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89"/>
  </p:notesMasterIdLst>
  <p:sldIdLst>
    <p:sldId id="716" r:id="rId2"/>
    <p:sldId id="717" r:id="rId3"/>
    <p:sldId id="475" r:id="rId4"/>
    <p:sldId id="498" r:id="rId5"/>
    <p:sldId id="799" r:id="rId6"/>
    <p:sldId id="474" r:id="rId7"/>
    <p:sldId id="452" r:id="rId8"/>
    <p:sldId id="961" r:id="rId9"/>
    <p:sldId id="973" r:id="rId10"/>
    <p:sldId id="829" r:id="rId11"/>
    <p:sldId id="713" r:id="rId12"/>
    <p:sldId id="828" r:id="rId13"/>
    <p:sldId id="958" r:id="rId14"/>
    <p:sldId id="714" r:id="rId15"/>
    <p:sldId id="908" r:id="rId16"/>
    <p:sldId id="909" r:id="rId17"/>
    <p:sldId id="910" r:id="rId18"/>
    <p:sldId id="963" r:id="rId19"/>
    <p:sldId id="871" r:id="rId20"/>
    <p:sldId id="1079" r:id="rId21"/>
    <p:sldId id="937" r:id="rId22"/>
    <p:sldId id="965" r:id="rId23"/>
    <p:sldId id="982" r:id="rId24"/>
    <p:sldId id="931" r:id="rId25"/>
    <p:sldId id="912" r:id="rId26"/>
    <p:sldId id="913" r:id="rId27"/>
    <p:sldId id="1089" r:id="rId28"/>
    <p:sldId id="1011" r:id="rId29"/>
    <p:sldId id="1038" r:id="rId30"/>
    <p:sldId id="956" r:id="rId31"/>
    <p:sldId id="996" r:id="rId32"/>
    <p:sldId id="1096" r:id="rId33"/>
    <p:sldId id="1095" r:id="rId34"/>
    <p:sldId id="995" r:id="rId35"/>
    <p:sldId id="1094" r:id="rId36"/>
    <p:sldId id="1039" r:id="rId37"/>
    <p:sldId id="1040" r:id="rId38"/>
    <p:sldId id="986" r:id="rId39"/>
    <p:sldId id="1014" r:id="rId40"/>
    <p:sldId id="1012" r:id="rId41"/>
    <p:sldId id="1092" r:id="rId42"/>
    <p:sldId id="1004" r:id="rId43"/>
    <p:sldId id="1045" r:id="rId44"/>
    <p:sldId id="1046" r:id="rId45"/>
    <p:sldId id="1097" r:id="rId46"/>
    <p:sldId id="1047" r:id="rId47"/>
    <p:sldId id="1041" r:id="rId48"/>
    <p:sldId id="1048" r:id="rId49"/>
    <p:sldId id="1042" r:id="rId50"/>
    <p:sldId id="1106" r:id="rId51"/>
    <p:sldId id="1093" r:id="rId52"/>
    <p:sldId id="1043" r:id="rId53"/>
    <p:sldId id="848" r:id="rId54"/>
    <p:sldId id="1107" r:id="rId55"/>
    <p:sldId id="1044" r:id="rId56"/>
    <p:sldId id="1108" r:id="rId57"/>
    <p:sldId id="612" r:id="rId58"/>
    <p:sldId id="957" r:id="rId59"/>
    <p:sldId id="918" r:id="rId60"/>
    <p:sldId id="1103" r:id="rId61"/>
    <p:sldId id="1104" r:id="rId62"/>
    <p:sldId id="1013" r:id="rId63"/>
    <p:sldId id="1102" r:id="rId64"/>
    <p:sldId id="1099" r:id="rId65"/>
    <p:sldId id="1100" r:id="rId66"/>
    <p:sldId id="1101" r:id="rId67"/>
    <p:sldId id="1105" r:id="rId68"/>
    <p:sldId id="1006" r:id="rId69"/>
    <p:sldId id="920" r:id="rId70"/>
    <p:sldId id="1008" r:id="rId71"/>
    <p:sldId id="987" r:id="rId72"/>
    <p:sldId id="614" r:id="rId73"/>
    <p:sldId id="1091" r:id="rId74"/>
    <p:sldId id="1090" r:id="rId75"/>
    <p:sldId id="955" r:id="rId76"/>
    <p:sldId id="889" r:id="rId77"/>
    <p:sldId id="939" r:id="rId78"/>
    <p:sldId id="1018" r:id="rId79"/>
    <p:sldId id="1009" r:id="rId80"/>
    <p:sldId id="890" r:id="rId81"/>
    <p:sldId id="891" r:id="rId82"/>
    <p:sldId id="872" r:id="rId83"/>
    <p:sldId id="852" r:id="rId84"/>
    <p:sldId id="853" r:id="rId85"/>
    <p:sldId id="964" r:id="rId86"/>
    <p:sldId id="935" r:id="rId87"/>
    <p:sldId id="854" r:id="rId88"/>
    <p:sldId id="786" r:id="rId89"/>
    <p:sldId id="1020" r:id="rId90"/>
    <p:sldId id="855" r:id="rId91"/>
    <p:sldId id="936" r:id="rId92"/>
    <p:sldId id="787" r:id="rId93"/>
    <p:sldId id="1032" r:id="rId94"/>
    <p:sldId id="1036" r:id="rId95"/>
    <p:sldId id="1033" r:id="rId96"/>
    <p:sldId id="1037" r:id="rId97"/>
    <p:sldId id="1034" r:id="rId98"/>
    <p:sldId id="1035" r:id="rId99"/>
    <p:sldId id="1064" r:id="rId100"/>
    <p:sldId id="1075" r:id="rId101"/>
    <p:sldId id="1021" r:id="rId102"/>
    <p:sldId id="1022" r:id="rId103"/>
    <p:sldId id="949" r:id="rId104"/>
    <p:sldId id="950" r:id="rId105"/>
    <p:sldId id="967" r:id="rId106"/>
    <p:sldId id="1003" r:id="rId107"/>
    <p:sldId id="968" r:id="rId108"/>
    <p:sldId id="969" r:id="rId109"/>
    <p:sldId id="970" r:id="rId110"/>
    <p:sldId id="851" r:id="rId111"/>
    <p:sldId id="977" r:id="rId112"/>
    <p:sldId id="992" r:id="rId113"/>
    <p:sldId id="993" r:id="rId114"/>
    <p:sldId id="887" r:id="rId115"/>
    <p:sldId id="997" r:id="rId116"/>
    <p:sldId id="888" r:id="rId117"/>
    <p:sldId id="933" r:id="rId118"/>
    <p:sldId id="972" r:id="rId119"/>
    <p:sldId id="934" r:id="rId120"/>
    <p:sldId id="529" r:id="rId121"/>
    <p:sldId id="577" r:id="rId122"/>
    <p:sldId id="531" r:id="rId123"/>
    <p:sldId id="975" r:id="rId124"/>
    <p:sldId id="1010" r:id="rId125"/>
    <p:sldId id="974" r:id="rId126"/>
    <p:sldId id="1077" r:id="rId127"/>
    <p:sldId id="1078" r:id="rId128"/>
    <p:sldId id="981" r:id="rId129"/>
    <p:sldId id="1076" r:id="rId130"/>
    <p:sldId id="978" r:id="rId131"/>
    <p:sldId id="976" r:id="rId132"/>
    <p:sldId id="1081" r:id="rId133"/>
    <p:sldId id="1080" r:id="rId134"/>
    <p:sldId id="856" r:id="rId135"/>
    <p:sldId id="1066" r:id="rId136"/>
    <p:sldId id="1069" r:id="rId137"/>
    <p:sldId id="1072" r:id="rId138"/>
    <p:sldId id="1073" r:id="rId139"/>
    <p:sldId id="1070" r:id="rId140"/>
    <p:sldId id="1068" r:id="rId141"/>
    <p:sldId id="1084" r:id="rId142"/>
    <p:sldId id="857" r:id="rId143"/>
    <p:sldId id="1061" r:id="rId144"/>
    <p:sldId id="1062" r:id="rId145"/>
    <p:sldId id="1067" r:id="rId146"/>
    <p:sldId id="1071" r:id="rId147"/>
    <p:sldId id="858" r:id="rId148"/>
    <p:sldId id="1085" r:id="rId149"/>
    <p:sldId id="1074" r:id="rId150"/>
    <p:sldId id="1059" r:id="rId151"/>
    <p:sldId id="1060" r:id="rId152"/>
    <p:sldId id="1063" r:id="rId153"/>
    <p:sldId id="1086" r:id="rId154"/>
    <p:sldId id="1015" r:id="rId155"/>
    <p:sldId id="990" r:id="rId156"/>
    <p:sldId id="959" r:id="rId157"/>
    <p:sldId id="859" r:id="rId158"/>
    <p:sldId id="896" r:id="rId159"/>
    <p:sldId id="1058" r:id="rId160"/>
    <p:sldId id="1001" r:id="rId161"/>
    <p:sldId id="1056" r:id="rId162"/>
    <p:sldId id="1057" r:id="rId163"/>
    <p:sldId id="1054" r:id="rId164"/>
    <p:sldId id="1055" r:id="rId165"/>
    <p:sldId id="1053" r:id="rId166"/>
    <p:sldId id="983" r:id="rId167"/>
    <p:sldId id="1052" r:id="rId168"/>
    <p:sldId id="925" r:id="rId169"/>
    <p:sldId id="878" r:id="rId170"/>
    <p:sldId id="860" r:id="rId171"/>
    <p:sldId id="927" r:id="rId172"/>
    <p:sldId id="928" r:id="rId173"/>
    <p:sldId id="929" r:id="rId174"/>
    <p:sldId id="930" r:id="rId175"/>
    <p:sldId id="966" r:id="rId176"/>
    <p:sldId id="863" r:id="rId177"/>
    <p:sldId id="900" r:id="rId178"/>
    <p:sldId id="719" r:id="rId179"/>
    <p:sldId id="571" r:id="rId180"/>
    <p:sldId id="798" r:id="rId181"/>
    <p:sldId id="561" r:id="rId182"/>
    <p:sldId id="569" r:id="rId183"/>
    <p:sldId id="579" r:id="rId184"/>
    <p:sldId id="580" r:id="rId185"/>
    <p:sldId id="356" r:id="rId186"/>
    <p:sldId id="715" r:id="rId187"/>
    <p:sldId id="633" r:id="rId18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FFFF"/>
    <a:srgbClr val="006600"/>
    <a:srgbClr val="CCFFCC"/>
    <a:srgbClr val="FFFFFF"/>
    <a:srgbClr val="FFFFCC"/>
    <a:srgbClr val="0000D0"/>
    <a:srgbClr val="CCFFFF"/>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53" autoAdjust="0"/>
    <p:restoredTop sz="94364" autoAdjust="0"/>
  </p:normalViewPr>
  <p:slideViewPr>
    <p:cSldViewPr>
      <p:cViewPr varScale="1">
        <p:scale>
          <a:sx n="70" d="100"/>
          <a:sy n="70" d="100"/>
        </p:scale>
        <p:origin x="1434" y="66"/>
      </p:cViewPr>
      <p:guideLst/>
    </p:cSldViewPr>
  </p:slideViewPr>
  <p:outlineViewPr>
    <p:cViewPr>
      <p:scale>
        <a:sx n="33" d="100"/>
        <a:sy n="33" d="100"/>
      </p:scale>
      <p:origin x="0" y="-5220"/>
    </p:cViewPr>
  </p:outlineViewPr>
  <p:notesTextViewPr>
    <p:cViewPr>
      <p:scale>
        <a:sx n="100" d="100"/>
        <a:sy n="100" d="100"/>
      </p:scale>
      <p:origin x="0" y="0"/>
    </p:cViewPr>
  </p:notesTextViewPr>
  <p:sorterViewPr>
    <p:cViewPr>
      <p:scale>
        <a:sx n="66" d="100"/>
        <a:sy n="66" d="100"/>
      </p:scale>
      <p:origin x="0" y="696"/>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A2664-9D57-4B77-9B24-2B4BCA6EC9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888C78FE-ADD6-4C81-8E36-2F23FF152A01}">
      <dgm:prSet custT="1"/>
      <dgm:spPr>
        <a:solidFill>
          <a:srgbClr val="CCFFFF"/>
        </a:solidFill>
        <a:ln w="57150">
          <a:solidFill>
            <a:srgbClr val="FF00FF"/>
          </a:solidFill>
        </a:ln>
      </dgm:spPr>
      <dgm:t>
        <a:bodyPr/>
        <a:lstStyle/>
        <a:p>
          <a:pPr marL="84138" indent="0" rtl="0">
            <a:tabLst/>
          </a:pPr>
          <a:r>
            <a:rPr lang="ru-RU" altLang="ru-RU" sz="2100" b="1" i="1" u="sng" dirty="0" smtClean="0">
              <a:solidFill>
                <a:srgbClr val="FF0000"/>
              </a:solidFill>
              <a:cs typeface="Times New Roman" pitchFamily="18" charset="0"/>
            </a:rPr>
            <a:t>ПАЙКА</a:t>
          </a:r>
          <a:r>
            <a:rPr lang="ru-RU" altLang="ru-RU" sz="2100" dirty="0" smtClean="0">
              <a:solidFill>
                <a:srgbClr val="FF0000"/>
              </a:solidFill>
              <a:cs typeface="Times New Roman" pitchFamily="18" charset="0"/>
            </a:rPr>
            <a:t> </a:t>
          </a:r>
          <a:r>
            <a:rPr lang="ru-RU" altLang="ru-RU" sz="2100" b="1" dirty="0" smtClean="0">
              <a:solidFill>
                <a:srgbClr val="006600"/>
              </a:solidFill>
              <a:cs typeface="Times New Roman" pitchFamily="18" charset="0"/>
            </a:rPr>
            <a:t>– это процесс создания неразъёмного соединения металлов с помощью расплавленного присадочного связующего материала – </a:t>
          </a:r>
          <a:r>
            <a:rPr lang="ru-RU" altLang="ru-RU" sz="2100" b="1" dirty="0" smtClean="0">
              <a:solidFill>
                <a:srgbClr val="FF0000"/>
              </a:solidFill>
              <a:cs typeface="Times New Roman" pitchFamily="18" charset="0"/>
            </a:rPr>
            <a:t>припоя</a:t>
          </a:r>
          <a:r>
            <a:rPr lang="ru-RU" altLang="ru-RU" sz="2100" b="1" dirty="0" smtClean="0">
              <a:solidFill>
                <a:srgbClr val="006600"/>
              </a:solidFill>
              <a:cs typeface="Times New Roman" pitchFamily="18" charset="0"/>
            </a:rPr>
            <a:t>. </a:t>
          </a:r>
          <a:endParaRPr lang="ru-RU" sz="2100" b="1" dirty="0">
            <a:solidFill>
              <a:srgbClr val="FFFFFF"/>
            </a:solidFill>
          </a:endParaRPr>
        </a:p>
      </dgm:t>
    </dgm:pt>
    <dgm:pt modelId="{12B55A3D-9765-4ADE-9B62-2B78FACB8215}" type="parTrans" cxnId="{BC75396F-94A7-4158-B28A-D43741B6F809}">
      <dgm:prSet/>
      <dgm:spPr/>
      <dgm:t>
        <a:bodyPr/>
        <a:lstStyle/>
        <a:p>
          <a:endParaRPr lang="ru-RU"/>
        </a:p>
      </dgm:t>
    </dgm:pt>
    <dgm:pt modelId="{1696913F-0855-46AA-B8C6-C31F5193C3D9}" type="sibTrans" cxnId="{BC75396F-94A7-4158-B28A-D43741B6F809}">
      <dgm:prSet/>
      <dgm:spPr/>
      <dgm:t>
        <a:bodyPr/>
        <a:lstStyle/>
        <a:p>
          <a:endParaRPr lang="ru-RU"/>
        </a:p>
      </dgm:t>
    </dgm:pt>
    <dgm:pt modelId="{A9643284-F348-4B9A-AC92-9E68BE613306}" type="pres">
      <dgm:prSet presAssocID="{958A2664-9D57-4B77-9B24-2B4BCA6EC941}" presName="linear" presStyleCnt="0">
        <dgm:presLayoutVars>
          <dgm:animLvl val="lvl"/>
          <dgm:resizeHandles val="exact"/>
        </dgm:presLayoutVars>
      </dgm:prSet>
      <dgm:spPr/>
      <dgm:t>
        <a:bodyPr/>
        <a:lstStyle/>
        <a:p>
          <a:endParaRPr lang="ru-RU"/>
        </a:p>
      </dgm:t>
    </dgm:pt>
    <dgm:pt modelId="{3376F24B-7E38-4F8C-A5DE-12DC4A022AB5}" type="pres">
      <dgm:prSet presAssocID="{888C78FE-ADD6-4C81-8E36-2F23FF152A01}" presName="parentText" presStyleLbl="node1" presStyleIdx="0" presStyleCnt="1" custScaleY="90605" custLinFactNeighborY="-3943">
        <dgm:presLayoutVars>
          <dgm:chMax val="0"/>
          <dgm:bulletEnabled val="1"/>
        </dgm:presLayoutVars>
      </dgm:prSet>
      <dgm:spPr/>
      <dgm:t>
        <a:bodyPr/>
        <a:lstStyle/>
        <a:p>
          <a:endParaRPr lang="ru-RU"/>
        </a:p>
      </dgm:t>
    </dgm:pt>
  </dgm:ptLst>
  <dgm:cxnLst>
    <dgm:cxn modelId="{BC75396F-94A7-4158-B28A-D43741B6F809}" srcId="{958A2664-9D57-4B77-9B24-2B4BCA6EC941}" destId="{888C78FE-ADD6-4C81-8E36-2F23FF152A01}" srcOrd="0" destOrd="0" parTransId="{12B55A3D-9765-4ADE-9B62-2B78FACB8215}" sibTransId="{1696913F-0855-46AA-B8C6-C31F5193C3D9}"/>
    <dgm:cxn modelId="{687C7479-5360-425C-B588-DE450D5C014A}" type="presOf" srcId="{888C78FE-ADD6-4C81-8E36-2F23FF152A01}" destId="{3376F24B-7E38-4F8C-A5DE-12DC4A022AB5}" srcOrd="0" destOrd="0" presId="urn:microsoft.com/office/officeart/2005/8/layout/vList2"/>
    <dgm:cxn modelId="{70AD99E7-AF84-4764-A9BA-B6B417C192F6}" type="presOf" srcId="{958A2664-9D57-4B77-9B24-2B4BCA6EC941}" destId="{A9643284-F348-4B9A-AC92-9E68BE613306}" srcOrd="0" destOrd="0" presId="urn:microsoft.com/office/officeart/2005/8/layout/vList2"/>
    <dgm:cxn modelId="{73A498BF-7072-43A1-9270-CDAFBDA10612}" type="presParOf" srcId="{A9643284-F348-4B9A-AC92-9E68BE613306}" destId="{3376F24B-7E38-4F8C-A5DE-12DC4A022AB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0E7992-1D4A-4665-85C4-6B602D0663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6B939CB6-8F52-43A2-A867-D05249DE6620}">
      <dgm:prSet custT="1"/>
      <dgm:spPr/>
      <dgm:t>
        <a:bodyPr/>
        <a:lstStyle/>
        <a:p>
          <a:pPr rtl="0"/>
          <a:r>
            <a:rPr lang="ru-RU" sz="3200" b="1" dirty="0" smtClean="0">
              <a:solidFill>
                <a:srgbClr val="FFFFFF"/>
              </a:solidFill>
            </a:rPr>
            <a:t>Инструменты: паяльник электрический</a:t>
          </a:r>
          <a:endParaRPr lang="ru-RU" sz="3200" b="1" dirty="0">
            <a:solidFill>
              <a:srgbClr val="FFFFFF"/>
            </a:solidFill>
          </a:endParaRPr>
        </a:p>
      </dgm:t>
    </dgm:pt>
    <dgm:pt modelId="{8FA88F7E-352F-494D-82DF-0D4C1510DB6A}" type="parTrans" cxnId="{43234609-7177-4169-B0AE-CEB9E4080C6F}">
      <dgm:prSet/>
      <dgm:spPr/>
      <dgm:t>
        <a:bodyPr/>
        <a:lstStyle/>
        <a:p>
          <a:endParaRPr lang="ru-RU"/>
        </a:p>
      </dgm:t>
    </dgm:pt>
    <dgm:pt modelId="{066F4F6B-CB30-446F-919E-DEF694B646DE}" type="sibTrans" cxnId="{43234609-7177-4169-B0AE-CEB9E4080C6F}">
      <dgm:prSet/>
      <dgm:spPr/>
      <dgm:t>
        <a:bodyPr/>
        <a:lstStyle/>
        <a:p>
          <a:endParaRPr lang="ru-RU"/>
        </a:p>
      </dgm:t>
    </dgm:pt>
    <dgm:pt modelId="{B0A82B4A-15D7-4AD9-B4C0-9CFE789B7158}" type="pres">
      <dgm:prSet presAssocID="{BF0E7992-1D4A-4665-85C4-6B602D06632E}" presName="linear" presStyleCnt="0">
        <dgm:presLayoutVars>
          <dgm:animLvl val="lvl"/>
          <dgm:resizeHandles val="exact"/>
        </dgm:presLayoutVars>
      </dgm:prSet>
      <dgm:spPr/>
      <dgm:t>
        <a:bodyPr/>
        <a:lstStyle/>
        <a:p>
          <a:endParaRPr lang="ru-RU"/>
        </a:p>
      </dgm:t>
    </dgm:pt>
    <dgm:pt modelId="{6C699958-3302-4104-B9CD-8CB2D8E60B12}" type="pres">
      <dgm:prSet presAssocID="{6B939CB6-8F52-43A2-A867-D05249DE6620}" presName="parentText" presStyleLbl="node1" presStyleIdx="0" presStyleCnt="1" custLinFactNeighborX="349" custLinFactNeighborY="11781">
        <dgm:presLayoutVars>
          <dgm:chMax val="0"/>
          <dgm:bulletEnabled val="1"/>
        </dgm:presLayoutVars>
      </dgm:prSet>
      <dgm:spPr/>
      <dgm:t>
        <a:bodyPr/>
        <a:lstStyle/>
        <a:p>
          <a:endParaRPr lang="ru-RU"/>
        </a:p>
      </dgm:t>
    </dgm:pt>
  </dgm:ptLst>
  <dgm:cxnLst>
    <dgm:cxn modelId="{CD7BF383-7CE1-47AF-85A0-1E6275710EDB}" type="presOf" srcId="{6B939CB6-8F52-43A2-A867-D05249DE6620}" destId="{6C699958-3302-4104-B9CD-8CB2D8E60B12}" srcOrd="0" destOrd="0" presId="urn:microsoft.com/office/officeart/2005/8/layout/vList2"/>
    <dgm:cxn modelId="{9E625492-3051-484A-81AC-3B4E365688C7}" type="presOf" srcId="{BF0E7992-1D4A-4665-85C4-6B602D06632E}" destId="{B0A82B4A-15D7-4AD9-B4C0-9CFE789B7158}" srcOrd="0" destOrd="0" presId="urn:microsoft.com/office/officeart/2005/8/layout/vList2"/>
    <dgm:cxn modelId="{43234609-7177-4169-B0AE-CEB9E4080C6F}" srcId="{BF0E7992-1D4A-4665-85C4-6B602D06632E}" destId="{6B939CB6-8F52-43A2-A867-D05249DE6620}" srcOrd="0" destOrd="0" parTransId="{8FA88F7E-352F-494D-82DF-0D4C1510DB6A}" sibTransId="{066F4F6B-CB30-446F-919E-DEF694B646DE}"/>
    <dgm:cxn modelId="{EFFBCA69-504D-4EE7-A1D8-4F24931A0AE9}" type="presParOf" srcId="{B0A82B4A-15D7-4AD9-B4C0-9CFE789B7158}" destId="{6C699958-3302-4104-B9CD-8CB2D8E60B1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B72521-5194-4A00-B6F5-EEC37E6E3FE3}"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ru-RU"/>
        </a:p>
      </dgm:t>
    </dgm:pt>
    <dgm:pt modelId="{E19E73C4-6842-4B6E-B007-DEAC4B51A824}">
      <dgm:prSet phldrT="[Текст]"/>
      <dgm:spPr/>
      <dgm:t>
        <a:bodyPr/>
        <a:lstStyle/>
        <a:p>
          <a:r>
            <a:rPr lang="ru-RU" dirty="0" smtClean="0"/>
            <a:t>В зависимости от предъявляемых к спаиваемым изделиям требований паяные швы бывают</a:t>
          </a:r>
          <a:endParaRPr lang="ru-RU" dirty="0"/>
        </a:p>
      </dgm:t>
    </dgm:pt>
    <dgm:pt modelId="{2AB2B616-BEEE-4193-B50E-F60C097ABE29}" type="parTrans" cxnId="{F317A8ED-E788-4687-B4F4-F7A9DE74836D}">
      <dgm:prSet/>
      <dgm:spPr/>
      <dgm:t>
        <a:bodyPr/>
        <a:lstStyle/>
        <a:p>
          <a:endParaRPr lang="ru-RU"/>
        </a:p>
      </dgm:t>
    </dgm:pt>
    <dgm:pt modelId="{621A0D0A-96B2-4152-A25B-0CE959612EFE}" type="sibTrans" cxnId="{F317A8ED-E788-4687-B4F4-F7A9DE74836D}">
      <dgm:prSet/>
      <dgm:spPr/>
      <dgm:t>
        <a:bodyPr/>
        <a:lstStyle/>
        <a:p>
          <a:endParaRPr lang="ru-RU"/>
        </a:p>
      </dgm:t>
    </dgm:pt>
    <dgm:pt modelId="{33BE53D1-880A-4840-9362-8EA7386DCD52}">
      <dgm:prSet phldrT="[Текст]"/>
      <dgm:spPr/>
      <dgm:t>
        <a:bodyPr/>
        <a:lstStyle/>
        <a:p>
          <a:r>
            <a:rPr lang="ru-RU" dirty="0" smtClean="0"/>
            <a:t>Прочные</a:t>
          </a:r>
          <a:endParaRPr lang="ru-RU" dirty="0"/>
        </a:p>
      </dgm:t>
    </dgm:pt>
    <dgm:pt modelId="{ABA425CF-293B-4A58-BAF5-AA008F23D32C}" type="parTrans" cxnId="{0259DE9D-B99D-4C35-85B8-4E3FED217616}">
      <dgm:prSet/>
      <dgm:spPr/>
      <dgm:t>
        <a:bodyPr/>
        <a:lstStyle/>
        <a:p>
          <a:endParaRPr lang="ru-RU"/>
        </a:p>
      </dgm:t>
    </dgm:pt>
    <dgm:pt modelId="{5D41D71F-8676-4464-83FF-862ACB53FD81}" type="sibTrans" cxnId="{0259DE9D-B99D-4C35-85B8-4E3FED217616}">
      <dgm:prSet/>
      <dgm:spPr/>
      <dgm:t>
        <a:bodyPr/>
        <a:lstStyle/>
        <a:p>
          <a:endParaRPr lang="ru-RU"/>
        </a:p>
      </dgm:t>
    </dgm:pt>
    <dgm:pt modelId="{DC576E87-E56C-42B3-A986-DAE0BDBDD73B}">
      <dgm:prSet phldrT="[Текст]"/>
      <dgm:spPr/>
      <dgm:t>
        <a:bodyPr/>
        <a:lstStyle/>
        <a:p>
          <a:r>
            <a:rPr lang="ru-RU" dirty="0" smtClean="0"/>
            <a:t>Плотные </a:t>
          </a:r>
          <a:endParaRPr lang="ru-RU" dirty="0"/>
        </a:p>
      </dgm:t>
    </dgm:pt>
    <dgm:pt modelId="{2EA44E3C-A9E4-489A-9F4A-C770B8CCB913}" type="parTrans" cxnId="{F80B5F25-5EFB-4CEA-97B9-55616585C442}">
      <dgm:prSet/>
      <dgm:spPr/>
      <dgm:t>
        <a:bodyPr/>
        <a:lstStyle/>
        <a:p>
          <a:endParaRPr lang="ru-RU"/>
        </a:p>
      </dgm:t>
    </dgm:pt>
    <dgm:pt modelId="{9BE30F5C-EF13-465B-ACE8-796E2119EF5A}" type="sibTrans" cxnId="{F80B5F25-5EFB-4CEA-97B9-55616585C442}">
      <dgm:prSet/>
      <dgm:spPr/>
      <dgm:t>
        <a:bodyPr/>
        <a:lstStyle/>
        <a:p>
          <a:endParaRPr lang="ru-RU"/>
        </a:p>
      </dgm:t>
    </dgm:pt>
    <dgm:pt modelId="{03A97490-62EA-4205-B206-31A37D95A711}">
      <dgm:prSet phldrT="[Текст]"/>
      <dgm:spPr/>
      <dgm:t>
        <a:bodyPr/>
        <a:lstStyle/>
        <a:p>
          <a:r>
            <a:rPr lang="ru-RU" dirty="0" err="1" smtClean="0"/>
            <a:t>Прочно-плотные</a:t>
          </a:r>
          <a:endParaRPr lang="ru-RU" dirty="0"/>
        </a:p>
      </dgm:t>
    </dgm:pt>
    <dgm:pt modelId="{63278F87-C2F0-4917-91B1-44AE361D756C}" type="parTrans" cxnId="{2FBE3085-694F-4B07-883A-336EFCFAF2E4}">
      <dgm:prSet/>
      <dgm:spPr/>
      <dgm:t>
        <a:bodyPr/>
        <a:lstStyle/>
        <a:p>
          <a:endParaRPr lang="ru-RU"/>
        </a:p>
      </dgm:t>
    </dgm:pt>
    <dgm:pt modelId="{3A7B7314-B7C6-4918-9CE9-0AA1172EB7D9}" type="sibTrans" cxnId="{2FBE3085-694F-4B07-883A-336EFCFAF2E4}">
      <dgm:prSet/>
      <dgm:spPr/>
      <dgm:t>
        <a:bodyPr/>
        <a:lstStyle/>
        <a:p>
          <a:endParaRPr lang="ru-RU"/>
        </a:p>
      </dgm:t>
    </dgm:pt>
    <dgm:pt modelId="{739B8D01-8FF1-4269-BD88-53B9E806B22A}" type="pres">
      <dgm:prSet presAssocID="{E9B72521-5194-4A00-B6F5-EEC37E6E3FE3}" presName="composite" presStyleCnt="0">
        <dgm:presLayoutVars>
          <dgm:chMax val="1"/>
          <dgm:dir/>
          <dgm:resizeHandles val="exact"/>
        </dgm:presLayoutVars>
      </dgm:prSet>
      <dgm:spPr/>
      <dgm:t>
        <a:bodyPr/>
        <a:lstStyle/>
        <a:p>
          <a:endParaRPr lang="ru-RU"/>
        </a:p>
      </dgm:t>
    </dgm:pt>
    <dgm:pt modelId="{20E6162B-E0C1-4671-AF38-1417608C7609}" type="pres">
      <dgm:prSet presAssocID="{E19E73C4-6842-4B6E-B007-DEAC4B51A824}" presName="roof" presStyleLbl="dkBgShp" presStyleIdx="0" presStyleCnt="2"/>
      <dgm:spPr/>
      <dgm:t>
        <a:bodyPr/>
        <a:lstStyle/>
        <a:p>
          <a:endParaRPr lang="ru-RU"/>
        </a:p>
      </dgm:t>
    </dgm:pt>
    <dgm:pt modelId="{2AD54F5A-8DF6-4E6B-B0C1-5DD99F6DFE44}" type="pres">
      <dgm:prSet presAssocID="{E19E73C4-6842-4B6E-B007-DEAC4B51A824}" presName="pillars" presStyleCnt="0"/>
      <dgm:spPr/>
    </dgm:pt>
    <dgm:pt modelId="{2079F61F-E159-4F77-B473-4A284B223339}" type="pres">
      <dgm:prSet presAssocID="{E19E73C4-6842-4B6E-B007-DEAC4B51A824}" presName="pillar1" presStyleLbl="node1" presStyleIdx="0" presStyleCnt="3">
        <dgm:presLayoutVars>
          <dgm:bulletEnabled val="1"/>
        </dgm:presLayoutVars>
      </dgm:prSet>
      <dgm:spPr/>
      <dgm:t>
        <a:bodyPr/>
        <a:lstStyle/>
        <a:p>
          <a:endParaRPr lang="ru-RU"/>
        </a:p>
      </dgm:t>
    </dgm:pt>
    <dgm:pt modelId="{7651654C-9186-449F-A77E-6C3CC1AB55FE}" type="pres">
      <dgm:prSet presAssocID="{DC576E87-E56C-42B3-A986-DAE0BDBDD73B}" presName="pillarX" presStyleLbl="node1" presStyleIdx="1" presStyleCnt="3">
        <dgm:presLayoutVars>
          <dgm:bulletEnabled val="1"/>
        </dgm:presLayoutVars>
      </dgm:prSet>
      <dgm:spPr/>
      <dgm:t>
        <a:bodyPr/>
        <a:lstStyle/>
        <a:p>
          <a:endParaRPr lang="ru-RU"/>
        </a:p>
      </dgm:t>
    </dgm:pt>
    <dgm:pt modelId="{5780A097-A532-4B96-8C1D-644C321B1703}" type="pres">
      <dgm:prSet presAssocID="{03A97490-62EA-4205-B206-31A37D95A711}" presName="pillarX" presStyleLbl="node1" presStyleIdx="2" presStyleCnt="3">
        <dgm:presLayoutVars>
          <dgm:bulletEnabled val="1"/>
        </dgm:presLayoutVars>
      </dgm:prSet>
      <dgm:spPr/>
      <dgm:t>
        <a:bodyPr/>
        <a:lstStyle/>
        <a:p>
          <a:endParaRPr lang="ru-RU"/>
        </a:p>
      </dgm:t>
    </dgm:pt>
    <dgm:pt modelId="{615BE310-4B32-4652-8000-0F4C97E18ADA}" type="pres">
      <dgm:prSet presAssocID="{E19E73C4-6842-4B6E-B007-DEAC4B51A824}" presName="base" presStyleLbl="dkBgShp" presStyleIdx="1" presStyleCnt="2"/>
      <dgm:spPr/>
    </dgm:pt>
  </dgm:ptLst>
  <dgm:cxnLst>
    <dgm:cxn modelId="{8B828D90-E236-4666-8217-EEF043F9AB8A}" type="presOf" srcId="{03A97490-62EA-4205-B206-31A37D95A711}" destId="{5780A097-A532-4B96-8C1D-644C321B1703}" srcOrd="0" destOrd="0" presId="urn:microsoft.com/office/officeart/2005/8/layout/hList3"/>
    <dgm:cxn modelId="{0259DE9D-B99D-4C35-85B8-4E3FED217616}" srcId="{E19E73C4-6842-4B6E-B007-DEAC4B51A824}" destId="{33BE53D1-880A-4840-9362-8EA7386DCD52}" srcOrd="0" destOrd="0" parTransId="{ABA425CF-293B-4A58-BAF5-AA008F23D32C}" sibTransId="{5D41D71F-8676-4464-83FF-862ACB53FD81}"/>
    <dgm:cxn modelId="{414443DC-55ED-40B3-A1EB-88148E748F5A}" type="presOf" srcId="{E9B72521-5194-4A00-B6F5-EEC37E6E3FE3}" destId="{739B8D01-8FF1-4269-BD88-53B9E806B22A}" srcOrd="0" destOrd="0" presId="urn:microsoft.com/office/officeart/2005/8/layout/hList3"/>
    <dgm:cxn modelId="{F80B5F25-5EFB-4CEA-97B9-55616585C442}" srcId="{E19E73C4-6842-4B6E-B007-DEAC4B51A824}" destId="{DC576E87-E56C-42B3-A986-DAE0BDBDD73B}" srcOrd="1" destOrd="0" parTransId="{2EA44E3C-A9E4-489A-9F4A-C770B8CCB913}" sibTransId="{9BE30F5C-EF13-465B-ACE8-796E2119EF5A}"/>
    <dgm:cxn modelId="{86F5C6FB-72CE-4D6C-8AE3-58EB73358A36}" type="presOf" srcId="{DC576E87-E56C-42B3-A986-DAE0BDBDD73B}" destId="{7651654C-9186-449F-A77E-6C3CC1AB55FE}" srcOrd="0" destOrd="0" presId="urn:microsoft.com/office/officeart/2005/8/layout/hList3"/>
    <dgm:cxn modelId="{DE1E6751-4CE7-429F-ACF3-6C17278F9863}" type="presOf" srcId="{33BE53D1-880A-4840-9362-8EA7386DCD52}" destId="{2079F61F-E159-4F77-B473-4A284B223339}" srcOrd="0" destOrd="0" presId="urn:microsoft.com/office/officeart/2005/8/layout/hList3"/>
    <dgm:cxn modelId="{F317A8ED-E788-4687-B4F4-F7A9DE74836D}" srcId="{E9B72521-5194-4A00-B6F5-EEC37E6E3FE3}" destId="{E19E73C4-6842-4B6E-B007-DEAC4B51A824}" srcOrd="0" destOrd="0" parTransId="{2AB2B616-BEEE-4193-B50E-F60C097ABE29}" sibTransId="{621A0D0A-96B2-4152-A25B-0CE959612EFE}"/>
    <dgm:cxn modelId="{B72A36BE-1833-42E8-959F-2CA1004BFAEA}" type="presOf" srcId="{E19E73C4-6842-4B6E-B007-DEAC4B51A824}" destId="{20E6162B-E0C1-4671-AF38-1417608C7609}" srcOrd="0" destOrd="0" presId="urn:microsoft.com/office/officeart/2005/8/layout/hList3"/>
    <dgm:cxn modelId="{2FBE3085-694F-4B07-883A-336EFCFAF2E4}" srcId="{E19E73C4-6842-4B6E-B007-DEAC4B51A824}" destId="{03A97490-62EA-4205-B206-31A37D95A711}" srcOrd="2" destOrd="0" parTransId="{63278F87-C2F0-4917-91B1-44AE361D756C}" sibTransId="{3A7B7314-B7C6-4918-9CE9-0AA1172EB7D9}"/>
    <dgm:cxn modelId="{458B097C-BF5B-421F-8FD7-2FF2059D1051}" type="presParOf" srcId="{739B8D01-8FF1-4269-BD88-53B9E806B22A}" destId="{20E6162B-E0C1-4671-AF38-1417608C7609}" srcOrd="0" destOrd="0" presId="urn:microsoft.com/office/officeart/2005/8/layout/hList3"/>
    <dgm:cxn modelId="{4BD5FDFD-6891-41D5-8850-E0DAE581E99E}" type="presParOf" srcId="{739B8D01-8FF1-4269-BD88-53B9E806B22A}" destId="{2AD54F5A-8DF6-4E6B-B0C1-5DD99F6DFE44}" srcOrd="1" destOrd="0" presId="urn:microsoft.com/office/officeart/2005/8/layout/hList3"/>
    <dgm:cxn modelId="{C3445323-25AA-4F4E-B903-C98B6EBD82F3}" type="presParOf" srcId="{2AD54F5A-8DF6-4E6B-B0C1-5DD99F6DFE44}" destId="{2079F61F-E159-4F77-B473-4A284B223339}" srcOrd="0" destOrd="0" presId="urn:microsoft.com/office/officeart/2005/8/layout/hList3"/>
    <dgm:cxn modelId="{6438C953-A19A-4592-A849-1396336D99AD}" type="presParOf" srcId="{2AD54F5A-8DF6-4E6B-B0C1-5DD99F6DFE44}" destId="{7651654C-9186-449F-A77E-6C3CC1AB55FE}" srcOrd="1" destOrd="0" presId="urn:microsoft.com/office/officeart/2005/8/layout/hList3"/>
    <dgm:cxn modelId="{63D38829-6BB2-4F21-AFA0-8555308F5392}" type="presParOf" srcId="{2AD54F5A-8DF6-4E6B-B0C1-5DD99F6DFE44}" destId="{5780A097-A532-4B96-8C1D-644C321B1703}" srcOrd="2" destOrd="0" presId="urn:microsoft.com/office/officeart/2005/8/layout/hList3"/>
    <dgm:cxn modelId="{BE12E2FE-5014-4AB5-921C-2584BE62D438}" type="presParOf" srcId="{739B8D01-8FF1-4269-BD88-53B9E806B22A}" destId="{615BE310-4B32-4652-8000-0F4C97E18AD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B7D337-0EE8-4BA8-A46F-B450B3B665FA}"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ru-RU"/>
        </a:p>
      </dgm:t>
    </dgm:pt>
    <dgm:pt modelId="{27404105-780B-44A5-83CD-257B6B3A5F02}">
      <dgm:prSet phldrT="[Текст]" custT="1"/>
      <dgm:spPr>
        <a:solidFill>
          <a:srgbClr val="0000D0"/>
        </a:solidFill>
      </dgm:spPr>
      <dgm:t>
        <a:bodyPr/>
        <a:lstStyle/>
        <a:p>
          <a:r>
            <a:rPr lang="ru-RU" sz="2000" b="1" dirty="0" smtClean="0"/>
            <a:t>Подготовка места спая</a:t>
          </a:r>
          <a:endParaRPr lang="ru-RU" sz="2000" b="1" dirty="0"/>
        </a:p>
      </dgm:t>
    </dgm:pt>
    <dgm:pt modelId="{14393F06-522D-4514-9A7F-BDADA5A3411A}" type="parTrans" cxnId="{36DB0B6D-51E2-4E49-8654-C3C110CAA469}">
      <dgm:prSet/>
      <dgm:spPr/>
      <dgm:t>
        <a:bodyPr/>
        <a:lstStyle/>
        <a:p>
          <a:endParaRPr lang="ru-RU"/>
        </a:p>
      </dgm:t>
    </dgm:pt>
    <dgm:pt modelId="{D0AF1744-52F0-4789-A066-FB554E138944}" type="sibTrans" cxnId="{36DB0B6D-51E2-4E49-8654-C3C110CAA469}">
      <dgm:prSet/>
      <dgm:spPr/>
      <dgm:t>
        <a:bodyPr/>
        <a:lstStyle/>
        <a:p>
          <a:endParaRPr lang="ru-RU"/>
        </a:p>
      </dgm:t>
    </dgm:pt>
    <dgm:pt modelId="{2F01F0A4-1CF0-4E2E-AC1A-319A63E93CCB}">
      <dgm:prSet phldrT="[Текст]" custT="1"/>
      <dgm:spPr>
        <a:solidFill>
          <a:srgbClr val="FFFF00">
            <a:alpha val="90000"/>
          </a:srgbClr>
        </a:solidFill>
      </dgm:spPr>
      <dgm:t>
        <a:bodyPr/>
        <a:lstStyle/>
        <a:p>
          <a:r>
            <a:rPr lang="ru-RU" sz="1400" b="1" dirty="0" smtClean="0">
              <a:solidFill>
                <a:srgbClr val="C00000"/>
              </a:solidFill>
            </a:rPr>
            <a:t>Протирание и механическая зачистка  напильником, шабером и сборка</a:t>
          </a:r>
          <a:endParaRPr lang="ru-RU" sz="1400" b="1" dirty="0">
            <a:solidFill>
              <a:srgbClr val="C00000"/>
            </a:solidFill>
          </a:endParaRPr>
        </a:p>
      </dgm:t>
    </dgm:pt>
    <dgm:pt modelId="{817982FC-C9EB-4AF4-9F76-27B9EFA7A5D4}" type="parTrans" cxnId="{8AED6EF4-8530-4872-92D2-56550A955E82}">
      <dgm:prSet/>
      <dgm:spPr/>
      <dgm:t>
        <a:bodyPr/>
        <a:lstStyle/>
        <a:p>
          <a:endParaRPr lang="ru-RU"/>
        </a:p>
      </dgm:t>
    </dgm:pt>
    <dgm:pt modelId="{17A613FD-4EFF-4597-A45B-FD151604BF28}" type="sibTrans" cxnId="{8AED6EF4-8530-4872-92D2-56550A955E82}">
      <dgm:prSet/>
      <dgm:spPr/>
      <dgm:t>
        <a:bodyPr/>
        <a:lstStyle/>
        <a:p>
          <a:endParaRPr lang="ru-RU"/>
        </a:p>
      </dgm:t>
    </dgm:pt>
    <dgm:pt modelId="{AE890CF8-3ECF-4FE2-9327-3DB6182149AA}">
      <dgm:prSet phldrT="[Текст]" custT="1"/>
      <dgm:spPr>
        <a:solidFill>
          <a:srgbClr val="0000D0"/>
        </a:solidFill>
      </dgm:spPr>
      <dgm:t>
        <a:bodyPr/>
        <a:lstStyle/>
        <a:p>
          <a:r>
            <a:rPr lang="ru-RU" sz="2000" b="1" dirty="0" smtClean="0"/>
            <a:t>Подготовка паяльника</a:t>
          </a:r>
          <a:endParaRPr lang="ru-RU" sz="2000" b="1" dirty="0"/>
        </a:p>
      </dgm:t>
    </dgm:pt>
    <dgm:pt modelId="{53BCFD26-7153-46EB-994D-30A1DC0637B5}" type="parTrans" cxnId="{B3C2CFD2-E5E4-4D3A-8C8C-F2A4D7974019}">
      <dgm:prSet/>
      <dgm:spPr/>
      <dgm:t>
        <a:bodyPr/>
        <a:lstStyle/>
        <a:p>
          <a:endParaRPr lang="ru-RU"/>
        </a:p>
      </dgm:t>
    </dgm:pt>
    <dgm:pt modelId="{C50690C1-33C9-476A-BFFD-60084CE3EBE5}" type="sibTrans" cxnId="{B3C2CFD2-E5E4-4D3A-8C8C-F2A4D7974019}">
      <dgm:prSet/>
      <dgm:spPr/>
      <dgm:t>
        <a:bodyPr/>
        <a:lstStyle/>
        <a:p>
          <a:endParaRPr lang="ru-RU"/>
        </a:p>
      </dgm:t>
    </dgm:pt>
    <dgm:pt modelId="{12B61F27-62B0-4DFC-B0DC-FFF205651DEF}">
      <dgm:prSet phldrT="[Текст]" custT="1"/>
      <dgm:spPr>
        <a:solidFill>
          <a:srgbClr val="FFFF00">
            <a:alpha val="90000"/>
          </a:srgbClr>
        </a:solidFill>
      </dgm:spPr>
      <dgm:t>
        <a:bodyPr/>
        <a:lstStyle/>
        <a:p>
          <a:r>
            <a:rPr lang="ru-RU" sz="1400" b="1" dirty="0" smtClean="0">
              <a:solidFill>
                <a:srgbClr val="C00000"/>
              </a:solidFill>
            </a:rPr>
            <a:t>Заправка его напильником и лужение</a:t>
          </a:r>
          <a:endParaRPr lang="ru-RU" sz="1400" b="1" dirty="0">
            <a:solidFill>
              <a:srgbClr val="C00000"/>
            </a:solidFill>
          </a:endParaRPr>
        </a:p>
      </dgm:t>
    </dgm:pt>
    <dgm:pt modelId="{68B7FF98-3AD3-46BE-9F59-489548ADA2D7}" type="parTrans" cxnId="{010F34AE-A101-4665-845C-04C27B93727D}">
      <dgm:prSet/>
      <dgm:spPr/>
      <dgm:t>
        <a:bodyPr/>
        <a:lstStyle/>
        <a:p>
          <a:endParaRPr lang="ru-RU"/>
        </a:p>
      </dgm:t>
    </dgm:pt>
    <dgm:pt modelId="{67AF2C40-B2E1-48CD-8C24-BBE14BE6A8E2}" type="sibTrans" cxnId="{010F34AE-A101-4665-845C-04C27B93727D}">
      <dgm:prSet/>
      <dgm:spPr/>
      <dgm:t>
        <a:bodyPr/>
        <a:lstStyle/>
        <a:p>
          <a:endParaRPr lang="ru-RU"/>
        </a:p>
      </dgm:t>
    </dgm:pt>
    <dgm:pt modelId="{19114C81-6970-442C-80B4-C5862A9F61DA}">
      <dgm:prSet phldrT="[Текст]" custT="1"/>
      <dgm:spPr>
        <a:solidFill>
          <a:srgbClr val="0000D0"/>
        </a:solidFill>
      </dgm:spPr>
      <dgm:t>
        <a:bodyPr/>
        <a:lstStyle/>
        <a:p>
          <a:r>
            <a:rPr lang="ru-RU" sz="2000" b="1" dirty="0" err="1" smtClean="0"/>
            <a:t>Флюсование</a:t>
          </a:r>
          <a:endParaRPr lang="ru-RU" sz="2000" b="1" dirty="0"/>
        </a:p>
      </dgm:t>
    </dgm:pt>
    <dgm:pt modelId="{C31F7646-E6A1-4048-B7C8-90518D5F6C76}" type="parTrans" cxnId="{BB5FB403-1BA3-473A-A908-82A00A654420}">
      <dgm:prSet/>
      <dgm:spPr/>
      <dgm:t>
        <a:bodyPr/>
        <a:lstStyle/>
        <a:p>
          <a:endParaRPr lang="ru-RU"/>
        </a:p>
      </dgm:t>
    </dgm:pt>
    <dgm:pt modelId="{BE15AA0E-ADC9-45A3-A517-1FAF49355687}" type="sibTrans" cxnId="{BB5FB403-1BA3-473A-A908-82A00A654420}">
      <dgm:prSet/>
      <dgm:spPr/>
      <dgm:t>
        <a:bodyPr/>
        <a:lstStyle/>
        <a:p>
          <a:endParaRPr lang="ru-RU"/>
        </a:p>
      </dgm:t>
    </dgm:pt>
    <dgm:pt modelId="{62D6F45A-E389-4283-AE5E-8ED5FB0281B5}">
      <dgm:prSet phldrT="[Текст]" custT="1"/>
      <dgm:spPr>
        <a:solidFill>
          <a:srgbClr val="FFFF00">
            <a:alpha val="90000"/>
          </a:srgbClr>
        </a:solidFill>
      </dgm:spPr>
      <dgm:t>
        <a:bodyPr/>
        <a:lstStyle/>
        <a:p>
          <a:r>
            <a:rPr lang="ru-RU" sz="1400" b="1" dirty="0" smtClean="0">
              <a:solidFill>
                <a:srgbClr val="C00000"/>
              </a:solidFill>
            </a:rPr>
            <a:t>Покрытие шва флюсом для предохранения от окисления. Флюс с окислами образует шлаки, всплывающие на поверхность</a:t>
          </a:r>
          <a:endParaRPr lang="ru-RU" sz="1400" b="1" dirty="0">
            <a:solidFill>
              <a:srgbClr val="C00000"/>
            </a:solidFill>
          </a:endParaRPr>
        </a:p>
      </dgm:t>
    </dgm:pt>
    <dgm:pt modelId="{514CAFE2-7958-4703-970D-2836B12F873C}" type="parTrans" cxnId="{678A39A3-A0EE-46AE-ABB4-FF84B78BC51A}">
      <dgm:prSet/>
      <dgm:spPr/>
      <dgm:t>
        <a:bodyPr/>
        <a:lstStyle/>
        <a:p>
          <a:endParaRPr lang="ru-RU"/>
        </a:p>
      </dgm:t>
    </dgm:pt>
    <dgm:pt modelId="{8681B48B-AC09-4BF2-9AD4-CD4E83465F5B}" type="sibTrans" cxnId="{678A39A3-A0EE-46AE-ABB4-FF84B78BC51A}">
      <dgm:prSet/>
      <dgm:spPr/>
      <dgm:t>
        <a:bodyPr/>
        <a:lstStyle/>
        <a:p>
          <a:endParaRPr lang="ru-RU"/>
        </a:p>
      </dgm:t>
    </dgm:pt>
    <dgm:pt modelId="{E6D9D778-1207-4655-9839-20A0AAECBA35}">
      <dgm:prSet phldrT="[Текст]" custT="1"/>
      <dgm:spPr>
        <a:solidFill>
          <a:srgbClr val="0000D0"/>
        </a:solidFill>
      </dgm:spPr>
      <dgm:t>
        <a:bodyPr/>
        <a:lstStyle/>
        <a:p>
          <a:r>
            <a:rPr lang="ru-RU" sz="2000" b="1" dirty="0" smtClean="0"/>
            <a:t>Пайка </a:t>
          </a:r>
          <a:endParaRPr lang="ru-RU" sz="2000" b="1" dirty="0"/>
        </a:p>
      </dgm:t>
    </dgm:pt>
    <dgm:pt modelId="{B0E15D65-46AD-4619-BAE0-C2988008EB78}" type="parTrans" cxnId="{2FA2F89C-077D-4B39-9FAF-6402932172D6}">
      <dgm:prSet/>
      <dgm:spPr/>
      <dgm:t>
        <a:bodyPr/>
        <a:lstStyle/>
        <a:p>
          <a:endParaRPr lang="ru-RU"/>
        </a:p>
      </dgm:t>
    </dgm:pt>
    <dgm:pt modelId="{A1BA6725-BF71-46E8-A621-5D061159F3DC}" type="sibTrans" cxnId="{2FA2F89C-077D-4B39-9FAF-6402932172D6}">
      <dgm:prSet/>
      <dgm:spPr/>
      <dgm:t>
        <a:bodyPr/>
        <a:lstStyle/>
        <a:p>
          <a:endParaRPr lang="ru-RU"/>
        </a:p>
      </dgm:t>
    </dgm:pt>
    <dgm:pt modelId="{F4132194-3271-4E1F-B715-6BE06FF3959F}">
      <dgm:prSet phldrT="[Текст]" custT="1"/>
      <dgm:spPr>
        <a:solidFill>
          <a:srgbClr val="FFFF00">
            <a:alpha val="90000"/>
          </a:srgbClr>
        </a:solidFill>
      </dgm:spPr>
      <dgm:t>
        <a:bodyPr/>
        <a:lstStyle/>
        <a:p>
          <a:r>
            <a:rPr lang="ru-RU" sz="1400" b="1" dirty="0" smtClean="0">
              <a:solidFill>
                <a:srgbClr val="C00000"/>
              </a:solidFill>
            </a:rPr>
            <a:t>Нагретым паяльником набирают припой, накладывают на шов, дают деталям прогреться, затем медленно и равномерно перемещают вдоль шва</a:t>
          </a:r>
          <a:endParaRPr lang="ru-RU" sz="1400" b="1" dirty="0">
            <a:solidFill>
              <a:srgbClr val="C00000"/>
            </a:solidFill>
          </a:endParaRPr>
        </a:p>
      </dgm:t>
    </dgm:pt>
    <dgm:pt modelId="{19503DBE-B7D6-4EC7-852A-F1AAEECC0665}" type="sibTrans" cxnId="{906440A3-F011-4C02-A146-79FDBFCC3DFD}">
      <dgm:prSet/>
      <dgm:spPr/>
      <dgm:t>
        <a:bodyPr/>
        <a:lstStyle/>
        <a:p>
          <a:endParaRPr lang="ru-RU"/>
        </a:p>
      </dgm:t>
    </dgm:pt>
    <dgm:pt modelId="{74D246A3-294C-49D8-9870-4C61E9505C3F}" type="parTrans" cxnId="{906440A3-F011-4C02-A146-79FDBFCC3DFD}">
      <dgm:prSet/>
      <dgm:spPr/>
      <dgm:t>
        <a:bodyPr/>
        <a:lstStyle/>
        <a:p>
          <a:endParaRPr lang="ru-RU"/>
        </a:p>
      </dgm:t>
    </dgm:pt>
    <dgm:pt modelId="{A52782D1-C5D7-4A8A-A70F-F4DD26F4A229}">
      <dgm:prSet phldrT="[Текст]" custT="1"/>
      <dgm:spPr>
        <a:solidFill>
          <a:srgbClr val="0000D0"/>
        </a:solidFill>
      </dgm:spPr>
      <dgm:t>
        <a:bodyPr/>
        <a:lstStyle/>
        <a:p>
          <a:r>
            <a:rPr lang="ru-RU" sz="2000" b="1" dirty="0" smtClean="0"/>
            <a:t>Промывка затвердевшего шва</a:t>
          </a:r>
          <a:endParaRPr lang="ru-RU" sz="2000" b="1" dirty="0"/>
        </a:p>
      </dgm:t>
    </dgm:pt>
    <dgm:pt modelId="{0727AA8A-1D0C-4CCE-B868-FFE6A3EB9908}" type="parTrans" cxnId="{6BA8ACE8-FA8A-41E6-A3B6-5DF5913F91EF}">
      <dgm:prSet/>
      <dgm:spPr/>
      <dgm:t>
        <a:bodyPr/>
        <a:lstStyle/>
        <a:p>
          <a:endParaRPr lang="ru-RU"/>
        </a:p>
      </dgm:t>
    </dgm:pt>
    <dgm:pt modelId="{AF609F10-72BC-4D9E-9606-64253816BC6E}" type="sibTrans" cxnId="{6BA8ACE8-FA8A-41E6-A3B6-5DF5913F91EF}">
      <dgm:prSet/>
      <dgm:spPr/>
      <dgm:t>
        <a:bodyPr/>
        <a:lstStyle/>
        <a:p>
          <a:endParaRPr lang="ru-RU"/>
        </a:p>
      </dgm:t>
    </dgm:pt>
    <dgm:pt modelId="{05494C34-081B-4A3D-BFAE-AE40C7D6F47F}">
      <dgm:prSet phldrT="[Текст]" custT="1"/>
      <dgm:spPr>
        <a:solidFill>
          <a:srgbClr val="FFFF00">
            <a:alpha val="90000"/>
          </a:srgbClr>
        </a:solidFill>
      </dgm:spPr>
      <dgm:t>
        <a:bodyPr/>
        <a:lstStyle/>
        <a:p>
          <a:r>
            <a:rPr lang="ru-RU" sz="1400" b="1" dirty="0" smtClean="0">
              <a:solidFill>
                <a:srgbClr val="C00000"/>
              </a:solidFill>
            </a:rPr>
            <a:t>Для удаления шлаков</a:t>
          </a:r>
          <a:endParaRPr lang="ru-RU" sz="1400" b="1" dirty="0">
            <a:solidFill>
              <a:srgbClr val="C00000"/>
            </a:solidFill>
          </a:endParaRPr>
        </a:p>
      </dgm:t>
    </dgm:pt>
    <dgm:pt modelId="{4F993776-2F05-4B3B-9957-E74596BCFA67}" type="parTrans" cxnId="{5F89620E-B6B2-4E3D-A386-870F36923B09}">
      <dgm:prSet/>
      <dgm:spPr/>
      <dgm:t>
        <a:bodyPr/>
        <a:lstStyle/>
        <a:p>
          <a:endParaRPr lang="ru-RU"/>
        </a:p>
      </dgm:t>
    </dgm:pt>
    <dgm:pt modelId="{F2DA3884-967D-404F-808C-170CEC7BDAB7}" type="sibTrans" cxnId="{5F89620E-B6B2-4E3D-A386-870F36923B09}">
      <dgm:prSet/>
      <dgm:spPr/>
      <dgm:t>
        <a:bodyPr/>
        <a:lstStyle/>
        <a:p>
          <a:endParaRPr lang="ru-RU"/>
        </a:p>
      </dgm:t>
    </dgm:pt>
    <dgm:pt modelId="{080DCEFB-446D-4CA9-ACD4-283A6F79725C}">
      <dgm:prSet phldrT="[Текст]" custT="1"/>
      <dgm:spPr>
        <a:solidFill>
          <a:srgbClr val="0000D0"/>
        </a:solidFill>
      </dgm:spPr>
      <dgm:t>
        <a:bodyPr/>
        <a:lstStyle/>
        <a:p>
          <a:r>
            <a:rPr lang="ru-RU" sz="2000" b="1" dirty="0" smtClean="0"/>
            <a:t>Зачистка шва</a:t>
          </a:r>
          <a:endParaRPr lang="ru-RU" sz="2000" b="1" dirty="0"/>
        </a:p>
      </dgm:t>
    </dgm:pt>
    <dgm:pt modelId="{B75C6107-4129-437A-BAE6-6C437E58240E}" type="parTrans" cxnId="{5DA44CF1-06D7-4077-8303-E595226D0B7F}">
      <dgm:prSet/>
      <dgm:spPr/>
      <dgm:t>
        <a:bodyPr/>
        <a:lstStyle/>
        <a:p>
          <a:endParaRPr lang="ru-RU"/>
        </a:p>
      </dgm:t>
    </dgm:pt>
    <dgm:pt modelId="{28E860CA-1373-43F9-B051-29E94FFCB2D5}" type="sibTrans" cxnId="{5DA44CF1-06D7-4077-8303-E595226D0B7F}">
      <dgm:prSet/>
      <dgm:spPr/>
      <dgm:t>
        <a:bodyPr/>
        <a:lstStyle/>
        <a:p>
          <a:endParaRPr lang="ru-RU"/>
        </a:p>
      </dgm:t>
    </dgm:pt>
    <dgm:pt modelId="{27569F79-DFF9-410B-82E3-9703F7D19102}" type="pres">
      <dgm:prSet presAssocID="{12B7D337-0EE8-4BA8-A46F-B450B3B665FA}" presName="Name0" presStyleCnt="0">
        <dgm:presLayoutVars>
          <dgm:dir/>
          <dgm:animLvl val="lvl"/>
          <dgm:resizeHandles val="exact"/>
        </dgm:presLayoutVars>
      </dgm:prSet>
      <dgm:spPr/>
      <dgm:t>
        <a:bodyPr/>
        <a:lstStyle/>
        <a:p>
          <a:endParaRPr lang="ru-RU"/>
        </a:p>
      </dgm:t>
    </dgm:pt>
    <dgm:pt modelId="{C093835B-DCEC-4DCB-892B-1266CF7605BB}" type="pres">
      <dgm:prSet presAssocID="{080DCEFB-446D-4CA9-ACD4-283A6F79725C}" presName="boxAndChildren" presStyleCnt="0"/>
      <dgm:spPr/>
    </dgm:pt>
    <dgm:pt modelId="{2BD04D9D-6C66-4D82-9767-6958898F8DBB}" type="pres">
      <dgm:prSet presAssocID="{080DCEFB-446D-4CA9-ACD4-283A6F79725C}" presName="parentTextBox" presStyleLbl="node1" presStyleIdx="0" presStyleCnt="6"/>
      <dgm:spPr/>
      <dgm:t>
        <a:bodyPr/>
        <a:lstStyle/>
        <a:p>
          <a:endParaRPr lang="ru-RU"/>
        </a:p>
      </dgm:t>
    </dgm:pt>
    <dgm:pt modelId="{3C446DA9-6E61-4733-9C25-5506B5E80C1E}" type="pres">
      <dgm:prSet presAssocID="{AF609F10-72BC-4D9E-9606-64253816BC6E}" presName="sp" presStyleCnt="0"/>
      <dgm:spPr/>
    </dgm:pt>
    <dgm:pt modelId="{0CB28217-20F2-4626-974F-684F4B255A25}" type="pres">
      <dgm:prSet presAssocID="{A52782D1-C5D7-4A8A-A70F-F4DD26F4A229}" presName="arrowAndChildren" presStyleCnt="0"/>
      <dgm:spPr/>
    </dgm:pt>
    <dgm:pt modelId="{DA6876EE-167D-4464-A273-28150F8F1F5F}" type="pres">
      <dgm:prSet presAssocID="{A52782D1-C5D7-4A8A-A70F-F4DD26F4A229}" presName="parentTextArrow" presStyleLbl="node1" presStyleIdx="0" presStyleCnt="6"/>
      <dgm:spPr/>
      <dgm:t>
        <a:bodyPr/>
        <a:lstStyle/>
        <a:p>
          <a:endParaRPr lang="ru-RU"/>
        </a:p>
      </dgm:t>
    </dgm:pt>
    <dgm:pt modelId="{0FFE7929-C827-4D5E-9457-4487339AD629}" type="pres">
      <dgm:prSet presAssocID="{A52782D1-C5D7-4A8A-A70F-F4DD26F4A229}" presName="arrow" presStyleLbl="node1" presStyleIdx="1" presStyleCnt="6" custScaleY="134652"/>
      <dgm:spPr/>
      <dgm:t>
        <a:bodyPr/>
        <a:lstStyle/>
        <a:p>
          <a:endParaRPr lang="ru-RU"/>
        </a:p>
      </dgm:t>
    </dgm:pt>
    <dgm:pt modelId="{04A25DAF-760F-458F-B434-871BE3589E7A}" type="pres">
      <dgm:prSet presAssocID="{A52782D1-C5D7-4A8A-A70F-F4DD26F4A229}" presName="descendantArrow" presStyleCnt="0"/>
      <dgm:spPr/>
    </dgm:pt>
    <dgm:pt modelId="{90506191-E73E-494C-A366-224CE28FA30A}" type="pres">
      <dgm:prSet presAssocID="{05494C34-081B-4A3D-BFAE-AE40C7D6F47F}" presName="childTextArrow" presStyleLbl="fgAccFollowNode1" presStyleIdx="0" presStyleCnt="5">
        <dgm:presLayoutVars>
          <dgm:bulletEnabled val="1"/>
        </dgm:presLayoutVars>
      </dgm:prSet>
      <dgm:spPr/>
      <dgm:t>
        <a:bodyPr/>
        <a:lstStyle/>
        <a:p>
          <a:endParaRPr lang="ru-RU"/>
        </a:p>
      </dgm:t>
    </dgm:pt>
    <dgm:pt modelId="{208082E8-5E69-4A97-8005-C6749E5A919C}" type="pres">
      <dgm:prSet presAssocID="{A1BA6725-BF71-46E8-A621-5D061159F3DC}" presName="sp" presStyleCnt="0"/>
      <dgm:spPr/>
    </dgm:pt>
    <dgm:pt modelId="{3451B0EC-BA01-43A2-BD03-19D5E4B51911}" type="pres">
      <dgm:prSet presAssocID="{E6D9D778-1207-4655-9839-20A0AAECBA35}" presName="arrowAndChildren" presStyleCnt="0"/>
      <dgm:spPr/>
    </dgm:pt>
    <dgm:pt modelId="{D39DEAB8-2EA8-4741-B88E-45D89414DA47}" type="pres">
      <dgm:prSet presAssocID="{E6D9D778-1207-4655-9839-20A0AAECBA35}" presName="parentTextArrow" presStyleLbl="node1" presStyleIdx="1" presStyleCnt="6"/>
      <dgm:spPr/>
      <dgm:t>
        <a:bodyPr/>
        <a:lstStyle/>
        <a:p>
          <a:endParaRPr lang="ru-RU"/>
        </a:p>
      </dgm:t>
    </dgm:pt>
    <dgm:pt modelId="{BE8A165A-A4BC-4729-98F1-DF2DBC1576C3}" type="pres">
      <dgm:prSet presAssocID="{E6D9D778-1207-4655-9839-20A0AAECBA35}" presName="arrow" presStyleLbl="node1" presStyleIdx="2" presStyleCnt="6" custScaleY="157185" custLinFactNeighborY="5129"/>
      <dgm:spPr/>
      <dgm:t>
        <a:bodyPr/>
        <a:lstStyle/>
        <a:p>
          <a:endParaRPr lang="ru-RU"/>
        </a:p>
      </dgm:t>
    </dgm:pt>
    <dgm:pt modelId="{F71D0051-8255-4804-A062-2D3A509B409B}" type="pres">
      <dgm:prSet presAssocID="{E6D9D778-1207-4655-9839-20A0AAECBA35}" presName="descendantArrow" presStyleCnt="0"/>
      <dgm:spPr/>
    </dgm:pt>
    <dgm:pt modelId="{835217A6-4B42-4004-8429-80F3DBA79836}" type="pres">
      <dgm:prSet presAssocID="{F4132194-3271-4E1F-B715-6BE06FF3959F}" presName="childTextArrow" presStyleLbl="fgAccFollowNode1" presStyleIdx="1" presStyleCnt="5" custScaleY="198749">
        <dgm:presLayoutVars>
          <dgm:bulletEnabled val="1"/>
        </dgm:presLayoutVars>
      </dgm:prSet>
      <dgm:spPr/>
      <dgm:t>
        <a:bodyPr/>
        <a:lstStyle/>
        <a:p>
          <a:endParaRPr lang="ru-RU"/>
        </a:p>
      </dgm:t>
    </dgm:pt>
    <dgm:pt modelId="{BB62C18D-4962-4D34-963B-A19BEC3FEDFE}" type="pres">
      <dgm:prSet presAssocID="{BE15AA0E-ADC9-45A3-A517-1FAF49355687}" presName="sp" presStyleCnt="0"/>
      <dgm:spPr/>
    </dgm:pt>
    <dgm:pt modelId="{7DF06DF2-70FD-4DF1-86A8-448BF4C0CB44}" type="pres">
      <dgm:prSet presAssocID="{19114C81-6970-442C-80B4-C5862A9F61DA}" presName="arrowAndChildren" presStyleCnt="0"/>
      <dgm:spPr/>
    </dgm:pt>
    <dgm:pt modelId="{E642491D-9F87-4408-AEDE-A4CCDB346AA8}" type="pres">
      <dgm:prSet presAssocID="{19114C81-6970-442C-80B4-C5862A9F61DA}" presName="parentTextArrow" presStyleLbl="node1" presStyleIdx="2" presStyleCnt="6"/>
      <dgm:spPr/>
      <dgm:t>
        <a:bodyPr/>
        <a:lstStyle/>
        <a:p>
          <a:endParaRPr lang="ru-RU"/>
        </a:p>
      </dgm:t>
    </dgm:pt>
    <dgm:pt modelId="{25637E6B-E50C-44E6-AB59-85314A3596BF}" type="pres">
      <dgm:prSet presAssocID="{19114C81-6970-442C-80B4-C5862A9F61DA}" presName="arrow" presStyleLbl="node1" presStyleIdx="3" presStyleCnt="6" custScaleY="162862"/>
      <dgm:spPr/>
      <dgm:t>
        <a:bodyPr/>
        <a:lstStyle/>
        <a:p>
          <a:endParaRPr lang="ru-RU"/>
        </a:p>
      </dgm:t>
    </dgm:pt>
    <dgm:pt modelId="{9628F9E3-A97B-4729-88D7-4A7309DF9FF2}" type="pres">
      <dgm:prSet presAssocID="{19114C81-6970-442C-80B4-C5862A9F61DA}" presName="descendantArrow" presStyleCnt="0"/>
      <dgm:spPr/>
    </dgm:pt>
    <dgm:pt modelId="{7E2D14D0-6367-43FC-906F-029151217D22}" type="pres">
      <dgm:prSet presAssocID="{62D6F45A-E389-4283-AE5E-8ED5FB0281B5}" presName="childTextArrow" presStyleLbl="fgAccFollowNode1" presStyleIdx="2" presStyleCnt="5" custScaleY="185409" custLinFactNeighborX="1613" custLinFactNeighborY="8891">
        <dgm:presLayoutVars>
          <dgm:bulletEnabled val="1"/>
        </dgm:presLayoutVars>
      </dgm:prSet>
      <dgm:spPr/>
      <dgm:t>
        <a:bodyPr/>
        <a:lstStyle/>
        <a:p>
          <a:endParaRPr lang="ru-RU"/>
        </a:p>
      </dgm:t>
    </dgm:pt>
    <dgm:pt modelId="{366E4D64-82BF-42E0-8467-92C70939BA7E}" type="pres">
      <dgm:prSet presAssocID="{C50690C1-33C9-476A-BFFD-60084CE3EBE5}" presName="sp" presStyleCnt="0"/>
      <dgm:spPr/>
    </dgm:pt>
    <dgm:pt modelId="{0C95CCCD-7762-4E2B-8693-12927BFA4B35}" type="pres">
      <dgm:prSet presAssocID="{AE890CF8-3ECF-4FE2-9327-3DB6182149AA}" presName="arrowAndChildren" presStyleCnt="0"/>
      <dgm:spPr/>
    </dgm:pt>
    <dgm:pt modelId="{5EBF781E-0FAE-40A4-A785-29066C567133}" type="pres">
      <dgm:prSet presAssocID="{AE890CF8-3ECF-4FE2-9327-3DB6182149AA}" presName="parentTextArrow" presStyleLbl="node1" presStyleIdx="3" presStyleCnt="6"/>
      <dgm:spPr/>
      <dgm:t>
        <a:bodyPr/>
        <a:lstStyle/>
        <a:p>
          <a:endParaRPr lang="ru-RU"/>
        </a:p>
      </dgm:t>
    </dgm:pt>
    <dgm:pt modelId="{E05C2102-D175-43B4-A765-A1E9C312D71D}" type="pres">
      <dgm:prSet presAssocID="{AE890CF8-3ECF-4FE2-9327-3DB6182149AA}" presName="arrow" presStyleLbl="node1" presStyleIdx="4" presStyleCnt="6" custScaleY="148795"/>
      <dgm:spPr/>
      <dgm:t>
        <a:bodyPr/>
        <a:lstStyle/>
        <a:p>
          <a:endParaRPr lang="ru-RU"/>
        </a:p>
      </dgm:t>
    </dgm:pt>
    <dgm:pt modelId="{B20E45FE-DF2C-4A47-AB5D-3ED0F7FDF51D}" type="pres">
      <dgm:prSet presAssocID="{AE890CF8-3ECF-4FE2-9327-3DB6182149AA}" presName="descendantArrow" presStyleCnt="0"/>
      <dgm:spPr/>
    </dgm:pt>
    <dgm:pt modelId="{13BB38A2-6E45-4656-B00C-6B47BF21C9F0}" type="pres">
      <dgm:prSet presAssocID="{12B61F27-62B0-4DFC-B0DC-FFF205651DEF}" presName="childTextArrow" presStyleLbl="fgAccFollowNode1" presStyleIdx="3" presStyleCnt="5">
        <dgm:presLayoutVars>
          <dgm:bulletEnabled val="1"/>
        </dgm:presLayoutVars>
      </dgm:prSet>
      <dgm:spPr/>
      <dgm:t>
        <a:bodyPr/>
        <a:lstStyle/>
        <a:p>
          <a:endParaRPr lang="ru-RU"/>
        </a:p>
      </dgm:t>
    </dgm:pt>
    <dgm:pt modelId="{EA2B64B4-3AF9-4B19-90A4-4808B97AC802}" type="pres">
      <dgm:prSet presAssocID="{D0AF1744-52F0-4789-A066-FB554E138944}" presName="sp" presStyleCnt="0"/>
      <dgm:spPr/>
    </dgm:pt>
    <dgm:pt modelId="{2675F0B2-0073-4F82-80BB-EAC42D6AD8E3}" type="pres">
      <dgm:prSet presAssocID="{27404105-780B-44A5-83CD-257B6B3A5F02}" presName="arrowAndChildren" presStyleCnt="0"/>
      <dgm:spPr/>
    </dgm:pt>
    <dgm:pt modelId="{DFF8A2DC-7CC4-4F33-AFB9-8C02963B0443}" type="pres">
      <dgm:prSet presAssocID="{27404105-780B-44A5-83CD-257B6B3A5F02}" presName="parentTextArrow" presStyleLbl="node1" presStyleIdx="4" presStyleCnt="6"/>
      <dgm:spPr/>
      <dgm:t>
        <a:bodyPr/>
        <a:lstStyle/>
        <a:p>
          <a:endParaRPr lang="ru-RU"/>
        </a:p>
      </dgm:t>
    </dgm:pt>
    <dgm:pt modelId="{41118C64-DEDD-465C-B95A-0947864930B1}" type="pres">
      <dgm:prSet presAssocID="{27404105-780B-44A5-83CD-257B6B3A5F02}" presName="arrow" presStyleLbl="node1" presStyleIdx="5" presStyleCnt="6" custScaleY="141798"/>
      <dgm:spPr/>
      <dgm:t>
        <a:bodyPr/>
        <a:lstStyle/>
        <a:p>
          <a:endParaRPr lang="ru-RU"/>
        </a:p>
      </dgm:t>
    </dgm:pt>
    <dgm:pt modelId="{CDAEBEFD-F539-49D3-AC82-1621103A340F}" type="pres">
      <dgm:prSet presAssocID="{27404105-780B-44A5-83CD-257B6B3A5F02}" presName="descendantArrow" presStyleCnt="0"/>
      <dgm:spPr/>
    </dgm:pt>
    <dgm:pt modelId="{6350C077-9D73-422F-84F7-489F79439322}" type="pres">
      <dgm:prSet presAssocID="{2F01F0A4-1CF0-4E2E-AC1A-319A63E93CCB}" presName="childTextArrow" presStyleLbl="fgAccFollowNode1" presStyleIdx="4" presStyleCnt="5">
        <dgm:presLayoutVars>
          <dgm:bulletEnabled val="1"/>
        </dgm:presLayoutVars>
      </dgm:prSet>
      <dgm:spPr/>
      <dgm:t>
        <a:bodyPr/>
        <a:lstStyle/>
        <a:p>
          <a:endParaRPr lang="ru-RU"/>
        </a:p>
      </dgm:t>
    </dgm:pt>
  </dgm:ptLst>
  <dgm:cxnLst>
    <dgm:cxn modelId="{C9BE0C74-1362-4884-9017-EAEEF5A77940}" type="presOf" srcId="{A52782D1-C5D7-4A8A-A70F-F4DD26F4A229}" destId="{0FFE7929-C827-4D5E-9457-4487339AD629}" srcOrd="1" destOrd="0" presId="urn:microsoft.com/office/officeart/2005/8/layout/process4"/>
    <dgm:cxn modelId="{2C3733D6-CF4C-4C03-BE48-E6EDADAF38AE}" type="presOf" srcId="{A52782D1-C5D7-4A8A-A70F-F4DD26F4A229}" destId="{DA6876EE-167D-4464-A273-28150F8F1F5F}" srcOrd="0" destOrd="0" presId="urn:microsoft.com/office/officeart/2005/8/layout/process4"/>
    <dgm:cxn modelId="{0B24D342-3D17-4F4F-B275-ECAC27DE218C}" type="presOf" srcId="{05494C34-081B-4A3D-BFAE-AE40C7D6F47F}" destId="{90506191-E73E-494C-A366-224CE28FA30A}" srcOrd="0" destOrd="0" presId="urn:microsoft.com/office/officeart/2005/8/layout/process4"/>
    <dgm:cxn modelId="{5DA44CF1-06D7-4077-8303-E595226D0B7F}" srcId="{12B7D337-0EE8-4BA8-A46F-B450B3B665FA}" destId="{080DCEFB-446D-4CA9-ACD4-283A6F79725C}" srcOrd="5" destOrd="0" parTransId="{B75C6107-4129-437A-BAE6-6C437E58240E}" sibTransId="{28E860CA-1373-43F9-B051-29E94FFCB2D5}"/>
    <dgm:cxn modelId="{465334E1-0843-444B-BBEE-49C053D9665B}" type="presOf" srcId="{E6D9D778-1207-4655-9839-20A0AAECBA35}" destId="{BE8A165A-A4BC-4729-98F1-DF2DBC1576C3}" srcOrd="1" destOrd="0" presId="urn:microsoft.com/office/officeart/2005/8/layout/process4"/>
    <dgm:cxn modelId="{4DF02809-F2FD-4A21-85C1-68345D60718C}" type="presOf" srcId="{2F01F0A4-1CF0-4E2E-AC1A-319A63E93CCB}" destId="{6350C077-9D73-422F-84F7-489F79439322}" srcOrd="0" destOrd="0" presId="urn:microsoft.com/office/officeart/2005/8/layout/process4"/>
    <dgm:cxn modelId="{010F34AE-A101-4665-845C-04C27B93727D}" srcId="{AE890CF8-3ECF-4FE2-9327-3DB6182149AA}" destId="{12B61F27-62B0-4DFC-B0DC-FFF205651DEF}" srcOrd="0" destOrd="0" parTransId="{68B7FF98-3AD3-46BE-9F59-489548ADA2D7}" sibTransId="{67AF2C40-B2E1-48CD-8C24-BBE14BE6A8E2}"/>
    <dgm:cxn modelId="{DB5F1E65-454B-4E4C-B090-CC7996A3BF7B}" type="presOf" srcId="{AE890CF8-3ECF-4FE2-9327-3DB6182149AA}" destId="{E05C2102-D175-43B4-A765-A1E9C312D71D}" srcOrd="1" destOrd="0" presId="urn:microsoft.com/office/officeart/2005/8/layout/process4"/>
    <dgm:cxn modelId="{D315D93B-0C54-4B74-BF95-8D42C3F80C03}" type="presOf" srcId="{F4132194-3271-4E1F-B715-6BE06FF3959F}" destId="{835217A6-4B42-4004-8429-80F3DBA79836}" srcOrd="0" destOrd="0" presId="urn:microsoft.com/office/officeart/2005/8/layout/process4"/>
    <dgm:cxn modelId="{570417A7-1142-4D9E-AE60-C913FD48CC81}" type="presOf" srcId="{080DCEFB-446D-4CA9-ACD4-283A6F79725C}" destId="{2BD04D9D-6C66-4D82-9767-6958898F8DBB}" srcOrd="0" destOrd="0" presId="urn:microsoft.com/office/officeart/2005/8/layout/process4"/>
    <dgm:cxn modelId="{7A0D8A34-44EC-4D62-937A-02E170A37E8A}" type="presOf" srcId="{12B61F27-62B0-4DFC-B0DC-FFF205651DEF}" destId="{13BB38A2-6E45-4656-B00C-6B47BF21C9F0}" srcOrd="0" destOrd="0" presId="urn:microsoft.com/office/officeart/2005/8/layout/process4"/>
    <dgm:cxn modelId="{36DB0B6D-51E2-4E49-8654-C3C110CAA469}" srcId="{12B7D337-0EE8-4BA8-A46F-B450B3B665FA}" destId="{27404105-780B-44A5-83CD-257B6B3A5F02}" srcOrd="0" destOrd="0" parTransId="{14393F06-522D-4514-9A7F-BDADA5A3411A}" sibTransId="{D0AF1744-52F0-4789-A066-FB554E138944}"/>
    <dgm:cxn modelId="{932CCAA4-D379-4C5B-8AA8-6A4C45E9CE8E}" type="presOf" srcId="{12B7D337-0EE8-4BA8-A46F-B450B3B665FA}" destId="{27569F79-DFF9-410B-82E3-9703F7D19102}" srcOrd="0" destOrd="0" presId="urn:microsoft.com/office/officeart/2005/8/layout/process4"/>
    <dgm:cxn modelId="{8C713181-69D2-458F-96ED-12FD8AE98C67}" type="presOf" srcId="{AE890CF8-3ECF-4FE2-9327-3DB6182149AA}" destId="{5EBF781E-0FAE-40A4-A785-29066C567133}" srcOrd="0" destOrd="0" presId="urn:microsoft.com/office/officeart/2005/8/layout/process4"/>
    <dgm:cxn modelId="{2FA2F89C-077D-4B39-9FAF-6402932172D6}" srcId="{12B7D337-0EE8-4BA8-A46F-B450B3B665FA}" destId="{E6D9D778-1207-4655-9839-20A0AAECBA35}" srcOrd="3" destOrd="0" parTransId="{B0E15D65-46AD-4619-BAE0-C2988008EB78}" sibTransId="{A1BA6725-BF71-46E8-A621-5D061159F3DC}"/>
    <dgm:cxn modelId="{5569435A-6A89-409C-A2F1-126C9A13636F}" type="presOf" srcId="{E6D9D778-1207-4655-9839-20A0AAECBA35}" destId="{D39DEAB8-2EA8-4741-B88E-45D89414DA47}" srcOrd="0" destOrd="0" presId="urn:microsoft.com/office/officeart/2005/8/layout/process4"/>
    <dgm:cxn modelId="{B3C2CFD2-E5E4-4D3A-8C8C-F2A4D7974019}" srcId="{12B7D337-0EE8-4BA8-A46F-B450B3B665FA}" destId="{AE890CF8-3ECF-4FE2-9327-3DB6182149AA}" srcOrd="1" destOrd="0" parTransId="{53BCFD26-7153-46EB-994D-30A1DC0637B5}" sibTransId="{C50690C1-33C9-476A-BFFD-60084CE3EBE5}"/>
    <dgm:cxn modelId="{B490E7C3-3E85-462C-893E-5838FE1513AF}" type="presOf" srcId="{19114C81-6970-442C-80B4-C5862A9F61DA}" destId="{25637E6B-E50C-44E6-AB59-85314A3596BF}" srcOrd="1" destOrd="0" presId="urn:microsoft.com/office/officeart/2005/8/layout/process4"/>
    <dgm:cxn modelId="{678A39A3-A0EE-46AE-ABB4-FF84B78BC51A}" srcId="{19114C81-6970-442C-80B4-C5862A9F61DA}" destId="{62D6F45A-E389-4283-AE5E-8ED5FB0281B5}" srcOrd="0" destOrd="0" parTransId="{514CAFE2-7958-4703-970D-2836B12F873C}" sibTransId="{8681B48B-AC09-4BF2-9AD4-CD4E83465F5B}"/>
    <dgm:cxn modelId="{8AED6EF4-8530-4872-92D2-56550A955E82}" srcId="{27404105-780B-44A5-83CD-257B6B3A5F02}" destId="{2F01F0A4-1CF0-4E2E-AC1A-319A63E93CCB}" srcOrd="0" destOrd="0" parTransId="{817982FC-C9EB-4AF4-9F76-27B9EFA7A5D4}" sibTransId="{17A613FD-4EFF-4597-A45B-FD151604BF28}"/>
    <dgm:cxn modelId="{C4092779-6173-49A4-94D1-F5EDB18EA21B}" type="presOf" srcId="{62D6F45A-E389-4283-AE5E-8ED5FB0281B5}" destId="{7E2D14D0-6367-43FC-906F-029151217D22}" srcOrd="0" destOrd="0" presId="urn:microsoft.com/office/officeart/2005/8/layout/process4"/>
    <dgm:cxn modelId="{BB5FB403-1BA3-473A-A908-82A00A654420}" srcId="{12B7D337-0EE8-4BA8-A46F-B450B3B665FA}" destId="{19114C81-6970-442C-80B4-C5862A9F61DA}" srcOrd="2" destOrd="0" parTransId="{C31F7646-E6A1-4048-B7C8-90518D5F6C76}" sibTransId="{BE15AA0E-ADC9-45A3-A517-1FAF49355687}"/>
    <dgm:cxn modelId="{E1AE1AD2-FDDC-43B1-9497-2C62555DDC63}" type="presOf" srcId="{27404105-780B-44A5-83CD-257B6B3A5F02}" destId="{41118C64-DEDD-465C-B95A-0947864930B1}" srcOrd="1" destOrd="0" presId="urn:microsoft.com/office/officeart/2005/8/layout/process4"/>
    <dgm:cxn modelId="{EBE54682-5D75-4A6E-82B5-9FD92A09F44E}" type="presOf" srcId="{19114C81-6970-442C-80B4-C5862A9F61DA}" destId="{E642491D-9F87-4408-AEDE-A4CCDB346AA8}" srcOrd="0" destOrd="0" presId="urn:microsoft.com/office/officeart/2005/8/layout/process4"/>
    <dgm:cxn modelId="{FA17FB77-BAE2-4BDE-B31B-93A5403F5E20}" type="presOf" srcId="{27404105-780B-44A5-83CD-257B6B3A5F02}" destId="{DFF8A2DC-7CC4-4F33-AFB9-8C02963B0443}" srcOrd="0" destOrd="0" presId="urn:microsoft.com/office/officeart/2005/8/layout/process4"/>
    <dgm:cxn modelId="{906440A3-F011-4C02-A146-79FDBFCC3DFD}" srcId="{E6D9D778-1207-4655-9839-20A0AAECBA35}" destId="{F4132194-3271-4E1F-B715-6BE06FF3959F}" srcOrd="0" destOrd="0" parTransId="{74D246A3-294C-49D8-9870-4C61E9505C3F}" sibTransId="{19503DBE-B7D6-4EC7-852A-F1AAEECC0665}"/>
    <dgm:cxn modelId="{6BA8ACE8-FA8A-41E6-A3B6-5DF5913F91EF}" srcId="{12B7D337-0EE8-4BA8-A46F-B450B3B665FA}" destId="{A52782D1-C5D7-4A8A-A70F-F4DD26F4A229}" srcOrd="4" destOrd="0" parTransId="{0727AA8A-1D0C-4CCE-B868-FFE6A3EB9908}" sibTransId="{AF609F10-72BC-4D9E-9606-64253816BC6E}"/>
    <dgm:cxn modelId="{5F89620E-B6B2-4E3D-A386-870F36923B09}" srcId="{A52782D1-C5D7-4A8A-A70F-F4DD26F4A229}" destId="{05494C34-081B-4A3D-BFAE-AE40C7D6F47F}" srcOrd="0" destOrd="0" parTransId="{4F993776-2F05-4B3B-9957-E74596BCFA67}" sibTransId="{F2DA3884-967D-404F-808C-170CEC7BDAB7}"/>
    <dgm:cxn modelId="{6DA640FD-B168-4269-8B0A-1DD2074CCD72}" type="presParOf" srcId="{27569F79-DFF9-410B-82E3-9703F7D19102}" destId="{C093835B-DCEC-4DCB-892B-1266CF7605BB}" srcOrd="0" destOrd="0" presId="urn:microsoft.com/office/officeart/2005/8/layout/process4"/>
    <dgm:cxn modelId="{ADA74D82-614F-43A7-A384-3E720BA39E2A}" type="presParOf" srcId="{C093835B-DCEC-4DCB-892B-1266CF7605BB}" destId="{2BD04D9D-6C66-4D82-9767-6958898F8DBB}" srcOrd="0" destOrd="0" presId="urn:microsoft.com/office/officeart/2005/8/layout/process4"/>
    <dgm:cxn modelId="{41EA1A61-83B7-408A-9505-28E10C16CEBF}" type="presParOf" srcId="{27569F79-DFF9-410B-82E3-9703F7D19102}" destId="{3C446DA9-6E61-4733-9C25-5506B5E80C1E}" srcOrd="1" destOrd="0" presId="urn:microsoft.com/office/officeart/2005/8/layout/process4"/>
    <dgm:cxn modelId="{208F777A-93E2-46E9-9286-11A4810541DF}" type="presParOf" srcId="{27569F79-DFF9-410B-82E3-9703F7D19102}" destId="{0CB28217-20F2-4626-974F-684F4B255A25}" srcOrd="2" destOrd="0" presId="urn:microsoft.com/office/officeart/2005/8/layout/process4"/>
    <dgm:cxn modelId="{42564E4C-5272-4AB9-B2A2-D56EDC9B67A1}" type="presParOf" srcId="{0CB28217-20F2-4626-974F-684F4B255A25}" destId="{DA6876EE-167D-4464-A273-28150F8F1F5F}" srcOrd="0" destOrd="0" presId="urn:microsoft.com/office/officeart/2005/8/layout/process4"/>
    <dgm:cxn modelId="{EC8F37F3-BE58-452A-A42E-F20A6A7BBEB2}" type="presParOf" srcId="{0CB28217-20F2-4626-974F-684F4B255A25}" destId="{0FFE7929-C827-4D5E-9457-4487339AD629}" srcOrd="1" destOrd="0" presId="urn:microsoft.com/office/officeart/2005/8/layout/process4"/>
    <dgm:cxn modelId="{6C516095-8C12-4D73-9728-7D63A8E363B8}" type="presParOf" srcId="{0CB28217-20F2-4626-974F-684F4B255A25}" destId="{04A25DAF-760F-458F-B434-871BE3589E7A}" srcOrd="2" destOrd="0" presId="urn:microsoft.com/office/officeart/2005/8/layout/process4"/>
    <dgm:cxn modelId="{BA0DD5BB-DB0C-4169-952F-0CCC73E69F6E}" type="presParOf" srcId="{04A25DAF-760F-458F-B434-871BE3589E7A}" destId="{90506191-E73E-494C-A366-224CE28FA30A}" srcOrd="0" destOrd="0" presId="urn:microsoft.com/office/officeart/2005/8/layout/process4"/>
    <dgm:cxn modelId="{90537184-03E4-4BAD-A55D-B500847460D8}" type="presParOf" srcId="{27569F79-DFF9-410B-82E3-9703F7D19102}" destId="{208082E8-5E69-4A97-8005-C6749E5A919C}" srcOrd="3" destOrd="0" presId="urn:microsoft.com/office/officeart/2005/8/layout/process4"/>
    <dgm:cxn modelId="{E6B268BF-19E2-4E21-A92C-9EFDD32BBE51}" type="presParOf" srcId="{27569F79-DFF9-410B-82E3-9703F7D19102}" destId="{3451B0EC-BA01-43A2-BD03-19D5E4B51911}" srcOrd="4" destOrd="0" presId="urn:microsoft.com/office/officeart/2005/8/layout/process4"/>
    <dgm:cxn modelId="{87A1BA78-0BC6-429E-8D46-AADAF6833664}" type="presParOf" srcId="{3451B0EC-BA01-43A2-BD03-19D5E4B51911}" destId="{D39DEAB8-2EA8-4741-B88E-45D89414DA47}" srcOrd="0" destOrd="0" presId="urn:microsoft.com/office/officeart/2005/8/layout/process4"/>
    <dgm:cxn modelId="{260803EA-BDE0-41D6-8475-06DEE9BA6E46}" type="presParOf" srcId="{3451B0EC-BA01-43A2-BD03-19D5E4B51911}" destId="{BE8A165A-A4BC-4729-98F1-DF2DBC1576C3}" srcOrd="1" destOrd="0" presId="urn:microsoft.com/office/officeart/2005/8/layout/process4"/>
    <dgm:cxn modelId="{41F787A5-7BE6-465A-B9EF-0CB2150A4C41}" type="presParOf" srcId="{3451B0EC-BA01-43A2-BD03-19D5E4B51911}" destId="{F71D0051-8255-4804-A062-2D3A509B409B}" srcOrd="2" destOrd="0" presId="urn:microsoft.com/office/officeart/2005/8/layout/process4"/>
    <dgm:cxn modelId="{FFBF1B92-E81E-474C-8FB9-CC80FF7E3B52}" type="presParOf" srcId="{F71D0051-8255-4804-A062-2D3A509B409B}" destId="{835217A6-4B42-4004-8429-80F3DBA79836}" srcOrd="0" destOrd="0" presId="urn:microsoft.com/office/officeart/2005/8/layout/process4"/>
    <dgm:cxn modelId="{4AEC864E-EC91-48C7-BDB8-95B50691863A}" type="presParOf" srcId="{27569F79-DFF9-410B-82E3-9703F7D19102}" destId="{BB62C18D-4962-4D34-963B-A19BEC3FEDFE}" srcOrd="5" destOrd="0" presId="urn:microsoft.com/office/officeart/2005/8/layout/process4"/>
    <dgm:cxn modelId="{BA6FEA8B-92D6-4E9C-A302-611CD9C1C7B4}" type="presParOf" srcId="{27569F79-DFF9-410B-82E3-9703F7D19102}" destId="{7DF06DF2-70FD-4DF1-86A8-448BF4C0CB44}" srcOrd="6" destOrd="0" presId="urn:microsoft.com/office/officeart/2005/8/layout/process4"/>
    <dgm:cxn modelId="{BF8E1A83-2675-48AF-9735-BE587AB65641}" type="presParOf" srcId="{7DF06DF2-70FD-4DF1-86A8-448BF4C0CB44}" destId="{E642491D-9F87-4408-AEDE-A4CCDB346AA8}" srcOrd="0" destOrd="0" presId="urn:microsoft.com/office/officeart/2005/8/layout/process4"/>
    <dgm:cxn modelId="{95081FA0-CB95-4B6B-B06C-5CC16B092F71}" type="presParOf" srcId="{7DF06DF2-70FD-4DF1-86A8-448BF4C0CB44}" destId="{25637E6B-E50C-44E6-AB59-85314A3596BF}" srcOrd="1" destOrd="0" presId="urn:microsoft.com/office/officeart/2005/8/layout/process4"/>
    <dgm:cxn modelId="{7551AC5F-69D6-4B53-9FA8-ED5AE74901EF}" type="presParOf" srcId="{7DF06DF2-70FD-4DF1-86A8-448BF4C0CB44}" destId="{9628F9E3-A97B-4729-88D7-4A7309DF9FF2}" srcOrd="2" destOrd="0" presId="urn:microsoft.com/office/officeart/2005/8/layout/process4"/>
    <dgm:cxn modelId="{307E2C32-DE3A-4130-9D0B-9ED4292C61D3}" type="presParOf" srcId="{9628F9E3-A97B-4729-88D7-4A7309DF9FF2}" destId="{7E2D14D0-6367-43FC-906F-029151217D22}" srcOrd="0" destOrd="0" presId="urn:microsoft.com/office/officeart/2005/8/layout/process4"/>
    <dgm:cxn modelId="{F044BE88-F81F-436C-8443-53C33B5A53BD}" type="presParOf" srcId="{27569F79-DFF9-410B-82E3-9703F7D19102}" destId="{366E4D64-82BF-42E0-8467-92C70939BA7E}" srcOrd="7" destOrd="0" presId="urn:microsoft.com/office/officeart/2005/8/layout/process4"/>
    <dgm:cxn modelId="{E16B71E9-F9B1-4C92-B170-12C422F40A8A}" type="presParOf" srcId="{27569F79-DFF9-410B-82E3-9703F7D19102}" destId="{0C95CCCD-7762-4E2B-8693-12927BFA4B35}" srcOrd="8" destOrd="0" presId="urn:microsoft.com/office/officeart/2005/8/layout/process4"/>
    <dgm:cxn modelId="{EE4622DF-5AE6-4E13-850C-F4F606624081}" type="presParOf" srcId="{0C95CCCD-7762-4E2B-8693-12927BFA4B35}" destId="{5EBF781E-0FAE-40A4-A785-29066C567133}" srcOrd="0" destOrd="0" presId="urn:microsoft.com/office/officeart/2005/8/layout/process4"/>
    <dgm:cxn modelId="{78BE160D-4F87-488F-96A5-BF75866F06A5}" type="presParOf" srcId="{0C95CCCD-7762-4E2B-8693-12927BFA4B35}" destId="{E05C2102-D175-43B4-A765-A1E9C312D71D}" srcOrd="1" destOrd="0" presId="urn:microsoft.com/office/officeart/2005/8/layout/process4"/>
    <dgm:cxn modelId="{4B473641-CF48-4CE4-AFA3-632A2C91177A}" type="presParOf" srcId="{0C95CCCD-7762-4E2B-8693-12927BFA4B35}" destId="{B20E45FE-DF2C-4A47-AB5D-3ED0F7FDF51D}" srcOrd="2" destOrd="0" presId="urn:microsoft.com/office/officeart/2005/8/layout/process4"/>
    <dgm:cxn modelId="{717B013C-F1C1-410D-A2DB-193543375AF8}" type="presParOf" srcId="{B20E45FE-DF2C-4A47-AB5D-3ED0F7FDF51D}" destId="{13BB38A2-6E45-4656-B00C-6B47BF21C9F0}" srcOrd="0" destOrd="0" presId="urn:microsoft.com/office/officeart/2005/8/layout/process4"/>
    <dgm:cxn modelId="{48B5FFE1-4C80-4734-8AF9-50AC7C94C887}" type="presParOf" srcId="{27569F79-DFF9-410B-82E3-9703F7D19102}" destId="{EA2B64B4-3AF9-4B19-90A4-4808B97AC802}" srcOrd="9" destOrd="0" presId="urn:microsoft.com/office/officeart/2005/8/layout/process4"/>
    <dgm:cxn modelId="{78A09183-8069-4D81-AD6C-F89E1133A16A}" type="presParOf" srcId="{27569F79-DFF9-410B-82E3-9703F7D19102}" destId="{2675F0B2-0073-4F82-80BB-EAC42D6AD8E3}" srcOrd="10" destOrd="0" presId="urn:microsoft.com/office/officeart/2005/8/layout/process4"/>
    <dgm:cxn modelId="{86D57FFC-6345-415D-8D02-C1F0C3371EBA}" type="presParOf" srcId="{2675F0B2-0073-4F82-80BB-EAC42D6AD8E3}" destId="{DFF8A2DC-7CC4-4F33-AFB9-8C02963B0443}" srcOrd="0" destOrd="0" presId="urn:microsoft.com/office/officeart/2005/8/layout/process4"/>
    <dgm:cxn modelId="{B6A90277-546D-4681-AD18-5E4861716AC7}" type="presParOf" srcId="{2675F0B2-0073-4F82-80BB-EAC42D6AD8E3}" destId="{41118C64-DEDD-465C-B95A-0947864930B1}" srcOrd="1" destOrd="0" presId="urn:microsoft.com/office/officeart/2005/8/layout/process4"/>
    <dgm:cxn modelId="{3D87B145-5AF0-4A4B-90FD-B94460C40883}" type="presParOf" srcId="{2675F0B2-0073-4F82-80BB-EAC42D6AD8E3}" destId="{CDAEBEFD-F539-49D3-AC82-1621103A340F}" srcOrd="2" destOrd="0" presId="urn:microsoft.com/office/officeart/2005/8/layout/process4"/>
    <dgm:cxn modelId="{9380E1D4-762D-4B33-B9E7-957A250069BF}" type="presParOf" srcId="{CDAEBEFD-F539-49D3-AC82-1621103A340F}" destId="{6350C077-9D73-422F-84F7-489F7943932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4E27E0-46E0-4D7F-9EC4-56105A70BA92}" type="doc">
      <dgm:prSet loTypeId="urn:microsoft.com/office/officeart/2005/8/layout/list1" loCatId="list" qsTypeId="urn:microsoft.com/office/officeart/2005/8/quickstyle/simple1" qsCatId="simple" csTypeId="urn:microsoft.com/office/officeart/2005/8/colors/accent2_4" csCatId="accent2" phldr="1"/>
      <dgm:spPr/>
      <dgm:t>
        <a:bodyPr/>
        <a:lstStyle/>
        <a:p>
          <a:endParaRPr lang="ru-RU"/>
        </a:p>
      </dgm:t>
    </dgm:pt>
    <dgm:pt modelId="{A200DAF2-215C-438B-882D-EDD3527954EC}">
      <dgm:prSet phldrT="[Текст]" custT="1"/>
      <dgm:spPr>
        <a:solidFill>
          <a:srgbClr val="0000CC"/>
        </a:solidFill>
      </dgm:spPr>
      <dgm:t>
        <a:bodyPr/>
        <a:lstStyle/>
        <a:p>
          <a:r>
            <a:rPr lang="ru-RU" sz="2200" b="1" dirty="0" smtClean="0">
              <a:solidFill>
                <a:srgbClr val="66FFFF"/>
              </a:solidFill>
              <a:latin typeface="+mn-lt"/>
            </a:rPr>
            <a:t>1) </a:t>
          </a:r>
          <a:r>
            <a:rPr lang="ru-RU" sz="2200" b="1" dirty="0" smtClean="0">
              <a:solidFill>
                <a:srgbClr val="FFFF00"/>
              </a:solidFill>
              <a:latin typeface="+mn-lt"/>
            </a:rPr>
            <a:t>ПОДГОТОВКИ ПОВЕРХНОСТИ </a:t>
          </a:r>
          <a:r>
            <a:rPr lang="ru-RU" sz="2200" b="1" i="1" dirty="0" smtClean="0">
              <a:solidFill>
                <a:srgbClr val="FFFFFF"/>
              </a:solidFill>
              <a:latin typeface="+mn-lt"/>
            </a:rPr>
            <a:t>(обработка щётками, шлифование и обезжиривание травлением)</a:t>
          </a:r>
          <a:endParaRPr lang="ru-RU" sz="2200" b="1" i="1" dirty="0">
            <a:solidFill>
              <a:srgbClr val="FFFFFF"/>
            </a:solidFill>
            <a:latin typeface="+mn-lt"/>
          </a:endParaRPr>
        </a:p>
      </dgm:t>
    </dgm:pt>
    <dgm:pt modelId="{ACC99416-F23A-48A6-866E-613FF1DAB266}" type="parTrans" cxnId="{A8C54D05-96AC-498B-B6DA-BF6B21CC7BF6}">
      <dgm:prSet/>
      <dgm:spPr/>
      <dgm:t>
        <a:bodyPr/>
        <a:lstStyle/>
        <a:p>
          <a:endParaRPr lang="ru-RU"/>
        </a:p>
      </dgm:t>
    </dgm:pt>
    <dgm:pt modelId="{13CC5890-C3A3-406E-AE28-679D3B054A65}" type="sibTrans" cxnId="{A8C54D05-96AC-498B-B6DA-BF6B21CC7BF6}">
      <dgm:prSet/>
      <dgm:spPr/>
      <dgm:t>
        <a:bodyPr/>
        <a:lstStyle/>
        <a:p>
          <a:endParaRPr lang="ru-RU"/>
        </a:p>
      </dgm:t>
    </dgm:pt>
    <dgm:pt modelId="{8C67E87D-A6FB-4E6B-B81F-1DD241805382}">
      <dgm:prSet phldrT="[Текст]" custT="1"/>
      <dgm:spPr>
        <a:solidFill>
          <a:srgbClr val="006600"/>
        </a:solidFill>
      </dgm:spPr>
      <dgm:t>
        <a:bodyPr/>
        <a:lstStyle/>
        <a:p>
          <a:r>
            <a:rPr lang="ru-RU" sz="2200" b="1" dirty="0" smtClean="0">
              <a:solidFill>
                <a:srgbClr val="66FFFF"/>
              </a:solidFill>
            </a:rPr>
            <a:t>3) </a:t>
          </a:r>
          <a:r>
            <a:rPr lang="ru-RU" sz="2200" b="1" dirty="0" smtClean="0">
              <a:solidFill>
                <a:srgbClr val="FFFF00"/>
              </a:solidFill>
            </a:rPr>
            <a:t>ЛУЖЕНИЕ: НАНЕСЕНИЕ ПОЛУДЫ НА ПОВЕРХНОСТЬ </a:t>
          </a:r>
          <a:r>
            <a:rPr lang="ru-RU" sz="2200" b="1" i="1" dirty="0" smtClean="0">
              <a:solidFill>
                <a:srgbClr val="FFFFFF"/>
              </a:solidFill>
            </a:rPr>
            <a:t>– лужение осуществляют двумя способами: </a:t>
          </a:r>
          <a:r>
            <a:rPr lang="ru-RU" sz="2200" b="1" i="1" dirty="0" smtClean="0">
              <a:solidFill>
                <a:srgbClr val="66FFFF"/>
              </a:solidFill>
            </a:rPr>
            <a:t>погружением  в расплавленную полуду и растиранием</a:t>
          </a:r>
          <a:endParaRPr lang="ru-RU" sz="2200" b="1" i="1" dirty="0">
            <a:solidFill>
              <a:srgbClr val="66FFFF"/>
            </a:solidFill>
          </a:endParaRPr>
        </a:p>
      </dgm:t>
    </dgm:pt>
    <dgm:pt modelId="{0D4A446C-DECE-4889-8CF6-C3EA767C068E}" type="parTrans" cxnId="{51660303-6E16-423C-9E28-9D7947FF7BC3}">
      <dgm:prSet/>
      <dgm:spPr/>
      <dgm:t>
        <a:bodyPr/>
        <a:lstStyle/>
        <a:p>
          <a:endParaRPr lang="ru-RU"/>
        </a:p>
      </dgm:t>
    </dgm:pt>
    <dgm:pt modelId="{06A91F80-50EF-4083-B205-9DEA5627FD1A}" type="sibTrans" cxnId="{51660303-6E16-423C-9E28-9D7947FF7BC3}">
      <dgm:prSet/>
      <dgm:spPr/>
      <dgm:t>
        <a:bodyPr/>
        <a:lstStyle/>
        <a:p>
          <a:endParaRPr lang="ru-RU"/>
        </a:p>
      </dgm:t>
    </dgm:pt>
    <dgm:pt modelId="{2A41D1D8-99F7-4BF8-8BB8-8B36FD81260E}">
      <dgm:prSet phldrT="[Текст]" custT="1">
        <dgm:style>
          <a:lnRef idx="1">
            <a:schemeClr val="accent5"/>
          </a:lnRef>
          <a:fillRef idx="3">
            <a:schemeClr val="accent5"/>
          </a:fillRef>
          <a:effectRef idx="2">
            <a:schemeClr val="accent5"/>
          </a:effectRef>
          <a:fontRef idx="minor">
            <a:schemeClr val="lt1"/>
          </a:fontRef>
        </dgm:style>
      </dgm:prSet>
      <dgm:spPr>
        <a:solidFill>
          <a:srgbClr val="C00000"/>
        </a:solidFill>
      </dgm:spPr>
      <dgm:t>
        <a:bodyPr/>
        <a:lstStyle/>
        <a:p>
          <a:r>
            <a:rPr lang="ru-RU" sz="2200" b="1" dirty="0" smtClean="0">
              <a:solidFill>
                <a:srgbClr val="66FFFF"/>
              </a:solidFill>
            </a:rPr>
            <a:t>2) </a:t>
          </a:r>
          <a:r>
            <a:rPr lang="ru-RU" sz="2200" b="1" dirty="0" smtClean="0">
              <a:solidFill>
                <a:srgbClr val="FFFF00"/>
              </a:solidFill>
            </a:rPr>
            <a:t>ПРИГОТОВЛЕНИЕ ПОЛУДЫ</a:t>
          </a:r>
          <a:endParaRPr lang="ru-RU" sz="2200" b="1" dirty="0">
            <a:solidFill>
              <a:srgbClr val="FFFF00"/>
            </a:solidFill>
          </a:endParaRPr>
        </a:p>
      </dgm:t>
    </dgm:pt>
    <dgm:pt modelId="{A044BCBA-2DAD-47FE-B43B-046355B37972}" type="parTrans" cxnId="{73E1FE69-4CCA-4FCE-A22B-3E98DA0D7C88}">
      <dgm:prSet/>
      <dgm:spPr/>
      <dgm:t>
        <a:bodyPr/>
        <a:lstStyle/>
        <a:p>
          <a:endParaRPr lang="ru-RU"/>
        </a:p>
      </dgm:t>
    </dgm:pt>
    <dgm:pt modelId="{94DDD0BE-72DF-494F-B966-31CBE099A6BD}" type="sibTrans" cxnId="{73E1FE69-4CCA-4FCE-A22B-3E98DA0D7C88}">
      <dgm:prSet/>
      <dgm:spPr/>
      <dgm:t>
        <a:bodyPr/>
        <a:lstStyle/>
        <a:p>
          <a:endParaRPr lang="ru-RU"/>
        </a:p>
      </dgm:t>
    </dgm:pt>
    <dgm:pt modelId="{4CF33F54-3BE5-4A18-BAEF-496B38C172C6}" type="pres">
      <dgm:prSet presAssocID="{414E27E0-46E0-4D7F-9EC4-56105A70BA92}" presName="linear" presStyleCnt="0">
        <dgm:presLayoutVars>
          <dgm:dir/>
          <dgm:animLvl val="lvl"/>
          <dgm:resizeHandles val="exact"/>
        </dgm:presLayoutVars>
      </dgm:prSet>
      <dgm:spPr/>
      <dgm:t>
        <a:bodyPr/>
        <a:lstStyle/>
        <a:p>
          <a:endParaRPr lang="ru-RU"/>
        </a:p>
      </dgm:t>
    </dgm:pt>
    <dgm:pt modelId="{B2D8FED2-7ECE-4AE1-86A4-CD908E0602EA}" type="pres">
      <dgm:prSet presAssocID="{A200DAF2-215C-438B-882D-EDD3527954EC}" presName="parentLin" presStyleCnt="0"/>
      <dgm:spPr/>
    </dgm:pt>
    <dgm:pt modelId="{ED64FCFB-928C-4D60-A42E-DD68B2813111}" type="pres">
      <dgm:prSet presAssocID="{A200DAF2-215C-438B-882D-EDD3527954EC}" presName="parentLeftMargin" presStyleLbl="node1" presStyleIdx="0" presStyleCnt="3"/>
      <dgm:spPr/>
      <dgm:t>
        <a:bodyPr/>
        <a:lstStyle/>
        <a:p>
          <a:endParaRPr lang="ru-RU"/>
        </a:p>
      </dgm:t>
    </dgm:pt>
    <dgm:pt modelId="{C450203E-2C05-4E61-B465-A92896982013}" type="pres">
      <dgm:prSet presAssocID="{A200DAF2-215C-438B-882D-EDD3527954EC}" presName="parentText" presStyleLbl="node1" presStyleIdx="0" presStyleCnt="3" custScaleX="232569" custScaleY="201814" custLinFactNeighborX="-39771" custLinFactNeighborY="-1025">
        <dgm:presLayoutVars>
          <dgm:chMax val="0"/>
          <dgm:bulletEnabled val="1"/>
        </dgm:presLayoutVars>
      </dgm:prSet>
      <dgm:spPr/>
      <dgm:t>
        <a:bodyPr/>
        <a:lstStyle/>
        <a:p>
          <a:endParaRPr lang="ru-RU"/>
        </a:p>
      </dgm:t>
    </dgm:pt>
    <dgm:pt modelId="{E0AB1ADA-7F69-40B1-BC7E-8172BC189AE3}" type="pres">
      <dgm:prSet presAssocID="{A200DAF2-215C-438B-882D-EDD3527954EC}" presName="negativeSpace" presStyleCnt="0"/>
      <dgm:spPr/>
    </dgm:pt>
    <dgm:pt modelId="{437B2444-E4E1-486B-934C-C1A141B284A8}" type="pres">
      <dgm:prSet presAssocID="{A200DAF2-215C-438B-882D-EDD3527954EC}" presName="childText" presStyleLbl="conFgAcc1" presStyleIdx="0" presStyleCnt="3">
        <dgm:presLayoutVars>
          <dgm:bulletEnabled val="1"/>
        </dgm:presLayoutVars>
      </dgm:prSet>
      <dgm:spPr>
        <a:solidFill>
          <a:srgbClr val="FFFFCC">
            <a:alpha val="90000"/>
          </a:srgbClr>
        </a:solidFill>
        <a:ln>
          <a:noFill/>
        </a:ln>
      </dgm:spPr>
      <dgm:t>
        <a:bodyPr/>
        <a:lstStyle/>
        <a:p>
          <a:endParaRPr lang="ru-RU"/>
        </a:p>
      </dgm:t>
    </dgm:pt>
    <dgm:pt modelId="{BF0D937D-ED6B-4A6A-AEEE-A7749D931147}" type="pres">
      <dgm:prSet presAssocID="{13CC5890-C3A3-406E-AE28-679D3B054A65}" presName="spaceBetweenRectangles" presStyleCnt="0"/>
      <dgm:spPr/>
    </dgm:pt>
    <dgm:pt modelId="{E976AEF4-F147-404E-9E24-59270A52ADA0}" type="pres">
      <dgm:prSet presAssocID="{2A41D1D8-99F7-4BF8-8BB8-8B36FD81260E}" presName="parentLin" presStyleCnt="0"/>
      <dgm:spPr/>
    </dgm:pt>
    <dgm:pt modelId="{94C3AE33-AFCF-4E9E-AC43-1C6621DBBED0}" type="pres">
      <dgm:prSet presAssocID="{2A41D1D8-99F7-4BF8-8BB8-8B36FD81260E}" presName="parentLeftMargin" presStyleLbl="node1" presStyleIdx="0" presStyleCnt="3"/>
      <dgm:spPr/>
      <dgm:t>
        <a:bodyPr/>
        <a:lstStyle/>
        <a:p>
          <a:endParaRPr lang="ru-RU"/>
        </a:p>
      </dgm:t>
    </dgm:pt>
    <dgm:pt modelId="{537AF88C-AB8E-4EB4-A0BC-18E3C0C3678A}" type="pres">
      <dgm:prSet presAssocID="{2A41D1D8-99F7-4BF8-8BB8-8B36FD81260E}" presName="parentText" presStyleLbl="node1" presStyleIdx="1" presStyleCnt="3" custScaleX="238250" custScaleY="139910" custLinFactNeighborX="-43903" custLinFactNeighborY="7810">
        <dgm:presLayoutVars>
          <dgm:chMax val="0"/>
          <dgm:bulletEnabled val="1"/>
        </dgm:presLayoutVars>
      </dgm:prSet>
      <dgm:spPr/>
      <dgm:t>
        <a:bodyPr/>
        <a:lstStyle/>
        <a:p>
          <a:endParaRPr lang="ru-RU"/>
        </a:p>
      </dgm:t>
    </dgm:pt>
    <dgm:pt modelId="{32E156B3-3108-4147-9C39-2C393F507B07}" type="pres">
      <dgm:prSet presAssocID="{2A41D1D8-99F7-4BF8-8BB8-8B36FD81260E}" presName="negativeSpace" presStyleCnt="0"/>
      <dgm:spPr/>
    </dgm:pt>
    <dgm:pt modelId="{A9E9F0DA-9DF5-42BA-BC5D-00A3EFAC3A65}" type="pres">
      <dgm:prSet presAssocID="{2A41D1D8-99F7-4BF8-8BB8-8B36FD81260E}" presName="childText" presStyleLbl="conFgAcc1" presStyleIdx="1" presStyleCnt="3">
        <dgm:presLayoutVars>
          <dgm:bulletEnabled val="1"/>
        </dgm:presLayoutVars>
      </dgm:prSet>
      <dgm:spPr>
        <a:solidFill>
          <a:srgbClr val="FFFFCC">
            <a:alpha val="90000"/>
          </a:srgbClr>
        </a:solidFill>
        <a:ln>
          <a:noFill/>
        </a:ln>
      </dgm:spPr>
      <dgm:t>
        <a:bodyPr/>
        <a:lstStyle/>
        <a:p>
          <a:endParaRPr lang="ru-RU"/>
        </a:p>
      </dgm:t>
    </dgm:pt>
    <dgm:pt modelId="{F1AB91DC-C16A-4DA8-AAA0-A3FE472A6D77}" type="pres">
      <dgm:prSet presAssocID="{94DDD0BE-72DF-494F-B966-31CBE099A6BD}" presName="spaceBetweenRectangles" presStyleCnt="0"/>
      <dgm:spPr/>
    </dgm:pt>
    <dgm:pt modelId="{5BFCFB58-60D5-4D97-A1E6-5C1E9BB13854}" type="pres">
      <dgm:prSet presAssocID="{8C67E87D-A6FB-4E6B-B81F-1DD241805382}" presName="parentLin" presStyleCnt="0"/>
      <dgm:spPr/>
    </dgm:pt>
    <dgm:pt modelId="{84C02C1E-B11A-436A-AB9A-AD4D92AB5B8F}" type="pres">
      <dgm:prSet presAssocID="{8C67E87D-A6FB-4E6B-B81F-1DD241805382}" presName="parentLeftMargin" presStyleLbl="node1" presStyleIdx="1" presStyleCnt="3"/>
      <dgm:spPr/>
      <dgm:t>
        <a:bodyPr/>
        <a:lstStyle/>
        <a:p>
          <a:endParaRPr lang="ru-RU"/>
        </a:p>
      </dgm:t>
    </dgm:pt>
    <dgm:pt modelId="{55A92ACF-36ED-407C-8A53-04B6D71ED66C}" type="pres">
      <dgm:prSet presAssocID="{8C67E87D-A6FB-4E6B-B81F-1DD241805382}" presName="parentText" presStyleLbl="node1" presStyleIdx="2" presStyleCnt="3" custScaleX="256192" custScaleY="240539" custLinFactNeighborX="-41232" custLinFactNeighborY="-4388">
        <dgm:presLayoutVars>
          <dgm:chMax val="0"/>
          <dgm:bulletEnabled val="1"/>
        </dgm:presLayoutVars>
      </dgm:prSet>
      <dgm:spPr/>
      <dgm:t>
        <a:bodyPr/>
        <a:lstStyle/>
        <a:p>
          <a:endParaRPr lang="ru-RU"/>
        </a:p>
      </dgm:t>
    </dgm:pt>
    <dgm:pt modelId="{DAD16E0D-6BC9-4812-BBC3-36595E488176}" type="pres">
      <dgm:prSet presAssocID="{8C67E87D-A6FB-4E6B-B81F-1DD241805382}" presName="negativeSpace" presStyleCnt="0"/>
      <dgm:spPr/>
    </dgm:pt>
    <dgm:pt modelId="{9DB89DC2-C31F-40AD-8864-1135A9B4D0C8}" type="pres">
      <dgm:prSet presAssocID="{8C67E87D-A6FB-4E6B-B81F-1DD241805382}" presName="childText" presStyleLbl="conFgAcc1" presStyleIdx="2" presStyleCnt="3">
        <dgm:presLayoutVars>
          <dgm:bulletEnabled val="1"/>
        </dgm:presLayoutVars>
      </dgm:prSet>
      <dgm:spPr>
        <a:solidFill>
          <a:srgbClr val="FFFFCC">
            <a:alpha val="90000"/>
          </a:srgbClr>
        </a:solidFill>
        <a:ln>
          <a:noFill/>
        </a:ln>
      </dgm:spPr>
      <dgm:t>
        <a:bodyPr/>
        <a:lstStyle/>
        <a:p>
          <a:endParaRPr lang="ru-RU"/>
        </a:p>
      </dgm:t>
    </dgm:pt>
  </dgm:ptLst>
  <dgm:cxnLst>
    <dgm:cxn modelId="{D9311754-A43B-4CA1-9540-70BEFDD8A7FC}" type="presOf" srcId="{2A41D1D8-99F7-4BF8-8BB8-8B36FD81260E}" destId="{537AF88C-AB8E-4EB4-A0BC-18E3C0C3678A}" srcOrd="1" destOrd="0" presId="urn:microsoft.com/office/officeart/2005/8/layout/list1"/>
    <dgm:cxn modelId="{73E1FE69-4CCA-4FCE-A22B-3E98DA0D7C88}" srcId="{414E27E0-46E0-4D7F-9EC4-56105A70BA92}" destId="{2A41D1D8-99F7-4BF8-8BB8-8B36FD81260E}" srcOrd="1" destOrd="0" parTransId="{A044BCBA-2DAD-47FE-B43B-046355B37972}" sibTransId="{94DDD0BE-72DF-494F-B966-31CBE099A6BD}"/>
    <dgm:cxn modelId="{4085BD71-928F-48CE-81A4-370F0261A8B7}" type="presOf" srcId="{A200DAF2-215C-438B-882D-EDD3527954EC}" destId="{ED64FCFB-928C-4D60-A42E-DD68B2813111}" srcOrd="0" destOrd="0" presId="urn:microsoft.com/office/officeart/2005/8/layout/list1"/>
    <dgm:cxn modelId="{51660303-6E16-423C-9E28-9D7947FF7BC3}" srcId="{414E27E0-46E0-4D7F-9EC4-56105A70BA92}" destId="{8C67E87D-A6FB-4E6B-B81F-1DD241805382}" srcOrd="2" destOrd="0" parTransId="{0D4A446C-DECE-4889-8CF6-C3EA767C068E}" sibTransId="{06A91F80-50EF-4083-B205-9DEA5627FD1A}"/>
    <dgm:cxn modelId="{C9D2C08F-CB7C-40CD-8D2B-E420A3C4A242}" type="presOf" srcId="{414E27E0-46E0-4D7F-9EC4-56105A70BA92}" destId="{4CF33F54-3BE5-4A18-BAEF-496B38C172C6}" srcOrd="0" destOrd="0" presId="urn:microsoft.com/office/officeart/2005/8/layout/list1"/>
    <dgm:cxn modelId="{79AB5BE9-3E43-4E52-B76E-25FAE8F137BB}" type="presOf" srcId="{2A41D1D8-99F7-4BF8-8BB8-8B36FD81260E}" destId="{94C3AE33-AFCF-4E9E-AC43-1C6621DBBED0}" srcOrd="0" destOrd="0" presId="urn:microsoft.com/office/officeart/2005/8/layout/list1"/>
    <dgm:cxn modelId="{F2B75BFA-EA27-4E5D-A973-BF2E003DDA2A}" type="presOf" srcId="{8C67E87D-A6FB-4E6B-B81F-1DD241805382}" destId="{84C02C1E-B11A-436A-AB9A-AD4D92AB5B8F}" srcOrd="0" destOrd="0" presId="urn:microsoft.com/office/officeart/2005/8/layout/list1"/>
    <dgm:cxn modelId="{A8C54D05-96AC-498B-B6DA-BF6B21CC7BF6}" srcId="{414E27E0-46E0-4D7F-9EC4-56105A70BA92}" destId="{A200DAF2-215C-438B-882D-EDD3527954EC}" srcOrd="0" destOrd="0" parTransId="{ACC99416-F23A-48A6-866E-613FF1DAB266}" sibTransId="{13CC5890-C3A3-406E-AE28-679D3B054A65}"/>
    <dgm:cxn modelId="{02C4DDDE-555B-4956-8A23-8BF9A8BD5C4D}" type="presOf" srcId="{8C67E87D-A6FB-4E6B-B81F-1DD241805382}" destId="{55A92ACF-36ED-407C-8A53-04B6D71ED66C}" srcOrd="1" destOrd="0" presId="urn:microsoft.com/office/officeart/2005/8/layout/list1"/>
    <dgm:cxn modelId="{96214901-CCFC-4804-961B-70897AEB751F}" type="presOf" srcId="{A200DAF2-215C-438B-882D-EDD3527954EC}" destId="{C450203E-2C05-4E61-B465-A92896982013}" srcOrd="1" destOrd="0" presId="urn:microsoft.com/office/officeart/2005/8/layout/list1"/>
    <dgm:cxn modelId="{ED5754EB-989E-4967-9587-4D9E430E02BE}" type="presParOf" srcId="{4CF33F54-3BE5-4A18-BAEF-496B38C172C6}" destId="{B2D8FED2-7ECE-4AE1-86A4-CD908E0602EA}" srcOrd="0" destOrd="0" presId="urn:microsoft.com/office/officeart/2005/8/layout/list1"/>
    <dgm:cxn modelId="{86C06D8B-B845-463F-974E-014A3B5A54A4}" type="presParOf" srcId="{B2D8FED2-7ECE-4AE1-86A4-CD908E0602EA}" destId="{ED64FCFB-928C-4D60-A42E-DD68B2813111}" srcOrd="0" destOrd="0" presId="urn:microsoft.com/office/officeart/2005/8/layout/list1"/>
    <dgm:cxn modelId="{CFD7EE2E-89DF-4799-9A01-32B79ACB07D5}" type="presParOf" srcId="{B2D8FED2-7ECE-4AE1-86A4-CD908E0602EA}" destId="{C450203E-2C05-4E61-B465-A92896982013}" srcOrd="1" destOrd="0" presId="urn:microsoft.com/office/officeart/2005/8/layout/list1"/>
    <dgm:cxn modelId="{E3D1CCD9-C1AE-4829-B832-CC7123CA1ADD}" type="presParOf" srcId="{4CF33F54-3BE5-4A18-BAEF-496B38C172C6}" destId="{E0AB1ADA-7F69-40B1-BC7E-8172BC189AE3}" srcOrd="1" destOrd="0" presId="urn:microsoft.com/office/officeart/2005/8/layout/list1"/>
    <dgm:cxn modelId="{32F126EB-1F1D-4F5E-83DD-DE46613D2A0D}" type="presParOf" srcId="{4CF33F54-3BE5-4A18-BAEF-496B38C172C6}" destId="{437B2444-E4E1-486B-934C-C1A141B284A8}" srcOrd="2" destOrd="0" presId="urn:microsoft.com/office/officeart/2005/8/layout/list1"/>
    <dgm:cxn modelId="{2AAC6FC5-B60B-4F58-9E3D-FE933260BF8D}" type="presParOf" srcId="{4CF33F54-3BE5-4A18-BAEF-496B38C172C6}" destId="{BF0D937D-ED6B-4A6A-AEEE-A7749D931147}" srcOrd="3" destOrd="0" presId="urn:microsoft.com/office/officeart/2005/8/layout/list1"/>
    <dgm:cxn modelId="{DB5FDA09-BB4E-4657-A996-F616070F5620}" type="presParOf" srcId="{4CF33F54-3BE5-4A18-BAEF-496B38C172C6}" destId="{E976AEF4-F147-404E-9E24-59270A52ADA0}" srcOrd="4" destOrd="0" presId="urn:microsoft.com/office/officeart/2005/8/layout/list1"/>
    <dgm:cxn modelId="{D28F9926-3BE9-4CD1-88BD-EAD34DF498DA}" type="presParOf" srcId="{E976AEF4-F147-404E-9E24-59270A52ADA0}" destId="{94C3AE33-AFCF-4E9E-AC43-1C6621DBBED0}" srcOrd="0" destOrd="0" presId="urn:microsoft.com/office/officeart/2005/8/layout/list1"/>
    <dgm:cxn modelId="{7D69F2F0-438F-4119-8F61-E5AE8A40FF6E}" type="presParOf" srcId="{E976AEF4-F147-404E-9E24-59270A52ADA0}" destId="{537AF88C-AB8E-4EB4-A0BC-18E3C0C3678A}" srcOrd="1" destOrd="0" presId="urn:microsoft.com/office/officeart/2005/8/layout/list1"/>
    <dgm:cxn modelId="{63B19AE7-FDAE-4C89-96B0-922C77DFF366}" type="presParOf" srcId="{4CF33F54-3BE5-4A18-BAEF-496B38C172C6}" destId="{32E156B3-3108-4147-9C39-2C393F507B07}" srcOrd="5" destOrd="0" presId="urn:microsoft.com/office/officeart/2005/8/layout/list1"/>
    <dgm:cxn modelId="{6CB923A7-4056-4FF6-B0D4-A947697CAB2A}" type="presParOf" srcId="{4CF33F54-3BE5-4A18-BAEF-496B38C172C6}" destId="{A9E9F0DA-9DF5-42BA-BC5D-00A3EFAC3A65}" srcOrd="6" destOrd="0" presId="urn:microsoft.com/office/officeart/2005/8/layout/list1"/>
    <dgm:cxn modelId="{EEFDD471-2889-4CED-B6D8-266D06D9243E}" type="presParOf" srcId="{4CF33F54-3BE5-4A18-BAEF-496B38C172C6}" destId="{F1AB91DC-C16A-4DA8-AAA0-A3FE472A6D77}" srcOrd="7" destOrd="0" presId="urn:microsoft.com/office/officeart/2005/8/layout/list1"/>
    <dgm:cxn modelId="{3A392CE7-4E18-4C78-A9A5-136C0D881D3D}" type="presParOf" srcId="{4CF33F54-3BE5-4A18-BAEF-496B38C172C6}" destId="{5BFCFB58-60D5-4D97-A1E6-5C1E9BB13854}" srcOrd="8" destOrd="0" presId="urn:microsoft.com/office/officeart/2005/8/layout/list1"/>
    <dgm:cxn modelId="{DE0AC1A1-1A31-4494-95B3-AEFE86FA3B37}" type="presParOf" srcId="{5BFCFB58-60D5-4D97-A1E6-5C1E9BB13854}" destId="{84C02C1E-B11A-436A-AB9A-AD4D92AB5B8F}" srcOrd="0" destOrd="0" presId="urn:microsoft.com/office/officeart/2005/8/layout/list1"/>
    <dgm:cxn modelId="{6E1548F2-75CA-4344-B513-99CE247FC6C1}" type="presParOf" srcId="{5BFCFB58-60D5-4D97-A1E6-5C1E9BB13854}" destId="{55A92ACF-36ED-407C-8A53-04B6D71ED66C}" srcOrd="1" destOrd="0" presId="urn:microsoft.com/office/officeart/2005/8/layout/list1"/>
    <dgm:cxn modelId="{60A9F87E-FA43-4EFD-8776-A3A77C78CE31}" type="presParOf" srcId="{4CF33F54-3BE5-4A18-BAEF-496B38C172C6}" destId="{DAD16E0D-6BC9-4812-BBC3-36595E488176}" srcOrd="9" destOrd="0" presId="urn:microsoft.com/office/officeart/2005/8/layout/list1"/>
    <dgm:cxn modelId="{7937451E-F305-43D5-961C-319110A77CB3}" type="presParOf" srcId="{4CF33F54-3BE5-4A18-BAEF-496B38C172C6}" destId="{9DB89DC2-C31F-40AD-8864-1135A9B4D0C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6F24B-7E38-4F8C-A5DE-12DC4A022AB5}">
      <dsp:nvSpPr>
        <dsp:cNvPr id="0" name=""/>
        <dsp:cNvSpPr/>
      </dsp:nvSpPr>
      <dsp:spPr>
        <a:xfrm>
          <a:off x="0" y="112077"/>
          <a:ext cx="8805138" cy="1085520"/>
        </a:xfrm>
        <a:prstGeom prst="roundRect">
          <a:avLst/>
        </a:prstGeom>
        <a:solidFill>
          <a:srgbClr val="CCFFFF"/>
        </a:solidFill>
        <a:ln w="57150" cap="flat" cmpd="sng" algn="ctr">
          <a:solidFill>
            <a:srgbClr val="FF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84138" lvl="0" indent="0" algn="l" defTabSz="933450" rtl="0">
            <a:lnSpc>
              <a:spcPct val="90000"/>
            </a:lnSpc>
            <a:spcBef>
              <a:spcPct val="0"/>
            </a:spcBef>
            <a:spcAft>
              <a:spcPct val="35000"/>
            </a:spcAft>
            <a:tabLst/>
          </a:pPr>
          <a:r>
            <a:rPr lang="ru-RU" altLang="ru-RU" sz="2100" b="1" i="1" u="sng" kern="1200" dirty="0" smtClean="0">
              <a:solidFill>
                <a:srgbClr val="FF0000"/>
              </a:solidFill>
              <a:cs typeface="Times New Roman" pitchFamily="18" charset="0"/>
            </a:rPr>
            <a:t>ПАЙКА</a:t>
          </a:r>
          <a:r>
            <a:rPr lang="ru-RU" altLang="ru-RU" sz="2100" kern="1200" dirty="0" smtClean="0">
              <a:solidFill>
                <a:srgbClr val="FF0000"/>
              </a:solidFill>
              <a:cs typeface="Times New Roman" pitchFamily="18" charset="0"/>
            </a:rPr>
            <a:t> </a:t>
          </a:r>
          <a:r>
            <a:rPr lang="ru-RU" altLang="ru-RU" sz="2100" b="1" kern="1200" dirty="0" smtClean="0">
              <a:solidFill>
                <a:srgbClr val="006600"/>
              </a:solidFill>
              <a:cs typeface="Times New Roman" pitchFamily="18" charset="0"/>
            </a:rPr>
            <a:t>– это процесс создания неразъёмного соединения металлов с помощью расплавленного присадочного связующего материала – </a:t>
          </a:r>
          <a:r>
            <a:rPr lang="ru-RU" altLang="ru-RU" sz="2100" b="1" kern="1200" dirty="0" smtClean="0">
              <a:solidFill>
                <a:srgbClr val="FF0000"/>
              </a:solidFill>
              <a:cs typeface="Times New Roman" pitchFamily="18" charset="0"/>
            </a:rPr>
            <a:t>припоя</a:t>
          </a:r>
          <a:r>
            <a:rPr lang="ru-RU" altLang="ru-RU" sz="2100" b="1" kern="1200" dirty="0" smtClean="0">
              <a:solidFill>
                <a:srgbClr val="006600"/>
              </a:solidFill>
              <a:cs typeface="Times New Roman" pitchFamily="18" charset="0"/>
            </a:rPr>
            <a:t>. </a:t>
          </a:r>
          <a:endParaRPr lang="ru-RU" sz="2100" b="1" kern="1200" dirty="0">
            <a:solidFill>
              <a:srgbClr val="FFFFFF"/>
            </a:solidFill>
          </a:endParaRPr>
        </a:p>
      </dsp:txBody>
      <dsp:txXfrm>
        <a:off x="52991" y="165068"/>
        <a:ext cx="8699156" cy="979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99958-3302-4104-B9CD-8CB2D8E60B12}">
      <dsp:nvSpPr>
        <dsp:cNvPr id="0" name=""/>
        <dsp:cNvSpPr/>
      </dsp:nvSpPr>
      <dsp:spPr>
        <a:xfrm>
          <a:off x="0" y="10207"/>
          <a:ext cx="9036496"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ru-RU" sz="3200" b="1" kern="1200" dirty="0" smtClean="0">
              <a:solidFill>
                <a:srgbClr val="FFFFFF"/>
              </a:solidFill>
            </a:rPr>
            <a:t>Инструменты: паяльник электрический</a:t>
          </a:r>
          <a:endParaRPr lang="ru-RU" sz="3200" b="1" kern="1200" dirty="0">
            <a:solidFill>
              <a:srgbClr val="FFFFFF"/>
            </a:solidFill>
          </a:endParaRPr>
        </a:p>
      </dsp:txBody>
      <dsp:txXfrm>
        <a:off x="55744" y="65951"/>
        <a:ext cx="8925008" cy="1030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6162B-E0C1-4671-AF38-1417608C7609}">
      <dsp:nvSpPr>
        <dsp:cNvPr id="0" name=""/>
        <dsp:cNvSpPr/>
      </dsp:nvSpPr>
      <dsp:spPr>
        <a:xfrm>
          <a:off x="0" y="0"/>
          <a:ext cx="8072494" cy="1414472"/>
        </a:xfrm>
        <a:prstGeom prst="rect">
          <a:avLst/>
        </a:prstGeom>
        <a:solidFill>
          <a:schemeClr val="accent2">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t>В зависимости от предъявляемых к спаиваемым изделиям требований паяные швы бывают</a:t>
          </a:r>
          <a:endParaRPr lang="ru-RU" sz="2800" kern="1200" dirty="0"/>
        </a:p>
      </dsp:txBody>
      <dsp:txXfrm>
        <a:off x="0" y="0"/>
        <a:ext cx="8072494" cy="1414472"/>
      </dsp:txXfrm>
    </dsp:sp>
    <dsp:sp modelId="{2079F61F-E159-4F77-B473-4A284B223339}">
      <dsp:nvSpPr>
        <dsp:cNvPr id="0" name=""/>
        <dsp:cNvSpPr/>
      </dsp:nvSpPr>
      <dsp:spPr>
        <a:xfrm>
          <a:off x="3941" y="1414472"/>
          <a:ext cx="2688203" cy="297039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ru-RU" sz="4500" kern="1200" dirty="0" smtClean="0"/>
            <a:t>Прочные</a:t>
          </a:r>
          <a:endParaRPr lang="ru-RU" sz="4500" kern="1200" dirty="0"/>
        </a:p>
      </dsp:txBody>
      <dsp:txXfrm>
        <a:off x="3941" y="1414472"/>
        <a:ext cx="2688203" cy="2970392"/>
      </dsp:txXfrm>
    </dsp:sp>
    <dsp:sp modelId="{7651654C-9186-449F-A77E-6C3CC1AB55FE}">
      <dsp:nvSpPr>
        <dsp:cNvPr id="0" name=""/>
        <dsp:cNvSpPr/>
      </dsp:nvSpPr>
      <dsp:spPr>
        <a:xfrm>
          <a:off x="2692145" y="1414472"/>
          <a:ext cx="2688203" cy="2970392"/>
        </a:xfrm>
        <a:prstGeom prst="rect">
          <a:avLst/>
        </a:prstGeom>
        <a:gradFill rotWithShape="0">
          <a:gsLst>
            <a:gs pos="0">
              <a:schemeClr val="accent2">
                <a:hueOff val="-5039994"/>
                <a:satOff val="8978"/>
                <a:lumOff val="11863"/>
                <a:alphaOff val="0"/>
                <a:tint val="50000"/>
                <a:satMod val="300000"/>
              </a:schemeClr>
            </a:gs>
            <a:gs pos="35000">
              <a:schemeClr val="accent2">
                <a:hueOff val="-5039994"/>
                <a:satOff val="8978"/>
                <a:lumOff val="11863"/>
                <a:alphaOff val="0"/>
                <a:tint val="37000"/>
                <a:satMod val="300000"/>
              </a:schemeClr>
            </a:gs>
            <a:gs pos="100000">
              <a:schemeClr val="accent2">
                <a:hueOff val="-5039994"/>
                <a:satOff val="8978"/>
                <a:lumOff val="118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ru-RU" sz="4500" kern="1200" dirty="0" smtClean="0"/>
            <a:t>Плотные </a:t>
          </a:r>
          <a:endParaRPr lang="ru-RU" sz="4500" kern="1200" dirty="0"/>
        </a:p>
      </dsp:txBody>
      <dsp:txXfrm>
        <a:off x="2692145" y="1414472"/>
        <a:ext cx="2688203" cy="2970392"/>
      </dsp:txXfrm>
    </dsp:sp>
    <dsp:sp modelId="{5780A097-A532-4B96-8C1D-644C321B1703}">
      <dsp:nvSpPr>
        <dsp:cNvPr id="0" name=""/>
        <dsp:cNvSpPr/>
      </dsp:nvSpPr>
      <dsp:spPr>
        <a:xfrm>
          <a:off x="5380348" y="1414472"/>
          <a:ext cx="2688203" cy="2970392"/>
        </a:xfrm>
        <a:prstGeom prst="rect">
          <a:avLst/>
        </a:prstGeom>
        <a:gradFill rotWithShape="0">
          <a:gsLst>
            <a:gs pos="0">
              <a:schemeClr val="accent2">
                <a:hueOff val="-10079987"/>
                <a:satOff val="17956"/>
                <a:lumOff val="23726"/>
                <a:alphaOff val="0"/>
                <a:tint val="50000"/>
                <a:satMod val="300000"/>
              </a:schemeClr>
            </a:gs>
            <a:gs pos="35000">
              <a:schemeClr val="accent2">
                <a:hueOff val="-10079987"/>
                <a:satOff val="17956"/>
                <a:lumOff val="23726"/>
                <a:alphaOff val="0"/>
                <a:tint val="37000"/>
                <a:satMod val="300000"/>
              </a:schemeClr>
            </a:gs>
            <a:gs pos="100000">
              <a:schemeClr val="accent2">
                <a:hueOff val="-10079987"/>
                <a:satOff val="17956"/>
                <a:lumOff val="2372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ru-RU" sz="4500" kern="1200" dirty="0" err="1" smtClean="0"/>
            <a:t>Прочно-плотные</a:t>
          </a:r>
          <a:endParaRPr lang="ru-RU" sz="4500" kern="1200" dirty="0"/>
        </a:p>
      </dsp:txBody>
      <dsp:txXfrm>
        <a:off x="5380348" y="1414472"/>
        <a:ext cx="2688203" cy="2970392"/>
      </dsp:txXfrm>
    </dsp:sp>
    <dsp:sp modelId="{615BE310-4B32-4652-8000-0F4C97E18ADA}">
      <dsp:nvSpPr>
        <dsp:cNvPr id="0" name=""/>
        <dsp:cNvSpPr/>
      </dsp:nvSpPr>
      <dsp:spPr>
        <a:xfrm>
          <a:off x="0" y="4384864"/>
          <a:ext cx="8072494" cy="330043"/>
        </a:xfrm>
        <a:prstGeom prst="rect">
          <a:avLst/>
        </a:prstGeom>
        <a:solidFill>
          <a:schemeClr val="accent2">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04D9D-6C66-4D82-9767-6958898F8DBB}">
      <dsp:nvSpPr>
        <dsp:cNvPr id="0" name=""/>
        <dsp:cNvSpPr/>
      </dsp:nvSpPr>
      <dsp:spPr>
        <a:xfrm>
          <a:off x="0" y="5227769"/>
          <a:ext cx="8858312" cy="458960"/>
        </a:xfrm>
        <a:prstGeom prst="rect">
          <a:avLst/>
        </a:prstGeom>
        <a:solidFill>
          <a:srgbClr val="0000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smtClean="0"/>
            <a:t>Зачистка шва</a:t>
          </a:r>
          <a:endParaRPr lang="ru-RU" sz="2000" b="1" kern="1200" dirty="0"/>
        </a:p>
      </dsp:txBody>
      <dsp:txXfrm>
        <a:off x="0" y="5227769"/>
        <a:ext cx="8858312" cy="458960"/>
      </dsp:txXfrm>
    </dsp:sp>
    <dsp:sp modelId="{0FFE7929-C827-4D5E-9457-4487339AD629}">
      <dsp:nvSpPr>
        <dsp:cNvPr id="0" name=""/>
        <dsp:cNvSpPr/>
      </dsp:nvSpPr>
      <dsp:spPr>
        <a:xfrm rot="10800000">
          <a:off x="0" y="4284171"/>
          <a:ext cx="8858312" cy="950482"/>
        </a:xfrm>
        <a:prstGeom prst="upArrowCallout">
          <a:avLst/>
        </a:prstGeom>
        <a:solidFill>
          <a:srgbClr val="0000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smtClean="0"/>
            <a:t>Промывка затвердевшего шва</a:t>
          </a:r>
          <a:endParaRPr lang="ru-RU" sz="2000" b="1" kern="1200" dirty="0"/>
        </a:p>
      </dsp:txBody>
      <dsp:txXfrm rot="-10800000">
        <a:off x="0" y="4284171"/>
        <a:ext cx="8858312" cy="333619"/>
      </dsp:txXfrm>
    </dsp:sp>
    <dsp:sp modelId="{90506191-E73E-494C-A366-224CE28FA30A}">
      <dsp:nvSpPr>
        <dsp:cNvPr id="0" name=""/>
        <dsp:cNvSpPr/>
      </dsp:nvSpPr>
      <dsp:spPr>
        <a:xfrm>
          <a:off x="0" y="4654236"/>
          <a:ext cx="8858312" cy="211058"/>
        </a:xfrm>
        <a:prstGeom prst="rect">
          <a:avLst/>
        </a:prstGeom>
        <a:solidFill>
          <a:srgbClr val="FFFF00">
            <a:alpha val="90000"/>
          </a:srgb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rPr>
            <a:t>Для удаления шлаков</a:t>
          </a:r>
          <a:endParaRPr lang="ru-RU" sz="1400" b="1" kern="1200" dirty="0">
            <a:solidFill>
              <a:srgbClr val="C00000"/>
            </a:solidFill>
          </a:endParaRPr>
        </a:p>
      </dsp:txBody>
      <dsp:txXfrm>
        <a:off x="0" y="4654236"/>
        <a:ext cx="8858312" cy="211058"/>
      </dsp:txXfrm>
    </dsp:sp>
    <dsp:sp modelId="{BE8A165A-A4BC-4729-98F1-DF2DBC1576C3}">
      <dsp:nvSpPr>
        <dsp:cNvPr id="0" name=""/>
        <dsp:cNvSpPr/>
      </dsp:nvSpPr>
      <dsp:spPr>
        <a:xfrm rot="10800000">
          <a:off x="0" y="3217722"/>
          <a:ext cx="8858312" cy="1109538"/>
        </a:xfrm>
        <a:prstGeom prst="upArrowCallout">
          <a:avLst/>
        </a:prstGeom>
        <a:solidFill>
          <a:srgbClr val="0000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smtClean="0"/>
            <a:t>Пайка </a:t>
          </a:r>
          <a:endParaRPr lang="ru-RU" sz="2000" b="1" kern="1200" dirty="0"/>
        </a:p>
      </dsp:txBody>
      <dsp:txXfrm rot="-10800000">
        <a:off x="0" y="3217722"/>
        <a:ext cx="8858312" cy="389447"/>
      </dsp:txXfrm>
    </dsp:sp>
    <dsp:sp modelId="{835217A6-4B42-4004-8429-80F3DBA79836}">
      <dsp:nvSpPr>
        <dsp:cNvPr id="0" name=""/>
        <dsp:cNvSpPr/>
      </dsp:nvSpPr>
      <dsp:spPr>
        <a:xfrm>
          <a:off x="0" y="3526901"/>
          <a:ext cx="8858312" cy="419476"/>
        </a:xfrm>
        <a:prstGeom prst="rect">
          <a:avLst/>
        </a:prstGeom>
        <a:solidFill>
          <a:srgbClr val="FFFF00">
            <a:alpha val="90000"/>
          </a:srgbClr>
        </a:solidFill>
        <a:ln w="25400" cap="flat" cmpd="sng" algn="ctr">
          <a:solidFill>
            <a:schemeClr val="accent4">
              <a:tint val="40000"/>
              <a:alpha val="90000"/>
              <a:hueOff val="759567"/>
              <a:satOff val="4065"/>
              <a:lumOff val="31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rPr>
            <a:t>Нагретым паяльником набирают припой, накладывают на шов, дают деталям прогреться, затем медленно и равномерно перемещают вдоль шва</a:t>
          </a:r>
          <a:endParaRPr lang="ru-RU" sz="1400" b="1" kern="1200" dirty="0">
            <a:solidFill>
              <a:srgbClr val="C00000"/>
            </a:solidFill>
          </a:endParaRPr>
        </a:p>
      </dsp:txBody>
      <dsp:txXfrm>
        <a:off x="0" y="3526901"/>
        <a:ext cx="8858312" cy="419476"/>
      </dsp:txXfrm>
    </dsp:sp>
    <dsp:sp modelId="{25637E6B-E50C-44E6-AB59-85314A3596BF}">
      <dsp:nvSpPr>
        <dsp:cNvPr id="0" name=""/>
        <dsp:cNvSpPr/>
      </dsp:nvSpPr>
      <dsp:spPr>
        <a:xfrm rot="10800000">
          <a:off x="0" y="2038790"/>
          <a:ext cx="8858312" cy="1149611"/>
        </a:xfrm>
        <a:prstGeom prst="upArrowCallout">
          <a:avLst/>
        </a:prstGeom>
        <a:solidFill>
          <a:srgbClr val="0000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err="1" smtClean="0"/>
            <a:t>Флюсование</a:t>
          </a:r>
          <a:endParaRPr lang="ru-RU" sz="2000" b="1" kern="1200" dirty="0"/>
        </a:p>
      </dsp:txBody>
      <dsp:txXfrm rot="-10800000">
        <a:off x="0" y="2038790"/>
        <a:ext cx="8858312" cy="403513"/>
      </dsp:txXfrm>
    </dsp:sp>
    <dsp:sp modelId="{7E2D14D0-6367-43FC-906F-029151217D22}">
      <dsp:nvSpPr>
        <dsp:cNvPr id="0" name=""/>
        <dsp:cNvSpPr/>
      </dsp:nvSpPr>
      <dsp:spPr>
        <a:xfrm>
          <a:off x="0" y="2437054"/>
          <a:ext cx="8858312" cy="391321"/>
        </a:xfrm>
        <a:prstGeom prst="rect">
          <a:avLst/>
        </a:prstGeom>
        <a:solidFill>
          <a:srgbClr val="FFFF00">
            <a:alpha val="90000"/>
          </a:srgbClr>
        </a:solidFill>
        <a:ln w="25400" cap="flat" cmpd="sng" algn="ctr">
          <a:solidFill>
            <a:schemeClr val="accent4">
              <a:tint val="40000"/>
              <a:alpha val="90000"/>
              <a:hueOff val="1519133"/>
              <a:satOff val="8129"/>
              <a:lumOff val="62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rPr>
            <a:t>Покрытие шва флюсом для предохранения от окисления. Флюс с окислами образует шлаки, всплывающие на поверхность</a:t>
          </a:r>
          <a:endParaRPr lang="ru-RU" sz="1400" b="1" kern="1200" dirty="0">
            <a:solidFill>
              <a:srgbClr val="C00000"/>
            </a:solidFill>
          </a:endParaRPr>
        </a:p>
      </dsp:txBody>
      <dsp:txXfrm>
        <a:off x="0" y="2437054"/>
        <a:ext cx="8858312" cy="391321"/>
      </dsp:txXfrm>
    </dsp:sp>
    <dsp:sp modelId="{E05C2102-D175-43B4-A765-A1E9C312D71D}">
      <dsp:nvSpPr>
        <dsp:cNvPr id="0" name=""/>
        <dsp:cNvSpPr/>
      </dsp:nvSpPr>
      <dsp:spPr>
        <a:xfrm rot="10800000">
          <a:off x="0" y="995360"/>
          <a:ext cx="8858312" cy="1050315"/>
        </a:xfrm>
        <a:prstGeom prst="upArrowCallout">
          <a:avLst/>
        </a:prstGeom>
        <a:solidFill>
          <a:srgbClr val="0000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smtClean="0"/>
            <a:t>Подготовка паяльника</a:t>
          </a:r>
          <a:endParaRPr lang="ru-RU" sz="2000" b="1" kern="1200" dirty="0"/>
        </a:p>
      </dsp:txBody>
      <dsp:txXfrm rot="-10800000">
        <a:off x="0" y="995360"/>
        <a:ext cx="8858312" cy="368660"/>
      </dsp:txXfrm>
    </dsp:sp>
    <dsp:sp modelId="{13BB38A2-6E45-4656-B00C-6B47BF21C9F0}">
      <dsp:nvSpPr>
        <dsp:cNvPr id="0" name=""/>
        <dsp:cNvSpPr/>
      </dsp:nvSpPr>
      <dsp:spPr>
        <a:xfrm>
          <a:off x="0" y="1415341"/>
          <a:ext cx="8858312" cy="211058"/>
        </a:xfrm>
        <a:prstGeom prst="rect">
          <a:avLst/>
        </a:prstGeom>
        <a:solidFill>
          <a:srgbClr val="FFFF00">
            <a:alpha val="90000"/>
          </a:srgbClr>
        </a:solidFill>
        <a:ln w="25400" cap="flat" cmpd="sng" algn="ctr">
          <a:solidFill>
            <a:schemeClr val="accent4">
              <a:tint val="40000"/>
              <a:alpha val="90000"/>
              <a:hueOff val="2278700"/>
              <a:satOff val="12194"/>
              <a:lumOff val="93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rPr>
            <a:t>Заправка его напильником и лужение</a:t>
          </a:r>
          <a:endParaRPr lang="ru-RU" sz="1400" b="1" kern="1200" dirty="0">
            <a:solidFill>
              <a:srgbClr val="C00000"/>
            </a:solidFill>
          </a:endParaRPr>
        </a:p>
      </dsp:txBody>
      <dsp:txXfrm>
        <a:off x="0" y="1415341"/>
        <a:ext cx="8858312" cy="211058"/>
      </dsp:txXfrm>
    </dsp:sp>
    <dsp:sp modelId="{41118C64-DEDD-465C-B95A-0947864930B1}">
      <dsp:nvSpPr>
        <dsp:cNvPr id="0" name=""/>
        <dsp:cNvSpPr/>
      </dsp:nvSpPr>
      <dsp:spPr>
        <a:xfrm rot="10800000">
          <a:off x="0" y="1320"/>
          <a:ext cx="8858312" cy="1000924"/>
        </a:xfrm>
        <a:prstGeom prst="upArrowCallout">
          <a:avLst/>
        </a:prstGeom>
        <a:solidFill>
          <a:srgbClr val="0000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ru-RU" sz="2000" b="1" kern="1200" dirty="0" smtClean="0"/>
            <a:t>Подготовка места спая</a:t>
          </a:r>
          <a:endParaRPr lang="ru-RU" sz="2000" b="1" kern="1200" dirty="0"/>
        </a:p>
      </dsp:txBody>
      <dsp:txXfrm rot="-10800000">
        <a:off x="0" y="1320"/>
        <a:ext cx="8858312" cy="351324"/>
      </dsp:txXfrm>
    </dsp:sp>
    <dsp:sp modelId="{6350C077-9D73-422F-84F7-489F79439322}">
      <dsp:nvSpPr>
        <dsp:cNvPr id="0" name=""/>
        <dsp:cNvSpPr/>
      </dsp:nvSpPr>
      <dsp:spPr>
        <a:xfrm>
          <a:off x="0" y="396606"/>
          <a:ext cx="8858312" cy="211058"/>
        </a:xfrm>
        <a:prstGeom prst="rect">
          <a:avLst/>
        </a:prstGeom>
        <a:solidFill>
          <a:srgbClr val="FFFF00">
            <a:alpha val="90000"/>
          </a:srgbClr>
        </a:solidFill>
        <a:ln w="25400" cap="flat" cmpd="sng" algn="ctr">
          <a:solidFill>
            <a:schemeClr val="accent4">
              <a:tint val="40000"/>
              <a:alpha val="90000"/>
              <a:hueOff val="3038267"/>
              <a:satOff val="16259"/>
              <a:lumOff val="12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rPr>
            <a:t>Протирание и механическая зачистка  напильником, шабером и сборка</a:t>
          </a:r>
          <a:endParaRPr lang="ru-RU" sz="1400" b="1" kern="1200" dirty="0">
            <a:solidFill>
              <a:srgbClr val="C00000"/>
            </a:solidFill>
          </a:endParaRPr>
        </a:p>
      </dsp:txBody>
      <dsp:txXfrm>
        <a:off x="0" y="396606"/>
        <a:ext cx="8858312" cy="2110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B2444-E4E1-486B-934C-C1A141B284A8}">
      <dsp:nvSpPr>
        <dsp:cNvPr id="0" name=""/>
        <dsp:cNvSpPr/>
      </dsp:nvSpPr>
      <dsp:spPr>
        <a:xfrm>
          <a:off x="0" y="719311"/>
          <a:ext cx="8982027" cy="352800"/>
        </a:xfrm>
        <a:prstGeom prst="rect">
          <a:avLst/>
        </a:prstGeom>
        <a:solidFill>
          <a:srgbClr val="FF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450203E-2C05-4E61-B465-A92896982013}">
      <dsp:nvSpPr>
        <dsp:cNvPr id="0" name=""/>
        <dsp:cNvSpPr/>
      </dsp:nvSpPr>
      <dsp:spPr>
        <a:xfrm>
          <a:off x="161131" y="87658"/>
          <a:ext cx="8710720" cy="834056"/>
        </a:xfrm>
        <a:prstGeom prst="roundRect">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649" tIns="0" rIns="237649" bIns="0" numCol="1" spcCol="1270" anchor="ctr" anchorCtr="0">
          <a:noAutofit/>
        </a:bodyPr>
        <a:lstStyle/>
        <a:p>
          <a:pPr lvl="0" algn="l" defTabSz="977900">
            <a:lnSpc>
              <a:spcPct val="90000"/>
            </a:lnSpc>
            <a:spcBef>
              <a:spcPct val="0"/>
            </a:spcBef>
            <a:spcAft>
              <a:spcPct val="35000"/>
            </a:spcAft>
          </a:pPr>
          <a:r>
            <a:rPr lang="ru-RU" sz="2200" b="1" kern="1200" dirty="0" smtClean="0">
              <a:solidFill>
                <a:srgbClr val="66FFFF"/>
              </a:solidFill>
              <a:latin typeface="+mn-lt"/>
            </a:rPr>
            <a:t>1) </a:t>
          </a:r>
          <a:r>
            <a:rPr lang="ru-RU" sz="2200" b="1" kern="1200" dirty="0" smtClean="0">
              <a:solidFill>
                <a:srgbClr val="FFFF00"/>
              </a:solidFill>
              <a:latin typeface="+mn-lt"/>
            </a:rPr>
            <a:t>ПОДГОТОВКИ ПОВЕРХНОСТИ </a:t>
          </a:r>
          <a:r>
            <a:rPr lang="ru-RU" sz="2200" b="1" i="1" kern="1200" dirty="0" smtClean="0">
              <a:solidFill>
                <a:srgbClr val="FFFFFF"/>
              </a:solidFill>
              <a:latin typeface="+mn-lt"/>
            </a:rPr>
            <a:t>(обработка щётками, шлифование и обезжиривание травлением)</a:t>
          </a:r>
          <a:endParaRPr lang="ru-RU" sz="2200" b="1" i="1" kern="1200" dirty="0">
            <a:solidFill>
              <a:srgbClr val="FFFFFF"/>
            </a:solidFill>
            <a:latin typeface="+mn-lt"/>
          </a:endParaRPr>
        </a:p>
      </dsp:txBody>
      <dsp:txXfrm>
        <a:off x="201846" y="128373"/>
        <a:ext cx="8629290" cy="752626"/>
      </dsp:txXfrm>
    </dsp:sp>
    <dsp:sp modelId="{A9E9F0DA-9DF5-42BA-BC5D-00A3EFAC3A65}">
      <dsp:nvSpPr>
        <dsp:cNvPr id="0" name=""/>
        <dsp:cNvSpPr/>
      </dsp:nvSpPr>
      <dsp:spPr>
        <a:xfrm>
          <a:off x="0" y="1519291"/>
          <a:ext cx="8982027" cy="352800"/>
        </a:xfrm>
        <a:prstGeom prst="rect">
          <a:avLst/>
        </a:prstGeom>
        <a:solidFill>
          <a:srgbClr val="FF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37AF88C-AB8E-4EB4-A0BC-18E3C0C3678A}">
      <dsp:nvSpPr>
        <dsp:cNvPr id="0" name=""/>
        <dsp:cNvSpPr/>
      </dsp:nvSpPr>
      <dsp:spPr>
        <a:xfrm>
          <a:off x="146632" y="1179988"/>
          <a:ext cx="8718697" cy="578220"/>
        </a:xfrm>
        <a:prstGeom prst="roundRect">
          <a:avLst/>
        </a:prstGeom>
        <a:solidFill>
          <a:srgbClr val="C0000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237649" tIns="0" rIns="237649" bIns="0" numCol="1" spcCol="1270" anchor="ctr" anchorCtr="0">
          <a:noAutofit/>
        </a:bodyPr>
        <a:lstStyle/>
        <a:p>
          <a:pPr lvl="0" algn="l" defTabSz="977900">
            <a:lnSpc>
              <a:spcPct val="90000"/>
            </a:lnSpc>
            <a:spcBef>
              <a:spcPct val="0"/>
            </a:spcBef>
            <a:spcAft>
              <a:spcPct val="35000"/>
            </a:spcAft>
          </a:pPr>
          <a:r>
            <a:rPr lang="ru-RU" sz="2200" b="1" kern="1200" dirty="0" smtClean="0">
              <a:solidFill>
                <a:srgbClr val="66FFFF"/>
              </a:solidFill>
            </a:rPr>
            <a:t>2) </a:t>
          </a:r>
          <a:r>
            <a:rPr lang="ru-RU" sz="2200" b="1" kern="1200" dirty="0" smtClean="0">
              <a:solidFill>
                <a:srgbClr val="FFFF00"/>
              </a:solidFill>
            </a:rPr>
            <a:t>ПРИГОТОВЛЕНИЕ ПОЛУДЫ</a:t>
          </a:r>
          <a:endParaRPr lang="ru-RU" sz="2200" b="1" kern="1200" dirty="0">
            <a:solidFill>
              <a:srgbClr val="FFFF00"/>
            </a:solidFill>
          </a:endParaRPr>
        </a:p>
      </dsp:txBody>
      <dsp:txXfrm>
        <a:off x="174858" y="1208214"/>
        <a:ext cx="8662245" cy="521768"/>
      </dsp:txXfrm>
    </dsp:sp>
    <dsp:sp modelId="{9DB89DC2-C31F-40AD-8864-1135A9B4D0C8}">
      <dsp:nvSpPr>
        <dsp:cNvPr id="0" name=""/>
        <dsp:cNvSpPr/>
      </dsp:nvSpPr>
      <dsp:spPr>
        <a:xfrm>
          <a:off x="0" y="2735151"/>
          <a:ext cx="8982027" cy="352800"/>
        </a:xfrm>
        <a:prstGeom prst="rect">
          <a:avLst/>
        </a:prstGeom>
        <a:solidFill>
          <a:srgbClr val="FF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5A92ACF-36ED-407C-8A53-04B6D71ED66C}">
      <dsp:nvSpPr>
        <dsp:cNvPr id="0" name=""/>
        <dsp:cNvSpPr/>
      </dsp:nvSpPr>
      <dsp:spPr>
        <a:xfrm>
          <a:off x="143046" y="1929556"/>
          <a:ext cx="8730336" cy="994099"/>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649" tIns="0" rIns="237649" bIns="0" numCol="1" spcCol="1270" anchor="ctr" anchorCtr="0">
          <a:noAutofit/>
        </a:bodyPr>
        <a:lstStyle/>
        <a:p>
          <a:pPr lvl="0" algn="l" defTabSz="977900">
            <a:lnSpc>
              <a:spcPct val="90000"/>
            </a:lnSpc>
            <a:spcBef>
              <a:spcPct val="0"/>
            </a:spcBef>
            <a:spcAft>
              <a:spcPct val="35000"/>
            </a:spcAft>
          </a:pPr>
          <a:r>
            <a:rPr lang="ru-RU" sz="2200" b="1" kern="1200" dirty="0" smtClean="0">
              <a:solidFill>
                <a:srgbClr val="66FFFF"/>
              </a:solidFill>
            </a:rPr>
            <a:t>3) </a:t>
          </a:r>
          <a:r>
            <a:rPr lang="ru-RU" sz="2200" b="1" kern="1200" dirty="0" smtClean="0">
              <a:solidFill>
                <a:srgbClr val="FFFF00"/>
              </a:solidFill>
            </a:rPr>
            <a:t>ЛУЖЕНИЕ: НАНЕСЕНИЕ ПОЛУДЫ НА ПОВЕРХНОСТЬ </a:t>
          </a:r>
          <a:r>
            <a:rPr lang="ru-RU" sz="2200" b="1" i="1" kern="1200" dirty="0" smtClean="0">
              <a:solidFill>
                <a:srgbClr val="FFFFFF"/>
              </a:solidFill>
            </a:rPr>
            <a:t>– лужение осуществляют двумя способами: </a:t>
          </a:r>
          <a:r>
            <a:rPr lang="ru-RU" sz="2200" b="1" i="1" kern="1200" dirty="0" smtClean="0">
              <a:solidFill>
                <a:srgbClr val="66FFFF"/>
              </a:solidFill>
            </a:rPr>
            <a:t>погружением  в расплавленную полуду и растиранием</a:t>
          </a:r>
          <a:endParaRPr lang="ru-RU" sz="2200" b="1" i="1" kern="1200" dirty="0">
            <a:solidFill>
              <a:srgbClr val="66FFFF"/>
            </a:solidFill>
          </a:endParaRPr>
        </a:p>
      </dsp:txBody>
      <dsp:txXfrm>
        <a:off x="191574" y="1978084"/>
        <a:ext cx="8633280" cy="8970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DBB5CD27-577B-48BB-88CF-523D38A15013}" type="slidenum">
              <a:rPr lang="ru-RU" altLang="ru-RU"/>
              <a:pPr/>
              <a:t>‹#›</a:t>
            </a:fld>
            <a:endParaRPr lang="ru-RU" altLang="ru-RU"/>
          </a:p>
        </p:txBody>
      </p:sp>
    </p:spTree>
    <p:extLst>
      <p:ext uri="{BB962C8B-B14F-4D97-AF65-F5344CB8AC3E}">
        <p14:creationId xmlns:p14="http://schemas.microsoft.com/office/powerpoint/2010/main" val="12003630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BF9D004-0297-444A-9403-32D94099DA29}" type="slidenum">
              <a:rPr lang="ru-RU" smtClean="0"/>
              <a:pPr/>
              <a:t>2</a:t>
            </a:fld>
            <a:endParaRPr lang="ru-RU"/>
          </a:p>
        </p:txBody>
      </p:sp>
    </p:spTree>
    <p:extLst>
      <p:ext uri="{BB962C8B-B14F-4D97-AF65-F5344CB8AC3E}">
        <p14:creationId xmlns:p14="http://schemas.microsoft.com/office/powerpoint/2010/main" val="1619575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BF9D004-0297-444A-9403-32D94099DA29}" type="slidenum">
              <a:rPr lang="ru-RU" smtClean="0"/>
              <a:pPr/>
              <a:t>156</a:t>
            </a:fld>
            <a:endParaRPr lang="ru-RU"/>
          </a:p>
        </p:txBody>
      </p:sp>
    </p:spTree>
    <p:extLst>
      <p:ext uri="{BB962C8B-B14F-4D97-AF65-F5344CB8AC3E}">
        <p14:creationId xmlns:p14="http://schemas.microsoft.com/office/powerpoint/2010/main" val="419848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BF9D004-0297-444A-9403-32D94099DA29}" type="slidenum">
              <a:rPr lang="ru-RU" smtClean="0"/>
              <a:pPr/>
              <a:t>178</a:t>
            </a:fld>
            <a:endParaRPr lang="ru-RU"/>
          </a:p>
        </p:txBody>
      </p:sp>
    </p:spTree>
    <p:extLst>
      <p:ext uri="{BB962C8B-B14F-4D97-AF65-F5344CB8AC3E}">
        <p14:creationId xmlns:p14="http://schemas.microsoft.com/office/powerpoint/2010/main" val="286119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773B190-C1CA-49AD-820D-CB455D0397AC}" type="slidenum">
              <a:rPr lang="ru-RU" smtClean="0"/>
              <a:pPr/>
              <a:t>186</a:t>
            </a:fld>
            <a:endParaRPr lang="ru-RU"/>
          </a:p>
        </p:txBody>
      </p:sp>
    </p:spTree>
    <p:extLst>
      <p:ext uri="{BB962C8B-B14F-4D97-AF65-F5344CB8AC3E}">
        <p14:creationId xmlns:p14="http://schemas.microsoft.com/office/powerpoint/2010/main" val="53467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B5CD27-577B-48BB-88CF-523D38A15013}" type="slidenum">
              <a:rPr lang="ru-RU" altLang="ru-RU" smtClean="0"/>
              <a:pPr/>
              <a:t>4</a:t>
            </a:fld>
            <a:endParaRPr lang="ru-RU" altLang="ru-RU"/>
          </a:p>
        </p:txBody>
      </p:sp>
    </p:spTree>
    <p:extLst>
      <p:ext uri="{BB962C8B-B14F-4D97-AF65-F5344CB8AC3E}">
        <p14:creationId xmlns:p14="http://schemas.microsoft.com/office/powerpoint/2010/main" val="24791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3584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ru-RU" smtClean="0"/>
          </a:p>
        </p:txBody>
      </p:sp>
    </p:spTree>
    <p:extLst>
      <p:ext uri="{BB962C8B-B14F-4D97-AF65-F5344CB8AC3E}">
        <p14:creationId xmlns:p14="http://schemas.microsoft.com/office/powerpoint/2010/main" val="65801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BF9D004-0297-444A-9403-32D94099DA29}" type="slidenum">
              <a:rPr lang="ru-RU" smtClean="0"/>
              <a:pPr/>
              <a:t>10</a:t>
            </a:fld>
            <a:endParaRPr lang="ru-RU"/>
          </a:p>
        </p:txBody>
      </p:sp>
    </p:spTree>
    <p:extLst>
      <p:ext uri="{BB962C8B-B14F-4D97-AF65-F5344CB8AC3E}">
        <p14:creationId xmlns:p14="http://schemas.microsoft.com/office/powerpoint/2010/main" val="11029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B5CD27-577B-48BB-88CF-523D38A15013}" type="slidenum">
              <a:rPr lang="ru-RU" altLang="ru-RU" smtClean="0"/>
              <a:pPr/>
              <a:t>11</a:t>
            </a:fld>
            <a:endParaRPr lang="ru-RU" altLang="ru-RU"/>
          </a:p>
        </p:txBody>
      </p:sp>
    </p:spTree>
    <p:extLst>
      <p:ext uri="{BB962C8B-B14F-4D97-AF65-F5344CB8AC3E}">
        <p14:creationId xmlns:p14="http://schemas.microsoft.com/office/powerpoint/2010/main" val="3027989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BF9D004-0297-444A-9403-32D94099DA29}" type="slidenum">
              <a:rPr lang="ru-RU" smtClean="0"/>
              <a:pPr/>
              <a:t>13</a:t>
            </a:fld>
            <a:endParaRPr lang="ru-RU"/>
          </a:p>
        </p:txBody>
      </p:sp>
    </p:spTree>
    <p:extLst>
      <p:ext uri="{BB962C8B-B14F-4D97-AF65-F5344CB8AC3E}">
        <p14:creationId xmlns:p14="http://schemas.microsoft.com/office/powerpoint/2010/main" val="333141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B5CD27-577B-48BB-88CF-523D38A15013}" type="slidenum">
              <a:rPr lang="ru-RU" altLang="ru-RU" smtClean="0"/>
              <a:pPr/>
              <a:t>48</a:t>
            </a:fld>
            <a:endParaRPr lang="ru-RU" altLang="ru-RU"/>
          </a:p>
        </p:txBody>
      </p:sp>
    </p:spTree>
    <p:extLst>
      <p:ext uri="{BB962C8B-B14F-4D97-AF65-F5344CB8AC3E}">
        <p14:creationId xmlns:p14="http://schemas.microsoft.com/office/powerpoint/2010/main" val="3791466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B5CD27-577B-48BB-88CF-523D38A15013}" type="slidenum">
              <a:rPr lang="ru-RU" altLang="ru-RU" smtClean="0"/>
              <a:pPr/>
              <a:t>64</a:t>
            </a:fld>
            <a:endParaRPr lang="ru-RU" altLang="ru-RU"/>
          </a:p>
        </p:txBody>
      </p:sp>
    </p:spTree>
    <p:extLst>
      <p:ext uri="{BB962C8B-B14F-4D97-AF65-F5344CB8AC3E}">
        <p14:creationId xmlns:p14="http://schemas.microsoft.com/office/powerpoint/2010/main" val="3402289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B5CD27-577B-48BB-88CF-523D38A15013}" type="slidenum">
              <a:rPr lang="ru-RU" altLang="ru-RU" smtClean="0"/>
              <a:pPr/>
              <a:t>66</a:t>
            </a:fld>
            <a:endParaRPr lang="ru-RU" altLang="ru-RU"/>
          </a:p>
        </p:txBody>
      </p:sp>
    </p:spTree>
    <p:extLst>
      <p:ext uri="{BB962C8B-B14F-4D97-AF65-F5344CB8AC3E}">
        <p14:creationId xmlns:p14="http://schemas.microsoft.com/office/powerpoint/2010/main" val="177689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685800" y="1676400"/>
            <a:ext cx="7772400" cy="1828800"/>
          </a:xfrm>
        </p:spPr>
        <p:txBody>
          <a:bodyPr/>
          <a:lstStyle>
            <a:lvl1pPr>
              <a:defRPr/>
            </a:lvl1pPr>
          </a:lstStyle>
          <a:p>
            <a:pPr lvl="0"/>
            <a:r>
              <a:rPr lang="ru-RU" noProof="0" smtClean="0"/>
              <a:t>Образец заголовка</a:t>
            </a:r>
          </a:p>
        </p:txBody>
      </p:sp>
      <p:sp>
        <p:nvSpPr>
          <p:cNvPr id="23654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E6D96EDC-A732-415D-84CE-790CD1E46DDC}" type="slidenum">
              <a:rPr lang="ru-RU" altLang="ru-RU"/>
              <a:pPr/>
              <a:t>‹#›</a:t>
            </a:fld>
            <a:endParaRPr lang="ru-RU" altLang="ru-RU"/>
          </a:p>
        </p:txBody>
      </p:sp>
    </p:spTree>
    <p:extLst>
      <p:ext uri="{BB962C8B-B14F-4D97-AF65-F5344CB8AC3E}">
        <p14:creationId xmlns:p14="http://schemas.microsoft.com/office/powerpoint/2010/main" val="1819156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129AB593-6025-47D8-83DE-39CD3F7A7F95}" type="slidenum">
              <a:rPr lang="ru-RU" altLang="ru-RU"/>
              <a:pPr/>
              <a:t>‹#›</a:t>
            </a:fld>
            <a:endParaRPr lang="ru-RU" altLang="ru-RU"/>
          </a:p>
        </p:txBody>
      </p:sp>
    </p:spTree>
    <p:extLst>
      <p:ext uri="{BB962C8B-B14F-4D97-AF65-F5344CB8AC3E}">
        <p14:creationId xmlns:p14="http://schemas.microsoft.com/office/powerpoint/2010/main" val="427266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FA8E5DBD-7680-4547-8685-90276AAEF64B}" type="slidenum">
              <a:rPr lang="ru-RU" altLang="ru-RU"/>
              <a:pPr/>
              <a:t>‹#›</a:t>
            </a:fld>
            <a:endParaRPr lang="ru-RU" altLang="ru-RU"/>
          </a:p>
        </p:txBody>
      </p:sp>
    </p:spTree>
    <p:extLst>
      <p:ext uri="{BB962C8B-B14F-4D97-AF65-F5344CB8AC3E}">
        <p14:creationId xmlns:p14="http://schemas.microsoft.com/office/powerpoint/2010/main" val="1308748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7" name="Rectangle 6"/>
          <p:cNvSpPr>
            <a:spLocks noGrp="1" noChangeArrowheads="1"/>
          </p:cNvSpPr>
          <p:nvPr>
            <p:ph type="sldNum" sz="quarter" idx="12"/>
          </p:nvPr>
        </p:nvSpPr>
        <p:spPr>
          <a:ln/>
        </p:spPr>
        <p:txBody>
          <a:bodyPr/>
          <a:lstStyle>
            <a:lvl1pPr>
              <a:defRPr/>
            </a:lvl1pPr>
          </a:lstStyle>
          <a:p>
            <a:fld id="{4856B1A2-C6CB-402E-AF5D-BF6BABB5D10D}" type="slidenum">
              <a:rPr lang="ru-RU" altLang="ru-RU"/>
              <a:pPr/>
              <a:t>‹#›</a:t>
            </a:fld>
            <a:endParaRPr lang="ru-RU" altLang="ru-RU"/>
          </a:p>
        </p:txBody>
      </p:sp>
    </p:spTree>
    <p:extLst>
      <p:ext uri="{BB962C8B-B14F-4D97-AF65-F5344CB8AC3E}">
        <p14:creationId xmlns:p14="http://schemas.microsoft.com/office/powerpoint/2010/main" val="4748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8" name="Rectangle 6"/>
          <p:cNvSpPr>
            <a:spLocks noGrp="1" noChangeArrowheads="1"/>
          </p:cNvSpPr>
          <p:nvPr>
            <p:ph type="sldNum" sz="quarter" idx="12"/>
          </p:nvPr>
        </p:nvSpPr>
        <p:spPr>
          <a:ln/>
        </p:spPr>
        <p:txBody>
          <a:bodyPr/>
          <a:lstStyle>
            <a:lvl1pPr>
              <a:defRPr/>
            </a:lvl1pPr>
          </a:lstStyle>
          <a:p>
            <a:fld id="{04F836D5-801B-4319-B1A7-62FD1DF5D2FF}" type="slidenum">
              <a:rPr lang="ru-RU" altLang="ru-RU"/>
              <a:pPr/>
              <a:t>‹#›</a:t>
            </a:fld>
            <a:endParaRPr lang="ru-RU" altLang="ru-RU"/>
          </a:p>
        </p:txBody>
      </p:sp>
    </p:spTree>
    <p:extLst>
      <p:ext uri="{BB962C8B-B14F-4D97-AF65-F5344CB8AC3E}">
        <p14:creationId xmlns:p14="http://schemas.microsoft.com/office/powerpoint/2010/main" val="25596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04571E08-D9E8-4A92-898D-EF57F3B7DB26}" type="slidenum">
              <a:rPr lang="ru-RU" altLang="ru-RU"/>
              <a:pPr/>
              <a:t>‹#›</a:t>
            </a:fld>
            <a:endParaRPr lang="ru-RU" altLang="ru-RU"/>
          </a:p>
        </p:txBody>
      </p:sp>
    </p:spTree>
    <p:extLst>
      <p:ext uri="{BB962C8B-B14F-4D97-AF65-F5344CB8AC3E}">
        <p14:creationId xmlns:p14="http://schemas.microsoft.com/office/powerpoint/2010/main" val="293079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8ECB82BE-41FA-49F3-8D33-63598FF9054F}" type="slidenum">
              <a:rPr lang="ru-RU" altLang="ru-RU"/>
              <a:pPr/>
              <a:t>‹#›</a:t>
            </a:fld>
            <a:endParaRPr lang="ru-RU" altLang="ru-RU"/>
          </a:p>
        </p:txBody>
      </p:sp>
    </p:spTree>
    <p:extLst>
      <p:ext uri="{BB962C8B-B14F-4D97-AF65-F5344CB8AC3E}">
        <p14:creationId xmlns:p14="http://schemas.microsoft.com/office/powerpoint/2010/main" val="2229350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0CE67C31-A720-4DF1-9981-D07296F88CA1}" type="slidenum">
              <a:rPr lang="ru-RU" altLang="ru-RU"/>
              <a:pPr/>
              <a:t>‹#›</a:t>
            </a:fld>
            <a:endParaRPr lang="ru-RU" altLang="ru-RU"/>
          </a:p>
        </p:txBody>
      </p:sp>
    </p:spTree>
    <p:extLst>
      <p:ext uri="{BB962C8B-B14F-4D97-AF65-F5344CB8AC3E}">
        <p14:creationId xmlns:p14="http://schemas.microsoft.com/office/powerpoint/2010/main" val="118798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7" name="Rectangle 6"/>
          <p:cNvSpPr>
            <a:spLocks noGrp="1" noChangeArrowheads="1"/>
          </p:cNvSpPr>
          <p:nvPr>
            <p:ph type="sldNum" sz="quarter" idx="12"/>
          </p:nvPr>
        </p:nvSpPr>
        <p:spPr>
          <a:ln/>
        </p:spPr>
        <p:txBody>
          <a:bodyPr/>
          <a:lstStyle>
            <a:lvl1pPr>
              <a:defRPr/>
            </a:lvl1pPr>
          </a:lstStyle>
          <a:p>
            <a:fld id="{F3720C89-8B64-45F5-B1CA-47B9C93746CF}" type="slidenum">
              <a:rPr lang="ru-RU" altLang="ru-RU"/>
              <a:pPr/>
              <a:t>‹#›</a:t>
            </a:fld>
            <a:endParaRPr lang="ru-RU" altLang="ru-RU"/>
          </a:p>
        </p:txBody>
      </p:sp>
    </p:spTree>
    <p:extLst>
      <p:ext uri="{BB962C8B-B14F-4D97-AF65-F5344CB8AC3E}">
        <p14:creationId xmlns:p14="http://schemas.microsoft.com/office/powerpoint/2010/main" val="156524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9" name="Rectangle 6"/>
          <p:cNvSpPr>
            <a:spLocks noGrp="1" noChangeArrowheads="1"/>
          </p:cNvSpPr>
          <p:nvPr>
            <p:ph type="sldNum" sz="quarter" idx="12"/>
          </p:nvPr>
        </p:nvSpPr>
        <p:spPr>
          <a:ln/>
        </p:spPr>
        <p:txBody>
          <a:bodyPr/>
          <a:lstStyle>
            <a:lvl1pPr>
              <a:defRPr/>
            </a:lvl1pPr>
          </a:lstStyle>
          <a:p>
            <a:fld id="{B156C502-0FDA-407E-A2F5-C5A87EB5407D}" type="slidenum">
              <a:rPr lang="ru-RU" altLang="ru-RU"/>
              <a:pPr/>
              <a:t>‹#›</a:t>
            </a:fld>
            <a:endParaRPr lang="ru-RU" altLang="ru-RU"/>
          </a:p>
        </p:txBody>
      </p:sp>
    </p:spTree>
    <p:extLst>
      <p:ext uri="{BB962C8B-B14F-4D97-AF65-F5344CB8AC3E}">
        <p14:creationId xmlns:p14="http://schemas.microsoft.com/office/powerpoint/2010/main" val="124067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5" name="Rectangle 6"/>
          <p:cNvSpPr>
            <a:spLocks noGrp="1" noChangeArrowheads="1"/>
          </p:cNvSpPr>
          <p:nvPr>
            <p:ph type="sldNum" sz="quarter" idx="12"/>
          </p:nvPr>
        </p:nvSpPr>
        <p:spPr>
          <a:ln/>
        </p:spPr>
        <p:txBody>
          <a:bodyPr/>
          <a:lstStyle>
            <a:lvl1pPr>
              <a:defRPr/>
            </a:lvl1pPr>
          </a:lstStyle>
          <a:p>
            <a:fld id="{564A57EF-48EB-4598-9800-A52809850674}" type="slidenum">
              <a:rPr lang="ru-RU" altLang="ru-RU"/>
              <a:pPr/>
              <a:t>‹#›</a:t>
            </a:fld>
            <a:endParaRPr lang="ru-RU" altLang="ru-RU"/>
          </a:p>
        </p:txBody>
      </p:sp>
    </p:spTree>
    <p:extLst>
      <p:ext uri="{BB962C8B-B14F-4D97-AF65-F5344CB8AC3E}">
        <p14:creationId xmlns:p14="http://schemas.microsoft.com/office/powerpoint/2010/main" val="335514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4" name="Rectangle 6"/>
          <p:cNvSpPr>
            <a:spLocks noGrp="1" noChangeArrowheads="1"/>
          </p:cNvSpPr>
          <p:nvPr>
            <p:ph type="sldNum" sz="quarter" idx="12"/>
          </p:nvPr>
        </p:nvSpPr>
        <p:spPr>
          <a:ln/>
        </p:spPr>
        <p:txBody>
          <a:bodyPr/>
          <a:lstStyle>
            <a:lvl1pPr>
              <a:defRPr/>
            </a:lvl1pPr>
          </a:lstStyle>
          <a:p>
            <a:fld id="{AF82873C-D1E2-4691-9FA9-4D155F3429D5}" type="slidenum">
              <a:rPr lang="ru-RU" altLang="ru-RU"/>
              <a:pPr/>
              <a:t>‹#›</a:t>
            </a:fld>
            <a:endParaRPr lang="ru-RU" altLang="ru-RU"/>
          </a:p>
        </p:txBody>
      </p:sp>
    </p:spTree>
    <p:extLst>
      <p:ext uri="{BB962C8B-B14F-4D97-AF65-F5344CB8AC3E}">
        <p14:creationId xmlns:p14="http://schemas.microsoft.com/office/powerpoint/2010/main" val="246495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7" name="Rectangle 6"/>
          <p:cNvSpPr>
            <a:spLocks noGrp="1" noChangeArrowheads="1"/>
          </p:cNvSpPr>
          <p:nvPr>
            <p:ph type="sldNum" sz="quarter" idx="12"/>
          </p:nvPr>
        </p:nvSpPr>
        <p:spPr>
          <a:ln/>
        </p:spPr>
        <p:txBody>
          <a:bodyPr/>
          <a:lstStyle>
            <a:lvl1pPr>
              <a:defRPr/>
            </a:lvl1pPr>
          </a:lstStyle>
          <a:p>
            <a:fld id="{DA915BC9-0B04-4A69-A971-993EF73A3967}" type="slidenum">
              <a:rPr lang="ru-RU" altLang="ru-RU"/>
              <a:pPr/>
              <a:t>‹#›</a:t>
            </a:fld>
            <a:endParaRPr lang="ru-RU" altLang="ru-RU"/>
          </a:p>
        </p:txBody>
      </p:sp>
    </p:spTree>
    <p:extLst>
      <p:ext uri="{BB962C8B-B14F-4D97-AF65-F5344CB8AC3E}">
        <p14:creationId xmlns:p14="http://schemas.microsoft.com/office/powerpoint/2010/main" val="419270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7" name="Rectangle 6"/>
          <p:cNvSpPr>
            <a:spLocks noGrp="1" noChangeArrowheads="1"/>
          </p:cNvSpPr>
          <p:nvPr>
            <p:ph type="sldNum" sz="quarter" idx="12"/>
          </p:nvPr>
        </p:nvSpPr>
        <p:spPr>
          <a:ln/>
        </p:spPr>
        <p:txBody>
          <a:bodyPr/>
          <a:lstStyle>
            <a:lvl1pPr>
              <a:defRPr/>
            </a:lvl1pPr>
          </a:lstStyle>
          <a:p>
            <a:fld id="{22E4982C-C35A-4855-9651-EA68C997D040}" type="slidenum">
              <a:rPr lang="ru-RU" altLang="ru-RU"/>
              <a:pPr/>
              <a:t>‹#›</a:t>
            </a:fld>
            <a:endParaRPr lang="ru-RU" altLang="ru-RU"/>
          </a:p>
        </p:txBody>
      </p:sp>
    </p:spTree>
    <p:extLst>
      <p:ext uri="{BB962C8B-B14F-4D97-AF65-F5344CB8AC3E}">
        <p14:creationId xmlns:p14="http://schemas.microsoft.com/office/powerpoint/2010/main" val="4221704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35523"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355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FFFFFF"/>
                  </a:outerShdw>
                </a:effectLst>
                <a:latin typeface="Arial" charset="0"/>
              </a:defRPr>
            </a:lvl1pPr>
          </a:lstStyle>
          <a:p>
            <a:pPr>
              <a:defRPr/>
            </a:pPr>
            <a:endParaRPr lang="ru-RU"/>
          </a:p>
        </p:txBody>
      </p:sp>
      <p:sp>
        <p:nvSpPr>
          <p:cNvPr id="2355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FFFFFF"/>
                  </a:outerShdw>
                </a:effectLst>
                <a:latin typeface="Arial" charset="0"/>
              </a:defRPr>
            </a:lvl1pPr>
          </a:lstStyle>
          <a:p>
            <a:pPr>
              <a:defRPr/>
            </a:pPr>
            <a:r>
              <a:rPr lang="ru-RU"/>
              <a:t>рисунок взят с сайтаinformatika.ru</a:t>
            </a:r>
          </a:p>
        </p:txBody>
      </p:sp>
      <p:sp>
        <p:nvSpPr>
          <p:cNvPr id="2355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FFFFFF"/>
                  </a:outerShdw>
                </a:effectLst>
                <a:latin typeface="Arial" panose="020B0604020202020204" pitchFamily="34" charset="0"/>
              </a:defRPr>
            </a:lvl1pPr>
          </a:lstStyle>
          <a:p>
            <a:fld id="{65D0B767-B89F-485C-A478-909573F3ECD7}"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10"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1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gif"/></Relationships>
</file>

<file path=ppt/slides/_rels/slide12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0.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183.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2.jpeg"/><Relationship Id="rId4" Type="http://schemas.microsoft.com/office/2007/relationships/hdphoto" Target="../media/hdphoto1.wdp"/></Relationships>
</file>

<file path=ppt/slides/_rels/slide18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43.xml"/><Relationship Id="rId7" Type="http://schemas.openxmlformats.org/officeDocument/2006/relationships/slide" Target="slide16.xml"/><Relationship Id="rId12" Type="http://schemas.openxmlformats.org/officeDocument/2006/relationships/slide" Target="slide3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slide" Target="slide3.xml"/><Relationship Id="rId5" Type="http://schemas.openxmlformats.org/officeDocument/2006/relationships/slide" Target="slide6.xml"/><Relationship Id="rId10" Type="http://schemas.openxmlformats.org/officeDocument/2006/relationships/slide" Target="slide17.xml"/><Relationship Id="rId4" Type="http://schemas.openxmlformats.org/officeDocument/2006/relationships/slide" Target="slide142.xml"/><Relationship Id="rId9" Type="http://schemas.openxmlformats.org/officeDocument/2006/relationships/slide" Target="slide24.xml"/></Relationships>
</file>

<file path=ppt/slides/_rels/slide4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jpeg"/><Relationship Id="rId7" Type="http://schemas.openxmlformats.org/officeDocument/2006/relationships/hyperlink" Target="http://ru.all.biz/img/ru/catalog/703807.jpeg" TargetMode="Externa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www.jusum.com.ua/images/Pripoi.jpg" TargetMode="Externa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8.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s://svaring.com/wp-content/uploads/2017/12/paimetallov5.jpg" TargetMode="External"/><Relationship Id="rId5" Type="http://schemas.openxmlformats.org/officeDocument/2006/relationships/image" Target="../media/image47.jpg"/><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ru.wikipedia.org/wiki/%D0%A4%D0%BB%D1%8E%D1%81_(%D0%BF%D0%B0%D0%B9%D0%BA%D0%B0)"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Layout" Target="../diagrams/layout2.xml"/><Relationship Id="rId7" Type="http://schemas.openxmlformats.org/officeDocument/2006/relationships/image" Target="../media/image6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okafish.ru/master/izgmorm.htm" TargetMode="Externa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af.mil/shared/media/photodb/photos/040407-F-7979S-004.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2725" y="280989"/>
            <a:ext cx="8712200" cy="3976104"/>
          </a:xfrm>
          <a:solidFill>
            <a:srgbClr val="FFFFCC"/>
          </a:solidFill>
        </p:spPr>
        <p:txBody>
          <a:bodyPr wrap="square" lIns="91440" tIns="45720" rIns="91440" bIns="45720" numCol="1" anchorCtr="0" compatLnSpc="1">
            <a:prstTxWarp prst="textNoShape">
              <a:avLst/>
            </a:prstTxWarp>
            <a:normAutofit fontScale="90000"/>
          </a:bodyPr>
          <a:lstStyle/>
          <a:p>
            <a:pPr algn="ctr"/>
            <a:r>
              <a:rPr lang="ru-RU" altLang="ru-RU" sz="3100" cap="none" dirty="0" smtClean="0">
                <a:solidFill>
                  <a:srgbClr val="FF0000"/>
                </a:solidFill>
                <a:latin typeface="Tahoma" panose="020B0604030504040204" pitchFamily="34" charset="0"/>
                <a:cs typeface="Tahoma" panose="020B0604030504040204" pitchFamily="34" charset="0"/>
              </a:rPr>
              <a:t/>
            </a:r>
            <a:br>
              <a:rPr lang="ru-RU" altLang="ru-RU" sz="3100" cap="none" dirty="0" smtClean="0">
                <a:solidFill>
                  <a:srgbClr val="FF0000"/>
                </a:solidFill>
                <a:latin typeface="Tahoma" panose="020B0604030504040204" pitchFamily="34" charset="0"/>
                <a:cs typeface="Tahoma" panose="020B0604030504040204" pitchFamily="34" charset="0"/>
              </a:rPr>
            </a:br>
            <a:r>
              <a:rPr lang="ru-RU" altLang="ru-RU" sz="4400" b="1" cap="none" dirty="0" smtClean="0">
                <a:solidFill>
                  <a:srgbClr val="FF0000"/>
                </a:solidFill>
                <a:latin typeface="Tahoma" panose="020B0604030504040204" pitchFamily="34" charset="0"/>
                <a:cs typeface="Tahoma" panose="020B0604030504040204" pitchFamily="34" charset="0"/>
              </a:rPr>
              <a:t>МДК 03.01 </a:t>
            </a:r>
            <a:r>
              <a:rPr lang="ru-RU" altLang="ru-RU" sz="4400" cap="none" dirty="0" smtClean="0">
                <a:solidFill>
                  <a:srgbClr val="FF0000"/>
                </a:solidFill>
                <a:latin typeface="Calibri" panose="020F0502020204030204" pitchFamily="34" charset="0"/>
                <a:cs typeface="Calibri" panose="020F0502020204030204" pitchFamily="34" charset="0"/>
              </a:rPr>
              <a:t/>
            </a:r>
            <a:br>
              <a:rPr lang="ru-RU" altLang="ru-RU" sz="4400" cap="none" dirty="0" smtClean="0">
                <a:solidFill>
                  <a:srgbClr val="FF0000"/>
                </a:solidFill>
                <a:latin typeface="Calibri" panose="020F0502020204030204" pitchFamily="34" charset="0"/>
                <a:cs typeface="Calibri" panose="020F0502020204030204" pitchFamily="34" charset="0"/>
              </a:rPr>
            </a:br>
            <a:r>
              <a:rPr lang="ru-RU" altLang="ru-RU" sz="4400" cap="none" dirty="0" smtClean="0">
                <a:solidFill>
                  <a:srgbClr val="0000FF"/>
                </a:solidFill>
                <a:latin typeface="Arial Black" panose="020B0A04020102020204" pitchFamily="34" charset="0"/>
                <a:cs typeface="Calibri" panose="020F0502020204030204" pitchFamily="34" charset="0"/>
              </a:rPr>
              <a:t>СЛЕСАРНОЕ ДЕЛО И </a:t>
            </a:r>
            <a:br>
              <a:rPr lang="ru-RU" altLang="ru-RU" sz="4400" cap="none" dirty="0" smtClean="0">
                <a:solidFill>
                  <a:srgbClr val="0000FF"/>
                </a:solidFill>
                <a:latin typeface="Arial Black" panose="020B0A04020102020204" pitchFamily="34" charset="0"/>
                <a:cs typeface="Calibri" panose="020F0502020204030204" pitchFamily="34" charset="0"/>
              </a:rPr>
            </a:br>
            <a:r>
              <a:rPr lang="ru-RU" altLang="ru-RU" sz="4400" cap="none" dirty="0" smtClean="0">
                <a:solidFill>
                  <a:srgbClr val="0000FF"/>
                </a:solidFill>
                <a:latin typeface="Arial Black" panose="020B0A04020102020204" pitchFamily="34" charset="0"/>
                <a:cs typeface="Calibri" panose="020F0502020204030204" pitchFamily="34" charset="0"/>
              </a:rPr>
              <a:t>ТЕХНИЧЕСКИЕ ИЗМЕРЕНИЯ</a:t>
            </a:r>
            <a:br>
              <a:rPr lang="ru-RU" altLang="ru-RU" sz="4400" cap="none" dirty="0" smtClean="0">
                <a:solidFill>
                  <a:srgbClr val="0000FF"/>
                </a:solidFill>
                <a:latin typeface="Arial Black" panose="020B0A04020102020204" pitchFamily="34" charset="0"/>
                <a:cs typeface="Calibri" panose="020F0502020204030204" pitchFamily="34" charset="0"/>
              </a:rPr>
            </a:br>
            <a:r>
              <a:rPr lang="ru-RU" altLang="ru-RU" sz="2400" cap="none" dirty="0" smtClean="0">
                <a:latin typeface="Calibri" panose="020F0502020204030204" pitchFamily="34" charset="0"/>
                <a:cs typeface="Calibri" panose="020F0502020204030204" pitchFamily="34" charset="0"/>
              </a:rPr>
              <a:t> </a:t>
            </a:r>
            <a:r>
              <a:rPr lang="ru-RU" altLang="ru-RU" sz="3600" cap="none" dirty="0" smtClean="0">
                <a:latin typeface="Calibri" panose="020F0502020204030204" pitchFamily="34" charset="0"/>
                <a:cs typeface="Calibri" panose="020F0502020204030204" pitchFamily="34" charset="0"/>
              </a:rPr>
              <a:t/>
            </a:r>
            <a:br>
              <a:rPr lang="ru-RU" altLang="ru-RU" sz="3600" cap="none" dirty="0" smtClean="0">
                <a:latin typeface="Calibri" panose="020F0502020204030204" pitchFamily="34" charset="0"/>
                <a:cs typeface="Calibri" panose="020F0502020204030204" pitchFamily="34" charset="0"/>
              </a:rPr>
            </a:br>
            <a:r>
              <a:rPr lang="ru-RU" altLang="ru-RU" sz="5400" b="1" cap="none" dirty="0" smtClean="0">
                <a:solidFill>
                  <a:srgbClr val="006600"/>
                </a:solidFill>
                <a:latin typeface="Calibri" panose="020F0502020204030204" pitchFamily="34" charset="0"/>
                <a:cs typeface="Calibri" panose="020F0502020204030204" pitchFamily="34" charset="0"/>
              </a:rPr>
              <a:t>РАЗДЕЛ 1</a:t>
            </a:r>
            <a:r>
              <a:rPr lang="ru-RU" altLang="ru-RU" sz="5400" b="1" cap="none" dirty="0" smtClean="0">
                <a:latin typeface="Calibri" panose="020F0502020204030204" pitchFamily="34" charset="0"/>
                <a:cs typeface="Calibri" panose="020F0502020204030204" pitchFamily="34" charset="0"/>
              </a:rPr>
              <a:t> </a:t>
            </a:r>
            <a:r>
              <a:rPr lang="ru-RU" altLang="ru-RU" sz="5400" b="1" cap="none" dirty="0" smtClean="0">
                <a:solidFill>
                  <a:srgbClr val="FF00FF"/>
                </a:solidFill>
                <a:latin typeface="Calibri" panose="020F0502020204030204" pitchFamily="34" charset="0"/>
                <a:cs typeface="Calibri" panose="020F0502020204030204" pitchFamily="34" charset="0"/>
              </a:rPr>
              <a:t>СЛЕСАРНОЕ ДЕЛО</a:t>
            </a:r>
            <a:r>
              <a:rPr lang="ru-RU" altLang="ru-RU" sz="5000" cap="none" dirty="0" smtClean="0">
                <a:solidFill>
                  <a:srgbClr val="FF00FF"/>
                </a:solidFill>
                <a:latin typeface="Calibri" panose="020F0502020204030204" pitchFamily="34" charset="0"/>
                <a:cs typeface="Calibri" panose="020F0502020204030204" pitchFamily="34" charset="0"/>
              </a:rPr>
              <a:t/>
            </a:r>
            <a:br>
              <a:rPr lang="ru-RU" altLang="ru-RU" sz="5000" cap="none" dirty="0" smtClean="0">
                <a:solidFill>
                  <a:srgbClr val="FF00FF"/>
                </a:solidFill>
                <a:latin typeface="Calibri" panose="020F0502020204030204" pitchFamily="34" charset="0"/>
                <a:cs typeface="Calibri" panose="020F0502020204030204" pitchFamily="34" charset="0"/>
              </a:rPr>
            </a:br>
            <a:endParaRPr lang="ru-RU" altLang="ru-RU" sz="3100" cap="none" dirty="0" smtClean="0">
              <a:solidFill>
                <a:srgbClr val="00B050"/>
              </a:solidFill>
            </a:endParaRPr>
          </a:p>
        </p:txBody>
      </p:sp>
      <p:sp>
        <p:nvSpPr>
          <p:cNvPr id="3" name="Подзаголовок 2"/>
          <p:cNvSpPr>
            <a:spLocks noGrp="1"/>
          </p:cNvSpPr>
          <p:nvPr>
            <p:ph type="subTitle" idx="1"/>
          </p:nvPr>
        </p:nvSpPr>
        <p:spPr>
          <a:xfrm>
            <a:off x="212725" y="5747154"/>
            <a:ext cx="8712200" cy="936625"/>
          </a:xfrm>
          <a:solidFill>
            <a:srgbClr val="FFFF00"/>
          </a:solidFill>
        </p:spPr>
        <p:txBody>
          <a:bodyPr>
            <a:normAutofit fontScale="92500" lnSpcReduction="10000"/>
          </a:bodyPr>
          <a:lstStyle/>
          <a:p>
            <a:pPr algn="ctr">
              <a:defRPr/>
            </a:pPr>
            <a:r>
              <a:rPr lang="ru-RU" sz="4000" b="1"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ТЕМА:</a:t>
            </a:r>
            <a:r>
              <a:rPr lang="ru-RU" sz="4800" b="1" dirty="0">
                <a:solidFill>
                  <a:srgbClr val="FF0000"/>
                </a:solidFill>
              </a:rPr>
              <a:t> </a:t>
            </a:r>
            <a:r>
              <a:rPr lang="ru-RU" sz="6000" b="1" dirty="0" smtClean="0">
                <a:solidFill>
                  <a:srgbClr val="FF0000"/>
                </a:solidFill>
              </a:rPr>
              <a:t>Пайка и лужение</a:t>
            </a:r>
            <a:endParaRPr lang="ru-RU" sz="6000" b="1" dirty="0"/>
          </a:p>
        </p:txBody>
      </p:sp>
      <p:sp>
        <p:nvSpPr>
          <p:cNvPr id="4" name="Прямоугольник 3"/>
          <p:cNvSpPr/>
          <p:nvPr/>
        </p:nvSpPr>
        <p:spPr>
          <a:xfrm>
            <a:off x="203200" y="4401959"/>
            <a:ext cx="8721725" cy="1200329"/>
          </a:xfrm>
          <a:prstGeom prst="rect">
            <a:avLst/>
          </a:prstGeom>
          <a:solidFill>
            <a:srgbClr val="006600"/>
          </a:solidFill>
          <a:ln>
            <a:solidFill>
              <a:srgbClr val="0000FF"/>
            </a:solidFill>
          </a:ln>
        </p:spPr>
        <p:txBody>
          <a:bodyPr>
            <a:spAutoFit/>
          </a:bodyPr>
          <a:lstStyle/>
          <a:p>
            <a:pPr algn="ctr">
              <a:defRPr/>
            </a:pPr>
            <a:r>
              <a:rPr lang="ru-RU" altLang="ru-RU" sz="3600" b="1" dirty="0">
                <a:solidFill>
                  <a:srgbClr val="FFFFFF"/>
                </a:solidFill>
                <a:latin typeface="+mj-lt"/>
                <a:cs typeface="Times New Roman" panose="02020603050405020304" pitchFamily="18" charset="0"/>
              </a:rPr>
              <a:t>Монтажные (сборочные) слесарные </a:t>
            </a:r>
            <a:r>
              <a:rPr lang="ru-RU" altLang="ru-RU" sz="3600" b="1" dirty="0" smtClean="0">
                <a:solidFill>
                  <a:srgbClr val="FFFFFF"/>
                </a:solidFill>
                <a:latin typeface="+mj-lt"/>
                <a:cs typeface="Times New Roman" panose="02020603050405020304" pitchFamily="18" charset="0"/>
              </a:rPr>
              <a:t>операции</a:t>
            </a:r>
            <a:r>
              <a:rPr lang="ru-RU" sz="3600" b="1" dirty="0" smtClean="0">
                <a:solidFill>
                  <a:schemeClr val="bg1"/>
                </a:solidFill>
                <a:effectLst>
                  <a:outerShdw blurRad="38100" dist="38100" dir="2700000" algn="tl">
                    <a:srgbClr val="000000">
                      <a:alpha val="43137"/>
                    </a:srgbClr>
                  </a:outerShdw>
                </a:effectLst>
              </a:rPr>
              <a:t>:</a:t>
            </a:r>
            <a:endParaRPr lang="ru-RU"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9332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документ 2"/>
          <p:cNvSpPr/>
          <p:nvPr/>
        </p:nvSpPr>
        <p:spPr>
          <a:xfrm>
            <a:off x="251520" y="188640"/>
            <a:ext cx="8640960" cy="6480720"/>
          </a:xfrm>
          <a:prstGeom prst="flowChartDocument">
            <a:avLst/>
          </a:prstGeom>
          <a:solidFill>
            <a:srgbClr val="0066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smtClean="0">
              <a:solidFill>
                <a:srgbClr val="FF0000"/>
              </a:solidFill>
              <a:effectLst>
                <a:outerShdw blurRad="38100" dist="38100" dir="2700000" algn="tl">
                  <a:srgbClr val="000000">
                    <a:alpha val="43137"/>
                  </a:srgbClr>
                </a:outerShdw>
              </a:effectLst>
              <a:latin typeface="Arial Black" panose="020B0A04020102020204" pitchFamily="34" charset="0"/>
            </a:endParaRPr>
          </a:p>
          <a:p>
            <a:pPr algn="ctr"/>
            <a:r>
              <a:rPr lang="ru-RU" altLang="ru-RU" sz="4000" b="1" dirty="0" smtClean="0">
                <a:solidFill>
                  <a:srgbClr val="FFFF00"/>
                </a:solidFill>
                <a:cs typeface="Times New Roman" panose="02020603050405020304" pitchFamily="18" charset="0"/>
              </a:rPr>
              <a:t>Монтажные </a:t>
            </a:r>
            <a:r>
              <a:rPr lang="ru-RU" altLang="ru-RU" sz="4000" b="1" dirty="0">
                <a:solidFill>
                  <a:srgbClr val="FFFF00"/>
                </a:solidFill>
                <a:cs typeface="Times New Roman" panose="02020603050405020304" pitchFamily="18" charset="0"/>
              </a:rPr>
              <a:t>(сборочные) слесарные </a:t>
            </a:r>
            <a:r>
              <a:rPr lang="ru-RU" altLang="ru-RU" sz="4000" b="1" dirty="0" smtClean="0">
                <a:solidFill>
                  <a:srgbClr val="FFFF00"/>
                </a:solidFill>
                <a:cs typeface="Times New Roman" panose="02020603050405020304" pitchFamily="18" charset="0"/>
              </a:rPr>
              <a:t>операции</a:t>
            </a:r>
            <a:r>
              <a:rPr lang="ru-RU" sz="4000" b="1" dirty="0" smtClean="0">
                <a:solidFill>
                  <a:srgbClr val="FFFF00"/>
                </a:solidFill>
                <a:effectLst>
                  <a:outerShdw blurRad="38100" dist="38100" dir="2700000" algn="tl">
                    <a:srgbClr val="000000">
                      <a:alpha val="43137"/>
                    </a:srgbClr>
                  </a:outerShdw>
                </a:effectLst>
                <a:latin typeface="Arial Black" panose="020B0A04020102020204" pitchFamily="34" charset="0"/>
              </a:rPr>
              <a:t>:</a:t>
            </a:r>
            <a:endParaRPr lang="ru-RU" sz="4000" b="1" dirty="0">
              <a:solidFill>
                <a:srgbClr val="FFFF00"/>
              </a:solidFill>
              <a:effectLst>
                <a:outerShdw blurRad="38100" dist="38100" dir="2700000" algn="tl">
                  <a:srgbClr val="000000">
                    <a:alpha val="43137"/>
                  </a:srgbClr>
                </a:outerShdw>
              </a:effectLst>
              <a:latin typeface="Arial Black" panose="020B0A04020102020204" pitchFamily="34" charset="0"/>
              <a:cs typeface="Times New Roman" pitchFamily="18" charset="0"/>
            </a:endParaRPr>
          </a:p>
          <a:p>
            <a:pPr algn="ctr"/>
            <a:endParaRPr lang="ru-RU"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6000" b="1" u="sng"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Тема </a:t>
            </a:r>
            <a:r>
              <a:rPr lang="ru-RU" sz="6000" b="1" u="sng" dirty="0" smtClean="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1.7</a:t>
            </a:r>
            <a:r>
              <a:rPr lang="ru-RU" sz="6000" b="1" dirty="0" smtClean="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6000" b="1" u="sng"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Пайка и лужение</a:t>
            </a:r>
          </a:p>
          <a:p>
            <a:pPr algn="ctr"/>
            <a:endParaRPr lang="ru-RU" sz="1600" b="1"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48" y="4221088"/>
            <a:ext cx="1902447" cy="192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77674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7712"/>
            <a:ext cx="8229600" cy="759000"/>
          </a:xfrm>
        </p:spPr>
        <p:txBody>
          <a:bodyPr>
            <a:normAutofit fontScale="90000"/>
          </a:bodyPr>
          <a:lstStyle/>
          <a:p>
            <a:r>
              <a:rPr lang="ru-RU" b="0" dirty="0" smtClean="0"/>
              <a:t>Пайка паяльником</a:t>
            </a:r>
            <a:endParaRPr lang="ru-RU" dirty="0"/>
          </a:p>
        </p:txBody>
      </p:sp>
      <p:sp>
        <p:nvSpPr>
          <p:cNvPr id="4" name="Прямоугольник 3"/>
          <p:cNvSpPr/>
          <p:nvPr/>
        </p:nvSpPr>
        <p:spPr>
          <a:xfrm>
            <a:off x="125760" y="836712"/>
            <a:ext cx="8892480" cy="6001643"/>
          </a:xfrm>
          <a:prstGeom prst="rect">
            <a:avLst/>
          </a:prstGeom>
        </p:spPr>
        <p:txBody>
          <a:bodyPr wrap="square">
            <a:spAutoFit/>
          </a:bodyPr>
          <a:lstStyle/>
          <a:p>
            <a:r>
              <a:rPr lang="ru-RU" sz="2400" b="1" dirty="0" smtClean="0">
                <a:solidFill>
                  <a:srgbClr val="0000CC"/>
                </a:solidFill>
              </a:rPr>
              <a:t>Техника пайки</a:t>
            </a:r>
            <a:r>
              <a:rPr lang="ru-RU" sz="2400" dirty="0" smtClean="0">
                <a:solidFill>
                  <a:srgbClr val="0000CC"/>
                </a:solidFill>
              </a:rPr>
              <a:t>. В зависимости от конфигурации паяемого шва стержни паяльника могут иметь различную форму. Перед пайкой стержень паяльника необходимо очистить от окалины и «блудить припоем. С поверхности паяемых деталей удалить жировые загрязнения, окислы и нанести флюс. Когда температура металла в зоне пайки достигнет рабочей, стержнем паяльника переносят припой в соединительный зазор. Если припоя требуется много, то он расплавляется паяльником непосредственно на паяемой детали.</a:t>
            </a:r>
          </a:p>
          <a:p>
            <a:r>
              <a:rPr lang="ru-RU" sz="2400" dirty="0" smtClean="0">
                <a:solidFill>
                  <a:srgbClr val="0000CC"/>
                </a:solidFill>
              </a:rPr>
              <a:t>Пайку </a:t>
            </a:r>
            <a:r>
              <a:rPr lang="ru-RU" sz="2400" dirty="0" err="1" smtClean="0">
                <a:solidFill>
                  <a:srgbClr val="0000CC"/>
                </a:solidFill>
              </a:rPr>
              <a:t>микропроводов</a:t>
            </a:r>
            <a:r>
              <a:rPr lang="ru-RU" sz="2400" dirty="0" smtClean="0">
                <a:solidFill>
                  <a:srgbClr val="0000CC"/>
                </a:solidFill>
              </a:rPr>
              <a:t> выполняют с помощью микропаяльников типа МЭП мощностью 4-30 Вт. Для печатного монтажа используют паяльники мощностью 25-60 Вт, а для пайки объемного монтажа 50-120 Вт.</a:t>
            </a:r>
          </a:p>
          <a:p>
            <a:r>
              <a:rPr lang="ru-RU" sz="2400" dirty="0" smtClean="0">
                <a:solidFill>
                  <a:srgbClr val="0000CC"/>
                </a:solidFill>
              </a:rPr>
              <a:t>Внимание! Во время пайки необходим контроль за температурой паяльника во избежание его </a:t>
            </a:r>
            <a:r>
              <a:rPr lang="ru-RU" sz="2400" dirty="0" smtClean="0">
                <a:solidFill>
                  <a:schemeClr val="bg1"/>
                </a:solidFill>
              </a:rPr>
              <a:t>перегрева.</a:t>
            </a:r>
            <a:endParaRPr lang="ru-RU" sz="2400" dirty="0">
              <a:solidFill>
                <a:schemeClr val="bg1"/>
              </a:solidFill>
            </a:endParaRPr>
          </a:p>
        </p:txBody>
      </p:sp>
    </p:spTree>
    <p:extLst>
      <p:ext uri="{BB962C8B-B14F-4D97-AF65-F5344CB8AC3E}">
        <p14:creationId xmlns:p14="http://schemas.microsoft.com/office/powerpoint/2010/main" val="26787291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1143000"/>
          </a:xfrm>
        </p:spPr>
        <p:txBody>
          <a:bodyPr>
            <a:normAutofit fontScale="90000"/>
          </a:bodyPr>
          <a:lstStyle/>
          <a:p>
            <a:r>
              <a:rPr lang="ru-RU" b="0" dirty="0" smtClean="0"/>
              <a:t>Газопламенная пайка</a:t>
            </a:r>
            <a:br>
              <a:rPr lang="ru-RU" b="0" dirty="0" smtClean="0"/>
            </a:br>
            <a:endParaRPr lang="ru-RU" dirty="0"/>
          </a:p>
        </p:txBody>
      </p:sp>
      <p:sp>
        <p:nvSpPr>
          <p:cNvPr id="3" name="Прямоугольник 2"/>
          <p:cNvSpPr/>
          <p:nvPr/>
        </p:nvSpPr>
        <p:spPr>
          <a:xfrm>
            <a:off x="0" y="571480"/>
            <a:ext cx="9144000" cy="1200329"/>
          </a:xfrm>
          <a:prstGeom prst="rect">
            <a:avLst/>
          </a:prstGeom>
        </p:spPr>
        <p:txBody>
          <a:bodyPr wrap="square">
            <a:spAutoFit/>
          </a:bodyPr>
          <a:lstStyle/>
          <a:p>
            <a:r>
              <a:rPr lang="ru-RU" sz="2400" b="1" dirty="0" smtClean="0">
                <a:solidFill>
                  <a:srgbClr val="0000CC"/>
                </a:solidFill>
              </a:rPr>
              <a:t>Применяются горелки, работающие на ацетилене, пропане и бытовом газе, установки для механизированной газопламенной пайки.</a:t>
            </a:r>
            <a:endParaRPr lang="ru-RU" sz="2400" b="1" dirty="0">
              <a:solidFill>
                <a:srgbClr val="0000CC"/>
              </a:solidFill>
            </a:endParaRPr>
          </a:p>
        </p:txBody>
      </p:sp>
      <p:pic>
        <p:nvPicPr>
          <p:cNvPr id="23554" name="Picture 2" descr="http://vikon-spb.ru/images/28702010-07-0837760458.jpg"/>
          <p:cNvPicPr>
            <a:picLocks noChangeAspect="1" noChangeArrowheads="1"/>
          </p:cNvPicPr>
          <p:nvPr/>
        </p:nvPicPr>
        <p:blipFill>
          <a:blip r:embed="rId2"/>
          <a:srcRect/>
          <a:stretch>
            <a:fillRect/>
          </a:stretch>
        </p:blipFill>
        <p:spPr bwMode="auto">
          <a:xfrm>
            <a:off x="342395" y="1892925"/>
            <a:ext cx="4572000" cy="4800601"/>
          </a:xfrm>
          <a:prstGeom prst="rect">
            <a:avLst/>
          </a:prstGeom>
          <a:noFill/>
        </p:spPr>
      </p:pic>
      <p:pic>
        <p:nvPicPr>
          <p:cNvPr id="5" name="Picture 2" descr="https://im0-tub-ru.yandex.net/i?id=a577b40fb37d45b9e77bde8a7773ac2d&amp;n=33&amp;h=190&amp;w=266"/>
          <p:cNvPicPr>
            <a:picLocks noChangeAspect="1" noChangeArrowheads="1"/>
          </p:cNvPicPr>
          <p:nvPr/>
        </p:nvPicPr>
        <p:blipFill>
          <a:blip r:embed="rId3"/>
          <a:srcRect l="14098" r="15413"/>
          <a:stretch>
            <a:fillRect/>
          </a:stretch>
        </p:blipFill>
        <p:spPr bwMode="auto">
          <a:xfrm>
            <a:off x="5024476" y="2204864"/>
            <a:ext cx="4121794" cy="4176724"/>
          </a:xfrm>
          <a:prstGeom prst="rect">
            <a:avLst/>
          </a:prstGeom>
          <a:noFill/>
        </p:spPr>
      </p:pic>
    </p:spTree>
    <p:extLst>
      <p:ext uri="{BB962C8B-B14F-4D97-AF65-F5344CB8AC3E}">
        <p14:creationId xmlns:p14="http://schemas.microsoft.com/office/powerpoint/2010/main" val="24107769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1143000"/>
          </a:xfrm>
        </p:spPr>
        <p:txBody>
          <a:bodyPr>
            <a:normAutofit fontScale="90000"/>
          </a:bodyPr>
          <a:lstStyle/>
          <a:p>
            <a:r>
              <a:rPr lang="ru-RU" b="0" dirty="0" smtClean="0"/>
              <a:t>Газопламенная пайка</a:t>
            </a:r>
            <a:br>
              <a:rPr lang="ru-RU" b="0" dirty="0" smtClean="0"/>
            </a:br>
            <a:endParaRPr lang="ru-RU" dirty="0"/>
          </a:p>
        </p:txBody>
      </p:sp>
      <p:sp>
        <p:nvSpPr>
          <p:cNvPr id="4" name="Прямоугольник 3"/>
          <p:cNvSpPr/>
          <p:nvPr/>
        </p:nvSpPr>
        <p:spPr>
          <a:xfrm>
            <a:off x="0" y="642918"/>
            <a:ext cx="9144000" cy="5262979"/>
          </a:xfrm>
          <a:prstGeom prst="rect">
            <a:avLst/>
          </a:prstGeom>
        </p:spPr>
        <p:txBody>
          <a:bodyPr wrap="square">
            <a:spAutoFit/>
          </a:bodyPr>
          <a:lstStyle/>
          <a:p>
            <a:r>
              <a:rPr lang="ru-RU" sz="2800" b="1" dirty="0" smtClean="0">
                <a:solidFill>
                  <a:srgbClr val="0000CC"/>
                </a:solidFill>
              </a:rPr>
              <a:t>Границы применения</a:t>
            </a:r>
            <a:r>
              <a:rPr lang="ru-RU" sz="2800" dirty="0" smtClean="0">
                <a:solidFill>
                  <a:srgbClr val="0000CC"/>
                </a:solidFill>
              </a:rPr>
              <a:t>. Размеры: детали любой формы толщиной 1—10 мм.</a:t>
            </a:r>
          </a:p>
          <a:p>
            <a:r>
              <a:rPr lang="ru-RU" sz="2800" b="1" dirty="0" smtClean="0">
                <a:solidFill>
                  <a:srgbClr val="0000CC"/>
                </a:solidFill>
              </a:rPr>
              <a:t>Материал</a:t>
            </a:r>
            <a:r>
              <a:rPr lang="ru-RU" sz="2800" dirty="0" smtClean="0">
                <a:solidFill>
                  <a:srgbClr val="0000CC"/>
                </a:solidFill>
              </a:rPr>
              <a:t>: углеродистые и низколегированные стали, серый чугун, медь, никель, медно-никелевые сплавы, алюминий, серебро, золото и др. металлы.</a:t>
            </a:r>
          </a:p>
          <a:p>
            <a:r>
              <a:rPr lang="ru-RU" sz="2800" b="1" dirty="0" smtClean="0">
                <a:solidFill>
                  <a:srgbClr val="0000CC"/>
                </a:solidFill>
              </a:rPr>
              <a:t>Область использования</a:t>
            </a:r>
            <a:r>
              <a:rPr lang="ru-RU" sz="2800" dirty="0" smtClean="0">
                <a:solidFill>
                  <a:srgbClr val="0000CC"/>
                </a:solidFill>
              </a:rPr>
              <a:t>: мелкосерийное и массовое производство; изготовление трубопроводов, теплообменников, деталей автомобилей, электротехнических и ювелирных изделий, устранение дефектов чугунного и алюминиевого литья.</a:t>
            </a:r>
          </a:p>
          <a:p>
            <a:r>
              <a:rPr lang="ru-RU" sz="2800" b="1" dirty="0" smtClean="0">
                <a:solidFill>
                  <a:srgbClr val="0000CC"/>
                </a:solidFill>
              </a:rPr>
              <a:t>Степень механизации</a:t>
            </a:r>
            <a:r>
              <a:rPr lang="ru-RU" sz="2800" dirty="0" smtClean="0">
                <a:solidFill>
                  <a:srgbClr val="0000CC"/>
                </a:solidFill>
              </a:rPr>
              <a:t>: от малой до высокой.</a:t>
            </a:r>
            <a:endParaRPr lang="ru-RU" sz="2800" dirty="0">
              <a:solidFill>
                <a:srgbClr val="0000CC"/>
              </a:solidFill>
            </a:endParaRPr>
          </a:p>
        </p:txBody>
      </p:sp>
    </p:spTree>
    <p:extLst>
      <p:ext uri="{BB962C8B-B14F-4D97-AF65-F5344CB8AC3E}">
        <p14:creationId xmlns:p14="http://schemas.microsoft.com/office/powerpoint/2010/main" val="22513623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1143000"/>
          </a:xfrm>
        </p:spPr>
        <p:txBody>
          <a:bodyPr>
            <a:normAutofit fontScale="90000"/>
          </a:bodyPr>
          <a:lstStyle/>
          <a:p>
            <a:r>
              <a:rPr lang="ru-RU" b="0" dirty="0" smtClean="0"/>
              <a:t>Газопламенная пайка</a:t>
            </a:r>
            <a:br>
              <a:rPr lang="ru-RU" b="0" dirty="0" smtClean="0"/>
            </a:br>
            <a:endParaRPr lang="ru-RU" dirty="0"/>
          </a:p>
        </p:txBody>
      </p:sp>
      <p:sp>
        <p:nvSpPr>
          <p:cNvPr id="3" name="Прямоугольник 2"/>
          <p:cNvSpPr/>
          <p:nvPr/>
        </p:nvSpPr>
        <p:spPr>
          <a:xfrm>
            <a:off x="0" y="642918"/>
            <a:ext cx="9144000" cy="3108543"/>
          </a:xfrm>
          <a:prstGeom prst="rect">
            <a:avLst/>
          </a:prstGeom>
        </p:spPr>
        <p:txBody>
          <a:bodyPr wrap="square">
            <a:spAutoFit/>
          </a:bodyPr>
          <a:lstStyle/>
          <a:p>
            <a:r>
              <a:rPr lang="ru-RU" sz="2800" b="1" dirty="0" smtClean="0">
                <a:solidFill>
                  <a:srgbClr val="0000CC"/>
                </a:solidFill>
              </a:rPr>
              <a:t>Параметры пайки</a:t>
            </a:r>
            <a:r>
              <a:rPr lang="ru-RU" sz="2800" dirty="0" smtClean="0">
                <a:solidFill>
                  <a:srgbClr val="0000CC"/>
                </a:solidFill>
              </a:rPr>
              <a:t>: температура пайки выбирается на 30—50 °С выше температуры применяемого припоя, избыточное давление пропана 100—400 кПа, ацетилена 60—80 кПа, бытового газа 30 кПа. Продолжительность пайки 0,5—3 мин.</a:t>
            </a:r>
          </a:p>
          <a:p>
            <a:r>
              <a:rPr lang="ru-RU" sz="2800" b="1" dirty="0" smtClean="0">
                <a:solidFill>
                  <a:srgbClr val="0000CC"/>
                </a:solidFill>
              </a:rPr>
              <a:t>Тип соединения</a:t>
            </a:r>
            <a:r>
              <a:rPr lang="ru-RU" sz="2800" dirty="0" smtClean="0">
                <a:solidFill>
                  <a:srgbClr val="0000CC"/>
                </a:solidFill>
              </a:rPr>
              <a:t>: см. ГОСТ 19249—73; ширина 0,1—0,3 мм.</a:t>
            </a:r>
            <a:endParaRPr lang="ru-RU" sz="2800" dirty="0">
              <a:solidFill>
                <a:srgbClr val="0000CC"/>
              </a:solidFill>
            </a:endParaRPr>
          </a:p>
        </p:txBody>
      </p:sp>
      <p:pic>
        <p:nvPicPr>
          <p:cNvPr id="21508" name="Picture 4" descr="http://vikon-spb.ru/images/6842009-09-2018244606.jpg"/>
          <p:cNvPicPr>
            <a:picLocks noChangeAspect="1" noChangeArrowheads="1"/>
          </p:cNvPicPr>
          <p:nvPr/>
        </p:nvPicPr>
        <p:blipFill>
          <a:blip r:embed="rId2"/>
          <a:srcRect/>
          <a:stretch>
            <a:fillRect/>
          </a:stretch>
        </p:blipFill>
        <p:spPr bwMode="auto">
          <a:xfrm>
            <a:off x="1907704" y="3392996"/>
            <a:ext cx="6096000" cy="3324226"/>
          </a:xfrm>
          <a:prstGeom prst="rect">
            <a:avLst/>
          </a:prstGeom>
          <a:noFill/>
        </p:spPr>
      </p:pic>
    </p:spTree>
    <p:extLst>
      <p:ext uri="{BB962C8B-B14F-4D97-AF65-F5344CB8AC3E}">
        <p14:creationId xmlns:p14="http://schemas.microsoft.com/office/powerpoint/2010/main" val="15118842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1143000"/>
          </a:xfrm>
        </p:spPr>
        <p:txBody>
          <a:bodyPr>
            <a:normAutofit fontScale="90000"/>
          </a:bodyPr>
          <a:lstStyle/>
          <a:p>
            <a:r>
              <a:rPr lang="ru-RU" b="0" dirty="0" smtClean="0"/>
              <a:t>Газопламенная пайка</a:t>
            </a:r>
            <a:br>
              <a:rPr lang="ru-RU" b="0" dirty="0" smtClean="0"/>
            </a:br>
            <a:endParaRPr lang="ru-RU" dirty="0"/>
          </a:p>
        </p:txBody>
      </p:sp>
      <p:sp>
        <p:nvSpPr>
          <p:cNvPr id="3" name="Прямоугольник 2"/>
          <p:cNvSpPr/>
          <p:nvPr/>
        </p:nvSpPr>
        <p:spPr>
          <a:xfrm>
            <a:off x="0" y="571480"/>
            <a:ext cx="9144000" cy="1938992"/>
          </a:xfrm>
          <a:prstGeom prst="rect">
            <a:avLst/>
          </a:prstGeom>
        </p:spPr>
        <p:txBody>
          <a:bodyPr wrap="square">
            <a:spAutoFit/>
          </a:bodyPr>
          <a:lstStyle/>
          <a:p>
            <a:r>
              <a:rPr lang="ru-RU" sz="2400" b="1" dirty="0" smtClean="0">
                <a:solidFill>
                  <a:srgbClr val="0000CC"/>
                </a:solidFill>
              </a:rPr>
              <a:t>Припои</a:t>
            </a:r>
            <a:r>
              <a:rPr lang="ru-RU" sz="2400" dirty="0" smtClean="0">
                <a:solidFill>
                  <a:srgbClr val="0000CC"/>
                </a:solidFill>
              </a:rPr>
              <a:t>: оловянно-свинцовые, оловянно-цинковые, алюминиевые, медные, серебряные, золотые и др.</a:t>
            </a:r>
          </a:p>
          <a:p>
            <a:r>
              <a:rPr lang="ru-RU" sz="2400" b="1" dirty="0" smtClean="0">
                <a:solidFill>
                  <a:srgbClr val="0000CC"/>
                </a:solidFill>
              </a:rPr>
              <a:t>Флюсы</a:t>
            </a:r>
            <a:r>
              <a:rPr lang="ru-RU" sz="2400" dirty="0" smtClean="0">
                <a:solidFill>
                  <a:srgbClr val="0000CC"/>
                </a:solidFill>
              </a:rPr>
              <a:t>: выбираются в зависимости от температуры пайки и припоя; при массовом производстве используют газообразные флюсы.</a:t>
            </a:r>
            <a:endParaRPr lang="ru-RU" sz="2400" dirty="0">
              <a:solidFill>
                <a:srgbClr val="0000CC"/>
              </a:solidFill>
            </a:endParaRPr>
          </a:p>
        </p:txBody>
      </p:sp>
      <p:pic>
        <p:nvPicPr>
          <p:cNvPr id="20482" name="Picture 2" descr="http://dh-chip.ru/images/catalogue/prev/572960907.jpg"/>
          <p:cNvPicPr>
            <a:picLocks noChangeAspect="1" noChangeArrowheads="1"/>
          </p:cNvPicPr>
          <p:nvPr/>
        </p:nvPicPr>
        <p:blipFill>
          <a:blip r:embed="rId2"/>
          <a:srcRect/>
          <a:stretch>
            <a:fillRect/>
          </a:stretch>
        </p:blipFill>
        <p:spPr bwMode="auto">
          <a:xfrm>
            <a:off x="285720" y="3786190"/>
            <a:ext cx="3295656" cy="2471742"/>
          </a:xfrm>
          <a:prstGeom prst="rect">
            <a:avLst/>
          </a:prstGeom>
          <a:noFill/>
        </p:spPr>
      </p:pic>
      <p:pic>
        <p:nvPicPr>
          <p:cNvPr id="20484" name="Picture 4" descr="http://gde.ru/images/img_ru/700/1636960.jpg"/>
          <p:cNvPicPr>
            <a:picLocks noChangeAspect="1" noChangeArrowheads="1"/>
          </p:cNvPicPr>
          <p:nvPr/>
        </p:nvPicPr>
        <p:blipFill>
          <a:blip r:embed="rId3"/>
          <a:srcRect/>
          <a:stretch>
            <a:fillRect/>
          </a:stretch>
        </p:blipFill>
        <p:spPr bwMode="auto">
          <a:xfrm>
            <a:off x="5857884" y="2857496"/>
            <a:ext cx="2744648" cy="3643338"/>
          </a:xfrm>
          <a:prstGeom prst="rect">
            <a:avLst/>
          </a:prstGeom>
          <a:noFill/>
        </p:spPr>
      </p:pic>
      <p:pic>
        <p:nvPicPr>
          <p:cNvPr id="20486" name="Picture 6" descr="https://im2-tub-ru.yandex.net/i?id=149324293550077cce37d168e0c6bd5a&amp;n=33&amp;h=190&amp;w=253"/>
          <p:cNvPicPr>
            <a:picLocks noChangeAspect="1" noChangeArrowheads="1"/>
          </p:cNvPicPr>
          <p:nvPr/>
        </p:nvPicPr>
        <p:blipFill>
          <a:blip r:embed="rId4"/>
          <a:srcRect/>
          <a:stretch>
            <a:fillRect/>
          </a:stretch>
        </p:blipFill>
        <p:spPr bwMode="auto">
          <a:xfrm>
            <a:off x="3000364" y="2428868"/>
            <a:ext cx="2409825" cy="1809751"/>
          </a:xfrm>
          <a:prstGeom prst="rect">
            <a:avLst/>
          </a:prstGeom>
          <a:noFill/>
        </p:spPr>
      </p:pic>
    </p:spTree>
    <p:extLst>
      <p:ext uri="{BB962C8B-B14F-4D97-AF65-F5344CB8AC3E}">
        <p14:creationId xmlns:p14="http://schemas.microsoft.com/office/powerpoint/2010/main" val="15403169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635896" y="2003652"/>
            <a:ext cx="4572508" cy="2576572"/>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Виды паяных швов</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153835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a:xfrm>
            <a:off x="423861" y="0"/>
            <a:ext cx="8229600" cy="679235"/>
          </a:xfrm>
        </p:spPr>
        <p:txBody>
          <a:bodyPr/>
          <a:lstStyle/>
          <a:p>
            <a:pPr algn="ctr"/>
            <a:r>
              <a:rPr lang="ru-RU" altLang="ru-RU" sz="3800" b="1" i="1" dirty="0" smtClean="0">
                <a:solidFill>
                  <a:srgbClr val="C00000"/>
                </a:solidFill>
                <a:effectLst/>
              </a:rPr>
              <a:t>Качество паяных соединений </a:t>
            </a:r>
            <a:endParaRPr lang="ru-RU" altLang="ru-RU" sz="3800" b="1" i="1" dirty="0">
              <a:solidFill>
                <a:srgbClr val="C00000"/>
              </a:solidFill>
              <a:effectLst/>
            </a:endParaRPr>
          </a:p>
        </p:txBody>
      </p:sp>
      <p:sp>
        <p:nvSpPr>
          <p:cNvPr id="12295" name="Rectangle 7"/>
          <p:cNvSpPr>
            <a:spLocks noChangeArrowheads="1"/>
          </p:cNvSpPr>
          <p:nvPr/>
        </p:nvSpPr>
        <p:spPr bwMode="auto">
          <a:xfrm>
            <a:off x="165385" y="779748"/>
            <a:ext cx="8619083" cy="2800767"/>
          </a:xfrm>
          <a:prstGeom prst="rect">
            <a:avLst/>
          </a:prstGeom>
          <a:solidFill>
            <a:srgbClr val="CCFFFF"/>
          </a:solidFill>
          <a:ln>
            <a:noFill/>
          </a:ln>
          <a:effectLst/>
          <a:extLst/>
        </p:spPr>
        <p:txBody>
          <a:bodyPr wrap="square" anchor="ctr">
            <a:spAutoFit/>
          </a:bodyPr>
          <a:lstStyle/>
          <a:p>
            <a:pPr>
              <a:spcBef>
                <a:spcPts val="0"/>
              </a:spcBef>
              <a:spcAft>
                <a:spcPts val="0"/>
              </a:spcAft>
            </a:pPr>
            <a:r>
              <a:rPr lang="ru-RU" altLang="ru-RU" sz="2200" b="1" dirty="0" smtClean="0">
                <a:solidFill>
                  <a:srgbClr val="FF0000"/>
                </a:solidFill>
                <a:latin typeface="Arial" panose="020B0604020202020204" pitchFamily="34" charset="0"/>
              </a:rPr>
              <a:t>Качество </a:t>
            </a:r>
            <a:r>
              <a:rPr lang="ru-RU" altLang="ru-RU" sz="2200" b="1" dirty="0">
                <a:solidFill>
                  <a:srgbClr val="FF0000"/>
                </a:solidFill>
                <a:latin typeface="Arial" panose="020B0604020202020204" pitchFamily="34" charset="0"/>
              </a:rPr>
              <a:t>паяных соединений </a:t>
            </a:r>
            <a:r>
              <a:rPr lang="ru-RU" altLang="ru-RU" sz="2200" b="1" dirty="0" smtClean="0">
                <a:solidFill>
                  <a:srgbClr val="0000CC"/>
                </a:solidFill>
                <a:latin typeface="Arial" panose="020B0604020202020204" pitchFamily="34" charset="0"/>
              </a:rPr>
              <a:t>(прочность</a:t>
            </a:r>
            <a:r>
              <a:rPr lang="ru-RU" altLang="ru-RU" sz="2200" b="1" dirty="0">
                <a:solidFill>
                  <a:srgbClr val="0000CC"/>
                </a:solidFill>
                <a:latin typeface="Arial" panose="020B0604020202020204" pitchFamily="34" charset="0"/>
              </a:rPr>
              <a:t>, герметичность, </a:t>
            </a:r>
            <a:r>
              <a:rPr lang="ru-RU" altLang="ru-RU" sz="2200" b="1" dirty="0" smtClean="0">
                <a:solidFill>
                  <a:srgbClr val="0000CC"/>
                </a:solidFill>
                <a:latin typeface="Arial" panose="020B0604020202020204" pitchFamily="34" charset="0"/>
              </a:rPr>
              <a:t>надёжность и </a:t>
            </a:r>
            <a:r>
              <a:rPr lang="ru-RU" altLang="ru-RU" sz="2200" b="1" dirty="0">
                <a:solidFill>
                  <a:srgbClr val="0000CC"/>
                </a:solidFill>
                <a:latin typeface="Arial" panose="020B0604020202020204" pitchFamily="34" charset="0"/>
              </a:rPr>
              <a:t>др</a:t>
            </a:r>
            <a:r>
              <a:rPr lang="ru-RU" altLang="ru-RU" sz="2200" b="1" dirty="0" smtClean="0">
                <a:solidFill>
                  <a:srgbClr val="0000CC"/>
                </a:solidFill>
                <a:latin typeface="Arial" panose="020B0604020202020204" pitchFamily="34" charset="0"/>
              </a:rPr>
              <a:t>.) </a:t>
            </a:r>
            <a:r>
              <a:rPr lang="ru-RU" altLang="ru-RU" sz="2200" b="1" dirty="0">
                <a:solidFill>
                  <a:srgbClr val="006600"/>
                </a:solidFill>
                <a:latin typeface="Arial" panose="020B0604020202020204" pitchFamily="34" charset="0"/>
              </a:rPr>
              <a:t>зависит </a:t>
            </a:r>
            <a:r>
              <a:rPr lang="ru-RU" altLang="ru-RU" sz="2200" b="1" dirty="0" smtClean="0">
                <a:solidFill>
                  <a:srgbClr val="006600"/>
                </a:solidFill>
                <a:latin typeface="Arial" panose="020B0604020202020204" pitchFamily="34" charset="0"/>
              </a:rPr>
              <a:t>от правильного выбора:</a:t>
            </a:r>
          </a:p>
          <a:p>
            <a:pPr marL="536575" indent="-357188">
              <a:spcBef>
                <a:spcPts val="0"/>
              </a:spcBef>
              <a:spcAft>
                <a:spcPts val="0"/>
              </a:spcAft>
              <a:buClr>
                <a:srgbClr val="FF0000"/>
              </a:buClr>
              <a:buFont typeface="Wingdings" panose="05000000000000000000" pitchFamily="2" charset="2"/>
              <a:buChar char="Ø"/>
            </a:pPr>
            <a:r>
              <a:rPr lang="ru-RU" altLang="ru-RU" sz="2200" b="1" dirty="0" smtClean="0">
                <a:solidFill>
                  <a:srgbClr val="006600"/>
                </a:solidFill>
                <a:latin typeface="Arial" panose="020B0604020202020204" pitchFamily="34" charset="0"/>
              </a:rPr>
              <a:t>основного металла;</a:t>
            </a:r>
          </a:p>
          <a:p>
            <a:pPr marL="536575" indent="-357188">
              <a:spcBef>
                <a:spcPts val="0"/>
              </a:spcBef>
              <a:spcAft>
                <a:spcPts val="0"/>
              </a:spcAft>
              <a:buClr>
                <a:srgbClr val="FF0000"/>
              </a:buClr>
              <a:buFont typeface="Wingdings" panose="05000000000000000000" pitchFamily="2" charset="2"/>
              <a:buChar char="Ø"/>
            </a:pPr>
            <a:r>
              <a:rPr lang="ru-RU" altLang="ru-RU" sz="2200" b="1" dirty="0" smtClean="0">
                <a:solidFill>
                  <a:srgbClr val="006600"/>
                </a:solidFill>
                <a:latin typeface="Arial" panose="020B0604020202020204" pitchFamily="34" charset="0"/>
              </a:rPr>
              <a:t>припоя;</a:t>
            </a:r>
          </a:p>
          <a:p>
            <a:pPr marL="536575" indent="-357188">
              <a:spcBef>
                <a:spcPts val="0"/>
              </a:spcBef>
              <a:spcAft>
                <a:spcPts val="0"/>
              </a:spcAft>
              <a:buClr>
                <a:srgbClr val="FF0000"/>
              </a:buClr>
              <a:buFont typeface="Wingdings" panose="05000000000000000000" pitchFamily="2" charset="2"/>
              <a:buChar char="Ø"/>
            </a:pPr>
            <a:r>
              <a:rPr lang="ru-RU" altLang="ru-RU" sz="2200" b="1" dirty="0" smtClean="0">
                <a:solidFill>
                  <a:srgbClr val="006600"/>
                </a:solidFill>
                <a:latin typeface="Arial" panose="020B0604020202020204" pitchFamily="34" charset="0"/>
              </a:rPr>
              <a:t>флюса;</a:t>
            </a:r>
          </a:p>
          <a:p>
            <a:pPr marL="536575" indent="-357188">
              <a:spcBef>
                <a:spcPts val="0"/>
              </a:spcBef>
              <a:spcAft>
                <a:spcPts val="0"/>
              </a:spcAft>
              <a:buClr>
                <a:srgbClr val="FF0000"/>
              </a:buClr>
              <a:buFont typeface="Wingdings" panose="05000000000000000000" pitchFamily="2" charset="2"/>
              <a:buChar char="Ø"/>
            </a:pPr>
            <a:r>
              <a:rPr lang="ru-RU" altLang="ru-RU" sz="2200" b="1" dirty="0" smtClean="0">
                <a:solidFill>
                  <a:srgbClr val="006600"/>
                </a:solidFill>
                <a:latin typeface="Arial" panose="020B0604020202020204" pitchFamily="34" charset="0"/>
              </a:rPr>
              <a:t>способа нагрева;</a:t>
            </a:r>
          </a:p>
          <a:p>
            <a:pPr marL="536575" indent="-357188">
              <a:spcBef>
                <a:spcPts val="0"/>
              </a:spcBef>
              <a:spcAft>
                <a:spcPts val="0"/>
              </a:spcAft>
              <a:buClr>
                <a:srgbClr val="FF0000"/>
              </a:buClr>
              <a:buFont typeface="Wingdings" panose="05000000000000000000" pitchFamily="2" charset="2"/>
              <a:buChar char="Ø"/>
            </a:pPr>
            <a:r>
              <a:rPr lang="ru-RU" altLang="ru-RU" sz="2200" b="1" dirty="0" smtClean="0">
                <a:solidFill>
                  <a:srgbClr val="006600"/>
                </a:solidFill>
                <a:latin typeface="Arial" panose="020B0604020202020204" pitchFamily="34" charset="0"/>
              </a:rPr>
              <a:t>зазоров;</a:t>
            </a:r>
          </a:p>
          <a:p>
            <a:pPr marL="536575" indent="-357188">
              <a:spcBef>
                <a:spcPts val="0"/>
              </a:spcBef>
              <a:spcAft>
                <a:spcPts val="0"/>
              </a:spcAft>
              <a:buClr>
                <a:srgbClr val="FF0000"/>
              </a:buClr>
              <a:buFont typeface="Wingdings" panose="05000000000000000000" pitchFamily="2" charset="2"/>
              <a:buChar char="Ø"/>
            </a:pPr>
            <a:r>
              <a:rPr lang="ru-RU" altLang="ru-RU" sz="2200" b="1" dirty="0" smtClean="0">
                <a:solidFill>
                  <a:srgbClr val="006600"/>
                </a:solidFill>
                <a:latin typeface="Arial" panose="020B0604020202020204" pitchFamily="34" charset="0"/>
              </a:rPr>
              <a:t>типа соединения. </a:t>
            </a:r>
            <a:endParaRPr lang="ru-RU" altLang="ru-RU" sz="800" b="1" dirty="0">
              <a:solidFill>
                <a:srgbClr val="006600"/>
              </a:solidFill>
              <a:latin typeface="Arial" panose="020B0604020202020204" pitchFamily="34" charset="0"/>
            </a:endParaRPr>
          </a:p>
        </p:txBody>
      </p:sp>
      <p:sp>
        <p:nvSpPr>
          <p:cNvPr id="2" name="Прямоугольник 1"/>
          <p:cNvSpPr/>
          <p:nvPr/>
        </p:nvSpPr>
        <p:spPr>
          <a:xfrm>
            <a:off x="150379" y="3681028"/>
            <a:ext cx="8634090" cy="3093154"/>
          </a:xfrm>
          <a:prstGeom prst="rect">
            <a:avLst/>
          </a:prstGeom>
          <a:solidFill>
            <a:srgbClr val="FFFFCC"/>
          </a:solidFill>
        </p:spPr>
        <p:txBody>
          <a:bodyPr wrap="square">
            <a:spAutoFit/>
          </a:bodyPr>
          <a:lstStyle/>
          <a:p>
            <a:pPr>
              <a:spcBef>
                <a:spcPts val="300"/>
              </a:spcBef>
              <a:spcAft>
                <a:spcPts val="300"/>
              </a:spcAft>
            </a:pPr>
            <a:r>
              <a:rPr lang="ru-RU" sz="2000" b="1" dirty="0">
                <a:solidFill>
                  <a:srgbClr val="FF0000"/>
                </a:solidFill>
                <a:latin typeface="Arial" panose="020B0604020202020204" pitchFamily="34" charset="0"/>
              </a:rPr>
              <a:t>Качество паяного соединения </a:t>
            </a:r>
            <a:r>
              <a:rPr lang="ru-RU" sz="2000" b="1" dirty="0">
                <a:solidFill>
                  <a:srgbClr val="0000FF"/>
                </a:solidFill>
                <a:latin typeface="Arial" panose="020B0604020202020204" pitchFamily="34" charset="0"/>
              </a:rPr>
              <a:t>не зависит от количества припоя и флюса, скорее наоборот: излишки припоя могут скрыть дефекты соединения, а обилие флюса приводит к загрязнению места пайки. </a:t>
            </a:r>
            <a:endParaRPr lang="ru-RU" sz="2000" b="1" dirty="0" smtClean="0">
              <a:solidFill>
                <a:srgbClr val="0000FF"/>
              </a:solidFill>
              <a:latin typeface="Arial" panose="020B0604020202020204" pitchFamily="34" charset="0"/>
            </a:endParaRPr>
          </a:p>
          <a:p>
            <a:pPr>
              <a:spcBef>
                <a:spcPts val="300"/>
              </a:spcBef>
              <a:spcAft>
                <a:spcPts val="300"/>
              </a:spcAft>
            </a:pPr>
            <a:r>
              <a:rPr lang="ru-RU" sz="2000" b="1" dirty="0" smtClean="0">
                <a:solidFill>
                  <a:srgbClr val="FF0000"/>
                </a:solidFill>
                <a:latin typeface="Arial" panose="020B0604020202020204" pitchFamily="34" charset="0"/>
              </a:rPr>
              <a:t>Хорошее </a:t>
            </a:r>
            <a:r>
              <a:rPr lang="ru-RU" sz="2000" b="1" dirty="0">
                <a:solidFill>
                  <a:srgbClr val="FF0000"/>
                </a:solidFill>
                <a:latin typeface="Arial" panose="020B0604020202020204" pitchFamily="34" charset="0"/>
              </a:rPr>
              <a:t>паяное соединение </a:t>
            </a:r>
            <a:r>
              <a:rPr lang="ru-RU" sz="2000" b="1" dirty="0">
                <a:solidFill>
                  <a:srgbClr val="006600"/>
                </a:solidFill>
                <a:latin typeface="Arial" panose="020B0604020202020204" pitchFamily="34" charset="0"/>
              </a:rPr>
              <a:t>характеризуется такими признаками: </a:t>
            </a:r>
            <a:endParaRPr lang="ru-RU" sz="2000" b="1" dirty="0" smtClean="0">
              <a:solidFill>
                <a:srgbClr val="006600"/>
              </a:solidFill>
              <a:latin typeface="Arial" panose="020B0604020202020204" pitchFamily="34" charset="0"/>
            </a:endParaRPr>
          </a:p>
          <a:p>
            <a:pPr marL="536575" indent="-273050">
              <a:spcBef>
                <a:spcPts val="300"/>
              </a:spcBef>
              <a:spcAft>
                <a:spcPts val="300"/>
              </a:spcAft>
              <a:buClr>
                <a:srgbClr val="FF0000"/>
              </a:buClr>
              <a:buFont typeface="Wingdings" panose="05000000000000000000" pitchFamily="2" charset="2"/>
              <a:buChar char="§"/>
            </a:pPr>
            <a:r>
              <a:rPr lang="ru-RU" sz="2000" b="1" dirty="0" smtClean="0">
                <a:solidFill>
                  <a:srgbClr val="0000CC"/>
                </a:solidFill>
                <a:latin typeface="Arial" panose="020B0604020202020204" pitchFamily="34" charset="0"/>
              </a:rPr>
              <a:t>паяная </a:t>
            </a:r>
            <a:r>
              <a:rPr lang="ru-RU" sz="2000" b="1" dirty="0">
                <a:solidFill>
                  <a:srgbClr val="0000CC"/>
                </a:solidFill>
                <a:latin typeface="Arial" panose="020B0604020202020204" pitchFamily="34" charset="0"/>
              </a:rPr>
              <a:t>поверхность должна быть светлой блестящей или светло-матовой, без тёмных пятен и посторонних </a:t>
            </a:r>
            <a:r>
              <a:rPr lang="ru-RU" sz="2000" b="1" dirty="0" smtClean="0">
                <a:solidFill>
                  <a:srgbClr val="0000CC"/>
                </a:solidFill>
                <a:latin typeface="Arial" panose="020B0604020202020204" pitchFamily="34" charset="0"/>
              </a:rPr>
              <a:t>включений; </a:t>
            </a:r>
          </a:p>
          <a:p>
            <a:pPr marL="536575" indent="-273050">
              <a:spcBef>
                <a:spcPts val="300"/>
              </a:spcBef>
              <a:spcAft>
                <a:spcPts val="300"/>
              </a:spcAft>
              <a:buClr>
                <a:srgbClr val="FF0000"/>
              </a:buClr>
              <a:buFont typeface="Wingdings" panose="05000000000000000000" pitchFamily="2" charset="2"/>
              <a:buChar char="§"/>
            </a:pPr>
            <a:r>
              <a:rPr lang="ru-RU" sz="2000" b="1" dirty="0" smtClean="0">
                <a:solidFill>
                  <a:srgbClr val="0000CC"/>
                </a:solidFill>
                <a:latin typeface="Arial" panose="020B0604020202020204" pitchFamily="34" charset="0"/>
              </a:rPr>
              <a:t>форма </a:t>
            </a:r>
            <a:r>
              <a:rPr lang="ru-RU" sz="2000" b="1" dirty="0">
                <a:solidFill>
                  <a:srgbClr val="0000CC"/>
                </a:solidFill>
                <a:latin typeface="Arial" panose="020B0604020202020204" pitchFamily="34" charset="0"/>
              </a:rPr>
              <a:t>паяных соединений должна иметь вогнутые галтели припоя (без избытка припоя). </a:t>
            </a:r>
            <a:endParaRPr lang="ru-RU" sz="2000" b="1" dirty="0" smtClean="0">
              <a:solidFill>
                <a:srgbClr val="0000CC"/>
              </a:solidFill>
              <a:latin typeface="Arial" panose="020B0604020202020204" pitchFamily="34" charset="0"/>
            </a:endParaRPr>
          </a:p>
        </p:txBody>
      </p:sp>
    </p:spTree>
    <p:extLst>
      <p:ext uri="{BB962C8B-B14F-4D97-AF65-F5344CB8AC3E}">
        <p14:creationId xmlns:p14="http://schemas.microsoft.com/office/powerpoint/2010/main" val="19637311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p:nvPr>
        </p:nvSpPr>
        <p:spPr>
          <a:xfrm>
            <a:off x="107504" y="76200"/>
            <a:ext cx="9036496" cy="1371600"/>
          </a:xfrm>
        </p:spPr>
        <p:txBody>
          <a:bodyPr/>
          <a:lstStyle/>
          <a:p>
            <a:r>
              <a:rPr lang="ru-RU" b="1" dirty="0" smtClean="0">
                <a:solidFill>
                  <a:srgbClr val="C00000"/>
                </a:solidFill>
              </a:rPr>
              <a:t>Элементы паянного соединения</a:t>
            </a:r>
          </a:p>
        </p:txBody>
      </p:sp>
      <p:sp>
        <p:nvSpPr>
          <p:cNvPr id="20482" name="Содержимое 2"/>
          <p:cNvSpPr>
            <a:spLocks noGrp="1"/>
          </p:cNvSpPr>
          <p:nvPr>
            <p:ph idx="1"/>
          </p:nvPr>
        </p:nvSpPr>
        <p:spPr>
          <a:xfrm>
            <a:off x="215516" y="1752600"/>
            <a:ext cx="8471284" cy="2036440"/>
          </a:xfrm>
        </p:spPr>
        <p:txBody>
          <a:bodyPr/>
          <a:lstStyle/>
          <a:p>
            <a:pPr marL="0" indent="0">
              <a:buNone/>
            </a:pPr>
            <a:r>
              <a:rPr lang="ru-RU" sz="2800" dirty="0" smtClean="0"/>
              <a:t>1) зазор между соединяемыми поверхностями;</a:t>
            </a:r>
          </a:p>
          <a:p>
            <a:pPr marL="0" indent="0">
              <a:buNone/>
            </a:pPr>
            <a:r>
              <a:rPr lang="ru-RU" sz="2800" dirty="0" smtClean="0"/>
              <a:t>2) галтель – валик припоя вокруг паянного соединения, образуемый после пайки;</a:t>
            </a:r>
          </a:p>
          <a:p>
            <a:pPr marL="0" indent="0">
              <a:buNone/>
            </a:pPr>
            <a:r>
              <a:rPr lang="ru-RU" sz="2800" dirty="0" smtClean="0"/>
              <a:t>3) паяный шов.</a:t>
            </a:r>
          </a:p>
        </p:txBody>
      </p:sp>
      <p:pic>
        <p:nvPicPr>
          <p:cNvPr id="20483" name="Picture 2" descr="http://rt-sys.ru/upload/medialibrary/76b/76bc67ec65352f8c5e72361acfa0fabf.jpg"/>
          <p:cNvPicPr>
            <a:picLocks noChangeAspect="1" noChangeArrowheads="1"/>
          </p:cNvPicPr>
          <p:nvPr/>
        </p:nvPicPr>
        <p:blipFill>
          <a:blip r:embed="rId2"/>
          <a:srcRect/>
          <a:stretch>
            <a:fillRect/>
          </a:stretch>
        </p:blipFill>
        <p:spPr bwMode="auto">
          <a:xfrm>
            <a:off x="5220549" y="4214813"/>
            <a:ext cx="3916362" cy="2643187"/>
          </a:xfrm>
          <a:prstGeom prst="rect">
            <a:avLst/>
          </a:prstGeom>
          <a:noFill/>
          <a:ln w="9525">
            <a:noFill/>
            <a:miter lim="800000"/>
            <a:headEnd/>
            <a:tailEnd/>
          </a:ln>
        </p:spPr>
      </p:pic>
      <p:sp>
        <p:nvSpPr>
          <p:cNvPr id="2" name="Прямоугольник 1"/>
          <p:cNvSpPr/>
          <p:nvPr/>
        </p:nvSpPr>
        <p:spPr>
          <a:xfrm>
            <a:off x="107504" y="3950601"/>
            <a:ext cx="4896036" cy="1569660"/>
          </a:xfrm>
          <a:prstGeom prst="rect">
            <a:avLst/>
          </a:prstGeom>
        </p:spPr>
        <p:txBody>
          <a:bodyPr wrap="square">
            <a:spAutoFit/>
          </a:bodyPr>
          <a:lstStyle/>
          <a:p>
            <a:r>
              <a:rPr lang="ru-RU" sz="2400" b="1" u="sng" dirty="0">
                <a:solidFill>
                  <a:srgbClr val="FF0000"/>
                </a:solidFill>
                <a:latin typeface="YS Text"/>
              </a:rPr>
              <a:t>Паяный шов</a:t>
            </a:r>
            <a:r>
              <a:rPr lang="ru-RU" sz="2400" b="1" dirty="0">
                <a:solidFill>
                  <a:srgbClr val="FF0000"/>
                </a:solidFill>
                <a:latin typeface="YS Text"/>
              </a:rPr>
              <a:t> </a:t>
            </a:r>
            <a:r>
              <a:rPr lang="ru-RU" sz="2400" b="1" dirty="0" smtClean="0">
                <a:solidFill>
                  <a:srgbClr val="0000CC"/>
                </a:solidFill>
                <a:latin typeface="YS Text"/>
              </a:rPr>
              <a:t>– элемент </a:t>
            </a:r>
            <a:r>
              <a:rPr lang="ru-RU" sz="2400" b="1" dirty="0">
                <a:solidFill>
                  <a:srgbClr val="0000CC"/>
                </a:solidFill>
                <a:latin typeface="YS Text"/>
              </a:rPr>
              <a:t>паяного соединения, образовавшийся в результате кристаллизации жидкой фазы.</a:t>
            </a:r>
            <a:endParaRPr lang="ru-RU" sz="2400" b="1" dirty="0">
              <a:solidFill>
                <a:srgbClr val="0000CC"/>
              </a:solidFill>
            </a:endParaRPr>
          </a:p>
        </p:txBody>
      </p:sp>
      <p:sp>
        <p:nvSpPr>
          <p:cNvPr id="3" name="Прямоугольник 2"/>
          <p:cNvSpPr/>
          <p:nvPr/>
        </p:nvSpPr>
        <p:spPr>
          <a:xfrm>
            <a:off x="215516" y="5805264"/>
            <a:ext cx="4572000" cy="646331"/>
          </a:xfrm>
          <a:prstGeom prst="rect">
            <a:avLst/>
          </a:prstGeom>
        </p:spPr>
        <p:txBody>
          <a:bodyPr>
            <a:spAutoFit/>
          </a:bodyPr>
          <a:lstStyle/>
          <a:p>
            <a:r>
              <a:rPr lang="ru-RU" b="1" dirty="0">
                <a:solidFill>
                  <a:srgbClr val="FF0000"/>
                </a:solidFill>
              </a:rPr>
              <a:t>По конструкции </a:t>
            </a:r>
            <a:r>
              <a:rPr lang="ru-RU" dirty="0"/>
              <a:t>паяные соединения подобны сварным и клеевым. </a:t>
            </a:r>
          </a:p>
        </p:txBody>
      </p:sp>
    </p:spTree>
    <p:extLst>
      <p:ext uri="{BB962C8B-B14F-4D97-AF65-F5344CB8AC3E}">
        <p14:creationId xmlns:p14="http://schemas.microsoft.com/office/powerpoint/2010/main" val="5886257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6113" y="0"/>
            <a:ext cx="7120383" cy="1417638"/>
          </a:xfrm>
        </p:spPr>
        <p:txBody>
          <a:bodyPr rtlCol="0">
            <a:normAutofit fontScale="90000"/>
          </a:bodyPr>
          <a:lstStyle/>
          <a:p>
            <a:pPr fontAlgn="auto">
              <a:spcAft>
                <a:spcPts val="0"/>
              </a:spcAft>
              <a:defRPr/>
            </a:pPr>
            <a:r>
              <a:rPr lang="ru-RU" b="1" i="1" dirty="0" smtClean="0">
                <a:latin typeface="T-FLEX Type B" pitchFamily="2" charset="0"/>
              </a:rPr>
              <a:t>Процесс образования паяного шва</a:t>
            </a:r>
            <a:endParaRPr lang="ru-RU" b="1" i="1" dirty="0">
              <a:latin typeface="T-FLEX Type B" pitchFamily="2" charset="0"/>
            </a:endParaRPr>
          </a:p>
        </p:txBody>
      </p:sp>
      <p:sp>
        <p:nvSpPr>
          <p:cNvPr id="21506" name="Содержимое 2"/>
          <p:cNvSpPr>
            <a:spLocks noGrp="1"/>
          </p:cNvSpPr>
          <p:nvPr>
            <p:ph idx="1"/>
          </p:nvPr>
        </p:nvSpPr>
        <p:spPr>
          <a:xfrm>
            <a:off x="0" y="1428750"/>
            <a:ext cx="8858250" cy="4929188"/>
          </a:xfrm>
        </p:spPr>
        <p:txBody>
          <a:bodyPr/>
          <a:lstStyle/>
          <a:p>
            <a:pPr fontAlgn="auto">
              <a:spcAft>
                <a:spcPts val="0"/>
              </a:spcAft>
              <a:buFont typeface="Arial" pitchFamily="34" charset="0"/>
              <a:buChar char="•"/>
              <a:defRPr/>
            </a:pPr>
            <a:r>
              <a:rPr lang="ru-RU" sz="2800" b="1" dirty="0" smtClean="0">
                <a:latin typeface="T-FLEX Type B" pitchFamily="2" charset="0"/>
              </a:rPr>
              <a:t>                      Стадии процесса:</a:t>
            </a:r>
            <a:br>
              <a:rPr lang="ru-RU" sz="2800" b="1" dirty="0" smtClean="0">
                <a:latin typeface="T-FLEX Type B" pitchFamily="2" charset="0"/>
              </a:rPr>
            </a:br>
            <a:r>
              <a:rPr lang="ru-RU" sz="1800" b="1" dirty="0" smtClean="0">
                <a:latin typeface="T-FLEX Type B" pitchFamily="2" charset="0"/>
              </a:rPr>
              <a:t>1)</a:t>
            </a:r>
            <a:r>
              <a:rPr lang="ru-RU" sz="2800" b="1" dirty="0" smtClean="0">
                <a:latin typeface="T-FLEX Type B" pitchFamily="2" charset="0"/>
              </a:rPr>
              <a:t> </a:t>
            </a:r>
            <a:r>
              <a:rPr lang="ru-RU" sz="1800" b="1" dirty="0" smtClean="0">
                <a:latin typeface="T-FLEX Type B" pitchFamily="2" charset="0"/>
              </a:rPr>
              <a:t>механическая зачистка </a:t>
            </a:r>
            <a:r>
              <a:rPr lang="ru-RU" sz="1800" b="1" dirty="0">
                <a:latin typeface="T-FLEX Type B" pitchFamily="2" charset="0"/>
              </a:rPr>
              <a:t>поверхности изделия;</a:t>
            </a:r>
          </a:p>
          <a:p>
            <a:pPr marL="0" indent="0" fontAlgn="auto">
              <a:spcBef>
                <a:spcPts val="0"/>
              </a:spcBef>
              <a:spcAft>
                <a:spcPts val="0"/>
              </a:spcAft>
              <a:buNone/>
              <a:defRPr/>
            </a:pPr>
            <a:r>
              <a:rPr lang="ru-RU" sz="1800" b="1" dirty="0" smtClean="0">
                <a:latin typeface="T-FLEX Type B" pitchFamily="2" charset="0"/>
              </a:rPr>
              <a:t>       2</a:t>
            </a:r>
            <a:r>
              <a:rPr lang="ru-RU" sz="1800" b="1" dirty="0">
                <a:latin typeface="T-FLEX Type B" pitchFamily="2" charset="0"/>
              </a:rPr>
              <a:t>) обезжиривание;</a:t>
            </a:r>
          </a:p>
          <a:p>
            <a:pPr marL="0" indent="0" fontAlgn="auto">
              <a:spcBef>
                <a:spcPts val="0"/>
              </a:spcBef>
              <a:spcAft>
                <a:spcPts val="0"/>
              </a:spcAft>
              <a:buNone/>
              <a:defRPr/>
            </a:pPr>
            <a:r>
              <a:rPr lang="ru-RU" sz="1800" b="1" dirty="0" smtClean="0">
                <a:latin typeface="T-FLEX Type B" pitchFamily="2" charset="0"/>
              </a:rPr>
              <a:t>       3</a:t>
            </a:r>
            <a:r>
              <a:rPr lang="ru-RU" sz="1800" b="1" dirty="0">
                <a:latin typeface="T-FLEX Type B" pitchFamily="2" charset="0"/>
              </a:rPr>
              <a:t>) </a:t>
            </a:r>
            <a:r>
              <a:rPr lang="ru-RU" sz="1800" b="1" dirty="0" smtClean="0">
                <a:latin typeface="T-FLEX Type B" pitchFamily="2" charset="0"/>
              </a:rPr>
              <a:t>травление кислотами; </a:t>
            </a:r>
            <a:endParaRPr lang="ru-RU" sz="1800" b="1" dirty="0">
              <a:latin typeface="T-FLEX Type B" pitchFamily="2" charset="0"/>
            </a:endParaRPr>
          </a:p>
          <a:p>
            <a:pPr marL="0" indent="0" fontAlgn="auto">
              <a:spcBef>
                <a:spcPts val="0"/>
              </a:spcBef>
              <a:spcAft>
                <a:spcPts val="0"/>
              </a:spcAft>
              <a:buNone/>
              <a:defRPr/>
            </a:pPr>
            <a:r>
              <a:rPr lang="ru-RU" sz="1800" b="1" dirty="0" smtClean="0">
                <a:latin typeface="T-FLEX Type B" pitchFamily="2" charset="0"/>
              </a:rPr>
              <a:t>       Иногда </a:t>
            </a:r>
            <a:r>
              <a:rPr lang="ru-RU" sz="1800" b="1" dirty="0">
                <a:latin typeface="T-FLEX Type B" pitchFamily="2" charset="0"/>
              </a:rPr>
              <a:t>изделия перед паянием предварительно </a:t>
            </a:r>
            <a:r>
              <a:rPr lang="ru-RU" sz="1800" b="1" dirty="0" smtClean="0">
                <a:latin typeface="T-FLEX Type B" pitchFamily="2" charset="0"/>
              </a:rPr>
              <a:t>лудятся.</a:t>
            </a:r>
            <a:br>
              <a:rPr lang="ru-RU" sz="1800" b="1" dirty="0" smtClean="0">
                <a:latin typeface="T-FLEX Type B" pitchFamily="2" charset="0"/>
              </a:rPr>
            </a:br>
            <a:r>
              <a:rPr lang="ru-RU" sz="1800" b="1" dirty="0" smtClean="0">
                <a:latin typeface="T-FLEX Type B" pitchFamily="2" charset="0"/>
              </a:rPr>
              <a:t>       4) расплавление припоя;</a:t>
            </a:r>
            <a:br>
              <a:rPr lang="ru-RU" sz="1800" b="1" dirty="0" smtClean="0">
                <a:latin typeface="T-FLEX Type B" pitchFamily="2" charset="0"/>
              </a:rPr>
            </a:br>
            <a:r>
              <a:rPr lang="ru-RU" sz="1800" b="1" dirty="0" smtClean="0">
                <a:latin typeface="T-FLEX Type B" pitchFamily="2" charset="0"/>
              </a:rPr>
              <a:t>       5) растекание жидкого припоя по поверхности твердого металла и заполнение паяемого шва;</a:t>
            </a:r>
            <a:br>
              <a:rPr lang="ru-RU" sz="1800" b="1" dirty="0" smtClean="0">
                <a:latin typeface="T-FLEX Type B" pitchFamily="2" charset="0"/>
              </a:rPr>
            </a:br>
            <a:r>
              <a:rPr lang="ru-RU" sz="1800" b="1" dirty="0" smtClean="0">
                <a:latin typeface="T-FLEX Type B" pitchFamily="2" charset="0"/>
              </a:rPr>
              <a:t>        6) растворение основного металла у шва в жидком припое и взаимная диффузия металлов; </a:t>
            </a:r>
            <a:br>
              <a:rPr lang="ru-RU" sz="1800" b="1" dirty="0" smtClean="0">
                <a:latin typeface="T-FLEX Type B" pitchFamily="2" charset="0"/>
              </a:rPr>
            </a:br>
            <a:r>
              <a:rPr lang="ru-RU" sz="1800" b="1" dirty="0" smtClean="0">
                <a:latin typeface="T-FLEX Type B" pitchFamily="2" charset="0"/>
              </a:rPr>
              <a:t>        7) охлаждение и кристаллизация припоя в паяном шве;</a:t>
            </a:r>
          </a:p>
          <a:p>
            <a:pPr>
              <a:buNone/>
            </a:pPr>
            <a:r>
              <a:rPr lang="ru-RU" sz="1800" b="1" dirty="0" smtClean="0">
                <a:latin typeface="T-FLEX Type B" pitchFamily="2" charset="0"/>
              </a:rPr>
              <a:t>        8) обработка соединения после пайки (удаление лишнего припоя, флюса);</a:t>
            </a:r>
            <a:br>
              <a:rPr lang="ru-RU" sz="1800" b="1" dirty="0" smtClean="0">
                <a:latin typeface="T-FLEX Type B" pitchFamily="2" charset="0"/>
              </a:rPr>
            </a:br>
            <a:r>
              <a:rPr lang="ru-RU" sz="1800" b="1" dirty="0" smtClean="0">
                <a:latin typeface="T-FLEX Type B" pitchFamily="2" charset="0"/>
              </a:rPr>
              <a:t> 9) </a:t>
            </a:r>
            <a:r>
              <a:rPr lang="ru-RU" sz="1800" b="1" dirty="0">
                <a:latin typeface="T-FLEX Type B" pitchFamily="2" charset="0"/>
              </a:rPr>
              <a:t>сборка.</a:t>
            </a:r>
            <a:r>
              <a:rPr lang="ru-RU" sz="2400" b="1" dirty="0" smtClean="0">
                <a:latin typeface="T-FLEX Type B" pitchFamily="2" charset="0"/>
              </a:rPr>
              <a:t/>
            </a:r>
            <a:br>
              <a:rPr lang="ru-RU" sz="2400" b="1" dirty="0" smtClean="0">
                <a:latin typeface="T-FLEX Type B" pitchFamily="2" charset="0"/>
              </a:rPr>
            </a:br>
            <a:r>
              <a:rPr lang="ru-RU" sz="2400" b="1" dirty="0" smtClean="0">
                <a:latin typeface="T-FLEX Type B" pitchFamily="2" charset="0"/>
              </a:rPr>
              <a:t/>
            </a:r>
            <a:br>
              <a:rPr lang="ru-RU" sz="2400" b="1" dirty="0" smtClean="0">
                <a:latin typeface="T-FLEX Type B" pitchFamily="2" charset="0"/>
              </a:rPr>
            </a:br>
            <a:endParaRPr lang="ru-RU" sz="2400" b="1" dirty="0" smtClean="0">
              <a:latin typeface="T-FLEX Type B" pitchFamily="2" charset="0"/>
            </a:endParaRPr>
          </a:p>
        </p:txBody>
      </p:sp>
      <p:pic>
        <p:nvPicPr>
          <p:cNvPr id="21507" name="Picture 2" descr="http://www.modelist-konstruktor.com/images/arch/22-payat_stanet_udobnej/1.jpg"/>
          <p:cNvPicPr>
            <a:picLocks noChangeAspect="1" noChangeArrowheads="1"/>
          </p:cNvPicPr>
          <p:nvPr/>
        </p:nvPicPr>
        <p:blipFill>
          <a:blip r:embed="rId2"/>
          <a:srcRect/>
          <a:stretch>
            <a:fillRect/>
          </a:stretch>
        </p:blipFill>
        <p:spPr bwMode="auto">
          <a:xfrm>
            <a:off x="0" y="0"/>
            <a:ext cx="1916113" cy="1779588"/>
          </a:xfrm>
          <a:prstGeom prst="rect">
            <a:avLst/>
          </a:prstGeom>
          <a:noFill/>
          <a:ln w="9525">
            <a:noFill/>
            <a:miter lim="800000"/>
            <a:headEnd/>
            <a:tailEnd/>
          </a:ln>
        </p:spPr>
      </p:pic>
      <p:pic>
        <p:nvPicPr>
          <p:cNvPr id="21508" name="Picture 2" descr="http://www.coppertube.ru/wps/wp-content/2009/02/1-thumb2.jpg"/>
          <p:cNvPicPr>
            <a:picLocks noChangeAspect="1" noChangeArrowheads="1"/>
          </p:cNvPicPr>
          <p:nvPr/>
        </p:nvPicPr>
        <p:blipFill>
          <a:blip r:embed="rId3"/>
          <a:srcRect/>
          <a:stretch>
            <a:fillRect/>
          </a:stretch>
        </p:blipFill>
        <p:spPr bwMode="auto">
          <a:xfrm>
            <a:off x="6372200" y="1268760"/>
            <a:ext cx="2328470" cy="1656184"/>
          </a:xfrm>
          <a:prstGeom prst="rect">
            <a:avLst/>
          </a:prstGeom>
          <a:noFill/>
          <a:ln w="9525">
            <a:noFill/>
            <a:miter lim="800000"/>
            <a:headEnd/>
            <a:tailEnd/>
          </a:ln>
        </p:spPr>
      </p:pic>
    </p:spTree>
    <p:extLst>
      <p:ext uri="{BB962C8B-B14F-4D97-AF65-F5344CB8AC3E}">
        <p14:creationId xmlns:p14="http://schemas.microsoft.com/office/powerpoint/2010/main" val="33869904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62" y="80628"/>
            <a:ext cx="9144000" cy="756084"/>
          </a:xfrm>
        </p:spPr>
        <p:txBody>
          <a:bodyPr rtlCol="0">
            <a:normAutofit/>
          </a:bodyPr>
          <a:lstStyle/>
          <a:p>
            <a:pPr fontAlgn="auto">
              <a:spcAft>
                <a:spcPts val="0"/>
              </a:spcAft>
              <a:defRPr/>
            </a:pPr>
            <a:r>
              <a:rPr lang="ru-RU" sz="3600" b="1" i="1" dirty="0" smtClean="0">
                <a:latin typeface="T-FLEX Type B" pitchFamily="2" charset="0"/>
              </a:rPr>
              <a:t>Вспомогательные процессы при пайке</a:t>
            </a:r>
            <a:endParaRPr lang="ru-RU" sz="3600" b="1" i="1" dirty="0">
              <a:latin typeface="T-FLEX Type B" pitchFamily="2" charset="0"/>
            </a:endParaRPr>
          </a:p>
        </p:txBody>
      </p:sp>
      <p:sp>
        <p:nvSpPr>
          <p:cNvPr id="22530" name="Содержимое 2"/>
          <p:cNvSpPr>
            <a:spLocks noGrp="1"/>
          </p:cNvSpPr>
          <p:nvPr>
            <p:ph idx="1"/>
          </p:nvPr>
        </p:nvSpPr>
        <p:spPr>
          <a:xfrm>
            <a:off x="287524" y="980056"/>
            <a:ext cx="8229600" cy="4114800"/>
          </a:xfrm>
        </p:spPr>
        <p:txBody>
          <a:bodyPr/>
          <a:lstStyle/>
          <a:p>
            <a:r>
              <a:rPr lang="ru-RU" i="1" dirty="0" smtClean="0">
                <a:solidFill>
                  <a:srgbClr val="FF0000"/>
                </a:solidFill>
                <a:latin typeface="T-FLEX Type B" pitchFamily="2" charset="0"/>
              </a:rPr>
              <a:t>При пайке шов должен быть обязательно прогрет до температуры начала плавления припоя (температуры </a:t>
            </a:r>
            <a:r>
              <a:rPr lang="ru-RU" i="1" dirty="0" err="1" smtClean="0">
                <a:solidFill>
                  <a:srgbClr val="FF0000"/>
                </a:solidFill>
                <a:latin typeface="T-FLEX Type B" pitchFamily="2" charset="0"/>
              </a:rPr>
              <a:t>солидуса</a:t>
            </a:r>
            <a:r>
              <a:rPr lang="ru-RU" i="1" dirty="0" smtClean="0">
                <a:solidFill>
                  <a:srgbClr val="FF0000"/>
                </a:solidFill>
                <a:latin typeface="T-FLEX Type B" pitchFamily="2" charset="0"/>
              </a:rPr>
              <a:t>).</a:t>
            </a:r>
          </a:p>
          <a:p>
            <a:r>
              <a:rPr lang="ru-RU" i="1" dirty="0" smtClean="0">
                <a:latin typeface="T-FLEX Type B" pitchFamily="2" charset="0"/>
              </a:rPr>
              <a:t>Одновременно с прогревом паяного шва обычно происходит и </a:t>
            </a:r>
            <a:r>
              <a:rPr lang="ru-RU" i="1" dirty="0" smtClean="0">
                <a:solidFill>
                  <a:srgbClr val="FF0000"/>
                </a:solidFill>
                <a:latin typeface="T-FLEX Type B" pitchFamily="2" charset="0"/>
              </a:rPr>
              <a:t>расплавление припоя</a:t>
            </a:r>
            <a:r>
              <a:rPr lang="ru-RU" i="1" dirty="0" smtClean="0">
                <a:latin typeface="T-FLEX Type B" pitchFamily="2" charset="0"/>
              </a:rPr>
              <a:t>.</a:t>
            </a:r>
            <a:br>
              <a:rPr lang="ru-RU" i="1" dirty="0" smtClean="0">
                <a:latin typeface="T-FLEX Type B" pitchFamily="2" charset="0"/>
              </a:rPr>
            </a:br>
            <a:endParaRPr lang="ru-RU" i="1" dirty="0" smtClean="0">
              <a:solidFill>
                <a:srgbClr val="FF0000"/>
              </a:solidFill>
              <a:latin typeface="T-FLEX Type B" pitchFamily="2" charset="0"/>
            </a:endParaRPr>
          </a:p>
        </p:txBody>
      </p:sp>
      <p:pic>
        <p:nvPicPr>
          <p:cNvPr id="2050" name="Picture 2" descr="http://infoelectrik.ru/wp-content/uploads/2016/04/kak_ludit_provod1_f31f05200509164a9a778bebcadb001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6035" y="5094856"/>
            <a:ext cx="2680765" cy="177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8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10951" y="595283"/>
            <a:ext cx="9144000" cy="6021288"/>
          </a:xfrm>
          <a:prstGeom prst="rect">
            <a:avLst/>
          </a:prstGeom>
          <a:ln>
            <a:noFill/>
          </a:ln>
          <a:effectLst>
            <a:softEdge rad="112500"/>
          </a:effectLst>
        </p:spPr>
      </p:pic>
      <p:sp>
        <p:nvSpPr>
          <p:cNvPr id="2" name="Заголовок 1"/>
          <p:cNvSpPr>
            <a:spLocks noGrp="1"/>
          </p:cNvSpPr>
          <p:nvPr>
            <p:ph type="title"/>
          </p:nvPr>
        </p:nvSpPr>
        <p:spPr>
          <a:xfrm>
            <a:off x="92298" y="39560"/>
            <a:ext cx="8959405" cy="555723"/>
          </a:xfr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effectLst>
            <a:glow>
              <a:schemeClr val="accent1">
                <a:alpha val="40000"/>
              </a:schemeClr>
            </a:glow>
          </a:effectLst>
          <a:scene3d>
            <a:camera prst="orthographicFront"/>
            <a:lightRig rig="threePt" dir="t"/>
          </a:scene3d>
          <a:sp3d extrusionH="69850" prstMaterial="dkEdge">
            <a:bevelB w="139700" prst="cross"/>
          </a:sp3d>
        </p:spPr>
        <p:txBody>
          <a:bodyPr>
            <a:noAutofit/>
          </a:bodyPr>
          <a:lstStyle/>
          <a:p>
            <a:pPr lvl="0" algn="ctr"/>
            <a:r>
              <a:rPr lang="ru-RU" sz="3200" b="1" spc="5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ИЗУЧАЕМЫЕ ВОПРОСЫ:</a:t>
            </a:r>
            <a:endParaRPr lang="ru-RU" sz="3200" spc="500"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455876" y="972700"/>
            <a:ext cx="5364596" cy="4552560"/>
          </a:xfrm>
          <a:effectLst>
            <a:outerShdw blurRad="50800" dist="38100" dir="18900000" algn="bl" rotWithShape="0">
              <a:prstClr val="black">
                <a:alpha val="40000"/>
              </a:prstClr>
            </a:outerShdw>
          </a:effectLst>
        </p:spPr>
        <p:txBody>
          <a:bodyPr>
            <a:noAutofit/>
          </a:bodyPr>
          <a:lstStyle/>
          <a:p>
            <a:pPr marL="266700" indent="-266700">
              <a:spcBef>
                <a:spcPts val="400"/>
              </a:spcBef>
              <a:spcAft>
                <a:spcPts val="400"/>
              </a:spcAft>
              <a:buClr>
                <a:srgbClr val="FF0000"/>
              </a:buClr>
              <a:buSzPct val="100000"/>
              <a:buFont typeface="+mj-lt"/>
              <a:buAutoNum type="romanUcPeriod"/>
            </a:pPr>
            <a:r>
              <a:rPr lang="ru-RU" sz="2150" b="1" dirty="0" smtClean="0">
                <a:solidFill>
                  <a:srgbClr val="006600"/>
                </a:solidFill>
                <a:effectLst/>
                <a:latin typeface="Arial" pitchFamily="34" charset="0"/>
                <a:cs typeface="Arial" pitchFamily="34" charset="0"/>
              </a:rPr>
              <a:t>ПАЙКА МЕТАЛЛОВ:</a:t>
            </a:r>
          </a:p>
          <a:p>
            <a:pPr marL="628650" indent="-361950">
              <a:spcBef>
                <a:spcPts val="400"/>
              </a:spcBef>
              <a:spcAft>
                <a:spcPts val="4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Сущность </a:t>
            </a:r>
            <a:r>
              <a:rPr lang="ru-RU" sz="2150" b="1" dirty="0">
                <a:solidFill>
                  <a:srgbClr val="0000FF"/>
                </a:solidFill>
                <a:effectLst/>
                <a:latin typeface="Arial" pitchFamily="34" charset="0"/>
                <a:cs typeface="Arial" pitchFamily="34" charset="0"/>
              </a:rPr>
              <a:t>и назначение </a:t>
            </a:r>
            <a:r>
              <a:rPr lang="ru-RU" sz="2150" b="1" dirty="0" smtClean="0">
                <a:solidFill>
                  <a:srgbClr val="0000FF"/>
                </a:solidFill>
                <a:effectLst/>
                <a:latin typeface="Arial" pitchFamily="34" charset="0"/>
                <a:cs typeface="Arial" pitchFamily="34" charset="0"/>
              </a:rPr>
              <a:t>пайки. </a:t>
            </a:r>
            <a:endParaRPr lang="ru-RU" sz="2150" b="1" dirty="0">
              <a:solidFill>
                <a:srgbClr val="0000FF"/>
              </a:solidFill>
              <a:effectLst/>
              <a:latin typeface="Arial" pitchFamily="34" charset="0"/>
              <a:cs typeface="Arial" pitchFamily="34" charset="0"/>
            </a:endParaRPr>
          </a:p>
          <a:p>
            <a:pPr marL="628650" indent="-361950">
              <a:spcBef>
                <a:spcPts val="400"/>
              </a:spcBef>
              <a:spcAft>
                <a:spcPts val="4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Материалы для пайки. </a:t>
            </a:r>
          </a:p>
          <a:p>
            <a:pPr marL="628650" indent="-361950">
              <a:spcBef>
                <a:spcPts val="400"/>
              </a:spcBef>
              <a:spcAft>
                <a:spcPts val="4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Инструменты и приспособления для пайки. </a:t>
            </a:r>
            <a:endParaRPr lang="ru-RU" sz="2150" b="1" dirty="0">
              <a:solidFill>
                <a:srgbClr val="0000FF"/>
              </a:solidFill>
              <a:effectLst/>
              <a:latin typeface="Arial" pitchFamily="34" charset="0"/>
              <a:cs typeface="Arial" pitchFamily="34" charset="0"/>
            </a:endParaRPr>
          </a:p>
          <a:p>
            <a:pPr marL="628650" indent="-361950">
              <a:spcBef>
                <a:spcPts val="400"/>
              </a:spcBef>
              <a:spcAft>
                <a:spcPts val="400"/>
              </a:spcAft>
              <a:buClr>
                <a:srgbClr val="FF0000"/>
              </a:buClr>
              <a:buSzPct val="100000"/>
              <a:buFont typeface="+mj-lt"/>
              <a:buAutoNum type="arabicPeriod"/>
            </a:pPr>
            <a:r>
              <a:rPr lang="ru-RU" sz="2150" b="1" dirty="0">
                <a:solidFill>
                  <a:srgbClr val="0000FF"/>
                </a:solidFill>
                <a:effectLst/>
                <a:latin typeface="Arial" pitchFamily="34" charset="0"/>
                <a:cs typeface="Arial" pitchFamily="34" charset="0"/>
              </a:rPr>
              <a:t>Виды </a:t>
            </a:r>
            <a:r>
              <a:rPr lang="ru-RU" sz="2150" b="1" dirty="0" smtClean="0">
                <a:solidFill>
                  <a:srgbClr val="0000FF"/>
                </a:solidFill>
                <a:effectLst/>
                <a:latin typeface="Arial" pitchFamily="34" charset="0"/>
                <a:cs typeface="Arial" pitchFamily="34" charset="0"/>
              </a:rPr>
              <a:t>паяных </a:t>
            </a:r>
            <a:r>
              <a:rPr lang="ru-RU" sz="2150" b="1" dirty="0">
                <a:solidFill>
                  <a:srgbClr val="0000FF"/>
                </a:solidFill>
                <a:effectLst/>
                <a:latin typeface="Arial" pitchFamily="34" charset="0"/>
                <a:cs typeface="Arial" pitchFamily="34" charset="0"/>
              </a:rPr>
              <a:t>швов.</a:t>
            </a:r>
          </a:p>
          <a:p>
            <a:pPr marL="628650" indent="-361950">
              <a:spcBef>
                <a:spcPts val="400"/>
              </a:spcBef>
              <a:spcAft>
                <a:spcPts val="4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Технологический процесс пайки.</a:t>
            </a:r>
          </a:p>
          <a:p>
            <a:pPr marL="628650" indent="-361950">
              <a:spcBef>
                <a:spcPts val="400"/>
              </a:spcBef>
              <a:spcAft>
                <a:spcPts val="4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Качество пайки и брак в паяных соединениях.</a:t>
            </a:r>
          </a:p>
          <a:p>
            <a:pPr marL="266700" indent="-266700">
              <a:spcBef>
                <a:spcPts val="400"/>
              </a:spcBef>
              <a:spcAft>
                <a:spcPts val="400"/>
              </a:spcAft>
              <a:buClr>
                <a:srgbClr val="FF0000"/>
              </a:buClr>
              <a:buSzPct val="100000"/>
              <a:buFont typeface="+mj-lt"/>
              <a:buAutoNum type="romanUcPeriod" startAt="2"/>
            </a:pPr>
            <a:r>
              <a:rPr lang="ru-RU" sz="2150" b="1" dirty="0" smtClean="0">
                <a:solidFill>
                  <a:srgbClr val="006600"/>
                </a:solidFill>
                <a:effectLst/>
                <a:latin typeface="Arial" pitchFamily="34" charset="0"/>
                <a:cs typeface="Arial" pitchFamily="34" charset="0"/>
              </a:rPr>
              <a:t> ЛУЖЕНИЕ.</a:t>
            </a:r>
            <a:endParaRPr lang="ru-RU" sz="2150" b="1" dirty="0">
              <a:solidFill>
                <a:srgbClr val="006600"/>
              </a:solidFill>
              <a:effectLst/>
              <a:latin typeface="Arial" pitchFamily="34" charset="0"/>
              <a:cs typeface="Arial" pitchFamily="34" charset="0"/>
            </a:endParaRPr>
          </a:p>
          <a:p>
            <a:pPr marL="266700" indent="0">
              <a:spcBef>
                <a:spcPts val="400"/>
              </a:spcBef>
              <a:spcAft>
                <a:spcPts val="400"/>
              </a:spcAft>
              <a:buClr>
                <a:srgbClr val="FF0000"/>
              </a:buClr>
              <a:buSzPct val="100000"/>
              <a:buNone/>
            </a:pPr>
            <a:r>
              <a:rPr lang="ru-RU" sz="2150" b="1" dirty="0" smtClean="0">
                <a:solidFill>
                  <a:srgbClr val="006600"/>
                </a:solidFill>
                <a:effectLst/>
                <a:latin typeface="Arial" pitchFamily="34" charset="0"/>
                <a:cs typeface="Arial" pitchFamily="34" charset="0"/>
              </a:rPr>
              <a:t> ПРОВЕРКА ЗНАНИЙ.</a:t>
            </a:r>
            <a:endParaRPr lang="ru-RU" sz="2150" b="1" dirty="0">
              <a:solidFill>
                <a:srgbClr val="006600"/>
              </a:solidFill>
              <a:effectLst/>
              <a:latin typeface="Arial" pitchFamily="34" charset="0"/>
              <a:cs typeface="Arial" pitchFamily="34" charset="0"/>
            </a:endParaRPr>
          </a:p>
        </p:txBody>
      </p:sp>
      <p:sp>
        <p:nvSpPr>
          <p:cNvPr id="9" name="Номер слайда 5"/>
          <p:cNvSpPr>
            <a:spLocks noGrp="1"/>
          </p:cNvSpPr>
          <p:nvPr>
            <p:ph type="sldNum" sz="quarter" idx="12"/>
          </p:nvPr>
        </p:nvSpPr>
        <p:spPr bwMode="auto">
          <a:xfrm>
            <a:off x="8269986" y="6531104"/>
            <a:ext cx="762000" cy="365760"/>
          </a:xfrm>
          <a:noFill/>
          <a:ln>
            <a:miter lim="800000"/>
            <a:headEnd/>
            <a:tailEnd/>
          </a:ln>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fld id="{A9BDA1E3-D6F9-4897-83E9-21D731DE460A}" type="slidenum">
              <a:rPr lang="ru-RU" sz="1800">
                <a:solidFill>
                  <a:schemeClr val="bg1"/>
                </a:solidFill>
              </a:rPr>
              <a:t>11</a:t>
            </a:fld>
            <a:endParaRPr lang="ru-RU" sz="1800" dirty="0">
              <a:solidFill>
                <a:schemeClr val="bg1"/>
              </a:solidFill>
            </a:endParaRPr>
          </a:p>
        </p:txBody>
      </p:sp>
      <p:sp>
        <p:nvSpPr>
          <p:cNvPr id="7" name="Заголовок 1"/>
          <p:cNvSpPr txBox="1">
            <a:spLocks/>
          </p:cNvSpPr>
          <p:nvPr/>
        </p:nvSpPr>
        <p:spPr>
          <a:xfrm>
            <a:off x="76200" y="6381330"/>
            <a:ext cx="8955786" cy="452740"/>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16200000" scaled="1"/>
            <a:tileRect/>
          </a:gradFill>
          <a:effectLst/>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altLang="ru-RU" sz="2400" b="1" dirty="0">
                <a:ln w="3175" cmpd="sng">
                  <a:solidFill>
                    <a:srgbClr val="FF0000"/>
                  </a:solidFill>
                </a:ln>
                <a:solidFill>
                  <a:srgbClr val="FF0000"/>
                </a:solidFill>
                <a:effectLst>
                  <a:outerShdw blurRad="38100" dist="38100" dir="2700000" algn="tl">
                    <a:srgbClr val="000000">
                      <a:alpha val="43137"/>
                    </a:srgbClr>
                  </a:outerShdw>
                </a:effectLst>
                <a:latin typeface="Arial" panose="020B0604020202020204" pitchFamily="34" charset="0"/>
              </a:rPr>
              <a:t>Т</a:t>
            </a:r>
            <a:r>
              <a:rPr lang="ru-RU" altLang="ru-RU" sz="1600" b="1" dirty="0">
                <a:ln w="3175" cmpd="sng">
                  <a:solidFill>
                    <a:srgbClr val="FF0000"/>
                  </a:solidFill>
                </a:ln>
                <a:solidFill>
                  <a:srgbClr val="FF0000"/>
                </a:solidFill>
                <a:effectLst>
                  <a:outerShdw blurRad="38100" dist="38100" dir="2700000" algn="tl">
                    <a:srgbClr val="000000">
                      <a:alpha val="43137"/>
                    </a:srgbClr>
                  </a:outerShdw>
                </a:effectLst>
                <a:latin typeface="Arial" panose="020B0604020202020204" pitchFamily="34" charset="0"/>
              </a:rPr>
              <a:t>ЕМА</a:t>
            </a:r>
            <a:r>
              <a:rPr lang="ru-RU" altLang="ru-RU" sz="2400" b="1" dirty="0">
                <a:ln w="3175" cmpd="sng">
                  <a:solidFill>
                    <a:srgbClr val="FF0000"/>
                  </a:solidFill>
                </a:ln>
                <a:solidFill>
                  <a:srgbClr val="FF0000"/>
                </a:solidFill>
                <a:effectLst>
                  <a:outerShdw blurRad="38100" dist="38100" dir="2700000" algn="tl">
                    <a:srgbClr val="000000">
                      <a:alpha val="43137"/>
                    </a:srgbClr>
                  </a:outerShdw>
                </a:effectLst>
                <a:latin typeface="Arial" panose="020B0604020202020204" pitchFamily="34" charset="0"/>
              </a:rPr>
              <a:t> </a:t>
            </a:r>
            <a:r>
              <a:rPr lang="ru-RU" altLang="ru-RU" sz="2400" b="1" dirty="0" smtClean="0">
                <a:ln w="3175" cmpd="sng">
                  <a:solidFill>
                    <a:srgbClr val="FF0000"/>
                  </a:solidFill>
                </a:ln>
                <a:solidFill>
                  <a:srgbClr val="FF0000"/>
                </a:solidFill>
                <a:effectLst>
                  <a:outerShdw blurRad="38100" dist="38100" dir="2700000" algn="tl">
                    <a:srgbClr val="000000">
                      <a:alpha val="43137"/>
                    </a:srgbClr>
                  </a:outerShdw>
                </a:effectLst>
                <a:latin typeface="Arial" panose="020B0604020202020204" pitchFamily="34" charset="0"/>
              </a:rPr>
              <a:t>1.7 </a:t>
            </a:r>
            <a:r>
              <a:rPr lang="ru-RU" sz="2400" b="1" dirty="0" smtClean="0">
                <a:solidFill>
                  <a:srgbClr val="FFFF00"/>
                </a:solidFill>
                <a:effectLst>
                  <a:outerShdw blurRad="38100" dist="38100" dir="2700000" algn="tl">
                    <a:srgbClr val="000000">
                      <a:alpha val="43137"/>
                    </a:srgbClr>
                  </a:outerShdw>
                </a:effectLst>
                <a:latin typeface="Arial Black" panose="020B0A04020102020204" pitchFamily="34" charset="0"/>
              </a:rPr>
              <a:t>ПАЯНИЕ И ЛУЖЕНИЕ</a:t>
            </a:r>
            <a:endParaRPr lang="ru-RU" sz="24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pic>
        <p:nvPicPr>
          <p:cNvPr id="8" name="Рисунок 7" descr="http://www.hmcolleg.ru/images/stories/ikon/vY-Ka10c9JU.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14843">
            <a:off x="848822" y="2951243"/>
            <a:ext cx="288032" cy="275330"/>
          </a:xfrm>
          <a:prstGeom prst="rect">
            <a:avLst/>
          </a:prstGeom>
          <a:noFill/>
          <a:ln>
            <a:noFill/>
          </a:ln>
        </p:spPr>
      </p:pic>
    </p:spTree>
    <p:extLst>
      <p:ext uri="{BB962C8B-B14F-4D97-AF65-F5344CB8AC3E}">
        <p14:creationId xmlns:p14="http://schemas.microsoft.com/office/powerpoint/2010/main" val="19738024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9670" y="29058"/>
            <a:ext cx="8676456" cy="801618"/>
          </a:xfrm>
          <a:solidFill>
            <a:srgbClr val="FFC000"/>
          </a:solidFill>
        </p:spPr>
        <p:txBody>
          <a:bodyPr/>
          <a:lstStyle/>
          <a:p>
            <a:pPr algn="ctr" fontAlgn="auto">
              <a:spcAft>
                <a:spcPts val="0"/>
              </a:spcAft>
              <a:defRPr/>
            </a:pPr>
            <a:r>
              <a:rPr lang="ru-RU" altLang="ru-RU" sz="4000" b="1" dirty="0" smtClean="0">
                <a:solidFill>
                  <a:srgbClr val="1008B8"/>
                </a:solidFill>
                <a:effectLst/>
                <a:cs typeface="Times New Roman" panose="02020603050405020304" pitchFamily="18" charset="0"/>
              </a:rPr>
              <a:t>Виды паяных швов</a:t>
            </a:r>
          </a:p>
        </p:txBody>
      </p:sp>
      <p:pic>
        <p:nvPicPr>
          <p:cNvPr id="1229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9670" y="854962"/>
            <a:ext cx="8676456" cy="6007486"/>
          </a:xfr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9468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200" dirty="0" smtClean="0">
                <a:latin typeface="Times New Roman" panose="02020603050405020304" pitchFamily="18" charset="0"/>
                <a:cs typeface="Times New Roman" panose="02020603050405020304" pitchFamily="18" charset="0"/>
              </a:rPr>
              <a:t>Виды швов при пайке</a:t>
            </a:r>
            <a:endParaRPr lang="ru-RU" sz="3200" dirty="0">
              <a:latin typeface="Times New Roman" panose="02020603050405020304" pitchFamily="18" charset="0"/>
              <a:cs typeface="Times New Roman" panose="02020603050405020304"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06140"/>
            <a:ext cx="7620000" cy="398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6237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467544" y="0"/>
            <a:ext cx="8229600" cy="1371600"/>
          </a:xfrm>
        </p:spPr>
        <p:txBody>
          <a:bodyPr/>
          <a:lstStyle/>
          <a:p>
            <a:pPr algn="ctr"/>
            <a:r>
              <a:rPr lang="ru-RU" altLang="ru-RU" sz="3200" b="1" i="1" dirty="0"/>
              <a:t>Некоторые особенности конструкций паяных соединений</a:t>
            </a:r>
          </a:p>
        </p:txBody>
      </p:sp>
      <p:pic>
        <p:nvPicPr>
          <p:cNvPr id="30725" name="Picture 5" descr="EF419495"/>
          <p:cNvPicPr>
            <a:picLocks noChangeAspect="1" noChangeArrowheads="1"/>
          </p:cNvPicPr>
          <p:nvPr/>
        </p:nvPicPr>
        <p:blipFill>
          <a:blip r:embed="rId2">
            <a:clrChange>
              <a:clrFrom>
                <a:srgbClr val="F4EBE4"/>
              </a:clrFrom>
              <a:clrTo>
                <a:srgbClr val="F4EBE4">
                  <a:alpha val="0"/>
                </a:srgbClr>
              </a:clrTo>
            </a:clrChange>
            <a:lum bright="-18000" contrast="60000"/>
            <a:grayscl/>
            <a:extLst>
              <a:ext uri="{28A0092B-C50C-407E-A947-70E740481C1C}">
                <a14:useLocalDpi xmlns:a14="http://schemas.microsoft.com/office/drawing/2010/main" val="0"/>
              </a:ext>
            </a:extLst>
          </a:blip>
          <a:srcRect l="8223" t="16693" r="6250" b="10416"/>
          <a:stretch>
            <a:fillRect/>
          </a:stretch>
        </p:blipFill>
        <p:spPr bwMode="auto">
          <a:xfrm>
            <a:off x="609600" y="1600200"/>
            <a:ext cx="83820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6"/>
          <p:cNvSpPr>
            <a:spLocks noChangeArrowheads="1"/>
          </p:cNvSpPr>
          <p:nvPr/>
        </p:nvSpPr>
        <p:spPr bwMode="auto">
          <a:xfrm>
            <a:off x="638175" y="4543425"/>
            <a:ext cx="84216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ltLang="ru-RU" sz="2400" b="1">
                <a:solidFill>
                  <a:schemeClr val="hlink"/>
                </a:solidFill>
              </a:rPr>
              <a:t>Форма и элементы сварного (</a:t>
            </a:r>
            <a:r>
              <a:rPr lang="ru-RU" altLang="ru-RU" sz="2400" b="1" i="1">
                <a:solidFill>
                  <a:schemeClr val="hlink"/>
                </a:solidFill>
              </a:rPr>
              <a:t>а</a:t>
            </a:r>
            <a:r>
              <a:rPr lang="ru-RU" altLang="ru-RU" sz="2400" b="1">
                <a:solidFill>
                  <a:schemeClr val="hlink"/>
                </a:solidFill>
              </a:rPr>
              <a:t>) и паяного (</a:t>
            </a:r>
            <a:r>
              <a:rPr lang="ru-RU" altLang="ru-RU" sz="2400" b="1" i="1">
                <a:solidFill>
                  <a:schemeClr val="hlink"/>
                </a:solidFill>
              </a:rPr>
              <a:t>б</a:t>
            </a:r>
            <a:r>
              <a:rPr lang="ru-RU" altLang="ru-RU" sz="2400" b="1">
                <a:solidFill>
                  <a:schemeClr val="hlink"/>
                </a:solidFill>
              </a:rPr>
              <a:t>) швов </a:t>
            </a:r>
          </a:p>
          <a:p>
            <a:r>
              <a:rPr lang="ru-RU" altLang="ru-RU" sz="2400" b="1">
                <a:solidFill>
                  <a:schemeClr val="hlink"/>
                </a:solidFill>
              </a:rPr>
              <a:t>при соединении внахлестку: </a:t>
            </a:r>
          </a:p>
          <a:p>
            <a:endParaRPr lang="ru-RU" altLang="ru-RU" sz="2400">
              <a:solidFill>
                <a:schemeClr val="hlink"/>
              </a:solidFill>
            </a:endParaRPr>
          </a:p>
          <a:p>
            <a:r>
              <a:rPr lang="ru-RU" altLang="ru-RU" sz="2400" b="1" i="1"/>
              <a:t>1</a:t>
            </a:r>
            <a:r>
              <a:rPr lang="ru-RU" altLang="ru-RU" sz="2400" b="1"/>
              <a:t> - сварной шов; </a:t>
            </a:r>
            <a:r>
              <a:rPr lang="ru-RU" altLang="ru-RU" sz="2400" b="1" i="1"/>
              <a:t>2</a:t>
            </a:r>
            <a:r>
              <a:rPr lang="ru-RU" altLang="ru-RU" sz="2400" b="1"/>
              <a:t> - паяный шов; </a:t>
            </a:r>
            <a:r>
              <a:rPr lang="ru-RU" altLang="ru-RU" sz="2400" b="1" i="1"/>
              <a:t>в</a:t>
            </a:r>
            <a:r>
              <a:rPr lang="ru-RU" altLang="ru-RU" sz="2400" b="1"/>
              <a:t> - ширина нахлестки</a:t>
            </a:r>
          </a:p>
        </p:txBody>
      </p:sp>
    </p:spTree>
    <p:extLst>
      <p:ext uri="{BB962C8B-B14F-4D97-AF65-F5344CB8AC3E}">
        <p14:creationId xmlns:p14="http://schemas.microsoft.com/office/powerpoint/2010/main" val="3593218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472281" y="4831"/>
            <a:ext cx="8229600" cy="1371600"/>
          </a:xfrm>
        </p:spPr>
        <p:txBody>
          <a:bodyPr/>
          <a:lstStyle/>
          <a:p>
            <a:pPr algn="ctr"/>
            <a:r>
              <a:rPr lang="ru-RU" altLang="ru-RU" sz="3200" b="1" i="1" dirty="0"/>
              <a:t>Некоторые особенности конструкций паяных соединений</a:t>
            </a:r>
          </a:p>
        </p:txBody>
      </p:sp>
      <p:pic>
        <p:nvPicPr>
          <p:cNvPr id="32773" name="Picture 5" descr="6762086B"/>
          <p:cNvPicPr>
            <a:picLocks noChangeAspect="1" noChangeArrowheads="1"/>
          </p:cNvPicPr>
          <p:nvPr/>
        </p:nvPicPr>
        <p:blipFill>
          <a:blip r:embed="rId2">
            <a:clrChange>
              <a:clrFrom>
                <a:srgbClr val="EEE5DC"/>
              </a:clrFrom>
              <a:clrTo>
                <a:srgbClr val="EEE5DC">
                  <a:alpha val="0"/>
                </a:srgbClr>
              </a:clrTo>
            </a:clrChange>
            <a:lum bright="-24000" contrast="66000"/>
            <a:grayscl/>
            <a:extLst>
              <a:ext uri="{28A0092B-C50C-407E-A947-70E740481C1C}">
                <a14:useLocalDpi xmlns:a14="http://schemas.microsoft.com/office/drawing/2010/main" val="0"/>
              </a:ext>
            </a:extLst>
          </a:blip>
          <a:srcRect l="1660" t="10124" r="7045" b="47357"/>
          <a:stretch>
            <a:fillRect/>
          </a:stretch>
        </p:blipFill>
        <p:spPr bwMode="auto">
          <a:xfrm>
            <a:off x="685800" y="1828800"/>
            <a:ext cx="84582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6"/>
          <p:cNvSpPr>
            <a:spLocks noChangeArrowheads="1"/>
          </p:cNvSpPr>
          <p:nvPr/>
        </p:nvSpPr>
        <p:spPr bwMode="auto">
          <a:xfrm>
            <a:off x="2438400" y="3505200"/>
            <a:ext cx="4297363"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ltLang="ru-RU" sz="2400" b="1">
                <a:solidFill>
                  <a:schemeClr val="hlink"/>
                </a:solidFill>
              </a:rPr>
              <a:t>Типы паяных соединений: </a:t>
            </a:r>
          </a:p>
          <a:p>
            <a:endParaRPr lang="ru-RU" altLang="ru-RU" sz="2400">
              <a:solidFill>
                <a:schemeClr val="hlink"/>
              </a:solidFill>
            </a:endParaRPr>
          </a:p>
          <a:p>
            <a:r>
              <a:rPr lang="ru-RU" altLang="ru-RU" sz="2400" b="1" i="1"/>
              <a:t>а</a:t>
            </a:r>
            <a:r>
              <a:rPr lang="ru-RU" altLang="ru-RU" sz="2400" b="1"/>
              <a:t> - внахлестку;</a:t>
            </a:r>
          </a:p>
          <a:p>
            <a:r>
              <a:rPr lang="ru-RU" altLang="ru-RU" sz="2400" b="1"/>
              <a:t> </a:t>
            </a:r>
            <a:r>
              <a:rPr lang="ru-RU" altLang="ru-RU" sz="2400" b="1" i="1"/>
              <a:t>б</a:t>
            </a:r>
            <a:r>
              <a:rPr lang="ru-RU" altLang="ru-RU" sz="2400" b="1"/>
              <a:t> - встык;</a:t>
            </a:r>
          </a:p>
          <a:p>
            <a:r>
              <a:rPr lang="ru-RU" altLang="ru-RU" sz="2400" b="1"/>
              <a:t> </a:t>
            </a:r>
            <a:r>
              <a:rPr lang="ru-RU" altLang="ru-RU" sz="2400" b="1" i="1"/>
              <a:t>в</a:t>
            </a:r>
            <a:r>
              <a:rPr lang="ru-RU" altLang="ru-RU" sz="2400" b="1"/>
              <a:t> - вскос; </a:t>
            </a:r>
          </a:p>
          <a:p>
            <a:r>
              <a:rPr lang="ru-RU" altLang="ru-RU" sz="2400" b="1" i="1"/>
              <a:t>г</a:t>
            </a:r>
            <a:r>
              <a:rPr lang="ru-RU" altLang="ru-RU" sz="2400" b="1"/>
              <a:t> - втавр;</a:t>
            </a:r>
          </a:p>
          <a:p>
            <a:r>
              <a:rPr lang="ru-RU" altLang="ru-RU" sz="2400" b="1"/>
              <a:t> </a:t>
            </a:r>
            <a:r>
              <a:rPr lang="ru-RU" altLang="ru-RU" sz="2400" b="1" i="1"/>
              <a:t>д</a:t>
            </a:r>
            <a:r>
              <a:rPr lang="ru-RU" altLang="ru-RU" sz="2400" b="1"/>
              <a:t> - в угол; </a:t>
            </a:r>
          </a:p>
          <a:p>
            <a:r>
              <a:rPr lang="ru-RU" altLang="ru-RU" sz="2400" b="1" i="1"/>
              <a:t>е</a:t>
            </a:r>
            <a:r>
              <a:rPr lang="ru-RU" altLang="ru-RU" sz="2400" b="1"/>
              <a:t> - соприкасающиеся</a:t>
            </a:r>
          </a:p>
        </p:txBody>
      </p:sp>
    </p:spTree>
    <p:extLst>
      <p:ext uri="{BB962C8B-B14F-4D97-AF65-F5344CB8AC3E}">
        <p14:creationId xmlns:p14="http://schemas.microsoft.com/office/powerpoint/2010/main" val="16457014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31540" y="0"/>
            <a:ext cx="8229600" cy="908720"/>
          </a:xfrm>
        </p:spPr>
        <p:txBody>
          <a:bodyPr/>
          <a:lstStyle/>
          <a:p>
            <a:pPr algn="ctr" eaLnBrk="1" fontAlgn="auto" hangingPunct="1">
              <a:spcAft>
                <a:spcPts val="0"/>
              </a:spcAft>
              <a:defRPr/>
            </a:pPr>
            <a:r>
              <a:rPr lang="ru-RU" altLang="ru-RU" b="1" i="1" dirty="0" smtClean="0">
                <a:solidFill>
                  <a:srgbClr val="002060"/>
                </a:solidFill>
                <a:latin typeface="Times New Roman" panose="02020603050405020304" pitchFamily="18" charset="0"/>
                <a:cs typeface="Times New Roman" panose="02020603050405020304" pitchFamily="18" charset="0"/>
              </a:rPr>
              <a:t>Виды паяных швов</a:t>
            </a:r>
          </a:p>
        </p:txBody>
      </p:sp>
      <p:sp>
        <p:nvSpPr>
          <p:cNvPr id="15363" name="Rectangle 3"/>
          <p:cNvSpPr>
            <a:spLocks noGrp="1" noChangeArrowheads="1"/>
          </p:cNvSpPr>
          <p:nvPr>
            <p:ph idx="1"/>
          </p:nvPr>
        </p:nvSpPr>
        <p:spPr>
          <a:xfrm>
            <a:off x="153727" y="836712"/>
            <a:ext cx="8785225" cy="4284476"/>
          </a:xfrm>
        </p:spPr>
        <p:txBody>
          <a:bodyPr/>
          <a:lstStyle/>
          <a:p>
            <a:pPr eaLnBrk="1" hangingPunct="1">
              <a:buFontTx/>
              <a:buNone/>
            </a:pPr>
            <a:r>
              <a:rPr lang="ru-RU" altLang="ru-RU" sz="2800" dirty="0" smtClean="0">
                <a:latin typeface="Times New Roman" panose="02020603050405020304" pitchFamily="18" charset="0"/>
                <a:cs typeface="Times New Roman" panose="02020603050405020304" pitchFamily="18" charset="0"/>
              </a:rPr>
              <a:t>    </a:t>
            </a:r>
            <a:r>
              <a:rPr lang="ru-RU" altLang="ru-RU" sz="2400" b="1" dirty="0" smtClean="0">
                <a:latin typeface="Times New Roman" panose="02020603050405020304" pitchFamily="18" charset="0"/>
                <a:cs typeface="Times New Roman" panose="02020603050405020304" pitchFamily="18" charset="0"/>
              </a:rPr>
              <a:t>В зависимости от предъявляемых к спаиваемым изделиям требований паяные швы разделяют на три группы:</a:t>
            </a:r>
          </a:p>
          <a:p>
            <a:pPr eaLnBrk="1" hangingPunct="1">
              <a:buFontTx/>
              <a:buNone/>
            </a:pPr>
            <a:r>
              <a:rPr lang="ru-RU" altLang="ru-RU" sz="2400" b="1" dirty="0" smtClean="0">
                <a:latin typeface="Times New Roman" panose="02020603050405020304" pitchFamily="18" charset="0"/>
                <a:cs typeface="Times New Roman" panose="02020603050405020304" pitchFamily="18" charset="0"/>
              </a:rPr>
              <a:t>    </a:t>
            </a:r>
            <a:r>
              <a:rPr lang="ru-RU" altLang="ru-RU" sz="2400" b="1" dirty="0" smtClean="0">
                <a:solidFill>
                  <a:srgbClr val="B20E0E"/>
                </a:solidFill>
                <a:latin typeface="Times New Roman" panose="02020603050405020304" pitchFamily="18" charset="0"/>
                <a:cs typeface="Times New Roman" panose="02020603050405020304" pitchFamily="18" charset="0"/>
              </a:rPr>
              <a:t>прочные</a:t>
            </a:r>
            <a:r>
              <a:rPr lang="ru-RU" altLang="ru-RU" sz="2400" b="1" dirty="0" smtClean="0">
                <a:latin typeface="Times New Roman" panose="02020603050405020304" pitchFamily="18" charset="0"/>
                <a:cs typeface="Times New Roman" panose="02020603050405020304" pitchFamily="18" charset="0"/>
              </a:rPr>
              <a:t>, обладающие определённой механической прочностью, но не обязательно герметичностью;</a:t>
            </a:r>
          </a:p>
          <a:p>
            <a:pPr eaLnBrk="1" hangingPunct="1">
              <a:buFontTx/>
              <a:buNone/>
            </a:pPr>
            <a:r>
              <a:rPr lang="ru-RU" altLang="ru-RU" sz="2400" b="1" dirty="0" smtClean="0">
                <a:latin typeface="Times New Roman" panose="02020603050405020304" pitchFamily="18" charset="0"/>
                <a:cs typeface="Times New Roman" panose="02020603050405020304" pitchFamily="18" charset="0"/>
              </a:rPr>
              <a:t>    </a:t>
            </a:r>
            <a:r>
              <a:rPr lang="ru-RU" altLang="ru-RU" sz="2400" b="1" dirty="0" smtClean="0">
                <a:solidFill>
                  <a:srgbClr val="B20E0E"/>
                </a:solidFill>
                <a:latin typeface="Times New Roman" panose="02020603050405020304" pitchFamily="18" charset="0"/>
                <a:cs typeface="Times New Roman" panose="02020603050405020304" pitchFamily="18" charset="0"/>
              </a:rPr>
              <a:t>плотные</a:t>
            </a:r>
            <a:r>
              <a:rPr lang="ru-RU" altLang="ru-RU" sz="2400" b="1" dirty="0" smtClean="0">
                <a:latin typeface="Times New Roman" panose="02020603050405020304" pitchFamily="18" charset="0"/>
                <a:cs typeface="Times New Roman" panose="02020603050405020304" pitchFamily="18" charset="0"/>
              </a:rPr>
              <a:t> – сплошные герметичные швы, не допускающие проникновения какого-либо вещества;</a:t>
            </a:r>
          </a:p>
          <a:p>
            <a:pPr eaLnBrk="1" hangingPunct="1">
              <a:buFontTx/>
              <a:buNone/>
            </a:pPr>
            <a:r>
              <a:rPr lang="ru-RU" altLang="ru-RU" sz="2400" b="1" dirty="0" smtClean="0">
                <a:latin typeface="Times New Roman" panose="02020603050405020304" pitchFamily="18" charset="0"/>
                <a:cs typeface="Times New Roman" panose="02020603050405020304" pitchFamily="18" charset="0"/>
              </a:rPr>
              <a:t>    </a:t>
            </a:r>
            <a:r>
              <a:rPr lang="ru-RU" altLang="ru-RU" sz="2400" b="1" dirty="0" err="1" smtClean="0">
                <a:solidFill>
                  <a:srgbClr val="B20E0E"/>
                </a:solidFill>
                <a:latin typeface="Times New Roman" panose="02020603050405020304" pitchFamily="18" charset="0"/>
                <a:cs typeface="Times New Roman" panose="02020603050405020304" pitchFamily="18" charset="0"/>
              </a:rPr>
              <a:t>плотнопрочные</a:t>
            </a:r>
            <a:r>
              <a:rPr lang="ru-RU" altLang="ru-RU" sz="2400" b="1" dirty="0" smtClean="0">
                <a:latin typeface="Times New Roman" panose="02020603050405020304" pitchFamily="18" charset="0"/>
                <a:cs typeface="Times New Roman" panose="02020603050405020304" pitchFamily="18" charset="0"/>
              </a:rPr>
              <a:t>, обладающие и прочностью, и герметичностью.</a:t>
            </a:r>
          </a:p>
          <a:p>
            <a:pPr eaLnBrk="1" hangingPunct="1">
              <a:buFontTx/>
              <a:buNone/>
            </a:pPr>
            <a:r>
              <a:rPr lang="ru-RU" altLang="ru-RU" sz="2400" b="1" dirty="0" smtClean="0">
                <a:latin typeface="Times New Roman" panose="02020603050405020304" pitchFamily="18" charset="0"/>
                <a:cs typeface="Times New Roman" panose="02020603050405020304" pitchFamily="18" charset="0"/>
              </a:rPr>
              <a:t>    Соединяемые детали должны хорошо подгоняться одна к другой.</a:t>
            </a:r>
          </a:p>
        </p:txBody>
      </p:sp>
    </p:spTree>
    <p:extLst>
      <p:ext uri="{BB962C8B-B14F-4D97-AF65-F5344CB8AC3E}">
        <p14:creationId xmlns:p14="http://schemas.microsoft.com/office/powerpoint/2010/main" val="18981818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i="1" dirty="0" smtClean="0">
                <a:effectLst>
                  <a:outerShdw blurRad="38100" dist="38100" dir="2700000" algn="tl">
                    <a:srgbClr val="000000">
                      <a:alpha val="43137"/>
                    </a:srgbClr>
                  </a:outerShdw>
                </a:effectLst>
              </a:rPr>
              <a:t>Виды паяных соединений</a:t>
            </a:r>
            <a:endParaRPr lang="ru-RU" sz="3600" i="1" dirty="0">
              <a:effectLst>
                <a:outerShdw blurRad="38100" dist="38100" dir="2700000" algn="tl">
                  <a:srgbClr val="000000">
                    <a:alpha val="43137"/>
                  </a:srgbClr>
                </a:outerShdw>
              </a:effectLst>
            </a:endParaRPr>
          </a:p>
        </p:txBody>
      </p:sp>
      <p:graphicFrame>
        <p:nvGraphicFramePr>
          <p:cNvPr id="4" name="Схема 3"/>
          <p:cNvGraphicFramePr/>
          <p:nvPr/>
        </p:nvGraphicFramePr>
        <p:xfrm>
          <a:off x="500034" y="1714488"/>
          <a:ext cx="8072494" cy="4714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8496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lum bright="-36000" contrast="60000"/>
            <a:extLst>
              <a:ext uri="{28A0092B-C50C-407E-A947-70E740481C1C}">
                <a14:useLocalDpi xmlns:a14="http://schemas.microsoft.com/office/drawing/2010/main" val="0"/>
              </a:ext>
            </a:extLst>
          </a:blip>
          <a:srcRect l="2682" t="14182" r="4395"/>
          <a:stretch>
            <a:fillRect/>
          </a:stretch>
        </p:blipFill>
        <p:spPr bwMode="auto">
          <a:xfrm>
            <a:off x="250825" y="620713"/>
            <a:ext cx="8713788"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2199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a:xfrm>
            <a:off x="575556" y="0"/>
            <a:ext cx="8229600" cy="867831"/>
          </a:xfrm>
        </p:spPr>
        <p:txBody>
          <a:bodyPr/>
          <a:lstStyle/>
          <a:p>
            <a:r>
              <a:rPr lang="ru-RU" b="1" i="1" dirty="0" smtClean="0">
                <a:solidFill>
                  <a:srgbClr val="FF0000"/>
                </a:solidFill>
                <a:latin typeface="T-FLEX Type A" pitchFamily="2" charset="0"/>
              </a:rPr>
              <a:t>ТИПЫ ПАЯНЫХ СОЕДИНЕНИЙ</a:t>
            </a:r>
            <a:endParaRPr lang="ru-RU" i="1" dirty="0" smtClean="0">
              <a:solidFill>
                <a:srgbClr val="FF0000"/>
              </a:solidFill>
              <a:latin typeface="T-FLEX Type A" pitchFamily="2" charset="0"/>
            </a:endParaRPr>
          </a:p>
        </p:txBody>
      </p:sp>
      <p:sp>
        <p:nvSpPr>
          <p:cNvPr id="3" name="Содержимое 2"/>
          <p:cNvSpPr>
            <a:spLocks noGrp="1"/>
          </p:cNvSpPr>
          <p:nvPr>
            <p:ph idx="1"/>
          </p:nvPr>
        </p:nvSpPr>
        <p:spPr>
          <a:xfrm>
            <a:off x="-65369" y="1044717"/>
            <a:ext cx="3311860" cy="5357813"/>
          </a:xfrm>
        </p:spPr>
        <p:txBody>
          <a:bodyPr rtlCol="0">
            <a:normAutofit fontScale="77500" lnSpcReduction="20000"/>
          </a:bodyPr>
          <a:lstStyle/>
          <a:p>
            <a:pPr fontAlgn="auto">
              <a:spcAft>
                <a:spcPts val="0"/>
              </a:spcAft>
              <a:buFont typeface="Arial" pitchFamily="34" charset="0"/>
              <a:buChar char="•"/>
              <a:defRPr/>
            </a:pPr>
            <a:r>
              <a:rPr lang="ru-RU" i="1" dirty="0" smtClean="0">
                <a:latin typeface="T-FLEX Type A" pitchFamily="2" charset="0"/>
              </a:rPr>
              <a:t>соединения внахлестку; </a:t>
            </a:r>
          </a:p>
          <a:p>
            <a:pPr fontAlgn="auto">
              <a:spcAft>
                <a:spcPts val="0"/>
              </a:spcAft>
              <a:buFont typeface="Arial" pitchFamily="34" charset="0"/>
              <a:buChar char="•"/>
              <a:defRPr/>
            </a:pPr>
            <a:r>
              <a:rPr lang="ru-RU" i="1" dirty="0" smtClean="0">
                <a:latin typeface="T-FLEX Type A" pitchFamily="2" charset="0"/>
              </a:rPr>
              <a:t>соединения встык;</a:t>
            </a:r>
          </a:p>
          <a:p>
            <a:pPr fontAlgn="auto">
              <a:spcAft>
                <a:spcPts val="0"/>
              </a:spcAft>
              <a:buFont typeface="Arial" pitchFamily="34" charset="0"/>
              <a:buChar char="•"/>
              <a:defRPr/>
            </a:pPr>
            <a:r>
              <a:rPr lang="ru-RU" i="1" dirty="0" smtClean="0">
                <a:latin typeface="T-FLEX Type A" pitchFamily="2" charset="0"/>
              </a:rPr>
              <a:t> в ус;</a:t>
            </a:r>
          </a:p>
          <a:p>
            <a:pPr fontAlgn="auto">
              <a:spcAft>
                <a:spcPts val="0"/>
              </a:spcAft>
              <a:buFont typeface="Arial" pitchFamily="34" charset="0"/>
              <a:buChar char="•"/>
              <a:defRPr/>
            </a:pPr>
            <a:r>
              <a:rPr lang="ru-RU" i="1" dirty="0" smtClean="0">
                <a:latin typeface="T-FLEX Type A" pitchFamily="2" charset="0"/>
              </a:rPr>
              <a:t>ступенчатый шов;</a:t>
            </a:r>
          </a:p>
          <a:p>
            <a:pPr fontAlgn="auto">
              <a:spcAft>
                <a:spcPts val="0"/>
              </a:spcAft>
              <a:buFont typeface="Arial" pitchFamily="34" charset="0"/>
              <a:buChar char="•"/>
              <a:defRPr/>
            </a:pPr>
            <a:r>
              <a:rPr lang="ru-RU" i="1" dirty="0" smtClean="0">
                <a:latin typeface="T-FLEX Type A" pitchFamily="2" charset="0"/>
              </a:rPr>
              <a:t>тавровые;</a:t>
            </a:r>
          </a:p>
          <a:p>
            <a:pPr fontAlgn="auto">
              <a:spcAft>
                <a:spcPts val="0"/>
              </a:spcAft>
              <a:buFont typeface="Arial" pitchFamily="34" charset="0"/>
              <a:buChar char="•"/>
              <a:defRPr/>
            </a:pPr>
            <a:r>
              <a:rPr lang="ru-RU" i="1" dirty="0" smtClean="0">
                <a:latin typeface="T-FLEX Type A" pitchFamily="2" charset="0"/>
              </a:rPr>
              <a:t>угловые;</a:t>
            </a:r>
          </a:p>
          <a:p>
            <a:pPr fontAlgn="auto">
              <a:spcAft>
                <a:spcPts val="0"/>
              </a:spcAft>
              <a:buFont typeface="Arial" pitchFamily="34" charset="0"/>
              <a:buChar char="•"/>
              <a:defRPr/>
            </a:pPr>
            <a:r>
              <a:rPr lang="ru-RU" i="1" dirty="0" smtClean="0">
                <a:latin typeface="T-FLEX Type A" pitchFamily="2" charset="0"/>
              </a:rPr>
              <a:t>комбинации </a:t>
            </a:r>
          </a:p>
          <a:p>
            <a:pPr fontAlgn="auto">
              <a:spcAft>
                <a:spcPts val="0"/>
              </a:spcAft>
              <a:buFont typeface="Arial" pitchFamily="34" charset="0"/>
              <a:buNone/>
              <a:defRPr/>
            </a:pPr>
            <a:r>
              <a:rPr lang="ru-RU" i="1" dirty="0" smtClean="0">
                <a:latin typeface="T-FLEX Type A" pitchFamily="2" charset="0"/>
              </a:rPr>
              <a:t>стыкового соединения</a:t>
            </a:r>
          </a:p>
          <a:p>
            <a:pPr fontAlgn="auto">
              <a:spcAft>
                <a:spcPts val="0"/>
              </a:spcAft>
              <a:buFont typeface="Arial" pitchFamily="34" charset="0"/>
              <a:buChar char="•"/>
              <a:defRPr/>
            </a:pPr>
            <a:r>
              <a:rPr lang="ru-RU" i="1" dirty="0" smtClean="0">
                <a:latin typeface="T-FLEX Type A" pitchFamily="2" charset="0"/>
              </a:rPr>
              <a:t>телескопические.</a:t>
            </a:r>
            <a:br>
              <a:rPr lang="ru-RU" i="1" dirty="0" smtClean="0">
                <a:latin typeface="T-FLEX Type A" pitchFamily="2" charset="0"/>
              </a:rPr>
            </a:br>
            <a:endParaRPr lang="ru-RU" i="1" dirty="0">
              <a:latin typeface="T-FLEX Type A" pitchFamily="2" charset="0"/>
            </a:endParaRPr>
          </a:p>
        </p:txBody>
      </p:sp>
      <p:pic>
        <p:nvPicPr>
          <p:cNvPr id="28675" name="Picture 4" descr="http://www.welding.su/images/welding/paika/paika-5.JPG"/>
          <p:cNvPicPr>
            <a:picLocks noChangeAspect="1" noChangeArrowheads="1"/>
          </p:cNvPicPr>
          <p:nvPr/>
        </p:nvPicPr>
        <p:blipFill>
          <a:blip r:embed="rId2"/>
          <a:srcRect/>
          <a:stretch>
            <a:fillRect/>
          </a:stretch>
        </p:blipFill>
        <p:spPr bwMode="auto">
          <a:xfrm>
            <a:off x="3246491" y="1010231"/>
            <a:ext cx="5904009" cy="5276268"/>
          </a:xfrm>
          <a:prstGeom prst="rect">
            <a:avLst/>
          </a:prstGeom>
          <a:noFill/>
          <a:ln w="9525">
            <a:noFill/>
            <a:miter lim="800000"/>
            <a:headEnd/>
            <a:tailEnd/>
          </a:ln>
        </p:spPr>
      </p:pic>
      <p:sp>
        <p:nvSpPr>
          <p:cNvPr id="2" name="TextBox 1"/>
          <p:cNvSpPr txBox="1"/>
          <p:nvPr/>
        </p:nvSpPr>
        <p:spPr>
          <a:xfrm>
            <a:off x="4463988" y="6459021"/>
            <a:ext cx="4023217" cy="369332"/>
          </a:xfrm>
          <a:prstGeom prst="rect">
            <a:avLst/>
          </a:prstGeom>
          <a:noFill/>
        </p:spPr>
        <p:txBody>
          <a:bodyPr wrap="none" rtlCol="0">
            <a:spAutoFit/>
          </a:bodyPr>
          <a:lstStyle/>
          <a:p>
            <a:pPr algn="ctr"/>
            <a:r>
              <a:rPr lang="ru-RU" i="1" dirty="0" smtClean="0">
                <a:latin typeface="T-FLEX Type A" pitchFamily="2" charset="0"/>
              </a:rPr>
              <a:t>Рисунок 3 – Типы паяных соединений</a:t>
            </a:r>
            <a:endParaRPr lang="ru-RU" i="1" dirty="0">
              <a:latin typeface="T-FLEX Type A" pitchFamily="2" charset="0"/>
            </a:endParaRPr>
          </a:p>
        </p:txBody>
      </p:sp>
    </p:spTree>
    <p:extLst>
      <p:ext uri="{BB962C8B-B14F-4D97-AF65-F5344CB8AC3E}">
        <p14:creationId xmlns:p14="http://schemas.microsoft.com/office/powerpoint/2010/main" val="41809360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СОЗДАНИЕ ПРЕЗЕНТАЦИИ ПО ДИСЦИПЛИНЕ ДЕТАЛИ МАШИН\Плакаты  ПО ДИСЦИПЛИНЕ ОБЯЗАТЕЛЬНЫЕ\194.jpg"/>
          <p:cNvPicPr>
            <a:picLocks noChangeAspect="1" noChangeArrowheads="1"/>
          </p:cNvPicPr>
          <p:nvPr/>
        </p:nvPicPr>
        <p:blipFill>
          <a:blip r:embed="rId2"/>
          <a:srcRect/>
          <a:stretch>
            <a:fillRect/>
          </a:stretch>
        </p:blipFill>
        <p:spPr bwMode="auto">
          <a:xfrm>
            <a:off x="1981200" y="0"/>
            <a:ext cx="5245443" cy="6858000"/>
          </a:xfrm>
          <a:prstGeom prst="rect">
            <a:avLst/>
          </a:prstGeom>
          <a:noFill/>
        </p:spPr>
      </p:pic>
    </p:spTree>
    <p:extLst>
      <p:ext uri="{BB962C8B-B14F-4D97-AF65-F5344CB8AC3E}">
        <p14:creationId xmlns:p14="http://schemas.microsoft.com/office/powerpoint/2010/main" val="7997470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i="1" dirty="0" smtClean="0">
                <a:solidFill>
                  <a:srgbClr val="FF0000"/>
                </a:solidFill>
                <a:latin typeface="T-FLEX Type A" pitchFamily="2" charset="0"/>
              </a:rPr>
              <a:t>Структура паяного соединения</a:t>
            </a:r>
            <a:br>
              <a:rPr lang="ru-RU" b="1" i="1" dirty="0" smtClean="0">
                <a:solidFill>
                  <a:srgbClr val="FF0000"/>
                </a:solidFill>
                <a:latin typeface="T-FLEX Type A" pitchFamily="2" charset="0"/>
              </a:rPr>
            </a:br>
            <a:endParaRPr lang="ru-RU" b="1" i="1" dirty="0">
              <a:solidFill>
                <a:srgbClr val="FF0000"/>
              </a:solidFill>
              <a:latin typeface="T-FLEX Type A" pitchFamily="2" charset="0"/>
            </a:endParaRPr>
          </a:p>
        </p:txBody>
      </p:sp>
      <p:sp>
        <p:nvSpPr>
          <p:cNvPr id="3" name="Содержимое 2"/>
          <p:cNvSpPr>
            <a:spLocks noGrp="1"/>
          </p:cNvSpPr>
          <p:nvPr>
            <p:ph idx="1"/>
          </p:nvPr>
        </p:nvSpPr>
        <p:spPr>
          <a:xfrm>
            <a:off x="500063" y="4572000"/>
            <a:ext cx="8186737" cy="1554163"/>
          </a:xfrm>
        </p:spPr>
        <p:txBody>
          <a:bodyPr rtlCol="0">
            <a:normAutofit fontScale="25000" lnSpcReduction="20000"/>
          </a:bodyPr>
          <a:lstStyle/>
          <a:p>
            <a:pPr fontAlgn="auto">
              <a:spcAft>
                <a:spcPts val="0"/>
              </a:spcAft>
              <a:buFont typeface="Arial" pitchFamily="34" charset="0"/>
              <a:buChar char="•"/>
              <a:defRPr/>
            </a:pPr>
            <a:endParaRPr lang="ru-RU" i="1" dirty="0" smtClean="0"/>
          </a:p>
          <a:p>
            <a:pPr marL="0" indent="0" algn="ctr" fontAlgn="auto">
              <a:spcAft>
                <a:spcPts val="0"/>
              </a:spcAft>
              <a:buNone/>
              <a:defRPr/>
            </a:pPr>
            <a:r>
              <a:rPr lang="ru-RU" sz="8000" i="1" dirty="0" smtClean="0">
                <a:latin typeface="T-FLEX Type A" pitchFamily="2" charset="0"/>
              </a:rPr>
              <a:t>1, 5 – соединяемые детали;</a:t>
            </a:r>
          </a:p>
          <a:p>
            <a:pPr marL="0" indent="0" algn="ctr" fontAlgn="auto">
              <a:spcAft>
                <a:spcPts val="0"/>
              </a:spcAft>
              <a:buNone/>
              <a:defRPr/>
            </a:pPr>
            <a:r>
              <a:rPr lang="ru-RU" sz="8000" i="1" dirty="0" smtClean="0">
                <a:latin typeface="T-FLEX Type A" pitchFamily="2" charset="0"/>
              </a:rPr>
              <a:t>2 , 4 – зоны диффузии; 3 – припой</a:t>
            </a:r>
          </a:p>
          <a:p>
            <a:pPr marL="0" indent="0" algn="ctr" fontAlgn="auto">
              <a:spcAft>
                <a:spcPts val="0"/>
              </a:spcAft>
              <a:buNone/>
              <a:defRPr/>
            </a:pPr>
            <a:r>
              <a:rPr lang="ru-RU" sz="8000" i="1" dirty="0" smtClean="0">
                <a:latin typeface="T-FLEX Type A" pitchFamily="2" charset="0"/>
              </a:rPr>
              <a:t>Рисунок 4 – Структура паяного соединения</a:t>
            </a:r>
          </a:p>
          <a:p>
            <a:pPr marL="0" indent="0" fontAlgn="auto">
              <a:spcAft>
                <a:spcPts val="0"/>
              </a:spcAft>
              <a:buNone/>
              <a:defRPr/>
            </a:pPr>
            <a:endParaRPr lang="ru-RU" i="1" dirty="0" smtClean="0">
              <a:latin typeface="T-FLEX Type A" pitchFamily="2" charset="0"/>
            </a:endParaRPr>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i="1" dirty="0" smtClean="0"/>
          </a:p>
          <a:p>
            <a:pPr fontAlgn="auto">
              <a:spcAft>
                <a:spcPts val="0"/>
              </a:spcAft>
              <a:buFont typeface="Arial" pitchFamily="34" charset="0"/>
              <a:buChar char="•"/>
              <a:defRPr/>
            </a:pPr>
            <a:endParaRPr lang="ru-RU" dirty="0" smtClean="0"/>
          </a:p>
          <a:p>
            <a:pPr fontAlgn="auto">
              <a:spcAft>
                <a:spcPts val="0"/>
              </a:spcAft>
              <a:buFont typeface="Arial" pitchFamily="34" charset="0"/>
              <a:buChar char="•"/>
              <a:defRPr/>
            </a:pPr>
            <a:endParaRPr lang="ru-RU" dirty="0" smtClean="0"/>
          </a:p>
          <a:p>
            <a:pPr fontAlgn="auto">
              <a:spcAft>
                <a:spcPts val="0"/>
              </a:spcAft>
              <a:buFont typeface="Arial" pitchFamily="34" charset="0"/>
              <a:buChar char="•"/>
              <a:defRPr/>
            </a:pPr>
            <a:endParaRPr lang="ru-RU" dirty="0" smtClean="0"/>
          </a:p>
          <a:p>
            <a:pPr fontAlgn="auto">
              <a:spcAft>
                <a:spcPts val="0"/>
              </a:spcAft>
              <a:buFont typeface="Arial" pitchFamily="34" charset="0"/>
              <a:buNone/>
              <a:defRPr/>
            </a:pPr>
            <a:r>
              <a:rPr lang="ru-RU" dirty="0" smtClean="0"/>
              <a:t> </a:t>
            </a:r>
            <a:endParaRPr lang="ru-RU" dirty="0"/>
          </a:p>
        </p:txBody>
      </p:sp>
      <p:pic>
        <p:nvPicPr>
          <p:cNvPr id="29699" name="Picture 2" descr="http://www.bestreferat.ru/images/paper/19/90/4669019.png"/>
          <p:cNvPicPr>
            <a:picLocks noChangeAspect="1" noChangeArrowheads="1"/>
          </p:cNvPicPr>
          <p:nvPr/>
        </p:nvPicPr>
        <p:blipFill>
          <a:blip r:embed="rId2"/>
          <a:srcRect/>
          <a:stretch>
            <a:fillRect/>
          </a:stretch>
        </p:blipFill>
        <p:spPr bwMode="auto">
          <a:xfrm>
            <a:off x="1857375" y="1125538"/>
            <a:ext cx="4714875" cy="3535362"/>
          </a:xfrm>
          <a:prstGeom prst="rect">
            <a:avLst/>
          </a:prstGeom>
          <a:noFill/>
          <a:ln w="9525">
            <a:noFill/>
            <a:miter lim="800000"/>
            <a:headEnd/>
            <a:tailEnd/>
          </a:ln>
        </p:spPr>
      </p:pic>
    </p:spTree>
    <p:extLst>
      <p:ext uri="{BB962C8B-B14F-4D97-AF65-F5344CB8AC3E}">
        <p14:creationId xmlns:p14="http://schemas.microsoft.com/office/powerpoint/2010/main" val="2935146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320455" y="908720"/>
            <a:ext cx="8133066" cy="5554663"/>
          </a:xfrm>
          <a:solidFill>
            <a:srgbClr val="FFFFCC"/>
          </a:solidFill>
        </p:spPr>
        <p:txBody>
          <a:bodyPr rtlCol="0">
            <a:normAutofit/>
          </a:bodyPr>
          <a:lstStyle/>
          <a:p>
            <a:pPr eaLnBrk="1" fontAlgn="auto" hangingPunct="1">
              <a:spcAft>
                <a:spcPts val="0"/>
              </a:spcAft>
              <a:buFont typeface="Arial" pitchFamily="34" charset="0"/>
              <a:buChar char="•"/>
              <a:defRPr/>
            </a:pPr>
            <a:endParaRPr lang="ru-RU" b="1" u="sng" dirty="0" smtClean="0">
              <a:solidFill>
                <a:srgbClr val="FF0000"/>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Пайка</a:t>
            </a:r>
            <a:endParaRPr lang="ru-RU" sz="3200" b="1" dirty="0">
              <a:solidFill>
                <a:srgbClr val="0000FF"/>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Припои мягкие и твёрдые</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Флюсы</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Паяльник</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a:solidFill>
                  <a:srgbClr val="0000FF"/>
                </a:solidFill>
                <a:latin typeface="Georgia" pitchFamily="18" charset="0"/>
              </a:rPr>
              <a:t>Паяный шов</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Лужение</a:t>
            </a:r>
            <a:endParaRPr lang="ru-RU" sz="3200" b="1" dirty="0">
              <a:solidFill>
                <a:srgbClr val="0000FF"/>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Полуда</a:t>
            </a:r>
          </a:p>
          <a:p>
            <a:pPr marL="982663" indent="-539750" eaLnBrk="1" fontAlgn="auto" hangingPunct="1">
              <a:spcAft>
                <a:spcPts val="0"/>
              </a:spcAft>
              <a:buFont typeface="Arial" pitchFamily="34" charset="0"/>
              <a:buChar char="•"/>
              <a:defRPr/>
            </a:pPr>
            <a:endParaRPr lang="ru-RU" dirty="0"/>
          </a:p>
        </p:txBody>
      </p:sp>
      <p:sp>
        <p:nvSpPr>
          <p:cNvPr id="6" name="Номер слайда 5"/>
          <p:cNvSpPr>
            <a:spLocks noGrp="1"/>
          </p:cNvSpPr>
          <p:nvPr>
            <p:ph type="sldNum" sz="quarter" idx="12"/>
          </p:nvPr>
        </p:nvSpPr>
        <p:spPr>
          <a:xfrm>
            <a:off x="6971085" y="6370662"/>
            <a:ext cx="2133600" cy="476250"/>
          </a:xfrm>
        </p:spPr>
        <p:txBody>
          <a:bodyPr/>
          <a:lstStyle/>
          <a:p>
            <a:pPr>
              <a:defRPr/>
            </a:pPr>
            <a:fld id="{0050500C-7A50-4422-BC0B-6FD2D793D367}" type="slidenum">
              <a:rPr lang="ru-RU"/>
              <a:pPr>
                <a:defRPr/>
              </a:pPr>
              <a:t>12</a:t>
            </a:fld>
            <a:endParaRPr lang="ru-RU" dirty="0"/>
          </a:p>
        </p:txBody>
      </p:sp>
      <p:sp>
        <p:nvSpPr>
          <p:cNvPr id="8" name="Прямоугольник 7"/>
          <p:cNvSpPr/>
          <p:nvPr/>
        </p:nvSpPr>
        <p:spPr>
          <a:xfrm>
            <a:off x="2051720" y="11659"/>
            <a:ext cx="4261103" cy="646331"/>
          </a:xfrm>
          <a:prstGeom prst="rect">
            <a:avLst/>
          </a:prstGeom>
        </p:spPr>
        <p:txBody>
          <a:bodyPr wrap="none">
            <a:spAutoFit/>
          </a:bodyPr>
          <a:lstStyle/>
          <a:p>
            <a:pPr eaLnBrk="1" fontAlgn="auto" hangingPunct="1">
              <a:spcAft>
                <a:spcPts val="0"/>
              </a:spcAft>
              <a:defRPr/>
            </a:pPr>
            <a:r>
              <a:rPr lang="ru-RU" sz="3600" b="1" u="sng" dirty="0">
                <a:solidFill>
                  <a:srgbClr val="C00000"/>
                </a:solidFill>
                <a:latin typeface="Georgia" pitchFamily="18" charset="0"/>
              </a:rPr>
              <a:t>Новые термины</a:t>
            </a:r>
          </a:p>
        </p:txBody>
      </p:sp>
    </p:spTree>
    <p:extLst>
      <p:ext uri="{BB962C8B-B14F-4D97-AF65-F5344CB8AC3E}">
        <p14:creationId xmlns:p14="http://schemas.microsoft.com/office/powerpoint/2010/main" val="2318248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anim calcmode="lin" valueType="num">
                                      <p:cBhvr>
                                        <p:cTn id="3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mph" presetSubtype="0" fill="hold" nodeType="clickEffect">
                                  <p:stCondLst>
                                    <p:cond delay="0"/>
                                  </p:stCondLst>
                                  <p:childTnLst>
                                    <p:animScale>
                                      <p:cBhvr>
                                        <p:cTn id="55" dur="2000" fill="hold"/>
                                        <p:tgtEl>
                                          <p:spTgt spid="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9962" y="10691"/>
            <a:ext cx="8229600" cy="1114053"/>
          </a:xfrm>
        </p:spPr>
        <p:txBody>
          <a:bodyPr/>
          <a:lstStyle/>
          <a:p>
            <a:pPr eaLnBrk="1" hangingPunct="1"/>
            <a:r>
              <a:rPr lang="ru-RU" altLang="ru-RU" sz="4000" b="1" dirty="0" smtClean="0">
                <a:solidFill>
                  <a:srgbClr val="C00000"/>
                </a:solidFill>
              </a:rPr>
              <a:t>Соединение пайкой</a:t>
            </a:r>
          </a:p>
        </p:txBody>
      </p:sp>
      <p:sp>
        <p:nvSpPr>
          <p:cNvPr id="24579" name="Rectangle 3"/>
          <p:cNvSpPr>
            <a:spLocks noGrp="1" noChangeArrowheads="1"/>
          </p:cNvSpPr>
          <p:nvPr>
            <p:ph type="body" idx="1"/>
          </p:nvPr>
        </p:nvSpPr>
        <p:spPr>
          <a:xfrm>
            <a:off x="575556" y="1370732"/>
            <a:ext cx="8229600" cy="660400"/>
          </a:xfrm>
        </p:spPr>
        <p:txBody>
          <a:bodyPr/>
          <a:lstStyle/>
          <a:p>
            <a:pPr algn="ctr" eaLnBrk="1" hangingPunct="1">
              <a:buFontTx/>
              <a:buNone/>
            </a:pPr>
            <a:r>
              <a:rPr lang="ru-RU" altLang="ru-RU" b="1" dirty="0" smtClean="0">
                <a:solidFill>
                  <a:srgbClr val="0000D0"/>
                </a:solidFill>
              </a:rPr>
              <a:t>Паяные панели</a:t>
            </a:r>
          </a:p>
        </p:txBody>
      </p:sp>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pic>
        <p:nvPicPr>
          <p:cNvPr id="24581" name="Picture 4" descr="рис4"/>
          <p:cNvPicPr>
            <a:picLocks noChangeAspect="1" noChangeArrowheads="1"/>
          </p:cNvPicPr>
          <p:nvPr/>
        </p:nvPicPr>
        <p:blipFill>
          <a:blip r:embed="rId2">
            <a:lum bright="24000" contrast="10000"/>
            <a:extLst>
              <a:ext uri="{28A0092B-C50C-407E-A947-70E740481C1C}">
                <a14:useLocalDpi xmlns:a14="http://schemas.microsoft.com/office/drawing/2010/main" val="0"/>
              </a:ext>
            </a:extLst>
          </a:blip>
          <a:srcRect l="1488" b="19006"/>
          <a:stretch>
            <a:fillRect/>
          </a:stretch>
        </p:blipFill>
        <p:spPr bwMode="auto">
          <a:xfrm>
            <a:off x="-10294" y="2277120"/>
            <a:ext cx="9144000"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87377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пайка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081" y="1284337"/>
            <a:ext cx="43434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пайка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40" y="1592796"/>
            <a:ext cx="2286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2295" name="Text Box 7"/>
          <p:cNvSpPr txBox="1">
            <a:spLocks noChangeArrowheads="1"/>
          </p:cNvSpPr>
          <p:nvPr/>
        </p:nvSpPr>
        <p:spPr bwMode="auto">
          <a:xfrm>
            <a:off x="431540" y="185206"/>
            <a:ext cx="75249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b="1" dirty="0">
                <a:solidFill>
                  <a:srgbClr val="FF0000"/>
                </a:solidFill>
                <a:latin typeface="Times New Roman" panose="02020603050405020304" pitchFamily="18" charset="0"/>
              </a:rPr>
              <a:t> </a:t>
            </a:r>
            <a:r>
              <a:rPr lang="ru-RU" altLang="ru-RU" sz="3200" b="1" dirty="0" smtClean="0">
                <a:solidFill>
                  <a:srgbClr val="C00000"/>
                </a:solidFill>
                <a:latin typeface="+mj-lt"/>
              </a:rPr>
              <a:t>ПАЯНЫЕ СОЕДИНЕНИЯ </a:t>
            </a:r>
            <a:r>
              <a:rPr lang="ru-RU" altLang="ru-RU" sz="3200" b="1" dirty="0">
                <a:solidFill>
                  <a:srgbClr val="C00000"/>
                </a:solidFill>
                <a:latin typeface="+mj-lt"/>
              </a:rPr>
              <a:t>ДЕТАЛЕЙ</a:t>
            </a:r>
          </a:p>
        </p:txBody>
      </p:sp>
      <p:sp>
        <p:nvSpPr>
          <p:cNvPr id="12296" name="Text Box 8"/>
          <p:cNvSpPr txBox="1">
            <a:spLocks noChangeArrowheads="1"/>
          </p:cNvSpPr>
          <p:nvPr/>
        </p:nvSpPr>
        <p:spPr bwMode="auto">
          <a:xfrm>
            <a:off x="158873" y="1038508"/>
            <a:ext cx="89851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altLang="ru-RU" sz="2200" b="1" dirty="0">
                <a:solidFill>
                  <a:srgbClr val="006600"/>
                </a:solidFill>
                <a:latin typeface="Times New Roman" panose="02020603050405020304" pitchFamily="18" charset="0"/>
              </a:rPr>
              <a:t>Широко</a:t>
            </a:r>
            <a:r>
              <a:rPr lang="ru-RU" altLang="ru-RU" sz="2200" b="1" dirty="0">
                <a:solidFill>
                  <a:srgbClr val="FF6600"/>
                </a:solidFill>
                <a:latin typeface="Times New Roman" panose="02020603050405020304" pitchFamily="18" charset="0"/>
              </a:rPr>
              <a:t> </a:t>
            </a:r>
            <a:r>
              <a:rPr lang="ru-RU" altLang="ru-RU" sz="2200" b="1" dirty="0" smtClean="0">
                <a:solidFill>
                  <a:srgbClr val="0000FF"/>
                </a:solidFill>
                <a:latin typeface="Times New Roman" panose="02020603050405020304" pitchFamily="18" charset="0"/>
              </a:rPr>
              <a:t>применяются </a:t>
            </a:r>
            <a:r>
              <a:rPr lang="ru-RU" altLang="ru-RU" sz="2200" b="1" dirty="0">
                <a:solidFill>
                  <a:srgbClr val="006600"/>
                </a:solidFill>
                <a:latin typeface="Times New Roman" panose="02020603050405020304" pitchFamily="18" charset="0"/>
              </a:rPr>
              <a:t>в  </a:t>
            </a:r>
            <a:r>
              <a:rPr lang="ru-RU" altLang="ru-RU" sz="2200" b="1" dirty="0" smtClean="0">
                <a:solidFill>
                  <a:srgbClr val="006600"/>
                </a:solidFill>
                <a:latin typeface="Times New Roman" panose="02020603050405020304" pitchFamily="18" charset="0"/>
              </a:rPr>
              <a:t>электро- </a:t>
            </a:r>
            <a:r>
              <a:rPr lang="ru-RU" altLang="ru-RU" sz="2200" b="1" dirty="0">
                <a:solidFill>
                  <a:srgbClr val="006600"/>
                </a:solidFill>
                <a:latin typeface="Times New Roman" panose="02020603050405020304" pitchFamily="18" charset="0"/>
              </a:rPr>
              <a:t>и радиотехнике, приборостроении.</a:t>
            </a:r>
          </a:p>
        </p:txBody>
      </p:sp>
      <p:sp>
        <p:nvSpPr>
          <p:cNvPr id="12297" name="Text Box 9"/>
          <p:cNvSpPr txBox="1">
            <a:spLocks noChangeArrowheads="1"/>
          </p:cNvSpPr>
          <p:nvPr/>
        </p:nvSpPr>
        <p:spPr bwMode="auto">
          <a:xfrm>
            <a:off x="158873" y="4869160"/>
            <a:ext cx="8990266" cy="168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altLang="ru-RU" sz="2300" b="1" dirty="0" smtClean="0">
                <a:solidFill>
                  <a:srgbClr val="006600"/>
                </a:solidFill>
                <a:latin typeface="Times New Roman" panose="02020603050405020304" pitchFamily="18" charset="0"/>
              </a:rPr>
              <a:t>Соединяемые </a:t>
            </a:r>
            <a:r>
              <a:rPr lang="ru-RU" altLang="ru-RU" sz="2300" b="1" dirty="0">
                <a:solidFill>
                  <a:srgbClr val="006600"/>
                </a:solidFill>
                <a:latin typeface="Times New Roman" panose="02020603050405020304" pitchFamily="18" charset="0"/>
              </a:rPr>
              <a:t>детали </a:t>
            </a:r>
            <a:r>
              <a:rPr lang="ru-RU" altLang="ru-RU" sz="2300" b="1" dirty="0">
                <a:solidFill>
                  <a:srgbClr val="0000FF"/>
                </a:solidFill>
                <a:latin typeface="Times New Roman" panose="02020603050405020304" pitchFamily="18" charset="0"/>
              </a:rPr>
              <a:t>нагревают</a:t>
            </a:r>
            <a:r>
              <a:rPr lang="ru-RU" altLang="ru-RU" sz="2300" b="1" dirty="0">
                <a:solidFill>
                  <a:srgbClr val="FF6600"/>
                </a:solidFill>
                <a:latin typeface="Times New Roman" panose="02020603050405020304" pitchFamily="18" charset="0"/>
              </a:rPr>
              <a:t> </a:t>
            </a:r>
            <a:r>
              <a:rPr lang="ru-RU" altLang="ru-RU" sz="2300" b="1" dirty="0">
                <a:solidFill>
                  <a:srgbClr val="006600"/>
                </a:solidFill>
                <a:latin typeface="Times New Roman" panose="02020603050405020304" pitchFamily="18" charset="0"/>
              </a:rPr>
              <a:t>до температуры, не приводящей к их расплавлению. </a:t>
            </a:r>
            <a:endParaRPr lang="ru-RU" altLang="ru-RU" sz="2300" b="1" dirty="0" smtClean="0">
              <a:solidFill>
                <a:srgbClr val="006600"/>
              </a:solidFill>
              <a:latin typeface="Times New Roman" panose="02020603050405020304" pitchFamily="18" charset="0"/>
            </a:endParaRPr>
          </a:p>
          <a:p>
            <a:pPr>
              <a:spcBef>
                <a:spcPct val="50000"/>
              </a:spcBef>
            </a:pPr>
            <a:r>
              <a:rPr lang="ru-RU" altLang="ru-RU" sz="2300" b="1" dirty="0" smtClean="0">
                <a:solidFill>
                  <a:srgbClr val="0000FF"/>
                </a:solidFill>
                <a:latin typeface="Times New Roman" panose="02020603050405020304" pitchFamily="18" charset="0"/>
              </a:rPr>
              <a:t>Зазор</a:t>
            </a:r>
            <a:r>
              <a:rPr lang="ru-RU" altLang="ru-RU" sz="2300" b="1" dirty="0" smtClean="0">
                <a:solidFill>
                  <a:srgbClr val="FF6600"/>
                </a:solidFill>
                <a:latin typeface="Times New Roman" panose="02020603050405020304" pitchFamily="18" charset="0"/>
              </a:rPr>
              <a:t> </a:t>
            </a:r>
            <a:r>
              <a:rPr lang="ru-RU" altLang="ru-RU" sz="2300" b="1" dirty="0">
                <a:solidFill>
                  <a:srgbClr val="006600"/>
                </a:solidFill>
                <a:latin typeface="Times New Roman" panose="02020603050405020304" pitchFamily="18" charset="0"/>
              </a:rPr>
              <a:t>между соединяемыми деталями заполняют расплавленным </a:t>
            </a:r>
            <a:r>
              <a:rPr lang="ru-RU" altLang="ru-RU" sz="2300" b="1" dirty="0">
                <a:solidFill>
                  <a:srgbClr val="FF0000"/>
                </a:solidFill>
                <a:latin typeface="Times New Roman" panose="02020603050405020304" pitchFamily="18" charset="0"/>
              </a:rPr>
              <a:t>припоем.</a:t>
            </a:r>
          </a:p>
        </p:txBody>
      </p:sp>
      <p:pic>
        <p:nvPicPr>
          <p:cNvPr id="12298" name="Picture 10" descr="J033696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72450" y="188913"/>
            <a:ext cx="754063" cy="75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422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P spid="1229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16632"/>
            <a:ext cx="8229600" cy="670086"/>
          </a:xfrm>
        </p:spPr>
        <p:txBody>
          <a:bodyPr/>
          <a:lstStyle/>
          <a:p>
            <a:pPr eaLnBrk="1" hangingPunct="1"/>
            <a:r>
              <a:rPr lang="ru-RU" altLang="ru-RU" b="1" dirty="0" smtClean="0">
                <a:solidFill>
                  <a:srgbClr val="C00000"/>
                </a:solidFill>
              </a:rPr>
              <a:t>Соединение пайкой</a:t>
            </a:r>
          </a:p>
        </p:txBody>
      </p:sp>
      <p:sp>
        <p:nvSpPr>
          <p:cNvPr id="25603" name="Rectangle 3"/>
          <p:cNvSpPr>
            <a:spLocks noGrp="1" noChangeArrowheads="1"/>
          </p:cNvSpPr>
          <p:nvPr>
            <p:ph type="body" sz="half" idx="1"/>
          </p:nvPr>
        </p:nvSpPr>
        <p:spPr>
          <a:xfrm>
            <a:off x="71500" y="786718"/>
            <a:ext cx="8928992" cy="2185988"/>
          </a:xfrm>
        </p:spPr>
        <p:txBody>
          <a:bodyPr/>
          <a:lstStyle/>
          <a:p>
            <a:pPr eaLnBrk="1" hangingPunct="1"/>
            <a:r>
              <a:rPr lang="ru-RU" altLang="ru-RU" sz="2400" b="1" dirty="0" smtClean="0">
                <a:latin typeface="Times New Roman" panose="02020603050405020304" pitchFamily="18" charset="0"/>
              </a:rPr>
              <a:t>выполняют соединение листов </a:t>
            </a:r>
            <a:r>
              <a:rPr lang="ru-RU" altLang="ru-RU" sz="2400" b="1" dirty="0" smtClean="0">
                <a:solidFill>
                  <a:srgbClr val="0000D0"/>
                </a:solidFill>
                <a:latin typeface="Times New Roman" panose="02020603050405020304" pitchFamily="18" charset="0"/>
              </a:rPr>
              <a:t>встык</a:t>
            </a:r>
            <a:r>
              <a:rPr lang="ru-RU" altLang="ru-RU" sz="2400" b="1" dirty="0" smtClean="0">
                <a:latin typeface="Times New Roman" panose="02020603050405020304" pitchFamily="18" charset="0"/>
              </a:rPr>
              <a:t> (</a:t>
            </a:r>
            <a:r>
              <a:rPr lang="ru-RU" altLang="ru-RU" sz="2400" b="1" dirty="0" smtClean="0">
                <a:solidFill>
                  <a:srgbClr val="FF0000"/>
                </a:solidFill>
                <a:latin typeface="Times New Roman" panose="02020603050405020304" pitchFamily="18" charset="0"/>
              </a:rPr>
              <a:t>рис. а</a:t>
            </a:r>
            <a:r>
              <a:rPr lang="ru-RU" altLang="ru-RU" sz="2400" b="1" dirty="0" smtClean="0">
                <a:latin typeface="Times New Roman" panose="02020603050405020304" pitchFamily="18" charset="0"/>
              </a:rPr>
              <a:t>) и </a:t>
            </a:r>
            <a:r>
              <a:rPr lang="ru-RU" altLang="ru-RU" sz="2400" b="1" dirty="0" smtClean="0">
                <a:solidFill>
                  <a:srgbClr val="0000D0"/>
                </a:solidFill>
                <a:latin typeface="Times New Roman" panose="02020603050405020304" pitchFamily="18" charset="0"/>
              </a:rPr>
              <a:t>внахлёстку</a:t>
            </a:r>
            <a:r>
              <a:rPr lang="ru-RU" altLang="ru-RU" sz="2400" b="1" dirty="0" smtClean="0">
                <a:latin typeface="Times New Roman" panose="02020603050405020304" pitchFamily="18" charset="0"/>
              </a:rPr>
              <a:t> (</a:t>
            </a:r>
            <a:r>
              <a:rPr lang="ru-RU" altLang="ru-RU" sz="2400" b="1" dirty="0" smtClean="0">
                <a:solidFill>
                  <a:srgbClr val="FF0000"/>
                </a:solidFill>
                <a:latin typeface="Times New Roman" panose="02020603050405020304" pitchFamily="18" charset="0"/>
              </a:rPr>
              <a:t>рис. б</a:t>
            </a:r>
            <a:r>
              <a:rPr lang="ru-RU" altLang="ru-RU" sz="2400" b="1" dirty="0" smtClean="0">
                <a:latin typeface="Times New Roman" panose="02020603050405020304" pitchFamily="18" charset="0"/>
              </a:rPr>
              <a:t>), </a:t>
            </a:r>
            <a:r>
              <a:rPr lang="ru-RU" altLang="ru-RU" sz="2400" b="1" dirty="0" smtClean="0">
                <a:solidFill>
                  <a:srgbClr val="0000D0"/>
                </a:solidFill>
                <a:latin typeface="Times New Roman" panose="02020603050405020304" pitchFamily="18" charset="0"/>
              </a:rPr>
              <a:t>соединение труб </a:t>
            </a:r>
            <a:r>
              <a:rPr lang="ru-RU" altLang="ru-RU" sz="2400" b="1" dirty="0" smtClean="0">
                <a:latin typeface="Times New Roman" panose="02020603050405020304" pitchFamily="18" charset="0"/>
              </a:rPr>
              <a:t>(</a:t>
            </a:r>
            <a:r>
              <a:rPr lang="ru-RU" altLang="ru-RU" sz="2400" b="1" dirty="0" smtClean="0">
                <a:solidFill>
                  <a:srgbClr val="FF0000"/>
                </a:solidFill>
                <a:latin typeface="Times New Roman" panose="02020603050405020304" pitchFamily="18" charset="0"/>
              </a:rPr>
              <a:t>рис. в</a:t>
            </a:r>
            <a:r>
              <a:rPr lang="ru-RU" altLang="ru-RU" sz="2400" b="1" dirty="0" smtClean="0">
                <a:latin typeface="Times New Roman" panose="02020603050405020304" pitchFamily="18" charset="0"/>
              </a:rPr>
              <a:t>). </a:t>
            </a:r>
          </a:p>
          <a:p>
            <a:pPr eaLnBrk="1" hangingPunct="1"/>
            <a:r>
              <a:rPr lang="ru-RU" altLang="ru-RU" sz="2400" b="1" dirty="0" smtClean="0">
                <a:latin typeface="Times New Roman" panose="02020603050405020304" pitchFamily="18" charset="0"/>
              </a:rPr>
              <a:t>Для проникания припоя между деталями оставляют </a:t>
            </a:r>
            <a:r>
              <a:rPr lang="ru-RU" altLang="ru-RU" sz="2400" b="1" dirty="0" smtClean="0">
                <a:solidFill>
                  <a:srgbClr val="0000D0"/>
                </a:solidFill>
                <a:latin typeface="Times New Roman" panose="02020603050405020304" pitchFamily="18" charset="0"/>
              </a:rPr>
              <a:t>зазор</a:t>
            </a:r>
            <a:r>
              <a:rPr lang="ru-RU" altLang="ru-RU" sz="2400" b="1" dirty="0" smtClean="0">
                <a:latin typeface="Times New Roman" panose="02020603050405020304" pitchFamily="18" charset="0"/>
              </a:rPr>
              <a:t> (</a:t>
            </a:r>
            <a:r>
              <a:rPr lang="ru-RU" altLang="ru-RU" sz="2400" b="1" dirty="0" smtClean="0">
                <a:solidFill>
                  <a:srgbClr val="FF0000"/>
                </a:solidFill>
                <a:latin typeface="Times New Roman" panose="02020603050405020304" pitchFamily="18" charset="0"/>
              </a:rPr>
              <a:t>0,05 – 0,15 мм</a:t>
            </a:r>
            <a:r>
              <a:rPr lang="ru-RU" altLang="ru-RU" sz="2400" b="1" dirty="0" smtClean="0">
                <a:latin typeface="Times New Roman" panose="02020603050405020304" pitchFamily="18" charset="0"/>
              </a:rPr>
              <a:t>) </a:t>
            </a:r>
          </a:p>
        </p:txBody>
      </p:sp>
      <p:pic>
        <p:nvPicPr>
          <p:cNvPr id="25605" name="Picture 4" descr="6"/>
          <p:cNvPicPr>
            <a:picLocks noChangeAspect="1" noChangeArrowheads="1"/>
          </p:cNvPicPr>
          <p:nvPr/>
        </p:nvPicPr>
        <p:blipFill>
          <a:blip r:embed="rId2">
            <a:extLst>
              <a:ext uri="{28A0092B-C50C-407E-A947-70E740481C1C}">
                <a14:useLocalDpi xmlns:a14="http://schemas.microsoft.com/office/drawing/2010/main" val="0"/>
              </a:ext>
            </a:extLst>
          </a:blip>
          <a:srcRect t="12897" b="7301"/>
          <a:stretch>
            <a:fillRect/>
          </a:stretch>
        </p:blipFill>
        <p:spPr bwMode="auto">
          <a:xfrm>
            <a:off x="241105" y="2636912"/>
            <a:ext cx="8661789" cy="391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5934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635896" y="2003652"/>
            <a:ext cx="4572508" cy="2576572"/>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Технология пайки</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295621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a:xfrm>
            <a:off x="464514" y="2605"/>
            <a:ext cx="8229600" cy="980728"/>
          </a:xfrm>
        </p:spPr>
        <p:txBody>
          <a:bodyPr/>
          <a:lstStyle/>
          <a:p>
            <a:r>
              <a:rPr lang="ru-RU" b="1" i="1" dirty="0" smtClean="0">
                <a:solidFill>
                  <a:srgbClr val="C00000"/>
                </a:solidFill>
                <a:effectLst/>
                <a:latin typeface="T-FLEX Type A" pitchFamily="2" charset="0"/>
              </a:rPr>
              <a:t>Методы пайки</a:t>
            </a:r>
            <a:endParaRPr lang="ru-RU" i="1" dirty="0" smtClean="0">
              <a:solidFill>
                <a:srgbClr val="C00000"/>
              </a:solidFill>
              <a:effectLst/>
              <a:latin typeface="T-FLEX Type A" pitchFamily="2" charset="0"/>
            </a:endParaRPr>
          </a:p>
        </p:txBody>
      </p:sp>
      <p:sp>
        <p:nvSpPr>
          <p:cNvPr id="3" name="Содержимое 2"/>
          <p:cNvSpPr>
            <a:spLocks noGrp="1"/>
          </p:cNvSpPr>
          <p:nvPr>
            <p:ph idx="1"/>
          </p:nvPr>
        </p:nvSpPr>
        <p:spPr>
          <a:xfrm>
            <a:off x="224835" y="3248980"/>
            <a:ext cx="8725054" cy="3320988"/>
          </a:xfrm>
          <a:solidFill>
            <a:srgbClr val="FFFFCC"/>
          </a:solidFill>
        </p:spPr>
        <p:txBody>
          <a:bodyPr rtlCol="0">
            <a:normAutofit fontScale="92500" lnSpcReduction="20000"/>
          </a:bodyPr>
          <a:lstStyle/>
          <a:p>
            <a:pPr algn="ctr" fontAlgn="auto">
              <a:spcAft>
                <a:spcPts val="0"/>
              </a:spcAft>
              <a:buFont typeface="Arial" pitchFamily="34" charset="0"/>
              <a:buNone/>
              <a:defRPr/>
            </a:pPr>
            <a:r>
              <a:rPr lang="ru-RU" sz="2800" b="1" i="1" u="sng" dirty="0" smtClean="0">
                <a:solidFill>
                  <a:srgbClr val="FF0000"/>
                </a:solidFill>
                <a:latin typeface="T-FLEX Type A" pitchFamily="2" charset="0"/>
              </a:rPr>
              <a:t>Пайка тугоплавкими (твёрдыми) припоями</a:t>
            </a:r>
            <a:r>
              <a:rPr lang="ru-RU" sz="2800" b="1" i="1" dirty="0" smtClean="0">
                <a:solidFill>
                  <a:srgbClr val="FF0000"/>
                </a:solidFill>
                <a:latin typeface="T-FLEX Type A" pitchFamily="2" charset="0"/>
              </a:rPr>
              <a:t> </a:t>
            </a:r>
          </a:p>
          <a:p>
            <a:pPr marL="452438" indent="-452438" fontAlgn="auto">
              <a:lnSpc>
                <a:spcPct val="110000"/>
              </a:lnSpc>
              <a:spcBef>
                <a:spcPts val="600"/>
              </a:spcBef>
              <a:spcAft>
                <a:spcPts val="600"/>
              </a:spcAft>
              <a:buClr>
                <a:srgbClr val="FF0000"/>
              </a:buClr>
              <a:buSzPct val="100000"/>
              <a:buFont typeface="Wingdings" panose="05000000000000000000" pitchFamily="2" charset="2"/>
              <a:buChar char="q"/>
              <a:defRPr/>
            </a:pPr>
            <a:r>
              <a:rPr lang="ru-RU" sz="2800" b="1" i="1" dirty="0" smtClean="0">
                <a:solidFill>
                  <a:srgbClr val="006600"/>
                </a:solidFill>
                <a:latin typeface="T-FLEX Type A" pitchFamily="2" charset="0"/>
              </a:rPr>
              <a:t>Спаиваемые детали зачищают, плотно сжимают. </a:t>
            </a:r>
          </a:p>
          <a:p>
            <a:pPr marL="452438" indent="-452438" fontAlgn="auto">
              <a:lnSpc>
                <a:spcPct val="110000"/>
              </a:lnSpc>
              <a:spcBef>
                <a:spcPts val="600"/>
              </a:spcBef>
              <a:spcAft>
                <a:spcPts val="600"/>
              </a:spcAft>
              <a:buClr>
                <a:srgbClr val="FF0000"/>
              </a:buClr>
              <a:buSzPct val="100000"/>
              <a:buFont typeface="Wingdings" panose="05000000000000000000" pitchFamily="2" charset="2"/>
              <a:buChar char="q"/>
              <a:defRPr/>
            </a:pPr>
            <a:r>
              <a:rPr lang="ru-RU" sz="2800" b="1" i="1" dirty="0" smtClean="0">
                <a:solidFill>
                  <a:srgbClr val="006600"/>
                </a:solidFill>
                <a:latin typeface="T-FLEX Type A" pitchFamily="2" charset="0"/>
              </a:rPr>
              <a:t>Место соединения нагревают, на него наносят флюс, а затем припой. </a:t>
            </a:r>
          </a:p>
          <a:p>
            <a:pPr marL="452438" indent="-452438" fontAlgn="auto">
              <a:lnSpc>
                <a:spcPct val="110000"/>
              </a:lnSpc>
              <a:spcBef>
                <a:spcPts val="600"/>
              </a:spcBef>
              <a:spcAft>
                <a:spcPts val="600"/>
              </a:spcAft>
              <a:buClr>
                <a:srgbClr val="FF0000"/>
              </a:buClr>
              <a:buSzPct val="100000"/>
              <a:buFont typeface="Wingdings" panose="05000000000000000000" pitchFamily="2" charset="2"/>
              <a:buChar char="q"/>
              <a:defRPr/>
            </a:pPr>
            <a:r>
              <a:rPr lang="ru-RU" sz="2800" b="1" i="1" dirty="0" smtClean="0">
                <a:solidFill>
                  <a:srgbClr val="006600"/>
                </a:solidFill>
                <a:latin typeface="T-FLEX Type A" pitchFamily="2" charset="0"/>
              </a:rPr>
              <a:t>После нанесения припоя по всему шву без пропусков спаянные детали охлаждают до температуры </a:t>
            </a:r>
            <a:r>
              <a:rPr lang="ru-RU" sz="2800" b="1" i="1" dirty="0" smtClean="0">
                <a:solidFill>
                  <a:srgbClr val="FF0000"/>
                </a:solidFill>
                <a:latin typeface="T-FLEX Type A" pitchFamily="2" charset="0"/>
              </a:rPr>
              <a:t>100-120° </a:t>
            </a:r>
            <a:r>
              <a:rPr lang="ru-RU" sz="2800" b="1" i="1" dirty="0" smtClean="0">
                <a:solidFill>
                  <a:srgbClr val="006600"/>
                </a:solidFill>
                <a:latin typeface="T-FLEX Type A" pitchFamily="2" charset="0"/>
              </a:rPr>
              <a:t>и опускают в воду.</a:t>
            </a:r>
            <a:endParaRPr lang="ru-RU" dirty="0"/>
          </a:p>
        </p:txBody>
      </p:sp>
      <p:sp>
        <p:nvSpPr>
          <p:cNvPr id="2" name="Прямоугольник 1"/>
          <p:cNvSpPr/>
          <p:nvPr/>
        </p:nvSpPr>
        <p:spPr>
          <a:xfrm>
            <a:off x="208739" y="1016732"/>
            <a:ext cx="8741150" cy="1954381"/>
          </a:xfrm>
          <a:prstGeom prst="rect">
            <a:avLst/>
          </a:prstGeom>
          <a:solidFill>
            <a:srgbClr val="CCFFCC"/>
          </a:solidFill>
        </p:spPr>
        <p:txBody>
          <a:bodyPr wrap="square">
            <a:spAutoFit/>
          </a:bodyPr>
          <a:lstStyle/>
          <a:p>
            <a:pPr algn="ctr" fontAlgn="auto">
              <a:spcAft>
                <a:spcPts val="0"/>
              </a:spcAft>
              <a:buFont typeface="Arial" pitchFamily="34" charset="0"/>
              <a:buNone/>
              <a:defRPr/>
            </a:pPr>
            <a:r>
              <a:rPr lang="ru-RU" sz="2800" b="1" i="1" u="sng" dirty="0">
                <a:solidFill>
                  <a:srgbClr val="FF0000"/>
                </a:solidFill>
                <a:latin typeface="T-FLEX Type A" pitchFamily="2" charset="0"/>
              </a:rPr>
              <a:t>Пайка легкоплавкими (мягкими) припоями</a:t>
            </a:r>
            <a:r>
              <a:rPr lang="ru-RU" sz="2800" b="1" i="1" dirty="0">
                <a:solidFill>
                  <a:srgbClr val="FF0000"/>
                </a:solidFill>
                <a:latin typeface="T-FLEX Type A" pitchFamily="2" charset="0"/>
              </a:rPr>
              <a:t> </a:t>
            </a:r>
          </a:p>
          <a:p>
            <a:pPr marL="452438" indent="-452438" fontAlgn="auto">
              <a:spcBef>
                <a:spcPts val="600"/>
              </a:spcBef>
              <a:spcAft>
                <a:spcPts val="600"/>
              </a:spcAft>
              <a:buClr>
                <a:srgbClr val="FF0000"/>
              </a:buClr>
              <a:buSzPct val="100000"/>
              <a:buFont typeface="Wingdings" panose="05000000000000000000" pitchFamily="2" charset="2"/>
              <a:buChar char="q"/>
              <a:defRPr/>
            </a:pPr>
            <a:r>
              <a:rPr lang="ru-RU" sz="2600" b="1" i="1" dirty="0">
                <a:solidFill>
                  <a:srgbClr val="0000CC"/>
                </a:solidFill>
                <a:latin typeface="T-FLEX Type A" pitchFamily="2" charset="0"/>
              </a:rPr>
              <a:t>На зачищенную деталь наносят флюс, а затем нагретым и залуженным паяльником – припой. </a:t>
            </a:r>
          </a:p>
          <a:p>
            <a:pPr marL="452438" indent="-452438" fontAlgn="auto">
              <a:spcBef>
                <a:spcPts val="600"/>
              </a:spcBef>
              <a:spcAft>
                <a:spcPts val="600"/>
              </a:spcAft>
              <a:buClr>
                <a:srgbClr val="FF0000"/>
              </a:buClr>
              <a:buSzPct val="100000"/>
              <a:buFont typeface="Wingdings" panose="05000000000000000000" pitchFamily="2" charset="2"/>
              <a:buChar char="q"/>
              <a:defRPr/>
            </a:pPr>
            <a:r>
              <a:rPr lang="ru-RU" sz="2600" b="1" i="1" dirty="0">
                <a:solidFill>
                  <a:srgbClr val="0000CC"/>
                </a:solidFill>
                <a:latin typeface="T-FLEX Type A" pitchFamily="2" charset="0"/>
              </a:rPr>
              <a:t>После пайки остатки флюса удаляют.</a:t>
            </a:r>
          </a:p>
        </p:txBody>
      </p:sp>
    </p:spTree>
    <p:extLst>
      <p:ext uri="{BB962C8B-B14F-4D97-AF65-F5344CB8AC3E}">
        <p14:creationId xmlns:p14="http://schemas.microsoft.com/office/powerpoint/2010/main" val="9169645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524" y="116632"/>
            <a:ext cx="8686800" cy="4524315"/>
          </a:xfrm>
          <a:prstGeom prst="rect">
            <a:avLst/>
          </a:prstGeom>
          <a:solidFill>
            <a:srgbClr val="FFFFCC"/>
          </a:solidFill>
        </p:spPr>
        <p:txBody>
          <a:bodyPr wrap="square" rtlCol="0">
            <a:spAutoFit/>
          </a:bodyPr>
          <a:lstStyle/>
          <a:p>
            <a:r>
              <a:rPr lang="ru-RU" b="1" dirty="0" smtClean="0">
                <a:solidFill>
                  <a:srgbClr val="FF0000"/>
                </a:solidFill>
              </a:rPr>
              <a:t>Пайка</a:t>
            </a:r>
            <a:r>
              <a:rPr lang="ru-RU" dirty="0" smtClean="0"/>
              <a:t> </a:t>
            </a:r>
            <a:r>
              <a:rPr lang="ru-RU" b="1" dirty="0" smtClean="0"/>
              <a:t>– технологическая операция, применяемая для получения неразъёмного соединения деталей из различных материалов путём введения между этими деталями расплавленного материала (припоя), имеющего более низкую температуру плавления, чем материал (материалы) соединяемых деталей. </a:t>
            </a:r>
          </a:p>
          <a:p>
            <a:r>
              <a:rPr lang="ru-RU" b="1" dirty="0" smtClean="0"/>
              <a:t>Спаиваемые элементы деталей, а также припой и флюс вводятся в соприкосновение и подвергаются нагреву с температурой выше температуры плавления припоя, но ниже температуры плавления спаиваемых деталей. В результате, припой переходит в жидкое состояние и смачивает поверхности деталей. После этого нагрев прекращается, и припой переходит в твёрдую фазу, образуя соединение. </a:t>
            </a:r>
          </a:p>
          <a:p>
            <a:r>
              <a:rPr lang="ru-RU" dirty="0" smtClean="0"/>
              <a:t>Пайка бывает низкотемпературная (до 450 °C) и высокотемпературная. Соответственно припои бывают легкоплавкие и тугоплавкие. Для низкотемпературной пайки используют в основном электрический нагрев, для высокотемпературной — в основном нагрев горелкой. </a:t>
            </a:r>
          </a:p>
        </p:txBody>
      </p:sp>
    </p:spTree>
    <p:extLst>
      <p:ext uri="{BB962C8B-B14F-4D97-AF65-F5344CB8AC3E}">
        <p14:creationId xmlns:p14="http://schemas.microsoft.com/office/powerpoint/2010/main" val="37898086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pPr algn="ctr"/>
            <a:r>
              <a:rPr lang="ru-RU" altLang="ru-RU" sz="3600" b="1" i="1"/>
              <a:t>Подготовка заготовок к пайке. Лужение</a:t>
            </a:r>
          </a:p>
        </p:txBody>
      </p:sp>
      <p:pic>
        <p:nvPicPr>
          <p:cNvPr id="22533" name="Picture 5" descr="97F2B839"/>
          <p:cNvPicPr>
            <a:picLocks noChangeAspect="1" noChangeArrowheads="1"/>
          </p:cNvPicPr>
          <p:nvPr/>
        </p:nvPicPr>
        <p:blipFill>
          <a:blip r:embed="rId2">
            <a:clrChange>
              <a:clrFrom>
                <a:srgbClr val="F3EAE1"/>
              </a:clrFrom>
              <a:clrTo>
                <a:srgbClr val="F3EAE1">
                  <a:alpha val="0"/>
                </a:srgbClr>
              </a:clrTo>
            </a:clrChange>
            <a:lum bright="-24000" contrast="66000"/>
            <a:grayscl/>
            <a:extLst>
              <a:ext uri="{28A0092B-C50C-407E-A947-70E740481C1C}">
                <a14:useLocalDpi xmlns:a14="http://schemas.microsoft.com/office/drawing/2010/main" val="0"/>
              </a:ext>
            </a:extLst>
          </a:blip>
          <a:srcRect l="3635" t="10030" r="5502" b="6389"/>
          <a:stretch>
            <a:fillRect/>
          </a:stretch>
        </p:blipFill>
        <p:spPr bwMode="auto">
          <a:xfrm>
            <a:off x="762000" y="1600200"/>
            <a:ext cx="8077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6"/>
          <p:cNvSpPr>
            <a:spLocks noChangeArrowheads="1"/>
          </p:cNvSpPr>
          <p:nvPr/>
        </p:nvSpPr>
        <p:spPr bwMode="auto">
          <a:xfrm>
            <a:off x="608013" y="5392738"/>
            <a:ext cx="8339137"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ltLang="ru-RU" i="1">
                <a:solidFill>
                  <a:schemeClr val="hlink"/>
                </a:solidFill>
                <a:latin typeface="Arial" panose="020B0604020202020204" pitchFamily="34" charset="0"/>
              </a:rPr>
              <a:t>б</a:t>
            </a:r>
            <a:r>
              <a:rPr lang="ru-RU" altLang="ru-RU">
                <a:solidFill>
                  <a:schemeClr val="hlink"/>
                </a:solidFill>
                <a:latin typeface="Arial" panose="020B0604020202020204" pitchFamily="34" charset="0"/>
              </a:rPr>
              <a:t> - вибрационным паяльником:</a:t>
            </a:r>
            <a:r>
              <a:rPr lang="ru-RU" altLang="ru-RU">
                <a:latin typeface="Arial" panose="020B0604020202020204" pitchFamily="34" charset="0"/>
              </a:rPr>
              <a:t> </a:t>
            </a:r>
            <a:r>
              <a:rPr lang="ru-RU" altLang="ru-RU" i="1">
                <a:latin typeface="Arial" panose="020B0604020202020204" pitchFamily="34" charset="0"/>
              </a:rPr>
              <a:t>1</a:t>
            </a:r>
            <a:r>
              <a:rPr lang="ru-RU" altLang="ru-RU">
                <a:latin typeface="Arial" panose="020B0604020202020204" pitchFamily="34" charset="0"/>
              </a:rPr>
              <a:t> - основной металл; </a:t>
            </a:r>
            <a:r>
              <a:rPr lang="ru-RU" altLang="ru-RU" i="1">
                <a:latin typeface="Arial" panose="020B0604020202020204" pitchFamily="34" charset="0"/>
              </a:rPr>
              <a:t>2</a:t>
            </a:r>
            <a:r>
              <a:rPr lang="ru-RU" altLang="ru-RU" b="1" i="1">
                <a:latin typeface="Arial" panose="020B0604020202020204" pitchFamily="34" charset="0"/>
              </a:rPr>
              <a:t> </a:t>
            </a:r>
            <a:r>
              <a:rPr lang="ru-RU" altLang="ru-RU">
                <a:latin typeface="Arial" panose="020B0604020202020204" pitchFamily="34" charset="0"/>
              </a:rPr>
              <a:t>- оксидная пленка; </a:t>
            </a:r>
          </a:p>
          <a:p>
            <a:r>
              <a:rPr lang="ru-RU" altLang="ru-RU" i="1">
                <a:latin typeface="Arial" panose="020B0604020202020204" pitchFamily="34" charset="0"/>
              </a:rPr>
              <a:t>3</a:t>
            </a:r>
            <a:r>
              <a:rPr lang="ru-RU" altLang="ru-RU">
                <a:latin typeface="Arial" panose="020B0604020202020204" pitchFamily="34" charset="0"/>
              </a:rPr>
              <a:t> -</a:t>
            </a:r>
            <a:r>
              <a:rPr lang="ru-RU" altLang="ru-RU" i="1">
                <a:latin typeface="Arial" panose="020B0604020202020204" pitchFamily="34" charset="0"/>
              </a:rPr>
              <a:t> </a:t>
            </a:r>
            <a:r>
              <a:rPr lang="ru-RU" altLang="ru-RU">
                <a:latin typeface="Arial" panose="020B0604020202020204" pitchFamily="34" charset="0"/>
              </a:rPr>
              <a:t>кавитационные пузырьки; </a:t>
            </a:r>
            <a:r>
              <a:rPr lang="ru-RU" altLang="ru-RU" i="1">
                <a:latin typeface="Arial" panose="020B0604020202020204" pitchFamily="34" charset="0"/>
              </a:rPr>
              <a:t>4</a:t>
            </a:r>
            <a:r>
              <a:rPr lang="ru-RU" altLang="ru-RU">
                <a:latin typeface="Arial" panose="020B0604020202020204" pitchFamily="34" charset="0"/>
              </a:rPr>
              <a:t> - жидкий припой; </a:t>
            </a:r>
            <a:r>
              <a:rPr lang="ru-RU" altLang="ru-RU" i="1">
                <a:latin typeface="Arial" panose="020B0604020202020204" pitchFamily="34" charset="0"/>
              </a:rPr>
              <a:t>5</a:t>
            </a:r>
            <a:r>
              <a:rPr lang="ru-RU" altLang="ru-RU">
                <a:latin typeface="Arial" panose="020B0604020202020204" pitchFamily="34" charset="0"/>
              </a:rPr>
              <a:t> - рабочий стержень; </a:t>
            </a:r>
          </a:p>
          <a:p>
            <a:r>
              <a:rPr lang="ru-RU" altLang="ru-RU" i="1">
                <a:latin typeface="Arial" panose="020B0604020202020204" pitchFamily="34" charset="0"/>
              </a:rPr>
              <a:t>6</a:t>
            </a:r>
            <a:r>
              <a:rPr lang="ru-RU" altLang="ru-RU">
                <a:latin typeface="Arial" panose="020B0604020202020204" pitchFamily="34" charset="0"/>
              </a:rPr>
              <a:t> - понижающий трансформатор; </a:t>
            </a:r>
            <a:r>
              <a:rPr lang="ru-RU" altLang="ru-RU" i="1">
                <a:latin typeface="Arial" panose="020B0604020202020204" pitchFamily="34" charset="0"/>
              </a:rPr>
              <a:t>7</a:t>
            </a:r>
            <a:r>
              <a:rPr lang="ru-RU" altLang="ru-RU">
                <a:latin typeface="Arial" panose="020B0604020202020204" pitchFamily="34" charset="0"/>
              </a:rPr>
              <a:t> - ламповый генератор; </a:t>
            </a:r>
            <a:r>
              <a:rPr lang="ru-RU" altLang="ru-RU" i="1">
                <a:latin typeface="Arial" panose="020B0604020202020204" pitchFamily="34" charset="0"/>
              </a:rPr>
              <a:t>8</a:t>
            </a:r>
            <a:r>
              <a:rPr lang="ru-RU" altLang="ru-RU">
                <a:latin typeface="Arial" panose="020B0604020202020204" pitchFamily="34" charset="0"/>
              </a:rPr>
              <a:t> - обмотка </a:t>
            </a:r>
          </a:p>
          <a:p>
            <a:r>
              <a:rPr lang="ru-RU" altLang="ru-RU">
                <a:latin typeface="Arial" panose="020B0604020202020204" pitchFamily="34" charset="0"/>
              </a:rPr>
              <a:t>возбуждения; </a:t>
            </a:r>
            <a:r>
              <a:rPr lang="ru-RU" altLang="ru-RU" i="1">
                <a:latin typeface="Arial" panose="020B0604020202020204" pitchFamily="34" charset="0"/>
              </a:rPr>
              <a:t>9</a:t>
            </a:r>
            <a:r>
              <a:rPr lang="ru-RU" altLang="ru-RU">
                <a:latin typeface="Arial" panose="020B0604020202020204" pitchFamily="34" charset="0"/>
              </a:rPr>
              <a:t> - магнитопровод; </a:t>
            </a:r>
            <a:r>
              <a:rPr lang="ru-RU" altLang="ru-RU" i="1">
                <a:latin typeface="Arial" panose="020B0604020202020204" pitchFamily="34" charset="0"/>
              </a:rPr>
              <a:t>10</a:t>
            </a:r>
            <a:r>
              <a:rPr lang="ru-RU" altLang="ru-RU">
                <a:latin typeface="Arial" panose="020B0604020202020204" pitchFamily="34" charset="0"/>
              </a:rPr>
              <a:t> - нагревательная обмотка; </a:t>
            </a:r>
            <a:r>
              <a:rPr lang="ru-RU" altLang="ru-RU" i="1">
                <a:latin typeface="Arial" panose="020B0604020202020204" pitchFamily="34" charset="0"/>
              </a:rPr>
              <a:t>11</a:t>
            </a:r>
            <a:r>
              <a:rPr lang="ru-RU" altLang="ru-RU">
                <a:latin typeface="Arial" panose="020B0604020202020204" pitchFamily="34" charset="0"/>
              </a:rPr>
              <a:t> - полуда; </a:t>
            </a:r>
          </a:p>
          <a:p>
            <a:r>
              <a:rPr lang="ru-RU" altLang="ru-RU" i="1">
                <a:latin typeface="Arial" panose="020B0604020202020204" pitchFamily="34" charset="0"/>
              </a:rPr>
              <a:t>12</a:t>
            </a:r>
            <a:r>
              <a:rPr lang="ru-RU" altLang="ru-RU">
                <a:latin typeface="Arial" panose="020B0604020202020204" pitchFamily="34" charset="0"/>
              </a:rPr>
              <a:t> - частицы оксидной пленки; </a:t>
            </a:r>
            <a:r>
              <a:rPr lang="en-US" altLang="ru-RU" i="1">
                <a:latin typeface="Arial" panose="020B0604020202020204" pitchFamily="34" charset="0"/>
              </a:rPr>
              <a:t>v</a:t>
            </a:r>
            <a:r>
              <a:rPr lang="ru-RU" altLang="ru-RU">
                <a:latin typeface="Arial" panose="020B0604020202020204" pitchFamily="34" charset="0"/>
              </a:rPr>
              <a:t> - скорость пайки</a:t>
            </a:r>
          </a:p>
        </p:txBody>
      </p:sp>
      <p:sp>
        <p:nvSpPr>
          <p:cNvPr id="22535" name="Rectangle 7"/>
          <p:cNvSpPr>
            <a:spLocks noChangeArrowheads="1"/>
          </p:cNvSpPr>
          <p:nvPr/>
        </p:nvSpPr>
        <p:spPr bwMode="auto">
          <a:xfrm>
            <a:off x="381000" y="1600200"/>
            <a:ext cx="45624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i="1">
                <a:solidFill>
                  <a:schemeClr val="hlink"/>
                </a:solidFill>
                <a:latin typeface="Arial" panose="020B0604020202020204" pitchFamily="34" charset="0"/>
              </a:rPr>
              <a:t>а</a:t>
            </a:r>
            <a:r>
              <a:rPr lang="ru-RU" altLang="ru-RU">
                <a:solidFill>
                  <a:schemeClr val="hlink"/>
                </a:solidFill>
                <a:latin typeface="Arial" panose="020B0604020202020204" pitchFamily="34" charset="0"/>
              </a:rPr>
              <a:t> - электропаяльником:</a:t>
            </a:r>
            <a:r>
              <a:rPr lang="ru-RU" altLang="ru-RU">
                <a:latin typeface="Arial" panose="020B0604020202020204" pitchFamily="34" charset="0"/>
              </a:rPr>
              <a:t> </a:t>
            </a:r>
            <a:r>
              <a:rPr lang="ru-RU" altLang="ru-RU" i="1">
                <a:latin typeface="Arial" panose="020B0604020202020204" pitchFamily="34" charset="0"/>
              </a:rPr>
              <a:t>1</a:t>
            </a:r>
            <a:r>
              <a:rPr lang="ru-RU" altLang="ru-RU">
                <a:latin typeface="Arial" panose="020B0604020202020204" pitchFamily="34" charset="0"/>
              </a:rPr>
              <a:t> - оксидная пленка; </a:t>
            </a:r>
            <a:r>
              <a:rPr lang="ru-RU" altLang="ru-RU" i="1">
                <a:latin typeface="Arial" panose="020B0604020202020204" pitchFamily="34" charset="0"/>
              </a:rPr>
              <a:t>2</a:t>
            </a:r>
            <a:r>
              <a:rPr lang="ru-RU" altLang="ru-RU">
                <a:latin typeface="Arial" panose="020B0604020202020204" pitchFamily="34" charset="0"/>
              </a:rPr>
              <a:t> - растворенный окисел; </a:t>
            </a:r>
          </a:p>
          <a:p>
            <a:r>
              <a:rPr lang="ru-RU" altLang="ru-RU" i="1">
                <a:latin typeface="Arial" panose="020B0604020202020204" pitchFamily="34" charset="0"/>
              </a:rPr>
              <a:t>3</a:t>
            </a:r>
            <a:r>
              <a:rPr lang="ru-RU" altLang="ru-RU">
                <a:latin typeface="Arial" panose="020B0604020202020204" pitchFamily="34" charset="0"/>
              </a:rPr>
              <a:t> - жидкий флюс; </a:t>
            </a:r>
            <a:r>
              <a:rPr lang="ru-RU" altLang="ru-RU" i="1">
                <a:latin typeface="Arial" panose="020B0604020202020204" pitchFamily="34" charset="0"/>
              </a:rPr>
              <a:t>4</a:t>
            </a:r>
            <a:r>
              <a:rPr lang="ru-RU" altLang="ru-RU">
                <a:latin typeface="Arial" panose="020B0604020202020204" pitchFamily="34" charset="0"/>
              </a:rPr>
              <a:t> - газообразный флюс; </a:t>
            </a:r>
            <a:r>
              <a:rPr lang="ru-RU" altLang="ru-RU" i="1">
                <a:latin typeface="Arial" panose="020B0604020202020204" pitchFamily="34" charset="0"/>
              </a:rPr>
              <a:t>5</a:t>
            </a:r>
            <a:r>
              <a:rPr lang="ru-RU" altLang="ru-RU">
                <a:latin typeface="Arial" panose="020B0604020202020204" pitchFamily="34" charset="0"/>
              </a:rPr>
              <a:t> - жидкий припой; </a:t>
            </a:r>
            <a:r>
              <a:rPr lang="ru-RU" altLang="ru-RU" i="1">
                <a:latin typeface="Arial" panose="020B0604020202020204" pitchFamily="34" charset="0"/>
              </a:rPr>
              <a:t>6</a:t>
            </a:r>
            <a:r>
              <a:rPr lang="ru-RU" altLang="ru-RU">
                <a:latin typeface="Arial" panose="020B0604020202020204" pitchFamily="34" charset="0"/>
              </a:rPr>
              <a:t> - рабочий стержень; </a:t>
            </a:r>
            <a:r>
              <a:rPr lang="ru-RU" altLang="ru-RU" i="1">
                <a:latin typeface="Arial" panose="020B0604020202020204" pitchFamily="34" charset="0"/>
              </a:rPr>
              <a:t>7</a:t>
            </a:r>
            <a:r>
              <a:rPr lang="ru-RU" altLang="ru-RU">
                <a:latin typeface="Arial" panose="020B0604020202020204" pitchFamily="34" charset="0"/>
              </a:rPr>
              <a:t> - основной металл; </a:t>
            </a:r>
          </a:p>
          <a:p>
            <a:r>
              <a:rPr lang="ru-RU" altLang="ru-RU" i="1">
                <a:latin typeface="Arial" panose="020B0604020202020204" pitchFamily="34" charset="0"/>
              </a:rPr>
              <a:t>8</a:t>
            </a:r>
            <a:r>
              <a:rPr lang="ru-RU" altLang="ru-RU">
                <a:latin typeface="Arial" panose="020B0604020202020204" pitchFamily="34" charset="0"/>
              </a:rPr>
              <a:t> - полуда;</a:t>
            </a:r>
          </a:p>
        </p:txBody>
      </p:sp>
    </p:spTree>
    <p:extLst>
      <p:ext uri="{BB962C8B-B14F-4D97-AF65-F5344CB8AC3E}">
        <p14:creationId xmlns:p14="http://schemas.microsoft.com/office/powerpoint/2010/main" val="92414843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88640"/>
            <a:ext cx="7787208" cy="720080"/>
          </a:xfrm>
        </p:spPr>
        <p:txBody>
          <a:bodyPr>
            <a:normAutofit fontScale="90000"/>
          </a:bodyPr>
          <a:lstStyle/>
          <a:p>
            <a:r>
              <a:rPr lang="ru-RU" dirty="0" smtClean="0">
                <a:solidFill>
                  <a:srgbClr val="002060"/>
                </a:solidFill>
              </a:rPr>
              <a:t>Подготовка к пайке</a:t>
            </a:r>
            <a:endParaRPr lang="ru-RU" dirty="0">
              <a:solidFill>
                <a:srgbClr val="002060"/>
              </a:solidFill>
            </a:endParaRPr>
          </a:p>
        </p:txBody>
      </p:sp>
      <p:sp>
        <p:nvSpPr>
          <p:cNvPr id="3" name="Содержимое 2"/>
          <p:cNvSpPr>
            <a:spLocks noGrp="1"/>
          </p:cNvSpPr>
          <p:nvPr>
            <p:ph sz="quarter" idx="1"/>
          </p:nvPr>
        </p:nvSpPr>
        <p:spPr>
          <a:xfrm>
            <a:off x="179512" y="908720"/>
            <a:ext cx="8964488" cy="5760640"/>
          </a:xfrm>
        </p:spPr>
        <p:txBody>
          <a:bodyPr>
            <a:noAutofit/>
          </a:bodyPr>
          <a:lstStyle/>
          <a:p>
            <a:endParaRPr lang="ru-RU" sz="2400" dirty="0" smtClean="0"/>
          </a:p>
          <a:p>
            <a:r>
              <a:rPr lang="ru-RU" sz="2400" dirty="0" smtClean="0"/>
              <a:t>очищают соединяемые поверхности деталей от грязи и пленок оксидов, а затем обезжиривают и покрывают флюсом;</a:t>
            </a:r>
          </a:p>
          <a:p>
            <a:r>
              <a:rPr lang="ru-RU" sz="2400" dirty="0" smtClean="0"/>
              <a:t>устанавливают и фиксируют соединяемые детали в положении, наиболее удобном для выполнения операций пайки</a:t>
            </a:r>
          </a:p>
          <a:p>
            <a:r>
              <a:rPr lang="ru-RU" sz="2400" dirty="0" smtClean="0"/>
              <a:t>опиливают рабочую часть паяльника, подготавливая его таким образом к работе;</a:t>
            </a:r>
          </a:p>
          <a:p>
            <a:r>
              <a:rPr lang="ru-RU" sz="2400" dirty="0" smtClean="0"/>
              <a:t>нагревают паяльник до температуры 350 — 400 °С и удаляют с его рабочей части образовавшуюся при нагревании окалину;</a:t>
            </a:r>
          </a:p>
          <a:p>
            <a:r>
              <a:rPr lang="ru-RU" sz="2400" dirty="0" smtClean="0"/>
              <a:t>перед пайкой паяльник необходимо залудить. В процессе лужения происходит смачивание припоем рабочей поверхности паяльника</a:t>
            </a:r>
            <a:endParaRPr lang="ru-RU" sz="2400" dirty="0"/>
          </a:p>
        </p:txBody>
      </p:sp>
    </p:spTree>
    <p:extLst>
      <p:ext uri="{BB962C8B-B14F-4D97-AF65-F5344CB8AC3E}">
        <p14:creationId xmlns:p14="http://schemas.microsoft.com/office/powerpoint/2010/main" val="36528021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539552" y="656692"/>
            <a:ext cx="8075240" cy="4006680"/>
          </a:xfrm>
        </p:spPr>
        <p:txBody>
          <a:bodyPr>
            <a:noAutofit/>
          </a:bodyPr>
          <a:lstStyle/>
          <a:p>
            <a:pPr marL="0" indent="0" algn="just">
              <a:buNone/>
            </a:pPr>
            <a:r>
              <a:rPr lang="ru-RU" sz="2000" b="1" dirty="0">
                <a:solidFill>
                  <a:srgbClr val="FF0000"/>
                </a:solidFill>
                <a:effectLst/>
              </a:rPr>
              <a:t>Для очистки поверхностей </a:t>
            </a:r>
            <a:r>
              <a:rPr lang="ru-RU" sz="2000" dirty="0">
                <a:effectLst/>
              </a:rPr>
              <a:t>применяют зачистку напильниками, Для очистки поверхностей применяют зачистку напильниками, металлическими щетками, шлифовальной шкуркой и т.п. Детали, полученные обработкой резанием (всухую), паяют без дополнительной зачистки. Если при механической или слесарной обработке применяли масло или эмульсию, то их перед пайкой удаляют обезжириванием в бензине, ацетоне и других веществах. Перед пайкой детали плотно подгоняют одну к другой. </a:t>
            </a:r>
            <a:endParaRPr lang="ru-RU" sz="2000" dirty="0" smtClean="0">
              <a:effectLst/>
            </a:endParaRPr>
          </a:p>
        </p:txBody>
      </p:sp>
    </p:spTree>
    <p:extLst>
      <p:ext uri="{BB962C8B-B14F-4D97-AF65-F5344CB8AC3E}">
        <p14:creationId xmlns:p14="http://schemas.microsoft.com/office/powerpoint/2010/main" val="18655018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548" y="116632"/>
            <a:ext cx="8229600" cy="1371600"/>
          </a:xfrm>
        </p:spPr>
        <p:txBody>
          <a:bodyPr rtlCol="0">
            <a:normAutofit fontScale="90000"/>
          </a:bodyPr>
          <a:lstStyle/>
          <a:p>
            <a:pPr fontAlgn="auto">
              <a:spcAft>
                <a:spcPts val="0"/>
              </a:spcAft>
              <a:defRPr/>
            </a:pPr>
            <a:r>
              <a:rPr lang="ru-RU" b="1" dirty="0" smtClean="0">
                <a:solidFill>
                  <a:srgbClr val="FF0000"/>
                </a:solidFill>
                <a:latin typeface="T-FLEX Type A" pitchFamily="2" charset="0"/>
              </a:rPr>
              <a:t>СБОРКА И ЗАКРЕПЛЕНИЕ ДЕТАЛЕЙ ПЕРЕД ПАЙКОЙ</a:t>
            </a:r>
            <a:endParaRPr lang="ru-RU" b="1" dirty="0">
              <a:solidFill>
                <a:srgbClr val="FF0000"/>
              </a:solidFill>
              <a:latin typeface="T-FLEX Type A" pitchFamily="2" charset="0"/>
            </a:endParaRPr>
          </a:p>
        </p:txBody>
      </p:sp>
      <p:sp>
        <p:nvSpPr>
          <p:cNvPr id="3" name="Содержимое 2"/>
          <p:cNvSpPr>
            <a:spLocks noGrp="1"/>
          </p:cNvSpPr>
          <p:nvPr>
            <p:ph idx="1"/>
          </p:nvPr>
        </p:nvSpPr>
        <p:spPr>
          <a:xfrm>
            <a:off x="214313" y="1600200"/>
            <a:ext cx="5786437" cy="5257800"/>
          </a:xfrm>
        </p:spPr>
        <p:txBody>
          <a:bodyPr rtlCol="0">
            <a:normAutofit fontScale="85000" lnSpcReduction="20000"/>
          </a:bodyPr>
          <a:lstStyle/>
          <a:p>
            <a:pPr fontAlgn="auto">
              <a:spcAft>
                <a:spcPts val="0"/>
              </a:spcAft>
              <a:buFont typeface="Arial" pitchFamily="34" charset="0"/>
              <a:buChar char="•"/>
              <a:defRPr/>
            </a:pPr>
            <a:r>
              <a:rPr lang="ru-RU" i="1" dirty="0" smtClean="0">
                <a:latin typeface="T-FLEX Type A" pitchFamily="2" charset="0"/>
              </a:rPr>
              <a:t>Во избежание смещения и перекосов сборных деталей при транспортировке и пайке они должны быть прочно скреплены друг с другом. </a:t>
            </a:r>
            <a:br>
              <a:rPr lang="ru-RU" i="1" dirty="0" smtClean="0">
                <a:latin typeface="T-FLEX Type A" pitchFamily="2" charset="0"/>
              </a:rPr>
            </a:br>
            <a:r>
              <a:rPr lang="ru-RU" i="1" dirty="0" smtClean="0">
                <a:latin typeface="T-FLEX Type A" pitchFamily="2" charset="0"/>
              </a:rPr>
              <a:t/>
            </a:r>
            <a:br>
              <a:rPr lang="ru-RU" i="1" dirty="0" smtClean="0">
                <a:latin typeface="T-FLEX Type A" pitchFamily="2" charset="0"/>
              </a:rPr>
            </a:br>
            <a:r>
              <a:rPr lang="ru-RU" i="1" dirty="0" smtClean="0">
                <a:latin typeface="T-FLEX Type A" pitchFamily="2" charset="0"/>
              </a:rPr>
              <a:t>Для скрепления применяются различные вспомогательные жесткие приспособления, поддерживающие устройства, используется точечная сварка, развальцовка, обжимка, клёпка, насечка, плотная посадка и т. п.</a:t>
            </a:r>
            <a:br>
              <a:rPr lang="ru-RU" i="1" dirty="0" smtClean="0">
                <a:latin typeface="T-FLEX Type A" pitchFamily="2" charset="0"/>
              </a:rPr>
            </a:br>
            <a:endParaRPr lang="ru-RU" i="1" dirty="0">
              <a:latin typeface="T-FLEX Type A" pitchFamily="2" charset="0"/>
            </a:endParaRPr>
          </a:p>
        </p:txBody>
      </p:sp>
      <p:pic>
        <p:nvPicPr>
          <p:cNvPr id="27651" name="Picture 2" descr="http://photobucket.com/albums/p139/gosha-kun/0b0392e9.jpg"/>
          <p:cNvPicPr>
            <a:picLocks noChangeAspect="1" noChangeArrowheads="1"/>
          </p:cNvPicPr>
          <p:nvPr/>
        </p:nvPicPr>
        <p:blipFill>
          <a:blip r:embed="rId2"/>
          <a:srcRect/>
          <a:stretch>
            <a:fillRect/>
          </a:stretch>
        </p:blipFill>
        <p:spPr bwMode="auto">
          <a:xfrm>
            <a:off x="5905500" y="2071688"/>
            <a:ext cx="3238500" cy="2428875"/>
          </a:xfrm>
          <a:prstGeom prst="rect">
            <a:avLst/>
          </a:prstGeom>
          <a:noFill/>
          <a:ln w="9525">
            <a:noFill/>
            <a:miter lim="800000"/>
            <a:headEnd/>
            <a:tailEnd/>
          </a:ln>
        </p:spPr>
      </p:pic>
    </p:spTree>
    <p:extLst>
      <p:ext uri="{BB962C8B-B14F-4D97-AF65-F5344CB8AC3E}">
        <p14:creationId xmlns:p14="http://schemas.microsoft.com/office/powerpoint/2010/main" val="1430982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1985045" y="1935882"/>
            <a:ext cx="5328592" cy="2952328"/>
          </a:xfrm>
          <a:prstGeom prst="roundRect">
            <a:avLst/>
          </a:prstGeom>
          <a:solidFill>
            <a:srgbClr val="FFFF00">
              <a:alpha val="90000"/>
            </a:srgbClr>
          </a:solidFill>
          <a:ln w="57150">
            <a:noFill/>
          </a:ln>
          <a:effectLst>
            <a:outerShdw blurRad="76200" dist="12700" dir="2700000" sy="-23000" kx="-800400" algn="bl" rotWithShape="0">
              <a:prstClr val="black">
                <a:alpha val="20000"/>
              </a:prstClr>
            </a:outerShdw>
          </a:effectLst>
          <a:scene3d>
            <a:camera prst="orthographicFront"/>
            <a:lightRig rig="threePt" dir="t"/>
          </a:scene3d>
          <a:sp3d>
            <a:bevelT prst="angle"/>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rtlCol="0" anchor="ctr" anchorCtr="0">
            <a:noAutofit/>
          </a:bodyPr>
          <a:lstStyle/>
          <a:p>
            <a:pPr algn="ctr" defTabSz="622300">
              <a:lnSpc>
                <a:spcPct val="90000"/>
              </a:lnSpc>
              <a:spcBef>
                <a:spcPct val="0"/>
              </a:spcBef>
              <a:spcAft>
                <a:spcPct val="35000"/>
              </a:spcAft>
            </a:pPr>
            <a:r>
              <a:rPr lang="en-US" sz="5400" b="1" kern="1200" dirty="0" smtClean="0">
                <a:solidFill>
                  <a:srgbClr val="FF0000"/>
                </a:solidFill>
              </a:rPr>
              <a:t>I</a:t>
            </a:r>
            <a:r>
              <a:rPr lang="en-US" sz="5400" b="1" kern="1200" dirty="0" smtClean="0">
                <a:solidFill>
                  <a:srgbClr val="0000CC"/>
                </a:solidFill>
              </a:rPr>
              <a:t> </a:t>
            </a:r>
            <a:r>
              <a:rPr lang="ru-RU" sz="5400" b="1" kern="1200" dirty="0" smtClean="0">
                <a:solidFill>
                  <a:srgbClr val="0000CC"/>
                </a:solidFill>
              </a:rPr>
              <a:t>ПАЙКА МЕТАЛЛОВ</a:t>
            </a:r>
          </a:p>
        </p:txBody>
      </p:sp>
    </p:spTree>
    <p:extLst>
      <p:ext uri="{BB962C8B-B14F-4D97-AF65-F5344CB8AC3E}">
        <p14:creationId xmlns:p14="http://schemas.microsoft.com/office/powerpoint/2010/main" val="18603470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9962" y="10691"/>
            <a:ext cx="8229600" cy="609997"/>
          </a:xfrm>
        </p:spPr>
        <p:txBody>
          <a:bodyPr/>
          <a:lstStyle/>
          <a:p>
            <a:pPr eaLnBrk="1" hangingPunct="1"/>
            <a:r>
              <a:rPr lang="ru-RU" sz="3600" b="1" dirty="0">
                <a:solidFill>
                  <a:srgbClr val="C00000"/>
                </a:solidFill>
                <a:effectLst>
                  <a:outerShdw blurRad="38100" dist="38100" dir="2700000" algn="tl">
                    <a:srgbClr val="000000">
                      <a:alpha val="43137"/>
                    </a:srgbClr>
                  </a:outerShdw>
                </a:effectLst>
              </a:rPr>
              <a:t>Сборка соединений пайкой</a:t>
            </a:r>
            <a:endParaRPr lang="ru-RU" altLang="ru-RU" sz="3600" b="1" dirty="0" smtClean="0">
              <a:solidFill>
                <a:srgbClr val="C00000"/>
              </a:solidFill>
              <a:effectLst>
                <a:outerShdw blurRad="38100" dist="38100" dir="2700000" algn="tl">
                  <a:srgbClr val="000000">
                    <a:alpha val="43137"/>
                  </a:srgbClr>
                </a:outerShdw>
              </a:effectLst>
            </a:endParaRPr>
          </a:p>
        </p:txBody>
      </p:sp>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3" name="Прямоугольник 2"/>
          <p:cNvSpPr/>
          <p:nvPr/>
        </p:nvSpPr>
        <p:spPr>
          <a:xfrm>
            <a:off x="90896" y="634621"/>
            <a:ext cx="9053103" cy="2508379"/>
          </a:xfrm>
          <a:prstGeom prst="rect">
            <a:avLst/>
          </a:prstGeom>
        </p:spPr>
        <p:txBody>
          <a:bodyPr wrap="square">
            <a:spAutoFit/>
          </a:bodyPr>
          <a:lstStyle/>
          <a:p>
            <a:pPr>
              <a:spcBef>
                <a:spcPts val="300"/>
              </a:spcBef>
              <a:spcAft>
                <a:spcPts val="300"/>
              </a:spcAft>
            </a:pPr>
            <a:r>
              <a:rPr lang="ru-RU" sz="1900" b="1" dirty="0" smtClean="0">
                <a:solidFill>
                  <a:srgbClr val="006600"/>
                </a:solidFill>
                <a:latin typeface="Arial" panose="020B0604020202020204" pitchFamily="34" charset="0"/>
                <a:ea typeface="Times New Roman" panose="02020603050405020304" pitchFamily="18" charset="0"/>
              </a:rPr>
              <a:t>Наибольшее </a:t>
            </a:r>
            <a:r>
              <a:rPr lang="ru-RU" sz="1900" b="1" dirty="0">
                <a:solidFill>
                  <a:srgbClr val="006600"/>
                </a:solidFill>
                <a:latin typeface="Arial" panose="020B0604020202020204" pitchFamily="34" charset="0"/>
                <a:ea typeface="Times New Roman" panose="02020603050405020304" pitchFamily="18" charset="0"/>
              </a:rPr>
              <a:t>распространение получила </a:t>
            </a:r>
            <a:r>
              <a:rPr lang="ru-RU" sz="1900" b="1" u="sng"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капиллярная пайка</a:t>
            </a:r>
            <a:r>
              <a:rPr lang="ru-RU" sz="1900" b="1" dirty="0">
                <a:solidFill>
                  <a:srgbClr val="FF0000"/>
                </a:solidFill>
                <a:latin typeface="Arial" panose="020B0604020202020204" pitchFamily="34" charset="0"/>
                <a:ea typeface="Times New Roman" panose="02020603050405020304" pitchFamily="18" charset="0"/>
              </a:rPr>
              <a:t>. </a:t>
            </a:r>
            <a:r>
              <a:rPr lang="ru-RU" sz="1900" b="1" dirty="0">
                <a:solidFill>
                  <a:srgbClr val="006600"/>
                </a:solidFill>
                <a:latin typeface="Arial" panose="020B0604020202020204" pitchFamily="34" charset="0"/>
                <a:ea typeface="Times New Roman" panose="02020603050405020304" pitchFamily="18" charset="0"/>
              </a:rPr>
              <a:t>Температура плавления припоя должна быть </a:t>
            </a:r>
            <a:r>
              <a:rPr lang="ru-RU" sz="1900" b="1" dirty="0">
                <a:solidFill>
                  <a:srgbClr val="FF0000"/>
                </a:solidFill>
                <a:latin typeface="Arial" panose="020B0604020202020204" pitchFamily="34" charset="0"/>
                <a:ea typeface="Times New Roman" panose="02020603050405020304" pitchFamily="18" charset="0"/>
              </a:rPr>
              <a:t>на 20–30 °C </a:t>
            </a:r>
            <a:r>
              <a:rPr lang="ru-RU" sz="1900" b="1" dirty="0">
                <a:solidFill>
                  <a:srgbClr val="006600"/>
                </a:solidFill>
                <a:latin typeface="Arial" panose="020B0604020202020204" pitchFamily="34" charset="0"/>
                <a:ea typeface="Times New Roman" panose="02020603050405020304" pitchFamily="18" charset="0"/>
              </a:rPr>
              <a:t>ниже температуры плавления соединяемых материалов.</a:t>
            </a:r>
            <a:endParaRPr lang="ru-RU" sz="1900" b="1" dirty="0">
              <a:solidFill>
                <a:srgbClr val="006600"/>
              </a:solidFill>
              <a:latin typeface="Times New Roman" panose="02020603050405020304" pitchFamily="18" charset="0"/>
              <a:ea typeface="Times New Roman" panose="02020603050405020304" pitchFamily="18" charset="0"/>
            </a:endParaRPr>
          </a:p>
          <a:p>
            <a:pPr>
              <a:spcBef>
                <a:spcPts val="300"/>
              </a:spcBef>
              <a:spcAft>
                <a:spcPts val="300"/>
              </a:spcAft>
            </a:pPr>
            <a:r>
              <a:rPr lang="ru-RU" sz="1900" b="1" dirty="0">
                <a:solidFill>
                  <a:srgbClr val="FF0000"/>
                </a:solidFill>
                <a:latin typeface="Arial" panose="020B0604020202020204" pitchFamily="34" charset="0"/>
                <a:ea typeface="Times New Roman" panose="02020603050405020304" pitchFamily="18" charset="0"/>
              </a:rPr>
              <a:t>Расплавленный припой</a:t>
            </a:r>
            <a:r>
              <a:rPr lang="ru-RU" sz="1900" b="1" dirty="0">
                <a:solidFill>
                  <a:srgbClr val="0000D0"/>
                </a:solidFill>
                <a:latin typeface="Arial" panose="020B0604020202020204" pitchFamily="34" charset="0"/>
                <a:ea typeface="Times New Roman" panose="02020603050405020304" pitchFamily="18" charset="0"/>
              </a:rPr>
              <a:t>, </a:t>
            </a:r>
            <a:r>
              <a:rPr lang="ru-RU" sz="1900" b="1" dirty="0" smtClean="0">
                <a:solidFill>
                  <a:srgbClr val="0000D0"/>
                </a:solidFill>
                <a:latin typeface="Arial" panose="020B0604020202020204" pitchFamily="34" charset="0"/>
                <a:ea typeface="Times New Roman" panose="02020603050405020304" pitchFamily="18" charset="0"/>
              </a:rPr>
              <a:t>введённый </a:t>
            </a:r>
            <a:r>
              <a:rPr lang="ru-RU" sz="1900" b="1" dirty="0">
                <a:solidFill>
                  <a:srgbClr val="0000D0"/>
                </a:solidFill>
                <a:latin typeface="Arial" panose="020B0604020202020204" pitchFamily="34" charset="0"/>
                <a:ea typeface="Times New Roman" panose="02020603050405020304" pitchFamily="18" charset="0"/>
              </a:rPr>
              <a:t>в зазор между деталями, нагретыми до температуры плавления припоя, смачивает их поверхности и проникает в капиллярные трещины. В процессе пайки происходит химическое соединение припоя с материалом деталей. После охлаждения и затвердевания получается прочное соединение.</a:t>
            </a:r>
            <a:endParaRPr lang="ru-RU" sz="1900" b="1" dirty="0">
              <a:solidFill>
                <a:srgbClr val="0000D0"/>
              </a:solidFill>
              <a:effectLst/>
              <a:latin typeface="Times New Roman" panose="02020603050405020304" pitchFamily="18" charset="0"/>
              <a:ea typeface="Times New Roman" panose="02020603050405020304" pitchFamily="18" charset="0"/>
            </a:endParaRPr>
          </a:p>
        </p:txBody>
      </p:sp>
      <p:sp>
        <p:nvSpPr>
          <p:cNvPr id="2" name="Прямоугольник 1"/>
          <p:cNvSpPr/>
          <p:nvPr/>
        </p:nvSpPr>
        <p:spPr>
          <a:xfrm>
            <a:off x="99887" y="4663966"/>
            <a:ext cx="8674038" cy="1200329"/>
          </a:xfrm>
          <a:prstGeom prst="rect">
            <a:avLst/>
          </a:prstGeom>
        </p:spPr>
        <p:txBody>
          <a:bodyPr wrap="square">
            <a:spAutoFit/>
          </a:bodyPr>
          <a:lstStyle/>
          <a:p>
            <a:pPr marL="84138" indent="0">
              <a:spcBef>
                <a:spcPts val="0"/>
              </a:spcBef>
              <a:buNone/>
            </a:pPr>
            <a:r>
              <a:rPr lang="ru-RU" dirty="0"/>
              <a:t>Пайка позволяет соединять детали, из неоднородных металлов, например стальную деталь с алюминиевой.</a:t>
            </a:r>
            <a:r>
              <a:rPr lang="ru-RU" b="1" dirty="0"/>
              <a:t> </a:t>
            </a:r>
          </a:p>
          <a:p>
            <a:pPr marL="84138" indent="0">
              <a:spcBef>
                <a:spcPts val="0"/>
              </a:spcBef>
              <a:buNone/>
            </a:pPr>
            <a:r>
              <a:rPr lang="ru-RU" dirty="0"/>
              <a:t>Перед пайкой паяемые поверхности деталей обезжиривают и очищают от окислов (флюсы -канифоль, бура, хлористый цинк). </a:t>
            </a:r>
          </a:p>
        </p:txBody>
      </p:sp>
    </p:spTree>
    <p:extLst>
      <p:ext uri="{BB962C8B-B14F-4D97-AF65-F5344CB8AC3E}">
        <p14:creationId xmlns:p14="http://schemas.microsoft.com/office/powerpoint/2010/main" val="50764358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95636" y="61347"/>
            <a:ext cx="6624736" cy="775365"/>
          </a:xfrm>
          <a:solidFill>
            <a:srgbClr val="0070C0"/>
          </a:solidFill>
        </p:spPr>
        <p:txBody>
          <a:bodyPr>
            <a:normAutofit/>
          </a:bodyPr>
          <a:lstStyle/>
          <a:p>
            <a:pPr algn="ctr" eaLnBrk="1" hangingPunct="1"/>
            <a:r>
              <a:rPr lang="ru-RU" altLang="ru-RU" sz="3200" b="1" dirty="0" smtClean="0">
                <a:solidFill>
                  <a:srgbClr val="FFFF00"/>
                </a:solidFill>
              </a:rPr>
              <a:t>Паяные соединения</a:t>
            </a:r>
            <a:r>
              <a:rPr lang="ru-RU" altLang="ru-RU" sz="4000" dirty="0" smtClean="0">
                <a:solidFill>
                  <a:srgbClr val="FFFF00"/>
                </a:solidFill>
              </a:rPr>
              <a:t> </a:t>
            </a:r>
          </a:p>
        </p:txBody>
      </p:sp>
      <p:sp>
        <p:nvSpPr>
          <p:cNvPr id="25603" name="Text Box 4"/>
          <p:cNvSpPr txBox="1">
            <a:spLocks noChangeArrowheads="1"/>
          </p:cNvSpPr>
          <p:nvPr/>
        </p:nvSpPr>
        <p:spPr bwMode="auto">
          <a:xfrm>
            <a:off x="179512" y="1073170"/>
            <a:ext cx="885698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65125"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0000"/>
              </a:lnSpc>
            </a:pPr>
            <a:r>
              <a:rPr lang="ru-RU" altLang="ru-RU" sz="2400" b="1" i="1" dirty="0" smtClean="0">
                <a:solidFill>
                  <a:srgbClr val="FF0000"/>
                </a:solidFill>
              </a:rPr>
              <a:t>Паяные </a:t>
            </a:r>
            <a:r>
              <a:rPr lang="ru-RU" altLang="ru-RU" sz="2400" b="1" i="1" dirty="0">
                <a:solidFill>
                  <a:srgbClr val="FF0000"/>
                </a:solidFill>
              </a:rPr>
              <a:t>соединения</a:t>
            </a:r>
            <a:r>
              <a:rPr lang="ru-RU" altLang="ru-RU" sz="2400" i="1" dirty="0">
                <a:solidFill>
                  <a:srgbClr val="FF0000"/>
                </a:solidFill>
              </a:rPr>
              <a:t> </a:t>
            </a:r>
            <a:r>
              <a:rPr lang="ru-RU" altLang="ru-RU" sz="2400" b="1" i="1" dirty="0" smtClean="0">
                <a:solidFill>
                  <a:schemeClr val="tx1"/>
                </a:solidFill>
              </a:rPr>
              <a:t>– соединения, </a:t>
            </a:r>
            <a:r>
              <a:rPr lang="ru-RU" altLang="ru-RU" sz="2400" b="1" i="1" dirty="0">
                <a:solidFill>
                  <a:schemeClr val="tx1"/>
                </a:solidFill>
              </a:rPr>
              <a:t>образованные за счет химического или физического (адгезия, растворение, образование эвтектик) взаимодействия расплавляемого материала </a:t>
            </a:r>
            <a:r>
              <a:rPr lang="ru-RU" altLang="ru-RU" sz="2400" b="1" i="1" dirty="0" smtClean="0">
                <a:solidFill>
                  <a:schemeClr val="tx1"/>
                </a:solidFill>
              </a:rPr>
              <a:t>– припоя </a:t>
            </a:r>
            <a:r>
              <a:rPr lang="ru-RU" altLang="ru-RU" sz="2400" b="1" i="1" dirty="0">
                <a:solidFill>
                  <a:schemeClr val="tx1"/>
                </a:solidFill>
              </a:rPr>
              <a:t>с соединяемыми кромками деталей</a:t>
            </a:r>
            <a:r>
              <a:rPr lang="ru-RU" altLang="ru-RU" sz="2400" b="1" dirty="0">
                <a:solidFill>
                  <a:schemeClr val="tx1"/>
                </a:solidFill>
              </a:rPr>
              <a:t>. </a:t>
            </a:r>
          </a:p>
          <a:p>
            <a:pPr eaLnBrk="1" hangingPunct="1">
              <a:lnSpc>
                <a:spcPct val="100000"/>
              </a:lnSpc>
            </a:pPr>
            <a:r>
              <a:rPr lang="ru-RU" altLang="ru-RU" sz="2000" b="1" dirty="0">
                <a:solidFill>
                  <a:srgbClr val="0070C0"/>
                </a:solidFill>
              </a:rPr>
              <a:t>Отличием пайки </a:t>
            </a:r>
            <a:r>
              <a:rPr lang="ru-RU" altLang="ru-RU" sz="2000" dirty="0">
                <a:solidFill>
                  <a:schemeClr val="tx1"/>
                </a:solidFill>
              </a:rPr>
              <a:t>является </a:t>
            </a:r>
            <a:r>
              <a:rPr lang="ru-RU" altLang="ru-RU" sz="2000" b="1" dirty="0">
                <a:solidFill>
                  <a:schemeClr val="tx1"/>
                </a:solidFill>
              </a:rPr>
              <a:t>отсутствие оплавления соединяемых поверхностей</a:t>
            </a:r>
            <a:r>
              <a:rPr lang="ru-RU" altLang="ru-RU" sz="2000" dirty="0">
                <a:solidFill>
                  <a:schemeClr val="tx1"/>
                </a:solidFill>
              </a:rPr>
              <a:t>.</a:t>
            </a:r>
            <a:r>
              <a:rPr lang="ru-RU" altLang="ru-RU" dirty="0">
                <a:solidFill>
                  <a:schemeClr val="tx1"/>
                </a:solidFill>
              </a:rPr>
              <a:t> </a:t>
            </a:r>
          </a:p>
        </p:txBody>
      </p:sp>
      <p:pic>
        <p:nvPicPr>
          <p:cNvPr id="25604" name="Picture 5" descr="ПаянСоед(тип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947" y="3715320"/>
            <a:ext cx="7110114" cy="20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6"/>
          <p:cNvSpPr txBox="1">
            <a:spLocks noChangeArrowheads="1"/>
          </p:cNvSpPr>
          <p:nvPr/>
        </p:nvSpPr>
        <p:spPr bwMode="auto">
          <a:xfrm>
            <a:off x="36004" y="5766617"/>
            <a:ext cx="91079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eaLnBrk="0" hangingPunc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r>
              <a:rPr lang="ru-RU" altLang="ru-RU" sz="2000" b="1" dirty="0">
                <a:solidFill>
                  <a:srgbClr val="FF0000"/>
                </a:solidFill>
              </a:rPr>
              <a:t>Рис. </a:t>
            </a:r>
            <a:r>
              <a:rPr lang="ru-RU" altLang="ru-RU" sz="2000" b="1" dirty="0" smtClean="0">
                <a:solidFill>
                  <a:srgbClr val="FF0000"/>
                </a:solidFill>
              </a:rPr>
              <a:t>9</a:t>
            </a:r>
            <a:r>
              <a:rPr lang="ru-RU" altLang="ru-RU" sz="2000" b="1" dirty="0">
                <a:solidFill>
                  <a:srgbClr val="FF0000"/>
                </a:solidFill>
              </a:rPr>
              <a:t>. </a:t>
            </a:r>
            <a:r>
              <a:rPr lang="ru-RU" altLang="ru-RU" sz="2000" b="1" dirty="0">
                <a:solidFill>
                  <a:schemeClr val="tx1"/>
                </a:solidFill>
              </a:rPr>
              <a:t>Некоторые типы паяных соединений:</a:t>
            </a:r>
            <a:r>
              <a:rPr lang="ru-RU" altLang="ru-RU" sz="2000" dirty="0">
                <a:solidFill>
                  <a:schemeClr val="tx1"/>
                </a:solidFill>
              </a:rPr>
              <a:t> </a:t>
            </a:r>
            <a:endParaRPr lang="ru-RU" altLang="ru-RU" sz="2000" dirty="0" smtClean="0">
              <a:solidFill>
                <a:schemeClr val="tx1"/>
              </a:solidFill>
            </a:endParaRPr>
          </a:p>
          <a:p>
            <a:pPr algn="ctr" eaLnBrk="1" hangingPunct="1"/>
            <a:r>
              <a:rPr lang="ru-RU" altLang="ru-RU" sz="2000" b="1" i="1" dirty="0" smtClean="0">
                <a:solidFill>
                  <a:schemeClr val="tx1"/>
                </a:solidFill>
              </a:rPr>
              <a:t>а</a:t>
            </a:r>
            <a:r>
              <a:rPr lang="ru-RU" altLang="ru-RU" sz="2000" b="1" i="1" dirty="0">
                <a:solidFill>
                  <a:schemeClr val="tx1"/>
                </a:solidFill>
              </a:rPr>
              <a:t>)</a:t>
            </a:r>
            <a:r>
              <a:rPr lang="ru-RU" altLang="ru-RU" sz="2000" b="1" dirty="0">
                <a:solidFill>
                  <a:schemeClr val="tx1"/>
                </a:solidFill>
              </a:rPr>
              <a:t> </a:t>
            </a:r>
            <a:r>
              <a:rPr lang="ru-RU" altLang="ru-RU" sz="2000" b="1" dirty="0">
                <a:solidFill>
                  <a:schemeClr val="tx1"/>
                </a:solidFill>
                <a:sym typeface="Symbol" panose="05050102010706020507" pitchFamily="18" charset="2"/>
              </a:rPr>
              <a:t></a:t>
            </a:r>
            <a:r>
              <a:rPr lang="ru-RU" altLang="ru-RU" sz="2000" b="1" dirty="0">
                <a:solidFill>
                  <a:schemeClr val="tx1"/>
                </a:solidFill>
              </a:rPr>
              <a:t> встык; </a:t>
            </a:r>
            <a:r>
              <a:rPr lang="ru-RU" altLang="ru-RU" sz="2000" b="1" i="1" dirty="0" smtClean="0">
                <a:solidFill>
                  <a:schemeClr val="tx1"/>
                </a:solidFill>
              </a:rPr>
              <a:t>б</a:t>
            </a:r>
            <a:r>
              <a:rPr lang="ru-RU" altLang="ru-RU" sz="2000" b="1" i="1" dirty="0">
                <a:solidFill>
                  <a:schemeClr val="tx1"/>
                </a:solidFill>
              </a:rPr>
              <a:t>)</a:t>
            </a:r>
            <a:r>
              <a:rPr lang="ru-RU" altLang="ru-RU" sz="2000" b="1" dirty="0">
                <a:solidFill>
                  <a:schemeClr val="tx1"/>
                </a:solidFill>
              </a:rPr>
              <a:t> </a:t>
            </a:r>
            <a:r>
              <a:rPr lang="ru-RU" altLang="ru-RU" sz="2000" b="1" dirty="0">
                <a:solidFill>
                  <a:schemeClr val="tx1"/>
                </a:solidFill>
                <a:sym typeface="Symbol" panose="05050102010706020507" pitchFamily="18" charset="2"/>
              </a:rPr>
              <a:t></a:t>
            </a:r>
            <a:r>
              <a:rPr lang="ru-RU" altLang="ru-RU" sz="2000" b="1" dirty="0">
                <a:solidFill>
                  <a:schemeClr val="tx1"/>
                </a:solidFill>
              </a:rPr>
              <a:t> встык с накладкой; </a:t>
            </a:r>
            <a:r>
              <a:rPr lang="ru-RU" altLang="ru-RU" sz="2000" b="1" i="1" dirty="0">
                <a:solidFill>
                  <a:schemeClr val="tx1"/>
                </a:solidFill>
              </a:rPr>
              <a:t>в)</a:t>
            </a:r>
            <a:r>
              <a:rPr lang="ru-RU" altLang="ru-RU" sz="2000" b="1" dirty="0">
                <a:solidFill>
                  <a:schemeClr val="tx1"/>
                </a:solidFill>
              </a:rPr>
              <a:t> </a:t>
            </a:r>
            <a:r>
              <a:rPr lang="ru-RU" altLang="ru-RU" sz="2000" b="1" dirty="0">
                <a:solidFill>
                  <a:schemeClr val="tx1"/>
                </a:solidFill>
                <a:sym typeface="Symbol" panose="05050102010706020507" pitchFamily="18" charset="2"/>
              </a:rPr>
              <a:t></a:t>
            </a:r>
            <a:r>
              <a:rPr lang="ru-RU" altLang="ru-RU" sz="2000" b="1" dirty="0">
                <a:solidFill>
                  <a:schemeClr val="tx1"/>
                </a:solidFill>
              </a:rPr>
              <a:t> в косой стык; </a:t>
            </a:r>
            <a:r>
              <a:rPr lang="ru-RU" altLang="ru-RU" sz="2000" b="1" i="1" dirty="0">
                <a:solidFill>
                  <a:schemeClr val="tx1"/>
                </a:solidFill>
              </a:rPr>
              <a:t>г)</a:t>
            </a:r>
            <a:r>
              <a:rPr lang="ru-RU" altLang="ru-RU" sz="2000" b="1" dirty="0">
                <a:solidFill>
                  <a:schemeClr val="tx1"/>
                </a:solidFill>
              </a:rPr>
              <a:t> </a:t>
            </a:r>
            <a:r>
              <a:rPr lang="ru-RU" altLang="ru-RU" sz="2000" b="1" dirty="0">
                <a:solidFill>
                  <a:schemeClr val="tx1"/>
                </a:solidFill>
                <a:sym typeface="Symbol" panose="05050102010706020507" pitchFamily="18" charset="2"/>
              </a:rPr>
              <a:t></a:t>
            </a:r>
            <a:r>
              <a:rPr lang="ru-RU" altLang="ru-RU" sz="2000" b="1" dirty="0">
                <a:solidFill>
                  <a:schemeClr val="tx1"/>
                </a:solidFill>
              </a:rPr>
              <a:t> внахлёстку; </a:t>
            </a:r>
            <a:br>
              <a:rPr lang="ru-RU" altLang="ru-RU" sz="2000" b="1" dirty="0">
                <a:solidFill>
                  <a:schemeClr val="tx1"/>
                </a:solidFill>
              </a:rPr>
            </a:br>
            <a:r>
              <a:rPr lang="ru-RU" altLang="ru-RU" sz="2000" b="1" i="1" dirty="0">
                <a:solidFill>
                  <a:schemeClr val="tx1"/>
                </a:solidFill>
              </a:rPr>
              <a:t>д)</a:t>
            </a:r>
            <a:r>
              <a:rPr lang="ru-RU" altLang="ru-RU" sz="2000" b="1" dirty="0">
                <a:solidFill>
                  <a:schemeClr val="tx1"/>
                </a:solidFill>
              </a:rPr>
              <a:t> </a:t>
            </a:r>
            <a:r>
              <a:rPr lang="ru-RU" altLang="ru-RU" sz="2000" b="1" dirty="0">
                <a:solidFill>
                  <a:schemeClr val="tx1"/>
                </a:solidFill>
                <a:sym typeface="Symbol" panose="05050102010706020507" pitchFamily="18" charset="2"/>
              </a:rPr>
              <a:t></a:t>
            </a:r>
            <a:r>
              <a:rPr lang="ru-RU" altLang="ru-RU" sz="2000" b="1" dirty="0">
                <a:solidFill>
                  <a:schemeClr val="tx1"/>
                </a:solidFill>
              </a:rPr>
              <a:t> </a:t>
            </a:r>
            <a:r>
              <a:rPr lang="ru-RU" altLang="ru-RU" sz="2000" b="1" dirty="0" err="1">
                <a:solidFill>
                  <a:schemeClr val="tx1"/>
                </a:solidFill>
              </a:rPr>
              <a:t>втавр</a:t>
            </a:r>
            <a:r>
              <a:rPr lang="ru-RU" altLang="ru-RU" sz="2000" b="1" dirty="0">
                <a:solidFill>
                  <a:schemeClr val="tx1"/>
                </a:solidFill>
              </a:rPr>
              <a:t>; </a:t>
            </a:r>
            <a:r>
              <a:rPr lang="ru-RU" altLang="ru-RU" sz="2000" b="1" i="1" dirty="0">
                <a:solidFill>
                  <a:schemeClr val="tx1"/>
                </a:solidFill>
              </a:rPr>
              <a:t>е)</a:t>
            </a:r>
            <a:r>
              <a:rPr lang="ru-RU" altLang="ru-RU" sz="2000" b="1" dirty="0">
                <a:solidFill>
                  <a:schemeClr val="tx1"/>
                </a:solidFill>
              </a:rPr>
              <a:t> </a:t>
            </a:r>
            <a:r>
              <a:rPr lang="ru-RU" altLang="ru-RU" sz="2000" b="1" dirty="0">
                <a:solidFill>
                  <a:schemeClr val="tx1"/>
                </a:solidFill>
                <a:sym typeface="Symbol" panose="05050102010706020507" pitchFamily="18" charset="2"/>
              </a:rPr>
              <a:t></a:t>
            </a:r>
            <a:r>
              <a:rPr lang="ru-RU" altLang="ru-RU" sz="2000" b="1" dirty="0">
                <a:solidFill>
                  <a:schemeClr val="tx1"/>
                </a:solidFill>
              </a:rPr>
              <a:t> телескопическое; </a:t>
            </a:r>
            <a:r>
              <a:rPr lang="ru-RU" altLang="ru-RU" sz="2000" b="1" i="1" dirty="0">
                <a:solidFill>
                  <a:schemeClr val="tx1"/>
                </a:solidFill>
              </a:rPr>
              <a:t>ж)</a:t>
            </a:r>
            <a:r>
              <a:rPr lang="ru-RU" altLang="ru-RU" sz="2000" b="1" dirty="0">
                <a:solidFill>
                  <a:schemeClr val="tx1"/>
                </a:solidFill>
              </a:rPr>
              <a:t> </a:t>
            </a:r>
            <a:r>
              <a:rPr lang="ru-RU" altLang="ru-RU" sz="2000" b="1" dirty="0">
                <a:solidFill>
                  <a:schemeClr val="tx1"/>
                </a:solidFill>
                <a:sym typeface="Symbol" panose="05050102010706020507" pitchFamily="18" charset="2"/>
              </a:rPr>
              <a:t></a:t>
            </a:r>
            <a:r>
              <a:rPr lang="ru-RU" altLang="ru-RU" sz="2000" b="1" dirty="0">
                <a:solidFill>
                  <a:schemeClr val="tx1"/>
                </a:solidFill>
              </a:rPr>
              <a:t> сотовая </a:t>
            </a:r>
            <a:r>
              <a:rPr lang="ru-RU" altLang="ru-RU" sz="2000" b="1" dirty="0" smtClean="0">
                <a:solidFill>
                  <a:schemeClr val="tx1"/>
                </a:solidFill>
              </a:rPr>
              <a:t>конструкция</a:t>
            </a:r>
            <a:r>
              <a:rPr lang="ru-RU" altLang="ru-RU" sz="2000" dirty="0" smtClean="0">
                <a:solidFill>
                  <a:schemeClr val="tx1"/>
                </a:solidFill>
              </a:rPr>
              <a:t> </a:t>
            </a:r>
            <a:endParaRPr lang="ru-RU" altLang="ru-RU" sz="2000" dirty="0">
              <a:solidFill>
                <a:schemeClr val="tx1"/>
              </a:solidFill>
            </a:endParaRPr>
          </a:p>
        </p:txBody>
      </p:sp>
    </p:spTree>
    <p:extLst>
      <p:ext uri="{BB962C8B-B14F-4D97-AF65-F5344CB8AC3E}">
        <p14:creationId xmlns:p14="http://schemas.microsoft.com/office/powerpoint/2010/main" val="361038904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503548" y="2564904"/>
            <a:ext cx="8229600" cy="6858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ru-RU" sz="3600" b="1" kern="0" dirty="0" smtClean="0">
                <a:solidFill>
                  <a:srgbClr val="0000D0"/>
                </a:solidFill>
                <a:effectLst/>
              </a:rPr>
              <a:t>ПРИЁМЫ ПАЙКИ</a:t>
            </a:r>
          </a:p>
        </p:txBody>
      </p:sp>
    </p:spTree>
    <p:extLst>
      <p:ext uri="{BB962C8B-B14F-4D97-AF65-F5344CB8AC3E}">
        <p14:creationId xmlns:p14="http://schemas.microsoft.com/office/powerpoint/2010/main" val="41753528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lum bright="-36000" contrast="60000"/>
            <a:extLst>
              <a:ext uri="{28A0092B-C50C-407E-A947-70E740481C1C}">
                <a14:useLocalDpi xmlns:a14="http://schemas.microsoft.com/office/drawing/2010/main" val="0"/>
              </a:ext>
            </a:extLst>
          </a:blip>
          <a:srcRect l="4193" t="13638" r="5742" b="-2"/>
          <a:stretch>
            <a:fillRect/>
          </a:stretch>
        </p:blipFill>
        <p:spPr bwMode="auto">
          <a:xfrm>
            <a:off x="55644" y="443689"/>
            <a:ext cx="9088356" cy="64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a:xfrm>
            <a:off x="529431" y="-65087"/>
            <a:ext cx="8229600" cy="6858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ru-RU" sz="3600" b="1" kern="0" dirty="0" smtClean="0">
                <a:solidFill>
                  <a:srgbClr val="0000D0"/>
                </a:solidFill>
                <a:effectLst>
                  <a:outerShdw blurRad="38100" dist="38100" dir="2700000" algn="tl">
                    <a:srgbClr val="000000">
                      <a:alpha val="43137"/>
                    </a:srgbClr>
                  </a:outerShdw>
                </a:effectLst>
              </a:rPr>
              <a:t>Приёмы пайки</a:t>
            </a:r>
          </a:p>
        </p:txBody>
      </p:sp>
      <p:sp>
        <p:nvSpPr>
          <p:cNvPr id="4" name="Содержимое 2"/>
          <p:cNvSpPr txBox="1">
            <a:spLocks/>
          </p:cNvSpPr>
          <p:nvPr/>
        </p:nvSpPr>
        <p:spPr>
          <a:xfrm>
            <a:off x="3203848" y="4689140"/>
            <a:ext cx="4284897" cy="2376264"/>
          </a:xfrm>
          <a:prstGeom prst="rect">
            <a:avLst/>
          </a:prstGeom>
        </p:spPr>
        <p:txBody>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eaLnBrk="1" hangingPunct="1">
              <a:lnSpc>
                <a:spcPct val="150000"/>
              </a:lnSpc>
              <a:defRPr/>
            </a:pPr>
            <a:r>
              <a:rPr lang="ru-RU" sz="1800" b="1" kern="0" dirty="0" smtClean="0">
                <a:solidFill>
                  <a:srgbClr val="FF0000"/>
                </a:solidFill>
                <a:effectLst>
                  <a:outerShdw blurRad="38100" dist="38100" dir="2700000" algn="tl">
                    <a:srgbClr val="000000">
                      <a:alpha val="43137"/>
                    </a:srgbClr>
                  </a:outerShdw>
                </a:effectLst>
              </a:rPr>
              <a:t>а) </a:t>
            </a:r>
            <a:r>
              <a:rPr lang="ru-RU" sz="1800" kern="0" dirty="0" smtClean="0"/>
              <a:t>пайка стыкового шва</a:t>
            </a:r>
          </a:p>
          <a:p>
            <a:pPr eaLnBrk="1" hangingPunct="1">
              <a:lnSpc>
                <a:spcPct val="150000"/>
              </a:lnSpc>
              <a:defRPr/>
            </a:pPr>
            <a:r>
              <a:rPr lang="ru-RU" sz="1800" b="1" kern="0" dirty="0" smtClean="0">
                <a:solidFill>
                  <a:srgbClr val="FF0000"/>
                </a:solidFill>
                <a:effectLst>
                  <a:outerShdw blurRad="38100" dist="38100" dir="2700000" algn="tl">
                    <a:srgbClr val="000000">
                      <a:alpha val="43137"/>
                    </a:srgbClr>
                  </a:outerShdw>
                </a:effectLst>
              </a:rPr>
              <a:t>б) </a:t>
            </a:r>
            <a:r>
              <a:rPr lang="ru-RU" sz="1800" kern="0" dirty="0" err="1" smtClean="0"/>
              <a:t>нахлёсточного</a:t>
            </a:r>
            <a:r>
              <a:rPr lang="ru-RU" sz="1800" kern="0" dirty="0" smtClean="0"/>
              <a:t> шва</a:t>
            </a:r>
          </a:p>
          <a:p>
            <a:pPr eaLnBrk="1" hangingPunct="1">
              <a:lnSpc>
                <a:spcPct val="150000"/>
              </a:lnSpc>
              <a:defRPr/>
            </a:pPr>
            <a:r>
              <a:rPr lang="ru-RU" sz="1800" b="1" kern="0" dirty="0" smtClean="0">
                <a:solidFill>
                  <a:srgbClr val="FF0000"/>
                </a:solidFill>
                <a:effectLst>
                  <a:outerShdw blurRad="38100" dist="38100" dir="2700000" algn="tl">
                    <a:srgbClr val="000000">
                      <a:alpha val="43137"/>
                    </a:srgbClr>
                  </a:outerShdw>
                </a:effectLst>
              </a:rPr>
              <a:t>в) </a:t>
            </a:r>
            <a:r>
              <a:rPr lang="ru-RU" sz="1800" kern="0" dirty="0" smtClean="0"/>
              <a:t>тонкой пластины</a:t>
            </a:r>
          </a:p>
          <a:p>
            <a:pPr eaLnBrk="1" hangingPunct="1">
              <a:lnSpc>
                <a:spcPct val="150000"/>
              </a:lnSpc>
              <a:defRPr/>
            </a:pPr>
            <a:r>
              <a:rPr lang="ru-RU" sz="1800" b="1" kern="0" dirty="0" smtClean="0">
                <a:solidFill>
                  <a:srgbClr val="FF0000"/>
                </a:solidFill>
                <a:effectLst>
                  <a:outerShdw blurRad="38100" dist="38100" dir="2700000" algn="tl">
                    <a:srgbClr val="000000">
                      <a:alpha val="43137"/>
                    </a:srgbClr>
                  </a:outerShdw>
                </a:effectLst>
              </a:rPr>
              <a:t>г) </a:t>
            </a:r>
            <a:r>
              <a:rPr lang="ru-RU" sz="1800" kern="0" dirty="0" smtClean="0"/>
              <a:t>трубы</a:t>
            </a:r>
          </a:p>
          <a:p>
            <a:pPr eaLnBrk="1" hangingPunct="1">
              <a:lnSpc>
                <a:spcPct val="150000"/>
              </a:lnSpc>
              <a:defRPr/>
            </a:pPr>
            <a:r>
              <a:rPr lang="ru-RU" sz="1800" b="1" kern="0" dirty="0" smtClean="0">
                <a:solidFill>
                  <a:srgbClr val="FF0000"/>
                </a:solidFill>
                <a:effectLst>
                  <a:outerShdw blurRad="38100" dist="38100" dir="2700000" algn="tl">
                    <a:srgbClr val="000000">
                      <a:alpha val="43137"/>
                    </a:srgbClr>
                  </a:outerShdw>
                </a:effectLst>
              </a:rPr>
              <a:t>д) </a:t>
            </a:r>
            <a:r>
              <a:rPr lang="ru-RU" sz="1800" kern="0" dirty="0" smtClean="0"/>
              <a:t>толстым проводом</a:t>
            </a:r>
          </a:p>
        </p:txBody>
      </p:sp>
    </p:spTree>
    <p:extLst>
      <p:ext uri="{BB962C8B-B14F-4D97-AF65-F5344CB8AC3E}">
        <p14:creationId xmlns:p14="http://schemas.microsoft.com/office/powerpoint/2010/main" val="26397974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74638"/>
            <a:ext cx="8353623" cy="1143000"/>
          </a:xfrm>
          <a:solidFill>
            <a:srgbClr val="FFC000"/>
          </a:solidFill>
        </p:spPr>
        <p:txBody>
          <a:bodyPr/>
          <a:lstStyle/>
          <a:p>
            <a:pPr algn="ctr" fontAlgn="auto">
              <a:spcAft>
                <a:spcPts val="0"/>
              </a:spcAft>
              <a:defRPr/>
            </a:pPr>
            <a:r>
              <a:rPr lang="ru-RU" b="1" dirty="0" smtClean="0">
                <a:solidFill>
                  <a:srgbClr val="1008B8"/>
                </a:solidFill>
              </a:rPr>
              <a:t>Технология пайки</a:t>
            </a:r>
            <a:endParaRPr lang="ru-RU" b="1" dirty="0">
              <a:solidFill>
                <a:srgbClr val="1008B8"/>
              </a:solidFill>
            </a:endParaRP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t="6738" r="8479" b="2899"/>
          <a:stretch>
            <a:fillRect/>
          </a:stretch>
        </p:blipFill>
        <p:spPr bwMode="auto">
          <a:xfrm>
            <a:off x="539552" y="1556792"/>
            <a:ext cx="8049199" cy="50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2656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83668" y="2276872"/>
            <a:ext cx="6120680" cy="1872208"/>
          </a:xfrm>
          <a:solidFill>
            <a:srgbClr val="FFC000"/>
          </a:solidFill>
          <a:ln>
            <a:solidFill>
              <a:schemeClr val="accent1"/>
            </a:solidFill>
          </a:ln>
        </p:spPr>
        <p:txBody>
          <a:bodyPr>
            <a:normAutofit/>
          </a:bodyPr>
          <a:lstStyle/>
          <a:p>
            <a:pPr algn="ctr" fontAlgn="auto">
              <a:lnSpc>
                <a:spcPct val="150000"/>
              </a:lnSpc>
              <a:spcAft>
                <a:spcPts val="0"/>
              </a:spcAft>
              <a:defRPr/>
            </a:pPr>
            <a:r>
              <a:rPr lang="ru-RU" altLang="ru-RU" sz="3200" b="1" dirty="0" smtClean="0">
                <a:solidFill>
                  <a:srgbClr val="1008B8"/>
                </a:solidFill>
                <a:effectLst/>
                <a:cs typeface="Times New Roman" panose="02020603050405020304" pitchFamily="18" charset="0"/>
              </a:rPr>
              <a:t>ПАЙКА МЯГКИМИ ПРИПОЯМИ</a:t>
            </a:r>
          </a:p>
        </p:txBody>
      </p:sp>
    </p:spTree>
    <p:extLst>
      <p:ext uri="{BB962C8B-B14F-4D97-AF65-F5344CB8AC3E}">
        <p14:creationId xmlns:p14="http://schemas.microsoft.com/office/powerpoint/2010/main" val="22093901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04656" y="188640"/>
            <a:ext cx="8749667" cy="791369"/>
          </a:xfrm>
          <a:solidFill>
            <a:srgbClr val="FFC000"/>
          </a:solidFill>
        </p:spPr>
        <p:txBody>
          <a:bodyPr/>
          <a:lstStyle/>
          <a:p>
            <a:pPr algn="ctr" fontAlgn="auto">
              <a:lnSpc>
                <a:spcPct val="150000"/>
              </a:lnSpc>
              <a:spcAft>
                <a:spcPts val="0"/>
              </a:spcAft>
              <a:defRPr/>
            </a:pPr>
            <a:r>
              <a:rPr lang="ru-RU" altLang="ru-RU" sz="3200" b="1" dirty="0" smtClean="0">
                <a:solidFill>
                  <a:srgbClr val="1008B8"/>
                </a:solidFill>
                <a:effectLst/>
                <a:cs typeface="Times New Roman" panose="02020603050405020304" pitchFamily="18" charset="0"/>
              </a:rPr>
              <a:t>Пайка мягкими припоями</a:t>
            </a:r>
          </a:p>
        </p:txBody>
      </p:sp>
      <p:sp>
        <p:nvSpPr>
          <p:cNvPr id="23555" name="Rectangle 3"/>
          <p:cNvSpPr>
            <a:spLocks noGrp="1" noChangeArrowheads="1"/>
          </p:cNvSpPr>
          <p:nvPr>
            <p:ph idx="1"/>
          </p:nvPr>
        </p:nvSpPr>
        <p:spPr>
          <a:xfrm>
            <a:off x="287524" y="1484313"/>
            <a:ext cx="8677089" cy="4933019"/>
          </a:xfrm>
        </p:spPr>
        <p:txBody>
          <a:bodyPr>
            <a:normAutofit/>
          </a:bodyPr>
          <a:lstStyle/>
          <a:p>
            <a:pPr marL="84138" indent="-1588" fontAlgn="auto">
              <a:lnSpc>
                <a:spcPct val="110000"/>
              </a:lnSpc>
              <a:spcBef>
                <a:spcPts val="0"/>
              </a:spcBef>
              <a:spcAft>
                <a:spcPts val="0"/>
              </a:spcAft>
              <a:buFontTx/>
              <a:buNone/>
              <a:defRPr/>
            </a:pPr>
            <a:r>
              <a:rPr lang="ru-RU" altLang="ru-RU" sz="2400" dirty="0" smtClean="0">
                <a:solidFill>
                  <a:srgbClr val="002060"/>
                </a:solidFill>
                <a:latin typeface="Arial" panose="020B0604020202020204" pitchFamily="34" charset="0"/>
                <a:cs typeface="Arial" panose="020B0604020202020204" pitchFamily="34" charset="0"/>
              </a:rPr>
              <a:t>Пайка мягкими припоями делится на </a:t>
            </a:r>
            <a:r>
              <a:rPr lang="ru-RU" altLang="ru-RU" sz="2400" b="1" i="1" dirty="0" smtClean="0">
                <a:solidFill>
                  <a:srgbClr val="C00000"/>
                </a:solidFill>
                <a:latin typeface="Arial" panose="020B0604020202020204" pitchFamily="34" charset="0"/>
                <a:cs typeface="Arial" panose="020B0604020202020204" pitchFamily="34" charset="0"/>
              </a:rPr>
              <a:t>кислотную</a:t>
            </a:r>
            <a:r>
              <a:rPr lang="ru-RU" altLang="ru-RU" sz="2400" b="1" i="1" dirty="0" smtClean="0">
                <a:solidFill>
                  <a:srgbClr val="002060"/>
                </a:solidFill>
                <a:latin typeface="Arial" panose="020B0604020202020204" pitchFamily="34" charset="0"/>
                <a:cs typeface="Arial" panose="020B0604020202020204" pitchFamily="34" charset="0"/>
              </a:rPr>
              <a:t> </a:t>
            </a:r>
            <a:r>
              <a:rPr lang="ru-RU" altLang="ru-RU" sz="2400" dirty="0" smtClean="0">
                <a:solidFill>
                  <a:srgbClr val="002060"/>
                </a:solidFill>
                <a:latin typeface="Arial" panose="020B0604020202020204" pitchFamily="34" charset="0"/>
                <a:cs typeface="Arial" panose="020B0604020202020204" pitchFamily="34" charset="0"/>
              </a:rPr>
              <a:t>и </a:t>
            </a:r>
            <a:r>
              <a:rPr lang="ru-RU" altLang="ru-RU" sz="2400" b="1" i="1" dirty="0" err="1" smtClean="0">
                <a:solidFill>
                  <a:srgbClr val="C00000"/>
                </a:solidFill>
                <a:latin typeface="Arial" panose="020B0604020202020204" pitchFamily="34" charset="0"/>
                <a:cs typeface="Arial" panose="020B0604020202020204" pitchFamily="34" charset="0"/>
              </a:rPr>
              <a:t>бескислотную</a:t>
            </a:r>
            <a:r>
              <a:rPr lang="ru-RU" altLang="ru-RU" sz="2400" b="1" i="1" dirty="0" smtClean="0">
                <a:solidFill>
                  <a:srgbClr val="C00000"/>
                </a:solidFill>
                <a:latin typeface="Arial" panose="020B0604020202020204" pitchFamily="34" charset="0"/>
                <a:cs typeface="Arial" panose="020B0604020202020204" pitchFamily="34" charset="0"/>
              </a:rPr>
              <a:t>.</a:t>
            </a:r>
            <a:r>
              <a:rPr lang="ru-RU" altLang="ru-RU" sz="2400" dirty="0" smtClean="0">
                <a:solidFill>
                  <a:srgbClr val="002060"/>
                </a:solidFill>
                <a:latin typeface="Arial" panose="020B0604020202020204" pitchFamily="34" charset="0"/>
                <a:cs typeface="Arial" panose="020B0604020202020204" pitchFamily="34" charset="0"/>
              </a:rPr>
              <a:t> </a:t>
            </a:r>
          </a:p>
          <a:p>
            <a:pPr marL="84138" indent="-1588" fontAlgn="auto">
              <a:lnSpc>
                <a:spcPct val="110000"/>
              </a:lnSpc>
              <a:spcBef>
                <a:spcPts val="0"/>
              </a:spcBef>
              <a:spcAft>
                <a:spcPts val="0"/>
              </a:spcAft>
              <a:buFontTx/>
              <a:buNone/>
              <a:defRPr/>
            </a:pPr>
            <a:r>
              <a:rPr lang="ru-RU" altLang="ru-RU" sz="2400" dirty="0" smtClean="0">
                <a:solidFill>
                  <a:srgbClr val="002060"/>
                </a:solidFill>
                <a:latin typeface="Arial" panose="020B0604020202020204" pitchFamily="34" charset="0"/>
                <a:cs typeface="Arial" panose="020B0604020202020204" pitchFamily="34" charset="0"/>
              </a:rPr>
              <a:t>При </a:t>
            </a:r>
            <a:r>
              <a:rPr lang="ru-RU" altLang="ru-RU" sz="2400" b="1" dirty="0" smtClean="0">
                <a:solidFill>
                  <a:srgbClr val="FF0000"/>
                </a:solidFill>
                <a:latin typeface="Arial" panose="020B0604020202020204" pitchFamily="34" charset="0"/>
                <a:cs typeface="Arial" panose="020B0604020202020204" pitchFamily="34" charset="0"/>
              </a:rPr>
              <a:t>кислотная пайке </a:t>
            </a:r>
            <a:r>
              <a:rPr lang="ru-RU" altLang="ru-RU" sz="2400" dirty="0" smtClean="0">
                <a:solidFill>
                  <a:srgbClr val="002060"/>
                </a:solidFill>
                <a:latin typeface="Arial" panose="020B0604020202020204" pitchFamily="34" charset="0"/>
                <a:cs typeface="Arial" panose="020B0604020202020204" pitchFamily="34" charset="0"/>
              </a:rPr>
              <a:t>в качестве флюса употребляют хлористый цинк или техническую соляную кислоту. После </a:t>
            </a:r>
            <a:r>
              <a:rPr lang="ru-RU" altLang="ru-RU" sz="2400" dirty="0">
                <a:solidFill>
                  <a:srgbClr val="002060"/>
                </a:solidFill>
                <a:latin typeface="Arial" panose="020B0604020202020204" pitchFamily="34" charset="0"/>
                <a:cs typeface="Arial" panose="020B0604020202020204" pitchFamily="34" charset="0"/>
              </a:rPr>
              <a:t>кислотной пайки не исключена возможность появления </a:t>
            </a:r>
            <a:r>
              <a:rPr lang="ru-RU" altLang="ru-RU" sz="2400" dirty="0" err="1">
                <a:solidFill>
                  <a:srgbClr val="002060"/>
                </a:solidFill>
                <a:latin typeface="Arial" panose="020B0604020202020204" pitchFamily="34" charset="0"/>
                <a:cs typeface="Arial" panose="020B0604020202020204" pitchFamily="34" charset="0"/>
              </a:rPr>
              <a:t>корозии</a:t>
            </a:r>
            <a:r>
              <a:rPr lang="ru-RU" altLang="ru-RU" sz="2400" dirty="0">
                <a:solidFill>
                  <a:srgbClr val="002060"/>
                </a:solidFill>
                <a:latin typeface="Arial" panose="020B0604020202020204" pitchFamily="34" charset="0"/>
                <a:cs typeface="Arial" panose="020B0604020202020204" pitchFamily="34" charset="0"/>
              </a:rPr>
              <a:t>. </a:t>
            </a:r>
            <a:endParaRPr lang="ru-RU" altLang="ru-RU" sz="2400" dirty="0" smtClean="0">
              <a:solidFill>
                <a:srgbClr val="002060"/>
              </a:solidFill>
              <a:latin typeface="Arial" panose="020B0604020202020204" pitchFamily="34" charset="0"/>
              <a:cs typeface="Arial" panose="020B0604020202020204" pitchFamily="34" charset="0"/>
            </a:endParaRPr>
          </a:p>
          <a:p>
            <a:pPr marL="84138" indent="-1588" fontAlgn="auto">
              <a:lnSpc>
                <a:spcPct val="110000"/>
              </a:lnSpc>
              <a:spcBef>
                <a:spcPts val="0"/>
              </a:spcBef>
              <a:spcAft>
                <a:spcPts val="0"/>
              </a:spcAft>
              <a:buFontTx/>
              <a:buNone/>
              <a:defRPr/>
            </a:pPr>
            <a:r>
              <a:rPr lang="ru-RU" altLang="ru-RU" sz="2400" dirty="0" smtClean="0">
                <a:solidFill>
                  <a:srgbClr val="002060"/>
                </a:solidFill>
                <a:latin typeface="Arial" panose="020B0604020202020204" pitchFamily="34" charset="0"/>
                <a:cs typeface="Arial" panose="020B0604020202020204" pitchFamily="34" charset="0"/>
              </a:rPr>
              <a:t>При </a:t>
            </a:r>
            <a:r>
              <a:rPr lang="ru-RU" altLang="ru-RU" sz="2400" b="1" dirty="0" err="1" smtClean="0">
                <a:solidFill>
                  <a:srgbClr val="FF0000"/>
                </a:solidFill>
                <a:latin typeface="Arial" panose="020B0604020202020204" pitchFamily="34" charset="0"/>
                <a:cs typeface="Arial" panose="020B0604020202020204" pitchFamily="34" charset="0"/>
              </a:rPr>
              <a:t>бескислотной</a:t>
            </a:r>
            <a:r>
              <a:rPr lang="ru-RU" altLang="ru-RU" sz="2400" b="1" dirty="0" smtClean="0">
                <a:solidFill>
                  <a:srgbClr val="FF0000"/>
                </a:solidFill>
                <a:latin typeface="Arial" panose="020B0604020202020204" pitchFamily="34" charset="0"/>
                <a:cs typeface="Arial" panose="020B0604020202020204" pitchFamily="34" charset="0"/>
              </a:rPr>
              <a:t> пайке </a:t>
            </a:r>
            <a:r>
              <a:rPr lang="ru-RU" altLang="ru-RU" sz="2400" dirty="0" smtClean="0">
                <a:solidFill>
                  <a:srgbClr val="002060"/>
                </a:solidFill>
                <a:latin typeface="Arial" panose="020B0604020202020204" pitchFamily="34" charset="0"/>
                <a:cs typeface="Arial" panose="020B0604020202020204" pitchFamily="34" charset="0"/>
              </a:rPr>
              <a:t>употребляют флюсы, не содержащие кислот: канифоль, стеарин, паяльную пасту и др. </a:t>
            </a:r>
          </a:p>
          <a:p>
            <a:pPr marL="84138" indent="-1588" fontAlgn="auto">
              <a:lnSpc>
                <a:spcPct val="110000"/>
              </a:lnSpc>
              <a:spcBef>
                <a:spcPts val="0"/>
              </a:spcBef>
              <a:spcAft>
                <a:spcPts val="0"/>
              </a:spcAft>
              <a:buFontTx/>
              <a:buNone/>
              <a:defRPr/>
            </a:pPr>
            <a:r>
              <a:rPr lang="ru-RU" altLang="ru-RU" sz="2400" dirty="0" err="1" smtClean="0">
                <a:solidFill>
                  <a:srgbClr val="002060"/>
                </a:solidFill>
                <a:latin typeface="Arial" panose="020B0604020202020204" pitchFamily="34" charset="0"/>
                <a:cs typeface="Arial" panose="020B0604020202020204" pitchFamily="34" charset="0"/>
              </a:rPr>
              <a:t>Безкислотной</a:t>
            </a:r>
            <a:r>
              <a:rPr lang="ru-RU" altLang="ru-RU" sz="2400" dirty="0" smtClean="0">
                <a:solidFill>
                  <a:srgbClr val="002060"/>
                </a:solidFill>
                <a:latin typeface="Arial" panose="020B0604020202020204" pitchFamily="34" charset="0"/>
                <a:cs typeface="Arial" panose="020B0604020202020204" pitchFamily="34" charset="0"/>
              </a:rPr>
              <a:t> пайкой получают чистый шов; </a:t>
            </a:r>
            <a:r>
              <a:rPr lang="ru-RU" altLang="ru-RU" sz="2400" dirty="0">
                <a:latin typeface="Arial" panose="020B0604020202020204" pitchFamily="34" charset="0"/>
                <a:cs typeface="Arial" panose="020B0604020202020204" pitchFamily="34" charset="0"/>
              </a:rPr>
              <a:t>после кислотной пайки не исключена возможность появления </a:t>
            </a:r>
            <a:r>
              <a:rPr lang="ru-RU" altLang="ru-RU" sz="2400" dirty="0" smtClean="0">
                <a:latin typeface="Arial" panose="020B0604020202020204" pitchFamily="34" charset="0"/>
                <a:cs typeface="Arial" panose="020B0604020202020204" pitchFamily="34" charset="0"/>
              </a:rPr>
              <a:t>коррозии.</a:t>
            </a:r>
            <a:endParaRPr lang="ru-RU" altLang="ru-RU" sz="2400"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1633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3" y="152636"/>
            <a:ext cx="9144000" cy="707740"/>
          </a:xfrm>
        </p:spPr>
        <p:txBody>
          <a:bodyPr/>
          <a:lstStyle/>
          <a:p>
            <a:pPr algn="ctr"/>
            <a:r>
              <a:rPr lang="ru-RU" sz="3200" b="1" dirty="0" smtClean="0">
                <a:solidFill>
                  <a:srgbClr val="C00000"/>
                </a:solidFill>
                <a:effectLst/>
              </a:rPr>
              <a:t>Приёмы </a:t>
            </a:r>
            <a:r>
              <a:rPr lang="ru-RU" sz="3200" b="1" dirty="0">
                <a:solidFill>
                  <a:srgbClr val="C00000"/>
                </a:solidFill>
                <a:effectLst/>
              </a:rPr>
              <a:t>пайки </a:t>
            </a:r>
            <a:r>
              <a:rPr lang="ru-RU" sz="3200" b="1" dirty="0" smtClean="0">
                <a:solidFill>
                  <a:srgbClr val="C00000"/>
                </a:solidFill>
                <a:effectLst/>
              </a:rPr>
              <a:t>легкоплавкими </a:t>
            </a:r>
            <a:r>
              <a:rPr lang="ru-RU" sz="3200" b="1" dirty="0">
                <a:solidFill>
                  <a:srgbClr val="C00000"/>
                </a:solidFill>
                <a:effectLst/>
              </a:rPr>
              <a:t>припоями </a:t>
            </a:r>
            <a:endParaRPr lang="ru-RU" sz="3200" b="1" dirty="0">
              <a:solidFill>
                <a:srgbClr val="C00000"/>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8153" y="1160748"/>
            <a:ext cx="8229600" cy="5400600"/>
          </a:xfrm>
        </p:spPr>
        <p:txBody>
          <a:bodyPr>
            <a:noAutofit/>
          </a:bodyPr>
          <a:lstStyle/>
          <a:p>
            <a:pPr marL="114300" indent="0">
              <a:buNone/>
            </a:pPr>
            <a:r>
              <a:rPr lang="ru-RU" sz="2400" dirty="0">
                <a:effectLst/>
              </a:rPr>
              <a:t>После подготовки паяемых поверхностей деталей, их подгонки и скрепления приступают к пайке. Зазоры между деталями не должны превышать 0,05...0,15 мм для стали и 0,1...0,3 мм для меди. При использовании периодически подогреваемого паяльника его носок очищают от следов окалины напильником, заправляют под углом 30...</a:t>
            </a:r>
            <a:r>
              <a:rPr lang="ru-RU" sz="2400" dirty="0" smtClean="0">
                <a:effectLst/>
              </a:rPr>
              <a:t>40</a:t>
            </a:r>
            <a:r>
              <a:rPr lang="ru-RU" sz="2400" dirty="0" smtClean="0">
                <a:effectLst/>
                <a:sym typeface="Symbol" panose="05050102010706020507" pitchFamily="18" charset="2"/>
              </a:rPr>
              <a:t></a:t>
            </a:r>
            <a:r>
              <a:rPr lang="ru-RU" sz="2400" dirty="0" smtClean="0">
                <a:effectLst/>
              </a:rPr>
              <a:t>, </a:t>
            </a:r>
            <a:r>
              <a:rPr lang="ru-RU" sz="2400" dirty="0">
                <a:effectLst/>
              </a:rPr>
              <a:t>снимают заусенцы, слегка закруглив ребро носка. Защищенный паяльник нагревают паяльной лампой или другим источником теплоты до 350...</a:t>
            </a:r>
            <a:r>
              <a:rPr lang="ru-RU" sz="2400" dirty="0" smtClean="0">
                <a:effectLst/>
              </a:rPr>
              <a:t>400</a:t>
            </a:r>
            <a:r>
              <a:rPr lang="ru-RU" sz="2400" dirty="0" smtClean="0">
                <a:effectLst/>
                <a:sym typeface="Symbol" panose="05050102010706020507" pitchFamily="18" charset="2"/>
              </a:rPr>
              <a:t></a:t>
            </a:r>
            <a:r>
              <a:rPr lang="ru-RU" sz="2400" dirty="0" smtClean="0">
                <a:effectLst/>
              </a:rPr>
              <a:t>С </a:t>
            </a:r>
            <a:r>
              <a:rPr lang="ru-RU" sz="2400" dirty="0">
                <a:effectLst/>
              </a:rPr>
              <a:t>для пайки крупных деталей и до 250...</a:t>
            </a:r>
            <a:r>
              <a:rPr lang="ru-RU" sz="2400" dirty="0" smtClean="0">
                <a:effectLst/>
              </a:rPr>
              <a:t>300</a:t>
            </a:r>
            <a:r>
              <a:rPr lang="ru-RU" sz="2400" dirty="0" smtClean="0">
                <a:effectLst/>
                <a:sym typeface="Symbol" panose="05050102010706020507" pitchFamily="18" charset="2"/>
              </a:rPr>
              <a:t></a:t>
            </a:r>
            <a:r>
              <a:rPr lang="ru-RU" sz="2400" dirty="0" smtClean="0">
                <a:effectLst/>
              </a:rPr>
              <a:t>С </a:t>
            </a:r>
            <a:r>
              <a:rPr lang="ru-RU" sz="2400" dirty="0">
                <a:effectLst/>
              </a:rPr>
              <a:t>для пайки мелких деталей и листового материала. Нагревают рабочую часть (обушок) паяльника. Нагрев паяльника лучше всего выполнять керосиновой паяльной лампой.</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284567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45" y="152636"/>
            <a:ext cx="9139091" cy="707740"/>
          </a:xfrm>
        </p:spPr>
        <p:txBody>
          <a:bodyPr/>
          <a:lstStyle/>
          <a:p>
            <a:pPr algn="ctr"/>
            <a:r>
              <a:rPr lang="ru-RU" sz="3200" b="1" dirty="0" smtClean="0">
                <a:solidFill>
                  <a:srgbClr val="C00000"/>
                </a:solidFill>
                <a:effectLst/>
              </a:rPr>
              <a:t>Приёмы </a:t>
            </a:r>
            <a:r>
              <a:rPr lang="ru-RU" sz="3200" b="1" dirty="0">
                <a:solidFill>
                  <a:srgbClr val="C00000"/>
                </a:solidFill>
                <a:effectLst/>
              </a:rPr>
              <a:t>пайки </a:t>
            </a:r>
            <a:r>
              <a:rPr lang="ru-RU" sz="3200" b="1" dirty="0" smtClean="0">
                <a:solidFill>
                  <a:srgbClr val="C00000"/>
                </a:solidFill>
                <a:effectLst/>
              </a:rPr>
              <a:t>легкоплавкими </a:t>
            </a:r>
            <a:r>
              <a:rPr lang="ru-RU" sz="3200" b="1" dirty="0">
                <a:solidFill>
                  <a:srgbClr val="C00000"/>
                </a:solidFill>
                <a:effectLst/>
              </a:rPr>
              <a:t>припоями</a:t>
            </a:r>
            <a:r>
              <a:rPr lang="ru-RU" sz="3200" dirty="0"/>
              <a:t> </a:t>
            </a:r>
            <a:endParaRPr lang="ru-RU" sz="3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10100" y="1031563"/>
            <a:ext cx="8928991" cy="4114800"/>
          </a:xfrm>
        </p:spPr>
        <p:txBody>
          <a:bodyPr>
            <a:noAutofit/>
          </a:bodyPr>
          <a:lstStyle/>
          <a:p>
            <a:pPr marL="114300" indent="0">
              <a:buNone/>
            </a:pPr>
            <a:r>
              <a:rPr lang="ru-RU" sz="1900" dirty="0">
                <a:effectLst/>
              </a:rPr>
              <a:t>Если припой не заполняет зазор шва, а тянется за паяльником или превращается в кашеобразную массу, то паяльник остыл или недостаточно нагрет. Перегрев паяльника влечет повышение </a:t>
            </a:r>
            <a:r>
              <a:rPr lang="ru-RU" sz="1900" dirty="0" err="1">
                <a:effectLst/>
              </a:rPr>
              <a:t>окалинообразования</a:t>
            </a:r>
            <a:r>
              <a:rPr lang="ru-RU" sz="1900" dirty="0">
                <a:effectLst/>
              </a:rPr>
              <a:t> и ухудшение лужения носка. Часто перед пайкой для надежного схватывания припоя применяют предварительное облуживание поверхностей спая, для чего эти поверхности покрывают тонким слоем припоя или олова. Если припой не заполняет зазор шва, а тянется за паяльником или превращается в кашеобразную массу, то паяльник остыл или недостаточно нагрет. Перегрев паяльника влечет повышение </a:t>
            </a:r>
            <a:r>
              <a:rPr lang="ru-RU" sz="1900" dirty="0" err="1">
                <a:effectLst/>
              </a:rPr>
              <a:t>окалинообразования</a:t>
            </a:r>
            <a:r>
              <a:rPr lang="ru-RU" sz="1900" dirty="0">
                <a:effectLst/>
              </a:rPr>
              <a:t> и ухудшение лужения носка. Часто перед пайкой для надежного схватывания припоя применяют предварительное облуживание поверхностей спая, для чего эти поверхности покрывают тонким слоем припоя или олова. После пайки полученного шва следует удалить остатки флюса путем промывания детали в проточной воде, затем в водном растворе каустической соды, снова в проточной воде и просушить. Контроль пайки проводят внешним осмотром шва на герметичность (не допускается течь спаянного сосуда, наполненного водой) и прочность (деталь, изогнутая в месте спая, не должна иметь трещин). При пайке деталей из меди и ее сплавов, в том числе проволоки, лучшим флюсом является канифоль.</a:t>
            </a:r>
            <a:endParaRPr lang="ru-RU"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6295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0628"/>
            <a:ext cx="9144000" cy="828675"/>
          </a:xfrm>
        </p:spPr>
        <p:txBody>
          <a:bodyPr/>
          <a:lstStyle/>
          <a:p>
            <a:pPr>
              <a:defRPr/>
            </a:pPr>
            <a:r>
              <a:rPr lang="ru-RU" sz="3600" b="1" i="1" dirty="0" smtClean="0">
                <a:solidFill>
                  <a:srgbClr val="C00000"/>
                </a:solidFill>
                <a:effectLst/>
              </a:rPr>
              <a:t>Техника пайки мягкими припоями</a:t>
            </a:r>
            <a:endParaRPr lang="ru-RU" sz="3600" b="1" i="1" dirty="0">
              <a:solidFill>
                <a:srgbClr val="C00000"/>
              </a:solidFill>
              <a:effectLst/>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364873538"/>
              </p:ext>
            </p:extLst>
          </p:nvPr>
        </p:nvGraphicFramePr>
        <p:xfrm>
          <a:off x="142844" y="909303"/>
          <a:ext cx="8858312" cy="5688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4268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599892" y="1484784"/>
            <a:ext cx="4572508" cy="3476327"/>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Сущность и назначение пайки</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389195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498278" y="84138"/>
            <a:ext cx="8229600" cy="714375"/>
          </a:xfrm>
        </p:spPr>
        <p:txBody>
          <a:bodyPr/>
          <a:lstStyle/>
          <a:p>
            <a:pPr eaLnBrk="1" hangingPunct="1">
              <a:defRPr/>
            </a:pPr>
            <a:r>
              <a:rPr lang="ru-RU" sz="3600" b="1" i="1" dirty="0" smtClean="0">
                <a:solidFill>
                  <a:srgbClr val="C00000"/>
                </a:solidFill>
                <a:effectLst/>
                <a:latin typeface="Arial Black" panose="020B0A04020102020204" pitchFamily="34" charset="0"/>
              </a:rPr>
              <a:t>Пайка мягкими припоями</a:t>
            </a:r>
          </a:p>
        </p:txBody>
      </p:sp>
      <p:pic>
        <p:nvPicPr>
          <p:cNvPr id="11267" name="Picture 5" descr="Букет"/>
          <p:cNvPicPr>
            <a:picLocks noChangeAspect="1" noChangeArrowheads="1"/>
          </p:cNvPicPr>
          <p:nvPr/>
        </p:nvPicPr>
        <p:blipFill>
          <a:blip r:embed="rId2">
            <a:extLst>
              <a:ext uri="{28A0092B-C50C-407E-A947-70E740481C1C}">
                <a14:useLocalDpi xmlns:a14="http://schemas.microsoft.com/office/drawing/2010/main" val="0"/>
              </a:ext>
            </a:extLst>
          </a:blip>
          <a:srcRect l="17390" t="8765" b="7965"/>
          <a:stretch>
            <a:fillRect/>
          </a:stretch>
        </p:blipFill>
        <p:spPr bwMode="auto">
          <a:xfrm>
            <a:off x="142875" y="1214438"/>
            <a:ext cx="1785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85750" y="3000375"/>
            <a:ext cx="1643063"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ru-RU" dirty="0"/>
              <a:t>Заправка паяльника</a:t>
            </a:r>
          </a:p>
        </p:txBody>
      </p:sp>
      <p:pic>
        <p:nvPicPr>
          <p:cNvPr id="11269" name="Picture 6" descr="Букет"/>
          <p:cNvPicPr>
            <a:picLocks noChangeAspect="1" noChangeArrowheads="1"/>
          </p:cNvPicPr>
          <p:nvPr/>
        </p:nvPicPr>
        <p:blipFill>
          <a:blip r:embed="rId3">
            <a:extLst>
              <a:ext uri="{28A0092B-C50C-407E-A947-70E740481C1C}">
                <a14:useLocalDpi xmlns:a14="http://schemas.microsoft.com/office/drawing/2010/main" val="0"/>
              </a:ext>
            </a:extLst>
          </a:blip>
          <a:srcRect t="5086" r="8801"/>
          <a:stretch>
            <a:fillRect/>
          </a:stretch>
        </p:blipFill>
        <p:spPr bwMode="auto">
          <a:xfrm>
            <a:off x="2000250" y="1214438"/>
            <a:ext cx="21431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143125" y="3000375"/>
            <a:ext cx="1428750"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ru-RU" dirty="0"/>
              <a:t>Нагрев обушка</a:t>
            </a:r>
          </a:p>
        </p:txBody>
      </p:sp>
      <p:pic>
        <p:nvPicPr>
          <p:cNvPr id="11271" name="Picture 7" descr="Букет"/>
          <p:cNvPicPr>
            <a:picLocks noChangeAspect="1" noChangeArrowheads="1"/>
          </p:cNvPicPr>
          <p:nvPr/>
        </p:nvPicPr>
        <p:blipFill>
          <a:blip r:embed="rId4">
            <a:extLst>
              <a:ext uri="{28A0092B-C50C-407E-A947-70E740481C1C}">
                <a14:useLocalDpi xmlns:a14="http://schemas.microsoft.com/office/drawing/2010/main" val="0"/>
              </a:ext>
            </a:extLst>
          </a:blip>
          <a:srcRect l="10913" t="5357" r="9061"/>
          <a:stretch>
            <a:fillRect/>
          </a:stretch>
        </p:blipFill>
        <p:spPr bwMode="auto">
          <a:xfrm>
            <a:off x="4572000" y="1214438"/>
            <a:ext cx="20002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786188" y="3000375"/>
            <a:ext cx="2357437"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ru-RU" dirty="0"/>
              <a:t>Очистка от окалины хлористым цинком</a:t>
            </a:r>
          </a:p>
        </p:txBody>
      </p:sp>
      <p:pic>
        <p:nvPicPr>
          <p:cNvPr id="11273" name="Picture 8" descr="Букет"/>
          <p:cNvPicPr>
            <a:picLocks noChangeAspect="1" noChangeArrowheads="1"/>
          </p:cNvPicPr>
          <p:nvPr/>
        </p:nvPicPr>
        <p:blipFill>
          <a:blip r:embed="rId5">
            <a:extLst>
              <a:ext uri="{28A0092B-C50C-407E-A947-70E740481C1C}">
                <a14:useLocalDpi xmlns:a14="http://schemas.microsoft.com/office/drawing/2010/main" val="0"/>
              </a:ext>
            </a:extLst>
          </a:blip>
          <a:srcRect l="10280" r="4395" b="11111"/>
          <a:stretch>
            <a:fillRect/>
          </a:stretch>
        </p:blipFill>
        <p:spPr bwMode="auto">
          <a:xfrm>
            <a:off x="6643688" y="1052513"/>
            <a:ext cx="22860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357938" y="3000375"/>
            <a:ext cx="2786062"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ru-RU" dirty="0"/>
              <a:t>Захват расплавленного  припоя</a:t>
            </a:r>
          </a:p>
        </p:txBody>
      </p:sp>
      <p:pic>
        <p:nvPicPr>
          <p:cNvPr id="11275" name="Picture 9" descr="Букет"/>
          <p:cNvPicPr>
            <a:picLocks noChangeAspect="1" noChangeArrowheads="1"/>
          </p:cNvPicPr>
          <p:nvPr/>
        </p:nvPicPr>
        <p:blipFill>
          <a:blip r:embed="rId6">
            <a:extLst>
              <a:ext uri="{28A0092B-C50C-407E-A947-70E740481C1C}">
                <a14:useLocalDpi xmlns:a14="http://schemas.microsoft.com/office/drawing/2010/main" val="0"/>
              </a:ext>
            </a:extLst>
          </a:blip>
          <a:srcRect l="11607" r="11012"/>
          <a:stretch>
            <a:fillRect/>
          </a:stretch>
        </p:blipFill>
        <p:spPr bwMode="auto">
          <a:xfrm>
            <a:off x="500063" y="3786188"/>
            <a:ext cx="21431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14313" y="5715000"/>
            <a:ext cx="2500312"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ru-RU" dirty="0"/>
              <a:t>Облуживание на кусковом нашатыре</a:t>
            </a:r>
          </a:p>
        </p:txBody>
      </p:sp>
      <p:pic>
        <p:nvPicPr>
          <p:cNvPr id="11277" name="Picture 10" descr="Букет"/>
          <p:cNvPicPr>
            <a:picLocks noChangeAspect="1" noChangeArrowheads="1"/>
          </p:cNvPicPr>
          <p:nvPr/>
        </p:nvPicPr>
        <p:blipFill>
          <a:blip r:embed="rId7">
            <a:extLst>
              <a:ext uri="{28A0092B-C50C-407E-A947-70E740481C1C}">
                <a14:useLocalDpi xmlns:a14="http://schemas.microsoft.com/office/drawing/2010/main" val="0"/>
              </a:ext>
            </a:extLst>
          </a:blip>
          <a:srcRect l="10805" t="9525" r="6361"/>
          <a:stretch>
            <a:fillRect/>
          </a:stretch>
        </p:blipFill>
        <p:spPr bwMode="auto">
          <a:xfrm>
            <a:off x="2928938" y="3857625"/>
            <a:ext cx="21621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071813" y="5715000"/>
            <a:ext cx="2143125"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ru-RU" dirty="0" err="1"/>
              <a:t>Протравнивание</a:t>
            </a:r>
            <a:r>
              <a:rPr lang="ru-RU" dirty="0"/>
              <a:t> места паяния</a:t>
            </a:r>
          </a:p>
        </p:txBody>
      </p:sp>
      <p:pic>
        <p:nvPicPr>
          <p:cNvPr id="11279" name="Picture 11" descr="Букет"/>
          <p:cNvPicPr>
            <a:picLocks noChangeAspect="1" noChangeArrowheads="1"/>
          </p:cNvPicPr>
          <p:nvPr/>
        </p:nvPicPr>
        <p:blipFill>
          <a:blip r:embed="rId8">
            <a:extLst>
              <a:ext uri="{28A0092B-C50C-407E-A947-70E740481C1C}">
                <a14:useLocalDpi xmlns:a14="http://schemas.microsoft.com/office/drawing/2010/main" val="0"/>
              </a:ext>
            </a:extLst>
          </a:blip>
          <a:srcRect l="17725" t="12640" r="5470" b="7303"/>
          <a:stretch>
            <a:fillRect/>
          </a:stretch>
        </p:blipFill>
        <p:spPr bwMode="auto">
          <a:xfrm>
            <a:off x="5286375" y="3857625"/>
            <a:ext cx="36655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000750" y="5715000"/>
            <a:ext cx="1928813"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ru-RU" dirty="0"/>
              <a:t>Нанесение </a:t>
            </a:r>
          </a:p>
          <a:p>
            <a:pPr>
              <a:defRPr/>
            </a:pPr>
            <a:r>
              <a:rPr lang="ru-RU" dirty="0"/>
              <a:t>припоя</a:t>
            </a:r>
          </a:p>
        </p:txBody>
      </p:sp>
    </p:spTree>
    <p:extLst>
      <p:ext uri="{BB962C8B-B14F-4D97-AF65-F5344CB8AC3E}">
        <p14:creationId xmlns:p14="http://schemas.microsoft.com/office/powerpoint/2010/main" val="1227987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lum bright="-36000" contrast="60000"/>
            <a:extLst>
              <a:ext uri="{28A0092B-C50C-407E-A947-70E740481C1C}">
                <a14:useLocalDpi xmlns:a14="http://schemas.microsoft.com/office/drawing/2010/main" val="0"/>
              </a:ext>
            </a:extLst>
          </a:blip>
          <a:srcRect l="2661" t="13618" r="5183" b="2"/>
          <a:stretch>
            <a:fillRect/>
          </a:stretch>
        </p:blipFill>
        <p:spPr bwMode="auto">
          <a:xfrm>
            <a:off x="250825" y="692150"/>
            <a:ext cx="8713788"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8431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641655" cy="1143000"/>
          </a:xfrm>
          <a:solidFill>
            <a:srgbClr val="FFC000"/>
          </a:solidFill>
        </p:spPr>
        <p:txBody>
          <a:bodyPr/>
          <a:lstStyle/>
          <a:p>
            <a:pPr algn="ctr" fontAlgn="auto">
              <a:spcAft>
                <a:spcPts val="0"/>
              </a:spcAft>
              <a:defRPr/>
            </a:pPr>
            <a:r>
              <a:rPr lang="ru-RU" b="1" dirty="0" smtClean="0">
                <a:solidFill>
                  <a:srgbClr val="1008B8"/>
                </a:solidFill>
              </a:rPr>
              <a:t>Технология пайки</a:t>
            </a:r>
            <a:endParaRPr lang="ru-RU" b="1" dirty="0">
              <a:solidFill>
                <a:srgbClr val="1008B8"/>
              </a:solidFill>
            </a:endParaRPr>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77" y="1414228"/>
            <a:ext cx="8318698" cy="532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4324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16632"/>
            <a:ext cx="8229600" cy="396044"/>
          </a:xfrm>
        </p:spPr>
        <p:txBody>
          <a:bodyPr/>
          <a:lstStyle/>
          <a:p>
            <a:pPr eaLnBrk="1" hangingPunct="1"/>
            <a:r>
              <a:rPr lang="ru-RU" altLang="ru-RU" sz="3600" b="1" dirty="0" smtClean="0">
                <a:solidFill>
                  <a:srgbClr val="C00000"/>
                </a:solidFill>
                <a:effectLst/>
              </a:rPr>
              <a:t>Пайка мягкими припоями</a:t>
            </a:r>
          </a:p>
        </p:txBody>
      </p:sp>
      <p:pic>
        <p:nvPicPr>
          <p:cNvPr id="6" name="Рисунок 5" descr="Пайка мягкими припоями"/>
          <p:cNvPicPr/>
          <p:nvPr/>
        </p:nvPicPr>
        <p:blipFill>
          <a:blip r:embed="rId2">
            <a:extLst>
              <a:ext uri="{28A0092B-C50C-407E-A947-70E740481C1C}">
                <a14:useLocalDpi xmlns:a14="http://schemas.microsoft.com/office/drawing/2010/main" val="0"/>
              </a:ext>
            </a:extLst>
          </a:blip>
          <a:srcRect/>
          <a:stretch>
            <a:fillRect/>
          </a:stretch>
        </p:blipFill>
        <p:spPr bwMode="auto">
          <a:xfrm>
            <a:off x="5040052" y="620688"/>
            <a:ext cx="3996444" cy="6066445"/>
          </a:xfrm>
          <a:prstGeom prst="rect">
            <a:avLst/>
          </a:prstGeom>
          <a:noFill/>
          <a:ln>
            <a:noFill/>
          </a:ln>
        </p:spPr>
      </p:pic>
      <p:sp>
        <p:nvSpPr>
          <p:cNvPr id="3" name="Прямоугольник 2"/>
          <p:cNvSpPr/>
          <p:nvPr/>
        </p:nvSpPr>
        <p:spPr>
          <a:xfrm>
            <a:off x="179512" y="944724"/>
            <a:ext cx="4860540" cy="4985980"/>
          </a:xfrm>
          <a:prstGeom prst="rect">
            <a:avLst/>
          </a:prstGeom>
        </p:spPr>
        <p:txBody>
          <a:bodyPr wrap="square">
            <a:spAutoFit/>
          </a:bodyPr>
          <a:lstStyle/>
          <a:p>
            <a:pPr>
              <a:spcBef>
                <a:spcPts val="300"/>
              </a:spcBef>
              <a:spcAft>
                <a:spcPts val="300"/>
              </a:spcAft>
            </a:pPr>
            <a:r>
              <a:rPr lang="ru-RU" sz="2400" b="1" dirty="0">
                <a:solidFill>
                  <a:srgbClr val="FF0000"/>
                </a:solidFill>
                <a:latin typeface="Arial" panose="020B0604020202020204" pitchFamily="34" charset="0"/>
                <a:ea typeface="Calibri" panose="020F0502020204030204" pitchFamily="34" charset="0"/>
              </a:rPr>
              <a:t>а</a:t>
            </a:r>
            <a:r>
              <a:rPr lang="ru-RU" sz="2400" b="1" dirty="0">
                <a:solidFill>
                  <a:srgbClr val="0000D0"/>
                </a:solidFill>
                <a:latin typeface="Arial" panose="020B0604020202020204" pitchFamily="34" charset="0"/>
                <a:ea typeface="Calibri" panose="020F0502020204030204" pitchFamily="34" charset="0"/>
              </a:rPr>
              <a:t> – заправка </a:t>
            </a:r>
            <a:r>
              <a:rPr lang="ru-RU" sz="2400" b="1" dirty="0" smtClean="0">
                <a:solidFill>
                  <a:srgbClr val="0000D0"/>
                </a:solidFill>
                <a:latin typeface="Arial" panose="020B0604020202020204" pitchFamily="34" charset="0"/>
                <a:ea typeface="Calibri" panose="020F0502020204030204" pitchFamily="34" charset="0"/>
              </a:rPr>
              <a:t>паяльника; </a:t>
            </a:r>
          </a:p>
          <a:p>
            <a:pPr>
              <a:spcBef>
                <a:spcPts val="300"/>
              </a:spcBef>
              <a:spcAft>
                <a:spcPts val="300"/>
              </a:spcAft>
            </a:pPr>
            <a:r>
              <a:rPr lang="ru-RU" sz="2400" b="1" dirty="0" smtClean="0">
                <a:solidFill>
                  <a:srgbClr val="FF0000"/>
                </a:solidFill>
                <a:latin typeface="Arial" panose="020B0604020202020204" pitchFamily="34" charset="0"/>
                <a:ea typeface="Calibri" panose="020F0502020204030204" pitchFamily="34" charset="0"/>
              </a:rPr>
              <a:t>б</a:t>
            </a:r>
            <a:r>
              <a:rPr lang="ru-RU" sz="2400" b="1" dirty="0" smtClean="0">
                <a:solidFill>
                  <a:srgbClr val="0000D0"/>
                </a:solidFill>
                <a:latin typeface="Arial" panose="020B0604020202020204" pitchFamily="34" charset="0"/>
                <a:ea typeface="Calibri" panose="020F0502020204030204" pitchFamily="34" charset="0"/>
              </a:rPr>
              <a:t> </a:t>
            </a:r>
            <a:r>
              <a:rPr lang="ru-RU" sz="2400" b="1" dirty="0">
                <a:solidFill>
                  <a:srgbClr val="0000D0"/>
                </a:solidFill>
                <a:latin typeface="Arial" panose="020B0604020202020204" pitchFamily="34" charset="0"/>
                <a:ea typeface="Calibri" panose="020F0502020204030204" pitchFamily="34" charset="0"/>
              </a:rPr>
              <a:t>– нагрев </a:t>
            </a:r>
            <a:r>
              <a:rPr lang="ru-RU" sz="2400" b="1" dirty="0" smtClean="0">
                <a:solidFill>
                  <a:srgbClr val="0000D0"/>
                </a:solidFill>
                <a:latin typeface="Arial" panose="020B0604020202020204" pitchFamily="34" charset="0"/>
                <a:ea typeface="Calibri" panose="020F0502020204030204" pitchFamily="34" charset="0"/>
              </a:rPr>
              <a:t>обушка; </a:t>
            </a:r>
          </a:p>
          <a:p>
            <a:pPr>
              <a:spcBef>
                <a:spcPts val="300"/>
              </a:spcBef>
              <a:spcAft>
                <a:spcPts val="300"/>
              </a:spcAft>
            </a:pPr>
            <a:r>
              <a:rPr lang="ru-RU" sz="2400" b="1" dirty="0" smtClean="0">
                <a:solidFill>
                  <a:srgbClr val="FF0000"/>
                </a:solidFill>
                <a:latin typeface="Arial" panose="020B0604020202020204" pitchFamily="34" charset="0"/>
                <a:ea typeface="Calibri" panose="020F0502020204030204" pitchFamily="34" charset="0"/>
              </a:rPr>
              <a:t>в</a:t>
            </a:r>
            <a:r>
              <a:rPr lang="ru-RU" sz="2400" b="1" dirty="0" smtClean="0">
                <a:solidFill>
                  <a:srgbClr val="0000D0"/>
                </a:solidFill>
                <a:latin typeface="Arial" panose="020B0604020202020204" pitchFamily="34" charset="0"/>
                <a:ea typeface="Calibri" panose="020F0502020204030204" pitchFamily="34" charset="0"/>
              </a:rPr>
              <a:t> </a:t>
            </a:r>
            <a:r>
              <a:rPr lang="ru-RU" sz="2400" b="1" dirty="0">
                <a:solidFill>
                  <a:srgbClr val="0000D0"/>
                </a:solidFill>
                <a:latin typeface="Arial" panose="020B0604020202020204" pitchFamily="34" charset="0"/>
                <a:ea typeface="Calibri" panose="020F0502020204030204" pitchFamily="34" charset="0"/>
              </a:rPr>
              <a:t>– очистка от окалины хлористым </a:t>
            </a:r>
            <a:r>
              <a:rPr lang="ru-RU" sz="2400" b="1" dirty="0" smtClean="0">
                <a:solidFill>
                  <a:srgbClr val="0000D0"/>
                </a:solidFill>
                <a:latin typeface="Arial" panose="020B0604020202020204" pitchFamily="34" charset="0"/>
                <a:ea typeface="Calibri" panose="020F0502020204030204" pitchFamily="34" charset="0"/>
              </a:rPr>
              <a:t>цинком; </a:t>
            </a:r>
          </a:p>
          <a:p>
            <a:pPr>
              <a:spcBef>
                <a:spcPts val="300"/>
              </a:spcBef>
              <a:spcAft>
                <a:spcPts val="300"/>
              </a:spcAft>
            </a:pPr>
            <a:r>
              <a:rPr lang="ru-RU" sz="2400" b="1" dirty="0" smtClean="0">
                <a:solidFill>
                  <a:srgbClr val="FF0000"/>
                </a:solidFill>
                <a:latin typeface="Arial" panose="020B0604020202020204" pitchFamily="34" charset="0"/>
                <a:ea typeface="Calibri" panose="020F0502020204030204" pitchFamily="34" charset="0"/>
              </a:rPr>
              <a:t>г</a:t>
            </a:r>
            <a:r>
              <a:rPr lang="ru-RU" sz="2400" b="1" dirty="0" smtClean="0">
                <a:solidFill>
                  <a:srgbClr val="0000D0"/>
                </a:solidFill>
                <a:latin typeface="Arial" panose="020B0604020202020204" pitchFamily="34" charset="0"/>
                <a:ea typeface="Calibri" panose="020F0502020204030204" pitchFamily="34" charset="0"/>
              </a:rPr>
              <a:t> </a:t>
            </a:r>
            <a:r>
              <a:rPr lang="ru-RU" sz="2400" b="1" dirty="0">
                <a:solidFill>
                  <a:srgbClr val="0000D0"/>
                </a:solidFill>
                <a:latin typeface="Arial" panose="020B0604020202020204" pitchFamily="34" charset="0"/>
                <a:ea typeface="Calibri" panose="020F0502020204030204" pitchFamily="34" charset="0"/>
              </a:rPr>
              <a:t>– захват расплавленного </a:t>
            </a:r>
            <a:r>
              <a:rPr lang="ru-RU" sz="2400" b="1" dirty="0" smtClean="0">
                <a:solidFill>
                  <a:srgbClr val="0000D0"/>
                </a:solidFill>
                <a:latin typeface="Arial" panose="020B0604020202020204" pitchFamily="34" charset="0"/>
                <a:ea typeface="Calibri" panose="020F0502020204030204" pitchFamily="34" charset="0"/>
              </a:rPr>
              <a:t>припоя; </a:t>
            </a:r>
          </a:p>
          <a:p>
            <a:pPr>
              <a:spcBef>
                <a:spcPts val="300"/>
              </a:spcBef>
              <a:spcAft>
                <a:spcPts val="300"/>
              </a:spcAft>
            </a:pPr>
            <a:r>
              <a:rPr lang="ru-RU" sz="2400" b="1" dirty="0" smtClean="0">
                <a:solidFill>
                  <a:srgbClr val="FF0000"/>
                </a:solidFill>
                <a:latin typeface="Arial" panose="020B0604020202020204" pitchFamily="34" charset="0"/>
                <a:ea typeface="Calibri" panose="020F0502020204030204" pitchFamily="34" charset="0"/>
              </a:rPr>
              <a:t>д</a:t>
            </a:r>
            <a:r>
              <a:rPr lang="ru-RU" sz="2400" b="1" dirty="0" smtClean="0">
                <a:solidFill>
                  <a:srgbClr val="0000D0"/>
                </a:solidFill>
                <a:latin typeface="Arial" panose="020B0604020202020204" pitchFamily="34" charset="0"/>
                <a:ea typeface="Calibri" panose="020F0502020204030204" pitchFamily="34" charset="0"/>
              </a:rPr>
              <a:t> </a:t>
            </a:r>
            <a:r>
              <a:rPr lang="ru-RU" sz="2400" b="1" dirty="0">
                <a:solidFill>
                  <a:srgbClr val="0000D0"/>
                </a:solidFill>
                <a:latin typeface="Arial" panose="020B0604020202020204" pitchFamily="34" charset="0"/>
                <a:ea typeface="Calibri" panose="020F0502020204030204" pitchFamily="34" charset="0"/>
              </a:rPr>
              <a:t>– </a:t>
            </a:r>
            <a:r>
              <a:rPr lang="ru-RU" sz="2400" b="1" dirty="0" smtClean="0">
                <a:solidFill>
                  <a:srgbClr val="0000D0"/>
                </a:solidFill>
                <a:latin typeface="Arial" panose="020B0604020202020204" pitchFamily="34" charset="0"/>
                <a:ea typeface="Calibri" panose="020F0502020204030204" pitchFamily="34" charset="0"/>
              </a:rPr>
              <a:t>облуживание </a:t>
            </a:r>
            <a:r>
              <a:rPr lang="ru-RU" sz="2400" b="1" dirty="0">
                <a:solidFill>
                  <a:srgbClr val="0000D0"/>
                </a:solidFill>
                <a:latin typeface="Arial" panose="020B0604020202020204" pitchFamily="34" charset="0"/>
                <a:ea typeface="Calibri" panose="020F0502020204030204" pitchFamily="34" charset="0"/>
              </a:rPr>
              <a:t>на кусковом </a:t>
            </a:r>
            <a:r>
              <a:rPr lang="ru-RU" sz="2400" b="1" dirty="0" smtClean="0">
                <a:solidFill>
                  <a:srgbClr val="0000D0"/>
                </a:solidFill>
                <a:latin typeface="Arial" panose="020B0604020202020204" pitchFamily="34" charset="0"/>
                <a:ea typeface="Calibri" panose="020F0502020204030204" pitchFamily="34" charset="0"/>
              </a:rPr>
              <a:t>нашатыре; </a:t>
            </a:r>
          </a:p>
          <a:p>
            <a:pPr>
              <a:spcBef>
                <a:spcPts val="300"/>
              </a:spcBef>
              <a:spcAft>
                <a:spcPts val="300"/>
              </a:spcAft>
            </a:pPr>
            <a:r>
              <a:rPr lang="ru-RU" sz="2400" b="1" dirty="0" smtClean="0">
                <a:solidFill>
                  <a:srgbClr val="FF0000"/>
                </a:solidFill>
                <a:latin typeface="Arial" panose="020B0604020202020204" pitchFamily="34" charset="0"/>
                <a:ea typeface="Calibri" panose="020F0502020204030204" pitchFamily="34" charset="0"/>
              </a:rPr>
              <a:t>е</a:t>
            </a:r>
            <a:r>
              <a:rPr lang="ru-RU" sz="2400" b="1" dirty="0" smtClean="0">
                <a:solidFill>
                  <a:srgbClr val="0000D0"/>
                </a:solidFill>
                <a:latin typeface="Arial" panose="020B0604020202020204" pitchFamily="34" charset="0"/>
                <a:ea typeface="Calibri" panose="020F0502020204030204" pitchFamily="34" charset="0"/>
              </a:rPr>
              <a:t> </a:t>
            </a:r>
            <a:r>
              <a:rPr lang="ru-RU" sz="2400" b="1" dirty="0">
                <a:solidFill>
                  <a:srgbClr val="0000D0"/>
                </a:solidFill>
                <a:latin typeface="Arial" panose="020B0604020202020204" pitchFamily="34" charset="0"/>
                <a:ea typeface="Calibri" panose="020F0502020204030204" pitchFamily="34" charset="0"/>
              </a:rPr>
              <a:t>– протравливание места паяния (нанесение флюса</a:t>
            </a:r>
            <a:r>
              <a:rPr lang="ru-RU" sz="2400" b="1" dirty="0" smtClean="0">
                <a:solidFill>
                  <a:srgbClr val="0000D0"/>
                </a:solidFill>
                <a:latin typeface="Arial" panose="020B0604020202020204" pitchFamily="34" charset="0"/>
                <a:ea typeface="Calibri" panose="020F0502020204030204" pitchFamily="34" charset="0"/>
              </a:rPr>
              <a:t>);</a:t>
            </a:r>
          </a:p>
          <a:p>
            <a:pPr>
              <a:spcBef>
                <a:spcPts val="300"/>
              </a:spcBef>
              <a:spcAft>
                <a:spcPts val="300"/>
              </a:spcAft>
            </a:pPr>
            <a:r>
              <a:rPr lang="ru-RU" sz="2400" b="1" dirty="0" smtClean="0">
                <a:solidFill>
                  <a:srgbClr val="FF0000"/>
                </a:solidFill>
                <a:latin typeface="Arial" panose="020B0604020202020204" pitchFamily="34" charset="0"/>
                <a:ea typeface="Calibri" panose="020F0502020204030204" pitchFamily="34" charset="0"/>
              </a:rPr>
              <a:t>ж</a:t>
            </a:r>
            <a:r>
              <a:rPr lang="ru-RU" sz="2400" b="1" dirty="0" smtClean="0">
                <a:solidFill>
                  <a:srgbClr val="0000D0"/>
                </a:solidFill>
                <a:latin typeface="Arial" panose="020B0604020202020204" pitchFamily="34" charset="0"/>
                <a:ea typeface="Calibri" panose="020F0502020204030204" pitchFamily="34" charset="0"/>
              </a:rPr>
              <a:t> </a:t>
            </a:r>
            <a:r>
              <a:rPr lang="ru-RU" sz="2400" b="1" dirty="0">
                <a:solidFill>
                  <a:srgbClr val="0000D0"/>
                </a:solidFill>
                <a:latin typeface="Arial" panose="020B0604020202020204" pitchFamily="34" charset="0"/>
                <a:ea typeface="Calibri" panose="020F0502020204030204" pitchFamily="34" charset="0"/>
              </a:rPr>
              <a:t>– нанесение припоя (заполнение зазора</a:t>
            </a:r>
            <a:r>
              <a:rPr lang="ru-RU" sz="2400" b="1" dirty="0" smtClean="0">
                <a:solidFill>
                  <a:srgbClr val="0000D0"/>
                </a:solidFill>
                <a:latin typeface="Arial" panose="020B0604020202020204" pitchFamily="34" charset="0"/>
                <a:ea typeface="Calibri" panose="020F0502020204030204" pitchFamily="34" charset="0"/>
              </a:rPr>
              <a:t>).</a:t>
            </a:r>
            <a:endParaRPr lang="ru-RU" sz="2400" dirty="0">
              <a:solidFill>
                <a:srgbClr val="0000D0"/>
              </a:solidFill>
            </a:endParaRPr>
          </a:p>
        </p:txBody>
      </p:sp>
    </p:spTree>
    <p:extLst>
      <p:ext uri="{BB962C8B-B14F-4D97-AF65-F5344CB8AC3E}">
        <p14:creationId xmlns:p14="http://schemas.microsoft.com/office/powerpoint/2010/main" val="191701802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16632"/>
            <a:ext cx="8229600" cy="396044"/>
          </a:xfrm>
        </p:spPr>
        <p:txBody>
          <a:bodyPr/>
          <a:lstStyle/>
          <a:p>
            <a:pPr eaLnBrk="1" hangingPunct="1"/>
            <a:r>
              <a:rPr lang="ru-RU" altLang="ru-RU" sz="3600" b="1" dirty="0" smtClean="0">
                <a:solidFill>
                  <a:srgbClr val="C00000"/>
                </a:solidFill>
                <a:effectLst/>
              </a:rPr>
              <a:t>Пайка мягкими припоями</a:t>
            </a:r>
          </a:p>
        </p:txBody>
      </p:sp>
      <p:sp>
        <p:nvSpPr>
          <p:cNvPr id="2" name="Прямоугольник 1"/>
          <p:cNvSpPr/>
          <p:nvPr/>
        </p:nvSpPr>
        <p:spPr>
          <a:xfrm>
            <a:off x="79663" y="656692"/>
            <a:ext cx="8984673" cy="6494085"/>
          </a:xfrm>
          <a:prstGeom prst="rect">
            <a:avLst/>
          </a:prstGeom>
        </p:spPr>
        <p:txBody>
          <a:bodyPr wrap="square">
            <a:spAutoFit/>
          </a:bodyPr>
          <a:lstStyle/>
          <a:p>
            <a:r>
              <a:rPr lang="ru-RU" sz="1600" b="1" i="1" dirty="0" smtClean="0">
                <a:solidFill>
                  <a:srgbClr val="FF0000"/>
                </a:solidFill>
                <a:latin typeface="Merriweather"/>
              </a:rPr>
              <a:t>Подготовка паяльника</a:t>
            </a:r>
            <a:r>
              <a:rPr lang="ru-RU" sz="1600" dirty="0">
                <a:solidFill>
                  <a:srgbClr val="333333"/>
                </a:solidFill>
                <a:latin typeface="Merriweather"/>
              </a:rPr>
              <a:t> </a:t>
            </a:r>
            <a:r>
              <a:rPr lang="ru-RU" sz="1600" dirty="0">
                <a:latin typeface="Merriweather"/>
              </a:rPr>
              <a:t>заключается в заправке его рабочей части под углом </a:t>
            </a:r>
            <a:r>
              <a:rPr lang="ru-RU" sz="1600" dirty="0" smtClean="0">
                <a:latin typeface="Merriweather"/>
              </a:rPr>
              <a:t>30–40</a:t>
            </a:r>
            <a:r>
              <a:rPr lang="ru-RU" sz="1600" dirty="0">
                <a:latin typeface="Merriweather"/>
              </a:rPr>
              <a:t>° и очищении от следов окалины. Затем обушок паяльника нагревают, следя, чтобы его рабочая часть находилась в </a:t>
            </a:r>
            <a:r>
              <a:rPr lang="ru-RU" sz="1600" dirty="0" err="1">
                <a:latin typeface="Merriweather"/>
              </a:rPr>
              <a:t>некоптящей</a:t>
            </a:r>
            <a:r>
              <a:rPr lang="ru-RU" sz="1600" dirty="0">
                <a:latin typeface="Merriweather"/>
              </a:rPr>
              <a:t> зоне пламени. Нагрев осуществляют до определенных температур: до 250–300 °C при пайке мелких деталей и до температуры 340–400 °C при пайке крупных. Перегрев паяльника выше 500 °C повышает образование окалины и затрудняет лужение наконечника, а при недостаточном нагреве припой на спаиваемых поверхностях быстро остывает и превращается в кашеобразную массу. Такая пайка очень непрочна.</a:t>
            </a:r>
          </a:p>
          <a:p>
            <a:r>
              <a:rPr lang="ru-RU" sz="1600" b="1" dirty="0">
                <a:solidFill>
                  <a:srgbClr val="FF0000"/>
                </a:solidFill>
                <a:latin typeface="Merriweather"/>
              </a:rPr>
              <a:t>Признак перегрева </a:t>
            </a:r>
            <a:r>
              <a:rPr lang="ru-RU" sz="1600" dirty="0">
                <a:latin typeface="Merriweather"/>
              </a:rPr>
              <a:t>– появление зеленоватого пламени и быстрое сгорание канифоли с выделением дыма вместо ее плавления. О нормальном нагреве паяльника судят по легкому покраснению обушка. </a:t>
            </a:r>
            <a:endParaRPr lang="ru-RU" sz="1600" dirty="0" smtClean="0">
              <a:latin typeface="Merriweather"/>
            </a:endParaRPr>
          </a:p>
          <a:p>
            <a:r>
              <a:rPr lang="ru-RU" sz="1600" b="1" dirty="0" smtClean="0">
                <a:latin typeface="Merriweather"/>
              </a:rPr>
              <a:t>При </a:t>
            </a:r>
            <a:r>
              <a:rPr lang="ru-RU" sz="1600" b="1" dirty="0">
                <a:latin typeface="Merriweather"/>
              </a:rPr>
              <a:t>перегреве его снимают с огня, дают немного остыть, зажимают в тисках и опиливают дочиста с обеих сторон плоским напильником рабочий конец, снимают с ребер заусенцы </a:t>
            </a:r>
            <a:r>
              <a:rPr lang="ru-RU" sz="1600" b="1" i="1" dirty="0">
                <a:solidFill>
                  <a:srgbClr val="FF0000"/>
                </a:solidFill>
                <a:latin typeface="Merriweather"/>
              </a:rPr>
              <a:t>(рис. </a:t>
            </a:r>
            <a:r>
              <a:rPr lang="ru-RU" sz="1600" b="1" i="1" dirty="0" smtClean="0">
                <a:solidFill>
                  <a:srgbClr val="FF0000"/>
                </a:solidFill>
                <a:latin typeface="Merriweather"/>
              </a:rPr>
              <a:t>а</a:t>
            </a:r>
            <a:r>
              <a:rPr lang="ru-RU" sz="1600" b="1" i="1" dirty="0">
                <a:solidFill>
                  <a:srgbClr val="FF0000"/>
                </a:solidFill>
                <a:latin typeface="Merriweather"/>
              </a:rPr>
              <a:t>). </a:t>
            </a:r>
            <a:r>
              <a:rPr lang="ru-RU" sz="1600" b="1" dirty="0">
                <a:latin typeface="Merriweather"/>
              </a:rPr>
              <a:t>При длительной пайке рабочую часть паяльника периодически очищают от окалины стальной </a:t>
            </a:r>
            <a:r>
              <a:rPr lang="ru-RU" sz="1600" b="1" dirty="0" smtClean="0">
                <a:latin typeface="Merriweather"/>
              </a:rPr>
              <a:t>щёткой </a:t>
            </a:r>
            <a:r>
              <a:rPr lang="ru-RU" sz="1600" b="1" dirty="0">
                <a:latin typeface="Merriweather"/>
              </a:rPr>
              <a:t>и напильником.</a:t>
            </a:r>
          </a:p>
          <a:p>
            <a:r>
              <a:rPr lang="ru-RU" sz="1600" b="1" dirty="0">
                <a:latin typeface="Merriweather"/>
              </a:rPr>
              <a:t>Нагретый паяльник </a:t>
            </a:r>
            <a:r>
              <a:rPr lang="ru-RU" sz="1600" b="1" i="1" dirty="0">
                <a:solidFill>
                  <a:srgbClr val="FF0000"/>
                </a:solidFill>
                <a:latin typeface="Merriweather"/>
              </a:rPr>
              <a:t>(рис. </a:t>
            </a:r>
            <a:r>
              <a:rPr lang="ru-RU" sz="1600" b="1" i="1" dirty="0" smtClean="0">
                <a:solidFill>
                  <a:srgbClr val="FF0000"/>
                </a:solidFill>
                <a:latin typeface="Merriweather"/>
              </a:rPr>
              <a:t>б</a:t>
            </a:r>
            <a:r>
              <a:rPr lang="ru-RU" sz="1600" b="1" i="1" dirty="0">
                <a:solidFill>
                  <a:srgbClr val="FF0000"/>
                </a:solidFill>
                <a:latin typeface="Merriweather"/>
              </a:rPr>
              <a:t>) </a:t>
            </a:r>
            <a:r>
              <a:rPr lang="ru-RU" sz="1600" b="1" dirty="0">
                <a:latin typeface="Merriweather"/>
              </a:rPr>
              <a:t>быстро снимают с огня, очищают от окалины погружением в хлористый цинк </a:t>
            </a:r>
            <a:r>
              <a:rPr lang="ru-RU" sz="1600" b="1" i="1" dirty="0">
                <a:solidFill>
                  <a:srgbClr val="FF0000"/>
                </a:solidFill>
                <a:latin typeface="Merriweather"/>
              </a:rPr>
              <a:t>(рис. </a:t>
            </a:r>
            <a:r>
              <a:rPr lang="ru-RU" sz="1600" b="1" i="1" dirty="0" smtClean="0">
                <a:solidFill>
                  <a:srgbClr val="FF0000"/>
                </a:solidFill>
                <a:latin typeface="Merriweather"/>
              </a:rPr>
              <a:t>в</a:t>
            </a:r>
            <a:r>
              <a:rPr lang="ru-RU" sz="1600" b="1" i="1" dirty="0">
                <a:solidFill>
                  <a:srgbClr val="FF0000"/>
                </a:solidFill>
                <a:latin typeface="Merriweather"/>
              </a:rPr>
              <a:t>)</a:t>
            </a:r>
            <a:r>
              <a:rPr lang="ru-RU" sz="1600" b="1" dirty="0">
                <a:latin typeface="Merriweather"/>
              </a:rPr>
              <a:t>,</a:t>
            </a:r>
            <a:r>
              <a:rPr lang="ru-RU" sz="1600" b="1" dirty="0">
                <a:solidFill>
                  <a:srgbClr val="333333"/>
                </a:solidFill>
                <a:latin typeface="Merriweather"/>
              </a:rPr>
              <a:t> </a:t>
            </a:r>
            <a:r>
              <a:rPr lang="ru-RU" sz="1600" b="1" dirty="0">
                <a:latin typeface="Merriweather"/>
              </a:rPr>
              <a:t>затем набирают с прутка 1–2 капли припоя </a:t>
            </a:r>
            <a:r>
              <a:rPr lang="ru-RU" sz="1600" b="1" i="1" dirty="0">
                <a:solidFill>
                  <a:srgbClr val="FF0000"/>
                </a:solidFill>
                <a:latin typeface="Merriweather"/>
              </a:rPr>
              <a:t>(рис. </a:t>
            </a:r>
            <a:r>
              <a:rPr lang="ru-RU" sz="1600" b="1" i="1" dirty="0" smtClean="0">
                <a:solidFill>
                  <a:srgbClr val="FF0000"/>
                </a:solidFill>
                <a:latin typeface="Merriweather"/>
              </a:rPr>
              <a:t>г</a:t>
            </a:r>
            <a:r>
              <a:rPr lang="ru-RU" sz="1600" b="1" i="1" dirty="0">
                <a:solidFill>
                  <a:srgbClr val="FF0000"/>
                </a:solidFill>
                <a:latin typeface="Merriweather"/>
              </a:rPr>
              <a:t>) </a:t>
            </a:r>
            <a:r>
              <a:rPr lang="ru-RU" sz="1600" b="1" dirty="0">
                <a:latin typeface="Merriweather"/>
              </a:rPr>
              <a:t>и двигают паяльником по куску нашатыря </a:t>
            </a:r>
            <a:r>
              <a:rPr lang="ru-RU" sz="1600" b="1" i="1" dirty="0">
                <a:solidFill>
                  <a:srgbClr val="FF0000"/>
                </a:solidFill>
                <a:latin typeface="Merriweather"/>
              </a:rPr>
              <a:t>(рис. </a:t>
            </a:r>
            <a:r>
              <a:rPr lang="ru-RU" sz="1600" b="1" i="1" dirty="0" smtClean="0">
                <a:solidFill>
                  <a:srgbClr val="FF0000"/>
                </a:solidFill>
                <a:latin typeface="Merriweather"/>
              </a:rPr>
              <a:t>д</a:t>
            </a:r>
            <a:r>
              <a:rPr lang="ru-RU" sz="1600" b="1" i="1" dirty="0">
                <a:solidFill>
                  <a:srgbClr val="FF0000"/>
                </a:solidFill>
                <a:latin typeface="Merriweather"/>
              </a:rPr>
              <a:t>)</a:t>
            </a:r>
            <a:r>
              <a:rPr lang="ru-RU" sz="1600" b="1" dirty="0">
                <a:latin typeface="Merriweather"/>
              </a:rPr>
              <a:t>,</a:t>
            </a:r>
            <a:r>
              <a:rPr lang="ru-RU" sz="1600" b="1" dirty="0">
                <a:solidFill>
                  <a:srgbClr val="333333"/>
                </a:solidFill>
                <a:latin typeface="Merriweather"/>
              </a:rPr>
              <a:t> </a:t>
            </a:r>
            <a:r>
              <a:rPr lang="ru-RU" sz="1600" b="1" dirty="0">
                <a:latin typeface="Merriweather"/>
              </a:rPr>
              <a:t>пока конец паяльника не покроется ровным слоем припоя. Затем протравливают места пайки </a:t>
            </a:r>
            <a:r>
              <a:rPr lang="ru-RU" sz="1600" b="1" i="1" dirty="0">
                <a:solidFill>
                  <a:srgbClr val="FF0000"/>
                </a:solidFill>
                <a:latin typeface="Merriweather"/>
              </a:rPr>
              <a:t>(рис. </a:t>
            </a:r>
            <a:r>
              <a:rPr lang="ru-RU" sz="1600" b="1" i="1" dirty="0" smtClean="0">
                <a:solidFill>
                  <a:srgbClr val="FF0000"/>
                </a:solidFill>
                <a:latin typeface="Merriweather"/>
              </a:rPr>
              <a:t>е)</a:t>
            </a:r>
            <a:r>
              <a:rPr lang="ru-RU" sz="1600" b="1" dirty="0" smtClean="0">
                <a:solidFill>
                  <a:srgbClr val="333333"/>
                </a:solidFill>
                <a:latin typeface="Merriweather"/>
              </a:rPr>
              <a:t>.</a:t>
            </a:r>
          </a:p>
          <a:p>
            <a:r>
              <a:rPr lang="ru-RU" sz="1600" b="1" dirty="0">
                <a:latin typeface="Merriweather"/>
              </a:rPr>
              <a:t>Паяльник накладывают на место спая </a:t>
            </a:r>
            <a:r>
              <a:rPr lang="ru-RU" sz="1600" b="1" i="1" dirty="0">
                <a:solidFill>
                  <a:srgbClr val="FF0000"/>
                </a:solidFill>
                <a:latin typeface="Merriweather"/>
              </a:rPr>
              <a:t>(рис. </a:t>
            </a:r>
            <a:r>
              <a:rPr lang="ru-RU" sz="1600" b="1" i="1" dirty="0" smtClean="0">
                <a:solidFill>
                  <a:srgbClr val="FF0000"/>
                </a:solidFill>
                <a:latin typeface="Merriweather"/>
              </a:rPr>
              <a:t>ж</a:t>
            </a:r>
            <a:r>
              <a:rPr lang="ru-RU" sz="1600" b="1" i="1" dirty="0">
                <a:solidFill>
                  <a:srgbClr val="FF0000"/>
                </a:solidFill>
                <a:latin typeface="Merriweather"/>
              </a:rPr>
              <a:t>)</a:t>
            </a:r>
            <a:r>
              <a:rPr lang="ru-RU" sz="1600" b="1" dirty="0">
                <a:latin typeface="Merriweather"/>
              </a:rPr>
              <a:t>, немного придерживая его на одном месте для прогрева детали, затем медленно и равномерно перемещают. При этом расплавленный припой стекает с паяльника и заполняет зазоры шва (0,05–0,15 мм).</a:t>
            </a:r>
          </a:p>
          <a:p>
            <a:r>
              <a:rPr lang="ru-RU" sz="1600" b="1" dirty="0">
                <a:latin typeface="Merriweather"/>
              </a:rPr>
              <a:t>Для предохранения от нагрева участки детали, соседние со швом, покрывают мокрыми тряпками или погружают в воду. После охлаждения паяный шов очищают, промывают и протирают сухой ветошью</a:t>
            </a:r>
            <a:r>
              <a:rPr lang="ru-RU" sz="1600" b="1" dirty="0" smtClean="0">
                <a:latin typeface="Merriweather"/>
              </a:rPr>
              <a:t>.</a:t>
            </a:r>
            <a:endParaRPr lang="ru-RU" sz="1600" b="1" i="0" dirty="0">
              <a:effectLst/>
              <a:latin typeface="Merriweather"/>
            </a:endParaRPr>
          </a:p>
        </p:txBody>
      </p:sp>
    </p:spTree>
    <p:extLst>
      <p:ext uri="{BB962C8B-B14F-4D97-AF65-F5344CB8AC3E}">
        <p14:creationId xmlns:p14="http://schemas.microsoft.com/office/powerpoint/2010/main" val="409458408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83668" y="2276872"/>
            <a:ext cx="6120680" cy="1872208"/>
          </a:xfrm>
          <a:solidFill>
            <a:srgbClr val="FFC000"/>
          </a:solidFill>
          <a:ln>
            <a:solidFill>
              <a:schemeClr val="accent1"/>
            </a:solidFill>
          </a:ln>
        </p:spPr>
        <p:txBody>
          <a:bodyPr>
            <a:normAutofit/>
          </a:bodyPr>
          <a:lstStyle/>
          <a:p>
            <a:pPr algn="ctr" fontAlgn="auto">
              <a:lnSpc>
                <a:spcPct val="150000"/>
              </a:lnSpc>
              <a:spcAft>
                <a:spcPts val="0"/>
              </a:spcAft>
              <a:defRPr/>
            </a:pPr>
            <a:r>
              <a:rPr lang="ru-RU" altLang="ru-RU" sz="3200" b="1" dirty="0" smtClean="0">
                <a:solidFill>
                  <a:srgbClr val="1008B8"/>
                </a:solidFill>
                <a:effectLst/>
                <a:cs typeface="Times New Roman" panose="02020603050405020304" pitchFamily="18" charset="0"/>
              </a:rPr>
              <a:t>ПАЙКА ТВЁРДЫМИ ПРИПОЯМИ</a:t>
            </a:r>
          </a:p>
        </p:txBody>
      </p:sp>
    </p:spTree>
    <p:extLst>
      <p:ext uri="{BB962C8B-B14F-4D97-AF65-F5344CB8AC3E}">
        <p14:creationId xmlns:p14="http://schemas.microsoft.com/office/powerpoint/2010/main" val="26679949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993"/>
            <a:ext cx="9144000" cy="797335"/>
          </a:xfrm>
        </p:spPr>
        <p:txBody>
          <a:bodyPr/>
          <a:lstStyle/>
          <a:p>
            <a:pPr algn="ctr"/>
            <a:r>
              <a:rPr lang="ru-RU" sz="2400" b="1" dirty="0" smtClean="0">
                <a:solidFill>
                  <a:srgbClr val="C00000"/>
                </a:solidFill>
                <a:effectLst/>
              </a:rPr>
              <a:t>Приёмы </a:t>
            </a:r>
            <a:r>
              <a:rPr lang="ru-RU" sz="2400" b="1" dirty="0">
                <a:solidFill>
                  <a:srgbClr val="C00000"/>
                </a:solidFill>
                <a:effectLst/>
              </a:rPr>
              <a:t>пайки </a:t>
            </a:r>
            <a:r>
              <a:rPr lang="ru-RU" sz="2400" b="1" dirty="0" smtClean="0">
                <a:solidFill>
                  <a:srgbClr val="C00000"/>
                </a:solidFill>
                <a:effectLst/>
              </a:rPr>
              <a:t/>
            </a:r>
            <a:br>
              <a:rPr lang="ru-RU" sz="2400" b="1" dirty="0" smtClean="0">
                <a:solidFill>
                  <a:srgbClr val="C00000"/>
                </a:solidFill>
                <a:effectLst/>
              </a:rPr>
            </a:br>
            <a:r>
              <a:rPr lang="ru-RU" sz="2400" b="1" dirty="0" smtClean="0">
                <a:solidFill>
                  <a:srgbClr val="C00000"/>
                </a:solidFill>
                <a:effectLst/>
              </a:rPr>
              <a:t>среднеплавкими </a:t>
            </a:r>
            <a:r>
              <a:rPr lang="ru-RU" sz="2400" b="1" dirty="0">
                <a:solidFill>
                  <a:srgbClr val="C00000"/>
                </a:solidFill>
                <a:effectLst/>
              </a:rPr>
              <a:t>и тугоплавкими припоями</a:t>
            </a:r>
            <a:r>
              <a:rPr lang="ru-RU" sz="3200" b="1" dirty="0">
                <a:solidFill>
                  <a:srgbClr val="C00000"/>
                </a:solidFill>
                <a:effectLst/>
              </a:rPr>
              <a:t> </a:t>
            </a:r>
            <a:endParaRPr lang="ru-RU" sz="3200" b="1" dirty="0">
              <a:solidFill>
                <a:srgbClr val="C00000"/>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4" y="809328"/>
            <a:ext cx="8928992" cy="6048672"/>
          </a:xfrm>
        </p:spPr>
        <p:txBody>
          <a:bodyPr>
            <a:noAutofit/>
          </a:bodyPr>
          <a:lstStyle/>
          <a:p>
            <a:pPr marL="114300" indent="0">
              <a:buNone/>
            </a:pPr>
            <a:r>
              <a:rPr lang="ru-RU" sz="1800" dirty="0">
                <a:latin typeface="Times New Roman" panose="02020603050405020304" pitchFamily="18" charset="0"/>
                <a:cs typeface="Times New Roman" panose="02020603050405020304" pitchFamily="18" charset="0"/>
              </a:rPr>
              <a:t>Подготовка деталей для пайки тугоплавкими припоями такая же, как и для пайки легкоплавкими припоями. После очистки поверхностей и нанесения флюса (буры) в зазоры вводят припой в виде порошка, ленты, пластинки и т.п., затем скрепляют мягкой проволокой, чтобы соединяемые детали не сместились. После такой подготовки деталь осторожно вводят в зону пламени паяльной лампы, газовой горелки, горна, в индуктор установки ТВЧ и следят за процессом плавления припоя. Вначале нагрев места спая нужно вести медленно с выдержкой до 5 мин на каждом этапе. </a:t>
            </a:r>
            <a:r>
              <a:rPr lang="ru-RU" sz="1800" dirty="0">
                <a:effectLst/>
              </a:rPr>
              <a:t>Когда вздувшаяся бура осядет, нагрев усиливают и продолжают до тех пор, пока припой полностью не расплавится и не зальет зазоры между соединяемыми деталями. По окончании пайки деталь медленно охлаждают, защищают шов от излишка наплавленного и вытекающего припоя, затем промывают и просушивают.</a:t>
            </a:r>
            <a:endParaRPr lang="ru-RU" sz="1800" dirty="0">
              <a:latin typeface="Times New Roman" panose="02020603050405020304" pitchFamily="18" charset="0"/>
              <a:cs typeface="Times New Roman" panose="02020603050405020304" pitchFamily="18" charset="0"/>
            </a:endParaRPr>
          </a:p>
          <a:p>
            <a:pPr marL="114300" indent="0">
              <a:buNone/>
            </a:pPr>
            <a:endParaRPr lang="ru-RU" sz="800" dirty="0" smtClean="0">
              <a:effectLst/>
            </a:endParaRPr>
          </a:p>
          <a:p>
            <a:pPr marL="114300" indent="0">
              <a:buNone/>
            </a:pPr>
            <a:r>
              <a:rPr lang="ru-RU" sz="1800" dirty="0" smtClean="0">
                <a:effectLst/>
              </a:rPr>
              <a:t>Приёмы </a:t>
            </a:r>
            <a:r>
              <a:rPr lang="ru-RU" sz="1800" dirty="0">
                <a:effectLst/>
              </a:rPr>
              <a:t>работ заключаются в следующем: перед напайкой пластины место спая обезжиривают и покрывают флюсом, на державку резца, имеющую паз (гнездо) для твердосплавной пластины, кладется тонкая пластинка листового припоя из латуни; затем в паз помещают твердосплавную пластину и все соединяют (связывают) тонкой вязальной проволокой (а), место пайки посыпают бурой и нагревают в кузнечном горне (б) или другом источнике теплоты до расплавления порошка  буры (650...</a:t>
            </a:r>
            <a:r>
              <a:rPr lang="ru-RU" sz="1800" dirty="0" smtClean="0">
                <a:effectLst/>
              </a:rPr>
              <a:t>700</a:t>
            </a:r>
            <a:r>
              <a:rPr lang="ru-RU" sz="1800" dirty="0" smtClean="0">
                <a:effectLst/>
                <a:sym typeface="Symbol" panose="05050102010706020507" pitchFamily="18" charset="2"/>
              </a:rPr>
              <a:t></a:t>
            </a:r>
            <a:r>
              <a:rPr lang="ru-RU" sz="1800" dirty="0" smtClean="0">
                <a:effectLst/>
              </a:rPr>
              <a:t>С</a:t>
            </a:r>
            <a:r>
              <a:rPr lang="ru-RU" sz="1800" dirty="0">
                <a:effectLst/>
              </a:rPr>
              <a:t>), затем вторично наносят порцию буры и продолжают нагрев до расплавления припоя (850....</a:t>
            </a:r>
            <a:r>
              <a:rPr lang="ru-RU" sz="1800" dirty="0" smtClean="0">
                <a:effectLst/>
              </a:rPr>
              <a:t>900</a:t>
            </a:r>
            <a:r>
              <a:rPr lang="ru-RU" sz="1800" dirty="0" smtClean="0">
                <a:effectLst/>
                <a:sym typeface="Symbol" panose="05050102010706020507" pitchFamily="18" charset="2"/>
              </a:rPr>
              <a:t></a:t>
            </a:r>
            <a:r>
              <a:rPr lang="ru-RU" sz="1800" dirty="0" smtClean="0">
                <a:effectLst/>
              </a:rPr>
              <a:t>С</a:t>
            </a:r>
            <a:r>
              <a:rPr lang="ru-RU" sz="1800" dirty="0">
                <a:effectLst/>
              </a:rPr>
              <a:t>), который должен заполнить щель между паяемыми деталями.</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70410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14102"/>
          </a:xfrm>
          <a:solidFill>
            <a:srgbClr val="FFC000"/>
          </a:solidFill>
        </p:spPr>
        <p:txBody>
          <a:bodyPr/>
          <a:lstStyle/>
          <a:p>
            <a:pPr algn="ctr" fontAlgn="auto">
              <a:spcAft>
                <a:spcPts val="0"/>
              </a:spcAft>
              <a:defRPr/>
            </a:pPr>
            <a:r>
              <a:rPr lang="ru-RU" b="1" dirty="0" smtClean="0">
                <a:solidFill>
                  <a:srgbClr val="1008B8"/>
                </a:solidFill>
                <a:effectLst/>
              </a:rPr>
              <a:t>Технология пайки</a:t>
            </a:r>
            <a:endParaRPr lang="ru-RU" b="1" dirty="0">
              <a:solidFill>
                <a:srgbClr val="1008B8"/>
              </a:solidFill>
              <a:effectLst/>
            </a:endParaRP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 y="798786"/>
            <a:ext cx="9149188" cy="605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28206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lum bright="-30000" contrast="54000"/>
            <a:extLst>
              <a:ext uri="{28A0092B-C50C-407E-A947-70E740481C1C}">
                <a14:useLocalDpi xmlns:a14="http://schemas.microsoft.com/office/drawing/2010/main" val="0"/>
              </a:ext>
            </a:extLst>
          </a:blip>
          <a:srcRect l="-1939" t="13673" r="3137"/>
          <a:stretch>
            <a:fillRect/>
          </a:stretch>
        </p:blipFill>
        <p:spPr bwMode="auto">
          <a:xfrm>
            <a:off x="0" y="620713"/>
            <a:ext cx="9144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5581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431540" y="88736"/>
            <a:ext cx="8229600" cy="900113"/>
          </a:xfrm>
        </p:spPr>
        <p:txBody>
          <a:bodyPr/>
          <a:lstStyle/>
          <a:p>
            <a:pPr eaLnBrk="1" hangingPunct="1">
              <a:defRPr/>
            </a:pPr>
            <a:r>
              <a:rPr lang="ru-RU" sz="3600" b="1" i="1" dirty="0" smtClean="0">
                <a:solidFill>
                  <a:srgbClr val="C00000"/>
                </a:solidFill>
                <a:effectLst/>
              </a:rPr>
              <a:t>Пайка твёрдыми припоями</a:t>
            </a:r>
          </a:p>
        </p:txBody>
      </p:sp>
      <p:pic>
        <p:nvPicPr>
          <p:cNvPr id="13315" name="Picture 5" descr="Буке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143000"/>
            <a:ext cx="203041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6"/>
          <p:cNvSpPr txBox="1">
            <a:spLocks noChangeArrowheads="1"/>
          </p:cNvSpPr>
          <p:nvPr/>
        </p:nvSpPr>
        <p:spPr bwMode="auto">
          <a:xfrm>
            <a:off x="142875" y="2928938"/>
            <a:ext cx="2643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a:solidFill>
                  <a:srgbClr val="FF0000"/>
                </a:solidFill>
              </a:rPr>
              <a:t>а) </a:t>
            </a:r>
            <a:r>
              <a:rPr lang="ru-RU" altLang="ru-RU"/>
              <a:t>Подгонка поверхностей деталей</a:t>
            </a:r>
          </a:p>
        </p:txBody>
      </p:sp>
      <p:pic>
        <p:nvPicPr>
          <p:cNvPr id="13317" name="Picture 6" descr="Букет"/>
          <p:cNvPicPr>
            <a:picLocks noChangeAspect="1" noChangeArrowheads="1"/>
          </p:cNvPicPr>
          <p:nvPr/>
        </p:nvPicPr>
        <p:blipFill>
          <a:blip r:embed="rId3">
            <a:extLst>
              <a:ext uri="{28A0092B-C50C-407E-A947-70E740481C1C}">
                <a14:useLocalDpi xmlns:a14="http://schemas.microsoft.com/office/drawing/2010/main" val="0"/>
              </a:ext>
            </a:extLst>
          </a:blip>
          <a:srcRect l="8272" r="11765" b="5933"/>
          <a:stretch>
            <a:fillRect/>
          </a:stretch>
        </p:blipFill>
        <p:spPr bwMode="auto">
          <a:xfrm>
            <a:off x="2857500" y="1214438"/>
            <a:ext cx="20002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8"/>
          <p:cNvSpPr txBox="1">
            <a:spLocks noChangeArrowheads="1"/>
          </p:cNvSpPr>
          <p:nvPr/>
        </p:nvSpPr>
        <p:spPr bwMode="auto">
          <a:xfrm>
            <a:off x="4929188" y="1357313"/>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b="1">
                <a:solidFill>
                  <a:srgbClr val="FF0000"/>
                </a:solidFill>
              </a:rPr>
              <a:t>б) </a:t>
            </a:r>
            <a:r>
              <a:rPr lang="ru-RU" altLang="ru-RU"/>
              <a:t>Смазывание поверхностей деталей флюсом</a:t>
            </a:r>
          </a:p>
        </p:txBody>
      </p:sp>
      <p:pic>
        <p:nvPicPr>
          <p:cNvPr id="13319" name="Picture 7" descr="Буке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3313"/>
            <a:ext cx="1928813"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0"/>
          <p:cNvSpPr txBox="1">
            <a:spLocks noChangeArrowheads="1"/>
          </p:cNvSpPr>
          <p:nvPr/>
        </p:nvSpPr>
        <p:spPr bwMode="auto">
          <a:xfrm>
            <a:off x="0" y="5643563"/>
            <a:ext cx="2357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b="1">
                <a:solidFill>
                  <a:srgbClr val="FF0000"/>
                </a:solidFill>
              </a:rPr>
              <a:t>в) </a:t>
            </a:r>
            <a:r>
              <a:rPr lang="ru-RU" altLang="ru-RU"/>
              <a:t>Вставка медной пластины</a:t>
            </a:r>
          </a:p>
        </p:txBody>
      </p:sp>
      <p:pic>
        <p:nvPicPr>
          <p:cNvPr id="13321" name="Picture 8" descr="Букет"/>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063" y="4857750"/>
            <a:ext cx="1905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2"/>
          <p:cNvSpPr txBox="1">
            <a:spLocks noChangeArrowheads="1"/>
          </p:cNvSpPr>
          <p:nvPr/>
        </p:nvSpPr>
        <p:spPr bwMode="auto">
          <a:xfrm>
            <a:off x="2143125" y="4214813"/>
            <a:ext cx="2643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b="1">
                <a:solidFill>
                  <a:srgbClr val="FF0000"/>
                </a:solidFill>
              </a:rPr>
              <a:t>г) </a:t>
            </a:r>
            <a:r>
              <a:rPr lang="ru-RU" altLang="ru-RU"/>
              <a:t>Фиксирование соединяемых деталей  направляющей прокладкой</a:t>
            </a:r>
          </a:p>
        </p:txBody>
      </p:sp>
      <p:pic>
        <p:nvPicPr>
          <p:cNvPr id="13323" name="Picture 9" descr="Буке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286000"/>
            <a:ext cx="3995738"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Box 14"/>
          <p:cNvSpPr txBox="1">
            <a:spLocks noChangeArrowheads="1"/>
          </p:cNvSpPr>
          <p:nvPr/>
        </p:nvSpPr>
        <p:spPr bwMode="auto">
          <a:xfrm>
            <a:off x="6429375" y="6143625"/>
            <a:ext cx="2357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b="1">
                <a:solidFill>
                  <a:srgbClr val="FF0000"/>
                </a:solidFill>
              </a:rPr>
              <a:t>д</a:t>
            </a:r>
            <a:r>
              <a:rPr lang="ru-RU" altLang="ru-RU">
                <a:solidFill>
                  <a:srgbClr val="FF0000"/>
                </a:solidFill>
              </a:rPr>
              <a:t>)</a:t>
            </a:r>
            <a:r>
              <a:rPr lang="ru-RU" altLang="ru-RU"/>
              <a:t> Нагрев деталей</a:t>
            </a:r>
          </a:p>
        </p:txBody>
      </p:sp>
    </p:spTree>
    <p:extLst>
      <p:ext uri="{BB962C8B-B14F-4D97-AF65-F5344CB8AC3E}">
        <p14:creationId xmlns:p14="http://schemas.microsoft.com/office/powerpoint/2010/main" val="101793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836" y="10902"/>
            <a:ext cx="6624228" cy="725487"/>
          </a:xfrm>
        </p:spPr>
        <p:txBody>
          <a:bodyPr rtlCol="0">
            <a:normAutofit fontScale="90000"/>
          </a:bodyPr>
          <a:lstStyle/>
          <a:p>
            <a:pPr fontAlgn="auto">
              <a:spcAft>
                <a:spcPts val="0"/>
              </a:spcAft>
              <a:defRPr/>
            </a:pPr>
            <a:r>
              <a:rPr lang="ru-RU" b="1" i="1" dirty="0" smtClean="0">
                <a:solidFill>
                  <a:srgbClr val="C00000"/>
                </a:solidFill>
                <a:effectLst/>
                <a:latin typeface="T-FLEX Type A" pitchFamily="2" charset="0"/>
              </a:rPr>
              <a:t>ИСТОРИЯ ПАЙКИ</a:t>
            </a:r>
            <a:endParaRPr lang="ru-RU" b="1" i="1" dirty="0">
              <a:solidFill>
                <a:srgbClr val="C00000"/>
              </a:solidFill>
              <a:effectLst/>
              <a:latin typeface="T-FLEX Type A" pitchFamily="2" charset="0"/>
            </a:endParaRPr>
          </a:p>
        </p:txBody>
      </p:sp>
      <p:sp>
        <p:nvSpPr>
          <p:cNvPr id="14338" name="Содержимое 2"/>
          <p:cNvSpPr>
            <a:spLocks noGrp="1"/>
          </p:cNvSpPr>
          <p:nvPr>
            <p:ph idx="1"/>
          </p:nvPr>
        </p:nvSpPr>
        <p:spPr>
          <a:xfrm>
            <a:off x="208651" y="727472"/>
            <a:ext cx="6465248" cy="5760640"/>
          </a:xfrm>
          <a:solidFill>
            <a:srgbClr val="FFFFCC"/>
          </a:solidFill>
        </p:spPr>
        <p:txBody>
          <a:bodyPr>
            <a:normAutofit fontScale="92500" lnSpcReduction="10000"/>
          </a:bodyPr>
          <a:lstStyle/>
          <a:p>
            <a:pPr>
              <a:spcBef>
                <a:spcPts val="1200"/>
              </a:spcBef>
              <a:spcAft>
                <a:spcPts val="1200"/>
              </a:spcAft>
              <a:buClr>
                <a:srgbClr val="FF0000"/>
              </a:buClr>
              <a:buSzPct val="100000"/>
            </a:pPr>
            <a:r>
              <a:rPr lang="ru-RU" sz="2000" b="1" i="1" dirty="0" smtClean="0">
                <a:solidFill>
                  <a:srgbClr val="0000CC"/>
                </a:solidFill>
                <a:latin typeface="T-FLEX Type A" pitchFamily="2" charset="0"/>
              </a:rPr>
              <a:t>При раскопках царских гробниц на территории древнейшего государства Вавилона учёными были найдены изделия из золота, носящие на себе следы </a:t>
            </a:r>
            <a:r>
              <a:rPr lang="ru-RU" sz="2000" b="1" i="1" dirty="0" smtClean="0">
                <a:solidFill>
                  <a:srgbClr val="FF0000"/>
                </a:solidFill>
                <a:latin typeface="T-FLEX Type A" pitchFamily="2" charset="0"/>
              </a:rPr>
              <a:t>пайки</a:t>
            </a:r>
            <a:r>
              <a:rPr lang="ru-RU" sz="2000" b="1" i="1" dirty="0" smtClean="0">
                <a:solidFill>
                  <a:srgbClr val="0000CC"/>
                </a:solidFill>
                <a:latin typeface="T-FLEX Type A" pitchFamily="2" charset="0"/>
              </a:rPr>
              <a:t>. </a:t>
            </a:r>
          </a:p>
          <a:p>
            <a:pPr>
              <a:spcBef>
                <a:spcPts val="1200"/>
              </a:spcBef>
              <a:spcAft>
                <a:spcPts val="1200"/>
              </a:spcAft>
              <a:buClr>
                <a:srgbClr val="FF0000"/>
              </a:buClr>
              <a:buSzPct val="100000"/>
            </a:pPr>
            <a:r>
              <a:rPr lang="ru-RU" sz="2000" b="1" i="1" dirty="0" smtClean="0">
                <a:solidFill>
                  <a:srgbClr val="0000CC"/>
                </a:solidFill>
                <a:latin typeface="T-FLEX Type A" pitchFamily="2" charset="0"/>
              </a:rPr>
              <a:t>Так, в гробнице царицы </a:t>
            </a:r>
            <a:r>
              <a:rPr lang="ru-RU" sz="2000" b="1" i="1" dirty="0" err="1" smtClean="0">
                <a:solidFill>
                  <a:srgbClr val="0000CC"/>
                </a:solidFill>
                <a:latin typeface="T-FLEX Type A" pitchFamily="2" charset="0"/>
              </a:rPr>
              <a:t>Шубад</a:t>
            </a:r>
            <a:r>
              <a:rPr lang="ru-RU" sz="2000" b="1" i="1" dirty="0" smtClean="0">
                <a:solidFill>
                  <a:srgbClr val="0000CC"/>
                </a:solidFill>
                <a:latin typeface="T-FLEX Type A" pitchFamily="2" charset="0"/>
              </a:rPr>
              <a:t>, жившей в </a:t>
            </a:r>
            <a:r>
              <a:rPr lang="ru-RU" sz="2000" b="1" i="1" dirty="0" smtClean="0">
                <a:solidFill>
                  <a:srgbClr val="FF0000"/>
                </a:solidFill>
                <a:latin typeface="T-FLEX Type A" pitchFamily="2" charset="0"/>
              </a:rPr>
              <a:t>3200-х годах до нашей эры</a:t>
            </a:r>
            <a:r>
              <a:rPr lang="ru-RU" sz="2000" b="1" i="1" dirty="0" smtClean="0">
                <a:solidFill>
                  <a:srgbClr val="0000CC"/>
                </a:solidFill>
                <a:latin typeface="T-FLEX Type A" pitchFamily="2" charset="0"/>
              </a:rPr>
              <a:t>, были найдены хорошо сохранившиеся золотые сосуды, ручки к которым были припаяны золотом или сплавом золота с серебром, золотые головные уборы.</a:t>
            </a:r>
          </a:p>
          <a:p>
            <a:pPr>
              <a:spcBef>
                <a:spcPts val="1200"/>
              </a:spcBef>
              <a:spcAft>
                <a:spcPts val="1200"/>
              </a:spcAft>
              <a:buClr>
                <a:srgbClr val="FF0000"/>
              </a:buClr>
              <a:buSzPct val="100000"/>
            </a:pPr>
            <a:r>
              <a:rPr lang="ru-RU" sz="2000" b="1" i="1" dirty="0">
                <a:solidFill>
                  <a:srgbClr val="0000CC"/>
                </a:solidFill>
                <a:latin typeface="T-FLEX Type A" pitchFamily="2" charset="0"/>
              </a:rPr>
              <a:t>Найденные при раскопках египетских пирамид многочисленные тщательно выполненные золотые украшения неопровержимо доказывают, что искусство паяния было хорошо известно в древнем Египте </a:t>
            </a:r>
            <a:r>
              <a:rPr lang="ru-RU" sz="2000" b="1" i="1" dirty="0">
                <a:solidFill>
                  <a:srgbClr val="FF0000"/>
                </a:solidFill>
                <a:latin typeface="T-FLEX Type A" pitchFamily="2" charset="0"/>
              </a:rPr>
              <a:t>во втором тысячелетии до нашей эры</a:t>
            </a:r>
            <a:r>
              <a:rPr lang="ru-RU" sz="2000" b="1" i="1" dirty="0" smtClean="0">
                <a:solidFill>
                  <a:srgbClr val="0000CC"/>
                </a:solidFill>
                <a:latin typeface="T-FLEX Type A" pitchFamily="2" charset="0"/>
              </a:rPr>
              <a:t>.</a:t>
            </a:r>
          </a:p>
          <a:p>
            <a:pPr>
              <a:spcBef>
                <a:spcPts val="1200"/>
              </a:spcBef>
              <a:spcAft>
                <a:spcPts val="1200"/>
              </a:spcAft>
              <a:buClr>
                <a:srgbClr val="FF0000"/>
              </a:buClr>
              <a:buSzPct val="100000"/>
            </a:pPr>
            <a:r>
              <a:rPr lang="ru-RU" sz="2000" b="1" i="1" dirty="0">
                <a:solidFill>
                  <a:srgbClr val="0000CC"/>
                </a:solidFill>
                <a:latin typeface="T-FLEX Type A" pitchFamily="2" charset="0"/>
              </a:rPr>
              <a:t>Таким образом, раньше всего была осуществлена пайка благородных металлов (золота) твёрдыми припоями (</a:t>
            </a:r>
            <a:r>
              <a:rPr lang="ru-RU" sz="2000" b="1" i="1" dirty="0" smtClean="0">
                <a:solidFill>
                  <a:srgbClr val="0000CC"/>
                </a:solidFill>
                <a:latin typeface="T-FLEX Type A" pitchFamily="2" charset="0"/>
              </a:rPr>
              <a:t>золотом).</a:t>
            </a:r>
          </a:p>
        </p:txBody>
      </p:sp>
      <p:pic>
        <p:nvPicPr>
          <p:cNvPr id="14339" name="Picture 2" descr="http://i034.radikal.ru/0804/20/5f295a1acda0.jpg"/>
          <p:cNvPicPr>
            <a:picLocks noChangeAspect="1" noChangeArrowheads="1"/>
          </p:cNvPicPr>
          <p:nvPr/>
        </p:nvPicPr>
        <p:blipFill>
          <a:blip r:embed="rId2"/>
          <a:srcRect/>
          <a:stretch>
            <a:fillRect/>
          </a:stretch>
        </p:blipFill>
        <p:spPr bwMode="auto">
          <a:xfrm>
            <a:off x="6822598" y="167094"/>
            <a:ext cx="2213929" cy="2880158"/>
          </a:xfrm>
          <a:prstGeom prst="rect">
            <a:avLst/>
          </a:prstGeom>
          <a:noFill/>
          <a:ln w="9525">
            <a:noFill/>
            <a:miter lim="800000"/>
            <a:headEnd/>
            <a:tailEnd/>
          </a:ln>
        </p:spPr>
      </p:pic>
      <p:sp>
        <p:nvSpPr>
          <p:cNvPr id="14340" name="TextBox 4"/>
          <p:cNvSpPr txBox="1">
            <a:spLocks noChangeArrowheads="1"/>
          </p:cNvSpPr>
          <p:nvPr/>
        </p:nvSpPr>
        <p:spPr bwMode="auto">
          <a:xfrm>
            <a:off x="7036593" y="3031253"/>
            <a:ext cx="1857375" cy="923925"/>
          </a:xfrm>
          <a:prstGeom prst="rect">
            <a:avLst/>
          </a:prstGeom>
          <a:noFill/>
          <a:ln w="9525">
            <a:noFill/>
            <a:miter lim="800000"/>
            <a:headEnd/>
            <a:tailEnd/>
          </a:ln>
        </p:spPr>
        <p:txBody>
          <a:bodyPr>
            <a:spAutoFit/>
          </a:bodyPr>
          <a:lstStyle/>
          <a:p>
            <a:pPr algn="ctr"/>
            <a:r>
              <a:rPr lang="ru-RU" b="1" dirty="0">
                <a:solidFill>
                  <a:srgbClr val="FF00FF"/>
                </a:solidFill>
                <a:latin typeface="T-FLEX Type A" pitchFamily="2" charset="0"/>
              </a:rPr>
              <a:t>Золотой  головной убор царицы </a:t>
            </a:r>
            <a:r>
              <a:rPr lang="ru-RU" b="1" dirty="0" err="1">
                <a:solidFill>
                  <a:srgbClr val="FF00FF"/>
                </a:solidFill>
                <a:latin typeface="T-FLEX Type A" pitchFamily="2" charset="0"/>
              </a:rPr>
              <a:t>Шубад</a:t>
            </a:r>
            <a:endParaRPr lang="ru-RU" b="1" dirty="0">
              <a:solidFill>
                <a:srgbClr val="FF00FF"/>
              </a:solidFill>
              <a:latin typeface="T-FLEX Type A" pitchFamily="2" charset="0"/>
            </a:endParaRPr>
          </a:p>
        </p:txBody>
      </p:sp>
      <p:pic>
        <p:nvPicPr>
          <p:cNvPr id="14341" name="Picture 4" descr="http://pics.livejournal.com/markaibo/pic/0000ak3w/s640x480"/>
          <p:cNvPicPr>
            <a:picLocks noChangeAspect="1" noChangeArrowheads="1"/>
          </p:cNvPicPr>
          <p:nvPr/>
        </p:nvPicPr>
        <p:blipFill>
          <a:blip r:embed="rId3"/>
          <a:srcRect/>
          <a:stretch>
            <a:fillRect/>
          </a:stretch>
        </p:blipFill>
        <p:spPr bwMode="auto">
          <a:xfrm>
            <a:off x="6786562" y="3955178"/>
            <a:ext cx="2286000" cy="1692275"/>
          </a:xfrm>
          <a:prstGeom prst="rect">
            <a:avLst/>
          </a:prstGeom>
          <a:noFill/>
          <a:ln w="9525">
            <a:noFill/>
            <a:miter lim="800000"/>
            <a:headEnd/>
            <a:tailEnd/>
          </a:ln>
        </p:spPr>
      </p:pic>
      <p:sp>
        <p:nvSpPr>
          <p:cNvPr id="14342" name="TextBox 6"/>
          <p:cNvSpPr txBox="1">
            <a:spLocks noChangeArrowheads="1"/>
          </p:cNvSpPr>
          <p:nvPr/>
        </p:nvSpPr>
        <p:spPr bwMode="auto">
          <a:xfrm>
            <a:off x="6802511" y="5623547"/>
            <a:ext cx="2357437" cy="1200329"/>
          </a:xfrm>
          <a:prstGeom prst="rect">
            <a:avLst/>
          </a:prstGeom>
          <a:noFill/>
          <a:ln w="9525">
            <a:noFill/>
            <a:miter lim="800000"/>
            <a:headEnd/>
            <a:tailEnd/>
          </a:ln>
        </p:spPr>
        <p:txBody>
          <a:bodyPr wrap="square">
            <a:spAutoFit/>
          </a:bodyPr>
          <a:lstStyle/>
          <a:p>
            <a:pPr algn="ctr"/>
            <a:r>
              <a:rPr lang="ru-RU" b="1" dirty="0">
                <a:solidFill>
                  <a:srgbClr val="FF00FF"/>
                </a:solidFill>
                <a:latin typeface="T-FLEX Type A" pitchFamily="2" charset="0"/>
              </a:rPr>
              <a:t>Фрагменты головного убора царицы Шуб-Ад, Британский музей</a:t>
            </a:r>
          </a:p>
        </p:txBody>
      </p:sp>
    </p:spTree>
    <p:extLst>
      <p:ext uri="{BB962C8B-B14F-4D97-AF65-F5344CB8AC3E}">
        <p14:creationId xmlns:p14="http://schemas.microsoft.com/office/powerpoint/2010/main" val="292005576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3509" y="1592796"/>
            <a:ext cx="4968552" cy="3277820"/>
          </a:xfrm>
          <a:prstGeom prst="rect">
            <a:avLst/>
          </a:prstGeom>
        </p:spPr>
        <p:txBody>
          <a:bodyPr wrap="square">
            <a:spAutoFit/>
          </a:bodyPr>
          <a:lstStyle/>
          <a:p>
            <a:r>
              <a:rPr lang="ru-RU" sz="2300" b="1" dirty="0" smtClean="0">
                <a:solidFill>
                  <a:srgbClr val="FF0000"/>
                </a:solidFill>
              </a:rPr>
              <a:t>а</a:t>
            </a:r>
            <a:r>
              <a:rPr lang="ru-RU" sz="2300" b="1" dirty="0" smtClean="0">
                <a:solidFill>
                  <a:srgbClr val="0000CC"/>
                </a:solidFill>
              </a:rPr>
              <a:t> </a:t>
            </a:r>
            <a:r>
              <a:rPr lang="ru-RU" sz="2300" b="1" dirty="0">
                <a:solidFill>
                  <a:srgbClr val="0000CC"/>
                </a:solidFill>
              </a:rPr>
              <a:t>– подгонка поверхностей деталей; </a:t>
            </a:r>
            <a:endParaRPr lang="ru-RU" sz="2300" b="1" dirty="0" smtClean="0">
              <a:solidFill>
                <a:srgbClr val="0000CC"/>
              </a:solidFill>
            </a:endParaRPr>
          </a:p>
          <a:p>
            <a:r>
              <a:rPr lang="ru-RU" sz="2300" b="1" dirty="0" smtClean="0">
                <a:solidFill>
                  <a:srgbClr val="FF0000"/>
                </a:solidFill>
              </a:rPr>
              <a:t>б</a:t>
            </a:r>
            <a:r>
              <a:rPr lang="ru-RU" sz="2300" b="1" dirty="0" smtClean="0">
                <a:solidFill>
                  <a:srgbClr val="0000CC"/>
                </a:solidFill>
              </a:rPr>
              <a:t> </a:t>
            </a:r>
            <a:r>
              <a:rPr lang="ru-RU" sz="2300" b="1" dirty="0">
                <a:solidFill>
                  <a:srgbClr val="0000CC"/>
                </a:solidFill>
              </a:rPr>
              <a:t>– смазывание поверхностей деталей флюсом; </a:t>
            </a:r>
            <a:endParaRPr lang="ru-RU" sz="2300" b="1" dirty="0" smtClean="0">
              <a:solidFill>
                <a:srgbClr val="0000CC"/>
              </a:solidFill>
            </a:endParaRPr>
          </a:p>
          <a:p>
            <a:r>
              <a:rPr lang="ru-RU" sz="2300" b="1" dirty="0" smtClean="0">
                <a:solidFill>
                  <a:srgbClr val="FF0000"/>
                </a:solidFill>
              </a:rPr>
              <a:t>в</a:t>
            </a:r>
            <a:r>
              <a:rPr lang="ru-RU" sz="2300" b="1" dirty="0" smtClean="0">
                <a:solidFill>
                  <a:srgbClr val="0000CC"/>
                </a:solidFill>
              </a:rPr>
              <a:t> </a:t>
            </a:r>
            <a:r>
              <a:rPr lang="ru-RU" sz="2300" b="1" dirty="0">
                <a:solidFill>
                  <a:srgbClr val="0000CC"/>
                </a:solidFill>
              </a:rPr>
              <a:t>– вставка медной пластины; </a:t>
            </a:r>
            <a:endParaRPr lang="ru-RU" sz="2300" b="1" dirty="0" smtClean="0">
              <a:solidFill>
                <a:srgbClr val="0000CC"/>
              </a:solidFill>
            </a:endParaRPr>
          </a:p>
          <a:p>
            <a:r>
              <a:rPr lang="ru-RU" sz="2300" b="1" dirty="0" smtClean="0">
                <a:solidFill>
                  <a:srgbClr val="FF0000"/>
                </a:solidFill>
              </a:rPr>
              <a:t>г</a:t>
            </a:r>
            <a:r>
              <a:rPr lang="ru-RU" sz="2300" b="1" dirty="0" smtClean="0">
                <a:solidFill>
                  <a:srgbClr val="0000CC"/>
                </a:solidFill>
              </a:rPr>
              <a:t> </a:t>
            </a:r>
            <a:r>
              <a:rPr lang="ru-RU" sz="2300" b="1" dirty="0">
                <a:solidFill>
                  <a:srgbClr val="0000CC"/>
                </a:solidFill>
              </a:rPr>
              <a:t>– фиксирование соединяемых деталей направляющей прокладкой; </a:t>
            </a:r>
            <a:endParaRPr lang="ru-RU" sz="2300" b="1" dirty="0" smtClean="0">
              <a:solidFill>
                <a:srgbClr val="0000CC"/>
              </a:solidFill>
            </a:endParaRPr>
          </a:p>
          <a:p>
            <a:r>
              <a:rPr lang="ru-RU" sz="2300" b="1" dirty="0" smtClean="0">
                <a:solidFill>
                  <a:srgbClr val="FF0000"/>
                </a:solidFill>
              </a:rPr>
              <a:t>д</a:t>
            </a:r>
            <a:r>
              <a:rPr lang="ru-RU" sz="2300" b="1" dirty="0" smtClean="0">
                <a:solidFill>
                  <a:srgbClr val="0000CC"/>
                </a:solidFill>
              </a:rPr>
              <a:t> </a:t>
            </a:r>
            <a:r>
              <a:rPr lang="ru-RU" sz="2300" b="1" dirty="0">
                <a:solidFill>
                  <a:srgbClr val="0000CC"/>
                </a:solidFill>
              </a:rPr>
              <a:t>– нагрев деталей</a:t>
            </a:r>
          </a:p>
        </p:txBody>
      </p:sp>
      <p:sp>
        <p:nvSpPr>
          <p:cNvPr id="7" name="Rectangle 2"/>
          <p:cNvSpPr>
            <a:spLocks noGrp="1" noChangeArrowheads="1"/>
          </p:cNvSpPr>
          <p:nvPr>
            <p:ph type="title"/>
          </p:nvPr>
        </p:nvSpPr>
        <p:spPr>
          <a:xfrm>
            <a:off x="431540" y="47607"/>
            <a:ext cx="8229600" cy="490066"/>
          </a:xfrm>
        </p:spPr>
        <p:txBody>
          <a:bodyPr/>
          <a:lstStyle/>
          <a:p>
            <a:pPr eaLnBrk="1" hangingPunct="1"/>
            <a:r>
              <a:rPr lang="ru-RU" sz="3600" b="1" dirty="0" smtClean="0">
                <a:solidFill>
                  <a:srgbClr val="C00000"/>
                </a:solidFill>
                <a:effectLst>
                  <a:outerShdw blurRad="38100" dist="38100" dir="2700000" algn="tl">
                    <a:srgbClr val="000000">
                      <a:alpha val="43137"/>
                    </a:srgbClr>
                  </a:outerShdw>
                </a:effectLst>
              </a:rPr>
              <a:t>Пайка твёрдым припоем</a:t>
            </a:r>
            <a:endParaRPr lang="ru-RU" altLang="ru-RU" sz="3600" b="1" dirty="0" smtClean="0">
              <a:solidFill>
                <a:srgbClr val="C00000"/>
              </a:solidFill>
              <a:effectLst>
                <a:outerShdw blurRad="38100" dist="38100" dir="2700000" algn="tl">
                  <a:srgbClr val="000000">
                    <a:alpha val="43137"/>
                  </a:srgbClr>
                </a:outerShdw>
              </a:effectLst>
            </a:endParaRPr>
          </a:p>
        </p:txBody>
      </p:sp>
      <p:pic>
        <p:nvPicPr>
          <p:cNvPr id="3074" name="Picture 2" descr="https://www.ok-t.ru/studopediaru/baza8/286953251276.files/image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060" y="611184"/>
            <a:ext cx="4043376" cy="624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8420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431540" y="5567"/>
            <a:ext cx="8229600" cy="490066"/>
          </a:xfrm>
        </p:spPr>
        <p:txBody>
          <a:bodyPr/>
          <a:lstStyle/>
          <a:p>
            <a:pPr eaLnBrk="1" hangingPunct="1"/>
            <a:r>
              <a:rPr lang="ru-RU" sz="3600" b="1" dirty="0" smtClean="0">
                <a:solidFill>
                  <a:srgbClr val="C00000"/>
                </a:solidFill>
                <a:effectLst>
                  <a:outerShdw blurRad="38100" dist="38100" dir="2700000" algn="tl">
                    <a:srgbClr val="000000">
                      <a:alpha val="43137"/>
                    </a:srgbClr>
                  </a:outerShdw>
                </a:effectLst>
              </a:rPr>
              <a:t>Пайка твёрдым припоем</a:t>
            </a:r>
            <a:endParaRPr lang="ru-RU" altLang="ru-RU" sz="3600" b="1" dirty="0" smtClean="0">
              <a:solidFill>
                <a:srgbClr val="C00000"/>
              </a:solidFill>
              <a:effectLst>
                <a:outerShdw blurRad="38100" dist="38100" dir="2700000" algn="tl">
                  <a:srgbClr val="000000">
                    <a:alpha val="43137"/>
                  </a:srgbClr>
                </a:outerShdw>
              </a:effectLst>
            </a:endParaRPr>
          </a:p>
        </p:txBody>
      </p:sp>
      <p:sp>
        <p:nvSpPr>
          <p:cNvPr id="2" name="Прямоугольник 1"/>
          <p:cNvSpPr/>
          <p:nvPr/>
        </p:nvSpPr>
        <p:spPr>
          <a:xfrm>
            <a:off x="85116" y="600378"/>
            <a:ext cx="8964488" cy="4185761"/>
          </a:xfrm>
          <a:prstGeom prst="rect">
            <a:avLst/>
          </a:prstGeom>
          <a:solidFill>
            <a:srgbClr val="FFFFCC"/>
          </a:solidFill>
        </p:spPr>
        <p:txBody>
          <a:bodyPr wrap="square">
            <a:spAutoFit/>
          </a:bodyPr>
          <a:lstStyle/>
          <a:p>
            <a:pPr marL="84138">
              <a:spcBef>
                <a:spcPts val="0"/>
              </a:spcBef>
              <a:spcAft>
                <a:spcPts val="0"/>
              </a:spcAft>
            </a:pPr>
            <a:r>
              <a:rPr lang="ru-RU" sz="1900" b="1" i="1" dirty="0">
                <a:solidFill>
                  <a:srgbClr val="FF0000"/>
                </a:solidFill>
                <a:latin typeface="Merriweather"/>
              </a:rPr>
              <a:t>Пайку </a:t>
            </a:r>
            <a:r>
              <a:rPr lang="ru-RU" sz="1900" b="1" i="1" dirty="0" smtClean="0">
                <a:solidFill>
                  <a:srgbClr val="FF0000"/>
                </a:solidFill>
                <a:latin typeface="Merriweather"/>
              </a:rPr>
              <a:t>твёрдыми </a:t>
            </a:r>
            <a:r>
              <a:rPr lang="ru-RU" sz="1900" b="1" i="1" dirty="0">
                <a:solidFill>
                  <a:srgbClr val="FF0000"/>
                </a:solidFill>
                <a:latin typeface="Merriweather"/>
              </a:rPr>
              <a:t>припоями</a:t>
            </a:r>
            <a:r>
              <a:rPr lang="ru-RU" sz="1900" b="1" dirty="0">
                <a:solidFill>
                  <a:srgbClr val="0000CC"/>
                </a:solidFill>
                <a:latin typeface="Merriweather"/>
              </a:rPr>
              <a:t> применяют для получения прочных и термостойких швов. При пайке соблюдают следующие </a:t>
            </a:r>
            <a:r>
              <a:rPr lang="ru-RU" sz="1900" b="1" dirty="0">
                <a:solidFill>
                  <a:srgbClr val="FF0000"/>
                </a:solidFill>
                <a:latin typeface="Merriweather"/>
              </a:rPr>
              <a:t>основные правила:</a:t>
            </a:r>
          </a:p>
          <a:p>
            <a:pPr marL="452438" indent="-368300">
              <a:spcBef>
                <a:spcPts val="0"/>
              </a:spcBef>
              <a:spcAft>
                <a:spcPts val="0"/>
              </a:spcAft>
              <a:buClr>
                <a:srgbClr val="FF0000"/>
              </a:buClr>
              <a:buFont typeface="Wingdings" panose="05000000000000000000" pitchFamily="2" charset="2"/>
              <a:buChar char="Ø"/>
            </a:pPr>
            <a:r>
              <a:rPr lang="ru-RU" sz="1900" b="1" dirty="0" smtClean="0">
                <a:solidFill>
                  <a:srgbClr val="006600"/>
                </a:solidFill>
                <a:latin typeface="Merriweather"/>
              </a:rPr>
              <a:t>как </a:t>
            </a:r>
            <a:r>
              <a:rPr lang="ru-RU" sz="1900" b="1" dirty="0">
                <a:solidFill>
                  <a:srgbClr val="006600"/>
                </a:solidFill>
                <a:latin typeface="Merriweather"/>
              </a:rPr>
              <a:t>и при пайке мягкими припоями, поверхности подгоняют друг к другу </a:t>
            </a:r>
            <a:r>
              <a:rPr lang="ru-RU" sz="1900" b="1" dirty="0" err="1">
                <a:solidFill>
                  <a:srgbClr val="006600"/>
                </a:solidFill>
                <a:latin typeface="Merriweather"/>
              </a:rPr>
              <a:t>припиливанием</a:t>
            </a:r>
            <a:r>
              <a:rPr lang="ru-RU" sz="1900" b="1" dirty="0">
                <a:solidFill>
                  <a:srgbClr val="006600"/>
                </a:solidFill>
                <a:latin typeface="Merriweather"/>
              </a:rPr>
              <a:t>, механическим или химическим способом очищают от грязи, окислов и </a:t>
            </a:r>
            <a:r>
              <a:rPr lang="ru-RU" sz="1900" b="1" dirty="0" smtClean="0">
                <a:solidFill>
                  <a:srgbClr val="006600"/>
                </a:solidFill>
                <a:latin typeface="Merriweather"/>
              </a:rPr>
              <a:t>жиров </a:t>
            </a:r>
            <a:r>
              <a:rPr lang="ru-RU" sz="1900" b="1" i="1" dirty="0">
                <a:solidFill>
                  <a:srgbClr val="FF0000"/>
                </a:solidFill>
                <a:latin typeface="Merriweather"/>
              </a:rPr>
              <a:t>(рис. </a:t>
            </a:r>
            <a:r>
              <a:rPr lang="ru-RU" sz="1900" b="1" i="1" dirty="0" smtClean="0">
                <a:solidFill>
                  <a:srgbClr val="FF0000"/>
                </a:solidFill>
                <a:latin typeface="Merriweather"/>
              </a:rPr>
              <a:t>а)</a:t>
            </a:r>
            <a:r>
              <a:rPr lang="ru-RU" sz="1900" b="1" dirty="0" smtClean="0">
                <a:solidFill>
                  <a:srgbClr val="006600"/>
                </a:solidFill>
                <a:latin typeface="Merriweather"/>
              </a:rPr>
              <a:t>;</a:t>
            </a:r>
            <a:endParaRPr lang="ru-RU" sz="1900" b="1" dirty="0">
              <a:solidFill>
                <a:srgbClr val="006600"/>
              </a:solidFill>
              <a:latin typeface="Merriweather"/>
            </a:endParaRPr>
          </a:p>
          <a:p>
            <a:pPr marL="452438" indent="-368300">
              <a:spcBef>
                <a:spcPts val="0"/>
              </a:spcBef>
              <a:spcAft>
                <a:spcPts val="0"/>
              </a:spcAft>
              <a:buClr>
                <a:srgbClr val="FF0000"/>
              </a:buClr>
              <a:buFont typeface="Wingdings" panose="05000000000000000000" pitchFamily="2" charset="2"/>
              <a:buChar char="Ø"/>
            </a:pPr>
            <a:r>
              <a:rPr lang="ru-RU" sz="1900" b="1" dirty="0" smtClean="0">
                <a:solidFill>
                  <a:srgbClr val="006600"/>
                </a:solidFill>
                <a:latin typeface="Merriweather"/>
              </a:rPr>
              <a:t>детали </a:t>
            </a:r>
            <a:r>
              <a:rPr lang="ru-RU" sz="1900" b="1" dirty="0">
                <a:solidFill>
                  <a:srgbClr val="006600"/>
                </a:solidFill>
                <a:latin typeface="Merriweather"/>
              </a:rPr>
              <a:t>в месте спая покрывают флюсом </a:t>
            </a:r>
            <a:r>
              <a:rPr lang="ru-RU" sz="1900" b="1" i="1" dirty="0">
                <a:solidFill>
                  <a:srgbClr val="FF0000"/>
                </a:solidFill>
                <a:latin typeface="Merriweather"/>
              </a:rPr>
              <a:t>(рис. </a:t>
            </a:r>
            <a:r>
              <a:rPr lang="ru-RU" sz="1900" b="1" i="1" dirty="0" smtClean="0">
                <a:solidFill>
                  <a:srgbClr val="FF0000"/>
                </a:solidFill>
                <a:latin typeface="Merriweather"/>
              </a:rPr>
              <a:t>б</a:t>
            </a:r>
            <a:r>
              <a:rPr lang="ru-RU" sz="1900" b="1" i="1" dirty="0">
                <a:solidFill>
                  <a:srgbClr val="FF0000"/>
                </a:solidFill>
                <a:latin typeface="Merriweather"/>
              </a:rPr>
              <a:t>)</a:t>
            </a:r>
            <a:r>
              <a:rPr lang="ru-RU" sz="1900" b="1" dirty="0">
                <a:solidFill>
                  <a:srgbClr val="006600"/>
                </a:solidFill>
                <a:latin typeface="Merriweather"/>
              </a:rPr>
              <a:t>, накладывают кусочки припоя (медные пластинки) </a:t>
            </a:r>
            <a:r>
              <a:rPr lang="ru-RU" sz="1900" b="1" i="1" dirty="0">
                <a:solidFill>
                  <a:srgbClr val="FF0000"/>
                </a:solidFill>
                <a:latin typeface="Merriweather"/>
              </a:rPr>
              <a:t>(рис. </a:t>
            </a:r>
            <a:r>
              <a:rPr lang="ru-RU" sz="1900" b="1" i="1" dirty="0" smtClean="0">
                <a:solidFill>
                  <a:srgbClr val="FF0000"/>
                </a:solidFill>
                <a:latin typeface="Merriweather"/>
              </a:rPr>
              <a:t>в) </a:t>
            </a:r>
            <a:r>
              <a:rPr lang="ru-RU" sz="1900" b="1" dirty="0" smtClean="0">
                <a:solidFill>
                  <a:srgbClr val="006600"/>
                </a:solidFill>
                <a:latin typeface="Merriweather"/>
              </a:rPr>
              <a:t>и </a:t>
            </a:r>
            <a:r>
              <a:rPr lang="ru-RU" sz="1900" b="1" dirty="0">
                <a:solidFill>
                  <a:srgbClr val="006600"/>
                </a:solidFill>
                <a:latin typeface="Merriweather"/>
              </a:rPr>
              <a:t>закрепляют мягкой вязальной проволокой </a:t>
            </a:r>
            <a:r>
              <a:rPr lang="ru-RU" sz="1900" b="1" i="1" dirty="0">
                <a:solidFill>
                  <a:srgbClr val="FF0000"/>
                </a:solidFill>
                <a:latin typeface="Merriweather"/>
              </a:rPr>
              <a:t>(</a:t>
            </a:r>
            <a:r>
              <a:rPr lang="ru-RU" sz="1900" b="1" i="1" dirty="0" smtClean="0">
                <a:solidFill>
                  <a:srgbClr val="FF0000"/>
                </a:solidFill>
                <a:latin typeface="Merriweather"/>
              </a:rPr>
              <a:t>рис. г</a:t>
            </a:r>
            <a:r>
              <a:rPr lang="ru-RU" sz="1900" b="1" i="1" dirty="0">
                <a:solidFill>
                  <a:srgbClr val="FF0000"/>
                </a:solidFill>
                <a:latin typeface="Merriweather"/>
              </a:rPr>
              <a:t>)</a:t>
            </a:r>
            <a:r>
              <a:rPr lang="ru-RU" sz="1900" b="1" dirty="0">
                <a:solidFill>
                  <a:srgbClr val="006600"/>
                </a:solidFill>
                <a:latin typeface="Merriweather"/>
              </a:rPr>
              <a:t>;</a:t>
            </a:r>
          </a:p>
          <a:p>
            <a:pPr marL="452438" indent="-368300">
              <a:spcBef>
                <a:spcPts val="0"/>
              </a:spcBef>
              <a:spcAft>
                <a:spcPts val="0"/>
              </a:spcAft>
              <a:buClr>
                <a:srgbClr val="FF0000"/>
              </a:buClr>
              <a:buFont typeface="Wingdings" panose="05000000000000000000" pitchFamily="2" charset="2"/>
              <a:buChar char="Ø"/>
            </a:pPr>
            <a:r>
              <a:rPr lang="ru-RU" sz="1900" b="1" dirty="0" smtClean="0">
                <a:solidFill>
                  <a:srgbClr val="006600"/>
                </a:solidFill>
                <a:latin typeface="Merriweather"/>
              </a:rPr>
              <a:t>подготовленные </a:t>
            </a:r>
            <a:r>
              <a:rPr lang="ru-RU" sz="1900" b="1" dirty="0">
                <a:solidFill>
                  <a:srgbClr val="006600"/>
                </a:solidFill>
                <a:latin typeface="Merriweather"/>
              </a:rPr>
              <a:t>детали нагревают паяльной лампой </a:t>
            </a:r>
            <a:r>
              <a:rPr lang="ru-RU" sz="1900" b="1" i="1" dirty="0">
                <a:solidFill>
                  <a:srgbClr val="FF0000"/>
                </a:solidFill>
                <a:latin typeface="Merriweather"/>
              </a:rPr>
              <a:t>(рис. </a:t>
            </a:r>
            <a:r>
              <a:rPr lang="ru-RU" sz="1900" b="1" i="1" dirty="0" smtClean="0">
                <a:solidFill>
                  <a:srgbClr val="FF0000"/>
                </a:solidFill>
                <a:latin typeface="Merriweather"/>
              </a:rPr>
              <a:t>д</a:t>
            </a:r>
            <a:r>
              <a:rPr lang="ru-RU" sz="1900" b="1" i="1" dirty="0">
                <a:solidFill>
                  <a:srgbClr val="FF0000"/>
                </a:solidFill>
                <a:latin typeface="Merriweather"/>
              </a:rPr>
              <a:t>) </a:t>
            </a:r>
            <a:r>
              <a:rPr lang="ru-RU" sz="1900" b="1" dirty="0">
                <a:solidFill>
                  <a:srgbClr val="006600"/>
                </a:solidFill>
                <a:latin typeface="Merriweather"/>
              </a:rPr>
              <a:t>в кузнечном горне или электропечи;</a:t>
            </a:r>
          </a:p>
          <a:p>
            <a:pPr marL="452438" indent="-368300">
              <a:spcBef>
                <a:spcPts val="0"/>
              </a:spcBef>
              <a:spcAft>
                <a:spcPts val="0"/>
              </a:spcAft>
              <a:buClr>
                <a:srgbClr val="FF0000"/>
              </a:buClr>
              <a:buFont typeface="Wingdings" panose="05000000000000000000" pitchFamily="2" charset="2"/>
              <a:buChar char="Ø"/>
            </a:pPr>
            <a:r>
              <a:rPr lang="ru-RU" sz="1900" b="1" dirty="0" smtClean="0">
                <a:solidFill>
                  <a:srgbClr val="006600"/>
                </a:solidFill>
                <a:latin typeface="Merriweather"/>
              </a:rPr>
              <a:t>когда </a:t>
            </a:r>
            <a:r>
              <a:rPr lang="ru-RU" sz="1900" b="1" dirty="0">
                <a:solidFill>
                  <a:srgbClr val="006600"/>
                </a:solidFill>
                <a:latin typeface="Merriweather"/>
              </a:rPr>
              <a:t>припой расплавится, детали снимают с огня и держат в таком положении, чтобы припой не стекал со шва;</a:t>
            </a:r>
          </a:p>
          <a:p>
            <a:pPr marL="452438" indent="-368300">
              <a:spcBef>
                <a:spcPts val="0"/>
              </a:spcBef>
              <a:spcAft>
                <a:spcPts val="0"/>
              </a:spcAft>
              <a:buClr>
                <a:srgbClr val="FF0000"/>
              </a:buClr>
              <a:buFont typeface="Wingdings" panose="05000000000000000000" pitchFamily="2" charset="2"/>
              <a:buChar char="Ø"/>
            </a:pPr>
            <a:r>
              <a:rPr lang="ru-RU" sz="1900" b="1" dirty="0" smtClean="0">
                <a:solidFill>
                  <a:srgbClr val="006600"/>
                </a:solidFill>
                <a:latin typeface="Merriweather"/>
              </a:rPr>
              <a:t>затем </a:t>
            </a:r>
            <a:r>
              <a:rPr lang="ru-RU" sz="1900" b="1" dirty="0">
                <a:solidFill>
                  <a:srgbClr val="006600"/>
                </a:solidFill>
                <a:latin typeface="Merriweather"/>
              </a:rPr>
              <a:t>детали медленно охлаждают.</a:t>
            </a:r>
            <a:endParaRPr lang="ru-RU" sz="1900" b="1" i="0" dirty="0">
              <a:solidFill>
                <a:srgbClr val="006600"/>
              </a:solidFill>
              <a:effectLst/>
              <a:latin typeface="Merriweather"/>
            </a:endParaRPr>
          </a:p>
        </p:txBody>
      </p:sp>
      <p:sp>
        <p:nvSpPr>
          <p:cNvPr id="4" name="Прямоугольник 3"/>
          <p:cNvSpPr/>
          <p:nvPr/>
        </p:nvSpPr>
        <p:spPr>
          <a:xfrm>
            <a:off x="85116" y="4859451"/>
            <a:ext cx="8964488" cy="1938992"/>
          </a:xfrm>
          <a:prstGeom prst="rect">
            <a:avLst/>
          </a:prstGeom>
          <a:solidFill>
            <a:srgbClr val="CCFFFF"/>
          </a:solidFill>
        </p:spPr>
        <p:txBody>
          <a:bodyPr wrap="square">
            <a:spAutoFit/>
          </a:bodyPr>
          <a:lstStyle/>
          <a:p>
            <a:pPr marL="84138"/>
            <a:r>
              <a:rPr lang="ru-RU" sz="1500" b="1" dirty="0">
                <a:solidFill>
                  <a:srgbClr val="FF0000"/>
                </a:solidFill>
                <a:latin typeface="Merriweather"/>
              </a:rPr>
              <a:t>Охлаждать детали </a:t>
            </a:r>
            <a:r>
              <a:rPr lang="ru-RU" sz="1500" b="1" dirty="0">
                <a:solidFill>
                  <a:srgbClr val="0000CC"/>
                </a:solidFill>
                <a:latin typeface="Merriweather"/>
              </a:rPr>
              <a:t>с напаянной пластинкой в воде нельзя, так как это ослабит прочность соединения. Применяют другой способ пайки: подготовленные детали нагревают и обсыпают бурой, затем опять нагревают и к месту соединения подводят конец медной или латунной проволоки, которая, расплавляясь, заливает место спая. По мере охлаждения спаянные детали промывают в воде, протирают сухими тряпками и просушивают; шов зачищают наждачной бумагой или опиливают напильником.</a:t>
            </a:r>
          </a:p>
          <a:p>
            <a:pPr marL="84138"/>
            <a:r>
              <a:rPr lang="ru-RU" sz="1500" b="1" dirty="0">
                <a:solidFill>
                  <a:srgbClr val="FF0000"/>
                </a:solidFill>
                <a:latin typeface="Merriweather"/>
              </a:rPr>
              <a:t>Флюс</a:t>
            </a:r>
            <a:r>
              <a:rPr lang="ru-RU" sz="1500" b="1" dirty="0">
                <a:solidFill>
                  <a:srgbClr val="006600"/>
                </a:solidFill>
                <a:latin typeface="Merriweather"/>
              </a:rPr>
              <a:t>, оставшийся после пайки, также можно удалить непродолжительным кипячением в растворе, содержащем 10 % каустической соды, 5 % машинного масла и 85 % воды.</a:t>
            </a:r>
            <a:endParaRPr lang="ru-RU" sz="1500" b="1" i="0" dirty="0">
              <a:solidFill>
                <a:srgbClr val="006600"/>
              </a:solidFill>
              <a:effectLst/>
              <a:latin typeface="Merriweather"/>
            </a:endParaRPr>
          </a:p>
        </p:txBody>
      </p:sp>
    </p:spTree>
    <p:extLst>
      <p:ext uri="{BB962C8B-B14F-4D97-AF65-F5344CB8AC3E}">
        <p14:creationId xmlns:p14="http://schemas.microsoft.com/office/powerpoint/2010/main" val="2130951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9962" y="10691"/>
            <a:ext cx="8229600" cy="609997"/>
          </a:xfrm>
        </p:spPr>
        <p:txBody>
          <a:bodyPr/>
          <a:lstStyle/>
          <a:p>
            <a:pPr eaLnBrk="1" hangingPunct="1"/>
            <a:r>
              <a:rPr lang="ru-RU" sz="3600" b="1" dirty="0" smtClean="0">
                <a:solidFill>
                  <a:srgbClr val="C00000"/>
                </a:solidFill>
                <a:effectLst>
                  <a:outerShdw blurRad="38100" dist="38100" dir="2700000" algn="tl">
                    <a:srgbClr val="000000">
                      <a:alpha val="43137"/>
                    </a:srgbClr>
                  </a:outerShdw>
                </a:effectLst>
              </a:rPr>
              <a:t>Пайка твёрдым припоем</a:t>
            </a:r>
            <a:endParaRPr lang="ru-RU" altLang="ru-RU" sz="3600" b="1" dirty="0" smtClean="0">
              <a:solidFill>
                <a:srgbClr val="C00000"/>
              </a:solidFill>
              <a:effectLst>
                <a:outerShdw blurRad="38100" dist="38100" dir="2700000" algn="tl">
                  <a:srgbClr val="000000">
                    <a:alpha val="43137"/>
                  </a:srgbClr>
                </a:outerShdw>
              </a:effectLst>
            </a:endParaRPr>
          </a:p>
        </p:txBody>
      </p:sp>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pic>
        <p:nvPicPr>
          <p:cNvPr id="38914" name="Picture 2" descr="Пайка твердыми припоя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7620756" cy="547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98019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79712" y="2384884"/>
            <a:ext cx="5436604" cy="1872208"/>
          </a:xfrm>
          <a:solidFill>
            <a:srgbClr val="FFC000"/>
          </a:solidFill>
          <a:ln>
            <a:solidFill>
              <a:schemeClr val="accent1"/>
            </a:solidFill>
          </a:ln>
        </p:spPr>
        <p:txBody>
          <a:bodyPr>
            <a:normAutofit/>
          </a:bodyPr>
          <a:lstStyle/>
          <a:p>
            <a:pPr algn="ctr" fontAlgn="auto">
              <a:lnSpc>
                <a:spcPct val="150000"/>
              </a:lnSpc>
              <a:spcAft>
                <a:spcPts val="0"/>
              </a:spcAft>
              <a:defRPr/>
            </a:pPr>
            <a:r>
              <a:rPr lang="ru-RU" altLang="ru-RU" sz="3200" b="1" dirty="0" smtClean="0">
                <a:solidFill>
                  <a:srgbClr val="1008B8"/>
                </a:solidFill>
                <a:effectLst/>
                <a:cs typeface="Times New Roman" panose="02020603050405020304" pitchFamily="18" charset="0"/>
              </a:rPr>
              <a:t>КЛАССИФИКАЦИЯ ВИДОВ ПАЙКИ</a:t>
            </a:r>
          </a:p>
        </p:txBody>
      </p:sp>
    </p:spTree>
    <p:extLst>
      <p:ext uri="{BB962C8B-B14F-4D97-AF65-F5344CB8AC3E}">
        <p14:creationId xmlns:p14="http://schemas.microsoft.com/office/powerpoint/2010/main" val="25860836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a:xfrm>
            <a:off x="503548" y="80628"/>
            <a:ext cx="8229600" cy="720080"/>
          </a:xfrm>
        </p:spPr>
        <p:txBody>
          <a:bodyPr/>
          <a:lstStyle/>
          <a:p>
            <a:r>
              <a:rPr lang="ru-RU" sz="4000" b="1" dirty="0">
                <a:solidFill>
                  <a:srgbClr val="C00000"/>
                </a:solidFill>
                <a:effectLst/>
              </a:rPr>
              <a:t>Виды пайки:</a:t>
            </a:r>
            <a:endParaRPr lang="ru-RU" altLang="ru-RU" sz="3800" b="1" dirty="0">
              <a:solidFill>
                <a:srgbClr val="C00000"/>
              </a:solidFill>
            </a:endParaRPr>
          </a:p>
        </p:txBody>
      </p:sp>
      <p:sp>
        <p:nvSpPr>
          <p:cNvPr id="2" name="Прямоугольник 1"/>
          <p:cNvSpPr/>
          <p:nvPr/>
        </p:nvSpPr>
        <p:spPr>
          <a:xfrm>
            <a:off x="215516" y="944724"/>
            <a:ext cx="8784976" cy="5355312"/>
          </a:xfrm>
          <a:prstGeom prst="rect">
            <a:avLst/>
          </a:prstGeom>
          <a:solidFill>
            <a:srgbClr val="FFFFCC"/>
          </a:solidFill>
        </p:spPr>
        <p:txBody>
          <a:bodyPr wrap="square">
            <a:spAutoFit/>
          </a:bodyPr>
          <a:lstStyle/>
          <a:p>
            <a:pPr marL="342900" indent="-342900">
              <a:buFont typeface="+mj-lt"/>
              <a:buAutoNum type="arabicPeriod"/>
            </a:pPr>
            <a:r>
              <a:rPr lang="ru-RU" b="1" dirty="0" smtClean="0">
                <a:solidFill>
                  <a:srgbClr val="FF0000"/>
                </a:solidFill>
                <a:latin typeface="Arial" panose="020B0604020202020204" pitchFamily="34" charset="0"/>
              </a:rPr>
              <a:t>Капиллярная</a:t>
            </a:r>
            <a:r>
              <a:rPr lang="ru-RU" b="1" dirty="0" smtClean="0">
                <a:solidFill>
                  <a:srgbClr val="202122"/>
                </a:solidFill>
                <a:latin typeface="Arial" panose="020B0604020202020204" pitchFamily="34" charset="0"/>
              </a:rPr>
              <a:t> (</a:t>
            </a:r>
            <a:r>
              <a:rPr lang="ru-RU" b="1" dirty="0">
                <a:solidFill>
                  <a:srgbClr val="202122"/>
                </a:solidFill>
                <a:latin typeface="Arial" panose="020B0604020202020204" pitchFamily="34" charset="0"/>
              </a:rPr>
              <a:t>смачивание деталей и затекание припоя в зазор между ними происходит за счёт капиллярных сил):</a:t>
            </a: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горизонтальная;</a:t>
            </a: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вертикальная;</a:t>
            </a:r>
          </a:p>
          <a:p>
            <a:pPr marL="342900" indent="-342900">
              <a:buFont typeface="+mj-lt"/>
              <a:buAutoNum type="arabicPeriod"/>
            </a:pPr>
            <a:r>
              <a:rPr lang="ru-RU" b="1" dirty="0" smtClean="0">
                <a:solidFill>
                  <a:srgbClr val="FF0000"/>
                </a:solidFill>
                <a:latin typeface="Arial" panose="020B0604020202020204" pitchFamily="34" charset="0"/>
              </a:rPr>
              <a:t>Диффузионная</a:t>
            </a:r>
            <a:r>
              <a:rPr lang="ru-RU" b="1" dirty="0" smtClean="0">
                <a:solidFill>
                  <a:srgbClr val="202122"/>
                </a:solidFill>
                <a:latin typeface="Arial" panose="020B0604020202020204" pitchFamily="34" charset="0"/>
              </a:rPr>
              <a:t> (</a:t>
            </a:r>
            <a:r>
              <a:rPr lang="ru-RU" b="1" dirty="0">
                <a:solidFill>
                  <a:srgbClr val="202122"/>
                </a:solidFill>
                <a:latin typeface="Arial" panose="020B0604020202020204" pitchFamily="34" charset="0"/>
              </a:rPr>
              <a:t>пайка происходит при температуре выше точки плавления припоя за счёт взаимной диффузии припоя и основного металла):</a:t>
            </a: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атомно-диффузионная;</a:t>
            </a: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реакционно-диффузионная;</a:t>
            </a:r>
          </a:p>
          <a:p>
            <a:pPr marL="342900" indent="-342900">
              <a:buFont typeface="+mj-lt"/>
              <a:buAutoNum type="arabicPeriod"/>
            </a:pPr>
            <a:r>
              <a:rPr lang="ru-RU" b="1" dirty="0" smtClean="0">
                <a:solidFill>
                  <a:srgbClr val="FF0000"/>
                </a:solidFill>
                <a:latin typeface="Arial" panose="020B0604020202020204" pitchFamily="34" charset="0"/>
              </a:rPr>
              <a:t>Контактно-реакционная (контактно-реактивная):</a:t>
            </a:r>
            <a:endParaRPr lang="ru-RU" b="1" dirty="0">
              <a:solidFill>
                <a:srgbClr val="FF0000"/>
              </a:solidFill>
              <a:latin typeface="Arial" panose="020B0604020202020204" pitchFamily="34" charset="0"/>
            </a:endParaRP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с </a:t>
            </a:r>
            <a:r>
              <a:rPr lang="ru-RU" b="1" dirty="0" smtClean="0">
                <a:solidFill>
                  <a:srgbClr val="202122"/>
                </a:solidFill>
                <a:latin typeface="Arial" panose="020B0604020202020204" pitchFamily="34" charset="0"/>
              </a:rPr>
              <a:t>образованием эвтектики;</a:t>
            </a:r>
            <a:endParaRPr lang="ru-RU" b="1" dirty="0">
              <a:solidFill>
                <a:srgbClr val="202122"/>
              </a:solidFill>
              <a:latin typeface="Arial" panose="020B0604020202020204" pitchFamily="34" charset="0"/>
            </a:endParaRP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с образованием твёрдого раствора;</a:t>
            </a:r>
          </a:p>
          <a:p>
            <a:pPr marL="342900" indent="-342900">
              <a:buFont typeface="+mj-lt"/>
              <a:buAutoNum type="arabicPeriod"/>
            </a:pPr>
            <a:r>
              <a:rPr lang="ru-RU" b="1" dirty="0" smtClean="0">
                <a:solidFill>
                  <a:srgbClr val="FF0000"/>
                </a:solidFill>
                <a:latin typeface="Arial" panose="020B0604020202020204" pitchFamily="34" charset="0"/>
              </a:rPr>
              <a:t>Реакционно-флюсовая (реактивно-флюсовая) </a:t>
            </a:r>
            <a:r>
              <a:rPr lang="ru-RU" b="1" dirty="0">
                <a:solidFill>
                  <a:srgbClr val="202122"/>
                </a:solidFill>
                <a:latin typeface="Arial" panose="020B0604020202020204" pitchFamily="34" charset="0"/>
              </a:rPr>
              <a:t>(во время нагрева припой образуется за счёт реакции металла и флюса):</a:t>
            </a: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без припоя;</a:t>
            </a: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с припоем;</a:t>
            </a:r>
          </a:p>
          <a:p>
            <a:pPr marL="342900" indent="-342900">
              <a:buFont typeface="+mj-lt"/>
              <a:buAutoNum type="arabicPeriod"/>
            </a:pPr>
            <a:r>
              <a:rPr lang="ru-RU" b="1" dirty="0" smtClean="0">
                <a:solidFill>
                  <a:srgbClr val="FF0000"/>
                </a:solidFill>
                <a:latin typeface="Arial" panose="020B0604020202020204" pitchFamily="34" charset="0"/>
              </a:rPr>
              <a:t>Пайка-сварка:</a:t>
            </a:r>
            <a:endParaRPr lang="ru-RU" b="1" dirty="0">
              <a:solidFill>
                <a:srgbClr val="FF0000"/>
              </a:solidFill>
              <a:latin typeface="Arial" panose="020B0604020202020204" pitchFamily="34" charset="0"/>
            </a:endParaRP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без оплавления;</a:t>
            </a:r>
          </a:p>
          <a:p>
            <a:pPr marL="742950" lvl="1" indent="-285750">
              <a:buClr>
                <a:srgbClr val="FF0000"/>
              </a:buClr>
              <a:buFont typeface="Arial" panose="020B0604020202020204" pitchFamily="34" charset="0"/>
              <a:buChar char="•"/>
            </a:pPr>
            <a:r>
              <a:rPr lang="ru-RU" b="1" dirty="0">
                <a:solidFill>
                  <a:srgbClr val="202122"/>
                </a:solidFill>
                <a:latin typeface="Arial" panose="020B0604020202020204" pitchFamily="34" charset="0"/>
              </a:rPr>
              <a:t>с оплавлением.</a:t>
            </a:r>
            <a:endParaRPr lang="ru-RU" b="1"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297392446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a:xfrm>
            <a:off x="539552" y="80628"/>
            <a:ext cx="8229600" cy="1371600"/>
          </a:xfrm>
        </p:spPr>
        <p:txBody>
          <a:bodyPr/>
          <a:lstStyle/>
          <a:p>
            <a:pPr algn="ctr"/>
            <a:r>
              <a:rPr lang="ru-RU" altLang="ru-RU" sz="3800" b="1" i="1" dirty="0">
                <a:solidFill>
                  <a:srgbClr val="C00000"/>
                </a:solidFill>
                <a:effectLst/>
              </a:rPr>
              <a:t>Схемы индукционной и контактной пайки</a:t>
            </a:r>
            <a:r>
              <a:rPr lang="ru-RU" altLang="ru-RU" sz="3800" b="1" dirty="0">
                <a:solidFill>
                  <a:srgbClr val="C00000"/>
                </a:solidFill>
                <a:effectLst/>
              </a:rPr>
              <a:t> </a:t>
            </a:r>
          </a:p>
        </p:txBody>
      </p:sp>
      <p:pic>
        <p:nvPicPr>
          <p:cNvPr id="26629" name="Picture 5" descr="F5017FAF"/>
          <p:cNvPicPr>
            <a:picLocks noChangeAspect="1" noChangeArrowheads="1"/>
          </p:cNvPicPr>
          <p:nvPr/>
        </p:nvPicPr>
        <p:blipFill>
          <a:blip r:embed="rId2">
            <a:clrChange>
              <a:clrFrom>
                <a:srgbClr val="F3EAE1"/>
              </a:clrFrom>
              <a:clrTo>
                <a:srgbClr val="F3EAE1">
                  <a:alpha val="0"/>
                </a:srgbClr>
              </a:clrTo>
            </a:clrChange>
            <a:lum bright="-30000" contrast="72000"/>
            <a:grayscl/>
            <a:extLst>
              <a:ext uri="{28A0092B-C50C-407E-A947-70E740481C1C}">
                <a14:useLocalDpi xmlns:a14="http://schemas.microsoft.com/office/drawing/2010/main" val="0"/>
              </a:ext>
            </a:extLst>
          </a:blip>
          <a:srcRect l="8623" t="4137" r="10277" b="4860"/>
          <a:stretch>
            <a:fillRect/>
          </a:stretch>
        </p:blipFill>
        <p:spPr bwMode="auto">
          <a:xfrm>
            <a:off x="4247964" y="1684885"/>
            <a:ext cx="4784725" cy="4953000"/>
          </a:xfrm>
          <a:prstGeom prst="rect">
            <a:avLst/>
          </a:prstGeom>
          <a:solidFill>
            <a:srgbClr val="FFFFFF"/>
          </a:solidFill>
          <a:ln>
            <a:noFill/>
          </a:ln>
          <a:extLst/>
        </p:spPr>
      </p:pic>
      <p:sp>
        <p:nvSpPr>
          <p:cNvPr id="26630" name="Rectangle 6"/>
          <p:cNvSpPr>
            <a:spLocks noChangeArrowheads="1"/>
          </p:cNvSpPr>
          <p:nvPr/>
        </p:nvSpPr>
        <p:spPr bwMode="auto">
          <a:xfrm>
            <a:off x="4394" y="1684885"/>
            <a:ext cx="425629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ru-RU" altLang="ru-RU" sz="2000" b="1" i="1" dirty="0">
                <a:solidFill>
                  <a:srgbClr val="FF0000"/>
                </a:solidFill>
              </a:rPr>
              <a:t>а</a:t>
            </a:r>
            <a:r>
              <a:rPr lang="ru-RU" altLang="ru-RU" sz="2000" b="1" dirty="0"/>
              <a:t> </a:t>
            </a:r>
            <a:r>
              <a:rPr lang="ru-RU" altLang="ru-RU" sz="2000" b="1" dirty="0">
                <a:solidFill>
                  <a:srgbClr val="0000CC"/>
                </a:solidFill>
              </a:rPr>
              <a:t>- наружный нагрев; </a:t>
            </a:r>
          </a:p>
          <a:p>
            <a:pPr algn="l"/>
            <a:endParaRPr lang="ru-RU" altLang="ru-RU" sz="2000" b="1" dirty="0">
              <a:solidFill>
                <a:srgbClr val="0000CC"/>
              </a:solidFill>
            </a:endParaRPr>
          </a:p>
          <a:p>
            <a:pPr algn="l"/>
            <a:r>
              <a:rPr lang="ru-RU" altLang="ru-RU" sz="2000" b="1" i="1" dirty="0">
                <a:solidFill>
                  <a:srgbClr val="FF0000"/>
                </a:solidFill>
              </a:rPr>
              <a:t>б</a:t>
            </a:r>
            <a:r>
              <a:rPr lang="ru-RU" altLang="ru-RU" sz="2000" b="1" dirty="0">
                <a:solidFill>
                  <a:srgbClr val="FF0000"/>
                </a:solidFill>
              </a:rPr>
              <a:t> </a:t>
            </a:r>
            <a:r>
              <a:rPr lang="ru-RU" altLang="ru-RU" sz="2000" b="1" dirty="0">
                <a:solidFill>
                  <a:srgbClr val="0000CC"/>
                </a:solidFill>
              </a:rPr>
              <a:t>- нагрев изнутри заготовок; </a:t>
            </a:r>
          </a:p>
          <a:p>
            <a:pPr algn="l"/>
            <a:endParaRPr lang="ru-RU" altLang="ru-RU" sz="2000" b="1" dirty="0">
              <a:solidFill>
                <a:srgbClr val="0000CC"/>
              </a:solidFill>
            </a:endParaRPr>
          </a:p>
          <a:p>
            <a:pPr algn="l"/>
            <a:r>
              <a:rPr lang="ru-RU" altLang="ru-RU" sz="2000" b="1" i="1" dirty="0">
                <a:solidFill>
                  <a:srgbClr val="FF0000"/>
                </a:solidFill>
              </a:rPr>
              <a:t>в</a:t>
            </a:r>
            <a:r>
              <a:rPr lang="ru-RU" altLang="ru-RU" sz="2000" b="1" dirty="0">
                <a:solidFill>
                  <a:srgbClr val="FF0000"/>
                </a:solidFill>
              </a:rPr>
              <a:t> </a:t>
            </a:r>
            <a:r>
              <a:rPr lang="ru-RU" altLang="ru-RU" sz="2000" b="1" dirty="0">
                <a:solidFill>
                  <a:srgbClr val="0000CC"/>
                </a:solidFill>
              </a:rPr>
              <a:t>- косвенный нагрев; </a:t>
            </a:r>
          </a:p>
          <a:p>
            <a:pPr algn="l"/>
            <a:endParaRPr lang="ru-RU" altLang="ru-RU" sz="2000" b="1" dirty="0">
              <a:solidFill>
                <a:srgbClr val="0000CC"/>
              </a:solidFill>
            </a:endParaRPr>
          </a:p>
          <a:p>
            <a:pPr algn="l"/>
            <a:r>
              <a:rPr lang="ru-RU" altLang="ru-RU" sz="2000" b="1" i="1" dirty="0">
                <a:solidFill>
                  <a:srgbClr val="FF0000"/>
                </a:solidFill>
              </a:rPr>
              <a:t>г</a:t>
            </a:r>
            <a:r>
              <a:rPr lang="ru-RU" altLang="ru-RU" sz="2000" b="1" dirty="0">
                <a:solidFill>
                  <a:srgbClr val="0000CC"/>
                </a:solidFill>
              </a:rPr>
              <a:t> - прямой нагрев заготовок;</a:t>
            </a:r>
          </a:p>
          <a:p>
            <a:pPr algn="l"/>
            <a:r>
              <a:rPr lang="ru-RU" altLang="ru-RU" sz="2000" b="1" dirty="0">
                <a:solidFill>
                  <a:srgbClr val="0000CC"/>
                </a:solidFill>
              </a:rPr>
              <a:t> </a:t>
            </a:r>
          </a:p>
          <a:p>
            <a:pPr algn="l"/>
            <a:r>
              <a:rPr lang="ru-RU" altLang="ru-RU" sz="2000" b="1" i="1" dirty="0">
                <a:solidFill>
                  <a:srgbClr val="FF0000"/>
                </a:solidFill>
              </a:rPr>
              <a:t>1, 2</a:t>
            </a:r>
            <a:r>
              <a:rPr lang="ru-RU" altLang="ru-RU" sz="2000" b="1" dirty="0">
                <a:solidFill>
                  <a:srgbClr val="FF0000"/>
                </a:solidFill>
              </a:rPr>
              <a:t> </a:t>
            </a:r>
            <a:r>
              <a:rPr lang="ru-RU" altLang="ru-RU" sz="2000" b="1" dirty="0">
                <a:solidFill>
                  <a:srgbClr val="0000CC"/>
                </a:solidFill>
              </a:rPr>
              <a:t>- заготовки; </a:t>
            </a:r>
          </a:p>
          <a:p>
            <a:pPr algn="l"/>
            <a:endParaRPr lang="ru-RU" altLang="ru-RU" sz="2000" b="1" dirty="0">
              <a:solidFill>
                <a:srgbClr val="0000CC"/>
              </a:solidFill>
            </a:endParaRPr>
          </a:p>
          <a:p>
            <a:pPr algn="l"/>
            <a:r>
              <a:rPr lang="ru-RU" altLang="ru-RU" sz="2000" b="1" i="1" dirty="0">
                <a:solidFill>
                  <a:srgbClr val="FF0000"/>
                </a:solidFill>
              </a:rPr>
              <a:t>3</a:t>
            </a:r>
            <a:r>
              <a:rPr lang="ru-RU" altLang="ru-RU" sz="2000" b="1" dirty="0">
                <a:solidFill>
                  <a:srgbClr val="0000CC"/>
                </a:solidFill>
              </a:rPr>
              <a:t> - электрод</a:t>
            </a:r>
          </a:p>
        </p:txBody>
      </p:sp>
    </p:spTree>
    <p:extLst>
      <p:ext uri="{BB962C8B-B14F-4D97-AF65-F5344CB8AC3E}">
        <p14:creationId xmlns:p14="http://schemas.microsoft.com/office/powerpoint/2010/main" val="319120628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1691680" y="2024844"/>
            <a:ext cx="5868652" cy="2952328"/>
          </a:xfrm>
          <a:prstGeom prst="roundRect">
            <a:avLst/>
          </a:prstGeom>
          <a:solidFill>
            <a:srgbClr val="FFFF00">
              <a:alpha val="90000"/>
            </a:srgbClr>
          </a:solidFill>
          <a:ln w="57150">
            <a:noFill/>
          </a:ln>
          <a:effectLst>
            <a:outerShdw blurRad="76200" dist="12700" dir="2700000" sy="-23000" kx="-800400" algn="bl" rotWithShape="0">
              <a:prstClr val="black">
                <a:alpha val="20000"/>
              </a:prstClr>
            </a:outerShdw>
          </a:effectLst>
          <a:scene3d>
            <a:camera prst="orthographicFront"/>
            <a:lightRig rig="threePt" dir="t"/>
          </a:scene3d>
          <a:sp3d>
            <a:bevelT prst="angle"/>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rtlCol="0" anchor="ctr" anchorCtr="0">
            <a:noAutofit/>
          </a:bodyPr>
          <a:lstStyle/>
          <a:p>
            <a:pPr algn="ctr" defTabSz="622300">
              <a:lnSpc>
                <a:spcPct val="90000"/>
              </a:lnSpc>
              <a:spcBef>
                <a:spcPct val="0"/>
              </a:spcBef>
              <a:spcAft>
                <a:spcPct val="35000"/>
              </a:spcAft>
            </a:pPr>
            <a:r>
              <a:rPr lang="en-US" sz="5400" b="1" kern="1200" dirty="0" smtClean="0">
                <a:solidFill>
                  <a:srgbClr val="FF0000"/>
                </a:solidFill>
              </a:rPr>
              <a:t>II</a:t>
            </a:r>
            <a:r>
              <a:rPr lang="en-US" sz="5400" b="1" kern="1200" dirty="0" smtClean="0">
                <a:solidFill>
                  <a:srgbClr val="0000CC"/>
                </a:solidFill>
              </a:rPr>
              <a:t> </a:t>
            </a:r>
            <a:r>
              <a:rPr lang="ru-RU" sz="5400" b="1" kern="1200" dirty="0" smtClean="0">
                <a:solidFill>
                  <a:srgbClr val="0000CC"/>
                </a:solidFill>
              </a:rPr>
              <a:t>ЛУЖЕНИЕ</a:t>
            </a:r>
          </a:p>
        </p:txBody>
      </p:sp>
    </p:spTree>
    <p:extLst>
      <p:ext uri="{BB962C8B-B14F-4D97-AF65-F5344CB8AC3E}">
        <p14:creationId xmlns:p14="http://schemas.microsoft.com/office/powerpoint/2010/main" val="207731208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1521" y="116633"/>
            <a:ext cx="8677088" cy="756084"/>
          </a:xfrm>
          <a:solidFill>
            <a:srgbClr val="FFC000"/>
          </a:solidFill>
        </p:spPr>
        <p:txBody>
          <a:bodyPr/>
          <a:lstStyle/>
          <a:p>
            <a:pPr algn="ctr" fontAlgn="auto">
              <a:spcAft>
                <a:spcPts val="0"/>
              </a:spcAft>
              <a:defRPr/>
            </a:pPr>
            <a:r>
              <a:rPr lang="ru-RU" altLang="ru-RU" sz="3600" b="1" dirty="0" smtClean="0">
                <a:solidFill>
                  <a:srgbClr val="1008B8"/>
                </a:solidFill>
                <a:effectLst/>
                <a:cs typeface="Times New Roman" panose="02020603050405020304" pitchFamily="18" charset="0"/>
              </a:rPr>
              <a:t>Лужение</a:t>
            </a:r>
            <a:r>
              <a:rPr lang="ru-RU" altLang="ru-RU" sz="3600" b="1" dirty="0" smtClean="0">
                <a:solidFill>
                  <a:srgbClr val="1008B8"/>
                </a:solidFill>
                <a:cs typeface="Times New Roman" panose="02020603050405020304" pitchFamily="18" charset="0"/>
              </a:rPr>
              <a:t> </a:t>
            </a:r>
          </a:p>
        </p:txBody>
      </p:sp>
      <p:sp>
        <p:nvSpPr>
          <p:cNvPr id="2" name="Прямоугольник 1"/>
          <p:cNvSpPr/>
          <p:nvPr/>
        </p:nvSpPr>
        <p:spPr>
          <a:xfrm>
            <a:off x="167258" y="926556"/>
            <a:ext cx="8820979" cy="415498"/>
          </a:xfrm>
          <a:prstGeom prst="rect">
            <a:avLst/>
          </a:prstGeom>
          <a:solidFill>
            <a:srgbClr val="FFFFCC"/>
          </a:solidFill>
        </p:spPr>
        <p:txBody>
          <a:bodyPr wrap="square">
            <a:spAutoFit/>
          </a:bodyPr>
          <a:lstStyle/>
          <a:p>
            <a:r>
              <a:rPr lang="ru-RU" sz="2100" b="1" i="1" u="sng" dirty="0" smtClean="0">
                <a:solidFill>
                  <a:srgbClr val="FF0000"/>
                </a:solidFill>
                <a:latin typeface="Arial" panose="020B0604020202020204" pitchFamily="34" charset="0"/>
                <a:ea typeface="Times New Roman" panose="02020603050405020304" pitchFamily="18" charset="0"/>
              </a:rPr>
              <a:t>ЛУЖЕНИЕ</a:t>
            </a:r>
            <a:r>
              <a:rPr lang="ru-RU" sz="2100" b="1" dirty="0" smtClean="0">
                <a:solidFill>
                  <a:srgbClr val="006600"/>
                </a:solidFill>
                <a:latin typeface="Arial" panose="020B0604020202020204" pitchFamily="34" charset="0"/>
                <a:ea typeface="Times New Roman" panose="02020603050405020304" pitchFamily="18" charset="0"/>
              </a:rPr>
              <a:t> является </a:t>
            </a:r>
            <a:r>
              <a:rPr lang="ru-RU" sz="2100" b="1" dirty="0">
                <a:solidFill>
                  <a:srgbClr val="006600"/>
                </a:solidFill>
                <a:latin typeface="Arial" panose="020B0604020202020204" pitchFamily="34" charset="0"/>
                <a:ea typeface="Times New Roman" panose="02020603050405020304" pitchFamily="18" charset="0"/>
              </a:rPr>
              <a:t>частью процесса </a:t>
            </a:r>
            <a:r>
              <a:rPr lang="ru-RU" sz="2100" b="1" dirty="0" smtClean="0">
                <a:solidFill>
                  <a:srgbClr val="006600"/>
                </a:solidFill>
                <a:latin typeface="Arial" panose="020B0604020202020204" pitchFamily="34" charset="0"/>
                <a:ea typeface="Times New Roman" panose="02020603050405020304" pitchFamily="18" charset="0"/>
              </a:rPr>
              <a:t>пайки. </a:t>
            </a:r>
            <a:endParaRPr lang="ru-RU" sz="2100" b="1" dirty="0">
              <a:solidFill>
                <a:srgbClr val="006600"/>
              </a:solidFill>
            </a:endParaRPr>
          </a:p>
        </p:txBody>
      </p:sp>
      <p:sp>
        <p:nvSpPr>
          <p:cNvPr id="3" name="Прямоугольник 2"/>
          <p:cNvSpPr/>
          <p:nvPr/>
        </p:nvSpPr>
        <p:spPr>
          <a:xfrm>
            <a:off x="162074" y="1441884"/>
            <a:ext cx="8820979" cy="1384995"/>
          </a:xfrm>
          <a:prstGeom prst="rect">
            <a:avLst/>
          </a:prstGeom>
          <a:solidFill>
            <a:srgbClr val="CCFFCC"/>
          </a:solidFill>
        </p:spPr>
        <p:txBody>
          <a:bodyPr wrap="square">
            <a:spAutoFit/>
          </a:bodyPr>
          <a:lstStyle/>
          <a:p>
            <a:r>
              <a:rPr lang="ru-RU" sz="2100" b="1" i="1" u="sng" dirty="0" smtClean="0">
                <a:solidFill>
                  <a:srgbClr val="FF0000"/>
                </a:solidFill>
                <a:latin typeface="Merriweather"/>
              </a:rPr>
              <a:t>ЛУЖЕНИЕ</a:t>
            </a:r>
            <a:r>
              <a:rPr lang="ru-RU" sz="2100" dirty="0">
                <a:solidFill>
                  <a:srgbClr val="FF0000"/>
                </a:solidFill>
                <a:latin typeface="Merriweather"/>
              </a:rPr>
              <a:t> </a:t>
            </a:r>
            <a:r>
              <a:rPr lang="ru-RU" sz="2100" b="1" dirty="0">
                <a:solidFill>
                  <a:srgbClr val="0000CC"/>
                </a:solidFill>
                <a:latin typeface="Merriweather"/>
              </a:rPr>
              <a:t>– это </a:t>
            </a:r>
            <a:r>
              <a:rPr lang="ru-RU" sz="2100" b="1" dirty="0" smtClean="0">
                <a:solidFill>
                  <a:srgbClr val="0000CC"/>
                </a:solidFill>
                <a:latin typeface="Merriweather"/>
              </a:rPr>
              <a:t>процесс покрытия </a:t>
            </a:r>
            <a:r>
              <a:rPr lang="ru-RU" sz="2100" b="1" dirty="0">
                <a:solidFill>
                  <a:srgbClr val="0000CC"/>
                </a:solidFill>
                <a:latin typeface="Merriweather"/>
              </a:rPr>
              <a:t>поверхности металлических изделий </a:t>
            </a:r>
            <a:r>
              <a:rPr lang="ru-RU" sz="2100" b="1" dirty="0">
                <a:solidFill>
                  <a:srgbClr val="FF0000"/>
                </a:solidFill>
                <a:latin typeface="Merriweather"/>
              </a:rPr>
              <a:t>полудой</a:t>
            </a:r>
            <a:r>
              <a:rPr lang="ru-RU" sz="2100" b="1" dirty="0">
                <a:solidFill>
                  <a:srgbClr val="0000CC"/>
                </a:solidFill>
                <a:latin typeface="Merriweather"/>
              </a:rPr>
              <a:t> – тонким </a:t>
            </a:r>
            <a:r>
              <a:rPr lang="ru-RU" sz="2100" b="1" dirty="0" smtClean="0">
                <a:solidFill>
                  <a:srgbClr val="0000CC"/>
                </a:solidFill>
                <a:latin typeface="Merriweather"/>
              </a:rPr>
              <a:t>слоем </a:t>
            </a:r>
            <a:r>
              <a:rPr lang="ru-RU" sz="2100" b="1" dirty="0">
                <a:solidFill>
                  <a:srgbClr val="0000CC"/>
                </a:solidFill>
                <a:latin typeface="Merriweather"/>
              </a:rPr>
              <a:t>расплавленного </a:t>
            </a:r>
            <a:r>
              <a:rPr lang="ru-RU" sz="2100" b="1" dirty="0" smtClean="0">
                <a:solidFill>
                  <a:srgbClr val="0000CC"/>
                </a:solidFill>
                <a:latin typeface="Merriweather"/>
              </a:rPr>
              <a:t>олова или сплавов олова (</a:t>
            </a:r>
            <a:r>
              <a:rPr lang="ru-RU" sz="2100" b="1" dirty="0">
                <a:solidFill>
                  <a:srgbClr val="0000CC"/>
                </a:solidFill>
                <a:latin typeface="Merriweather"/>
              </a:rPr>
              <a:t>олова со </a:t>
            </a:r>
            <a:r>
              <a:rPr lang="ru-RU" sz="2100" b="1" dirty="0" smtClean="0">
                <a:solidFill>
                  <a:srgbClr val="0000CC"/>
                </a:solidFill>
                <a:latin typeface="Merriweather"/>
              </a:rPr>
              <a:t>свинцом, цинком, висмутом </a:t>
            </a:r>
            <a:r>
              <a:rPr lang="ru-RU" sz="2100" b="1" dirty="0">
                <a:solidFill>
                  <a:srgbClr val="0000CC"/>
                </a:solidFill>
                <a:latin typeface="Merriweather"/>
              </a:rPr>
              <a:t>и др</a:t>
            </a:r>
            <a:r>
              <a:rPr lang="ru-RU" sz="2100" b="1" dirty="0" smtClean="0">
                <a:solidFill>
                  <a:srgbClr val="0000CC"/>
                </a:solidFill>
                <a:latin typeface="Merriweather"/>
              </a:rPr>
              <a:t>.) – припоями. </a:t>
            </a:r>
            <a:endParaRPr lang="ru-RU" sz="2100" b="1" dirty="0">
              <a:solidFill>
                <a:srgbClr val="0000CC"/>
              </a:solidFill>
              <a:latin typeface="Merriweather"/>
            </a:endParaRPr>
          </a:p>
        </p:txBody>
      </p:sp>
      <p:sp>
        <p:nvSpPr>
          <p:cNvPr id="4" name="Прямоугольник 3"/>
          <p:cNvSpPr/>
          <p:nvPr/>
        </p:nvSpPr>
        <p:spPr>
          <a:xfrm>
            <a:off x="159312" y="2906735"/>
            <a:ext cx="8821847" cy="3477875"/>
          </a:xfrm>
          <a:prstGeom prst="rect">
            <a:avLst/>
          </a:prstGeom>
          <a:solidFill>
            <a:srgbClr val="FFFFCC"/>
          </a:solidFill>
        </p:spPr>
        <p:txBody>
          <a:bodyPr wrap="square">
            <a:spAutoFit/>
          </a:bodyPr>
          <a:lstStyle/>
          <a:p>
            <a:r>
              <a:rPr lang="ru-RU" sz="2000" b="1" dirty="0" smtClean="0">
                <a:solidFill>
                  <a:srgbClr val="FF0000"/>
                </a:solidFill>
                <a:latin typeface="Merriweather"/>
              </a:rPr>
              <a:t>Лужение применяют:</a:t>
            </a:r>
          </a:p>
          <a:p>
            <a:pPr marL="452438" indent="-273050">
              <a:buClr>
                <a:srgbClr val="FF0000"/>
              </a:buClr>
              <a:buFont typeface="Wingdings" panose="05000000000000000000" pitchFamily="2" charset="2"/>
              <a:buChar char="§"/>
            </a:pPr>
            <a:r>
              <a:rPr lang="ru-RU" sz="2000" b="1" dirty="0" smtClean="0">
                <a:solidFill>
                  <a:srgbClr val="0000CC"/>
                </a:solidFill>
                <a:latin typeface="Merriweather"/>
              </a:rPr>
              <a:t>при </a:t>
            </a:r>
            <a:r>
              <a:rPr lang="ru-RU" sz="2000" b="1" dirty="0">
                <a:solidFill>
                  <a:srgbClr val="0000CC"/>
                </a:solidFill>
                <a:latin typeface="Merriweather"/>
              </a:rPr>
              <a:t>подготовке </a:t>
            </a:r>
            <a:r>
              <a:rPr lang="ru-RU" sz="2000" b="1" dirty="0" smtClean="0">
                <a:solidFill>
                  <a:srgbClr val="0000CC"/>
                </a:solidFill>
                <a:latin typeface="Merriweather"/>
              </a:rPr>
              <a:t>поверхностей соединяемых деталей </a:t>
            </a:r>
            <a:r>
              <a:rPr lang="ru-RU" sz="2000" b="1" dirty="0">
                <a:solidFill>
                  <a:srgbClr val="0000CC"/>
                </a:solidFill>
                <a:latin typeface="Merriweather"/>
              </a:rPr>
              <a:t>к </a:t>
            </a:r>
            <a:r>
              <a:rPr lang="ru-RU" sz="2000" b="1" dirty="0" smtClean="0">
                <a:solidFill>
                  <a:srgbClr val="0000CC"/>
                </a:solidFill>
                <a:latin typeface="Merriweather"/>
              </a:rPr>
              <a:t>пайке </a:t>
            </a:r>
            <a:r>
              <a:rPr lang="ru-RU" sz="2000" b="1" i="1" dirty="0" smtClean="0">
                <a:solidFill>
                  <a:srgbClr val="0000CC"/>
                </a:solidFill>
                <a:latin typeface="Merriweather"/>
              </a:rPr>
              <a:t>(</a:t>
            </a:r>
            <a:r>
              <a:rPr lang="ru-RU" sz="2000" b="1" i="1" dirty="0">
                <a:solidFill>
                  <a:srgbClr val="0000CC"/>
                </a:solidFill>
                <a:latin typeface="Merriweather"/>
              </a:rPr>
              <a:t>лужёная поверхность </a:t>
            </a:r>
            <a:r>
              <a:rPr lang="ru-RU" sz="2000" b="1" i="1" dirty="0" smtClean="0">
                <a:solidFill>
                  <a:srgbClr val="0000CC"/>
                </a:solidFill>
                <a:latin typeface="Merriweather"/>
              </a:rPr>
              <a:t>лучше смачивается припоем); </a:t>
            </a:r>
          </a:p>
          <a:p>
            <a:pPr marL="452438" indent="-273050">
              <a:buClr>
                <a:srgbClr val="FF0000"/>
              </a:buClr>
              <a:buFont typeface="Wingdings" panose="05000000000000000000" pitchFamily="2" charset="2"/>
              <a:buChar char="§"/>
            </a:pPr>
            <a:r>
              <a:rPr lang="ru-RU" sz="2000" b="1" dirty="0" smtClean="0">
                <a:solidFill>
                  <a:srgbClr val="0000CC"/>
                </a:solidFill>
                <a:latin typeface="Merriweather"/>
              </a:rPr>
              <a:t>для </a:t>
            </a:r>
            <a:r>
              <a:rPr lang="ru-RU" sz="2000" b="1" dirty="0">
                <a:solidFill>
                  <a:srgbClr val="0000CC"/>
                </a:solidFill>
                <a:latin typeface="Merriweather"/>
              </a:rPr>
              <a:t>предохранения </a:t>
            </a:r>
            <a:r>
              <a:rPr lang="ru-RU" sz="2000" b="1" dirty="0" smtClean="0">
                <a:solidFill>
                  <a:srgbClr val="0000CC"/>
                </a:solidFill>
                <a:latin typeface="Merriweather"/>
              </a:rPr>
              <a:t>поверхностей изделий </a:t>
            </a:r>
            <a:r>
              <a:rPr lang="ru-RU" sz="2000" b="1" dirty="0">
                <a:solidFill>
                  <a:srgbClr val="0000CC"/>
                </a:solidFill>
                <a:latin typeface="Merriweather"/>
              </a:rPr>
              <a:t>от </a:t>
            </a:r>
            <a:r>
              <a:rPr lang="ru-RU" sz="2000" b="1" dirty="0" smtClean="0">
                <a:solidFill>
                  <a:srgbClr val="0000CC"/>
                </a:solidFill>
                <a:latin typeface="Merriweather"/>
              </a:rPr>
              <a:t>коррозии и окисления; </a:t>
            </a:r>
          </a:p>
          <a:p>
            <a:pPr marL="452438" indent="-273050">
              <a:buClr>
                <a:srgbClr val="FF0000"/>
              </a:buClr>
              <a:buFont typeface="Wingdings" panose="05000000000000000000" pitchFamily="2" charset="2"/>
              <a:buChar char="§"/>
            </a:pPr>
            <a:r>
              <a:rPr lang="ru-RU" altLang="ru-RU" sz="2000" b="1" dirty="0">
                <a:solidFill>
                  <a:srgbClr val="0000CC"/>
                </a:solidFill>
                <a:latin typeface="Merriweather"/>
                <a:cs typeface="Times New Roman" panose="02020603050405020304" pitchFamily="18" charset="0"/>
              </a:rPr>
              <a:t>придания </a:t>
            </a:r>
            <a:r>
              <a:rPr lang="ru-RU" sz="2000" b="1" dirty="0" smtClean="0">
                <a:solidFill>
                  <a:srgbClr val="0000CC"/>
                </a:solidFill>
                <a:latin typeface="Merriweather"/>
              </a:rPr>
              <a:t>поверхности </a:t>
            </a:r>
            <a:r>
              <a:rPr lang="ru-RU" sz="2000" b="1" dirty="0">
                <a:solidFill>
                  <a:srgbClr val="0000CC"/>
                </a:solidFill>
                <a:latin typeface="Merriweather"/>
              </a:rPr>
              <a:t>изделий</a:t>
            </a:r>
            <a:r>
              <a:rPr lang="ru-RU" altLang="ru-RU" sz="2000" b="1" dirty="0" smtClean="0">
                <a:solidFill>
                  <a:srgbClr val="0000CC"/>
                </a:solidFill>
                <a:latin typeface="Merriweather"/>
                <a:cs typeface="Times New Roman" panose="02020603050405020304" pitchFamily="18" charset="0"/>
              </a:rPr>
              <a:t> </a:t>
            </a:r>
            <a:r>
              <a:rPr lang="ru-RU" altLang="ru-RU" sz="2000" b="1" dirty="0">
                <a:solidFill>
                  <a:srgbClr val="0000CC"/>
                </a:solidFill>
                <a:latin typeface="Merriweather"/>
                <a:cs typeface="Times New Roman" panose="02020603050405020304" pitchFamily="18" charset="0"/>
              </a:rPr>
              <a:t>необходимых свойств, </a:t>
            </a:r>
            <a:r>
              <a:rPr lang="ru-RU" altLang="ru-RU" sz="2000" b="1" dirty="0" smtClean="0">
                <a:solidFill>
                  <a:srgbClr val="0000CC"/>
                </a:solidFill>
                <a:latin typeface="Merriweather"/>
                <a:cs typeface="Times New Roman" panose="02020603050405020304" pitchFamily="18" charset="0"/>
              </a:rPr>
              <a:t>(например</a:t>
            </a:r>
            <a:r>
              <a:rPr lang="ru-RU" altLang="ru-RU" sz="2000" b="1" dirty="0">
                <a:solidFill>
                  <a:srgbClr val="0000CC"/>
                </a:solidFill>
                <a:latin typeface="Merriweather"/>
                <a:cs typeface="Times New Roman" panose="02020603050405020304" pitchFamily="18" charset="0"/>
              </a:rPr>
              <a:t>, для декоративной обработки поверхности при изготовлении художественных </a:t>
            </a:r>
            <a:r>
              <a:rPr lang="ru-RU" altLang="ru-RU" sz="2000" b="1" dirty="0" smtClean="0">
                <a:solidFill>
                  <a:srgbClr val="0000CC"/>
                </a:solidFill>
                <a:latin typeface="Merriweather"/>
                <a:cs typeface="Times New Roman" panose="02020603050405020304" pitchFamily="18" charset="0"/>
              </a:rPr>
              <a:t>изделий); </a:t>
            </a:r>
            <a:endParaRPr lang="ru-RU" sz="2000" b="1" dirty="0" smtClean="0">
              <a:solidFill>
                <a:srgbClr val="0000CC"/>
              </a:solidFill>
              <a:latin typeface="Merriweather"/>
            </a:endParaRPr>
          </a:p>
          <a:p>
            <a:pPr marL="452438" indent="-273050">
              <a:buClr>
                <a:srgbClr val="FF0000"/>
              </a:buClr>
              <a:buFont typeface="Wingdings" panose="05000000000000000000" pitchFamily="2" charset="2"/>
              <a:buChar char="§"/>
            </a:pPr>
            <a:r>
              <a:rPr lang="ru-RU" sz="2000" b="1" dirty="0" smtClean="0">
                <a:solidFill>
                  <a:srgbClr val="0000CC"/>
                </a:solidFill>
                <a:latin typeface="Merriweather"/>
              </a:rPr>
              <a:t>подготовке поверхности подшипников скольжения перед их заливкой баббитом;</a:t>
            </a:r>
          </a:p>
          <a:p>
            <a:pPr marL="452438" indent="-273050">
              <a:buClr>
                <a:srgbClr val="FF0000"/>
              </a:buClr>
              <a:buFont typeface="Wingdings" panose="05000000000000000000" pitchFamily="2" charset="2"/>
              <a:buChar char="§"/>
            </a:pPr>
            <a:r>
              <a:rPr lang="ru-RU" sz="2000" b="1" dirty="0" smtClean="0">
                <a:solidFill>
                  <a:srgbClr val="0000CC"/>
                </a:solidFill>
                <a:latin typeface="Merriweather"/>
              </a:rPr>
              <a:t>при изготовлении герметичных сосудов.</a:t>
            </a:r>
            <a:endParaRPr lang="ru-RU" sz="2000" b="1" dirty="0">
              <a:solidFill>
                <a:srgbClr val="0000CC"/>
              </a:solidFill>
              <a:latin typeface="Merriweather"/>
            </a:endParaRPr>
          </a:p>
        </p:txBody>
      </p:sp>
      <p:sp>
        <p:nvSpPr>
          <p:cNvPr id="6" name="Прямоугольник 5"/>
          <p:cNvSpPr/>
          <p:nvPr/>
        </p:nvSpPr>
        <p:spPr>
          <a:xfrm>
            <a:off x="152234" y="6464466"/>
            <a:ext cx="8828925" cy="353943"/>
          </a:xfrm>
          <a:prstGeom prst="rect">
            <a:avLst/>
          </a:prstGeom>
          <a:solidFill>
            <a:srgbClr val="CCFFCC"/>
          </a:solidFill>
        </p:spPr>
        <p:txBody>
          <a:bodyPr wrap="square">
            <a:spAutoFit/>
          </a:bodyPr>
          <a:lstStyle/>
          <a:p>
            <a:pPr algn="just"/>
            <a:r>
              <a:rPr lang="ru-RU" sz="1700" b="1" i="1" dirty="0" smtClean="0">
                <a:solidFill>
                  <a:srgbClr val="C00000"/>
                </a:solidFill>
                <a:latin typeface="T-FLEX Type B" pitchFamily="2" charset="0"/>
              </a:rPr>
              <a:t>Сплавы (оловянно-свинцовые</a:t>
            </a:r>
            <a:r>
              <a:rPr lang="ru-RU" sz="1700" b="1" i="1" dirty="0">
                <a:solidFill>
                  <a:srgbClr val="C00000"/>
                </a:solidFill>
                <a:latin typeface="T-FLEX Type B" pitchFamily="2" charset="0"/>
              </a:rPr>
              <a:t>) нельзя применять при лужении посуды для пищи.</a:t>
            </a:r>
          </a:p>
        </p:txBody>
      </p:sp>
    </p:spTree>
    <p:extLst>
      <p:ext uri="{BB962C8B-B14F-4D97-AF65-F5344CB8AC3E}">
        <p14:creationId xmlns:p14="http://schemas.microsoft.com/office/powerpoint/2010/main" val="407116244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40073" y="116632"/>
            <a:ext cx="8517632" cy="851756"/>
          </a:xfrm>
          <a:solidFill>
            <a:srgbClr val="FFC000"/>
          </a:solidFill>
        </p:spPr>
        <p:txBody>
          <a:bodyPr/>
          <a:lstStyle/>
          <a:p>
            <a:pPr algn="ctr" eaLnBrk="1" fontAlgn="auto" hangingPunct="1">
              <a:spcAft>
                <a:spcPts val="0"/>
              </a:spcAft>
              <a:defRPr/>
            </a:pPr>
            <a:r>
              <a:rPr lang="ru-RU" altLang="ru-RU" sz="4400" b="1" dirty="0" smtClean="0">
                <a:solidFill>
                  <a:srgbClr val="0000CC"/>
                </a:solidFill>
                <a:effectLst/>
                <a:latin typeface="Times New Roman" panose="02020603050405020304" pitchFamily="18" charset="0"/>
                <a:cs typeface="Times New Roman" panose="02020603050405020304" pitchFamily="18" charset="0"/>
              </a:rPr>
              <a:t>Лужение </a:t>
            </a:r>
          </a:p>
        </p:txBody>
      </p:sp>
      <p:sp>
        <p:nvSpPr>
          <p:cNvPr id="24579" name="Rectangle 3"/>
          <p:cNvSpPr>
            <a:spLocks noGrp="1" noChangeArrowheads="1"/>
          </p:cNvSpPr>
          <p:nvPr>
            <p:ph idx="1"/>
          </p:nvPr>
        </p:nvSpPr>
        <p:spPr>
          <a:xfrm>
            <a:off x="107504" y="1124744"/>
            <a:ext cx="8957417" cy="2340260"/>
          </a:xfrm>
          <a:solidFill>
            <a:srgbClr val="CCFFFF"/>
          </a:solidFill>
        </p:spPr>
        <p:txBody>
          <a:bodyPr/>
          <a:lstStyle/>
          <a:p>
            <a:pPr marL="0" indent="0" eaLnBrk="1" hangingPunct="1">
              <a:buFontTx/>
              <a:buNone/>
            </a:pPr>
            <a:r>
              <a:rPr lang="ru-RU" sz="2200" b="1" dirty="0" smtClean="0">
                <a:solidFill>
                  <a:srgbClr val="0000CC"/>
                </a:solidFill>
                <a:effectLst/>
              </a:rPr>
              <a:t>Лужение </a:t>
            </a:r>
            <a:r>
              <a:rPr lang="ru-RU" sz="2200" b="1" dirty="0">
                <a:solidFill>
                  <a:srgbClr val="0000CC"/>
                </a:solidFill>
                <a:effectLst/>
              </a:rPr>
              <a:t>поверхностей </a:t>
            </a:r>
            <a:r>
              <a:rPr lang="ru-RU" sz="2200" b="1" dirty="0" smtClean="0">
                <a:solidFill>
                  <a:srgbClr val="0000CC"/>
                </a:solidFill>
                <a:effectLst/>
              </a:rPr>
              <a:t>производят </a:t>
            </a:r>
            <a:r>
              <a:rPr lang="ru-RU" sz="2200" b="1" dirty="0" smtClean="0">
                <a:solidFill>
                  <a:srgbClr val="FF0000"/>
                </a:solidFill>
                <a:effectLst/>
              </a:rPr>
              <a:t>способами</a:t>
            </a:r>
            <a:r>
              <a:rPr lang="ru-RU" sz="2200" b="1" dirty="0">
                <a:solidFill>
                  <a:srgbClr val="FF0000"/>
                </a:solidFill>
                <a:effectLst/>
              </a:rPr>
              <a:t>:</a:t>
            </a:r>
            <a:endParaRPr lang="ru-RU" sz="2200" b="1" dirty="0" smtClean="0">
              <a:solidFill>
                <a:srgbClr val="FF0000"/>
              </a:solidFill>
              <a:effectLst/>
            </a:endParaRPr>
          </a:p>
          <a:p>
            <a:pPr marL="809625" indent="-452438" defTabSz="179388" eaLnBrk="1" hangingPunct="1">
              <a:buClr>
                <a:srgbClr val="FF0000"/>
              </a:buClr>
              <a:buSzPct val="100000"/>
              <a:buFont typeface="Wingdings" panose="05000000000000000000" pitchFamily="2" charset="2"/>
              <a:buChar char="Ø"/>
            </a:pPr>
            <a:r>
              <a:rPr lang="ru-RU" sz="2200" b="1" dirty="0" smtClean="0">
                <a:solidFill>
                  <a:srgbClr val="006600"/>
                </a:solidFill>
                <a:effectLst/>
              </a:rPr>
              <a:t>горячим; </a:t>
            </a:r>
          </a:p>
          <a:p>
            <a:pPr marL="809625" indent="-452438" defTabSz="179388" eaLnBrk="1" hangingPunct="1">
              <a:buClr>
                <a:srgbClr val="FF0000"/>
              </a:buClr>
              <a:buSzPct val="100000"/>
              <a:buFont typeface="Wingdings" panose="05000000000000000000" pitchFamily="2" charset="2"/>
              <a:buChar char="Ø"/>
            </a:pPr>
            <a:r>
              <a:rPr lang="ru-RU" sz="2200" b="1" dirty="0" smtClean="0">
                <a:solidFill>
                  <a:srgbClr val="006600"/>
                </a:solidFill>
                <a:effectLst/>
              </a:rPr>
              <a:t>электрическим. </a:t>
            </a:r>
          </a:p>
          <a:p>
            <a:pPr marL="0" indent="0" eaLnBrk="1" hangingPunct="1">
              <a:buFontTx/>
              <a:buNone/>
            </a:pPr>
            <a:r>
              <a:rPr lang="ru-RU" sz="2200" b="1" dirty="0" smtClean="0">
                <a:solidFill>
                  <a:srgbClr val="FF0000"/>
                </a:solidFill>
                <a:effectLst/>
              </a:rPr>
              <a:t>Лужение </a:t>
            </a:r>
            <a:r>
              <a:rPr lang="ru-RU" sz="2200" b="1" dirty="0">
                <a:solidFill>
                  <a:srgbClr val="FF0000"/>
                </a:solidFill>
                <a:effectLst/>
              </a:rPr>
              <a:t>горячим способом </a:t>
            </a:r>
            <a:r>
              <a:rPr lang="ru-RU" sz="2200" b="1" dirty="0">
                <a:solidFill>
                  <a:srgbClr val="0000CC"/>
                </a:solidFill>
                <a:effectLst/>
              </a:rPr>
              <a:t>благодаря своей простоте, легкости выполнения и несложному оборудованию находит широкое применение при слесарной обработке.</a:t>
            </a:r>
            <a:endParaRPr lang="ru-RU" altLang="ru-RU" sz="2200" b="1" dirty="0" smtClean="0">
              <a:solidFill>
                <a:srgbClr val="0000CC"/>
              </a:solidFill>
              <a:latin typeface="Times New Roman" panose="02020603050405020304" pitchFamily="18" charset="0"/>
              <a:cs typeface="Times New Roman" panose="02020603050405020304" pitchFamily="18" charset="0"/>
            </a:endParaRPr>
          </a:p>
        </p:txBody>
      </p:sp>
      <p:pic>
        <p:nvPicPr>
          <p:cNvPr id="1026" name="Picture 2" descr="https://a.d-cd.net/mIAAAgLwC-A-19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660" y="3538574"/>
            <a:ext cx="5766608" cy="324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3602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8640"/>
            <a:ext cx="7859216" cy="720080"/>
          </a:xfrm>
          <a:solidFill>
            <a:srgbClr val="FFC000"/>
          </a:solidFill>
        </p:spPr>
        <p:txBody>
          <a:bodyPr>
            <a:normAutofit fontScale="90000"/>
          </a:bodyPr>
          <a:lstStyle/>
          <a:p>
            <a:r>
              <a:rPr lang="ru-RU" b="1" dirty="0" smtClean="0">
                <a:solidFill>
                  <a:srgbClr val="0000D0"/>
                </a:solidFill>
                <a:effectLst/>
              </a:rPr>
              <a:t>Процесс лужения</a:t>
            </a:r>
            <a:endParaRPr lang="ru-RU" b="1" dirty="0">
              <a:solidFill>
                <a:srgbClr val="0000D0"/>
              </a:solidFill>
              <a:effectLst/>
            </a:endParaRPr>
          </a:p>
        </p:txBody>
      </p:sp>
      <p:sp>
        <p:nvSpPr>
          <p:cNvPr id="3" name="Содержимое 2"/>
          <p:cNvSpPr>
            <a:spLocks noGrp="1"/>
          </p:cNvSpPr>
          <p:nvPr>
            <p:ph sz="quarter" idx="1"/>
          </p:nvPr>
        </p:nvSpPr>
        <p:spPr>
          <a:xfrm>
            <a:off x="251520" y="1052736"/>
            <a:ext cx="8748972" cy="5724636"/>
          </a:xfrm>
          <a:solidFill>
            <a:srgbClr val="FFFFCC"/>
          </a:solidFill>
        </p:spPr>
        <p:txBody>
          <a:bodyPr>
            <a:normAutofit fontScale="92500" lnSpcReduction="20000"/>
          </a:bodyPr>
          <a:lstStyle/>
          <a:p>
            <a:pPr marL="452438" indent="-452438">
              <a:spcBef>
                <a:spcPts val="600"/>
              </a:spcBef>
              <a:spcAft>
                <a:spcPts val="600"/>
              </a:spcAft>
              <a:buClr>
                <a:srgbClr val="FF0000"/>
              </a:buClr>
              <a:buSzPct val="100000"/>
            </a:pPr>
            <a:r>
              <a:rPr lang="ru-RU" sz="2600" b="1" dirty="0" smtClean="0">
                <a:solidFill>
                  <a:srgbClr val="006600"/>
                </a:solidFill>
                <a:effectLst/>
              </a:rPr>
              <a:t>очистка поверхности от посторонних веществ металлической щеткой, песком, известью или наждачной бумагой;</a:t>
            </a:r>
          </a:p>
          <a:p>
            <a:pPr marL="452438" indent="-452438">
              <a:spcBef>
                <a:spcPts val="600"/>
              </a:spcBef>
              <a:spcAft>
                <a:spcPts val="600"/>
              </a:spcAft>
              <a:buClr>
                <a:srgbClr val="FF0000"/>
              </a:buClr>
              <a:buSzPct val="100000"/>
            </a:pPr>
            <a:r>
              <a:rPr lang="ru-RU" sz="2600" b="1" dirty="0" smtClean="0">
                <a:solidFill>
                  <a:srgbClr val="006600"/>
                </a:solidFill>
                <a:effectLst/>
              </a:rPr>
              <a:t>обезжиривание бензином или горячим водным раствором соды или едкого натра;</a:t>
            </a:r>
          </a:p>
          <a:p>
            <a:pPr marL="452438" indent="-452438">
              <a:spcBef>
                <a:spcPts val="600"/>
              </a:spcBef>
              <a:spcAft>
                <a:spcPts val="600"/>
              </a:spcAft>
              <a:buClr>
                <a:srgbClr val="FF0000"/>
              </a:buClr>
              <a:buSzPct val="100000"/>
            </a:pPr>
            <a:r>
              <a:rPr lang="ru-RU" sz="2600" b="1" dirty="0" smtClean="0">
                <a:solidFill>
                  <a:srgbClr val="006600"/>
                </a:solidFill>
                <a:effectLst/>
              </a:rPr>
              <a:t>промывка в воде;</a:t>
            </a:r>
          </a:p>
          <a:p>
            <a:pPr marL="452438" indent="-452438">
              <a:spcBef>
                <a:spcPts val="600"/>
              </a:spcBef>
              <a:spcAft>
                <a:spcPts val="600"/>
              </a:spcAft>
              <a:buClr>
                <a:srgbClr val="FF0000"/>
              </a:buClr>
              <a:buSzPct val="100000"/>
            </a:pPr>
            <a:r>
              <a:rPr lang="ru-RU" sz="2600" b="1" dirty="0" smtClean="0">
                <a:solidFill>
                  <a:srgbClr val="006600"/>
                </a:solidFill>
                <a:effectLst/>
              </a:rPr>
              <a:t>химическая чистка от окислов травления в кислотах;</a:t>
            </a:r>
            <a:br>
              <a:rPr lang="ru-RU" sz="2600" b="1" dirty="0" smtClean="0">
                <a:solidFill>
                  <a:srgbClr val="006600"/>
                </a:solidFill>
                <a:effectLst/>
              </a:rPr>
            </a:br>
            <a:r>
              <a:rPr lang="ru-RU" sz="2600" b="1" dirty="0" smtClean="0">
                <a:solidFill>
                  <a:srgbClr val="006600"/>
                </a:solidFill>
                <a:effectLst/>
              </a:rPr>
              <a:t>покрытие флюсами (хлористым цинком) кистью или погружением в водный раствор флюса; </a:t>
            </a:r>
          </a:p>
          <a:p>
            <a:pPr marL="452438" indent="-452438">
              <a:spcBef>
                <a:spcPts val="600"/>
              </a:spcBef>
              <a:spcAft>
                <a:spcPts val="600"/>
              </a:spcAft>
              <a:buClr>
                <a:srgbClr val="FF0000"/>
              </a:buClr>
              <a:buSzPct val="100000"/>
            </a:pPr>
            <a:r>
              <a:rPr lang="ru-RU" sz="2600" b="1" dirty="0" smtClean="0">
                <a:solidFill>
                  <a:srgbClr val="006600"/>
                </a:solidFill>
                <a:effectLst/>
              </a:rPr>
              <a:t>подогревание до температуры плавления полуды и лужения.</a:t>
            </a:r>
            <a:br>
              <a:rPr lang="ru-RU" sz="2600" b="1" dirty="0" smtClean="0">
                <a:solidFill>
                  <a:srgbClr val="006600"/>
                </a:solidFill>
                <a:effectLst/>
              </a:rPr>
            </a:br>
            <a:endParaRPr lang="ru-RU" sz="1400" b="1" dirty="0" smtClean="0">
              <a:solidFill>
                <a:srgbClr val="006600"/>
              </a:solidFill>
              <a:effectLst/>
            </a:endParaRPr>
          </a:p>
          <a:p>
            <a:pPr marL="84138" indent="0">
              <a:spcBef>
                <a:spcPts val="600"/>
              </a:spcBef>
              <a:spcAft>
                <a:spcPts val="600"/>
              </a:spcAft>
              <a:buClr>
                <a:srgbClr val="FF0000"/>
              </a:buClr>
              <a:buSzPct val="100000"/>
              <a:buNone/>
            </a:pPr>
            <a:r>
              <a:rPr lang="ru-RU" sz="2600" b="1" dirty="0" smtClean="0">
                <a:solidFill>
                  <a:srgbClr val="0000CC"/>
                </a:solidFill>
                <a:effectLst/>
                <a:latin typeface="Arial" panose="020B0604020202020204" pitchFamily="34" charset="0"/>
                <a:cs typeface="Arial" panose="020B0604020202020204" pitchFamily="34" charset="0"/>
              </a:rPr>
              <a:t>Лудят небольшие предметы паяльником, в случае надобности рабочей части паяльника придают формы </a:t>
            </a:r>
            <a:r>
              <a:rPr lang="ru-RU" sz="2600" b="1" dirty="0" err="1" smtClean="0">
                <a:solidFill>
                  <a:srgbClr val="0000CC"/>
                </a:solidFill>
                <a:effectLst/>
                <a:latin typeface="Arial" panose="020B0604020202020204" pitchFamily="34" charset="0"/>
                <a:cs typeface="Arial" panose="020B0604020202020204" pitchFamily="34" charset="0"/>
              </a:rPr>
              <a:t>облуживаемого</a:t>
            </a:r>
            <a:r>
              <a:rPr lang="ru-RU" sz="2600" b="1" dirty="0" smtClean="0">
                <a:solidFill>
                  <a:srgbClr val="0000CC"/>
                </a:solidFill>
                <a:effectLst/>
                <a:latin typeface="Arial" panose="020B0604020202020204" pitchFamily="34" charset="0"/>
                <a:cs typeface="Arial" panose="020B0604020202020204" pitchFamily="34" charset="0"/>
              </a:rPr>
              <a:t> предмета (например, полукруга при лужении трубок и проволоки).</a:t>
            </a:r>
            <a:endParaRPr lang="ru-RU"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288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5466"/>
            <a:ext cx="8229600" cy="677230"/>
          </a:xfrm>
        </p:spPr>
        <p:txBody>
          <a:bodyPr/>
          <a:lstStyle/>
          <a:p>
            <a:r>
              <a:rPr lang="ru-RU" b="1" i="1" dirty="0" smtClean="0">
                <a:solidFill>
                  <a:srgbClr val="C00000"/>
                </a:solidFill>
                <a:effectLst/>
                <a:latin typeface="T-FLEX Type B" pitchFamily="2" charset="0"/>
              </a:rPr>
              <a:t>ИСТОРИЯ ПАЙКИ</a:t>
            </a:r>
            <a:endParaRPr lang="ru-RU" b="1" i="1" dirty="0">
              <a:solidFill>
                <a:srgbClr val="C00000"/>
              </a:solidFill>
              <a:effectLst/>
              <a:latin typeface="T-FLEX Type B" pitchFamily="2" charset="0"/>
            </a:endParaRPr>
          </a:p>
        </p:txBody>
      </p:sp>
      <p:sp>
        <p:nvSpPr>
          <p:cNvPr id="3" name="Объект 2"/>
          <p:cNvSpPr>
            <a:spLocks noGrp="1"/>
          </p:cNvSpPr>
          <p:nvPr>
            <p:ph idx="1"/>
          </p:nvPr>
        </p:nvSpPr>
        <p:spPr>
          <a:xfrm>
            <a:off x="225860" y="692696"/>
            <a:ext cx="8712968" cy="6084676"/>
          </a:xfrm>
          <a:solidFill>
            <a:srgbClr val="FFFFCC"/>
          </a:solidFill>
        </p:spPr>
        <p:txBody>
          <a:bodyPr/>
          <a:lstStyle/>
          <a:p>
            <a:pPr algn="just">
              <a:buClr>
                <a:srgbClr val="FF0000"/>
              </a:buClr>
              <a:buSzPct val="100000"/>
            </a:pPr>
            <a:r>
              <a:rPr lang="ru-RU" sz="1900" b="1" dirty="0">
                <a:solidFill>
                  <a:srgbClr val="0000D0"/>
                </a:solidFill>
                <a:effectLst/>
                <a:latin typeface="T-FLEX Type A" pitchFamily="2" charset="0"/>
              </a:rPr>
              <a:t>Превращение древнего ремесла </a:t>
            </a:r>
            <a:r>
              <a:rPr lang="ru-RU" sz="1900" b="1" dirty="0" smtClean="0">
                <a:solidFill>
                  <a:srgbClr val="0000D0"/>
                </a:solidFill>
                <a:effectLst/>
                <a:latin typeface="T-FLEX Type A" pitchFamily="2" charset="0"/>
              </a:rPr>
              <a:t>– пайки</a:t>
            </a:r>
            <a:r>
              <a:rPr lang="en-US" sz="1900" b="1" dirty="0" smtClean="0">
                <a:solidFill>
                  <a:srgbClr val="0000D0"/>
                </a:solidFill>
                <a:effectLst/>
                <a:latin typeface="T-FLEX Type A" pitchFamily="2" charset="0"/>
              </a:rPr>
              <a:t> </a:t>
            </a:r>
            <a:r>
              <a:rPr lang="ru-RU" sz="1900" b="1" dirty="0" smtClean="0">
                <a:solidFill>
                  <a:srgbClr val="006600"/>
                </a:solidFill>
                <a:effectLst/>
                <a:latin typeface="T-FLEX Type A" pitchFamily="2" charset="0"/>
              </a:rPr>
              <a:t>в </a:t>
            </a:r>
            <a:r>
              <a:rPr lang="ru-RU" sz="1900" b="1" dirty="0">
                <a:solidFill>
                  <a:srgbClr val="006600"/>
                </a:solidFill>
                <a:effectLst/>
                <a:latin typeface="T-FLEX Type A" pitchFamily="2" charset="0"/>
              </a:rPr>
              <a:t>один из важнейших технологических процессов современного производства произошло благодаря современной научно-технической революции. Бурное развитие техники в различных отраслях промышленности обусловило широкое ее применение, и в первую очередь в машиностроении и электронике и электротехнической промышленности. </a:t>
            </a:r>
            <a:endParaRPr lang="ru-RU" sz="1900" b="1" dirty="0" smtClean="0">
              <a:solidFill>
                <a:srgbClr val="006600"/>
              </a:solidFill>
              <a:effectLst/>
              <a:latin typeface="T-FLEX Type A" pitchFamily="2" charset="0"/>
            </a:endParaRPr>
          </a:p>
          <a:p>
            <a:pPr marL="363538" indent="0" algn="just">
              <a:buClr>
                <a:srgbClr val="FF0000"/>
              </a:buClr>
              <a:buSzPct val="100000"/>
              <a:buNone/>
            </a:pPr>
            <a:r>
              <a:rPr lang="ru-RU" sz="1900" b="1" dirty="0" smtClean="0">
                <a:solidFill>
                  <a:srgbClr val="006600"/>
                </a:solidFill>
                <a:effectLst/>
                <a:latin typeface="T-FLEX Type A" pitchFamily="2" charset="0"/>
              </a:rPr>
              <a:t>Это </a:t>
            </a:r>
            <a:r>
              <a:rPr lang="ru-RU" sz="1900" b="1" dirty="0">
                <a:solidFill>
                  <a:srgbClr val="006600"/>
                </a:solidFill>
                <a:effectLst/>
                <a:latin typeface="T-FLEX Type A" pitchFamily="2" charset="0"/>
              </a:rPr>
              <a:t>связано с тем, что пайка, как процесс формирования соединений материалов, осуществляется </a:t>
            </a:r>
            <a:r>
              <a:rPr lang="ru-RU" sz="1900" b="1" dirty="0">
                <a:solidFill>
                  <a:srgbClr val="FF0000"/>
                </a:solidFill>
                <a:effectLst/>
                <a:latin typeface="T-FLEX Type A" pitchFamily="2" charset="0"/>
              </a:rPr>
              <a:t>при температурах ниже температуры начала плавления паяемого материала </a:t>
            </a:r>
            <a:r>
              <a:rPr lang="ru-RU" sz="1900" b="1" dirty="0">
                <a:solidFill>
                  <a:srgbClr val="006600"/>
                </a:solidFill>
                <a:effectLst/>
                <a:latin typeface="T-FLEX Type A" pitchFamily="2" charset="0"/>
              </a:rPr>
              <a:t>и характеризуется возможностью автоматического </a:t>
            </a:r>
            <a:r>
              <a:rPr lang="ru-RU" sz="1900" b="1" dirty="0" smtClean="0">
                <a:solidFill>
                  <a:srgbClr val="006600"/>
                </a:solidFill>
                <a:effectLst/>
                <a:latin typeface="T-FLEX Type A" pitchFamily="2" charset="0"/>
              </a:rPr>
              <a:t>её </a:t>
            </a:r>
            <a:r>
              <a:rPr lang="ru-RU" sz="1900" b="1" dirty="0">
                <a:solidFill>
                  <a:srgbClr val="006600"/>
                </a:solidFill>
                <a:effectLst/>
                <a:latin typeface="T-FLEX Type A" pitchFamily="2" charset="0"/>
              </a:rPr>
              <a:t>регулирования, так как во многих случаях на границе паяемого материала и жидкого припоя устанавливается состояние локального равновесия, являющегося основой такого регулирования. </a:t>
            </a:r>
            <a:endParaRPr lang="en-US" sz="1900" b="1" dirty="0" smtClean="0">
              <a:solidFill>
                <a:srgbClr val="006600"/>
              </a:solidFill>
              <a:effectLst/>
              <a:latin typeface="T-FLEX Type A" pitchFamily="2" charset="0"/>
            </a:endParaRPr>
          </a:p>
          <a:p>
            <a:pPr algn="just">
              <a:buClr>
                <a:srgbClr val="FF0000"/>
              </a:buClr>
              <a:buSzPct val="100000"/>
            </a:pPr>
            <a:r>
              <a:rPr lang="ru-RU" sz="1900" b="1" dirty="0" smtClean="0">
                <a:solidFill>
                  <a:srgbClr val="006600"/>
                </a:solidFill>
                <a:effectLst/>
                <a:latin typeface="T-FLEX Type A" pitchFamily="2" charset="0"/>
              </a:rPr>
              <a:t>При </a:t>
            </a:r>
            <a:r>
              <a:rPr lang="ru-RU" sz="1900" b="1" dirty="0">
                <a:solidFill>
                  <a:srgbClr val="006600"/>
                </a:solidFill>
                <a:effectLst/>
                <a:latin typeface="T-FLEX Type A" pitchFamily="2" charset="0"/>
              </a:rPr>
              <a:t>сварке плавлением </a:t>
            </a:r>
            <a:r>
              <a:rPr lang="ru-RU" sz="1900" b="1" dirty="0" smtClean="0">
                <a:solidFill>
                  <a:srgbClr val="006600"/>
                </a:solidFill>
                <a:effectLst/>
                <a:latin typeface="T-FLEX Type A" pitchFamily="2" charset="0"/>
              </a:rPr>
              <a:t>в твёрдой </a:t>
            </a:r>
            <a:r>
              <a:rPr lang="ru-RU" sz="1900" b="1" dirty="0">
                <a:solidFill>
                  <a:srgbClr val="006600"/>
                </a:solidFill>
                <a:effectLst/>
                <a:latin typeface="T-FLEX Type A" pitchFamily="2" charset="0"/>
              </a:rPr>
              <a:t>фазе значительно труднее реализовать локальное равновесие. </a:t>
            </a:r>
            <a:endParaRPr lang="en-US" sz="1900" b="1" dirty="0" smtClean="0">
              <a:solidFill>
                <a:srgbClr val="006600"/>
              </a:solidFill>
              <a:effectLst/>
              <a:latin typeface="T-FLEX Type A" pitchFamily="2" charset="0"/>
            </a:endParaRPr>
          </a:p>
          <a:p>
            <a:pPr algn="just">
              <a:buClr>
                <a:srgbClr val="FF0000"/>
              </a:buClr>
              <a:buSzPct val="100000"/>
            </a:pPr>
            <a:r>
              <a:rPr lang="ru-RU" sz="1900" b="1" dirty="0" smtClean="0">
                <a:solidFill>
                  <a:srgbClr val="0000D0"/>
                </a:solidFill>
                <a:effectLst/>
                <a:latin typeface="T-FLEX Type A" pitchFamily="2" charset="0"/>
              </a:rPr>
              <a:t>Вследствие </a:t>
            </a:r>
            <a:r>
              <a:rPr lang="ru-RU" sz="1900" b="1" dirty="0">
                <a:solidFill>
                  <a:srgbClr val="0000D0"/>
                </a:solidFill>
                <a:effectLst/>
                <a:latin typeface="T-FLEX Type A" pitchFamily="2" charset="0"/>
              </a:rPr>
              <a:t>этого технология пайки существенно отличается от технологии </a:t>
            </a:r>
            <a:r>
              <a:rPr lang="ru-RU" sz="1900" b="1" dirty="0">
                <a:solidFill>
                  <a:srgbClr val="006600"/>
                </a:solidFill>
                <a:effectLst/>
                <a:latin typeface="T-FLEX Type A" pitchFamily="2" charset="0"/>
              </a:rPr>
              <a:t>сварки плавлением и сварки давлением </a:t>
            </a:r>
            <a:r>
              <a:rPr lang="ru-RU" sz="1900" b="1" dirty="0">
                <a:solidFill>
                  <a:srgbClr val="0000D0"/>
                </a:solidFill>
                <a:effectLst/>
                <a:latin typeface="T-FLEX Type A" pitchFamily="2" charset="0"/>
              </a:rPr>
              <a:t>и требует специальных технологических и вспомогательных материалов и оснащения</a:t>
            </a:r>
            <a:r>
              <a:rPr lang="ru-RU" sz="1900" b="1" dirty="0" smtClean="0">
                <a:solidFill>
                  <a:srgbClr val="0000D0"/>
                </a:solidFill>
                <a:effectLst/>
                <a:latin typeface="T-FLEX Type A" pitchFamily="2" charset="0"/>
              </a:rPr>
              <a:t>.</a:t>
            </a:r>
            <a:endParaRPr lang="ru-RU" sz="1900" b="1" dirty="0">
              <a:solidFill>
                <a:srgbClr val="0000D0"/>
              </a:solidFill>
              <a:effectLst/>
              <a:latin typeface="T-FLEX Type A" pitchFamily="2" charset="0"/>
            </a:endParaRPr>
          </a:p>
        </p:txBody>
      </p:sp>
    </p:spTree>
    <p:extLst>
      <p:ext uri="{BB962C8B-B14F-4D97-AF65-F5344CB8AC3E}">
        <p14:creationId xmlns:p14="http://schemas.microsoft.com/office/powerpoint/2010/main" val="65071899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100013"/>
            <a:ext cx="8229600" cy="700696"/>
          </a:xfrm>
          <a:solidFill>
            <a:srgbClr val="FFC000"/>
          </a:solidFill>
        </p:spPr>
        <p:txBody>
          <a:bodyPr/>
          <a:lstStyle/>
          <a:p>
            <a:pPr>
              <a:defRPr/>
            </a:pPr>
            <a:r>
              <a:rPr lang="ru-RU" sz="3600" b="1" dirty="0" smtClean="0">
                <a:solidFill>
                  <a:srgbClr val="0000D0"/>
                </a:solidFill>
                <a:effectLst/>
              </a:rPr>
              <a:t>Техника лужения</a:t>
            </a:r>
            <a:endParaRPr lang="ru-RU" sz="3600" b="1" dirty="0">
              <a:solidFill>
                <a:srgbClr val="0000D0"/>
              </a:solidFill>
              <a:effectLst/>
            </a:endParaRPr>
          </a:p>
        </p:txBody>
      </p:sp>
      <p:sp>
        <p:nvSpPr>
          <p:cNvPr id="14340" name="TextBox 3"/>
          <p:cNvSpPr txBox="1">
            <a:spLocks noChangeArrowheads="1"/>
          </p:cNvSpPr>
          <p:nvPr/>
        </p:nvSpPr>
        <p:spPr bwMode="auto">
          <a:xfrm>
            <a:off x="179512" y="1268760"/>
            <a:ext cx="8143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b="1" dirty="0">
                <a:solidFill>
                  <a:srgbClr val="FF0000"/>
                </a:solidFill>
                <a:effectLst>
                  <a:outerShdw blurRad="38100" dist="38100" dir="2700000" algn="tl">
                    <a:srgbClr val="000000">
                      <a:alpha val="43137"/>
                    </a:srgbClr>
                  </a:outerShdw>
                </a:effectLst>
              </a:rPr>
              <a:t>Техника лужения состоит из:</a:t>
            </a:r>
          </a:p>
        </p:txBody>
      </p:sp>
      <p:graphicFrame>
        <p:nvGraphicFramePr>
          <p:cNvPr id="5" name="Схема 4"/>
          <p:cNvGraphicFramePr/>
          <p:nvPr>
            <p:extLst>
              <p:ext uri="{D42A27DB-BD31-4B8C-83A1-F6EECF244321}">
                <p14:modId xmlns:p14="http://schemas.microsoft.com/office/powerpoint/2010/main" val="1464749373"/>
              </p:ext>
            </p:extLst>
          </p:nvPr>
        </p:nvGraphicFramePr>
        <p:xfrm>
          <a:off x="52411" y="1808820"/>
          <a:ext cx="8982027" cy="3179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672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1520" y="115889"/>
            <a:ext cx="8641655" cy="720823"/>
          </a:xfrm>
          <a:solidFill>
            <a:srgbClr val="FFC000"/>
          </a:solidFill>
        </p:spPr>
        <p:txBody>
          <a:bodyPr/>
          <a:lstStyle/>
          <a:p>
            <a:pPr algn="ctr" fontAlgn="auto">
              <a:spcAft>
                <a:spcPts val="0"/>
              </a:spcAft>
              <a:defRPr/>
            </a:pPr>
            <a:r>
              <a:rPr lang="ru-RU" altLang="ru-RU" sz="4000" b="1" dirty="0" smtClean="0">
                <a:solidFill>
                  <a:srgbClr val="1008B8"/>
                </a:solidFill>
                <a:effectLst/>
                <a:cs typeface="Times New Roman" panose="02020603050405020304" pitchFamily="18" charset="0"/>
              </a:rPr>
              <a:t>Способы лужения</a:t>
            </a:r>
          </a:p>
        </p:txBody>
      </p:sp>
      <p:sp>
        <p:nvSpPr>
          <p:cNvPr id="27651" name="Rectangle 3"/>
          <p:cNvSpPr>
            <a:spLocks noGrp="1" noChangeArrowheads="1"/>
          </p:cNvSpPr>
          <p:nvPr>
            <p:ph idx="1"/>
          </p:nvPr>
        </p:nvSpPr>
        <p:spPr>
          <a:xfrm>
            <a:off x="90040" y="980728"/>
            <a:ext cx="8964613" cy="5769260"/>
          </a:xfrm>
          <a:solidFill>
            <a:srgbClr val="FFFFCC"/>
          </a:solidFill>
        </p:spPr>
        <p:txBody>
          <a:bodyPr>
            <a:normAutofit fontScale="85000" lnSpcReduction="20000"/>
          </a:bodyPr>
          <a:lstStyle/>
          <a:p>
            <a:pPr marL="536575" indent="0" fontAlgn="auto">
              <a:lnSpc>
                <a:spcPct val="120000"/>
              </a:lnSpc>
              <a:spcBef>
                <a:spcPts val="0"/>
              </a:spcBef>
              <a:spcAft>
                <a:spcPts val="0"/>
              </a:spcAft>
              <a:buFontTx/>
              <a:buNone/>
              <a:defRPr/>
            </a:pPr>
            <a:r>
              <a:rPr lang="ru-RU" altLang="ru-RU" sz="2400" b="1" i="1" u="sng" dirty="0" smtClean="0">
                <a:solidFill>
                  <a:srgbClr val="FF0000"/>
                </a:solidFill>
                <a:cs typeface="Times New Roman" pitchFamily="18" charset="0"/>
              </a:rPr>
              <a:t>Лужение погружением</a:t>
            </a:r>
            <a:r>
              <a:rPr lang="ru-RU" altLang="ru-RU" sz="2400" b="1" i="1" dirty="0" smtClean="0">
                <a:solidFill>
                  <a:srgbClr val="FF0000"/>
                </a:solidFill>
                <a:cs typeface="Times New Roman" pitchFamily="18" charset="0"/>
              </a:rPr>
              <a:t> </a:t>
            </a:r>
            <a:r>
              <a:rPr lang="ru-RU" sz="2400" b="1" i="1" dirty="0">
                <a:solidFill>
                  <a:srgbClr val="006600"/>
                </a:solidFill>
              </a:rPr>
              <a:t>(небольших изделий</a:t>
            </a:r>
            <a:r>
              <a:rPr lang="ru-RU" sz="2400" b="1" i="1" dirty="0" smtClean="0">
                <a:solidFill>
                  <a:srgbClr val="006600"/>
                </a:solidFill>
              </a:rPr>
              <a:t>)</a:t>
            </a:r>
            <a:r>
              <a:rPr lang="ru-RU" altLang="ru-RU" sz="2400" b="1" i="1" dirty="0" smtClean="0">
                <a:solidFill>
                  <a:srgbClr val="006600"/>
                </a:solidFill>
                <a:cs typeface="Times New Roman" pitchFamily="18" charset="0"/>
              </a:rPr>
              <a:t>:</a:t>
            </a:r>
          </a:p>
          <a:p>
            <a:pPr marL="452438" indent="-357188" fontAlgn="auto">
              <a:lnSpc>
                <a:spcPct val="120000"/>
              </a:lnSpc>
              <a:spcBef>
                <a:spcPts val="0"/>
              </a:spcBef>
              <a:spcAft>
                <a:spcPts val="0"/>
              </a:spcAft>
              <a:buClr>
                <a:srgbClr val="FF0000"/>
              </a:buClr>
              <a:buSzPct val="100000"/>
              <a:buFont typeface="+mj-lt"/>
              <a:buAutoNum type="arabicParenR"/>
              <a:defRPr/>
            </a:pPr>
            <a:r>
              <a:rPr lang="ru-RU" altLang="ru-RU" sz="2200" b="1" dirty="0" smtClean="0">
                <a:solidFill>
                  <a:srgbClr val="0000CC"/>
                </a:solidFill>
                <a:cs typeface="Times New Roman" pitchFamily="18" charset="0"/>
              </a:rPr>
              <a:t>выполняют в чистой металлической посуде, в </a:t>
            </a:r>
            <a:r>
              <a:rPr lang="ru-RU" sz="2200" b="1" dirty="0">
                <a:solidFill>
                  <a:srgbClr val="0000CC"/>
                </a:solidFill>
              </a:rPr>
              <a:t>которой предварительно расплавляют полуду</a:t>
            </a:r>
            <a:r>
              <a:rPr lang="ru-RU" altLang="ru-RU" sz="2200" b="1" dirty="0" smtClean="0">
                <a:solidFill>
                  <a:srgbClr val="0000CC"/>
                </a:solidFill>
                <a:cs typeface="Times New Roman" pitchFamily="18" charset="0"/>
              </a:rPr>
              <a:t>, насыпая на её поверхность маленькие кусочки древесного угля для предохранения от окисления; </a:t>
            </a:r>
          </a:p>
          <a:p>
            <a:pPr marL="452438" indent="-357188" fontAlgn="auto">
              <a:lnSpc>
                <a:spcPct val="120000"/>
              </a:lnSpc>
              <a:spcBef>
                <a:spcPts val="0"/>
              </a:spcBef>
              <a:spcAft>
                <a:spcPts val="0"/>
              </a:spcAft>
              <a:buClr>
                <a:srgbClr val="FF0000"/>
              </a:buClr>
              <a:buSzPct val="100000"/>
              <a:buFont typeface="+mj-lt"/>
              <a:buAutoNum type="arabicParenR"/>
              <a:defRPr/>
            </a:pPr>
            <a:r>
              <a:rPr lang="ru-RU" sz="2200" b="1" dirty="0" smtClean="0">
                <a:solidFill>
                  <a:srgbClr val="0000CC"/>
                </a:solidFill>
              </a:rPr>
              <a:t>в </a:t>
            </a:r>
            <a:r>
              <a:rPr lang="ru-RU" sz="2200" b="1" dirty="0">
                <a:solidFill>
                  <a:srgbClr val="0000CC"/>
                </a:solidFill>
              </a:rPr>
              <a:t>расплавленную полуду медленно погружают изделия и держат до прогрева, затем вынимают и быстро </a:t>
            </a:r>
            <a:r>
              <a:rPr lang="ru-RU" sz="2200" b="1" dirty="0" smtClean="0">
                <a:solidFill>
                  <a:srgbClr val="0000CC"/>
                </a:solidFill>
              </a:rPr>
              <a:t>встряхивают;</a:t>
            </a:r>
          </a:p>
          <a:p>
            <a:pPr marL="452438" indent="-357188" fontAlgn="auto">
              <a:lnSpc>
                <a:spcPct val="120000"/>
              </a:lnSpc>
              <a:spcBef>
                <a:spcPts val="0"/>
              </a:spcBef>
              <a:spcAft>
                <a:spcPts val="0"/>
              </a:spcAft>
              <a:buClr>
                <a:srgbClr val="FF0000"/>
              </a:buClr>
              <a:buSzPct val="100000"/>
              <a:buFont typeface="+mj-lt"/>
              <a:buAutoNum type="arabicParenR"/>
              <a:defRPr/>
            </a:pPr>
            <a:r>
              <a:rPr lang="ru-RU" sz="2200" b="1" dirty="0" smtClean="0">
                <a:solidFill>
                  <a:srgbClr val="0000CC"/>
                </a:solidFill>
              </a:rPr>
              <a:t>излишки </a:t>
            </a:r>
            <a:r>
              <a:rPr lang="ru-RU" sz="2200" b="1" dirty="0">
                <a:solidFill>
                  <a:srgbClr val="0000CC"/>
                </a:solidFill>
              </a:rPr>
              <a:t>полуды снимают, протирая паклей, обсыпанной порошкообразным </a:t>
            </a:r>
            <a:r>
              <a:rPr lang="ru-RU" sz="2200" b="1" dirty="0" smtClean="0">
                <a:solidFill>
                  <a:srgbClr val="0000CC"/>
                </a:solidFill>
              </a:rPr>
              <a:t>нашатырём; </a:t>
            </a:r>
            <a:endParaRPr lang="ru-RU" altLang="ru-RU" sz="2200" b="1" dirty="0" smtClean="0">
              <a:solidFill>
                <a:srgbClr val="0000CC"/>
              </a:solidFill>
              <a:cs typeface="Times New Roman" pitchFamily="18" charset="0"/>
            </a:endParaRPr>
          </a:p>
          <a:p>
            <a:pPr marL="452438" indent="-357188" fontAlgn="auto">
              <a:lnSpc>
                <a:spcPct val="120000"/>
              </a:lnSpc>
              <a:spcBef>
                <a:spcPts val="0"/>
              </a:spcBef>
              <a:spcAft>
                <a:spcPts val="0"/>
              </a:spcAft>
              <a:buClr>
                <a:srgbClr val="FF0000"/>
              </a:buClr>
              <a:buSzPct val="100000"/>
              <a:buFont typeface="+mj-lt"/>
              <a:buAutoNum type="arabicParenR"/>
              <a:defRPr/>
            </a:pPr>
            <a:r>
              <a:rPr lang="ru-RU" altLang="ru-RU" sz="2200" b="1" dirty="0" smtClean="0">
                <a:solidFill>
                  <a:srgbClr val="0000CC"/>
                </a:solidFill>
                <a:cs typeface="Times New Roman" pitchFamily="18" charset="0"/>
              </a:rPr>
              <a:t>затем изделие промывают в воде и сушат в древесных опилках.</a:t>
            </a:r>
          </a:p>
          <a:p>
            <a:pPr marL="273050" indent="0" fontAlgn="auto">
              <a:lnSpc>
                <a:spcPct val="120000"/>
              </a:lnSpc>
              <a:spcBef>
                <a:spcPts val="0"/>
              </a:spcBef>
              <a:spcAft>
                <a:spcPts val="0"/>
              </a:spcAft>
              <a:buFontTx/>
              <a:buNone/>
              <a:defRPr/>
            </a:pPr>
            <a:endParaRPr lang="ru-RU" altLang="ru-RU" sz="1000" b="1" dirty="0" smtClean="0">
              <a:solidFill>
                <a:srgbClr val="0000D0"/>
              </a:solidFill>
              <a:cs typeface="Times New Roman" pitchFamily="18" charset="0"/>
            </a:endParaRPr>
          </a:p>
          <a:p>
            <a:pPr marL="536575" indent="0" fontAlgn="auto">
              <a:lnSpc>
                <a:spcPct val="120000"/>
              </a:lnSpc>
              <a:spcBef>
                <a:spcPts val="0"/>
              </a:spcBef>
              <a:spcAft>
                <a:spcPts val="0"/>
              </a:spcAft>
              <a:buFontTx/>
              <a:buNone/>
              <a:defRPr/>
            </a:pPr>
            <a:r>
              <a:rPr lang="ru-RU" altLang="ru-RU" sz="2400" b="1" i="1" u="sng" dirty="0" smtClean="0">
                <a:solidFill>
                  <a:srgbClr val="FF0000"/>
                </a:solidFill>
                <a:cs typeface="Times New Roman" pitchFamily="18" charset="0"/>
              </a:rPr>
              <a:t>Лужение растиранием</a:t>
            </a:r>
            <a:r>
              <a:rPr lang="ru-RU" altLang="ru-RU" sz="2400" b="1" i="1" dirty="0" smtClean="0">
                <a:solidFill>
                  <a:srgbClr val="FF0000"/>
                </a:solidFill>
                <a:cs typeface="Times New Roman" pitchFamily="18" charset="0"/>
              </a:rPr>
              <a:t> </a:t>
            </a:r>
            <a:r>
              <a:rPr lang="ru-RU" sz="2400" b="1" i="1" dirty="0">
                <a:solidFill>
                  <a:srgbClr val="006600"/>
                </a:solidFill>
              </a:rPr>
              <a:t>(больших изделий</a:t>
            </a:r>
            <a:r>
              <a:rPr lang="ru-RU" sz="2400" b="1" i="1" dirty="0" smtClean="0">
                <a:solidFill>
                  <a:srgbClr val="006600"/>
                </a:solidFill>
              </a:rPr>
              <a:t>)</a:t>
            </a:r>
            <a:r>
              <a:rPr lang="ru-RU" altLang="ru-RU" sz="2400" b="1" i="1" dirty="0" smtClean="0">
                <a:solidFill>
                  <a:srgbClr val="006600"/>
                </a:solidFill>
                <a:cs typeface="Times New Roman" pitchFamily="18" charset="0"/>
              </a:rPr>
              <a:t>:</a:t>
            </a:r>
          </a:p>
          <a:p>
            <a:pPr marL="452438" indent="-357188" fontAlgn="auto">
              <a:lnSpc>
                <a:spcPct val="120000"/>
              </a:lnSpc>
              <a:spcBef>
                <a:spcPts val="0"/>
              </a:spcBef>
              <a:spcAft>
                <a:spcPts val="0"/>
              </a:spcAft>
              <a:buClr>
                <a:srgbClr val="FF0000"/>
              </a:buClr>
              <a:buSzPct val="100000"/>
              <a:buFont typeface="+mj-lt"/>
              <a:buAutoNum type="arabicParenR"/>
              <a:defRPr/>
            </a:pPr>
            <a:r>
              <a:rPr lang="ru-RU" altLang="ru-RU" sz="2200" b="1" dirty="0" smtClean="0">
                <a:solidFill>
                  <a:srgbClr val="0000CC"/>
                </a:solidFill>
                <a:cs typeface="Times New Roman" pitchFamily="18" charset="0"/>
              </a:rPr>
              <a:t>выполняют, предварительно нанеся на очищенное место волосяной щёткой или паклей раствор хлористого цинка; </a:t>
            </a:r>
          </a:p>
          <a:p>
            <a:pPr marL="452438" indent="-357188" fontAlgn="auto">
              <a:lnSpc>
                <a:spcPct val="120000"/>
              </a:lnSpc>
              <a:spcBef>
                <a:spcPts val="0"/>
              </a:spcBef>
              <a:spcAft>
                <a:spcPts val="0"/>
              </a:spcAft>
              <a:buClr>
                <a:srgbClr val="FF0000"/>
              </a:buClr>
              <a:buSzPct val="100000"/>
              <a:buFont typeface="+mj-lt"/>
              <a:buAutoNum type="arabicParenR"/>
              <a:defRPr/>
            </a:pPr>
            <a:r>
              <a:rPr lang="ru-RU" altLang="ru-RU" sz="2200" b="1" dirty="0" smtClean="0">
                <a:solidFill>
                  <a:srgbClr val="0000CC"/>
                </a:solidFill>
                <a:cs typeface="Times New Roman" pitchFamily="18" charset="0"/>
              </a:rPr>
              <a:t>затем равномерно нагревают поверхность изделия до температуры плавления полуды, которая наносится от прутка; </a:t>
            </a:r>
          </a:p>
          <a:p>
            <a:pPr marL="452438" indent="-357188" fontAlgn="auto">
              <a:lnSpc>
                <a:spcPct val="120000"/>
              </a:lnSpc>
              <a:spcBef>
                <a:spcPts val="0"/>
              </a:spcBef>
              <a:spcAft>
                <a:spcPts val="0"/>
              </a:spcAft>
              <a:buClr>
                <a:srgbClr val="FF0000"/>
              </a:buClr>
              <a:buSzPct val="100000"/>
              <a:buFont typeface="+mj-lt"/>
              <a:buAutoNum type="arabicParenR"/>
              <a:defRPr/>
            </a:pPr>
            <a:r>
              <a:rPr lang="ru-RU" altLang="ru-RU" sz="2200" b="1" dirty="0" smtClean="0">
                <a:solidFill>
                  <a:srgbClr val="0000CC"/>
                </a:solidFill>
                <a:cs typeface="Times New Roman" pitchFamily="18" charset="0"/>
              </a:rPr>
              <a:t>после этого нагревают и в таком же порядке </a:t>
            </a:r>
            <a:r>
              <a:rPr lang="ru-RU" altLang="ru-RU" sz="2200" b="1" dirty="0" err="1" smtClean="0">
                <a:solidFill>
                  <a:srgbClr val="0000CC"/>
                </a:solidFill>
                <a:cs typeface="Times New Roman" pitchFamily="18" charset="0"/>
              </a:rPr>
              <a:t>облуживают</a:t>
            </a:r>
            <a:r>
              <a:rPr lang="ru-RU" altLang="ru-RU" sz="2200" b="1" dirty="0" smtClean="0">
                <a:solidFill>
                  <a:srgbClr val="0000CC"/>
                </a:solidFill>
                <a:cs typeface="Times New Roman" pitchFamily="18" charset="0"/>
              </a:rPr>
              <a:t> другие места; </a:t>
            </a:r>
          </a:p>
          <a:p>
            <a:pPr marL="452438" indent="-357188" fontAlgn="auto">
              <a:lnSpc>
                <a:spcPct val="120000"/>
              </a:lnSpc>
              <a:spcBef>
                <a:spcPts val="0"/>
              </a:spcBef>
              <a:spcAft>
                <a:spcPts val="0"/>
              </a:spcAft>
              <a:buClr>
                <a:srgbClr val="FF0000"/>
              </a:buClr>
              <a:buSzPct val="100000"/>
              <a:buFont typeface="+mj-lt"/>
              <a:buAutoNum type="arabicParenR"/>
              <a:defRPr/>
            </a:pPr>
            <a:r>
              <a:rPr lang="ru-RU" altLang="ru-RU" sz="2200" b="1" dirty="0" smtClean="0">
                <a:solidFill>
                  <a:srgbClr val="0000CC"/>
                </a:solidFill>
                <a:cs typeface="Times New Roman" pitchFamily="18" charset="0"/>
              </a:rPr>
              <a:t>по окончанию лужения охладившееся изделие </a:t>
            </a:r>
            <a:r>
              <a:rPr lang="ru-RU" sz="2200" b="1" dirty="0" smtClean="0">
                <a:solidFill>
                  <a:srgbClr val="0000CC"/>
                </a:solidFill>
              </a:rPr>
              <a:t>протирают </a:t>
            </a:r>
            <a:r>
              <a:rPr lang="ru-RU" sz="2200" b="1" dirty="0">
                <a:solidFill>
                  <a:srgbClr val="0000CC"/>
                </a:solidFill>
              </a:rPr>
              <a:t>влажным </a:t>
            </a:r>
            <a:r>
              <a:rPr lang="ru-RU" sz="2200" b="1" dirty="0" smtClean="0">
                <a:solidFill>
                  <a:srgbClr val="0000CC"/>
                </a:solidFill>
              </a:rPr>
              <a:t>песком</a:t>
            </a:r>
            <a:r>
              <a:rPr lang="ru-RU" altLang="ru-RU" sz="2200" b="1" dirty="0" smtClean="0">
                <a:solidFill>
                  <a:srgbClr val="0000CC"/>
                </a:solidFill>
                <a:cs typeface="Times New Roman" pitchFamily="18" charset="0"/>
              </a:rPr>
              <a:t>, промывают водой и сушат.</a:t>
            </a:r>
          </a:p>
        </p:txBody>
      </p:sp>
    </p:spTree>
    <p:extLst>
      <p:ext uri="{BB962C8B-B14F-4D97-AF65-F5344CB8AC3E}">
        <p14:creationId xmlns:p14="http://schemas.microsoft.com/office/powerpoint/2010/main" val="96252383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l="19269" t="2216" r="23946" b="6287"/>
          <a:stretch>
            <a:fillRect/>
          </a:stretch>
        </p:blipFill>
        <p:spPr bwMode="auto">
          <a:xfrm>
            <a:off x="126811" y="1306431"/>
            <a:ext cx="4425616" cy="441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4"/>
          <p:cNvPicPr>
            <a:picLocks noChangeAspect="1" noChangeArrowheads="1"/>
          </p:cNvPicPr>
          <p:nvPr/>
        </p:nvPicPr>
        <p:blipFill>
          <a:blip r:embed="rId3">
            <a:extLst>
              <a:ext uri="{28A0092B-C50C-407E-A947-70E740481C1C}">
                <a14:useLocalDpi xmlns:a14="http://schemas.microsoft.com/office/drawing/2010/main" val="0"/>
              </a:ext>
            </a:extLst>
          </a:blip>
          <a:srcRect l="26360" r="7440"/>
          <a:stretch>
            <a:fillRect/>
          </a:stretch>
        </p:blipFill>
        <p:spPr bwMode="auto">
          <a:xfrm>
            <a:off x="4680012" y="1306430"/>
            <a:ext cx="4297793" cy="440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652120" y="5829412"/>
            <a:ext cx="2638864" cy="523220"/>
          </a:xfrm>
          <a:prstGeom prst="rect">
            <a:avLst/>
          </a:prstGeom>
        </p:spPr>
        <p:txBody>
          <a:bodyPr wrap="none">
            <a:spAutoFit/>
          </a:bodyPr>
          <a:lstStyle/>
          <a:p>
            <a:pPr algn="ctr">
              <a:defRPr/>
            </a:pPr>
            <a:r>
              <a:rPr lang="ru-RU" sz="2800" b="1" dirty="0">
                <a:solidFill>
                  <a:srgbClr val="FF0000"/>
                </a:solidFill>
                <a:latin typeface="+mn-lt"/>
              </a:rPr>
              <a:t>Растиранием</a:t>
            </a:r>
          </a:p>
        </p:txBody>
      </p:sp>
      <p:sp>
        <p:nvSpPr>
          <p:cNvPr id="8" name="Прямоугольник 7"/>
          <p:cNvSpPr/>
          <p:nvPr/>
        </p:nvSpPr>
        <p:spPr>
          <a:xfrm>
            <a:off x="863588" y="5829412"/>
            <a:ext cx="2775120" cy="523220"/>
          </a:xfrm>
          <a:prstGeom prst="rect">
            <a:avLst/>
          </a:prstGeom>
        </p:spPr>
        <p:txBody>
          <a:bodyPr wrap="none">
            <a:spAutoFit/>
          </a:bodyPr>
          <a:lstStyle/>
          <a:p>
            <a:pPr algn="ctr">
              <a:defRPr/>
            </a:pPr>
            <a:r>
              <a:rPr lang="ru-RU" sz="2800" b="1" dirty="0">
                <a:solidFill>
                  <a:srgbClr val="FF0000"/>
                </a:solidFill>
                <a:latin typeface="+mn-lt"/>
              </a:rPr>
              <a:t>Погружением</a:t>
            </a:r>
          </a:p>
        </p:txBody>
      </p:sp>
      <p:sp>
        <p:nvSpPr>
          <p:cNvPr id="9" name="Прямоугольник 8"/>
          <p:cNvSpPr/>
          <p:nvPr/>
        </p:nvSpPr>
        <p:spPr>
          <a:xfrm>
            <a:off x="420873" y="116632"/>
            <a:ext cx="8518277" cy="646331"/>
          </a:xfrm>
          <a:prstGeom prst="rect">
            <a:avLst/>
          </a:prstGeom>
          <a:solidFill>
            <a:srgbClr val="FFC000"/>
          </a:solidFill>
        </p:spPr>
        <p:txBody>
          <a:bodyPr wrap="square" anchor="b">
            <a:spAutoFit/>
          </a:bodyPr>
          <a:lstStyle/>
          <a:p>
            <a:pPr marL="180000" algn="ctr">
              <a:defRPr/>
            </a:pPr>
            <a:r>
              <a:rPr lang="ru-RU" sz="3600" b="1" dirty="0" smtClean="0">
                <a:solidFill>
                  <a:srgbClr val="1008B8"/>
                </a:solidFill>
                <a:latin typeface="+mn-lt"/>
              </a:rPr>
              <a:t>Способы лужения</a:t>
            </a:r>
            <a:r>
              <a:rPr lang="ru-RU" sz="3200" b="1" dirty="0" smtClean="0">
                <a:solidFill>
                  <a:srgbClr val="1008B8"/>
                </a:solidFill>
                <a:latin typeface="+mn-lt"/>
              </a:rPr>
              <a:t> </a:t>
            </a:r>
            <a:endParaRPr lang="ru-RU" sz="3200" b="1" dirty="0">
              <a:solidFill>
                <a:srgbClr val="1008B8"/>
              </a:solidFill>
              <a:latin typeface="+mn-lt"/>
            </a:endParaRPr>
          </a:p>
        </p:txBody>
      </p:sp>
    </p:spTree>
    <p:extLst>
      <p:ext uri="{BB962C8B-B14F-4D97-AF65-F5344CB8AC3E}">
        <p14:creationId xmlns:p14="http://schemas.microsoft.com/office/powerpoint/2010/main" val="28448760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s://mypresentation.ru/documents/0215ac6775bb76ce134626184121804d/img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0"/>
            <a:ext cx="9143999" cy="677108"/>
          </a:xfrm>
          <a:prstGeom prst="rect">
            <a:avLst/>
          </a:prstGeom>
          <a:solidFill>
            <a:srgbClr val="FFFFFF"/>
          </a:solidFill>
        </p:spPr>
        <p:txBody>
          <a:bodyPr wrap="square">
            <a:spAutoFit/>
          </a:bodyPr>
          <a:lstStyle/>
          <a:p>
            <a:pPr marL="0" indent="0" algn="ctr" eaLnBrk="1" hangingPunct="1">
              <a:buFontTx/>
              <a:buNone/>
            </a:pPr>
            <a:endParaRPr lang="ru-RU" sz="500" b="1" dirty="0" smtClean="0">
              <a:solidFill>
                <a:srgbClr val="C00000"/>
              </a:solidFill>
            </a:endParaRPr>
          </a:p>
          <a:p>
            <a:pPr marL="0" indent="0" algn="ctr" eaLnBrk="1" hangingPunct="1">
              <a:buFontTx/>
              <a:buNone/>
            </a:pPr>
            <a:r>
              <a:rPr lang="ru-RU" sz="2800" b="1" dirty="0" smtClean="0">
                <a:solidFill>
                  <a:srgbClr val="C00000"/>
                </a:solidFill>
              </a:rPr>
              <a:t>ЛУЖЕНИЕ РАСТИРАНИЕМ</a:t>
            </a:r>
          </a:p>
          <a:p>
            <a:pPr marL="0" indent="0" algn="ctr" eaLnBrk="1" hangingPunct="1">
              <a:buFontTx/>
              <a:buNone/>
            </a:pPr>
            <a:endParaRPr lang="ru-RU" sz="500" b="1" dirty="0">
              <a:solidFill>
                <a:srgbClr val="C00000"/>
              </a:solidFill>
            </a:endParaRPr>
          </a:p>
        </p:txBody>
      </p:sp>
      <p:sp>
        <p:nvSpPr>
          <p:cNvPr id="4" name="Прямоугольник 3"/>
          <p:cNvSpPr/>
          <p:nvPr/>
        </p:nvSpPr>
        <p:spPr>
          <a:xfrm>
            <a:off x="0" y="625525"/>
            <a:ext cx="5192110" cy="6232475"/>
          </a:xfrm>
          <a:prstGeom prst="rect">
            <a:avLst/>
          </a:prstGeom>
          <a:solidFill>
            <a:srgbClr val="FFFFFF"/>
          </a:solidFill>
        </p:spPr>
        <p:txBody>
          <a:bodyPr wrap="square">
            <a:spAutoFit/>
          </a:bodyPr>
          <a:lstStyle/>
          <a:p>
            <a:pPr marL="179388" algn="just" eaLnBrk="1" hangingPunct="1">
              <a:buFontTx/>
              <a:buNone/>
            </a:pPr>
            <a:r>
              <a:rPr lang="ru-RU" sz="2100" b="1" dirty="0">
                <a:solidFill>
                  <a:srgbClr val="FF0000"/>
                </a:solidFill>
              </a:rPr>
              <a:t>При лужении растиранием </a:t>
            </a:r>
            <a:r>
              <a:rPr lang="ru-RU" sz="2100" dirty="0"/>
              <a:t>деталь зачищают напильником, шабером или шлифовальной шкуркой до равномерного металлического блеска, затем промывают в течение </a:t>
            </a:r>
            <a:r>
              <a:rPr lang="ru-RU" sz="2100" b="1" dirty="0">
                <a:solidFill>
                  <a:srgbClr val="FF0000"/>
                </a:solidFill>
              </a:rPr>
              <a:t>1...2 мин </a:t>
            </a:r>
            <a:r>
              <a:rPr lang="ru-RU" sz="2100" dirty="0"/>
              <a:t>в кипящем </a:t>
            </a:r>
            <a:r>
              <a:rPr lang="ru-RU" sz="2100" b="1" dirty="0" smtClean="0">
                <a:solidFill>
                  <a:srgbClr val="FF0000"/>
                </a:solidFill>
              </a:rPr>
              <a:t>10%-</a:t>
            </a:r>
            <a:r>
              <a:rPr lang="ru-RU" sz="2100" b="1" dirty="0">
                <a:solidFill>
                  <a:srgbClr val="FF0000"/>
                </a:solidFill>
              </a:rPr>
              <a:t>ном </a:t>
            </a:r>
            <a:r>
              <a:rPr lang="ru-RU" sz="2100" dirty="0"/>
              <a:t>растворе каустической соды в горячей воде</a:t>
            </a:r>
            <a:r>
              <a:rPr lang="ru-RU" sz="2100" dirty="0" smtClean="0"/>
              <a:t>.</a:t>
            </a:r>
          </a:p>
          <a:p>
            <a:pPr marL="179388" algn="just" eaLnBrk="1" hangingPunct="1">
              <a:buFontTx/>
              <a:buNone/>
            </a:pPr>
            <a:r>
              <a:rPr lang="ru-RU" sz="2100" dirty="0" smtClean="0"/>
              <a:t>Непосредственно </a:t>
            </a:r>
            <a:r>
              <a:rPr lang="ru-RU" sz="2100" dirty="0"/>
              <a:t>перед лужением поверхности детали покрывают флюсом (хлористым цинком) посредством волосяной кисти, войлока или пакли и сверху посыпают порошком нашатыря, затем нагревают до температуры плавления олова так, чтобы наносимый на деталь припой – олово или другой сплав в виде маленьких кусочков или порошка – плавился и растекался по поверхности.</a:t>
            </a:r>
          </a:p>
        </p:txBody>
      </p:sp>
    </p:spTree>
    <p:extLst>
      <p:ext uri="{BB962C8B-B14F-4D97-AF65-F5344CB8AC3E}">
        <p14:creationId xmlns:p14="http://schemas.microsoft.com/office/powerpoint/2010/main" val="262814260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https://mypresentation.ru/documents/0215ac6775bb76ce134626184121804d/img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36"/>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13236"/>
            <a:ext cx="9144000" cy="523220"/>
          </a:xfrm>
          <a:prstGeom prst="rect">
            <a:avLst/>
          </a:prstGeom>
          <a:solidFill>
            <a:srgbClr val="FFFFFF"/>
          </a:solidFill>
        </p:spPr>
        <p:txBody>
          <a:bodyPr wrap="square">
            <a:spAutoFit/>
          </a:bodyPr>
          <a:lstStyle/>
          <a:p>
            <a:pPr marL="0" indent="0" algn="ctr" eaLnBrk="1" hangingPunct="1">
              <a:buFontTx/>
              <a:buNone/>
            </a:pPr>
            <a:r>
              <a:rPr lang="ru-RU" sz="2800" b="1" dirty="0">
                <a:solidFill>
                  <a:srgbClr val="C00000"/>
                </a:solidFill>
              </a:rPr>
              <a:t>ЛУЖЕНИЕ </a:t>
            </a:r>
            <a:r>
              <a:rPr lang="ru-RU" sz="2800" b="1" dirty="0" smtClean="0">
                <a:solidFill>
                  <a:srgbClr val="C00000"/>
                </a:solidFill>
              </a:rPr>
              <a:t>РАСТИРАНИЕМ</a:t>
            </a:r>
            <a:endParaRPr lang="ru-RU" sz="2800" b="1" dirty="0">
              <a:solidFill>
                <a:srgbClr val="C00000"/>
              </a:solidFill>
            </a:endParaRPr>
          </a:p>
        </p:txBody>
      </p:sp>
      <p:sp>
        <p:nvSpPr>
          <p:cNvPr id="4" name="Прямоугольник 3"/>
          <p:cNvSpPr/>
          <p:nvPr/>
        </p:nvSpPr>
        <p:spPr>
          <a:xfrm>
            <a:off x="0" y="512905"/>
            <a:ext cx="6228184" cy="6324808"/>
          </a:xfrm>
          <a:prstGeom prst="rect">
            <a:avLst/>
          </a:prstGeom>
          <a:solidFill>
            <a:srgbClr val="FFFFFF"/>
          </a:solidFill>
        </p:spPr>
        <p:txBody>
          <a:bodyPr wrap="square">
            <a:spAutoFit/>
          </a:bodyPr>
          <a:lstStyle/>
          <a:p>
            <a:pPr marL="179388" algn="just" eaLnBrk="1" hangingPunct="1">
              <a:buFontTx/>
              <a:buNone/>
            </a:pPr>
            <a:r>
              <a:rPr lang="ru-RU" sz="2250" dirty="0"/>
              <a:t>Когда припой от соприкосновения с нагретой поверхностью детали начнет плавиться, его сразу растирают паклей или холщовой тряпкой, пересыпанной порошком нашатыря. </a:t>
            </a:r>
            <a:endParaRPr lang="ru-RU" sz="2250" dirty="0" smtClean="0"/>
          </a:p>
          <a:p>
            <a:pPr marL="179388" algn="just" eaLnBrk="1" hangingPunct="1">
              <a:buFontTx/>
              <a:buNone/>
            </a:pPr>
            <a:r>
              <a:rPr lang="ru-RU" sz="2250" b="1" dirty="0" smtClean="0">
                <a:solidFill>
                  <a:srgbClr val="FF0000"/>
                </a:solidFill>
              </a:rPr>
              <a:t>Растирание </a:t>
            </a:r>
            <a:r>
              <a:rPr lang="ru-RU" sz="2250" dirty="0"/>
              <a:t>производят так, чтобы припой распределялся равномерным слоем по всей поверхности обработки. После этого нагревают и в таком же порядке лудят другие места. Правильно обработанная поверхность имеет светлый, блестящий вид. Наличие желтоватой окраски указывает на плохое качество лужения. </a:t>
            </a:r>
            <a:r>
              <a:rPr lang="ru-RU" sz="2250" dirty="0" smtClean="0"/>
              <a:t>              В </a:t>
            </a:r>
            <a:r>
              <a:rPr lang="ru-RU" sz="2250" dirty="0"/>
              <a:t>этих местах производят повторную зачистку, покрытие флюсом и лужение. После остывания деталь тщательно промывают, чистят влажным песком, </a:t>
            </a:r>
            <a:r>
              <a:rPr lang="ru-RU" sz="2250" dirty="0" smtClean="0"/>
              <a:t>ещё </a:t>
            </a:r>
            <a:r>
              <a:rPr lang="ru-RU" sz="2250" dirty="0"/>
              <a:t>промывают и сушат.</a:t>
            </a:r>
            <a:endParaRPr lang="ru-RU" altLang="ru-RU" sz="2250" dirty="0"/>
          </a:p>
        </p:txBody>
      </p:sp>
    </p:spTree>
    <p:extLst>
      <p:ext uri="{BB962C8B-B14F-4D97-AF65-F5344CB8AC3E}">
        <p14:creationId xmlns:p14="http://schemas.microsoft.com/office/powerpoint/2010/main" val="375579352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s://mypresentation.ru/documents/0215ac6775bb76ce134626184121804d/img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5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4615"/>
            <a:ext cx="9144000" cy="523220"/>
          </a:xfrm>
          <a:prstGeom prst="rect">
            <a:avLst/>
          </a:prstGeom>
          <a:solidFill>
            <a:srgbClr val="FFFFFF"/>
          </a:solidFill>
        </p:spPr>
        <p:txBody>
          <a:bodyPr wrap="square">
            <a:spAutoFit/>
          </a:bodyPr>
          <a:lstStyle/>
          <a:p>
            <a:pPr marL="0" indent="0" algn="ctr" eaLnBrk="1" hangingPunct="1">
              <a:buFontTx/>
              <a:buNone/>
            </a:pPr>
            <a:r>
              <a:rPr lang="ru-RU" sz="2800" b="1" dirty="0">
                <a:solidFill>
                  <a:srgbClr val="C00000"/>
                </a:solidFill>
              </a:rPr>
              <a:t>ЛУЖЕНИЕ </a:t>
            </a:r>
            <a:r>
              <a:rPr lang="ru-RU" sz="2800" b="1" dirty="0" smtClean="0">
                <a:solidFill>
                  <a:srgbClr val="C00000"/>
                </a:solidFill>
              </a:rPr>
              <a:t>ПОГРУЖЕНИЕМ </a:t>
            </a:r>
            <a:endParaRPr lang="ru-RU" sz="2800" b="1" dirty="0">
              <a:solidFill>
                <a:srgbClr val="C00000"/>
              </a:solidFill>
            </a:endParaRPr>
          </a:p>
        </p:txBody>
      </p:sp>
      <p:sp>
        <p:nvSpPr>
          <p:cNvPr id="4" name="Прямоугольник 3"/>
          <p:cNvSpPr/>
          <p:nvPr/>
        </p:nvSpPr>
        <p:spPr>
          <a:xfrm>
            <a:off x="21020" y="498379"/>
            <a:ext cx="5400092" cy="6370975"/>
          </a:xfrm>
          <a:prstGeom prst="rect">
            <a:avLst/>
          </a:prstGeom>
          <a:solidFill>
            <a:srgbClr val="FFFFFF"/>
          </a:solidFill>
        </p:spPr>
        <p:txBody>
          <a:bodyPr wrap="square">
            <a:spAutoFit/>
          </a:bodyPr>
          <a:lstStyle/>
          <a:p>
            <a:pPr marL="84138" algn="just" eaLnBrk="1" hangingPunct="1">
              <a:buFontTx/>
              <a:buNone/>
            </a:pPr>
            <a:r>
              <a:rPr lang="ru-RU" sz="1700" dirty="0"/>
              <a:t>Заключается в том, что очищенную и протравленную деталь сначала погружают на </a:t>
            </a:r>
            <a:r>
              <a:rPr lang="ru-RU" sz="1700" dirty="0" smtClean="0"/>
              <a:t>               </a:t>
            </a:r>
            <a:r>
              <a:rPr lang="ru-RU" sz="1700" b="1" dirty="0" smtClean="0">
                <a:solidFill>
                  <a:srgbClr val="FF0000"/>
                </a:solidFill>
              </a:rPr>
              <a:t>1 </a:t>
            </a:r>
            <a:r>
              <a:rPr lang="ru-RU" sz="1700" b="1" dirty="0">
                <a:solidFill>
                  <a:srgbClr val="FF0000"/>
                </a:solidFill>
              </a:rPr>
              <a:t>мин </a:t>
            </a:r>
            <a:r>
              <a:rPr lang="ru-RU" sz="1700" dirty="0"/>
              <a:t>в ванну с раствором хлористого цинка, затем с помощью клещей, плоскогубцев или специальных крючков ее вынимают из ванны и, не удаляя с поверхности хлористый цинк, погружают в ванну (тигель) с расплавленным припоем, выдерживают в ней </a:t>
            </a:r>
            <a:r>
              <a:rPr lang="ru-RU" sz="1700" b="1" dirty="0">
                <a:solidFill>
                  <a:srgbClr val="FF0000"/>
                </a:solidFill>
              </a:rPr>
              <a:t>2...3 мин</a:t>
            </a:r>
            <a:r>
              <a:rPr lang="ru-RU" sz="1700" dirty="0"/>
              <a:t>, после чего деталь извлекают из ванны и стряхивают, чтобы удалить излишки припоя. Для получения равномерного, </a:t>
            </a:r>
            <a:r>
              <a:rPr lang="ru-RU" sz="1700" dirty="0" err="1"/>
              <a:t>беспористого</a:t>
            </a:r>
            <a:r>
              <a:rPr lang="ru-RU" sz="1700" dirty="0"/>
              <a:t> и гладкого слоя покрытия деталь протирают паклей, пересыпанной порошком нашатыря, затем промывают в воде и сушат</a:t>
            </a:r>
            <a:r>
              <a:rPr lang="ru-RU" sz="1700" dirty="0" smtClean="0"/>
              <a:t>.</a:t>
            </a:r>
          </a:p>
          <a:p>
            <a:pPr marL="84138" algn="just"/>
            <a:r>
              <a:rPr lang="ru-RU" sz="1700" dirty="0"/>
              <a:t>Припой нагревают в ванне до температуры </a:t>
            </a:r>
            <a:r>
              <a:rPr lang="ru-RU" sz="1700" b="1" dirty="0">
                <a:solidFill>
                  <a:srgbClr val="FF0000"/>
                </a:solidFill>
              </a:rPr>
              <a:t>270...</a:t>
            </a:r>
            <a:r>
              <a:rPr lang="ru-RU" sz="1700" b="1" dirty="0" smtClean="0">
                <a:solidFill>
                  <a:srgbClr val="FF0000"/>
                </a:solidFill>
              </a:rPr>
              <a:t>300</a:t>
            </a:r>
            <a:r>
              <a:rPr lang="ru-RU" sz="1700" b="1" dirty="0" smtClean="0">
                <a:solidFill>
                  <a:srgbClr val="FF0000"/>
                </a:solidFill>
                <a:sym typeface="Symbol" panose="05050102010706020507" pitchFamily="18" charset="2"/>
              </a:rPr>
              <a:t></a:t>
            </a:r>
            <a:r>
              <a:rPr lang="ru-RU" sz="1700" b="1" dirty="0" smtClean="0">
                <a:solidFill>
                  <a:srgbClr val="FF0000"/>
                </a:solidFill>
              </a:rPr>
              <a:t>С</a:t>
            </a:r>
            <a:r>
              <a:rPr lang="ru-RU" sz="1700" dirty="0"/>
              <a:t>, Припой нагревают в ванне до температуры </a:t>
            </a:r>
            <a:r>
              <a:rPr lang="ru-RU" sz="1700" b="1" dirty="0">
                <a:solidFill>
                  <a:srgbClr val="FF0000"/>
                </a:solidFill>
              </a:rPr>
              <a:t>270...</a:t>
            </a:r>
            <a:r>
              <a:rPr lang="ru-RU" sz="1700" b="1" dirty="0" smtClean="0">
                <a:solidFill>
                  <a:srgbClr val="FF0000"/>
                </a:solidFill>
              </a:rPr>
              <a:t>300</a:t>
            </a:r>
            <a:r>
              <a:rPr lang="ru-RU" sz="1700" b="1" dirty="0" smtClean="0">
                <a:solidFill>
                  <a:srgbClr val="FF0000"/>
                </a:solidFill>
                <a:sym typeface="Symbol" panose="05050102010706020507" pitchFamily="18" charset="2"/>
              </a:rPr>
              <a:t></a:t>
            </a:r>
            <a:r>
              <a:rPr lang="ru-RU" sz="1700" b="1" dirty="0" smtClean="0">
                <a:solidFill>
                  <a:srgbClr val="FF0000"/>
                </a:solidFill>
              </a:rPr>
              <a:t>С</a:t>
            </a:r>
            <a:r>
              <a:rPr lang="ru-RU" sz="1700" dirty="0"/>
              <a:t>, насыпая на его поверхность мелкие кусочки древесного угля, что предохраняет от окисления. Качество лужения проверяют внешним осмотром поверхности. Отсутствие мест, не покрытых припоем, вздутий или мелких пузырьков, отслаивания, темных или желтых пятен говорит о хорошем качестве лужения</a:t>
            </a:r>
            <a:r>
              <a:rPr lang="ru-RU" sz="1700" dirty="0" smtClean="0"/>
              <a:t>.</a:t>
            </a:r>
          </a:p>
        </p:txBody>
      </p:sp>
    </p:spTree>
    <p:extLst>
      <p:ext uri="{BB962C8B-B14F-4D97-AF65-F5344CB8AC3E}">
        <p14:creationId xmlns:p14="http://schemas.microsoft.com/office/powerpoint/2010/main" val="352481001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almira63.ru/wp-content/uploads/9/c/8/9c8209a57f986d0784fc99804f13daa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19572" y="25769"/>
            <a:ext cx="5925344" cy="836712"/>
          </a:xfrm>
        </p:spPr>
        <p:txBody>
          <a:bodyPr/>
          <a:lstStyle/>
          <a:p>
            <a:r>
              <a:rPr lang="ru-RU" b="1" dirty="0" smtClean="0">
                <a:solidFill>
                  <a:srgbClr val="FFFF00"/>
                </a:solidFill>
              </a:rPr>
              <a:t>Лужение кузова</a:t>
            </a:r>
            <a:endParaRPr lang="ru-RU" b="1" dirty="0">
              <a:solidFill>
                <a:srgbClr val="FFFF00"/>
              </a:solidFill>
            </a:endParaRPr>
          </a:p>
        </p:txBody>
      </p:sp>
    </p:spTree>
    <p:extLst>
      <p:ext uri="{BB962C8B-B14F-4D97-AF65-F5344CB8AC3E}">
        <p14:creationId xmlns:p14="http://schemas.microsoft.com/office/powerpoint/2010/main" val="254115937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a.d-cd.net/db5f5b4s-9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 y="728700"/>
            <a:ext cx="9151054" cy="61293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89704" y="-14382"/>
            <a:ext cx="5925344" cy="722062"/>
          </a:xfrm>
        </p:spPr>
        <p:txBody>
          <a:bodyPr/>
          <a:lstStyle/>
          <a:p>
            <a:r>
              <a:rPr lang="ru-RU" b="1" dirty="0" smtClean="0">
                <a:solidFill>
                  <a:srgbClr val="0000D0"/>
                </a:solidFill>
                <a:effectLst/>
              </a:rPr>
              <a:t>Лужение кузова</a:t>
            </a:r>
            <a:endParaRPr lang="ru-RU" b="1" dirty="0">
              <a:solidFill>
                <a:srgbClr val="0000D0"/>
              </a:solidFill>
              <a:effectLst/>
            </a:endParaRPr>
          </a:p>
        </p:txBody>
      </p:sp>
    </p:spTree>
    <p:extLst>
      <p:ext uri="{BB962C8B-B14F-4D97-AF65-F5344CB8AC3E}">
        <p14:creationId xmlns:p14="http://schemas.microsoft.com/office/powerpoint/2010/main" val="116700043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9293"/>
            <a:ext cx="8229600" cy="495391"/>
          </a:xfrm>
          <a:solidFill>
            <a:srgbClr val="FFC000"/>
          </a:solidFill>
        </p:spPr>
        <p:txBody>
          <a:bodyPr rtlCol="0">
            <a:normAutofit fontScale="90000"/>
          </a:bodyPr>
          <a:lstStyle/>
          <a:p>
            <a:pPr fontAlgn="auto">
              <a:spcAft>
                <a:spcPts val="0"/>
              </a:spcAft>
              <a:defRPr/>
            </a:pPr>
            <a:r>
              <a:rPr lang="ru-RU" b="1" i="1" dirty="0" smtClean="0">
                <a:solidFill>
                  <a:srgbClr val="0000CC"/>
                </a:solidFill>
                <a:effectLst/>
                <a:latin typeface="T-FLEX Type B" pitchFamily="2" charset="0"/>
              </a:rPr>
              <a:t>Лужение под пайку</a:t>
            </a:r>
            <a:endParaRPr lang="ru-RU" dirty="0">
              <a:solidFill>
                <a:srgbClr val="0000CC"/>
              </a:solidFill>
              <a:effectLst/>
            </a:endParaRPr>
          </a:p>
        </p:txBody>
      </p:sp>
      <p:sp>
        <p:nvSpPr>
          <p:cNvPr id="3" name="Содержимое 2"/>
          <p:cNvSpPr>
            <a:spLocks noGrp="1"/>
          </p:cNvSpPr>
          <p:nvPr>
            <p:ph idx="1"/>
          </p:nvPr>
        </p:nvSpPr>
        <p:spPr>
          <a:xfrm>
            <a:off x="13858" y="689021"/>
            <a:ext cx="5638261" cy="6168979"/>
          </a:xfrm>
        </p:spPr>
        <p:txBody>
          <a:bodyPr rtlCol="0">
            <a:noAutofit/>
          </a:bodyPr>
          <a:lstStyle/>
          <a:p>
            <a:pPr marL="0" indent="0" algn="just" fontAlgn="auto">
              <a:spcAft>
                <a:spcPts val="0"/>
              </a:spcAft>
              <a:buNone/>
              <a:defRPr/>
            </a:pPr>
            <a:r>
              <a:rPr lang="ru-RU" sz="1600" b="1" dirty="0" smtClean="0">
                <a:latin typeface="T-FLEX Type B" pitchFamily="2" charset="0"/>
              </a:rPr>
              <a:t>Лужение </a:t>
            </a:r>
            <a:r>
              <a:rPr lang="ru-RU" sz="1600" b="1" dirty="0">
                <a:latin typeface="T-FLEX Type B" pitchFamily="2" charset="0"/>
              </a:rPr>
              <a:t>производится </a:t>
            </a:r>
            <a:r>
              <a:rPr lang="ru-RU" sz="1600" b="1" dirty="0" smtClean="0">
                <a:latin typeface="T-FLEX Type B" pitchFamily="2" charset="0"/>
              </a:rPr>
              <a:t>для </a:t>
            </a:r>
            <a:r>
              <a:rPr lang="ru-RU" sz="1600" b="1" dirty="0">
                <a:latin typeface="T-FLEX Type B" pitchFamily="2" charset="0"/>
              </a:rPr>
              <a:t>подготовки </a:t>
            </a:r>
            <a:r>
              <a:rPr lang="ru-RU" sz="1600" b="1" dirty="0" smtClean="0">
                <a:latin typeface="T-FLEX Type B" pitchFamily="2" charset="0"/>
              </a:rPr>
              <a:t>деталей к пайке, т.к. лужёная </a:t>
            </a:r>
            <a:r>
              <a:rPr lang="ru-RU" sz="1600" b="1" dirty="0">
                <a:latin typeface="T-FLEX Type B" pitchFamily="2" charset="0"/>
              </a:rPr>
              <a:t>поверхность </a:t>
            </a:r>
            <a:r>
              <a:rPr lang="ru-RU" sz="1600" b="1" dirty="0" smtClean="0">
                <a:latin typeface="T-FLEX Type B" pitchFamily="2" charset="0"/>
              </a:rPr>
              <a:t>лучше смачивается припоем. </a:t>
            </a:r>
          </a:p>
          <a:p>
            <a:pPr marL="179388" indent="-179388" algn="just"/>
            <a:r>
              <a:rPr lang="ru-RU" sz="1600" b="1" i="1" dirty="0">
                <a:latin typeface="T-FLEX Type B" pitchFamily="2" charset="0"/>
              </a:rPr>
              <a:t>Металл, наносимый на поверхность изделия, называется полудой.</a:t>
            </a:r>
          </a:p>
          <a:p>
            <a:pPr marL="179388" indent="-179388" algn="just"/>
            <a:r>
              <a:rPr lang="ru-RU" sz="1600" b="1" i="1" dirty="0">
                <a:latin typeface="T-FLEX Type B" pitchFamily="2" charset="0"/>
              </a:rPr>
              <a:t>Лужение чаще всего выполняется при подготовке деталей к паянию, а также для предохранения изделий от ржавления (коррозии). Иногда лужение производится для специальных целей, например перед заливкой подшипников.</a:t>
            </a:r>
          </a:p>
          <a:p>
            <a:pPr marL="179388" indent="-179388" algn="just"/>
            <a:r>
              <a:rPr lang="ru-RU" sz="1600" b="1" i="1" dirty="0">
                <a:latin typeface="T-FLEX Type B" pitchFamily="2" charset="0"/>
              </a:rPr>
              <a:t>В качестве полуд применяется чистое олово, а для неответственных деталей олово иногда заменяют более дешевым сплавом, состоящим из 5 частей олова и 3 частей свинца. Сплавы (оловянно-свинцовые) нельзя применять при лужении посуды для пищи.</a:t>
            </a:r>
          </a:p>
          <a:p>
            <a:pPr marL="179388" indent="-179388" algn="just"/>
            <a:r>
              <a:rPr lang="ru-RU" sz="1600" b="1" i="1" dirty="0">
                <a:latin typeface="T-FLEX Type B" pitchFamily="2" charset="0"/>
              </a:rPr>
              <a:t>Лудят двумя способами: натиранием (большие изделия) и погружением (небольшие изделия) в расплавленную полуду.</a:t>
            </a:r>
          </a:p>
          <a:p>
            <a:pPr marL="179388" indent="-179388" algn="just"/>
            <a:r>
              <a:rPr lang="ru-RU" sz="1600" b="1" i="1" dirty="0">
                <a:latin typeface="T-FLEX Type B" pitchFamily="2" charset="0"/>
              </a:rPr>
              <a:t>Процесс лужения состоит из трех основных операций: подготовки поверхности, приготовления полуды и лужения.</a:t>
            </a:r>
          </a:p>
          <a:p>
            <a:pPr marL="179388" indent="-179388" fontAlgn="auto">
              <a:spcAft>
                <a:spcPts val="0"/>
              </a:spcAft>
              <a:buFont typeface="Arial" pitchFamily="34" charset="0"/>
              <a:buChar char="•"/>
              <a:defRPr/>
            </a:pPr>
            <a:endParaRPr lang="ru-RU" sz="1600" b="1" dirty="0" smtClean="0"/>
          </a:p>
        </p:txBody>
      </p:sp>
      <p:pic>
        <p:nvPicPr>
          <p:cNvPr id="1026" name="Picture 2" descr="http://www.helpmaste.ru/articles/lujeni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664" y="1124744"/>
            <a:ext cx="2813997"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h-a.d-cd.net/db5f5b4s-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3664" y="3933056"/>
            <a:ext cx="2813996" cy="208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192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8640"/>
            <a:ext cx="7859216" cy="1440160"/>
          </a:xfrm>
        </p:spPr>
        <p:txBody>
          <a:bodyPr>
            <a:normAutofit fontScale="90000"/>
          </a:bodyPr>
          <a:lstStyle/>
          <a:p>
            <a:r>
              <a:rPr lang="ru-RU" dirty="0" smtClean="0">
                <a:solidFill>
                  <a:srgbClr val="002060"/>
                </a:solidFill>
              </a:rPr>
              <a:t>Инструменты:</a:t>
            </a:r>
            <a:br>
              <a:rPr lang="ru-RU" dirty="0" smtClean="0">
                <a:solidFill>
                  <a:srgbClr val="002060"/>
                </a:solidFill>
              </a:rPr>
            </a:br>
            <a:r>
              <a:rPr lang="ru-RU" sz="3600" b="1" dirty="0" smtClean="0">
                <a:solidFill>
                  <a:srgbClr val="002060"/>
                </a:solidFill>
              </a:rPr>
              <a:t>паяльник для лужения</a:t>
            </a:r>
            <a:r>
              <a:rPr lang="ru-RU" b="1" dirty="0" smtClean="0"/>
              <a:t/>
            </a:r>
            <a:br>
              <a:rPr lang="ru-RU" b="1" dirty="0" smtClean="0"/>
            </a:br>
            <a:endParaRPr lang="ru-RU" dirty="0"/>
          </a:p>
        </p:txBody>
      </p:sp>
      <p:sp>
        <p:nvSpPr>
          <p:cNvPr id="3" name="Содержимое 2"/>
          <p:cNvSpPr>
            <a:spLocks noGrp="1"/>
          </p:cNvSpPr>
          <p:nvPr>
            <p:ph sz="quarter" idx="1"/>
          </p:nvPr>
        </p:nvSpPr>
        <p:spPr>
          <a:xfrm>
            <a:off x="827584" y="1772816"/>
            <a:ext cx="7859216" cy="4582744"/>
          </a:xfrm>
        </p:spPr>
        <p:txBody>
          <a:bodyPr/>
          <a:lstStyle/>
          <a:p>
            <a:r>
              <a:rPr lang="ru-RU" dirty="0" smtClean="0"/>
              <a:t>электропаяльник непрерывного нагрева</a:t>
            </a:r>
          </a:p>
          <a:p>
            <a:r>
              <a:rPr lang="ru-RU" dirty="0" smtClean="0"/>
              <a:t>применяется для лужения различных металлических изделий с помощью припоя и флюса.</a:t>
            </a:r>
            <a:br>
              <a:rPr lang="ru-RU" dirty="0" smtClean="0"/>
            </a:br>
            <a:r>
              <a:rPr lang="ru-RU" dirty="0" smtClean="0"/>
              <a:t> </a:t>
            </a:r>
            <a:endParaRPr lang="ru-RU" dirty="0"/>
          </a:p>
        </p:txBody>
      </p:sp>
      <p:pic>
        <p:nvPicPr>
          <p:cNvPr id="4" name="Рисунок 3" descr="паяльник для лужения с деревянной рукояткой"/>
          <p:cNvPicPr/>
          <p:nvPr/>
        </p:nvPicPr>
        <p:blipFill>
          <a:blip r:embed="rId2" cstate="print"/>
          <a:srcRect/>
          <a:stretch>
            <a:fillRect/>
          </a:stretch>
        </p:blipFill>
        <p:spPr bwMode="auto">
          <a:xfrm>
            <a:off x="2771800" y="5229200"/>
            <a:ext cx="5669364" cy="1211317"/>
          </a:xfrm>
          <a:prstGeom prst="rect">
            <a:avLst/>
          </a:prstGeom>
          <a:noFill/>
          <a:ln w="9525">
            <a:noFill/>
            <a:miter lim="800000"/>
            <a:headEnd/>
            <a:tailEnd/>
          </a:ln>
        </p:spPr>
      </p:pic>
    </p:spTree>
    <p:extLst>
      <p:ext uri="{BB962C8B-B14F-4D97-AF65-F5344CB8AC3E}">
        <p14:creationId xmlns:p14="http://schemas.microsoft.com/office/powerpoint/2010/main" val="2834823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1681" y="13370"/>
            <a:ext cx="8229600" cy="721311"/>
          </a:xfrm>
        </p:spPr>
        <p:txBody>
          <a:bodyPr/>
          <a:lstStyle/>
          <a:p>
            <a:r>
              <a:rPr lang="ru-RU" sz="3600" b="1" i="1" dirty="0" smtClean="0">
                <a:solidFill>
                  <a:srgbClr val="C00000"/>
                </a:solidFill>
                <a:effectLst/>
                <a:latin typeface="T-FLEX Type A" pitchFamily="2" charset="0"/>
              </a:rPr>
              <a:t>ПАЙКА В НАСТОЯЩЕЕ ВРЕМЯ</a:t>
            </a:r>
            <a:endParaRPr lang="ru-RU" sz="3600" b="1" i="1" dirty="0">
              <a:solidFill>
                <a:srgbClr val="C00000"/>
              </a:solidFill>
              <a:effectLst/>
              <a:latin typeface="T-FLEX Type A" pitchFamily="2" charset="0"/>
            </a:endParaRPr>
          </a:p>
        </p:txBody>
      </p:sp>
      <p:sp>
        <p:nvSpPr>
          <p:cNvPr id="3" name="Объект 2"/>
          <p:cNvSpPr>
            <a:spLocks noGrp="1"/>
          </p:cNvSpPr>
          <p:nvPr>
            <p:ph idx="1"/>
          </p:nvPr>
        </p:nvSpPr>
        <p:spPr>
          <a:xfrm>
            <a:off x="155991" y="734680"/>
            <a:ext cx="8820980" cy="964829"/>
          </a:xfrm>
          <a:solidFill>
            <a:srgbClr val="FFFFCC"/>
          </a:solidFill>
        </p:spPr>
        <p:txBody>
          <a:bodyPr>
            <a:normAutofit fontScale="55000" lnSpcReduction="20000"/>
          </a:bodyPr>
          <a:lstStyle/>
          <a:p>
            <a:pPr>
              <a:buClr>
                <a:srgbClr val="FF0000"/>
              </a:buClr>
              <a:buSzPct val="100000"/>
            </a:pPr>
            <a:r>
              <a:rPr lang="ru-RU" sz="3600" b="1" dirty="0">
                <a:solidFill>
                  <a:srgbClr val="0000CC"/>
                </a:solidFill>
                <a:effectLst/>
                <a:latin typeface="T-FLEX Type A" pitchFamily="2" charset="0"/>
              </a:rPr>
              <a:t>В настоящее время пайка наряду со сваркой является одним из наиболее распространенных способов получения </a:t>
            </a:r>
            <a:r>
              <a:rPr lang="ru-RU" sz="3600" b="1" dirty="0" smtClean="0">
                <a:solidFill>
                  <a:srgbClr val="0000CC"/>
                </a:solidFill>
                <a:effectLst/>
                <a:latin typeface="T-FLEX Type A" pitchFamily="2" charset="0"/>
              </a:rPr>
              <a:t>неразъёмных </a:t>
            </a:r>
            <a:r>
              <a:rPr lang="ru-RU" sz="3600" b="1" dirty="0">
                <a:solidFill>
                  <a:srgbClr val="0000CC"/>
                </a:solidFill>
                <a:effectLst/>
                <a:latin typeface="T-FLEX Type A" pitchFamily="2" charset="0"/>
              </a:rPr>
              <a:t>соединений в современном производстве. </a:t>
            </a:r>
          </a:p>
          <a:p>
            <a:endParaRPr lang="ru-RU" dirty="0"/>
          </a:p>
        </p:txBody>
      </p:sp>
      <p:pic>
        <p:nvPicPr>
          <p:cNvPr id="5122" name="Picture 2" descr="http://tool-land.ru/image/payka-metallov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948" y="3858674"/>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t16.stpulscen.ru/images/product/204/146/908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882" y="1767749"/>
            <a:ext cx="3898317" cy="29237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17.img.avito.st/208x156/53924356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55" y="4022450"/>
            <a:ext cx="3528298" cy="264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remoskop.ru/wp-content/auploads/451319/fullsiz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5342" y="2044263"/>
            <a:ext cx="3457011" cy="233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25063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9061" y="80630"/>
            <a:ext cx="8729342" cy="720078"/>
          </a:xfrm>
          <a:solidFill>
            <a:srgbClr val="FFC000"/>
          </a:solidFill>
        </p:spPr>
        <p:txBody>
          <a:bodyPr anchor="t"/>
          <a:lstStyle/>
          <a:p>
            <a:pPr algn="ctr" fontAlgn="auto">
              <a:lnSpc>
                <a:spcPct val="150000"/>
              </a:lnSpc>
              <a:spcAft>
                <a:spcPts val="0"/>
              </a:spcAft>
              <a:defRPr/>
            </a:pPr>
            <a:r>
              <a:rPr lang="ru-RU" altLang="ru-RU" sz="2800" b="1" dirty="0" smtClean="0">
                <a:solidFill>
                  <a:srgbClr val="1008B8"/>
                </a:solidFill>
                <a:effectLst/>
                <a:cs typeface="Times New Roman" panose="02020603050405020304" pitchFamily="18" charset="0"/>
              </a:rPr>
              <a:t>Подготовка поверхности к лужению</a:t>
            </a:r>
          </a:p>
        </p:txBody>
      </p:sp>
      <p:sp>
        <p:nvSpPr>
          <p:cNvPr id="21507" name="Rectangle 3"/>
          <p:cNvSpPr>
            <a:spLocks noGrp="1" noChangeArrowheads="1"/>
          </p:cNvSpPr>
          <p:nvPr>
            <p:ph idx="1"/>
          </p:nvPr>
        </p:nvSpPr>
        <p:spPr>
          <a:xfrm>
            <a:off x="189061" y="800708"/>
            <a:ext cx="8734949" cy="1223779"/>
          </a:xfrm>
          <a:solidFill>
            <a:srgbClr val="CCFFFF"/>
          </a:solidFill>
        </p:spPr>
        <p:txBody>
          <a:bodyPr/>
          <a:lstStyle/>
          <a:p>
            <a:pPr marL="84138" indent="0" algn="just">
              <a:buFont typeface="Wingdings 2" panose="05020102010507070707" pitchFamily="18" charset="2"/>
              <a:buNone/>
            </a:pPr>
            <a:r>
              <a:rPr lang="ru-RU" altLang="ru-RU" sz="2100" b="1" dirty="0" smtClean="0">
                <a:solidFill>
                  <a:srgbClr val="FF0000"/>
                </a:solidFill>
              </a:rPr>
              <a:t>Подготовка поверхности к лужению </a:t>
            </a:r>
            <a:r>
              <a:rPr lang="ru-RU" altLang="ru-RU" sz="2100" b="1" dirty="0" smtClean="0">
                <a:solidFill>
                  <a:srgbClr val="0000CC"/>
                </a:solidFill>
                <a:cs typeface="Times New Roman" panose="02020603050405020304" pitchFamily="18" charset="0"/>
              </a:rPr>
              <a:t>зависит от:</a:t>
            </a:r>
          </a:p>
          <a:p>
            <a:pPr marL="809625" indent="-438150" algn="just">
              <a:buClr>
                <a:srgbClr val="FF0000"/>
              </a:buClr>
              <a:buSzPct val="100000"/>
              <a:buFont typeface="Wingdings" panose="05000000000000000000" pitchFamily="2" charset="2"/>
              <a:buChar char="q"/>
            </a:pPr>
            <a:r>
              <a:rPr lang="ru-RU" altLang="ru-RU" sz="2100" b="1" dirty="0" smtClean="0">
                <a:solidFill>
                  <a:srgbClr val="006600"/>
                </a:solidFill>
                <a:cs typeface="Times New Roman" panose="02020603050405020304" pitchFamily="18" charset="0"/>
              </a:rPr>
              <a:t>требований</a:t>
            </a:r>
            <a:r>
              <a:rPr lang="ru-RU" altLang="ru-RU" sz="2100" b="1" dirty="0">
                <a:solidFill>
                  <a:srgbClr val="006600"/>
                </a:solidFill>
                <a:cs typeface="Times New Roman" panose="02020603050405020304" pitchFamily="18" charset="0"/>
              </a:rPr>
              <a:t>, предъявляемых к </a:t>
            </a:r>
            <a:r>
              <a:rPr lang="ru-RU" altLang="ru-RU" sz="2100" b="1" dirty="0" smtClean="0">
                <a:solidFill>
                  <a:srgbClr val="006600"/>
                </a:solidFill>
                <a:cs typeface="Times New Roman" panose="02020603050405020304" pitchFamily="18" charset="0"/>
              </a:rPr>
              <a:t>изделиям; </a:t>
            </a:r>
          </a:p>
          <a:p>
            <a:pPr marL="809625" indent="-438150" algn="just">
              <a:buClr>
                <a:srgbClr val="FF0000"/>
              </a:buClr>
              <a:buSzPct val="100000"/>
              <a:buFont typeface="Wingdings" panose="05000000000000000000" pitchFamily="2" charset="2"/>
              <a:buChar char="q"/>
            </a:pPr>
            <a:r>
              <a:rPr lang="ru-RU" altLang="ru-RU" sz="2100" b="1" dirty="0" smtClean="0">
                <a:solidFill>
                  <a:srgbClr val="006600"/>
                </a:solidFill>
                <a:cs typeface="Times New Roman" panose="02020603050405020304" pitchFamily="18" charset="0"/>
              </a:rPr>
              <a:t>способа </a:t>
            </a:r>
            <a:r>
              <a:rPr lang="ru-RU" altLang="ru-RU" sz="2100" b="1" dirty="0">
                <a:solidFill>
                  <a:srgbClr val="006600"/>
                </a:solidFill>
                <a:cs typeface="Times New Roman" panose="02020603050405020304" pitchFamily="18" charset="0"/>
              </a:rPr>
              <a:t>нанесения полуды</a:t>
            </a:r>
            <a:r>
              <a:rPr lang="ru-RU" altLang="ru-RU" sz="2100" b="1" dirty="0" smtClean="0">
                <a:solidFill>
                  <a:srgbClr val="006600"/>
                </a:solidFill>
                <a:cs typeface="Times New Roman" panose="02020603050405020304" pitchFamily="18" charset="0"/>
              </a:rPr>
              <a:t>.</a:t>
            </a:r>
            <a:endParaRPr lang="ru-RU" altLang="ru-RU" sz="2100" b="1" dirty="0" smtClean="0">
              <a:solidFill>
                <a:srgbClr val="006600"/>
              </a:solidFill>
            </a:endParaRPr>
          </a:p>
        </p:txBody>
      </p:sp>
      <p:sp>
        <p:nvSpPr>
          <p:cNvPr id="4" name="Rectangle 3"/>
          <p:cNvSpPr txBox="1">
            <a:spLocks noChangeArrowheads="1"/>
          </p:cNvSpPr>
          <p:nvPr/>
        </p:nvSpPr>
        <p:spPr bwMode="auto">
          <a:xfrm>
            <a:off x="97529" y="6129300"/>
            <a:ext cx="8785225" cy="54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marL="0" indent="0" algn="just" eaLnBrk="1" hangingPunct="1">
              <a:spcBef>
                <a:spcPts val="0"/>
              </a:spcBef>
              <a:buFontTx/>
              <a:buNone/>
            </a:pPr>
            <a:r>
              <a:rPr lang="ru-RU" altLang="ru-RU" sz="1800" kern="0" dirty="0" smtClean="0">
                <a:latin typeface="Times New Roman" panose="02020603050405020304" pitchFamily="18" charset="0"/>
                <a:cs typeface="Times New Roman" panose="02020603050405020304" pitchFamily="18" charset="0"/>
              </a:rPr>
              <a:t>.</a:t>
            </a:r>
          </a:p>
        </p:txBody>
      </p:sp>
      <p:sp>
        <p:nvSpPr>
          <p:cNvPr id="2" name="Прямоугольник 1"/>
          <p:cNvSpPr/>
          <p:nvPr/>
        </p:nvSpPr>
        <p:spPr>
          <a:xfrm>
            <a:off x="59359" y="2024487"/>
            <a:ext cx="9014703" cy="4832092"/>
          </a:xfrm>
          <a:prstGeom prst="rect">
            <a:avLst/>
          </a:prstGeom>
          <a:solidFill>
            <a:srgbClr val="FFFFCC"/>
          </a:solidFill>
        </p:spPr>
        <p:txBody>
          <a:bodyPr wrap="square">
            <a:spAutoFit/>
          </a:bodyPr>
          <a:lstStyle/>
          <a:p>
            <a:pPr marL="84138" algn="just"/>
            <a:r>
              <a:rPr lang="ru-RU" altLang="ru-RU" sz="2000" b="1" dirty="0">
                <a:solidFill>
                  <a:srgbClr val="0000D0"/>
                </a:solidFill>
                <a:cs typeface="Times New Roman" panose="02020603050405020304" pitchFamily="18" charset="0"/>
              </a:rPr>
              <a:t>Перед лужением поверхности деталей </a:t>
            </a:r>
            <a:r>
              <a:rPr lang="ru-RU" sz="2000" b="1" kern="0" dirty="0" smtClean="0">
                <a:solidFill>
                  <a:srgbClr val="0000D0"/>
                </a:solidFill>
                <a:ea typeface="Tahoma" panose="020B0604030504040204" pitchFamily="34" charset="0"/>
                <a:cs typeface="Tahoma" panose="020B0604030504040204" pitchFamily="34" charset="0"/>
              </a:rPr>
              <a:t>должны </a:t>
            </a:r>
            <a:r>
              <a:rPr lang="ru-RU" sz="2000" b="1" kern="0" dirty="0">
                <a:solidFill>
                  <a:srgbClr val="0000D0"/>
                </a:solidFill>
                <a:ea typeface="Tahoma" panose="020B0604030504040204" pitchFamily="34" charset="0"/>
                <a:cs typeface="Tahoma" panose="020B0604030504040204" pitchFamily="34" charset="0"/>
              </a:rPr>
              <a:t>быть тщательно </a:t>
            </a:r>
            <a:r>
              <a:rPr lang="ru-RU" sz="2000" b="1" kern="0" dirty="0" smtClean="0">
                <a:solidFill>
                  <a:srgbClr val="0000D0"/>
                </a:solidFill>
                <a:ea typeface="Tahoma" panose="020B0604030504040204" pitchFamily="34" charset="0"/>
                <a:cs typeface="Tahoma" panose="020B0604030504040204" pitchFamily="34" charset="0"/>
              </a:rPr>
              <a:t>очищены </a:t>
            </a:r>
            <a:r>
              <a:rPr lang="ru-RU" altLang="ru-RU" sz="2000" b="1" dirty="0">
                <a:solidFill>
                  <a:srgbClr val="0000D0"/>
                </a:solidFill>
                <a:cs typeface="Times New Roman" panose="02020603050405020304" pitchFamily="18" charset="0"/>
              </a:rPr>
              <a:t>до чистого металлического </a:t>
            </a:r>
            <a:r>
              <a:rPr lang="ru-RU" altLang="ru-RU" sz="2000" b="1" dirty="0" smtClean="0">
                <a:solidFill>
                  <a:srgbClr val="0000D0"/>
                </a:solidFill>
                <a:cs typeface="Times New Roman" panose="02020603050405020304" pitchFamily="18" charset="0"/>
              </a:rPr>
              <a:t>блеска </a:t>
            </a:r>
            <a:r>
              <a:rPr lang="ru-RU" sz="2000" b="1" kern="0" dirty="0" smtClean="0">
                <a:solidFill>
                  <a:srgbClr val="0000D0"/>
                </a:solidFill>
                <a:ea typeface="Tahoma" panose="020B0604030504040204" pitchFamily="34" charset="0"/>
                <a:cs typeface="Tahoma" panose="020B0604030504040204" pitchFamily="34" charset="0"/>
              </a:rPr>
              <a:t>от </a:t>
            </a:r>
            <a:r>
              <a:rPr lang="ru-RU" sz="2000" b="1" kern="0" dirty="0">
                <a:solidFill>
                  <a:srgbClr val="0000D0"/>
                </a:solidFill>
                <a:ea typeface="Tahoma" panose="020B0604030504040204" pitchFamily="34" charset="0"/>
                <a:cs typeface="Tahoma" panose="020B0604030504040204" pitchFamily="34" charset="0"/>
              </a:rPr>
              <a:t>грязи, окалины, жиров и </a:t>
            </a:r>
            <a:r>
              <a:rPr lang="ru-RU" sz="2000" b="1" kern="0" dirty="0" smtClean="0">
                <a:solidFill>
                  <a:srgbClr val="0000D0"/>
                </a:solidFill>
                <a:ea typeface="Tahoma" panose="020B0604030504040204" pitchFamily="34" charset="0"/>
                <a:cs typeface="Tahoma" panose="020B0604030504040204" pitchFamily="34" charset="0"/>
              </a:rPr>
              <a:t>т.д.</a:t>
            </a:r>
            <a:r>
              <a:rPr lang="ru-RU" altLang="ru-RU" sz="2000" b="1" kern="0" dirty="0">
                <a:latin typeface="Times New Roman" panose="02020603050405020304" pitchFamily="18" charset="0"/>
                <a:cs typeface="Times New Roman" panose="02020603050405020304" pitchFamily="18" charset="0"/>
              </a:rPr>
              <a:t> </a:t>
            </a:r>
            <a:endParaRPr lang="ru-RU" altLang="ru-RU" sz="2000" b="1" kern="0" dirty="0" smtClean="0">
              <a:latin typeface="Times New Roman" panose="02020603050405020304" pitchFamily="18" charset="0"/>
              <a:cs typeface="Times New Roman" panose="02020603050405020304" pitchFamily="18" charset="0"/>
            </a:endParaRPr>
          </a:p>
          <a:p>
            <a:pPr marL="84138" algn="just"/>
            <a:r>
              <a:rPr lang="ru-RU" altLang="ru-RU" sz="2000" b="1" kern="0" dirty="0" smtClean="0">
                <a:solidFill>
                  <a:srgbClr val="0000CC"/>
                </a:solidFill>
                <a:ea typeface="Tahoma" panose="020B0604030504040204" pitchFamily="34" charset="0"/>
                <a:cs typeface="Tahoma" panose="020B0604030504040204" pitchFamily="34" charset="0"/>
              </a:rPr>
              <a:t>Перед </a:t>
            </a:r>
            <a:r>
              <a:rPr lang="ru-RU" altLang="ru-RU" sz="2000" b="1" kern="0" dirty="0">
                <a:solidFill>
                  <a:srgbClr val="0000CC"/>
                </a:solidFill>
                <a:ea typeface="Tahoma" panose="020B0604030504040204" pitchFamily="34" charset="0"/>
                <a:cs typeface="Tahoma" panose="020B0604030504040204" pitchFamily="34" charset="0"/>
              </a:rPr>
              <a:t>покрытием </a:t>
            </a:r>
            <a:r>
              <a:rPr lang="ru-RU" altLang="ru-RU" sz="2000" b="1" kern="0" dirty="0" smtClean="0">
                <a:solidFill>
                  <a:srgbClr val="0000CC"/>
                </a:solidFill>
                <a:ea typeface="Tahoma" panose="020B0604030504040204" pitchFamily="34" charset="0"/>
                <a:cs typeface="Tahoma" panose="020B0604030504040204" pitchFamily="34" charset="0"/>
              </a:rPr>
              <a:t>полудой поверхность деталей </a:t>
            </a:r>
            <a:r>
              <a:rPr lang="ru-RU" altLang="ru-RU" sz="2000" b="1" kern="0" dirty="0">
                <a:solidFill>
                  <a:srgbClr val="0000CC"/>
                </a:solidFill>
                <a:ea typeface="Tahoma" panose="020B0604030504040204" pitchFamily="34" charset="0"/>
                <a:cs typeface="Tahoma" panose="020B0604030504040204" pitchFamily="34" charset="0"/>
              </a:rPr>
              <a:t>подвергают </a:t>
            </a:r>
            <a:r>
              <a:rPr lang="ru-RU" altLang="ru-RU" sz="2000" b="1" kern="0" dirty="0">
                <a:solidFill>
                  <a:srgbClr val="FF0000"/>
                </a:solidFill>
                <a:ea typeface="Tahoma" panose="020B0604030504040204" pitchFamily="34" charset="0"/>
                <a:cs typeface="Tahoma" panose="020B0604030504040204" pitchFamily="34" charset="0"/>
              </a:rPr>
              <a:t>механической </a:t>
            </a:r>
            <a:r>
              <a:rPr lang="ru-RU" altLang="ru-RU" sz="2000" b="1" kern="0" dirty="0" smtClean="0">
                <a:solidFill>
                  <a:srgbClr val="FF0000"/>
                </a:solidFill>
                <a:ea typeface="Tahoma" panose="020B0604030504040204" pitchFamily="34" charset="0"/>
                <a:cs typeface="Tahoma" panose="020B0604030504040204" pitchFamily="34" charset="0"/>
              </a:rPr>
              <a:t>обработке</a:t>
            </a:r>
            <a:r>
              <a:rPr lang="ru-RU" altLang="ru-RU" sz="2000" b="1" kern="0" dirty="0">
                <a:solidFill>
                  <a:srgbClr val="FF0000"/>
                </a:solidFill>
                <a:ea typeface="Tahoma" panose="020B0604030504040204" pitchFamily="34" charset="0"/>
                <a:cs typeface="Tahoma" panose="020B0604030504040204" pitchFamily="34" charset="0"/>
              </a:rPr>
              <a:t>, обезжириванию и травлению.</a:t>
            </a:r>
          </a:p>
          <a:p>
            <a:pPr marL="84138" indent="0" algn="just">
              <a:buFont typeface="Wingdings 2" panose="05020102010507070707" pitchFamily="18" charset="2"/>
              <a:buNone/>
            </a:pPr>
            <a:endParaRPr lang="ru-RU" altLang="ru-RU" sz="800" b="1" dirty="0" smtClean="0">
              <a:solidFill>
                <a:srgbClr val="0000D0"/>
              </a:solidFill>
              <a:cs typeface="Times New Roman" panose="02020603050405020304" pitchFamily="18" charset="0"/>
            </a:endParaRPr>
          </a:p>
          <a:p>
            <a:pPr marL="452438" algn="just">
              <a:buFont typeface="Wingdings 2" panose="05020102010507070707" pitchFamily="18" charset="2"/>
              <a:buNone/>
            </a:pPr>
            <a:r>
              <a:rPr lang="ru-RU" altLang="ru-RU" sz="2000" b="1" dirty="0" smtClean="0">
                <a:solidFill>
                  <a:srgbClr val="0000CC"/>
                </a:solidFill>
                <a:cs typeface="Times New Roman" panose="02020603050405020304" pitchFamily="18" charset="0"/>
              </a:rPr>
              <a:t>СПОСОБЫ ОЧИСТКИ ПОВЕРХНОСТИ ДЕТАЛЕЙ:</a:t>
            </a:r>
          </a:p>
          <a:p>
            <a:pPr marL="427038" indent="-342900" algn="just">
              <a:buFont typeface="+mj-lt"/>
              <a:buAutoNum type="arabicParenR"/>
            </a:pPr>
            <a:r>
              <a:rPr lang="ru-RU" altLang="ru-RU" sz="2000" b="1" u="sng" dirty="0" smtClean="0">
                <a:solidFill>
                  <a:srgbClr val="FF0000"/>
                </a:solidFill>
                <a:cs typeface="Times New Roman" panose="02020603050405020304" pitchFamily="18" charset="0"/>
              </a:rPr>
              <a:t>Нехимический способ</a:t>
            </a:r>
            <a:r>
              <a:rPr lang="ru-RU" altLang="ru-RU" sz="2000" b="1" dirty="0" smtClean="0">
                <a:solidFill>
                  <a:srgbClr val="FF0000"/>
                </a:solidFill>
                <a:cs typeface="Times New Roman" panose="02020603050405020304" pitchFamily="18" charset="0"/>
              </a:rPr>
              <a:t>: </a:t>
            </a:r>
            <a:r>
              <a:rPr lang="ru-RU" altLang="ru-RU" sz="2000" b="1" dirty="0" smtClean="0">
                <a:solidFill>
                  <a:srgbClr val="006600"/>
                </a:solidFill>
                <a:cs typeface="Times New Roman" panose="02020603050405020304" pitchFamily="18" charset="0"/>
              </a:rPr>
              <a:t>выполняют </a:t>
            </a:r>
            <a:r>
              <a:rPr lang="ru-RU" altLang="ru-RU" sz="2000" b="1" dirty="0" smtClean="0">
                <a:solidFill>
                  <a:srgbClr val="006600"/>
                </a:solidFill>
                <a:ea typeface="Tahoma" panose="020B0604030504040204" pitchFamily="34" charset="0"/>
                <a:cs typeface="Tahoma" panose="020B0604030504040204" pitchFamily="34" charset="0"/>
              </a:rPr>
              <a:t>при помощи </a:t>
            </a:r>
            <a:r>
              <a:rPr lang="ru-RU" sz="2000" b="1" kern="0" dirty="0">
                <a:solidFill>
                  <a:srgbClr val="006600"/>
                </a:solidFill>
                <a:ea typeface="Tahoma" panose="020B0604030504040204" pitchFamily="34" charset="0"/>
                <a:cs typeface="Tahoma" panose="020B0604030504040204" pitchFamily="34" charset="0"/>
              </a:rPr>
              <a:t>шабера</a:t>
            </a:r>
            <a:r>
              <a:rPr lang="ru-RU" sz="2000" b="1" kern="0" dirty="0" smtClean="0">
                <a:solidFill>
                  <a:srgbClr val="006600"/>
                </a:solidFill>
                <a:ea typeface="Tahoma" panose="020B0604030504040204" pitchFamily="34" charset="0"/>
                <a:cs typeface="Tahoma" panose="020B0604030504040204" pitchFamily="34" charset="0"/>
              </a:rPr>
              <a:t>, </a:t>
            </a:r>
            <a:r>
              <a:rPr lang="ru-RU" altLang="ru-RU" sz="2000" b="1" dirty="0" smtClean="0">
                <a:solidFill>
                  <a:srgbClr val="006600"/>
                </a:solidFill>
                <a:ea typeface="Tahoma" panose="020B0604030504040204" pitchFamily="34" charset="0"/>
                <a:cs typeface="Tahoma" panose="020B0604030504040204" pitchFamily="34" charset="0"/>
              </a:rPr>
              <a:t>напильника,</a:t>
            </a:r>
            <a:r>
              <a:rPr lang="ru-RU" sz="2000" b="1" kern="0" dirty="0" smtClean="0">
                <a:solidFill>
                  <a:srgbClr val="006600"/>
                </a:solidFill>
                <a:ea typeface="Tahoma" panose="020B0604030504040204" pitchFamily="34" charset="0"/>
                <a:cs typeface="Tahoma" panose="020B0604030504040204" pitchFamily="34" charset="0"/>
              </a:rPr>
              <a:t> </a:t>
            </a:r>
            <a:r>
              <a:rPr lang="ru-RU" sz="2000" b="1" kern="0" dirty="0">
                <a:solidFill>
                  <a:srgbClr val="006600"/>
                </a:solidFill>
                <a:ea typeface="Tahoma" panose="020B0604030504040204" pitchFamily="34" charset="0"/>
                <a:cs typeface="Tahoma" panose="020B0604030504040204" pitchFamily="34" charset="0"/>
              </a:rPr>
              <a:t>кордовых </a:t>
            </a:r>
            <a:r>
              <a:rPr lang="ru-RU" sz="2000" b="1" kern="0" dirty="0" smtClean="0">
                <a:solidFill>
                  <a:srgbClr val="006600"/>
                </a:solidFill>
                <a:ea typeface="Tahoma" panose="020B0604030504040204" pitchFamily="34" charset="0"/>
                <a:cs typeface="Tahoma" panose="020B0604030504040204" pitchFamily="34" charset="0"/>
              </a:rPr>
              <a:t>щёток </a:t>
            </a:r>
            <a:r>
              <a:rPr lang="ru-RU" sz="2000" b="1" kern="0" dirty="0">
                <a:solidFill>
                  <a:srgbClr val="006600"/>
                </a:solidFill>
                <a:ea typeface="Tahoma" panose="020B0604030504040204" pitchFamily="34" charset="0"/>
                <a:cs typeface="Tahoma" panose="020B0604030504040204" pitchFamily="34" charset="0"/>
              </a:rPr>
              <a:t>(</a:t>
            </a:r>
            <a:r>
              <a:rPr lang="ru-RU" altLang="ru-RU" sz="2000" b="1" dirty="0">
                <a:solidFill>
                  <a:srgbClr val="006600"/>
                </a:solidFill>
                <a:ea typeface="Tahoma" panose="020B0604030504040204" pitchFamily="34" charset="0"/>
                <a:cs typeface="Tahoma" panose="020B0604030504040204" pitchFamily="34" charset="0"/>
              </a:rPr>
              <a:t>стальной или волосяной) с мокрым </a:t>
            </a:r>
            <a:r>
              <a:rPr lang="ru-RU" altLang="ru-RU" sz="2000" b="1" dirty="0" smtClean="0">
                <a:solidFill>
                  <a:srgbClr val="006600"/>
                </a:solidFill>
                <a:ea typeface="Tahoma" panose="020B0604030504040204" pitchFamily="34" charset="0"/>
                <a:cs typeface="Tahoma" panose="020B0604030504040204" pitchFamily="34" charset="0"/>
              </a:rPr>
              <a:t>песком; </a:t>
            </a:r>
            <a:r>
              <a:rPr lang="ru-RU" altLang="ru-RU" sz="2000" b="1" kern="0" dirty="0" smtClean="0">
                <a:solidFill>
                  <a:srgbClr val="006600"/>
                </a:solidFill>
                <a:ea typeface="Tahoma" panose="020B0604030504040204" pitchFamily="34" charset="0"/>
                <a:cs typeface="Tahoma" panose="020B0604030504040204" pitchFamily="34" charset="0"/>
              </a:rPr>
              <a:t>неровности </a:t>
            </a:r>
            <a:r>
              <a:rPr lang="ru-RU" altLang="ru-RU" sz="2000" b="1" kern="0" dirty="0">
                <a:solidFill>
                  <a:srgbClr val="006600"/>
                </a:solidFill>
                <a:ea typeface="Tahoma" panose="020B0604030504040204" pitchFamily="34" charset="0"/>
                <a:cs typeface="Tahoma" panose="020B0604030504040204" pitchFamily="34" charset="0"/>
              </a:rPr>
              <a:t>на изделиях удаляют шлифованием абразивными кругами и </a:t>
            </a:r>
            <a:r>
              <a:rPr lang="ru-RU" sz="2000" b="1" kern="0" dirty="0">
                <a:solidFill>
                  <a:srgbClr val="006600"/>
                </a:solidFill>
                <a:ea typeface="Tahoma" panose="020B0604030504040204" pitchFamily="34" charset="0"/>
                <a:cs typeface="Tahoma" panose="020B0604030504040204" pitchFamily="34" charset="0"/>
              </a:rPr>
              <a:t>наждачной </a:t>
            </a:r>
            <a:r>
              <a:rPr lang="ru-RU" sz="2000" b="1" kern="0" dirty="0" smtClean="0">
                <a:solidFill>
                  <a:srgbClr val="006600"/>
                </a:solidFill>
                <a:ea typeface="Tahoma" panose="020B0604030504040204" pitchFamily="34" charset="0"/>
                <a:cs typeface="Tahoma" panose="020B0604030504040204" pitchFamily="34" charset="0"/>
              </a:rPr>
              <a:t>бумагой</a:t>
            </a:r>
            <a:r>
              <a:rPr lang="ru-RU" altLang="ru-RU" sz="2000" b="1" dirty="0" smtClean="0">
                <a:solidFill>
                  <a:srgbClr val="006600"/>
                </a:solidFill>
                <a:ea typeface="Tahoma" panose="020B0604030504040204" pitchFamily="34" charset="0"/>
                <a:cs typeface="Tahoma" panose="020B0604030504040204" pitchFamily="34" charset="0"/>
              </a:rPr>
              <a:t>. </a:t>
            </a:r>
          </a:p>
          <a:p>
            <a:pPr marL="427038" indent="-342900" algn="just">
              <a:buFont typeface="+mj-lt"/>
              <a:buAutoNum type="arabicParenR"/>
            </a:pPr>
            <a:r>
              <a:rPr lang="ru-RU" altLang="ru-RU" sz="2000" b="1" u="sng" dirty="0" smtClean="0">
                <a:solidFill>
                  <a:srgbClr val="FF0000"/>
                </a:solidFill>
                <a:cs typeface="Times New Roman" panose="02020603050405020304" pitchFamily="18" charset="0"/>
              </a:rPr>
              <a:t>Химический способ</a:t>
            </a:r>
            <a:r>
              <a:rPr lang="ru-RU" altLang="ru-RU" sz="2000" b="1" dirty="0" smtClean="0">
                <a:solidFill>
                  <a:srgbClr val="FF0000"/>
                </a:solidFill>
                <a:cs typeface="Times New Roman" panose="02020603050405020304" pitchFamily="18" charset="0"/>
              </a:rPr>
              <a:t>: </a:t>
            </a:r>
            <a:r>
              <a:rPr lang="ru-RU" altLang="ru-RU" sz="2000" b="1" dirty="0" smtClean="0">
                <a:solidFill>
                  <a:srgbClr val="006600"/>
                </a:solidFill>
                <a:cs typeface="Times New Roman" panose="02020603050405020304" pitchFamily="18" charset="0"/>
              </a:rPr>
              <a:t>выполняют с </a:t>
            </a:r>
            <a:r>
              <a:rPr lang="ru-RU" altLang="ru-RU" sz="2000" b="1" dirty="0">
                <a:solidFill>
                  <a:srgbClr val="006600"/>
                </a:solidFill>
                <a:cs typeface="Times New Roman" panose="02020603050405020304" pitchFamily="18" charset="0"/>
              </a:rPr>
              <a:t>целью </a:t>
            </a:r>
            <a:r>
              <a:rPr lang="ru-RU" altLang="ru-RU" sz="2000" b="1" i="1" dirty="0">
                <a:solidFill>
                  <a:srgbClr val="FF0000"/>
                </a:solidFill>
                <a:cs typeface="Times New Roman" panose="02020603050405020304" pitchFamily="18" charset="0"/>
              </a:rPr>
              <a:t>обезжиривания</a:t>
            </a:r>
            <a:r>
              <a:rPr lang="ru-RU" altLang="ru-RU" sz="2000" b="1" dirty="0">
                <a:solidFill>
                  <a:srgbClr val="006600"/>
                </a:solidFill>
                <a:cs typeface="Times New Roman" panose="02020603050405020304" pitchFamily="18" charset="0"/>
              </a:rPr>
              <a:t> </a:t>
            </a:r>
            <a:r>
              <a:rPr lang="ru-RU" altLang="ru-RU" sz="2000" b="1" i="1" dirty="0" smtClean="0">
                <a:solidFill>
                  <a:srgbClr val="006600"/>
                </a:solidFill>
                <a:cs typeface="Times New Roman" panose="02020603050405020304" pitchFamily="18" charset="0"/>
              </a:rPr>
              <a:t>(</a:t>
            </a:r>
            <a:r>
              <a:rPr lang="ru-RU" altLang="ru-RU" sz="2000" b="1" i="1" u="sng" kern="0" dirty="0" smtClean="0">
                <a:solidFill>
                  <a:srgbClr val="006600"/>
                </a:solidFill>
                <a:ea typeface="Tahoma" panose="020B0604030504040204" pitchFamily="34" charset="0"/>
                <a:cs typeface="Tahoma" panose="020B0604030504040204" pitchFamily="34" charset="0"/>
              </a:rPr>
              <a:t>жировые </a:t>
            </a:r>
            <a:r>
              <a:rPr lang="ru-RU" altLang="ru-RU" sz="2000" b="1" i="1" u="sng" kern="0" dirty="0">
                <a:solidFill>
                  <a:srgbClr val="006600"/>
                </a:solidFill>
                <a:ea typeface="Tahoma" panose="020B0604030504040204" pitchFamily="34" charset="0"/>
                <a:cs typeface="Tahoma" panose="020B0604030504040204" pitchFamily="34" charset="0"/>
              </a:rPr>
              <a:t>вещества</a:t>
            </a:r>
            <a:r>
              <a:rPr lang="ru-RU" altLang="ru-RU" sz="2000" b="1" i="1" kern="0" dirty="0">
                <a:solidFill>
                  <a:srgbClr val="006600"/>
                </a:solidFill>
                <a:ea typeface="Tahoma" panose="020B0604030504040204" pitchFamily="34" charset="0"/>
                <a:cs typeface="Tahoma" panose="020B0604030504040204" pitchFamily="34" charset="0"/>
              </a:rPr>
              <a:t> удаляют венской известью, </a:t>
            </a:r>
            <a:r>
              <a:rPr lang="ru-RU" altLang="ru-RU" sz="2000" b="1" i="1" dirty="0">
                <a:solidFill>
                  <a:srgbClr val="006600"/>
                </a:solidFill>
                <a:cs typeface="Times New Roman" panose="02020603050405020304" pitchFamily="18" charset="0"/>
              </a:rPr>
              <a:t>в растворе каустической соды при кипении, </a:t>
            </a:r>
            <a:r>
              <a:rPr lang="ru-RU" altLang="ru-RU" sz="2000" b="1" i="1" u="sng" kern="0" dirty="0" smtClean="0">
                <a:solidFill>
                  <a:srgbClr val="006600"/>
                </a:solidFill>
                <a:ea typeface="Tahoma" panose="020B0604030504040204" pitchFamily="34" charset="0"/>
                <a:cs typeface="Tahoma" panose="020B0604030504040204" pitchFamily="34" charset="0"/>
              </a:rPr>
              <a:t>минеральные </a:t>
            </a:r>
            <a:r>
              <a:rPr lang="ru-RU" altLang="ru-RU" sz="2000" b="1" i="1" u="sng" kern="0" dirty="0">
                <a:solidFill>
                  <a:srgbClr val="006600"/>
                </a:solidFill>
                <a:ea typeface="Tahoma" panose="020B0604030504040204" pitchFamily="34" charset="0"/>
                <a:cs typeface="Tahoma" panose="020B0604030504040204" pitchFamily="34" charset="0"/>
              </a:rPr>
              <a:t>масла</a:t>
            </a:r>
            <a:r>
              <a:rPr lang="ru-RU" altLang="ru-RU" sz="2000" b="1" i="1" kern="0" dirty="0">
                <a:solidFill>
                  <a:srgbClr val="006600"/>
                </a:solidFill>
                <a:ea typeface="Tahoma" panose="020B0604030504040204" pitchFamily="34" charset="0"/>
                <a:cs typeface="Tahoma" panose="020B0604030504040204" pitchFamily="34" charset="0"/>
              </a:rPr>
              <a:t> – бензином, керосином и </a:t>
            </a:r>
            <a:r>
              <a:rPr lang="ru-RU" altLang="ru-RU" sz="2000" b="1" i="1" kern="0" dirty="0" smtClean="0">
                <a:solidFill>
                  <a:srgbClr val="006600"/>
                </a:solidFill>
                <a:ea typeface="Tahoma" panose="020B0604030504040204" pitchFamily="34" charset="0"/>
                <a:cs typeface="Tahoma" panose="020B0604030504040204" pitchFamily="34" charset="0"/>
              </a:rPr>
              <a:t>др. растворителями</a:t>
            </a:r>
            <a:r>
              <a:rPr lang="ru-RU" altLang="ru-RU" sz="2000" b="1" i="1" dirty="0" smtClean="0">
                <a:solidFill>
                  <a:srgbClr val="006600"/>
                </a:solidFill>
                <a:cs typeface="Times New Roman" panose="02020603050405020304" pitchFamily="18" charset="0"/>
              </a:rPr>
              <a:t>) </a:t>
            </a:r>
            <a:r>
              <a:rPr lang="ru-RU" altLang="ru-RU" sz="2000" b="1" dirty="0">
                <a:solidFill>
                  <a:srgbClr val="006600"/>
                </a:solidFill>
                <a:cs typeface="Times New Roman" panose="02020603050405020304" pitchFamily="18" charset="0"/>
              </a:rPr>
              <a:t>и </a:t>
            </a:r>
            <a:r>
              <a:rPr lang="ru-RU" altLang="ru-RU" sz="2000" b="1" i="1" dirty="0">
                <a:solidFill>
                  <a:srgbClr val="FF0000"/>
                </a:solidFill>
                <a:cs typeface="Times New Roman" panose="02020603050405020304" pitchFamily="18" charset="0"/>
              </a:rPr>
              <a:t>травления</a:t>
            </a:r>
            <a:r>
              <a:rPr lang="ru-RU" altLang="ru-RU" sz="2000" b="1" dirty="0">
                <a:solidFill>
                  <a:srgbClr val="006600"/>
                </a:solidFill>
                <a:cs typeface="Times New Roman" panose="02020603050405020304" pitchFamily="18" charset="0"/>
              </a:rPr>
              <a:t> </a:t>
            </a:r>
            <a:r>
              <a:rPr lang="ru-RU" altLang="ru-RU" sz="2000" b="1" i="1" dirty="0">
                <a:solidFill>
                  <a:srgbClr val="006600"/>
                </a:solidFill>
                <a:cs typeface="Times New Roman" panose="02020603050405020304" pitchFamily="18" charset="0"/>
              </a:rPr>
              <a:t>(в растворе соляной </a:t>
            </a:r>
            <a:r>
              <a:rPr lang="ru-RU" altLang="ru-RU" sz="2000" b="1" i="1" dirty="0" smtClean="0">
                <a:solidFill>
                  <a:srgbClr val="006600"/>
                </a:solidFill>
                <a:cs typeface="Times New Roman" panose="02020603050405020304" pitchFamily="18" charset="0"/>
              </a:rPr>
              <a:t>или серной кислоты </a:t>
            </a:r>
            <a:r>
              <a:rPr lang="ru-RU" altLang="ru-RU" sz="2000" b="1" i="1" dirty="0">
                <a:solidFill>
                  <a:srgbClr val="006600"/>
                </a:solidFill>
                <a:cs typeface="Times New Roman" panose="02020603050405020304" pitchFamily="18" charset="0"/>
              </a:rPr>
              <a:t>с подогревом). </a:t>
            </a:r>
          </a:p>
        </p:txBody>
      </p:sp>
    </p:spTree>
    <p:extLst>
      <p:ext uri="{BB962C8B-B14F-4D97-AF65-F5344CB8AC3E}">
        <p14:creationId xmlns:p14="http://schemas.microsoft.com/office/powerpoint/2010/main" val="12400437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774416"/>
          </a:xfrm>
        </p:spPr>
        <p:txBody>
          <a:bodyPr rtlCol="0">
            <a:normAutofit/>
          </a:bodyPr>
          <a:lstStyle/>
          <a:p>
            <a:pPr fontAlgn="auto">
              <a:spcAft>
                <a:spcPts val="0"/>
              </a:spcAft>
              <a:defRPr/>
            </a:pPr>
            <a:r>
              <a:rPr lang="ru-RU" b="1" i="1" dirty="0" smtClean="0">
                <a:solidFill>
                  <a:srgbClr val="FF0000"/>
                </a:solidFill>
                <a:latin typeface="T-FLEX Type A" pitchFamily="2" charset="0"/>
              </a:rPr>
              <a:t>ОБЕЗЖИРИВАНИЕ</a:t>
            </a:r>
            <a:endParaRPr lang="ru-RU" i="1" dirty="0">
              <a:solidFill>
                <a:srgbClr val="FF0000"/>
              </a:solidFill>
              <a:latin typeface="T-FLEX Type A" pitchFamily="2" charset="0"/>
            </a:endParaRPr>
          </a:p>
        </p:txBody>
      </p:sp>
      <p:sp>
        <p:nvSpPr>
          <p:cNvPr id="3" name="Содержимое 2"/>
          <p:cNvSpPr>
            <a:spLocks noGrp="1"/>
          </p:cNvSpPr>
          <p:nvPr>
            <p:ph idx="1"/>
          </p:nvPr>
        </p:nvSpPr>
        <p:spPr>
          <a:xfrm>
            <a:off x="143508" y="774416"/>
            <a:ext cx="8928992" cy="3796456"/>
          </a:xfrm>
        </p:spPr>
        <p:txBody>
          <a:bodyPr>
            <a:normAutofit lnSpcReduction="10000"/>
          </a:bodyPr>
          <a:lstStyle/>
          <a:p>
            <a:pPr>
              <a:lnSpc>
                <a:spcPct val="80000"/>
              </a:lnSpc>
            </a:pPr>
            <a:r>
              <a:rPr lang="ru-RU" sz="2400" i="1" dirty="0" smtClean="0">
                <a:solidFill>
                  <a:srgbClr val="FF0000"/>
                </a:solidFill>
                <a:latin typeface="T-FLEX Type B" pitchFamily="2" charset="0"/>
              </a:rPr>
              <a:t>Обезжиривание- </a:t>
            </a:r>
            <a:r>
              <a:rPr lang="ru-RU" sz="2400" i="1" dirty="0" smtClean="0">
                <a:latin typeface="T-FLEX Type B" pitchFamily="2" charset="0"/>
              </a:rPr>
              <a:t>процесс удаления жиров и масла с поверхности металла.</a:t>
            </a:r>
          </a:p>
          <a:p>
            <a:pPr algn="ctr">
              <a:lnSpc>
                <a:spcPct val="80000"/>
              </a:lnSpc>
              <a:buFont typeface="Arial" charset="0"/>
              <a:buNone/>
            </a:pPr>
            <a:r>
              <a:rPr lang="ru-RU" sz="2400" i="1" dirty="0" smtClean="0">
                <a:solidFill>
                  <a:srgbClr val="FF0000"/>
                </a:solidFill>
                <a:latin typeface="T-FLEX Type B" pitchFamily="2" charset="0"/>
              </a:rPr>
              <a:t>Обезжиривание в органических растворителях</a:t>
            </a:r>
            <a:r>
              <a:rPr lang="ru-RU" sz="2400" i="1" dirty="0" smtClean="0">
                <a:latin typeface="T-FLEX Type B" pitchFamily="2" charset="0"/>
              </a:rPr>
              <a:t> </a:t>
            </a:r>
          </a:p>
          <a:p>
            <a:pPr>
              <a:lnSpc>
                <a:spcPct val="80000"/>
              </a:lnSpc>
            </a:pPr>
            <a:r>
              <a:rPr lang="ru-RU" sz="2400" i="1" dirty="0" smtClean="0">
                <a:latin typeface="T-FLEX Type B" pitchFamily="2" charset="0"/>
              </a:rPr>
              <a:t>Детали погружают в ванну с бензином или керосином и затем волосяной щеткой очищают их поверхность.</a:t>
            </a:r>
          </a:p>
          <a:p>
            <a:pPr>
              <a:lnSpc>
                <a:spcPct val="80000"/>
              </a:lnSpc>
            </a:pPr>
            <a:r>
              <a:rPr lang="ru-RU" sz="2400" i="1" dirty="0" smtClean="0">
                <a:latin typeface="T-FLEX Type B" pitchFamily="2" charset="0"/>
              </a:rPr>
              <a:t>Окончательная очистка производится во второй ванне с более чистым растворителем. </a:t>
            </a:r>
          </a:p>
          <a:p>
            <a:pPr>
              <a:lnSpc>
                <a:spcPct val="80000"/>
              </a:lnSpc>
            </a:pPr>
            <a:r>
              <a:rPr lang="ru-RU" sz="2400" i="1" dirty="0" smtClean="0">
                <a:latin typeface="T-FLEX Type B" pitchFamily="2" charset="0"/>
              </a:rPr>
              <a:t>Затем протирают поверхности паяемого шва волосяными щетками, смоченными разведенной до кашицеобразного состояния венской известью. </a:t>
            </a:r>
          </a:p>
          <a:p>
            <a:pPr>
              <a:lnSpc>
                <a:spcPct val="80000"/>
              </a:lnSpc>
            </a:pPr>
            <a:r>
              <a:rPr lang="ru-RU" sz="2400" i="1" dirty="0">
                <a:latin typeface="T-FLEX Type B" pitchFamily="2" charset="0"/>
              </a:rPr>
              <a:t>При выполнении травления и нейтрализации следует работать в резиновых перчатках, фартуке и защитных очках во избежание ожогов и порчи одежды</a:t>
            </a:r>
            <a:r>
              <a:rPr lang="ru-RU" sz="2400" i="1" dirty="0" smtClean="0">
                <a:latin typeface="T-FLEX Type B" pitchFamily="2" charset="0"/>
              </a:rPr>
              <a:t>.</a:t>
            </a:r>
            <a:endParaRPr lang="ru-RU" sz="2000" dirty="0" smtClean="0"/>
          </a:p>
        </p:txBody>
      </p:sp>
      <p:pic>
        <p:nvPicPr>
          <p:cNvPr id="3074" name="Picture 2" descr="http://i2.ytimg.com/vi/MGbxrRmP-Zs/maxresdefault.jpg?feature=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4152" y="4570872"/>
            <a:ext cx="3858660" cy="217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0017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a:xfrm>
            <a:off x="500063" y="1"/>
            <a:ext cx="8186737" cy="764704"/>
          </a:xfrm>
        </p:spPr>
        <p:txBody>
          <a:bodyPr/>
          <a:lstStyle/>
          <a:p>
            <a:r>
              <a:rPr lang="ru-RU" b="1" i="1" dirty="0" smtClean="0">
                <a:solidFill>
                  <a:srgbClr val="FF0000"/>
                </a:solidFill>
                <a:latin typeface="T-FLEX Type B" pitchFamily="2" charset="0"/>
              </a:rPr>
              <a:t>Травление металлов</a:t>
            </a:r>
            <a:endParaRPr lang="ru-RU" i="1" dirty="0" smtClean="0">
              <a:solidFill>
                <a:srgbClr val="FF0000"/>
              </a:solidFill>
              <a:latin typeface="T-FLEX Type B" pitchFamily="2" charset="0"/>
            </a:endParaRPr>
          </a:p>
        </p:txBody>
      </p:sp>
      <p:sp>
        <p:nvSpPr>
          <p:cNvPr id="3" name="Содержимое 2"/>
          <p:cNvSpPr>
            <a:spLocks noGrp="1"/>
          </p:cNvSpPr>
          <p:nvPr>
            <p:ph idx="1"/>
          </p:nvPr>
        </p:nvSpPr>
        <p:spPr>
          <a:xfrm>
            <a:off x="143508" y="764704"/>
            <a:ext cx="8856984" cy="1944215"/>
          </a:xfrm>
          <a:solidFill>
            <a:srgbClr val="FFFFCC"/>
          </a:solidFill>
        </p:spPr>
        <p:txBody>
          <a:bodyPr rtlCol="0">
            <a:noAutofit/>
          </a:bodyPr>
          <a:lstStyle/>
          <a:p>
            <a:pPr marL="0" indent="0" fontAlgn="auto">
              <a:spcAft>
                <a:spcPts val="0"/>
              </a:spcAft>
              <a:buNone/>
              <a:defRPr/>
            </a:pPr>
            <a:r>
              <a:rPr lang="ru-RU" sz="2200" b="1" i="1" dirty="0" smtClean="0">
                <a:solidFill>
                  <a:srgbClr val="FF0000"/>
                </a:solidFill>
                <a:latin typeface="T-FLEX Type B" pitchFamily="2" charset="0"/>
              </a:rPr>
              <a:t>Травление </a:t>
            </a:r>
            <a:r>
              <a:rPr lang="ru-RU" sz="2200" b="1" i="1" dirty="0" smtClean="0">
                <a:solidFill>
                  <a:srgbClr val="006600"/>
                </a:solidFill>
                <a:latin typeface="T-FLEX Type B" pitchFamily="2" charset="0"/>
              </a:rPr>
              <a:t>– это удаление с поверхности металлов окислов, ржавчины и окалины в растворах кислот, солей или щелочей.</a:t>
            </a:r>
          </a:p>
          <a:p>
            <a:pPr marL="0" indent="0" fontAlgn="auto">
              <a:spcAft>
                <a:spcPts val="0"/>
              </a:spcAft>
              <a:buNone/>
              <a:defRPr/>
            </a:pPr>
            <a:r>
              <a:rPr lang="ru-RU" sz="2200" b="1" i="1" dirty="0" smtClean="0">
                <a:solidFill>
                  <a:srgbClr val="0000CC"/>
                </a:solidFill>
                <a:latin typeface="T-FLEX Type B" pitchFamily="2" charset="0"/>
              </a:rPr>
              <a:t>Травление осуществляется способами:</a:t>
            </a:r>
          </a:p>
          <a:p>
            <a:pPr marL="714375" fontAlgn="auto">
              <a:spcAft>
                <a:spcPts val="0"/>
              </a:spcAft>
              <a:buClr>
                <a:srgbClr val="FF0000"/>
              </a:buClr>
              <a:buSzPct val="100000"/>
              <a:buFont typeface="Wingdings" panose="05000000000000000000" pitchFamily="2" charset="2"/>
              <a:buChar char="Ø"/>
              <a:defRPr/>
            </a:pPr>
            <a:r>
              <a:rPr lang="ru-RU" sz="2200" b="1" i="1" dirty="0" smtClean="0">
                <a:solidFill>
                  <a:srgbClr val="006600"/>
                </a:solidFill>
                <a:latin typeface="T-FLEX Type B" pitchFamily="2" charset="0"/>
              </a:rPr>
              <a:t>химическим;</a:t>
            </a:r>
          </a:p>
          <a:p>
            <a:pPr marL="714375" fontAlgn="auto">
              <a:spcAft>
                <a:spcPts val="0"/>
              </a:spcAft>
              <a:buClr>
                <a:srgbClr val="FF0000"/>
              </a:buClr>
              <a:buSzPct val="100000"/>
              <a:buFont typeface="Wingdings" panose="05000000000000000000" pitchFamily="2" charset="2"/>
              <a:buChar char="Ø"/>
              <a:defRPr/>
            </a:pPr>
            <a:r>
              <a:rPr lang="ru-RU" sz="2200" b="1" i="1" dirty="0" smtClean="0">
                <a:solidFill>
                  <a:srgbClr val="006600"/>
                </a:solidFill>
                <a:latin typeface="T-FLEX Type B" pitchFamily="2" charset="0"/>
              </a:rPr>
              <a:t>электрохимическим.</a:t>
            </a:r>
            <a:endParaRPr lang="ru-RU" sz="2200" dirty="0">
              <a:solidFill>
                <a:srgbClr val="006600"/>
              </a:solidFill>
            </a:endParaRPr>
          </a:p>
        </p:txBody>
      </p:sp>
      <p:pic>
        <p:nvPicPr>
          <p:cNvPr id="2050" name="Picture 2" descr="http://www.koerner.at/ru/images/leistungen/rohrindustrie/t_beizanla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852936"/>
            <a:ext cx="6912768" cy="387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4310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150" y="66473"/>
            <a:ext cx="8229600" cy="698231"/>
          </a:xfrm>
        </p:spPr>
        <p:txBody>
          <a:bodyPr/>
          <a:lstStyle/>
          <a:p>
            <a:r>
              <a:rPr lang="ru-RU" b="1" i="1" dirty="0">
                <a:solidFill>
                  <a:srgbClr val="FF0000"/>
                </a:solidFill>
                <a:latin typeface="T-FLEX Type B" pitchFamily="2" charset="0"/>
              </a:rPr>
              <a:t>Химическое травление</a:t>
            </a:r>
            <a:endParaRPr lang="ru-RU" dirty="0"/>
          </a:p>
        </p:txBody>
      </p:sp>
      <p:sp>
        <p:nvSpPr>
          <p:cNvPr id="3" name="Объект 2"/>
          <p:cNvSpPr>
            <a:spLocks noGrp="1"/>
          </p:cNvSpPr>
          <p:nvPr>
            <p:ph idx="1"/>
          </p:nvPr>
        </p:nvSpPr>
        <p:spPr>
          <a:xfrm>
            <a:off x="165122" y="764705"/>
            <a:ext cx="8517632" cy="2340260"/>
          </a:xfrm>
        </p:spPr>
        <p:txBody>
          <a:bodyPr>
            <a:normAutofit/>
          </a:bodyPr>
          <a:lstStyle/>
          <a:p>
            <a:pPr algn="just" fontAlgn="auto">
              <a:spcAft>
                <a:spcPts val="0"/>
              </a:spcAft>
              <a:buFont typeface="Arial" pitchFamily="34" charset="0"/>
              <a:buChar char="•"/>
              <a:defRPr/>
            </a:pPr>
            <a:r>
              <a:rPr lang="ru-RU" sz="2400" b="1" i="1" dirty="0" smtClean="0">
                <a:latin typeface="T-FLEX Type B" pitchFamily="2" charset="0"/>
              </a:rPr>
              <a:t>Химическое </a:t>
            </a:r>
            <a:r>
              <a:rPr lang="ru-RU" sz="2400" b="1" i="1" dirty="0">
                <a:latin typeface="T-FLEX Type B" pitchFamily="2" charset="0"/>
              </a:rPr>
              <a:t>травление стальных изделий выполняется путем погружения изделий в раствор серной или соляной кислот. При погружении изделия в растворы кислот во взаимодействие с ними вступают не только имеющиеся на поверхности металла окислы, но и металлическое железо</a:t>
            </a:r>
            <a:r>
              <a:rPr lang="ru-RU" sz="2400" b="1" i="1" dirty="0" smtClean="0">
                <a:latin typeface="T-FLEX Type B" pitchFamily="2" charset="0"/>
              </a:rPr>
              <a:t>.</a:t>
            </a:r>
            <a:endParaRPr lang="ru-RU" dirty="0"/>
          </a:p>
        </p:txBody>
      </p:sp>
      <p:pic>
        <p:nvPicPr>
          <p:cNvPr id="1026" name="Picture 2" descr="http://popgun.ru/files/g/24/orig/37836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104965"/>
            <a:ext cx="4871863" cy="365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8887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018"/>
            <a:ext cx="9144000" cy="720080"/>
          </a:xfrm>
        </p:spPr>
        <p:txBody>
          <a:bodyPr/>
          <a:lstStyle/>
          <a:p>
            <a:r>
              <a:rPr lang="ru-RU" sz="4000" b="1" i="1" dirty="0">
                <a:solidFill>
                  <a:srgbClr val="FF0000"/>
                </a:solidFill>
                <a:latin typeface="T-FLEX Type B" pitchFamily="2" charset="0"/>
              </a:rPr>
              <a:t>Электролитическое травление</a:t>
            </a:r>
            <a:endParaRPr lang="ru-RU" sz="4000" dirty="0"/>
          </a:p>
        </p:txBody>
      </p:sp>
      <p:sp>
        <p:nvSpPr>
          <p:cNvPr id="3" name="Объект 2"/>
          <p:cNvSpPr>
            <a:spLocks noGrp="1"/>
          </p:cNvSpPr>
          <p:nvPr>
            <p:ph idx="1"/>
          </p:nvPr>
        </p:nvSpPr>
        <p:spPr>
          <a:xfrm>
            <a:off x="212258" y="1016732"/>
            <a:ext cx="5112568" cy="5387378"/>
          </a:xfrm>
          <a:solidFill>
            <a:srgbClr val="CCFFCC"/>
          </a:solidFill>
        </p:spPr>
        <p:txBody>
          <a:bodyPr/>
          <a:lstStyle/>
          <a:p>
            <a:r>
              <a:rPr lang="ru-RU" sz="2400" b="1" i="1" dirty="0" smtClean="0">
                <a:solidFill>
                  <a:srgbClr val="0000D0"/>
                </a:solidFill>
                <a:latin typeface="T-FLEX Type B" pitchFamily="2" charset="0"/>
              </a:rPr>
              <a:t>Очистка </a:t>
            </a:r>
            <a:r>
              <a:rPr lang="ru-RU" sz="2400" b="1" i="1" dirty="0">
                <a:solidFill>
                  <a:srgbClr val="0000D0"/>
                </a:solidFill>
                <a:latin typeface="T-FLEX Type B" pitchFamily="2" charset="0"/>
              </a:rPr>
              <a:t>изделий методом погружения в травильную ванну в большинстве случаев требует значительного времени. </a:t>
            </a:r>
            <a:endParaRPr lang="ru-RU" sz="2400" b="1" i="1" dirty="0" smtClean="0">
              <a:solidFill>
                <a:srgbClr val="0000D0"/>
              </a:solidFill>
              <a:latin typeface="T-FLEX Type B" pitchFamily="2" charset="0"/>
            </a:endParaRPr>
          </a:p>
          <a:p>
            <a:r>
              <a:rPr lang="ru-RU" sz="2400" b="1" i="1" dirty="0" smtClean="0">
                <a:solidFill>
                  <a:srgbClr val="0000D0"/>
                </a:solidFill>
                <a:latin typeface="T-FLEX Type B" pitchFamily="2" charset="0"/>
              </a:rPr>
              <a:t>Для </a:t>
            </a:r>
            <a:r>
              <a:rPr lang="ru-RU" sz="2400" b="1" i="1" dirty="0">
                <a:solidFill>
                  <a:srgbClr val="0000D0"/>
                </a:solidFill>
                <a:latin typeface="T-FLEX Type B" pitchFamily="2" charset="0"/>
              </a:rPr>
              <a:t>ускорения процесса очистки применяется </a:t>
            </a:r>
            <a:r>
              <a:rPr lang="ru-RU" sz="2400" b="1" i="1" dirty="0">
                <a:solidFill>
                  <a:srgbClr val="FF0000"/>
                </a:solidFill>
                <a:latin typeface="T-FLEX Type B" pitchFamily="2" charset="0"/>
              </a:rPr>
              <a:t>электролитический способ травления</a:t>
            </a:r>
            <a:r>
              <a:rPr lang="ru-RU" sz="2400" b="1" i="1" dirty="0">
                <a:solidFill>
                  <a:srgbClr val="0000D0"/>
                </a:solidFill>
                <a:latin typeface="T-FLEX Type B" pitchFamily="2" charset="0"/>
              </a:rPr>
              <a:t>, при котором изделие помещают в качестве анода </a:t>
            </a:r>
            <a:r>
              <a:rPr lang="ru-RU" sz="2400" b="1" i="1" dirty="0">
                <a:solidFill>
                  <a:srgbClr val="FF0000"/>
                </a:solidFill>
                <a:latin typeface="T-FLEX Type B" pitchFamily="2" charset="0"/>
              </a:rPr>
              <a:t>(анодное травление) </a:t>
            </a:r>
            <a:r>
              <a:rPr lang="ru-RU" sz="2400" b="1" i="1" dirty="0">
                <a:solidFill>
                  <a:srgbClr val="0000D0"/>
                </a:solidFill>
                <a:latin typeface="T-FLEX Type B" pitchFamily="2" charset="0"/>
              </a:rPr>
              <a:t>или катода </a:t>
            </a:r>
            <a:r>
              <a:rPr lang="ru-RU" sz="2400" b="1" i="1" dirty="0">
                <a:solidFill>
                  <a:srgbClr val="FF0000"/>
                </a:solidFill>
                <a:latin typeface="T-FLEX Type B" pitchFamily="2" charset="0"/>
              </a:rPr>
              <a:t>(катодное травление) </a:t>
            </a:r>
            <a:r>
              <a:rPr lang="ru-RU" sz="2400" b="1" i="1" dirty="0">
                <a:solidFill>
                  <a:srgbClr val="0000D0"/>
                </a:solidFill>
                <a:latin typeface="T-FLEX Type B" pitchFamily="2" charset="0"/>
              </a:rPr>
              <a:t>в электролитическую ванну.</a:t>
            </a:r>
            <a:endParaRPr lang="ru-RU" sz="2400" dirty="0">
              <a:solidFill>
                <a:srgbClr val="0000D0"/>
              </a:solidFill>
            </a:endParaRPr>
          </a:p>
        </p:txBody>
      </p:sp>
      <p:pic>
        <p:nvPicPr>
          <p:cNvPr id="3074" name="Picture 2" descr="https://sites.google.com/site/travlenie/home/%D1%81%D1%85%D0%B5%D0%BC%D0%B0.jpg?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137" y="708279"/>
            <a:ext cx="3528392" cy="513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1137" y="5673079"/>
            <a:ext cx="3528392" cy="1200329"/>
          </a:xfrm>
          <a:prstGeom prst="rect">
            <a:avLst/>
          </a:prstGeom>
          <a:solidFill>
            <a:srgbClr val="FFFFFF"/>
          </a:solidFill>
        </p:spPr>
        <p:txBody>
          <a:bodyPr wrap="square" rtlCol="0">
            <a:spAutoFit/>
          </a:bodyPr>
          <a:lstStyle/>
          <a:p>
            <a:pPr algn="ctr"/>
            <a:r>
              <a:rPr lang="ru-RU" b="1" dirty="0" smtClean="0">
                <a:solidFill>
                  <a:srgbClr val="FF00FF"/>
                </a:solidFill>
                <a:latin typeface="T-FLEX Type A" pitchFamily="2" charset="0"/>
              </a:rPr>
              <a:t>Рис. 2. </a:t>
            </a:r>
            <a:r>
              <a:rPr lang="ru-RU" b="1" dirty="0">
                <a:solidFill>
                  <a:srgbClr val="0000D0"/>
                </a:solidFill>
                <a:latin typeface="T-FLEX Type A" pitchFamily="2" charset="0"/>
              </a:rPr>
              <a:t>Электролитическое травлени</a:t>
            </a:r>
            <a:r>
              <a:rPr lang="ru-RU" b="1" dirty="0">
                <a:solidFill>
                  <a:srgbClr val="0000D0"/>
                </a:solidFill>
              </a:rPr>
              <a:t>е</a:t>
            </a:r>
            <a:br>
              <a:rPr lang="ru-RU" b="1" dirty="0">
                <a:solidFill>
                  <a:srgbClr val="0000D0"/>
                </a:solidFill>
              </a:rPr>
            </a:br>
            <a:r>
              <a:rPr lang="ru-RU" b="1" dirty="0" smtClean="0">
                <a:solidFill>
                  <a:srgbClr val="FF0000"/>
                </a:solidFill>
                <a:latin typeface="T-FLEX Type A" pitchFamily="2" charset="0"/>
              </a:rPr>
              <a:t>1</a:t>
            </a:r>
            <a:r>
              <a:rPr lang="ru-RU" b="1" dirty="0" smtClean="0">
                <a:solidFill>
                  <a:srgbClr val="006600"/>
                </a:solidFill>
                <a:latin typeface="T-FLEX Type A" pitchFamily="2" charset="0"/>
              </a:rPr>
              <a:t> – ванна, </a:t>
            </a:r>
            <a:r>
              <a:rPr lang="ru-RU" b="1" dirty="0">
                <a:solidFill>
                  <a:srgbClr val="FF0000"/>
                </a:solidFill>
                <a:latin typeface="T-FLEX Type A" pitchFamily="2" charset="0"/>
              </a:rPr>
              <a:t>2</a:t>
            </a:r>
            <a:r>
              <a:rPr lang="ru-RU" b="1" dirty="0">
                <a:solidFill>
                  <a:srgbClr val="006600"/>
                </a:solidFill>
                <a:latin typeface="T-FLEX Type A" pitchFamily="2" charset="0"/>
              </a:rPr>
              <a:t> </a:t>
            </a:r>
            <a:r>
              <a:rPr lang="ru-RU" b="1" dirty="0" smtClean="0">
                <a:solidFill>
                  <a:srgbClr val="006600"/>
                </a:solidFill>
                <a:latin typeface="T-FLEX Type A" pitchFamily="2" charset="0"/>
              </a:rPr>
              <a:t>– катод, </a:t>
            </a:r>
            <a:r>
              <a:rPr lang="ru-RU" b="1" dirty="0">
                <a:solidFill>
                  <a:srgbClr val="FF0000"/>
                </a:solidFill>
                <a:latin typeface="T-FLEX Type A" pitchFamily="2" charset="0"/>
              </a:rPr>
              <a:t>3</a:t>
            </a:r>
            <a:r>
              <a:rPr lang="ru-RU" b="1" dirty="0">
                <a:solidFill>
                  <a:srgbClr val="006600"/>
                </a:solidFill>
                <a:latin typeface="T-FLEX Type A" pitchFamily="2" charset="0"/>
              </a:rPr>
              <a:t> </a:t>
            </a:r>
            <a:r>
              <a:rPr lang="ru-RU" b="1" dirty="0" smtClean="0">
                <a:solidFill>
                  <a:srgbClr val="006600"/>
                </a:solidFill>
                <a:latin typeface="T-FLEX Type A" pitchFamily="2" charset="0"/>
              </a:rPr>
              <a:t>– анод, </a:t>
            </a:r>
            <a:r>
              <a:rPr lang="ru-RU" b="1" dirty="0">
                <a:solidFill>
                  <a:srgbClr val="FF0000"/>
                </a:solidFill>
                <a:latin typeface="T-FLEX Type A" pitchFamily="2" charset="0"/>
              </a:rPr>
              <a:t>4</a:t>
            </a:r>
            <a:r>
              <a:rPr lang="ru-RU" b="1" dirty="0">
                <a:solidFill>
                  <a:srgbClr val="006600"/>
                </a:solidFill>
                <a:latin typeface="T-FLEX Type A" pitchFamily="2" charset="0"/>
              </a:rPr>
              <a:t> </a:t>
            </a:r>
            <a:r>
              <a:rPr lang="ru-RU" b="1" dirty="0" smtClean="0">
                <a:solidFill>
                  <a:srgbClr val="006600"/>
                </a:solidFill>
                <a:latin typeface="T-FLEX Type A" pitchFamily="2" charset="0"/>
              </a:rPr>
              <a:t>– электролит</a:t>
            </a:r>
            <a:endParaRPr lang="ru-RU" dirty="0">
              <a:solidFill>
                <a:srgbClr val="006600"/>
              </a:solidFill>
            </a:endParaRPr>
          </a:p>
        </p:txBody>
      </p:sp>
    </p:spTree>
    <p:extLst>
      <p:ext uri="{BB962C8B-B14F-4D97-AF65-F5344CB8AC3E}">
        <p14:creationId xmlns:p14="http://schemas.microsoft.com/office/powerpoint/2010/main" val="5313691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0628"/>
            <a:ext cx="9129214" cy="684076"/>
          </a:xfrm>
        </p:spPr>
        <p:txBody>
          <a:bodyPr/>
          <a:lstStyle/>
          <a:p>
            <a:r>
              <a:rPr lang="ru-RU" sz="2000" b="1" dirty="0">
                <a:solidFill>
                  <a:srgbClr val="C00000"/>
                </a:solidFill>
                <a:effectLst/>
              </a:rPr>
              <a:t>ТИПИЧНЫЕ ДЕФЕКТЫ ПРИ ПАЙКЕ, </a:t>
            </a:r>
            <a:r>
              <a:rPr lang="ru-RU" sz="2000" b="1" dirty="0" smtClean="0">
                <a:solidFill>
                  <a:srgbClr val="C00000"/>
                </a:solidFill>
                <a:effectLst/>
              </a:rPr>
              <a:t>ЛУЖЕНИИ МЕТАЛЛА,  ПРИЧИНЫ ИХ </a:t>
            </a:r>
            <a:r>
              <a:rPr lang="ru-RU" sz="2000" b="1" dirty="0">
                <a:solidFill>
                  <a:srgbClr val="C00000"/>
                </a:solidFill>
                <a:effectLst/>
              </a:rPr>
              <a:t>ВОЗНИКНОВЕНИЯ И СПОСОБЫ ПРЕДУПРЕЖДЕНИЯ</a:t>
            </a:r>
            <a:endParaRPr lang="ru-RU" sz="20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785942673"/>
              </p:ext>
            </p:extLst>
          </p:nvPr>
        </p:nvGraphicFramePr>
        <p:xfrm>
          <a:off x="136115" y="836712"/>
          <a:ext cx="8856984" cy="5984920"/>
        </p:xfrm>
        <a:graphic>
          <a:graphicData uri="http://schemas.openxmlformats.org/drawingml/2006/table">
            <a:tbl>
              <a:tblPr/>
              <a:tblGrid>
                <a:gridCol w="2561739">
                  <a:extLst>
                    <a:ext uri="{9D8B030D-6E8A-4147-A177-3AD203B41FA5}">
                      <a16:colId xmlns:a16="http://schemas.microsoft.com/office/drawing/2014/main" val="20000"/>
                    </a:ext>
                  </a:extLst>
                </a:gridCol>
                <a:gridCol w="3278302">
                  <a:extLst>
                    <a:ext uri="{9D8B030D-6E8A-4147-A177-3AD203B41FA5}">
                      <a16:colId xmlns:a16="http://schemas.microsoft.com/office/drawing/2014/main" val="20001"/>
                    </a:ext>
                  </a:extLst>
                </a:gridCol>
                <a:gridCol w="3016943">
                  <a:extLst>
                    <a:ext uri="{9D8B030D-6E8A-4147-A177-3AD203B41FA5}">
                      <a16:colId xmlns:a16="http://schemas.microsoft.com/office/drawing/2014/main" val="20002"/>
                    </a:ext>
                  </a:extLst>
                </a:gridCol>
              </a:tblGrid>
              <a:tr h="694386">
                <a:tc>
                  <a:txBody>
                    <a:bodyPr/>
                    <a:lstStyle/>
                    <a:p>
                      <a:pPr algn="ctr" fontAlgn="base"/>
                      <a:r>
                        <a:rPr lang="ru-RU" sz="1800" b="1" dirty="0">
                          <a:solidFill>
                            <a:srgbClr val="C00000"/>
                          </a:solidFill>
                          <a:effectLst/>
                          <a:latin typeface="Arial" panose="020B0604020202020204" pitchFamily="34" charset="0"/>
                        </a:rPr>
                        <a:t>Дефекты</a:t>
                      </a:r>
                    </a:p>
                  </a:txBody>
                  <a:tcPr marL="13005" marR="13005" marT="13005" marB="13005" anchor="ctr">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CCFFFF"/>
                    </a:solidFill>
                  </a:tcPr>
                </a:tc>
                <a:tc>
                  <a:txBody>
                    <a:bodyPr/>
                    <a:lstStyle/>
                    <a:p>
                      <a:pPr algn="ctr" fontAlgn="base"/>
                      <a:r>
                        <a:rPr lang="ru-RU" sz="1800" b="1" dirty="0">
                          <a:solidFill>
                            <a:srgbClr val="C00000"/>
                          </a:solidFill>
                          <a:effectLst/>
                          <a:latin typeface="Arial" panose="020B0604020202020204" pitchFamily="34" charset="0"/>
                        </a:rPr>
                        <a:t>Причины</a:t>
                      </a:r>
                    </a:p>
                  </a:txBody>
                  <a:tcPr marL="13005" marR="13005" marT="13005" marB="13005" anchor="ctr">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CCFFFF"/>
                    </a:solidFill>
                  </a:tcPr>
                </a:tc>
                <a:tc>
                  <a:txBody>
                    <a:bodyPr/>
                    <a:lstStyle/>
                    <a:p>
                      <a:pPr algn="ctr" fontAlgn="base"/>
                      <a:r>
                        <a:rPr lang="ru-RU" sz="1800" b="1" dirty="0">
                          <a:solidFill>
                            <a:srgbClr val="C00000"/>
                          </a:solidFill>
                          <a:effectLst/>
                          <a:latin typeface="Arial" panose="020B0604020202020204" pitchFamily="34" charset="0"/>
                        </a:rPr>
                        <a:t>Способы </a:t>
                      </a:r>
                      <a:endParaRPr lang="ru-RU" sz="1800" b="1" dirty="0" smtClean="0">
                        <a:solidFill>
                          <a:srgbClr val="C00000"/>
                        </a:solidFill>
                        <a:effectLst/>
                        <a:latin typeface="Arial" panose="020B0604020202020204" pitchFamily="34" charset="0"/>
                      </a:endParaRPr>
                    </a:p>
                    <a:p>
                      <a:pPr algn="ctr" fontAlgn="base"/>
                      <a:r>
                        <a:rPr lang="ru-RU" sz="1800" b="1" dirty="0" smtClean="0">
                          <a:solidFill>
                            <a:srgbClr val="C00000"/>
                          </a:solidFill>
                          <a:effectLst/>
                          <a:latin typeface="Arial" panose="020B0604020202020204" pitchFamily="34" charset="0"/>
                        </a:rPr>
                        <a:t>предупреждения</a:t>
                      </a:r>
                      <a:endParaRPr lang="ru-RU" sz="1800" b="1" dirty="0">
                        <a:solidFill>
                          <a:srgbClr val="C00000"/>
                        </a:solidFill>
                        <a:effectLst/>
                        <a:latin typeface="Arial" panose="020B0604020202020204" pitchFamily="34" charset="0"/>
                      </a:endParaRPr>
                    </a:p>
                  </a:txBody>
                  <a:tcPr marL="13005" marR="13005" marT="13005" marB="13005" anchor="ctr">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913666">
                <a:tc>
                  <a:txBody>
                    <a:bodyPr/>
                    <a:lstStyle/>
                    <a:p>
                      <a:pPr algn="ctr" fontAlgn="base"/>
                      <a:r>
                        <a:rPr lang="ru-RU" sz="1700" b="1" dirty="0">
                          <a:solidFill>
                            <a:srgbClr val="FF00FF"/>
                          </a:solidFill>
                          <a:effectLst/>
                          <a:latin typeface="Arial" panose="020B0604020202020204" pitchFamily="34" charset="0"/>
                        </a:rPr>
                        <a:t>Припой не смачивает поверхность паяемого металла</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Недостаточная активность флюса</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Увеличить количество флюса или добавить в него фтористые соли</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57839">
                <a:tc>
                  <a:txBody>
                    <a:bodyPr/>
                    <a:lstStyle/>
                    <a:p>
                      <a:pPr algn="ctr" fontAlgn="base"/>
                      <a:r>
                        <a:rPr lang="ru-RU" sz="1700" b="1" dirty="0">
                          <a:solidFill>
                            <a:srgbClr val="FF00FF"/>
                          </a:solidFill>
                          <a:effectLst/>
                          <a:latin typeface="Arial" panose="020B0604020202020204" pitchFamily="34" charset="0"/>
                        </a:rPr>
                        <a:t>Наплывы припоя</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Недостаточный прогрев деталей</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Повысить температуру пайки</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02461">
                <a:tc>
                  <a:txBody>
                    <a:bodyPr/>
                    <a:lstStyle/>
                    <a:p>
                      <a:pPr algn="ctr" fontAlgn="base"/>
                      <a:r>
                        <a:rPr lang="ru-RU" sz="1700" b="1" dirty="0">
                          <a:solidFill>
                            <a:srgbClr val="FF00FF"/>
                          </a:solidFill>
                          <a:effectLst/>
                          <a:latin typeface="Arial" panose="020B0604020202020204" pitchFamily="34" charset="0"/>
                        </a:rPr>
                        <a:t>Припой при хорошей </a:t>
                      </a:r>
                      <a:r>
                        <a:rPr lang="ru-RU" sz="1700" b="1" dirty="0" err="1">
                          <a:solidFill>
                            <a:srgbClr val="FF00FF"/>
                          </a:solidFill>
                          <a:effectLst/>
                          <a:latin typeface="Arial" panose="020B0604020202020204" pitchFamily="34" charset="0"/>
                        </a:rPr>
                        <a:t>смачиваемости</a:t>
                      </a:r>
                      <a:r>
                        <a:rPr lang="ru-RU" sz="1700" b="1" dirty="0">
                          <a:solidFill>
                            <a:srgbClr val="FF00FF"/>
                          </a:solidFill>
                          <a:effectLst/>
                          <a:latin typeface="Arial" panose="020B0604020202020204" pitchFamily="34" charset="0"/>
                        </a:rPr>
                        <a:t> не затекает в зазор</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Мал зазор</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Подобрать оптимальный размер зазора</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40572">
                <a:tc>
                  <a:txBody>
                    <a:bodyPr/>
                    <a:lstStyle/>
                    <a:p>
                      <a:pPr algn="ctr" fontAlgn="base"/>
                      <a:r>
                        <a:rPr lang="ru-RU" sz="1700" b="1" dirty="0">
                          <a:solidFill>
                            <a:srgbClr val="FF00FF"/>
                          </a:solidFill>
                          <a:effectLst/>
                          <a:latin typeface="Arial" panose="020B0604020202020204" pitchFamily="34" charset="0"/>
                        </a:rPr>
                        <a:t>Трещины в шве</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Значительная разница в коэффициентах теплового расширения припоя и металла</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Подобрать соответствующий припой</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913666">
                <a:tc>
                  <a:txBody>
                    <a:bodyPr/>
                    <a:lstStyle/>
                    <a:p>
                      <a:pPr algn="ctr" fontAlgn="base"/>
                      <a:r>
                        <a:rPr lang="ru-RU" sz="1700" b="1" dirty="0">
                          <a:solidFill>
                            <a:srgbClr val="FF00FF"/>
                          </a:solidFill>
                          <a:effectLst/>
                          <a:latin typeface="Arial" panose="020B0604020202020204" pitchFamily="34" charset="0"/>
                        </a:rPr>
                        <a:t>Смещение и перекосы в паяных соединениях</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Некачественное скрепление деталей перед пайкой</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Исключить смещение соединяемых деталей при затвердевании припоя</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61765">
                <a:tc>
                  <a:txBody>
                    <a:bodyPr/>
                    <a:lstStyle/>
                    <a:p>
                      <a:pPr algn="ctr" fontAlgn="base"/>
                      <a:r>
                        <a:rPr lang="ru-RU" sz="1700" b="1" dirty="0">
                          <a:solidFill>
                            <a:srgbClr val="FF00FF"/>
                          </a:solidFill>
                          <a:effectLst/>
                          <a:latin typeface="Arial" panose="020B0604020202020204" pitchFamily="34" charset="0"/>
                        </a:rPr>
                        <a:t>Поверхность паяного шва имеет большую </a:t>
                      </a:r>
                      <a:r>
                        <a:rPr lang="ru-RU" sz="1700" b="1" dirty="0" smtClean="0">
                          <a:solidFill>
                            <a:srgbClr val="FF00FF"/>
                          </a:solidFill>
                          <a:effectLst/>
                          <a:latin typeface="Arial" panose="020B0604020202020204" pitchFamily="34" charset="0"/>
                        </a:rPr>
                        <a:t>шероховатость</a:t>
                      </a:r>
                    </a:p>
                    <a:p>
                      <a:pPr algn="ctr" fontAlgn="base"/>
                      <a:endParaRPr lang="ru-RU" sz="1700" b="1" dirty="0">
                        <a:solidFill>
                          <a:srgbClr val="FF00FF"/>
                        </a:solidFill>
                        <a:effectLst/>
                        <a:latin typeface="Arial" panose="020B0604020202020204" pitchFamily="34" charset="0"/>
                      </a:endParaRP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Превышена температура или время пайки</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tc>
                  <a:txBody>
                    <a:bodyPr/>
                    <a:lstStyle/>
                    <a:p>
                      <a:pPr marL="84138" indent="0" algn="l" fontAlgn="base"/>
                      <a:r>
                        <a:rPr lang="ru-RU" sz="1600" b="1" dirty="0">
                          <a:effectLst/>
                          <a:latin typeface="Arial" panose="020B0604020202020204" pitchFamily="34" charset="0"/>
                        </a:rPr>
                        <a:t>Уменьшить температуру или время пайки</a:t>
                      </a:r>
                    </a:p>
                  </a:txBody>
                  <a:tcPr marL="13005" marR="13005" marT="13005" marB="13005">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2999905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42144" y="0"/>
            <a:ext cx="7994327" cy="620688"/>
          </a:xfrm>
          <a:solidFill>
            <a:srgbClr val="FFC000"/>
          </a:solidFill>
        </p:spPr>
        <p:txBody>
          <a:bodyPr/>
          <a:lstStyle/>
          <a:p>
            <a:pPr algn="ctr" fontAlgn="auto">
              <a:spcAft>
                <a:spcPts val="0"/>
              </a:spcAft>
              <a:defRPr/>
            </a:pPr>
            <a:r>
              <a:rPr lang="ru-RU" altLang="ru-RU" sz="3600" b="1" dirty="0" smtClean="0">
                <a:solidFill>
                  <a:srgbClr val="1008B8"/>
                </a:solidFill>
                <a:effectLst/>
                <a:cs typeface="Times New Roman" panose="02020603050405020304" pitchFamily="18" charset="0"/>
              </a:rPr>
              <a:t>Безопасность труда</a:t>
            </a:r>
          </a:p>
        </p:txBody>
      </p:sp>
      <p:sp>
        <p:nvSpPr>
          <p:cNvPr id="29699" name="Rectangle 3"/>
          <p:cNvSpPr>
            <a:spLocks noGrp="1" noChangeArrowheads="1"/>
          </p:cNvSpPr>
          <p:nvPr>
            <p:ph idx="1"/>
          </p:nvPr>
        </p:nvSpPr>
        <p:spPr>
          <a:xfrm>
            <a:off x="77139" y="974631"/>
            <a:ext cx="8996923" cy="5883369"/>
          </a:xfrm>
          <a:solidFill>
            <a:srgbClr val="FFFFCC"/>
          </a:solidFill>
        </p:spPr>
        <p:txBody>
          <a:bodyPr>
            <a:noAutofit/>
          </a:bodyPr>
          <a:lstStyle/>
          <a:p>
            <a:pPr marL="357188" indent="-357188" fontAlgn="auto">
              <a:spcBef>
                <a:spcPts val="0"/>
              </a:spcBef>
              <a:spcAft>
                <a:spcPts val="0"/>
              </a:spcAft>
              <a:buClr>
                <a:srgbClr val="FF0000"/>
              </a:buClr>
              <a:buSzPct val="100000"/>
              <a:buFont typeface="Wingdings" pitchFamily="2" charset="2"/>
              <a:buChar char="q"/>
              <a:defRPr/>
            </a:pPr>
            <a:r>
              <a:rPr lang="ru-RU" altLang="ru-RU" sz="1500" b="1" dirty="0" smtClean="0">
                <a:solidFill>
                  <a:srgbClr val="0000D0"/>
                </a:solidFill>
                <a:effectLst/>
                <a:latin typeface="Arial" panose="020B0604020202020204" pitchFamily="34" charset="0"/>
                <a:cs typeface="Arial" panose="020B0604020202020204" pitchFamily="34" charset="0"/>
              </a:rPr>
              <a:t>Рабочее место паяльщика должно быть  оборудовано местной вентиляцией (скорость движения воздуха не менее 0,6 м/с).</a:t>
            </a:r>
          </a:p>
          <a:p>
            <a:pPr marL="357188" indent="-357188" fontAlgn="auto">
              <a:spcBef>
                <a:spcPts val="0"/>
              </a:spcBef>
              <a:spcAft>
                <a:spcPts val="0"/>
              </a:spcAft>
              <a:buClr>
                <a:srgbClr val="FF0000"/>
              </a:buClr>
              <a:buSzPct val="100000"/>
              <a:buFont typeface="Wingdings" pitchFamily="2" charset="2"/>
              <a:buChar char="q"/>
              <a:defRPr/>
            </a:pPr>
            <a:r>
              <a:rPr lang="ru-RU" altLang="ru-RU" sz="1500" b="1" dirty="0" smtClean="0">
                <a:solidFill>
                  <a:srgbClr val="0000D0"/>
                </a:solidFill>
                <a:effectLst/>
                <a:latin typeface="Arial" panose="020B0604020202020204" pitchFamily="34" charset="0"/>
                <a:cs typeface="Arial" panose="020B0604020202020204" pitchFamily="34" charset="0"/>
              </a:rPr>
              <a:t>Не допускается работа в загазованных помещениях </a:t>
            </a:r>
            <a:r>
              <a:rPr lang="ru-RU" altLang="ru-RU" sz="1500" b="1" i="1" dirty="0" smtClean="0">
                <a:solidFill>
                  <a:srgbClr val="0000D0"/>
                </a:solidFill>
                <a:effectLst/>
                <a:latin typeface="Arial" panose="020B0604020202020204" pitchFamily="34" charset="0"/>
                <a:cs typeface="Arial" panose="020B0604020202020204" pitchFamily="34" charset="0"/>
              </a:rPr>
              <a:t>(в</a:t>
            </a:r>
            <a:r>
              <a:rPr lang="ru-RU" sz="1500" b="1" i="1" dirty="0" smtClean="0">
                <a:solidFill>
                  <a:srgbClr val="0000D0"/>
                </a:solidFill>
                <a:effectLst/>
                <a:latin typeface="Arial" panose="020B0604020202020204" pitchFamily="34" charset="0"/>
                <a:cs typeface="Arial" panose="020B0604020202020204" pitchFamily="34" charset="0"/>
              </a:rPr>
              <a:t>се </a:t>
            </a:r>
            <a:r>
              <a:rPr lang="ru-RU" sz="1500" b="1" i="1" dirty="0">
                <a:solidFill>
                  <a:srgbClr val="0000D0"/>
                </a:solidFill>
                <a:effectLst/>
                <a:latin typeface="Arial" panose="020B0604020202020204" pitchFamily="34" charset="0"/>
                <a:cs typeface="Arial" panose="020B0604020202020204" pitchFamily="34" charset="0"/>
              </a:rPr>
              <a:t>работы, связанные с выделением газа, дыма, копоти, производить под вытяжным зонтом или включенной вытяжкой </a:t>
            </a:r>
            <a:r>
              <a:rPr lang="ru-RU" sz="1500" b="1" i="1" dirty="0" smtClean="0">
                <a:solidFill>
                  <a:srgbClr val="0000D0"/>
                </a:solidFill>
                <a:effectLst/>
                <a:latin typeface="Arial" panose="020B0604020202020204" pitchFamily="34" charset="0"/>
                <a:cs typeface="Arial" panose="020B0604020202020204" pitchFamily="34" charset="0"/>
              </a:rPr>
              <a:t>вентиляции).</a:t>
            </a:r>
          </a:p>
          <a:p>
            <a:pPr marL="357188" indent="-357188" fontAlgn="auto">
              <a:spcBef>
                <a:spcPts val="0"/>
              </a:spcBef>
              <a:spcAft>
                <a:spcPts val="0"/>
              </a:spcAft>
              <a:buClr>
                <a:srgbClr val="FF0000"/>
              </a:buClr>
              <a:buSzPct val="100000"/>
              <a:buFont typeface="Wingdings" pitchFamily="2" charset="2"/>
              <a:buChar char="q"/>
              <a:defRPr/>
            </a:pPr>
            <a:r>
              <a:rPr lang="ru-RU" altLang="ru-RU" sz="1500" b="1" dirty="0" smtClean="0">
                <a:solidFill>
                  <a:srgbClr val="0000D0"/>
                </a:solidFill>
                <a:latin typeface="Arial" panose="020B0604020202020204" pitchFamily="34" charset="0"/>
                <a:cs typeface="Arial" panose="020B0604020202020204" pitchFamily="34" charset="0"/>
              </a:rPr>
              <a:t>Нельзя наклоняться </a:t>
            </a:r>
            <a:r>
              <a:rPr lang="ru-RU" altLang="ru-RU" sz="1500" b="1" dirty="0">
                <a:solidFill>
                  <a:srgbClr val="0000D0"/>
                </a:solidFill>
                <a:latin typeface="Arial" panose="020B0604020202020204" pitchFamily="34" charset="0"/>
                <a:cs typeface="Arial" panose="020B0604020202020204" pitchFamily="34" charset="0"/>
              </a:rPr>
              <a:t>близко к месту </a:t>
            </a:r>
            <a:r>
              <a:rPr lang="ru-RU" altLang="ru-RU" sz="1500" b="1" dirty="0" smtClean="0">
                <a:solidFill>
                  <a:srgbClr val="0000D0"/>
                </a:solidFill>
                <a:latin typeface="Arial" panose="020B0604020202020204" pitchFamily="34" charset="0"/>
                <a:cs typeface="Arial" panose="020B0604020202020204" pitchFamily="34" charset="0"/>
              </a:rPr>
              <a:t>паяния.</a:t>
            </a:r>
            <a:endParaRPr lang="ru-RU" sz="1500" b="1" i="1" dirty="0" smtClean="0">
              <a:solidFill>
                <a:srgbClr val="0000D0"/>
              </a:solidFill>
              <a:effectLst/>
              <a:latin typeface="Arial" panose="020B0604020202020204" pitchFamily="34" charset="0"/>
              <a:cs typeface="Arial" panose="020B0604020202020204" pitchFamily="34" charset="0"/>
            </a:endParaRPr>
          </a:p>
          <a:p>
            <a:pPr marL="357188" indent="-357188" fontAlgn="auto">
              <a:spcBef>
                <a:spcPts val="0"/>
              </a:spcBef>
              <a:spcAft>
                <a:spcPts val="0"/>
              </a:spcAft>
              <a:buClr>
                <a:srgbClr val="FF0000"/>
              </a:buClr>
              <a:buSzPct val="100000"/>
              <a:buFont typeface="Wingdings" pitchFamily="2" charset="2"/>
              <a:buChar char="q"/>
              <a:defRPr/>
            </a:pPr>
            <a:r>
              <a:rPr lang="ru-RU" altLang="ru-RU" sz="1500" b="1" dirty="0" smtClean="0">
                <a:solidFill>
                  <a:srgbClr val="0000D0"/>
                </a:solidFill>
                <a:latin typeface="Arial" panose="020B0604020202020204" pitchFamily="34" charset="0"/>
                <a:cs typeface="Arial" panose="020B0604020202020204" pitchFamily="34" charset="0"/>
              </a:rPr>
              <a:t>Запрещается пользоваться </a:t>
            </a:r>
            <a:r>
              <a:rPr lang="ru-RU" altLang="ru-RU" sz="1500" b="1" dirty="0">
                <a:solidFill>
                  <a:srgbClr val="0000D0"/>
                </a:solidFill>
                <a:latin typeface="Arial" panose="020B0604020202020204" pitchFamily="34" charset="0"/>
                <a:cs typeface="Arial" panose="020B0604020202020204" pitchFamily="34" charset="0"/>
              </a:rPr>
              <a:t>неисправными инструментами и </a:t>
            </a:r>
            <a:r>
              <a:rPr lang="ru-RU" altLang="ru-RU" sz="1500" b="1" dirty="0" smtClean="0">
                <a:solidFill>
                  <a:srgbClr val="0000D0"/>
                </a:solidFill>
                <a:latin typeface="Arial" panose="020B0604020202020204" pitchFamily="34" charset="0"/>
                <a:cs typeface="Arial" panose="020B0604020202020204" pitchFamily="34" charset="0"/>
              </a:rPr>
              <a:t>приспособлениями.</a:t>
            </a:r>
          </a:p>
          <a:p>
            <a:pPr marL="357188" indent="-357188" fontAlgn="auto">
              <a:spcBef>
                <a:spcPts val="0"/>
              </a:spcBef>
              <a:spcAft>
                <a:spcPts val="0"/>
              </a:spcAft>
              <a:buClr>
                <a:srgbClr val="FF0000"/>
              </a:buClr>
              <a:buSzPct val="100000"/>
              <a:buFont typeface="Wingdings" pitchFamily="2" charset="2"/>
              <a:buChar char="q"/>
              <a:defRPr/>
            </a:pPr>
            <a:r>
              <a:rPr lang="ru-RU" altLang="ru-RU" sz="1500" b="1" dirty="0">
                <a:solidFill>
                  <a:srgbClr val="0000D0"/>
                </a:solidFill>
                <a:latin typeface="Arial" panose="020B0604020202020204" pitchFamily="34" charset="0"/>
                <a:cs typeface="Arial" panose="020B0604020202020204" pitchFamily="34" charset="0"/>
              </a:rPr>
              <a:t>Для удерживания спаиваемого изделия необходимо использовать плоскогубцы или кузнечные </a:t>
            </a:r>
            <a:r>
              <a:rPr lang="ru-RU" altLang="ru-RU" sz="1500" b="1" dirty="0" smtClean="0">
                <a:solidFill>
                  <a:srgbClr val="0000D0"/>
                </a:solidFill>
                <a:latin typeface="Arial" panose="020B0604020202020204" pitchFamily="34" charset="0"/>
                <a:cs typeface="Arial" panose="020B0604020202020204" pitchFamily="34" charset="0"/>
              </a:rPr>
              <a:t>щипцы.</a:t>
            </a:r>
            <a:endParaRPr lang="ru-RU" altLang="ru-RU" sz="1500" b="1" dirty="0">
              <a:solidFill>
                <a:srgbClr val="0000D0"/>
              </a:solidFill>
              <a:latin typeface="Arial" panose="020B0604020202020204" pitchFamily="34" charset="0"/>
              <a:cs typeface="Arial" panose="020B0604020202020204" pitchFamily="34" charset="0"/>
            </a:endParaRPr>
          </a:p>
          <a:p>
            <a:pPr marL="357188" indent="-357188" fontAlgn="auto">
              <a:spcBef>
                <a:spcPts val="0"/>
              </a:spcBef>
              <a:spcAft>
                <a:spcPts val="0"/>
              </a:spcAft>
              <a:buClr>
                <a:srgbClr val="FF0000"/>
              </a:buClr>
              <a:buSzPct val="100000"/>
              <a:buFont typeface="Wingdings" pitchFamily="2" charset="2"/>
              <a:buChar char="q"/>
              <a:defRPr/>
            </a:pPr>
            <a:r>
              <a:rPr lang="ru-RU" altLang="ru-RU" sz="1500" b="1" dirty="0" smtClean="0">
                <a:solidFill>
                  <a:srgbClr val="0000D0"/>
                </a:solidFill>
                <a:effectLst/>
                <a:latin typeface="Arial" panose="020B0604020202020204" pitchFamily="34" charset="0"/>
                <a:cs typeface="Arial" panose="020B0604020202020204" pitchFamily="34" charset="0"/>
              </a:rPr>
              <a:t>По окончанию работы и перед принятием пищи следует тщательно мыть руки с мылом.</a:t>
            </a:r>
          </a:p>
          <a:p>
            <a:pPr marL="357188" indent="-357188" fontAlgn="auto">
              <a:spcBef>
                <a:spcPts val="0"/>
              </a:spcBef>
              <a:spcAft>
                <a:spcPts val="0"/>
              </a:spcAft>
              <a:buClr>
                <a:srgbClr val="FF0000"/>
              </a:buClr>
              <a:buSzPct val="100000"/>
              <a:buFont typeface="Wingdings" pitchFamily="2" charset="2"/>
              <a:buChar char="q"/>
              <a:defRPr/>
            </a:pPr>
            <a:r>
              <a:rPr lang="ru-RU" sz="1500" b="1" dirty="0" smtClean="0">
                <a:solidFill>
                  <a:srgbClr val="0000D0"/>
                </a:solidFill>
                <a:latin typeface="Arial" panose="020B0604020202020204" pitchFamily="34" charset="0"/>
                <a:cs typeface="Arial" panose="020B0604020202020204" pitchFamily="34" charset="0"/>
              </a:rPr>
              <a:t>При использовании </a:t>
            </a:r>
            <a:r>
              <a:rPr lang="ru-RU" sz="1500" b="1" dirty="0">
                <a:solidFill>
                  <a:srgbClr val="0000D0"/>
                </a:solidFill>
                <a:latin typeface="Arial" panose="020B0604020202020204" pitchFamily="34" charset="0"/>
                <a:cs typeface="Arial" panose="020B0604020202020204" pitchFamily="34" charset="0"/>
              </a:rPr>
              <a:t>химических веществ и кислот работать в резиновых перчатках, нарукавниках, прорезиненных фартуках и защитных </a:t>
            </a:r>
            <a:r>
              <a:rPr lang="ru-RU" sz="1500" b="1" dirty="0" smtClean="0">
                <a:solidFill>
                  <a:srgbClr val="0000D0"/>
                </a:solidFill>
                <a:latin typeface="Arial" panose="020B0604020202020204" pitchFamily="34" charset="0"/>
                <a:cs typeface="Arial" panose="020B0604020202020204" pitchFamily="34" charset="0"/>
              </a:rPr>
              <a:t>очках; </a:t>
            </a:r>
            <a:r>
              <a:rPr lang="ru-RU" altLang="ru-RU" sz="1500" b="1" dirty="0" smtClean="0">
                <a:solidFill>
                  <a:srgbClr val="0000D0"/>
                </a:solidFill>
                <a:effectLst/>
                <a:latin typeface="Arial" panose="020B0604020202020204" pitchFamily="34" charset="0"/>
                <a:cs typeface="Arial" panose="020B0604020202020204" pitchFamily="34" charset="0"/>
              </a:rPr>
              <a:t>серную кислоту следует хранить в стеклянных бутылках с притёртыми пробками; </a:t>
            </a:r>
            <a:r>
              <a:rPr lang="ru-RU" sz="1500" b="1" dirty="0" smtClean="0">
                <a:solidFill>
                  <a:srgbClr val="0000D0"/>
                </a:solidFill>
                <a:latin typeface="Arial" panose="020B0604020202020204" pitchFamily="34" charset="0"/>
                <a:cs typeface="Arial" panose="020B0604020202020204" pitchFamily="34" charset="0"/>
              </a:rPr>
              <a:t>соблюдать </a:t>
            </a:r>
            <a:r>
              <a:rPr lang="ru-RU" sz="1500" b="1" dirty="0">
                <a:solidFill>
                  <a:srgbClr val="0000D0"/>
                </a:solidFill>
                <a:latin typeface="Arial" panose="020B0604020202020204" pitchFamily="34" charset="0"/>
                <a:cs typeface="Arial" panose="020B0604020202020204" pitchFamily="34" charset="0"/>
              </a:rPr>
              <a:t>правила разведения кислот и составления различных химических </a:t>
            </a:r>
            <a:r>
              <a:rPr lang="ru-RU" sz="1500" b="1" dirty="0" smtClean="0">
                <a:solidFill>
                  <a:srgbClr val="0000D0"/>
                </a:solidFill>
                <a:latin typeface="Arial" panose="020B0604020202020204" pitchFamily="34" charset="0"/>
                <a:cs typeface="Arial" panose="020B0604020202020204" pitchFamily="34" charset="0"/>
              </a:rPr>
              <a:t>препаратов; </a:t>
            </a:r>
            <a:r>
              <a:rPr lang="ru-RU" altLang="ru-RU" sz="1500" b="1" dirty="0" smtClean="0">
                <a:solidFill>
                  <a:srgbClr val="0000D0"/>
                </a:solidFill>
                <a:effectLst/>
                <a:latin typeface="Arial" panose="020B0604020202020204" pitchFamily="34" charset="0"/>
                <a:cs typeface="Arial" panose="020B0604020202020204" pitchFamily="34" charset="0"/>
              </a:rPr>
              <a:t>пользоваться нужно только разведённой кислотой.</a:t>
            </a:r>
          </a:p>
          <a:p>
            <a:pPr marL="357188" indent="-357188" fontAlgn="auto">
              <a:spcBef>
                <a:spcPts val="0"/>
              </a:spcBef>
              <a:spcAft>
                <a:spcPts val="0"/>
              </a:spcAft>
              <a:buClr>
                <a:srgbClr val="FF0000"/>
              </a:buClr>
              <a:buSzPct val="100000"/>
              <a:buFont typeface="Wingdings" pitchFamily="2" charset="2"/>
              <a:buChar char="q"/>
              <a:defRPr/>
            </a:pPr>
            <a:r>
              <a:rPr lang="ru-RU" altLang="ru-RU" sz="1500" b="1" dirty="0" smtClean="0">
                <a:solidFill>
                  <a:srgbClr val="0000D0"/>
                </a:solidFill>
                <a:effectLst/>
                <a:latin typeface="Arial" panose="020B0604020202020204" pitchFamily="34" charset="0"/>
                <a:cs typeface="Arial" panose="020B0604020202020204" pitchFamily="34" charset="0"/>
              </a:rPr>
              <a:t>При нагреве паяльника следует соблюдать общие правила безопасного обращения с источником нагрева;</a:t>
            </a:r>
            <a:r>
              <a:rPr lang="ru-RU" sz="1500" dirty="0">
                <a:latin typeface="Arial" panose="020B0604020202020204" pitchFamily="34" charset="0"/>
                <a:cs typeface="Arial" panose="020B0604020202020204" pitchFamily="34" charset="0"/>
              </a:rPr>
              <a:t> </a:t>
            </a:r>
            <a:r>
              <a:rPr lang="ru-RU" sz="1500" b="1" dirty="0" smtClean="0">
                <a:solidFill>
                  <a:srgbClr val="0000D0"/>
                </a:solidFill>
                <a:latin typeface="Arial" panose="020B0604020202020204" pitchFamily="34" charset="0"/>
                <a:cs typeface="Arial" panose="020B0604020202020204" pitchFamily="34" charset="0"/>
              </a:rPr>
              <a:t>нагретые </a:t>
            </a:r>
            <a:r>
              <a:rPr lang="ru-RU" sz="1500" b="1" dirty="0">
                <a:solidFill>
                  <a:srgbClr val="0000D0"/>
                </a:solidFill>
                <a:latin typeface="Arial" panose="020B0604020202020204" pitchFamily="34" charset="0"/>
                <a:cs typeface="Arial" panose="020B0604020202020204" pitchFamily="34" charset="0"/>
              </a:rPr>
              <a:t>паяльники класть на специальные металлические </a:t>
            </a:r>
            <a:r>
              <a:rPr lang="ru-RU" sz="1500" b="1" dirty="0" smtClean="0">
                <a:solidFill>
                  <a:srgbClr val="0000D0"/>
                </a:solidFill>
                <a:latin typeface="Arial" panose="020B0604020202020204" pitchFamily="34" charset="0"/>
                <a:cs typeface="Arial" panose="020B0604020202020204" pitchFamily="34" charset="0"/>
              </a:rPr>
              <a:t>подставки.</a:t>
            </a:r>
            <a:endParaRPr lang="ru-RU" altLang="ru-RU" sz="1500" b="1" dirty="0" smtClean="0">
              <a:solidFill>
                <a:srgbClr val="0000D0"/>
              </a:solidFill>
              <a:effectLst/>
              <a:latin typeface="Arial" panose="020B0604020202020204" pitchFamily="34" charset="0"/>
              <a:cs typeface="Arial" panose="020B0604020202020204" pitchFamily="34" charset="0"/>
            </a:endParaRPr>
          </a:p>
          <a:p>
            <a:pPr marL="357188" indent="-357188" fontAlgn="auto">
              <a:spcBef>
                <a:spcPts val="0"/>
              </a:spcBef>
              <a:spcAft>
                <a:spcPts val="0"/>
              </a:spcAft>
              <a:buClr>
                <a:srgbClr val="FF0000"/>
              </a:buClr>
              <a:buSzPct val="100000"/>
              <a:buFont typeface="Wingdings" pitchFamily="2" charset="2"/>
              <a:buChar char="q"/>
              <a:defRPr/>
            </a:pPr>
            <a:r>
              <a:rPr lang="ru-RU" sz="1500" b="1" dirty="0" smtClean="0">
                <a:solidFill>
                  <a:srgbClr val="0000D0"/>
                </a:solidFill>
                <a:latin typeface="Arial" panose="020B0604020202020204" pitchFamily="34" charset="0"/>
                <a:cs typeface="Arial" panose="020B0604020202020204" pitchFamily="34" charset="0"/>
              </a:rPr>
              <a:t>При использовании </a:t>
            </a:r>
            <a:r>
              <a:rPr lang="ru-RU" altLang="ru-RU" sz="1500" b="1" dirty="0" smtClean="0">
                <a:solidFill>
                  <a:srgbClr val="0000D0"/>
                </a:solidFill>
                <a:effectLst/>
                <a:latin typeface="Arial" panose="020B0604020202020204" pitchFamily="34" charset="0"/>
                <a:cs typeface="Arial" panose="020B0604020202020204" pitchFamily="34" charset="0"/>
              </a:rPr>
              <a:t>электрических </a:t>
            </a:r>
            <a:r>
              <a:rPr lang="ru-RU" sz="1500" b="1" dirty="0" smtClean="0">
                <a:solidFill>
                  <a:srgbClr val="0000D0"/>
                </a:solidFill>
                <a:latin typeface="Arial" panose="020B0604020202020204" pitchFamily="34" charset="0"/>
                <a:cs typeface="Arial" panose="020B0604020202020204" pitchFamily="34" charset="0"/>
              </a:rPr>
              <a:t>паяльников </a:t>
            </a:r>
            <a:r>
              <a:rPr lang="ru-RU" sz="1500" b="1" dirty="0">
                <a:solidFill>
                  <a:srgbClr val="0000D0"/>
                </a:solidFill>
                <a:latin typeface="Arial" panose="020B0604020202020204" pitchFamily="34" charset="0"/>
                <a:cs typeface="Arial" panose="020B0604020202020204" pitchFamily="34" charset="0"/>
              </a:rPr>
              <a:t>особенно необходимо следить за состоянием </a:t>
            </a:r>
            <a:r>
              <a:rPr lang="ru-RU" sz="1500" b="1" dirty="0" smtClean="0">
                <a:solidFill>
                  <a:srgbClr val="0000D0"/>
                </a:solidFill>
                <a:latin typeface="Arial" panose="020B0604020202020204" pitchFamily="34" charset="0"/>
                <a:cs typeface="Arial" panose="020B0604020202020204" pitchFamily="34" charset="0"/>
              </a:rPr>
              <a:t>электропроводки: </a:t>
            </a:r>
            <a:r>
              <a:rPr lang="ru-RU" altLang="ru-RU" sz="1500" b="1" dirty="0" smtClean="0">
                <a:solidFill>
                  <a:srgbClr val="0000D0"/>
                </a:solidFill>
                <a:effectLst/>
                <a:latin typeface="Arial" panose="020B0604020202020204" pitchFamily="34" charset="0"/>
                <a:cs typeface="Arial" panose="020B0604020202020204" pitchFamily="34" charset="0"/>
              </a:rPr>
              <a:t>у электропаяльника рукоятка должна быть сухой и не проводящей тока</a:t>
            </a:r>
          </a:p>
          <a:p>
            <a:pPr marL="357188" indent="-357188" fontAlgn="auto">
              <a:spcBef>
                <a:spcPts val="0"/>
              </a:spcBef>
              <a:spcAft>
                <a:spcPts val="0"/>
              </a:spcAft>
              <a:buClr>
                <a:srgbClr val="FF0000"/>
              </a:buClr>
              <a:buSzPct val="100000"/>
              <a:buFont typeface="Wingdings" pitchFamily="2" charset="2"/>
              <a:buChar char="q"/>
              <a:defRPr/>
            </a:pPr>
            <a:r>
              <a:rPr lang="ru-RU" sz="1500" b="1" dirty="0" smtClean="0">
                <a:solidFill>
                  <a:srgbClr val="0000D0"/>
                </a:solidFill>
                <a:latin typeface="Arial" panose="020B0604020202020204" pitchFamily="34" charset="0"/>
                <a:cs typeface="Arial" panose="020B0604020202020204" pitchFamily="34" charset="0"/>
              </a:rPr>
              <a:t>Знать приёмы </a:t>
            </a:r>
            <a:r>
              <a:rPr lang="ru-RU" sz="1500" b="1" dirty="0">
                <a:solidFill>
                  <a:srgbClr val="0000D0"/>
                </a:solidFill>
                <a:latin typeface="Arial" panose="020B0604020202020204" pitchFamily="34" charset="0"/>
                <a:cs typeface="Arial" panose="020B0604020202020204" pitchFamily="34" charset="0"/>
              </a:rPr>
              <a:t>заливки, разжигания, ухода и использования паяльных </a:t>
            </a:r>
            <a:r>
              <a:rPr lang="ru-RU" sz="1500" b="1" dirty="0" smtClean="0">
                <a:solidFill>
                  <a:srgbClr val="0000D0"/>
                </a:solidFill>
                <a:latin typeface="Arial" panose="020B0604020202020204" pitchFamily="34" charset="0"/>
                <a:cs typeface="Arial" panose="020B0604020202020204" pitchFamily="34" charset="0"/>
              </a:rPr>
              <a:t>ламп.</a:t>
            </a:r>
          </a:p>
          <a:p>
            <a:pPr marL="357188" indent="-357188" fontAlgn="auto">
              <a:spcBef>
                <a:spcPts val="0"/>
              </a:spcBef>
              <a:spcAft>
                <a:spcPts val="0"/>
              </a:spcAft>
              <a:buClr>
                <a:srgbClr val="FF0000"/>
              </a:buClr>
              <a:buSzPct val="100000"/>
              <a:buFont typeface="Wingdings" pitchFamily="2" charset="2"/>
              <a:buChar char="q"/>
              <a:defRPr/>
            </a:pPr>
            <a:r>
              <a:rPr lang="ru-RU" altLang="ru-RU" sz="1500" b="1" dirty="0" smtClean="0">
                <a:solidFill>
                  <a:srgbClr val="0000D0"/>
                </a:solidFill>
                <a:latin typeface="Arial" panose="020B0604020202020204" pitchFamily="34" charset="0"/>
                <a:cs typeface="Arial" panose="020B0604020202020204" pitchFamily="34" charset="0"/>
              </a:rPr>
              <a:t>Запрещается прикасаться </a:t>
            </a:r>
            <a:r>
              <a:rPr lang="ru-RU" altLang="ru-RU" sz="1500" b="1" dirty="0">
                <a:solidFill>
                  <a:srgbClr val="0000D0"/>
                </a:solidFill>
                <a:latin typeface="Arial" panose="020B0604020202020204" pitchFamily="34" charset="0"/>
                <a:cs typeface="Arial" panose="020B0604020202020204" pitchFamily="34" charset="0"/>
              </a:rPr>
              <a:t>к неисправным инструментам и нагретым частям инструмента </a:t>
            </a:r>
            <a:r>
              <a:rPr lang="ru-RU" altLang="ru-RU" sz="1500" b="1" dirty="0" smtClean="0">
                <a:solidFill>
                  <a:srgbClr val="0000D0"/>
                </a:solidFill>
                <a:latin typeface="Arial" panose="020B0604020202020204" pitchFamily="34" charset="0"/>
                <a:cs typeface="Arial" panose="020B0604020202020204" pitchFamily="34" charset="0"/>
              </a:rPr>
              <a:t>паяния</a:t>
            </a:r>
            <a:r>
              <a:rPr lang="ru-RU" altLang="ru-RU" sz="1500" b="1" dirty="0" smtClean="0">
                <a:solidFill>
                  <a:srgbClr val="0000D0"/>
                </a:solidFill>
                <a:effectLst/>
                <a:latin typeface="Arial" panose="020B0604020202020204" pitchFamily="34" charset="0"/>
                <a:cs typeface="Arial" panose="020B0604020202020204" pitchFamily="34" charset="0"/>
              </a:rPr>
              <a:t>.</a:t>
            </a:r>
          </a:p>
          <a:p>
            <a:pPr marL="357188" indent="-357188" fontAlgn="auto">
              <a:spcBef>
                <a:spcPts val="0"/>
              </a:spcBef>
              <a:spcAft>
                <a:spcPts val="0"/>
              </a:spcAft>
              <a:buClr>
                <a:srgbClr val="FF0000"/>
              </a:buClr>
              <a:buSzPct val="100000"/>
              <a:buFont typeface="Wingdings" pitchFamily="2" charset="2"/>
              <a:buChar char="q"/>
              <a:defRPr/>
            </a:pPr>
            <a:r>
              <a:rPr lang="ru-RU" altLang="ru-RU" sz="1500" b="1" dirty="0">
                <a:solidFill>
                  <a:srgbClr val="0000D0"/>
                </a:solidFill>
                <a:latin typeface="Arial" panose="020B0604020202020204" pitchFamily="34" charset="0"/>
                <a:cs typeface="Arial" panose="020B0604020202020204" pitchFamily="34" charset="0"/>
              </a:rPr>
              <a:t>При пайке тугоплавкими припоями нужно работать в рукавицах и </a:t>
            </a:r>
            <a:r>
              <a:rPr lang="ru-RU" altLang="ru-RU" sz="1500" b="1" dirty="0" smtClean="0">
                <a:solidFill>
                  <a:srgbClr val="0000D0"/>
                </a:solidFill>
                <a:latin typeface="Arial" panose="020B0604020202020204" pitchFamily="34" charset="0"/>
                <a:cs typeface="Arial" panose="020B0604020202020204" pitchFamily="34" charset="0"/>
              </a:rPr>
              <a:t>очках.</a:t>
            </a:r>
            <a:endParaRPr lang="ru-RU" altLang="ru-RU" sz="1500" b="1" dirty="0" smtClean="0">
              <a:solidFill>
                <a:srgbClr val="0000D0"/>
              </a:solidFill>
              <a:effectLst/>
              <a:latin typeface="Arial" panose="020B0604020202020204" pitchFamily="34" charset="0"/>
              <a:cs typeface="Arial" panose="020B0604020202020204" pitchFamily="34" charset="0"/>
            </a:endParaRPr>
          </a:p>
        </p:txBody>
      </p:sp>
      <p:sp>
        <p:nvSpPr>
          <p:cNvPr id="2" name="Прямоугольник 1"/>
          <p:cNvSpPr/>
          <p:nvPr/>
        </p:nvSpPr>
        <p:spPr>
          <a:xfrm>
            <a:off x="3349" y="620688"/>
            <a:ext cx="9140651" cy="353943"/>
          </a:xfrm>
          <a:prstGeom prst="rect">
            <a:avLst/>
          </a:prstGeom>
          <a:solidFill>
            <a:srgbClr val="CCFFCC"/>
          </a:solidFill>
        </p:spPr>
        <p:txBody>
          <a:bodyPr wrap="square">
            <a:spAutoFit/>
          </a:bodyPr>
          <a:lstStyle/>
          <a:p>
            <a:pPr algn="ctr" eaLnBrk="1" hangingPunct="1">
              <a:buFontTx/>
              <a:buNone/>
            </a:pPr>
            <a:r>
              <a:rPr lang="ru-RU" altLang="ru-RU" sz="1700" b="1" dirty="0">
                <a:solidFill>
                  <a:srgbClr val="FF0000"/>
                </a:solidFill>
                <a:latin typeface="Arial" panose="020B0604020202020204" pitchFamily="34" charset="0"/>
                <a:cs typeface="Arial" panose="020B0604020202020204" pitchFamily="34" charset="0"/>
              </a:rPr>
              <a:t>При пайке и лужении необходимо соблюдать следующие правили безопасности:</a:t>
            </a:r>
          </a:p>
        </p:txBody>
      </p:sp>
    </p:spTree>
    <p:extLst>
      <p:ext uri="{BB962C8B-B14F-4D97-AF65-F5344CB8AC3E}">
        <p14:creationId xmlns:p14="http://schemas.microsoft.com/office/powerpoint/2010/main" val="25167808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100_32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716" y="12455"/>
            <a:ext cx="56166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275366" y="23984"/>
            <a:ext cx="3097323" cy="369332"/>
          </a:xfrm>
          <a:prstGeom prst="rect">
            <a:avLst/>
          </a:prstGeom>
        </p:spPr>
        <p:txBody>
          <a:bodyPr wrap="none">
            <a:spAutoFit/>
          </a:bodyPr>
          <a:lstStyle/>
          <a:p>
            <a:r>
              <a:rPr lang="ru-RU" altLang="ru-RU" b="1" dirty="0" smtClean="0">
                <a:solidFill>
                  <a:srgbClr val="1008B8"/>
                </a:solidFill>
                <a:cs typeface="Times New Roman" panose="02020603050405020304" pitchFamily="18" charset="0"/>
              </a:rPr>
              <a:t>Рабочее место для паки</a:t>
            </a:r>
            <a:endParaRPr lang="ru-RU" dirty="0"/>
          </a:p>
        </p:txBody>
      </p:sp>
    </p:spTree>
    <p:extLst>
      <p:ext uri="{BB962C8B-B14F-4D97-AF65-F5344CB8AC3E}">
        <p14:creationId xmlns:p14="http://schemas.microsoft.com/office/powerpoint/2010/main" val="11489252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Прямоугольник 1"/>
          <p:cNvSpPr/>
          <p:nvPr/>
        </p:nvSpPr>
        <p:spPr>
          <a:xfrm>
            <a:off x="3851920" y="188640"/>
            <a:ext cx="5112568" cy="5078313"/>
          </a:xfrm>
          <a:prstGeom prst="rect">
            <a:avLst/>
          </a:prstGeom>
          <a:solidFill>
            <a:srgbClr val="FFFF00"/>
          </a:solidFill>
          <a:effectLst>
            <a:softEdge rad="635000"/>
          </a:effectLst>
        </p:spPr>
        <p:txBody>
          <a:bodyPr wrap="square">
            <a:spAutoFit/>
          </a:bodyPr>
          <a:lstStyle/>
          <a:p>
            <a:pPr algn="ctr"/>
            <a:endPar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ПРОВЕРЬ СВОИ ЗНАНИЯ</a:t>
            </a:r>
          </a:p>
          <a:p>
            <a:pPr algn="ctr"/>
            <a:endParaRPr lang="ru-RU"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Рисунок 2" descr="http://wiki.iteach.ru/images/9/93/%D0%9F%D1%80%D0%B5%D0%B7%D0%B5%D0%BD%D1%82%D0%B0%D1%86%D0%B8%D1%8F_%D1%83%D1%87%D0%B5%D0%BD%D0%B8%D0%BA%D0%B0513.jpg"/>
          <p:cNvPicPr/>
          <p:nvPr/>
        </p:nvPicPr>
        <p:blipFill>
          <a:blip r:embed="rId3" cstate="print"/>
          <a:srcRect/>
          <a:stretch>
            <a:fillRect/>
          </a:stretch>
        </p:blipFill>
        <p:spPr bwMode="auto">
          <a:xfrm>
            <a:off x="316111" y="2204864"/>
            <a:ext cx="3888432" cy="4314874"/>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59735802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Блок-схема: документ 3"/>
          <p:cNvSpPr/>
          <p:nvPr/>
        </p:nvSpPr>
        <p:spPr>
          <a:xfrm>
            <a:off x="719572" y="260648"/>
            <a:ext cx="7776864" cy="6192688"/>
          </a:xfrm>
          <a:prstGeom prst="flowChartDocument">
            <a:avLst/>
          </a:prstGeom>
          <a:solidFill>
            <a:srgbClr val="92D050">
              <a:alpha val="9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rtlCol="0" anchor="ctr" anchorCtr="0">
            <a:noAutofit/>
          </a:bodyPr>
          <a:lstStyle/>
          <a:p>
            <a:pPr algn="ctr" defTabSz="622300">
              <a:lnSpc>
                <a:spcPct val="90000"/>
              </a:lnSpc>
              <a:spcAft>
                <a:spcPct val="35000"/>
              </a:spcAft>
            </a:pPr>
            <a:endParaRPr lang="ru-RU" altLang="ru-RU" sz="3200" b="1" dirty="0" smtClean="0">
              <a:solidFill>
                <a:srgbClr val="FFFFFF"/>
              </a:solidFill>
            </a:endParaRPr>
          </a:p>
          <a:p>
            <a:pPr algn="ctr" defTabSz="622300">
              <a:lnSpc>
                <a:spcPct val="130000"/>
              </a:lnSpc>
              <a:spcAft>
                <a:spcPts val="0"/>
              </a:spcAft>
            </a:pPr>
            <a:r>
              <a:rPr lang="ru-RU" altLang="ru-RU" sz="6000" b="1" dirty="0" smtClean="0">
                <a:solidFill>
                  <a:srgbClr val="FF00FF"/>
                </a:solidFill>
                <a:effectLst>
                  <a:outerShdw blurRad="38100" dist="38100" dir="2700000" algn="tl">
                    <a:srgbClr val="000000">
                      <a:alpha val="43137"/>
                    </a:srgbClr>
                  </a:outerShdw>
                </a:effectLst>
              </a:rPr>
              <a:t>ПОВТОРИМ ПРОЙДЕННЫЙ УЧЕБНЫЙ МАТЕРИАЛ</a:t>
            </a:r>
          </a:p>
          <a:p>
            <a:pPr algn="ctr" defTabSz="622300">
              <a:lnSpc>
                <a:spcPct val="90000"/>
              </a:lnSpc>
              <a:spcBef>
                <a:spcPct val="0"/>
              </a:spcBef>
              <a:spcAft>
                <a:spcPct val="35000"/>
              </a:spcAft>
            </a:pPr>
            <a:endParaRPr lang="ru-RU" sz="1400" b="1" kern="1200" dirty="0" smtClean="0"/>
          </a:p>
        </p:txBody>
      </p:sp>
      <p:pic>
        <p:nvPicPr>
          <p:cNvPr id="3" name="Picture 10" descr="J0254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12260" y="5589240"/>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83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3044" y="31530"/>
            <a:ext cx="8805138" cy="637328"/>
          </a:xfrm>
          <a:solidFill>
            <a:srgbClr val="FFC000"/>
          </a:solidFill>
        </p:spPr>
        <p:txBody>
          <a:bodyPr/>
          <a:lstStyle/>
          <a:p>
            <a:pPr algn="ctr"/>
            <a:r>
              <a:rPr lang="ru-RU" sz="4000" b="1" dirty="0" smtClean="0">
                <a:solidFill>
                  <a:srgbClr val="0000CC"/>
                </a:solidFill>
                <a:effectLst/>
                <a:latin typeface="Times New Roman" panose="02020603050405020304" pitchFamily="18" charset="0"/>
                <a:cs typeface="Times New Roman" panose="02020603050405020304" pitchFamily="18" charset="0"/>
              </a:rPr>
              <a:t>СУЩНОСТЬ ПАЙКИ</a:t>
            </a:r>
            <a:endParaRPr lang="ru-RU" sz="4000" b="1" dirty="0">
              <a:solidFill>
                <a:srgbClr val="0000CC"/>
              </a:solidFill>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53044" y="4683104"/>
            <a:ext cx="8805138" cy="1400383"/>
          </a:xfrm>
          <a:prstGeom prst="rect">
            <a:avLst/>
          </a:prstGeom>
          <a:solidFill>
            <a:srgbClr val="FFFFCC"/>
          </a:solidFill>
        </p:spPr>
        <p:txBody>
          <a:bodyPr wrap="square">
            <a:spAutoFit/>
          </a:bodyPr>
          <a:lstStyle/>
          <a:p>
            <a:r>
              <a:rPr lang="ru-RU" sz="1700" b="1" dirty="0" smtClean="0">
                <a:solidFill>
                  <a:srgbClr val="FF0000"/>
                </a:solidFill>
              </a:rPr>
              <a:t>Пайка </a:t>
            </a:r>
            <a:r>
              <a:rPr lang="ru-RU" altLang="ru-RU" sz="1700" b="1" kern="0" dirty="0">
                <a:solidFill>
                  <a:srgbClr val="0000CC"/>
                </a:solidFill>
                <a:cs typeface="Times New Roman" panose="02020603050405020304" pitchFamily="18" charset="0"/>
              </a:rPr>
              <a:t> – это </a:t>
            </a:r>
            <a:r>
              <a:rPr lang="ru-RU" altLang="ru-RU" sz="1700" b="1" kern="0" dirty="0" smtClean="0">
                <a:solidFill>
                  <a:srgbClr val="0000CC"/>
                </a:solidFill>
                <a:cs typeface="Times New Roman" panose="02020603050405020304" pitchFamily="18" charset="0"/>
              </a:rPr>
              <a:t>технологическая операция</a:t>
            </a:r>
            <a:r>
              <a:rPr lang="ru-RU" sz="1700" b="1" dirty="0" smtClean="0">
                <a:solidFill>
                  <a:srgbClr val="0000D0"/>
                </a:solidFill>
              </a:rPr>
              <a:t>, применяемая для получения неразъёмного соединения деталей из различных материалов путём введения между этими деталями расплавленного материала (</a:t>
            </a:r>
            <a:r>
              <a:rPr lang="ru-RU" sz="1700" b="1" dirty="0" smtClean="0">
                <a:solidFill>
                  <a:srgbClr val="FF0000"/>
                </a:solidFill>
              </a:rPr>
              <a:t>припоя</a:t>
            </a:r>
            <a:r>
              <a:rPr lang="ru-RU" sz="1700" b="1" dirty="0" smtClean="0">
                <a:solidFill>
                  <a:srgbClr val="0000D0"/>
                </a:solidFill>
              </a:rPr>
              <a:t>), имеющего более низкую температуру плавления, чем материал (материалы) соединяемых деталей.</a:t>
            </a:r>
            <a:endParaRPr lang="ru-RU" sz="1700" b="1" dirty="0">
              <a:solidFill>
                <a:srgbClr val="0000D0"/>
              </a:solidFill>
            </a:endParaRPr>
          </a:p>
        </p:txBody>
      </p:sp>
      <p:graphicFrame>
        <p:nvGraphicFramePr>
          <p:cNvPr id="7" name="Схема 6"/>
          <p:cNvGraphicFramePr/>
          <p:nvPr>
            <p:extLst>
              <p:ext uri="{D42A27DB-BD31-4B8C-83A1-F6EECF244321}">
                <p14:modId xmlns:p14="http://schemas.microsoft.com/office/powerpoint/2010/main" val="2356000164"/>
              </p:ext>
            </p:extLst>
          </p:nvPr>
        </p:nvGraphicFramePr>
        <p:xfrm>
          <a:off x="153044" y="620688"/>
          <a:ext cx="8805138" cy="1404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5"/>
          <p:cNvSpPr txBox="1">
            <a:spLocks noChangeArrowheads="1"/>
          </p:cNvSpPr>
          <p:nvPr/>
        </p:nvSpPr>
        <p:spPr bwMode="auto">
          <a:xfrm>
            <a:off x="153044" y="3023247"/>
            <a:ext cx="8805138" cy="1584522"/>
          </a:xfrm>
          <a:prstGeom prst="rect">
            <a:avLst/>
          </a:prstGeom>
          <a:solidFill>
            <a:srgbClr val="CCFF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marL="0" indent="0" eaLnBrk="1" hangingPunct="1">
              <a:buNone/>
            </a:pPr>
            <a:r>
              <a:rPr lang="ru-RU" altLang="ru-RU" sz="1900" b="1" i="1" u="sng" dirty="0" smtClean="0">
                <a:solidFill>
                  <a:srgbClr val="FF0000"/>
                </a:solidFill>
                <a:cs typeface="Times New Roman" pitchFamily="18" charset="0"/>
              </a:rPr>
              <a:t>ПАЙКА</a:t>
            </a:r>
            <a:r>
              <a:rPr lang="ru-RU" altLang="ru-RU" sz="1900" dirty="0" smtClean="0">
                <a:solidFill>
                  <a:srgbClr val="FF0000"/>
                </a:solidFill>
                <a:effectLst/>
                <a:cs typeface="Times New Roman" pitchFamily="18" charset="0"/>
              </a:rPr>
              <a:t> </a:t>
            </a:r>
            <a:r>
              <a:rPr lang="ru-RU" altLang="ru-RU" sz="1900" b="1" kern="0" dirty="0" smtClean="0">
                <a:solidFill>
                  <a:srgbClr val="006600"/>
                </a:solidFill>
                <a:cs typeface="Times New Roman" panose="02020603050405020304" pitchFamily="18" charset="0"/>
              </a:rPr>
              <a:t>– это процесс получения неразъёмного соединения материалов с нагревом ниже температуры их автономного расплавления путём смачивания, растекания и заполнения зазора между ними расплавленным </a:t>
            </a:r>
            <a:r>
              <a:rPr lang="ru-RU" altLang="ru-RU" sz="1900" b="1" kern="0" dirty="0" smtClean="0">
                <a:solidFill>
                  <a:srgbClr val="FF0000"/>
                </a:solidFill>
                <a:cs typeface="Times New Roman" panose="02020603050405020304" pitchFamily="18" charset="0"/>
              </a:rPr>
              <a:t>припоем</a:t>
            </a:r>
            <a:r>
              <a:rPr lang="ru-RU" altLang="ru-RU" sz="1900" b="1" kern="0" dirty="0" smtClean="0">
                <a:solidFill>
                  <a:srgbClr val="0000CC"/>
                </a:solidFill>
                <a:cs typeface="Times New Roman" panose="02020603050405020304" pitchFamily="18" charset="0"/>
              </a:rPr>
              <a:t> </a:t>
            </a:r>
            <a:r>
              <a:rPr lang="ru-RU" altLang="ru-RU" sz="1900" b="1" kern="0" dirty="0" smtClean="0">
                <a:solidFill>
                  <a:srgbClr val="006600"/>
                </a:solidFill>
                <a:cs typeface="Times New Roman" panose="02020603050405020304" pitchFamily="18" charset="0"/>
              </a:rPr>
              <a:t>и сцепления их при кристаллизации шва. </a:t>
            </a:r>
          </a:p>
        </p:txBody>
      </p:sp>
      <p:sp>
        <p:nvSpPr>
          <p:cNvPr id="9" name="Прямоугольник 8"/>
          <p:cNvSpPr/>
          <p:nvPr/>
        </p:nvSpPr>
        <p:spPr>
          <a:xfrm>
            <a:off x="153044" y="1918229"/>
            <a:ext cx="8805138" cy="1015663"/>
          </a:xfrm>
          <a:prstGeom prst="rect">
            <a:avLst/>
          </a:prstGeom>
          <a:solidFill>
            <a:srgbClr val="FFFFCC"/>
          </a:solidFill>
        </p:spPr>
        <p:txBody>
          <a:bodyPr wrap="square">
            <a:spAutoFit/>
          </a:bodyPr>
          <a:lstStyle/>
          <a:p>
            <a:r>
              <a:rPr lang="ru-RU" sz="2000" b="1" i="1" u="sng" dirty="0" smtClean="0">
                <a:solidFill>
                  <a:srgbClr val="FF0000"/>
                </a:solidFill>
              </a:rPr>
              <a:t>ПАЙКА</a:t>
            </a:r>
            <a:r>
              <a:rPr lang="ru-RU" sz="2000" b="1" dirty="0" smtClean="0">
                <a:solidFill>
                  <a:srgbClr val="FF0000"/>
                </a:solidFill>
              </a:rPr>
              <a:t> </a:t>
            </a:r>
            <a:r>
              <a:rPr lang="ru-RU" altLang="ru-RU" sz="2000" b="1" kern="0" dirty="0">
                <a:solidFill>
                  <a:srgbClr val="0000CC"/>
                </a:solidFill>
                <a:cs typeface="Times New Roman" panose="02020603050405020304" pitchFamily="18" charset="0"/>
              </a:rPr>
              <a:t> – это </a:t>
            </a:r>
            <a:r>
              <a:rPr lang="ru-RU" sz="2000" b="1" dirty="0" smtClean="0">
                <a:solidFill>
                  <a:srgbClr val="0000CC"/>
                </a:solidFill>
              </a:rPr>
              <a:t>процесс </a:t>
            </a:r>
            <a:r>
              <a:rPr lang="ru-RU" sz="2000" b="1" dirty="0">
                <a:solidFill>
                  <a:srgbClr val="0000CC"/>
                </a:solidFill>
              </a:rPr>
              <a:t>соединения заготовок, в результате которого их материал не расплавляется</a:t>
            </a:r>
            <a:r>
              <a:rPr lang="ru-RU" sz="2000" b="1" dirty="0" smtClean="0">
                <a:solidFill>
                  <a:srgbClr val="0000CC"/>
                </a:solidFill>
              </a:rPr>
              <a:t>, то </a:t>
            </a:r>
            <a:r>
              <a:rPr lang="ru-RU" sz="2000" b="1" dirty="0">
                <a:solidFill>
                  <a:srgbClr val="0000CC"/>
                </a:solidFill>
              </a:rPr>
              <a:t>есть, материал не изменяет своих технических характеристик и качеств</a:t>
            </a:r>
            <a:r>
              <a:rPr lang="ru-RU" sz="2000" b="1" dirty="0" smtClean="0">
                <a:solidFill>
                  <a:srgbClr val="0000CC"/>
                </a:solidFill>
              </a:rPr>
              <a:t>.</a:t>
            </a:r>
            <a:endParaRPr lang="ru-RU" sz="2000" b="1" dirty="0">
              <a:solidFill>
                <a:srgbClr val="0000CC"/>
              </a:solidFill>
            </a:endParaRPr>
          </a:p>
        </p:txBody>
      </p:sp>
      <p:sp>
        <p:nvSpPr>
          <p:cNvPr id="3" name="Прямоугольник 2"/>
          <p:cNvSpPr/>
          <p:nvPr/>
        </p:nvSpPr>
        <p:spPr>
          <a:xfrm>
            <a:off x="153044" y="6186324"/>
            <a:ext cx="8805138" cy="584775"/>
          </a:xfrm>
          <a:prstGeom prst="rect">
            <a:avLst/>
          </a:prstGeom>
          <a:solidFill>
            <a:srgbClr val="CCFFFF"/>
          </a:solidFill>
        </p:spPr>
        <p:txBody>
          <a:bodyPr wrap="square">
            <a:spAutoFit/>
          </a:bodyPr>
          <a:lstStyle/>
          <a:p>
            <a:r>
              <a:rPr lang="ru-RU" sz="1600" b="1" dirty="0">
                <a:solidFill>
                  <a:srgbClr val="006600"/>
                </a:solidFill>
                <a:latin typeface="Arial" panose="020B0604020202020204" pitchFamily="34" charset="0"/>
                <a:ea typeface="Times New Roman" panose="02020603050405020304" pitchFamily="18" charset="0"/>
              </a:rPr>
              <a:t>Соединение с помощью пайки, без расплавления, </a:t>
            </a:r>
            <a:r>
              <a:rPr lang="ru-RU" sz="1600" b="1" dirty="0" smtClean="0">
                <a:solidFill>
                  <a:srgbClr val="006600"/>
                </a:solidFill>
                <a:latin typeface="Arial" panose="020B0604020202020204" pitchFamily="34" charset="0"/>
                <a:ea typeface="Times New Roman" panose="02020603050405020304" pitchFamily="18" charset="0"/>
              </a:rPr>
              <a:t>даёт </a:t>
            </a:r>
            <a:r>
              <a:rPr lang="ru-RU" sz="1600" b="1" dirty="0">
                <a:solidFill>
                  <a:srgbClr val="006600"/>
                </a:solidFill>
                <a:latin typeface="Arial" panose="020B0604020202020204" pitchFamily="34" charset="0"/>
                <a:ea typeface="Times New Roman" panose="02020603050405020304" pitchFamily="18" charset="0"/>
              </a:rPr>
              <a:t>возможность в будущем разъединить детали (распаять или перепаять заново), не нарушая их свойств. </a:t>
            </a:r>
            <a:endParaRPr lang="ru-RU" sz="1600" b="1" dirty="0">
              <a:solidFill>
                <a:srgbClr val="006600"/>
              </a:solidFill>
            </a:endParaRPr>
          </a:p>
        </p:txBody>
      </p:sp>
    </p:spTree>
    <p:extLst>
      <p:ext uri="{BB962C8B-B14F-4D97-AF65-F5344CB8AC3E}">
        <p14:creationId xmlns:p14="http://schemas.microsoft.com/office/powerpoint/2010/main" val="55330241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13208"/>
            <a:ext cx="8352420" cy="463464"/>
          </a:xfrm>
        </p:spPr>
        <p:txBody>
          <a:bodyPr/>
          <a:lstStyle/>
          <a:p>
            <a:pPr algn="ctr"/>
            <a:r>
              <a:rPr lang="ru-RU" altLang="ru-RU" sz="2400" b="1" dirty="0">
                <a:solidFill>
                  <a:srgbClr val="C00000"/>
                </a:solidFill>
                <a:effectLst/>
              </a:rPr>
              <a:t>Контрольные </a:t>
            </a:r>
            <a:r>
              <a:rPr lang="ru-RU" altLang="ru-RU" sz="2400" b="1" dirty="0" smtClean="0">
                <a:solidFill>
                  <a:srgbClr val="C00000"/>
                </a:solidFill>
                <a:effectLst/>
              </a:rPr>
              <a:t>вопросы для самоконтроля</a:t>
            </a:r>
            <a:endParaRPr lang="ru-RU" altLang="ru-RU" sz="2400" b="1" dirty="0">
              <a:solidFill>
                <a:srgbClr val="C00000"/>
              </a:solidFill>
              <a:effectLst/>
            </a:endParaRPr>
          </a:p>
        </p:txBody>
      </p:sp>
      <p:sp>
        <p:nvSpPr>
          <p:cNvPr id="35843" name="Rectangle 3"/>
          <p:cNvSpPr>
            <a:spLocks noGrp="1" noChangeArrowheads="1"/>
          </p:cNvSpPr>
          <p:nvPr>
            <p:ph type="body" idx="1"/>
          </p:nvPr>
        </p:nvSpPr>
        <p:spPr>
          <a:xfrm>
            <a:off x="187842" y="584684"/>
            <a:ext cx="8640960" cy="6070114"/>
          </a:xfrm>
          <a:solidFill>
            <a:srgbClr val="FFFFCC"/>
          </a:solidFill>
        </p:spPr>
        <p:txBody>
          <a:bodyPr>
            <a:noAutofit/>
          </a:bodyPr>
          <a:lstStyle/>
          <a:p>
            <a:pPr marL="357188" indent="-357188">
              <a:spcBef>
                <a:spcPts val="200"/>
              </a:spcBef>
              <a:spcAft>
                <a:spcPts val="200"/>
              </a:spcAft>
              <a:buClr>
                <a:srgbClr val="FF0000"/>
              </a:buClr>
              <a:buSzPct val="100000"/>
              <a:buFont typeface="+mj-lt"/>
              <a:buAutoNum type="arabicPeriod"/>
            </a:pPr>
            <a:r>
              <a:rPr lang="ru-RU" sz="1500" b="1" dirty="0">
                <a:solidFill>
                  <a:srgbClr val="0000CC"/>
                </a:solidFill>
                <a:effectLst/>
              </a:rPr>
              <a:t>Охарактеризуйте известные вам операции по выполнению </a:t>
            </a:r>
            <a:r>
              <a:rPr lang="ru-RU" sz="1500" b="1" dirty="0" smtClean="0">
                <a:solidFill>
                  <a:srgbClr val="0000CC"/>
                </a:solidFill>
                <a:effectLst/>
              </a:rPr>
              <a:t>                                      неразъёмных </a:t>
            </a:r>
            <a:r>
              <a:rPr lang="ru-RU" sz="1500" b="1" dirty="0">
                <a:solidFill>
                  <a:srgbClr val="0000CC"/>
                </a:solidFill>
                <a:effectLst/>
              </a:rPr>
              <a:t>соединений. Область их применения.</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Какой процесс называется пайкой?</a:t>
            </a:r>
          </a:p>
          <a:p>
            <a:pPr marL="357188" indent="-357188">
              <a:spcBef>
                <a:spcPts val="200"/>
              </a:spcBef>
              <a:spcAft>
                <a:spcPts val="200"/>
              </a:spcAft>
              <a:buClr>
                <a:srgbClr val="FF0000"/>
              </a:buClr>
              <a:buSzPct val="100000"/>
              <a:buFont typeface="+mj-lt"/>
              <a:buAutoNum type="arabicPeriod"/>
            </a:pPr>
            <a:r>
              <a:rPr lang="ru-RU" sz="1500" b="1" dirty="0">
                <a:solidFill>
                  <a:srgbClr val="0000CC"/>
                </a:solidFill>
                <a:effectLst/>
              </a:rPr>
              <a:t>Какой процесс называется </a:t>
            </a:r>
            <a:r>
              <a:rPr lang="ru-RU" sz="1500" b="1" dirty="0" smtClean="0">
                <a:solidFill>
                  <a:srgbClr val="0000CC"/>
                </a:solidFill>
                <a:effectLst/>
              </a:rPr>
              <a:t>лужением?</a:t>
            </a:r>
            <a:endParaRPr lang="ru-RU" sz="1500" b="1" dirty="0">
              <a:solidFill>
                <a:srgbClr val="0000CC"/>
              </a:solidFill>
              <a:effectLst/>
            </a:endParaRP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Какие </a:t>
            </a:r>
            <a:r>
              <a:rPr lang="ru-RU" sz="1500" b="1" dirty="0">
                <a:solidFill>
                  <a:srgbClr val="0000CC"/>
                </a:solidFill>
                <a:effectLst/>
              </a:rPr>
              <a:t>виды </a:t>
            </a:r>
            <a:r>
              <a:rPr lang="ru-RU" sz="1500" b="1" dirty="0" smtClean="0">
                <a:solidFill>
                  <a:srgbClr val="0000CC"/>
                </a:solidFill>
                <a:effectLst/>
              </a:rPr>
              <a:t>паяных швов </a:t>
            </a:r>
            <a:r>
              <a:rPr lang="ru-RU" sz="1500" b="1" dirty="0">
                <a:solidFill>
                  <a:srgbClr val="0000CC"/>
                </a:solidFill>
                <a:effectLst/>
              </a:rPr>
              <a:t>вам известны?</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 </a:t>
            </a:r>
            <a:r>
              <a:rPr lang="ru-RU" sz="1500" b="1" dirty="0">
                <a:solidFill>
                  <a:srgbClr val="0000CC"/>
                </a:solidFill>
                <a:effectLst/>
              </a:rPr>
              <a:t>подготавливаются поверхности к паянию, из каких переходов состоит процесс получения паяного шва?</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Какие </a:t>
            </a:r>
            <a:r>
              <a:rPr lang="ru-RU" sz="1500" b="1" dirty="0">
                <a:solidFill>
                  <a:srgbClr val="0000CC"/>
                </a:solidFill>
                <a:effectLst/>
              </a:rPr>
              <a:t>припои относятся к мягким?</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 </a:t>
            </a:r>
            <a:r>
              <a:rPr lang="ru-RU" sz="1500" b="1" dirty="0">
                <a:solidFill>
                  <a:srgbClr val="0000CC"/>
                </a:solidFill>
                <a:effectLst/>
              </a:rPr>
              <a:t>подготавливается поверхность к паянию?</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В </a:t>
            </a:r>
            <a:r>
              <a:rPr lang="ru-RU" sz="1500" b="1" dirty="0">
                <a:solidFill>
                  <a:srgbClr val="0000CC"/>
                </a:solidFill>
                <a:effectLst/>
              </a:rPr>
              <a:t>чем состоит назначение флюсов?</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Какие </a:t>
            </a:r>
            <a:r>
              <a:rPr lang="ru-RU" sz="1500" b="1" dirty="0">
                <a:solidFill>
                  <a:srgbClr val="0000CC"/>
                </a:solidFill>
                <a:effectLst/>
              </a:rPr>
              <a:t>флюсы применяются для паяния мягкими припоями?</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Почему </a:t>
            </a:r>
            <a:r>
              <a:rPr lang="ru-RU" sz="1500" b="1" dirty="0">
                <a:solidFill>
                  <a:srgbClr val="0000CC"/>
                </a:solidFill>
                <a:effectLst/>
              </a:rPr>
              <a:t>рабочая часть паяльника изготавливается из меди?</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Можно </a:t>
            </a:r>
            <a:r>
              <a:rPr lang="ru-RU" sz="1500" b="1" dirty="0">
                <a:solidFill>
                  <a:srgbClr val="0000CC"/>
                </a:solidFill>
                <a:effectLst/>
              </a:rPr>
              <a:t>ли произвести паяние </a:t>
            </a:r>
            <a:r>
              <a:rPr lang="ru-RU" sz="1500" b="1" dirty="0" smtClean="0">
                <a:solidFill>
                  <a:srgbClr val="0000CC"/>
                </a:solidFill>
                <a:effectLst/>
              </a:rPr>
              <a:t>твёрдым </a:t>
            </a:r>
            <a:r>
              <a:rPr lang="ru-RU" sz="1500" b="1" dirty="0">
                <a:solidFill>
                  <a:srgbClr val="0000CC"/>
                </a:solidFill>
                <a:effectLst/>
              </a:rPr>
              <a:t>припоем при помощи паяльника?</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Сравните </a:t>
            </a:r>
            <a:r>
              <a:rPr lang="ru-RU" sz="1500" b="1" dirty="0">
                <a:solidFill>
                  <a:srgbClr val="0000CC"/>
                </a:solidFill>
                <a:effectLst/>
              </a:rPr>
              <a:t>процесс нагрева при паянии </a:t>
            </a:r>
            <a:r>
              <a:rPr lang="ru-RU" sz="1500" b="1" dirty="0" smtClean="0">
                <a:solidFill>
                  <a:srgbClr val="0000CC"/>
                </a:solidFill>
                <a:effectLst/>
              </a:rPr>
              <a:t>твёрдыми </a:t>
            </a:r>
            <a:r>
              <a:rPr lang="ru-RU" sz="1500" b="1" dirty="0">
                <a:solidFill>
                  <a:srgbClr val="0000CC"/>
                </a:solidFill>
                <a:effectLst/>
              </a:rPr>
              <a:t>и мягкими припоями.</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Какие </a:t>
            </a:r>
            <a:r>
              <a:rPr lang="ru-RU" sz="1500" b="1" dirty="0">
                <a:solidFill>
                  <a:srgbClr val="0000CC"/>
                </a:solidFill>
                <a:effectLst/>
              </a:rPr>
              <a:t>флюсы применяются для паяния </a:t>
            </a:r>
            <a:r>
              <a:rPr lang="ru-RU" sz="1500" b="1" dirty="0" smtClean="0">
                <a:solidFill>
                  <a:srgbClr val="0000CC"/>
                </a:solidFill>
                <a:effectLst/>
              </a:rPr>
              <a:t>твёрдыми </a:t>
            </a:r>
            <a:r>
              <a:rPr lang="ru-RU" sz="1500" b="1" dirty="0">
                <a:solidFill>
                  <a:srgbClr val="0000CC"/>
                </a:solidFill>
                <a:effectLst/>
              </a:rPr>
              <a:t>припоями?</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Что </a:t>
            </a:r>
            <a:r>
              <a:rPr lang="ru-RU" sz="1500" b="1" dirty="0">
                <a:solidFill>
                  <a:srgbClr val="0000CC"/>
                </a:solidFill>
                <a:effectLst/>
              </a:rPr>
              <a:t>общего между паянием </a:t>
            </a:r>
            <a:r>
              <a:rPr lang="ru-RU" sz="1500" b="1" dirty="0" smtClean="0">
                <a:solidFill>
                  <a:srgbClr val="0000CC"/>
                </a:solidFill>
                <a:effectLst/>
              </a:rPr>
              <a:t>твёрдыми </a:t>
            </a:r>
            <a:r>
              <a:rPr lang="ru-RU" sz="1500" b="1" dirty="0">
                <a:solidFill>
                  <a:srgbClr val="0000CC"/>
                </a:solidFill>
                <a:effectLst/>
              </a:rPr>
              <a:t>и мягкими припоями?</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Какие </a:t>
            </a:r>
            <a:r>
              <a:rPr lang="ru-RU" sz="1500" b="1" dirty="0">
                <a:solidFill>
                  <a:srgbClr val="0000CC"/>
                </a:solidFill>
                <a:effectLst/>
              </a:rPr>
              <a:t>специфические </a:t>
            </a:r>
            <a:r>
              <a:rPr lang="ru-RU" sz="1500" b="1" dirty="0" smtClean="0">
                <a:solidFill>
                  <a:srgbClr val="0000CC"/>
                </a:solidFill>
                <a:effectLst/>
              </a:rPr>
              <a:t>правила техники безопасности</a:t>
            </a:r>
            <a:r>
              <a:rPr lang="ru-RU" sz="1500" b="1" dirty="0">
                <a:solidFill>
                  <a:srgbClr val="0000CC"/>
                </a:solidFill>
                <a:effectLst/>
              </a:rPr>
              <a:t> должны соблюдаться при паянии и лужении?</a:t>
            </a:r>
          </a:p>
          <a:p>
            <a:pPr marL="357188" indent="-357188">
              <a:spcBef>
                <a:spcPts val="200"/>
              </a:spcBef>
              <a:spcAft>
                <a:spcPts val="200"/>
              </a:spcAft>
              <a:buClr>
                <a:srgbClr val="FF0000"/>
              </a:buClr>
              <a:buSzPct val="100000"/>
              <a:buFont typeface="+mj-lt"/>
              <a:buAutoNum type="arabicPeriod"/>
            </a:pPr>
            <a:r>
              <a:rPr lang="ru-RU" sz="1500" b="1" dirty="0" smtClean="0">
                <a:solidFill>
                  <a:srgbClr val="0000CC"/>
                </a:solidFill>
                <a:effectLst/>
              </a:rPr>
              <a:t>Какие </a:t>
            </a:r>
            <a:r>
              <a:rPr lang="ru-RU" sz="1500" b="1" dirty="0">
                <a:solidFill>
                  <a:srgbClr val="0000CC"/>
                </a:solidFill>
                <a:effectLst/>
              </a:rPr>
              <a:t>виды работ могут быть выполнены паянием мягкими и </a:t>
            </a:r>
            <a:r>
              <a:rPr lang="ru-RU" sz="1500" b="1" dirty="0" smtClean="0">
                <a:solidFill>
                  <a:srgbClr val="0000CC"/>
                </a:solidFill>
                <a:effectLst/>
              </a:rPr>
              <a:t>твёрдыми </a:t>
            </a:r>
            <a:r>
              <a:rPr lang="ru-RU" sz="1500" b="1" dirty="0">
                <a:solidFill>
                  <a:srgbClr val="0000CC"/>
                </a:solidFill>
                <a:effectLst/>
              </a:rPr>
              <a:t>припоями</a:t>
            </a:r>
            <a:r>
              <a:rPr lang="ru-RU" sz="1500" b="1" dirty="0" smtClean="0">
                <a:solidFill>
                  <a:srgbClr val="0000CC"/>
                </a:solidFill>
                <a:effectLst/>
              </a:rPr>
              <a:t>?</a:t>
            </a:r>
          </a:p>
          <a:p>
            <a:pPr marL="357188" indent="-357188">
              <a:spcBef>
                <a:spcPts val="200"/>
              </a:spcBef>
              <a:spcAft>
                <a:spcPts val="200"/>
              </a:spcAft>
              <a:buClr>
                <a:srgbClr val="FF0000"/>
              </a:buClr>
              <a:buSzPct val="100000"/>
              <a:buFont typeface="+mj-lt"/>
              <a:buAutoNum type="arabicPeriod"/>
            </a:pPr>
            <a:r>
              <a:rPr lang="ru-RU" sz="1500" b="1" dirty="0">
                <a:solidFill>
                  <a:srgbClr val="0000CC"/>
                </a:solidFill>
                <a:effectLst/>
              </a:rPr>
              <a:t>Расшифруйте марки припоев: </a:t>
            </a:r>
            <a:r>
              <a:rPr lang="ru-RU" sz="1500" b="1" dirty="0">
                <a:solidFill>
                  <a:srgbClr val="FF0000"/>
                </a:solidFill>
                <a:effectLst/>
              </a:rPr>
              <a:t>ПОС90; ПОС61М; </a:t>
            </a:r>
            <a:r>
              <a:rPr lang="ru-RU" sz="1500" b="1" dirty="0" smtClean="0">
                <a:solidFill>
                  <a:srgbClr val="FF0000"/>
                </a:solidFill>
                <a:effectLst/>
              </a:rPr>
              <a:t>ПОСК50-18.</a:t>
            </a:r>
          </a:p>
          <a:p>
            <a:pPr marL="357188" indent="-357188">
              <a:spcBef>
                <a:spcPts val="200"/>
              </a:spcBef>
              <a:spcAft>
                <a:spcPts val="200"/>
              </a:spcAft>
              <a:buClr>
                <a:srgbClr val="FF0000"/>
              </a:buClr>
              <a:buSzPct val="100000"/>
              <a:buFont typeface="+mj-lt"/>
              <a:buAutoNum type="arabicPeriod"/>
            </a:pPr>
            <a:r>
              <a:rPr lang="ru-RU" sz="1500" b="1" dirty="0">
                <a:solidFill>
                  <a:srgbClr val="0000CC"/>
                </a:solidFill>
                <a:effectLst/>
              </a:rPr>
              <a:t>Расшифруйте  марки припоев: </a:t>
            </a:r>
            <a:r>
              <a:rPr lang="ru-RU" sz="1500" b="1" dirty="0" err="1">
                <a:solidFill>
                  <a:srgbClr val="FF0000"/>
                </a:solidFill>
                <a:effectLst/>
              </a:rPr>
              <a:t>ПСр</a:t>
            </a:r>
            <a:r>
              <a:rPr lang="ru-RU" sz="1500" b="1" dirty="0">
                <a:solidFill>
                  <a:srgbClr val="FF0000"/>
                </a:solidFill>
                <a:effectLst/>
              </a:rPr>
              <a:t> 72; ПСр10; ПМЦ36; ПМЦ54.</a:t>
            </a:r>
            <a:endParaRPr lang="ru-RU" altLang="ru-RU" sz="1500" b="1" dirty="0">
              <a:solidFill>
                <a:srgbClr val="FF0000"/>
              </a:solidFill>
            </a:endParaRPr>
          </a:p>
        </p:txBody>
      </p:sp>
      <p:pic>
        <p:nvPicPr>
          <p:cNvPr id="4" name="Picture 5" descr="J0254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1500" y="0"/>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38015"/>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9955" y="131762"/>
            <a:ext cx="5186370" cy="796908"/>
          </a:xfrm>
        </p:spPr>
        <p:txBody>
          <a:bodyPr>
            <a:normAutofit fontScale="90000"/>
          </a:bodyPr>
          <a:lstStyle/>
          <a:p>
            <a:r>
              <a:rPr lang="ru-RU" sz="4000" b="1" dirty="0" smtClean="0">
                <a:latin typeface="Times New Roman" pitchFamily="18" charset="0"/>
                <a:cs typeface="Times New Roman" pitchFamily="18" charset="0"/>
              </a:rPr>
              <a:t>   </a:t>
            </a:r>
            <a:r>
              <a:rPr lang="ru-RU" sz="4000" b="1" dirty="0" smtClean="0">
                <a:solidFill>
                  <a:schemeClr val="tx1"/>
                </a:solidFill>
                <a:latin typeface="Times New Roman" pitchFamily="18" charset="0"/>
                <a:cs typeface="Times New Roman" pitchFamily="18" charset="0"/>
              </a:rPr>
              <a:t> </a:t>
            </a:r>
            <a:r>
              <a:rPr lang="ru-RU" sz="4000" b="1" dirty="0" smtClean="0">
                <a:solidFill>
                  <a:srgbClr val="FF0000"/>
                </a:solidFill>
                <a:latin typeface="Times New Roman" pitchFamily="18" charset="0"/>
                <a:cs typeface="Times New Roman" pitchFamily="18" charset="0"/>
              </a:rPr>
              <a:t>Соединения деталей </a:t>
            </a:r>
            <a:endParaRPr lang="ru-RU" sz="4000" b="1" dirty="0">
              <a:solidFill>
                <a:srgbClr val="FF0000"/>
              </a:solidFill>
              <a:latin typeface="Times New Roman" pitchFamily="18" charset="0"/>
              <a:cs typeface="Times New Roman" pitchFamily="18" charset="0"/>
            </a:endParaRPr>
          </a:p>
        </p:txBody>
      </p:sp>
      <p:sp>
        <p:nvSpPr>
          <p:cNvPr id="6" name="Прямоугольник 5"/>
          <p:cNvSpPr/>
          <p:nvPr/>
        </p:nvSpPr>
        <p:spPr>
          <a:xfrm>
            <a:off x="1000100" y="1214422"/>
            <a:ext cx="3286148" cy="857256"/>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0000FF"/>
                </a:solidFill>
              </a:rPr>
              <a:t>Разъемные</a:t>
            </a:r>
          </a:p>
          <a:p>
            <a:pPr algn="ctr">
              <a:defRPr/>
            </a:pPr>
            <a:r>
              <a:rPr lang="ru-RU" sz="2800" b="1" dirty="0">
                <a:solidFill>
                  <a:srgbClr val="0000FF"/>
                </a:solidFill>
              </a:rPr>
              <a:t>соединения</a:t>
            </a:r>
          </a:p>
        </p:txBody>
      </p:sp>
      <p:sp>
        <p:nvSpPr>
          <p:cNvPr id="7" name="Прямоугольник 6"/>
          <p:cNvSpPr/>
          <p:nvPr/>
        </p:nvSpPr>
        <p:spPr>
          <a:xfrm>
            <a:off x="5500694" y="1214422"/>
            <a:ext cx="3286148" cy="857256"/>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006600"/>
                </a:solidFill>
              </a:rPr>
              <a:t>Неразъемные</a:t>
            </a:r>
          </a:p>
          <a:p>
            <a:pPr algn="ctr">
              <a:defRPr/>
            </a:pPr>
            <a:r>
              <a:rPr lang="ru-RU" sz="2800" b="1" dirty="0">
                <a:solidFill>
                  <a:srgbClr val="006600"/>
                </a:solidFill>
              </a:rPr>
              <a:t>соединения</a:t>
            </a:r>
          </a:p>
        </p:txBody>
      </p:sp>
      <p:sp>
        <p:nvSpPr>
          <p:cNvPr id="8" name="TextBox 7"/>
          <p:cNvSpPr txBox="1"/>
          <p:nvPr/>
        </p:nvSpPr>
        <p:spPr>
          <a:xfrm>
            <a:off x="500063" y="4857750"/>
            <a:ext cx="261610" cy="461665"/>
          </a:xfrm>
          <a:prstGeom prst="rect">
            <a:avLst/>
          </a:prstGeom>
          <a:noFill/>
        </p:spPr>
        <p:txBody>
          <a:bodyPr wrap="none">
            <a:spAutoFit/>
          </a:bodyPr>
          <a:lstStyle/>
          <a:p>
            <a:pPr>
              <a:defRPr/>
            </a:pP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
        <p:nvSpPr>
          <p:cNvPr id="9" name="Прямоугольник 8"/>
          <p:cNvSpPr/>
          <p:nvPr/>
        </p:nvSpPr>
        <p:spPr>
          <a:xfrm>
            <a:off x="1785918" y="2643182"/>
            <a:ext cx="2071702" cy="242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600" b="1" dirty="0" smtClean="0">
                <a:solidFill>
                  <a:srgbClr val="FF0000"/>
                </a:solidFill>
              </a:rPr>
              <a:t>?</a:t>
            </a:r>
            <a:endParaRPr lang="ru-RU" sz="9600" b="1" dirty="0">
              <a:solidFill>
                <a:srgbClr val="FF0000"/>
              </a:solidFill>
            </a:endParaRPr>
          </a:p>
        </p:txBody>
      </p:sp>
      <p:sp>
        <p:nvSpPr>
          <p:cNvPr id="13" name="Прямоугольник 12"/>
          <p:cNvSpPr/>
          <p:nvPr/>
        </p:nvSpPr>
        <p:spPr>
          <a:xfrm>
            <a:off x="6000760" y="2643182"/>
            <a:ext cx="2071702" cy="242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600" b="1" dirty="0" smtClean="0">
                <a:solidFill>
                  <a:srgbClr val="FF0000"/>
                </a:solidFill>
              </a:rPr>
              <a:t>?</a:t>
            </a:r>
            <a:endParaRPr lang="ru-RU" sz="9600" b="1" dirty="0">
              <a:solidFill>
                <a:srgbClr val="FF0000"/>
              </a:solidFill>
            </a:endParaRPr>
          </a:p>
        </p:txBody>
      </p:sp>
      <p:pic>
        <p:nvPicPr>
          <p:cNvPr id="10" name="Picture 10" descr="J0254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28000" y="22755"/>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3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amond(in)">
                                      <p:cBhvr>
                                        <p:cTn id="11" dur="1000"/>
                                        <p:tgtEl>
                                          <p:spTgt spid="9"/>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amond(in)">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2069" y="230236"/>
            <a:ext cx="5186370" cy="796908"/>
          </a:xfrm>
        </p:spPr>
        <p:txBody>
          <a:bodyPr>
            <a:normAutofit fontScale="90000"/>
          </a:bodyPr>
          <a:lstStyle/>
          <a:p>
            <a:r>
              <a:rPr lang="ru-RU" sz="4000" b="1" dirty="0" smtClean="0">
                <a:latin typeface="Times New Roman" pitchFamily="18" charset="0"/>
                <a:cs typeface="Times New Roman" pitchFamily="18" charset="0"/>
              </a:rPr>
              <a:t>   </a:t>
            </a:r>
            <a:r>
              <a:rPr lang="ru-RU" sz="4000" b="1" dirty="0" smtClean="0">
                <a:solidFill>
                  <a:schemeClr val="tx1"/>
                </a:solidFill>
                <a:latin typeface="Times New Roman" pitchFamily="18" charset="0"/>
                <a:cs typeface="Times New Roman" pitchFamily="18" charset="0"/>
              </a:rPr>
              <a:t> </a:t>
            </a:r>
            <a:r>
              <a:rPr lang="ru-RU" sz="4000" b="1" dirty="0" smtClean="0">
                <a:solidFill>
                  <a:srgbClr val="FF0000"/>
                </a:solidFill>
                <a:latin typeface="Times New Roman" pitchFamily="18" charset="0"/>
                <a:cs typeface="Times New Roman" pitchFamily="18" charset="0"/>
              </a:rPr>
              <a:t>Соединения деталей </a:t>
            </a:r>
            <a:endParaRPr lang="ru-RU" sz="4000" b="1" dirty="0">
              <a:solidFill>
                <a:srgbClr val="FF0000"/>
              </a:solidFill>
              <a:latin typeface="Times New Roman" pitchFamily="18" charset="0"/>
              <a:cs typeface="Times New Roman" pitchFamily="18" charset="0"/>
            </a:endParaRPr>
          </a:p>
        </p:txBody>
      </p:sp>
      <p:sp>
        <p:nvSpPr>
          <p:cNvPr id="6" name="Прямоугольник 5"/>
          <p:cNvSpPr/>
          <p:nvPr/>
        </p:nvSpPr>
        <p:spPr>
          <a:xfrm>
            <a:off x="1000100" y="1214422"/>
            <a:ext cx="3286148" cy="857256"/>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0000FF"/>
                </a:solidFill>
              </a:rPr>
              <a:t>Разъемные</a:t>
            </a:r>
          </a:p>
          <a:p>
            <a:pPr algn="ctr">
              <a:defRPr/>
            </a:pPr>
            <a:r>
              <a:rPr lang="ru-RU" sz="2800" b="1" dirty="0">
                <a:solidFill>
                  <a:srgbClr val="0000FF"/>
                </a:solidFill>
              </a:rPr>
              <a:t>соединения</a:t>
            </a:r>
          </a:p>
        </p:txBody>
      </p:sp>
      <p:sp>
        <p:nvSpPr>
          <p:cNvPr id="7" name="Прямоугольник 6"/>
          <p:cNvSpPr/>
          <p:nvPr/>
        </p:nvSpPr>
        <p:spPr>
          <a:xfrm>
            <a:off x="5500694" y="1214422"/>
            <a:ext cx="3286148" cy="857256"/>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006600"/>
                </a:solidFill>
              </a:rPr>
              <a:t>Неразъемные</a:t>
            </a:r>
          </a:p>
          <a:p>
            <a:pPr algn="ctr">
              <a:defRPr/>
            </a:pPr>
            <a:r>
              <a:rPr lang="ru-RU" sz="2800" b="1" dirty="0">
                <a:solidFill>
                  <a:srgbClr val="006600"/>
                </a:solidFill>
              </a:rPr>
              <a:t>соединения</a:t>
            </a:r>
          </a:p>
        </p:txBody>
      </p:sp>
      <p:sp>
        <p:nvSpPr>
          <p:cNvPr id="8" name="TextBox 7"/>
          <p:cNvSpPr txBox="1"/>
          <p:nvPr/>
        </p:nvSpPr>
        <p:spPr>
          <a:xfrm>
            <a:off x="500063" y="4857750"/>
            <a:ext cx="261610" cy="461665"/>
          </a:xfrm>
          <a:prstGeom prst="rect">
            <a:avLst/>
          </a:prstGeom>
          <a:noFill/>
        </p:spPr>
        <p:txBody>
          <a:bodyPr wrap="none">
            <a:spAutoFit/>
          </a:bodyPr>
          <a:lstStyle/>
          <a:p>
            <a:pPr>
              <a:defRPr/>
            </a:pP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
        <p:nvSpPr>
          <p:cNvPr id="10" name="Прямоугольник 9"/>
          <p:cNvSpPr/>
          <p:nvPr/>
        </p:nvSpPr>
        <p:spPr>
          <a:xfrm>
            <a:off x="785786" y="2500306"/>
            <a:ext cx="1428760"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2800" b="1" dirty="0" smtClean="0">
                <a:solidFill>
                  <a:srgbClr val="FFFF00"/>
                </a:solidFill>
              </a:rPr>
              <a:t>Болтовое</a:t>
            </a:r>
          </a:p>
          <a:p>
            <a:pPr algn="ctr"/>
            <a:r>
              <a:rPr lang="ru-RU" sz="2800" b="1" dirty="0" smtClean="0">
                <a:solidFill>
                  <a:srgbClr val="FFFF00"/>
                </a:solidFill>
              </a:rPr>
              <a:t>Винтовое </a:t>
            </a:r>
          </a:p>
          <a:p>
            <a:pPr algn="ctr"/>
            <a:r>
              <a:rPr lang="ru-RU" sz="2800" b="1" dirty="0" smtClean="0">
                <a:solidFill>
                  <a:srgbClr val="FFFF00"/>
                </a:solidFill>
              </a:rPr>
              <a:t>Шпилечное</a:t>
            </a:r>
            <a:endParaRPr lang="ru-RU" sz="2800" b="1" dirty="0">
              <a:solidFill>
                <a:srgbClr val="FFFF00"/>
              </a:solidFill>
            </a:endParaRPr>
          </a:p>
        </p:txBody>
      </p:sp>
      <p:sp>
        <p:nvSpPr>
          <p:cNvPr id="11" name="Прямоугольник 10"/>
          <p:cNvSpPr/>
          <p:nvPr/>
        </p:nvSpPr>
        <p:spPr>
          <a:xfrm>
            <a:off x="2787149" y="2527342"/>
            <a:ext cx="1143008"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2800" b="1" dirty="0" smtClean="0">
                <a:solidFill>
                  <a:srgbClr val="FFFF00"/>
                </a:solidFill>
              </a:rPr>
              <a:t>Шпоночное</a:t>
            </a:r>
          </a:p>
          <a:p>
            <a:pPr algn="ctr"/>
            <a:r>
              <a:rPr lang="ru-RU" sz="2800" b="1" dirty="0" smtClean="0">
                <a:solidFill>
                  <a:srgbClr val="FFFF00"/>
                </a:solidFill>
              </a:rPr>
              <a:t>штифтовое</a:t>
            </a:r>
            <a:endParaRPr lang="ru-RU" sz="2800" b="1" dirty="0">
              <a:solidFill>
                <a:srgbClr val="FFFF00"/>
              </a:solidFill>
            </a:endParaRPr>
          </a:p>
        </p:txBody>
      </p:sp>
      <p:sp>
        <p:nvSpPr>
          <p:cNvPr id="12" name="Прямоугольник 11"/>
          <p:cNvSpPr/>
          <p:nvPr/>
        </p:nvSpPr>
        <p:spPr>
          <a:xfrm>
            <a:off x="5715008" y="2428868"/>
            <a:ext cx="2786082"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ru-RU" sz="2800" b="1" dirty="0" smtClean="0">
                <a:solidFill>
                  <a:srgbClr val="7030A0"/>
                </a:solidFill>
              </a:rPr>
              <a:t>Паяное </a:t>
            </a:r>
          </a:p>
          <a:p>
            <a:pPr algn="ctr"/>
            <a:r>
              <a:rPr lang="ru-RU" sz="2800" b="1" dirty="0" smtClean="0">
                <a:solidFill>
                  <a:srgbClr val="7030A0"/>
                </a:solidFill>
              </a:rPr>
              <a:t>Заклепочное</a:t>
            </a:r>
          </a:p>
          <a:p>
            <a:pPr algn="ctr"/>
            <a:r>
              <a:rPr lang="ru-RU" sz="2800" b="1" dirty="0" smtClean="0">
                <a:solidFill>
                  <a:srgbClr val="7030A0"/>
                </a:solidFill>
              </a:rPr>
              <a:t>Сварные Клеевые</a:t>
            </a:r>
          </a:p>
          <a:p>
            <a:pPr algn="ctr"/>
            <a:r>
              <a:rPr lang="ru-RU" sz="2800" b="1" dirty="0" smtClean="0">
                <a:solidFill>
                  <a:srgbClr val="7030A0"/>
                </a:solidFill>
              </a:rPr>
              <a:t>Сшивные</a:t>
            </a:r>
            <a:endParaRPr lang="ru-RU" sz="2800" b="1" dirty="0">
              <a:solidFill>
                <a:srgbClr val="7030A0"/>
              </a:solidFill>
            </a:endParaRPr>
          </a:p>
        </p:txBody>
      </p:sp>
      <p:pic>
        <p:nvPicPr>
          <p:cNvPr id="27649" name="Picture 1" descr="D:\школа\изо черчение\черчение\открыт урок\шпоночное.jpg"/>
          <p:cNvPicPr>
            <a:picLocks noChangeAspect="1" noChangeArrowheads="1"/>
          </p:cNvPicPr>
          <p:nvPr/>
        </p:nvPicPr>
        <p:blipFill>
          <a:blip r:embed="rId2" cstate="print"/>
          <a:srcRect/>
          <a:stretch>
            <a:fillRect/>
          </a:stretch>
        </p:blipFill>
        <p:spPr bwMode="auto">
          <a:xfrm>
            <a:off x="4214810" y="5429264"/>
            <a:ext cx="1285884" cy="964414"/>
          </a:xfrm>
          <a:prstGeom prst="rect">
            <a:avLst/>
          </a:prstGeom>
          <a:noFill/>
        </p:spPr>
      </p:pic>
      <p:pic>
        <p:nvPicPr>
          <p:cNvPr id="27650" name="Picture 2" descr="D:\школа\изо черчение\черчение\открыт урок\штифт.jpg"/>
          <p:cNvPicPr>
            <a:picLocks noChangeAspect="1" noChangeArrowheads="1"/>
          </p:cNvPicPr>
          <p:nvPr/>
        </p:nvPicPr>
        <p:blipFill>
          <a:blip r:embed="rId3" cstate="print"/>
          <a:srcRect/>
          <a:stretch>
            <a:fillRect/>
          </a:stretch>
        </p:blipFill>
        <p:spPr bwMode="auto">
          <a:xfrm>
            <a:off x="2500298" y="5072074"/>
            <a:ext cx="1420794" cy="1065596"/>
          </a:xfrm>
          <a:prstGeom prst="rect">
            <a:avLst/>
          </a:prstGeom>
          <a:noFill/>
        </p:spPr>
      </p:pic>
      <p:pic>
        <p:nvPicPr>
          <p:cNvPr id="27651" name="Picture 3" descr="D:\школа\изо черчение\черчение\открыт урок\imgpreview.jpg"/>
          <p:cNvPicPr>
            <a:picLocks noChangeAspect="1" noChangeArrowheads="1"/>
          </p:cNvPicPr>
          <p:nvPr/>
        </p:nvPicPr>
        <p:blipFill>
          <a:blip r:embed="rId4"/>
          <a:srcRect l="9524" t="14411" r="14286" b="28529"/>
          <a:stretch>
            <a:fillRect/>
          </a:stretch>
        </p:blipFill>
        <p:spPr bwMode="auto">
          <a:xfrm>
            <a:off x="428596" y="5072074"/>
            <a:ext cx="1143008" cy="1143008"/>
          </a:xfrm>
          <a:prstGeom prst="rect">
            <a:avLst/>
          </a:prstGeom>
          <a:noFill/>
        </p:spPr>
      </p:pic>
      <p:pic>
        <p:nvPicPr>
          <p:cNvPr id="27652" name="Picture 4" descr="D:\школа\изо черчение\черчение\открыт урок\соед дееталки - копия.jpg"/>
          <p:cNvPicPr>
            <a:picLocks noChangeAspect="1" noChangeArrowheads="1"/>
          </p:cNvPicPr>
          <p:nvPr/>
        </p:nvPicPr>
        <p:blipFill>
          <a:blip r:embed="rId5"/>
          <a:srcRect/>
          <a:stretch>
            <a:fillRect/>
          </a:stretch>
        </p:blipFill>
        <p:spPr bwMode="auto">
          <a:xfrm>
            <a:off x="5643570" y="5072074"/>
            <a:ext cx="1214446" cy="1104597"/>
          </a:xfrm>
          <a:prstGeom prst="rect">
            <a:avLst/>
          </a:prstGeom>
          <a:noFill/>
        </p:spPr>
      </p:pic>
      <p:pic>
        <p:nvPicPr>
          <p:cNvPr id="27653" name="Picture 5" descr="D:\школа\изо черчение\черчение\открыт урок\соед дееталки - копия (5).jpg"/>
          <p:cNvPicPr>
            <a:picLocks noChangeAspect="1" noChangeArrowheads="1"/>
          </p:cNvPicPr>
          <p:nvPr/>
        </p:nvPicPr>
        <p:blipFill>
          <a:blip r:embed="rId6"/>
          <a:srcRect/>
          <a:stretch>
            <a:fillRect/>
          </a:stretch>
        </p:blipFill>
        <p:spPr bwMode="auto">
          <a:xfrm>
            <a:off x="7215206" y="5072074"/>
            <a:ext cx="1476378" cy="1279528"/>
          </a:xfrm>
          <a:prstGeom prst="rect">
            <a:avLst/>
          </a:prstGeom>
          <a:noFill/>
        </p:spPr>
      </p:pic>
    </p:spTree>
    <p:extLst>
      <p:ext uri="{BB962C8B-B14F-4D97-AF65-F5344CB8AC3E}">
        <p14:creationId xmlns:p14="http://schemas.microsoft.com/office/powerpoint/2010/main" val="6198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соединение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02" y="1426369"/>
            <a:ext cx="8316913" cy="3932237"/>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J0254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62074"/>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5607" name="Text Box 7"/>
          <p:cNvSpPr txBox="1">
            <a:spLocks noChangeArrowheads="1"/>
          </p:cNvSpPr>
          <p:nvPr/>
        </p:nvSpPr>
        <p:spPr bwMode="auto">
          <a:xfrm>
            <a:off x="107504" y="4924"/>
            <a:ext cx="777686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b="1" dirty="0">
                <a:solidFill>
                  <a:srgbClr val="DC3A61"/>
                </a:solidFill>
                <a:latin typeface="Times New Roman" panose="02020603050405020304" pitchFamily="18" charset="0"/>
              </a:rPr>
              <a:t>Определите какие соединения изображены на чертежах</a:t>
            </a:r>
          </a:p>
        </p:txBody>
      </p:sp>
      <p:sp>
        <p:nvSpPr>
          <p:cNvPr id="25608" name="Text Box 8"/>
          <p:cNvSpPr txBox="1">
            <a:spLocks noChangeArrowheads="1"/>
          </p:cNvSpPr>
          <p:nvPr/>
        </p:nvSpPr>
        <p:spPr bwMode="auto">
          <a:xfrm>
            <a:off x="755576" y="5683768"/>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FontTx/>
              <a:buAutoNum type="arabicPeriod"/>
            </a:pPr>
            <a:r>
              <a:rPr lang="ru-RU" altLang="ru-RU" sz="2000" b="1" dirty="0">
                <a:solidFill>
                  <a:srgbClr val="009900"/>
                </a:solidFill>
                <a:latin typeface="Times New Roman" panose="02020603050405020304" pitchFamily="18" charset="0"/>
              </a:rPr>
              <a:t>Клеевое</a:t>
            </a:r>
          </a:p>
          <a:p>
            <a:pPr>
              <a:spcBef>
                <a:spcPct val="50000"/>
              </a:spcBef>
            </a:pPr>
            <a:endParaRPr lang="ru-RU" altLang="ru-RU" sz="2000" b="1" dirty="0">
              <a:solidFill>
                <a:srgbClr val="009900"/>
              </a:solidFill>
              <a:latin typeface="Times New Roman" panose="02020603050405020304" pitchFamily="18" charset="0"/>
            </a:endParaRPr>
          </a:p>
        </p:txBody>
      </p:sp>
      <p:sp>
        <p:nvSpPr>
          <p:cNvPr id="25609" name="Text Box 9"/>
          <p:cNvSpPr txBox="1">
            <a:spLocks noChangeArrowheads="1"/>
          </p:cNvSpPr>
          <p:nvPr/>
        </p:nvSpPr>
        <p:spPr bwMode="auto">
          <a:xfrm>
            <a:off x="3707904" y="5589240"/>
            <a:ext cx="208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009900"/>
                </a:solidFill>
                <a:latin typeface="Times New Roman" panose="02020603050405020304" pitchFamily="18" charset="0"/>
              </a:rPr>
              <a:t>2.  Сварное</a:t>
            </a:r>
          </a:p>
          <a:p>
            <a:pPr>
              <a:spcBef>
                <a:spcPct val="50000"/>
              </a:spcBef>
            </a:pPr>
            <a:endParaRPr lang="ru-RU" altLang="ru-RU" sz="2000" b="1" dirty="0">
              <a:solidFill>
                <a:srgbClr val="009900"/>
              </a:solidFill>
              <a:latin typeface="Times New Roman" panose="02020603050405020304" pitchFamily="18" charset="0"/>
            </a:endParaRPr>
          </a:p>
        </p:txBody>
      </p:sp>
      <p:sp>
        <p:nvSpPr>
          <p:cNvPr id="25610" name="Text Box 10"/>
          <p:cNvSpPr txBox="1">
            <a:spLocks noChangeArrowheads="1"/>
          </p:cNvSpPr>
          <p:nvPr/>
        </p:nvSpPr>
        <p:spPr bwMode="auto">
          <a:xfrm>
            <a:off x="6601653" y="5584278"/>
            <a:ext cx="2087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009900"/>
                </a:solidFill>
                <a:latin typeface="Times New Roman" panose="02020603050405020304" pitchFamily="18" charset="0"/>
              </a:rPr>
              <a:t>3. Паяное</a:t>
            </a:r>
          </a:p>
        </p:txBody>
      </p:sp>
    </p:spTree>
    <p:extLst>
      <p:ext uri="{BB962C8B-B14F-4D97-AF65-F5344CB8AC3E}">
        <p14:creationId xmlns:p14="http://schemas.microsoft.com/office/powerpoint/2010/main" val="1305654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8">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5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build="allAtOnce"/>
      <p:bldP spid="25609" grpId="0"/>
      <p:bldP spid="25610" grpId="0"/>
      <p:bldP spid="25610" grpId="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соединение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8496300" cy="4184650"/>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J0254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8000" y="22755"/>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4587" name="Text Box 11"/>
          <p:cNvSpPr txBox="1">
            <a:spLocks noChangeArrowheads="1"/>
          </p:cNvSpPr>
          <p:nvPr/>
        </p:nvSpPr>
        <p:spPr bwMode="auto">
          <a:xfrm>
            <a:off x="179512" y="19382"/>
            <a:ext cx="792100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b="1" dirty="0">
                <a:solidFill>
                  <a:srgbClr val="0066FF"/>
                </a:solidFill>
                <a:latin typeface="Times New Roman" panose="02020603050405020304" pitchFamily="18" charset="0"/>
              </a:rPr>
              <a:t>Определите какие соединения изображены на чертежах</a:t>
            </a:r>
          </a:p>
        </p:txBody>
      </p:sp>
      <p:sp>
        <p:nvSpPr>
          <p:cNvPr id="24591" name="Text Box 15"/>
          <p:cNvSpPr txBox="1">
            <a:spLocks noChangeArrowheads="1"/>
          </p:cNvSpPr>
          <p:nvPr/>
        </p:nvSpPr>
        <p:spPr bwMode="auto">
          <a:xfrm>
            <a:off x="684213" y="5734050"/>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FF0000"/>
              </a:buClr>
              <a:buFontTx/>
              <a:buAutoNum type="arabicPeriod"/>
            </a:pPr>
            <a:r>
              <a:rPr lang="ru-RU" altLang="ru-RU" sz="2000" b="1" dirty="0">
                <a:solidFill>
                  <a:srgbClr val="9933FF"/>
                </a:solidFill>
                <a:latin typeface="Times New Roman" panose="02020603050405020304" pitchFamily="18" charset="0"/>
              </a:rPr>
              <a:t>Паяное</a:t>
            </a:r>
          </a:p>
          <a:p>
            <a:pPr>
              <a:spcBef>
                <a:spcPct val="50000"/>
              </a:spcBef>
            </a:pPr>
            <a:endParaRPr lang="ru-RU" altLang="ru-RU" sz="2000" b="1" dirty="0">
              <a:solidFill>
                <a:srgbClr val="9933FF"/>
              </a:solidFill>
              <a:latin typeface="Times New Roman" panose="02020603050405020304" pitchFamily="18" charset="0"/>
            </a:endParaRPr>
          </a:p>
        </p:txBody>
      </p:sp>
      <p:sp>
        <p:nvSpPr>
          <p:cNvPr id="24592" name="Text Box 16"/>
          <p:cNvSpPr txBox="1">
            <a:spLocks noChangeArrowheads="1"/>
          </p:cNvSpPr>
          <p:nvPr/>
        </p:nvSpPr>
        <p:spPr bwMode="auto">
          <a:xfrm>
            <a:off x="3600450" y="5734050"/>
            <a:ext cx="208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FF0000"/>
                </a:solidFill>
                <a:latin typeface="Times New Roman" panose="02020603050405020304" pitchFamily="18" charset="0"/>
              </a:rPr>
              <a:t>2.  </a:t>
            </a:r>
            <a:r>
              <a:rPr lang="ru-RU" altLang="ru-RU" sz="2000" b="1" dirty="0">
                <a:solidFill>
                  <a:srgbClr val="9933FF"/>
                </a:solidFill>
                <a:latin typeface="Times New Roman" panose="02020603050405020304" pitchFamily="18" charset="0"/>
              </a:rPr>
              <a:t>Сварное</a:t>
            </a:r>
          </a:p>
          <a:p>
            <a:pPr>
              <a:spcBef>
                <a:spcPct val="50000"/>
              </a:spcBef>
            </a:pPr>
            <a:endParaRPr lang="ru-RU" altLang="ru-RU" sz="2000" b="1" dirty="0">
              <a:solidFill>
                <a:srgbClr val="9933FF"/>
              </a:solidFill>
              <a:latin typeface="Times New Roman" panose="02020603050405020304" pitchFamily="18" charset="0"/>
            </a:endParaRPr>
          </a:p>
        </p:txBody>
      </p:sp>
      <p:sp>
        <p:nvSpPr>
          <p:cNvPr id="24593" name="Text Box 17"/>
          <p:cNvSpPr txBox="1">
            <a:spLocks noChangeArrowheads="1"/>
          </p:cNvSpPr>
          <p:nvPr/>
        </p:nvSpPr>
        <p:spPr bwMode="auto">
          <a:xfrm>
            <a:off x="6516688" y="5734050"/>
            <a:ext cx="2087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FF0000"/>
                </a:solidFill>
                <a:latin typeface="Times New Roman" panose="02020603050405020304" pitchFamily="18" charset="0"/>
              </a:rPr>
              <a:t>3. </a:t>
            </a:r>
            <a:r>
              <a:rPr lang="ru-RU" altLang="ru-RU" sz="2000" b="1" dirty="0" smtClean="0">
                <a:solidFill>
                  <a:srgbClr val="9933FF"/>
                </a:solidFill>
                <a:latin typeface="Times New Roman" panose="02020603050405020304" pitchFamily="18" charset="0"/>
              </a:rPr>
              <a:t>Заклёпочное</a:t>
            </a:r>
            <a:endParaRPr lang="ru-RU" altLang="ru-RU" sz="2000" b="1" dirty="0">
              <a:solidFill>
                <a:srgbClr val="9933FF"/>
              </a:solidFill>
              <a:latin typeface="Times New Roman" panose="02020603050405020304" pitchFamily="18" charset="0"/>
            </a:endParaRPr>
          </a:p>
        </p:txBody>
      </p:sp>
    </p:spTree>
    <p:extLst>
      <p:ext uri="{BB962C8B-B14F-4D97-AF65-F5344CB8AC3E}">
        <p14:creationId xmlns:p14="http://schemas.microsoft.com/office/powerpoint/2010/main" val="2657351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1" grpId="0"/>
      <p:bldP spid="24592" grpId="0"/>
      <p:bldP spid="24593" grpId="0"/>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C8AB23F-4B20-4507-A54C-3FA5829D68FD}" type="slidenum">
              <a:rPr lang="ru-RU" altLang="ru-RU">
                <a:latin typeface="Arial" panose="020B0604020202020204" pitchFamily="34" charset="0"/>
              </a:rPr>
              <a:pPr eaLnBrk="1" hangingPunct="1"/>
              <a:t>185</a:t>
            </a:fld>
            <a:endParaRPr lang="ru-RU" altLang="ru-RU">
              <a:latin typeface="Arial" panose="020B0604020202020204" pitchFamily="34" charset="0"/>
            </a:endParaRPr>
          </a:p>
        </p:txBody>
      </p:sp>
      <p:sp>
        <p:nvSpPr>
          <p:cNvPr id="176130" name="Rectangle 2"/>
          <p:cNvSpPr>
            <a:spLocks noGrp="1" noChangeArrowheads="1"/>
          </p:cNvSpPr>
          <p:nvPr>
            <p:ph type="title"/>
          </p:nvPr>
        </p:nvSpPr>
        <p:spPr>
          <a:xfrm>
            <a:off x="563136" y="209265"/>
            <a:ext cx="5761012" cy="1079500"/>
          </a:xfrm>
        </p:spPr>
        <p:txBody>
          <a:bodyPr/>
          <a:lstStyle/>
          <a:p>
            <a:pPr eaLnBrk="1" hangingPunct="1">
              <a:defRPr/>
            </a:pPr>
            <a:r>
              <a:rPr lang="ru-RU" sz="2800" b="1" dirty="0" smtClean="0">
                <a:solidFill>
                  <a:srgbClr val="C00000"/>
                </a:solidFill>
              </a:rPr>
              <a:t>Рекомендуемые средства освоения дисциплины</a:t>
            </a:r>
          </a:p>
        </p:txBody>
      </p:sp>
      <p:sp>
        <p:nvSpPr>
          <p:cNvPr id="36868" name="Rectangle 3"/>
          <p:cNvSpPr>
            <a:spLocks noChangeArrowheads="1"/>
          </p:cNvSpPr>
          <p:nvPr/>
        </p:nvSpPr>
        <p:spPr bwMode="auto">
          <a:xfrm>
            <a:off x="431800" y="4292600"/>
            <a:ext cx="842486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b="1"/>
              <a:t> Электронные </a:t>
            </a:r>
          </a:p>
          <a:p>
            <a:pPr eaLnBrk="1" hangingPunct="1"/>
            <a:r>
              <a:rPr lang="ru-RU" altLang="ru-RU" sz="2000" b="1"/>
              <a:t> </a:t>
            </a:r>
          </a:p>
          <a:p>
            <a:pPr eaLnBrk="1" hangingPunct="1"/>
            <a:r>
              <a:rPr lang="ru-RU" altLang="ru-RU" sz="2000"/>
              <a:t>1. Графические пакеты Компас 3</a:t>
            </a:r>
            <a:r>
              <a:rPr lang="en-US" altLang="ru-RU" sz="2000"/>
              <a:t>D</a:t>
            </a:r>
            <a:r>
              <a:rPr lang="ru-RU" altLang="ru-RU" sz="2000"/>
              <a:t>, </a:t>
            </a:r>
            <a:r>
              <a:rPr lang="en-US" altLang="ru-RU" sz="2000"/>
              <a:t>AutoCAD</a:t>
            </a:r>
            <a:r>
              <a:rPr lang="ru-RU" altLang="ru-RU" sz="2000"/>
              <a:t>, Симплекс.</a:t>
            </a:r>
          </a:p>
          <a:p>
            <a:pPr eaLnBrk="1" hangingPunct="1"/>
            <a:r>
              <a:rPr lang="ru-RU" altLang="ru-RU" sz="2000"/>
              <a:t>2. Мультимедийный курс лекций, созданный  с использованием презентационного редактора «</a:t>
            </a:r>
            <a:r>
              <a:rPr lang="en-US" altLang="ru-RU" sz="2000"/>
              <a:t>Power Point</a:t>
            </a:r>
            <a:r>
              <a:rPr lang="ru-RU" altLang="ru-RU" sz="2000"/>
              <a:t>» и средств </a:t>
            </a:r>
            <a:r>
              <a:rPr lang="en-US" altLang="ru-RU" sz="2000"/>
              <a:t>Internet</a:t>
            </a:r>
            <a:r>
              <a:rPr lang="ru-RU" altLang="ru-RU" sz="2000"/>
              <a:t>.</a:t>
            </a:r>
          </a:p>
        </p:txBody>
      </p:sp>
      <p:sp>
        <p:nvSpPr>
          <p:cNvPr id="36869" name="Rectangle 4"/>
          <p:cNvSpPr>
            <a:spLocks noChangeArrowheads="1"/>
          </p:cNvSpPr>
          <p:nvPr/>
        </p:nvSpPr>
        <p:spPr bwMode="auto">
          <a:xfrm>
            <a:off x="250825" y="1323975"/>
            <a:ext cx="860583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b="1" dirty="0"/>
              <a:t>Бумажные </a:t>
            </a:r>
          </a:p>
          <a:p>
            <a:pPr algn="ctr" eaLnBrk="1" hangingPunct="1"/>
            <a:endParaRPr lang="ru-RU" altLang="ru-RU" sz="2000" b="1" dirty="0"/>
          </a:p>
          <a:p>
            <a:pPr eaLnBrk="1" hangingPunct="1"/>
            <a:r>
              <a:rPr lang="en-US" altLang="ru-RU" sz="2000" dirty="0"/>
              <a:t>1</a:t>
            </a:r>
            <a:r>
              <a:rPr lang="ru-RU" altLang="ru-RU" sz="2000" dirty="0"/>
              <a:t>. Бусыгина Е.Б., Соломонов К.Н., </a:t>
            </a:r>
            <a:r>
              <a:rPr lang="ru-RU" altLang="ru-RU" sz="2000" dirty="0" err="1"/>
              <a:t>Чиченёва</a:t>
            </a:r>
            <a:r>
              <a:rPr lang="ru-RU" altLang="ru-RU" sz="2000" dirty="0"/>
              <a:t> О.Н. Основы технического черчения. – М.: </a:t>
            </a:r>
            <a:r>
              <a:rPr lang="ru-RU" altLang="ru-RU" sz="2000" dirty="0" err="1"/>
              <a:t>МИСиС</a:t>
            </a:r>
            <a:r>
              <a:rPr lang="ru-RU" altLang="ru-RU" sz="2000" dirty="0"/>
              <a:t>, 2004.</a:t>
            </a:r>
          </a:p>
          <a:p>
            <a:pPr eaLnBrk="1" hangingPunct="1"/>
            <a:r>
              <a:rPr lang="en-US" altLang="ru-RU" sz="2000" dirty="0"/>
              <a:t>2</a:t>
            </a:r>
            <a:r>
              <a:rPr lang="ru-RU" altLang="ru-RU" sz="2000" dirty="0"/>
              <a:t>. </a:t>
            </a:r>
            <a:r>
              <a:rPr lang="ru-RU" altLang="ru-RU" sz="2000" dirty="0" err="1"/>
              <a:t>Чекмарёв</a:t>
            </a:r>
            <a:r>
              <a:rPr lang="ru-RU" altLang="ru-RU" sz="2000" dirty="0"/>
              <a:t>  А.А. Инженерная графика. </a:t>
            </a:r>
            <a:r>
              <a:rPr lang="ru-RU" altLang="ru-RU" dirty="0"/>
              <a:t>– </a:t>
            </a:r>
            <a:r>
              <a:rPr lang="ru-RU" altLang="ru-RU" sz="2000" dirty="0"/>
              <a:t>М.: Высшая школа, 1998. </a:t>
            </a:r>
          </a:p>
          <a:p>
            <a:pPr eaLnBrk="1" hangingPunct="1"/>
            <a:r>
              <a:rPr lang="ru-RU" altLang="ru-RU" sz="2000" dirty="0"/>
              <a:t>3. </a:t>
            </a:r>
            <a:r>
              <a:rPr lang="ru-RU" altLang="ru-RU" sz="2000" dirty="0" err="1"/>
              <a:t>Чекмарёв</a:t>
            </a:r>
            <a:r>
              <a:rPr lang="ru-RU" altLang="ru-RU" sz="2000" dirty="0"/>
              <a:t>  А.А., Осипов В.К. Справочник по машиностроительному черчению. </a:t>
            </a:r>
            <a:r>
              <a:rPr lang="ru-RU" altLang="ru-RU" dirty="0"/>
              <a:t>– </a:t>
            </a:r>
            <a:r>
              <a:rPr lang="ru-RU" altLang="ru-RU" sz="2000" dirty="0"/>
              <a:t>М.: Высшая школа, 2001. </a:t>
            </a:r>
          </a:p>
          <a:p>
            <a:pPr eaLnBrk="1" hangingPunct="1"/>
            <a:r>
              <a:rPr lang="en-US" altLang="ru-RU" sz="2000" dirty="0"/>
              <a:t>4</a:t>
            </a:r>
            <a:r>
              <a:rPr lang="ru-RU" altLang="ru-RU" sz="2000" dirty="0"/>
              <a:t>. Сборник «Национальные стандарты». ЕСКД</a:t>
            </a:r>
            <a:r>
              <a:rPr lang="ru-RU" altLang="ru-RU" sz="2000" dirty="0">
                <a:sym typeface="Symbol" panose="05050102010706020507" pitchFamily="18" charset="2"/>
              </a:rPr>
              <a:t>. </a:t>
            </a:r>
            <a:r>
              <a:rPr lang="ru-RU" altLang="ru-RU" sz="2000" dirty="0"/>
              <a:t>ГОСТы 2.301-68 </a:t>
            </a:r>
            <a:r>
              <a:rPr lang="ru-RU" altLang="ru-RU" sz="2000" dirty="0">
                <a:sym typeface="Symbol" panose="05050102010706020507" pitchFamily="18" charset="2"/>
              </a:rPr>
              <a:t>2.321-84. </a:t>
            </a:r>
            <a:r>
              <a:rPr lang="ru-RU" altLang="ru-RU" dirty="0"/>
              <a:t>–</a:t>
            </a:r>
            <a:r>
              <a:rPr lang="ru-RU" altLang="ru-RU" dirty="0">
                <a:sym typeface="Symbol" panose="05050102010706020507" pitchFamily="18" charset="2"/>
              </a:rPr>
              <a:t> </a:t>
            </a:r>
            <a:r>
              <a:rPr lang="ru-RU" altLang="ru-RU" sz="2000" dirty="0">
                <a:sym typeface="Symbol" panose="05050102010706020507" pitchFamily="18" charset="2"/>
              </a:rPr>
              <a:t>М.: ИПК Издательство Стандартов, 2004.</a:t>
            </a:r>
            <a:r>
              <a:rPr lang="ru-RU" altLang="ru-RU" sz="2000" dirty="0"/>
              <a:t>  </a:t>
            </a:r>
          </a:p>
        </p:txBody>
      </p:sp>
      <p:pic>
        <p:nvPicPr>
          <p:cNvPr id="6" name="Picture 2" descr="Научная книг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415" y="152636"/>
            <a:ext cx="2232248" cy="1428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wipe(left)">
                                      <p:cBhvr>
                                        <p:cTn id="7" dur="3000"/>
                                        <p:tgtEl>
                                          <p:spTgt spid="176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108519" y="260648"/>
            <a:ext cx="9378695" cy="6287640"/>
          </a:xfrm>
          <a:prstGeom prst="rect">
            <a:avLst/>
          </a:prstGeom>
          <a:gradFill>
            <a:gsLst>
              <a:gs pos="32000">
                <a:schemeClr val="tx2">
                  <a:lumMod val="40000"/>
                  <a:lumOff val="60000"/>
                </a:schemeClr>
              </a:gs>
              <a:gs pos="99000">
                <a:schemeClr val="bg2">
                  <a:tint val="97000"/>
                  <a:hueMod val="92000"/>
                  <a:satMod val="169000"/>
                  <a:lumMod val="164000"/>
                </a:schemeClr>
              </a:gs>
            </a:gsLst>
            <a:lin ang="6120000" scaled="1"/>
          </a:gradFill>
          <a:ln>
            <a:noFill/>
          </a:ln>
          <a:effectLst>
            <a:softEdge rad="112500"/>
          </a:effectLst>
        </p:spPr>
      </p:pic>
      <p:sp>
        <p:nvSpPr>
          <p:cNvPr id="55" name="Заголовок 54"/>
          <p:cNvSpPr>
            <a:spLocks noGrp="1"/>
          </p:cNvSpPr>
          <p:nvPr>
            <p:ph type="title"/>
          </p:nvPr>
        </p:nvSpPr>
        <p:spPr>
          <a:xfrm>
            <a:off x="1907704" y="-236329"/>
            <a:ext cx="9001000" cy="4608512"/>
          </a:xfrm>
          <a:effectLst>
            <a:glow rad="228600">
              <a:schemeClr val="accent5">
                <a:satMod val="175000"/>
                <a:alpha val="40000"/>
              </a:schemeClr>
            </a:glow>
            <a:outerShdw blurRad="50800" dist="38100" dir="18900000" algn="bl" rotWithShape="0">
              <a:prstClr val="black">
                <a:alpha val="40000"/>
              </a:prstClr>
            </a:outerShdw>
          </a:effectLst>
          <a:scene3d>
            <a:camera prst="perspectiveContrastingRightFacing"/>
            <a:lightRig rig="threePt" dir="t"/>
          </a:scene3d>
        </p:spPr>
        <p:txBody>
          <a:bodyPr>
            <a:noAutofit/>
          </a:bodyPr>
          <a:lstStyle/>
          <a:p>
            <a:r>
              <a:rPr lang="ru-RU" sz="6600" b="1" dirty="0" smtClean="0">
                <a:ln w="17780" cmpd="sng">
                  <a:solidFill>
                    <a:srgbClr val="FFFFFF"/>
                  </a:solidFill>
                  <a:prstDash val="solid"/>
                  <a:miter lim="800000"/>
                </a:ln>
                <a:solidFill>
                  <a:srgbClr val="00FFFF"/>
                </a:solidFill>
                <a:effectLst>
                  <a:glow rad="228600">
                    <a:schemeClr val="accent1">
                      <a:satMod val="175000"/>
                      <a:alpha val="40000"/>
                    </a:schemeClr>
                  </a:glow>
                  <a:outerShdw blurRad="50800" algn="tl" rotWithShape="0">
                    <a:srgbClr val="000000"/>
                  </a:outerShdw>
                </a:effectLst>
              </a:rPr>
              <a:t>Спасибо за </a:t>
            </a:r>
            <a:br>
              <a:rPr lang="ru-RU" sz="6600" b="1" dirty="0" smtClean="0">
                <a:ln w="17780" cmpd="sng">
                  <a:solidFill>
                    <a:srgbClr val="FFFFFF"/>
                  </a:solidFill>
                  <a:prstDash val="solid"/>
                  <a:miter lim="800000"/>
                </a:ln>
                <a:solidFill>
                  <a:srgbClr val="00FFFF"/>
                </a:solidFill>
                <a:effectLst>
                  <a:glow rad="228600">
                    <a:schemeClr val="accent1">
                      <a:satMod val="175000"/>
                      <a:alpha val="40000"/>
                    </a:schemeClr>
                  </a:glow>
                  <a:outerShdw blurRad="50800" algn="tl" rotWithShape="0">
                    <a:srgbClr val="000000"/>
                  </a:outerShdw>
                </a:effectLst>
              </a:rPr>
            </a:br>
            <a:r>
              <a:rPr lang="ru-RU" sz="6600" b="1" dirty="0" smtClean="0">
                <a:ln w="17780" cmpd="sng">
                  <a:solidFill>
                    <a:srgbClr val="FFFFFF"/>
                  </a:solidFill>
                  <a:prstDash val="solid"/>
                  <a:miter lim="800000"/>
                </a:ln>
                <a:solidFill>
                  <a:srgbClr val="00FFFF"/>
                </a:solidFill>
                <a:effectLst>
                  <a:glow rad="228600">
                    <a:schemeClr val="accent1">
                      <a:satMod val="175000"/>
                      <a:alpha val="40000"/>
                    </a:schemeClr>
                  </a:glow>
                  <a:outerShdw blurRad="50800" algn="tl" rotWithShape="0">
                    <a:srgbClr val="000000"/>
                  </a:outerShdw>
                </a:effectLst>
              </a:rPr>
              <a:t>внимание !</a:t>
            </a:r>
            <a:endParaRPr lang="ru-RU" sz="6600" b="1" dirty="0">
              <a:ln w="17780" cmpd="sng">
                <a:solidFill>
                  <a:srgbClr val="FFFFFF"/>
                </a:solidFill>
                <a:prstDash val="solid"/>
                <a:miter lim="800000"/>
              </a:ln>
              <a:solidFill>
                <a:srgbClr val="00FFFF"/>
              </a:solidFill>
              <a:effectLst>
                <a:glow rad="228600">
                  <a:schemeClr val="accent1">
                    <a:satMod val="175000"/>
                    <a:alpha val="40000"/>
                  </a:schemeClr>
                </a:glow>
                <a:outerShdw blurRad="50800" algn="tl" rotWithShape="0">
                  <a:srgbClr val="000000"/>
                </a:outerShdw>
              </a:effectLst>
            </a:endParaRPr>
          </a:p>
        </p:txBody>
      </p:sp>
      <p:sp>
        <p:nvSpPr>
          <p:cNvPr id="16" name="Прямоугольник 15"/>
          <p:cNvSpPr/>
          <p:nvPr/>
        </p:nvSpPr>
        <p:spPr>
          <a:xfrm>
            <a:off x="4261386" y="5013176"/>
            <a:ext cx="3822713" cy="369332"/>
          </a:xfrm>
          <a:prstGeom prst="rect">
            <a:avLst/>
          </a:prstGeom>
        </p:spPr>
        <p:txBody>
          <a:bodyPr wrap="none">
            <a:spAutoFit/>
          </a:bodyPr>
          <a:lstStyle/>
          <a:p>
            <a:r>
              <a:rPr lang="ru-RU" b="1" i="1" dirty="0" smtClean="0">
                <a:solidFill>
                  <a:srgbClr val="FF0000"/>
                </a:solidFill>
                <a:effectLst>
                  <a:outerShdw blurRad="38100" dist="38100" dir="2700000" algn="tl">
                    <a:srgbClr val="000000">
                      <a:alpha val="43137"/>
                    </a:srgbClr>
                  </a:outerShdw>
                </a:effectLst>
              </a:rPr>
              <a:t>Преподаватель: Тогидний И.И.</a:t>
            </a:r>
            <a:endParaRPr lang="ru-RU" dirty="0">
              <a:effectLst>
                <a:outerShdw blurRad="38100" dist="38100" dir="2700000" algn="tl">
                  <a:srgbClr val="000000">
                    <a:alpha val="43137"/>
                  </a:srgbClr>
                </a:outerShdw>
              </a:effectLst>
            </a:endParaRPr>
          </a:p>
        </p:txBody>
      </p:sp>
      <p:sp>
        <p:nvSpPr>
          <p:cNvPr id="47" name="Прямоугольник 46"/>
          <p:cNvSpPr/>
          <p:nvPr/>
        </p:nvSpPr>
        <p:spPr>
          <a:xfrm>
            <a:off x="3131840" y="3720849"/>
            <a:ext cx="5843724" cy="1569660"/>
          </a:xfrm>
          <a:prstGeom prst="rect">
            <a:avLst/>
          </a:prstGeom>
          <a:solidFill>
            <a:srgbClr val="FFFFCC"/>
          </a:solidFill>
          <a:effectLst>
            <a:softEdge rad="317500"/>
          </a:effectLst>
        </p:spPr>
        <p:txBody>
          <a:bodyPr wrap="square">
            <a:spAutoFit/>
          </a:bodyPr>
          <a:lstStyle/>
          <a:p>
            <a:pPr algn="ctr"/>
            <a:endParaRPr lang="ru-RU" sz="2400" b="1" i="1" spc="540" dirty="0">
              <a:solidFill>
                <a:srgbClr val="006600"/>
              </a:solidFill>
              <a:latin typeface="Monotype Corsiva" panose="03010101010201010101" pitchFamily="66" charset="0"/>
            </a:endParaRPr>
          </a:p>
          <a:p>
            <a:pPr algn="ctr"/>
            <a:r>
              <a:rPr lang="ru-RU" sz="2300" b="1" i="1" spc="540" dirty="0">
                <a:solidFill>
                  <a:srgbClr val="006600"/>
                </a:solidFill>
                <a:effectLst>
                  <a:outerShdw blurRad="38100" dist="38100" dir="2700000" algn="tl">
                    <a:srgbClr val="000000">
                      <a:alpha val="43137"/>
                    </a:srgbClr>
                  </a:outerShdw>
                </a:effectLst>
                <a:latin typeface="Monotype Corsiva" panose="03010101010201010101" pitchFamily="66" charset="0"/>
              </a:rPr>
              <a:t>УСПЕХА ВАМ В ОСВОЕНИИ УЧЕБНОГО МАТЕРИАЛА!</a:t>
            </a:r>
          </a:p>
          <a:p>
            <a:pPr algn="ctr"/>
            <a:endParaRPr lang="ru-RU" sz="2400" spc="540" dirty="0">
              <a:solidFill>
                <a:srgbClr val="006600"/>
              </a:solidFill>
              <a:latin typeface="Monotype Corsiva" panose="03010101010201010101" pitchFamily="66" charset="0"/>
            </a:endParaRPr>
          </a:p>
        </p:txBody>
      </p:sp>
      <p:sp>
        <p:nvSpPr>
          <p:cNvPr id="10" name="Прямоугольник 9"/>
          <p:cNvSpPr/>
          <p:nvPr/>
        </p:nvSpPr>
        <p:spPr>
          <a:xfrm>
            <a:off x="0" y="6361780"/>
            <a:ext cx="9144000" cy="476672"/>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rot="10800000">
            <a:off x="0" y="1"/>
            <a:ext cx="9144000" cy="476672"/>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descr="http://www.hmcolleg.ru/images/stories/ikon/vY-Ka10c9JU.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14843">
            <a:off x="827556" y="2753866"/>
            <a:ext cx="288032" cy="275330"/>
          </a:xfrm>
          <a:prstGeom prst="rect">
            <a:avLst/>
          </a:prstGeom>
          <a:noFill/>
          <a:ln>
            <a:noFill/>
          </a:ln>
        </p:spPr>
      </p:pic>
    </p:spTree>
    <p:extLst>
      <p:ext uri="{BB962C8B-B14F-4D97-AF65-F5344CB8AC3E}">
        <p14:creationId xmlns:p14="http://schemas.microsoft.com/office/powerpoint/2010/main" val="3624777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ppt_x"/>
                                          </p:val>
                                        </p:tav>
                                        <p:tav tm="100000">
                                          <p:val>
                                            <p:strVal val="#ppt_x"/>
                                          </p:val>
                                        </p:tav>
                                      </p:tavLst>
                                    </p:anim>
                                    <p:anim calcmode="lin" valueType="num">
                                      <p:cBhvr additive="base">
                                        <p:cTn id="1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6" grpId="0"/>
      <p:bldP spid="47"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205eee5ef4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46810" cy="62185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71800" y="5792177"/>
            <a:ext cx="4009431" cy="830997"/>
          </a:xfrm>
          <a:prstGeom prst="rect">
            <a:avLst/>
          </a:prstGeom>
        </p:spPr>
        <p:txBody>
          <a:bodyPr wrap="none">
            <a:spAutoFit/>
          </a:bodyPr>
          <a:lstStyle/>
          <a:p>
            <a:r>
              <a:rPr lang="ru-RU" altLang="ru-RU" sz="4800" b="1" dirty="0">
                <a:solidFill>
                  <a:srgbClr val="66FFFF"/>
                </a:solidFill>
                <a:effectLst>
                  <a:outerShdw blurRad="38100" dist="38100" dir="2700000" algn="tl">
                    <a:srgbClr val="000000">
                      <a:alpha val="43137"/>
                    </a:srgbClr>
                  </a:outerShdw>
                </a:effectLst>
                <a:latin typeface="Monotype Corsiva" panose="03010101010201010101" pitchFamily="66" charset="0"/>
              </a:rPr>
              <a:t>Будьте здоровы!</a:t>
            </a:r>
            <a:endParaRPr lang="ru-RU" sz="4800" dirty="0">
              <a:solidFill>
                <a:srgbClr val="66FFFF"/>
              </a:solidFill>
            </a:endParaRPr>
          </a:p>
        </p:txBody>
      </p:sp>
    </p:spTree>
    <p:extLst>
      <p:ext uri="{BB962C8B-B14F-4D97-AF65-F5344CB8AC3E}">
        <p14:creationId xmlns:p14="http://schemas.microsoft.com/office/powerpoint/2010/main" val="440310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2000"/>
                                        <p:tgtEl>
                                          <p:spTgt spid="39941"/>
                                        </p:tgtEl>
                                      </p:cBhvr>
                                    </p:animEffect>
                                    <p:anim calcmode="lin" valueType="num">
                                      <p:cBhvr>
                                        <p:cTn id="8" dur="2000" fill="hold"/>
                                        <p:tgtEl>
                                          <p:spTgt spid="39941"/>
                                        </p:tgtEl>
                                        <p:attrNameLst>
                                          <p:attrName>style.rotation</p:attrName>
                                        </p:attrNameLst>
                                      </p:cBhvr>
                                      <p:tavLst>
                                        <p:tav tm="0">
                                          <p:val>
                                            <p:fltVal val="720"/>
                                          </p:val>
                                        </p:tav>
                                        <p:tav tm="100000">
                                          <p:val>
                                            <p:fltVal val="0"/>
                                          </p:val>
                                        </p:tav>
                                      </p:tavLst>
                                    </p:anim>
                                    <p:anim calcmode="lin" valueType="num">
                                      <p:cBhvr>
                                        <p:cTn id="9" dur="2000" fill="hold"/>
                                        <p:tgtEl>
                                          <p:spTgt spid="39941"/>
                                        </p:tgtEl>
                                        <p:attrNameLst>
                                          <p:attrName>ppt_h</p:attrName>
                                        </p:attrNameLst>
                                      </p:cBhvr>
                                      <p:tavLst>
                                        <p:tav tm="0">
                                          <p:val>
                                            <p:fltVal val="0"/>
                                          </p:val>
                                        </p:tav>
                                        <p:tav tm="100000">
                                          <p:val>
                                            <p:strVal val="#ppt_h"/>
                                          </p:val>
                                        </p:tav>
                                      </p:tavLst>
                                    </p:anim>
                                    <p:anim calcmode="lin" valueType="num">
                                      <p:cBhvr>
                                        <p:cTn id="10" dur="2000" fill="hold"/>
                                        <p:tgtEl>
                                          <p:spTgt spid="3994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203416" y="3617728"/>
            <a:ext cx="8722307" cy="3212976"/>
          </a:xfrm>
          <a:solidFill>
            <a:srgbClr val="CCFFFF"/>
          </a:solidFill>
        </p:spPr>
        <p:txBody>
          <a:bodyPr>
            <a:normAutofit fontScale="85000" lnSpcReduction="20000"/>
          </a:bodyPr>
          <a:lstStyle/>
          <a:p>
            <a:pPr algn="just">
              <a:spcBef>
                <a:spcPts val="600"/>
              </a:spcBef>
              <a:spcAft>
                <a:spcPts val="600"/>
              </a:spcAft>
              <a:buClr>
                <a:srgbClr val="FF0000"/>
              </a:buClr>
              <a:buSzPct val="100000"/>
            </a:pPr>
            <a:r>
              <a:rPr lang="ru-RU" sz="2100" b="1" dirty="0" smtClean="0">
                <a:solidFill>
                  <a:srgbClr val="0000D0"/>
                </a:solidFill>
                <a:latin typeface="Arial" panose="020B0604020202020204" pitchFamily="34" charset="0"/>
                <a:cs typeface="Arial" panose="020B0604020202020204" pitchFamily="34" charset="0"/>
              </a:rPr>
              <a:t>Для осуществления пайки металлов </a:t>
            </a:r>
            <a:r>
              <a:rPr lang="ru-RU" sz="2100" b="1" u="sng" dirty="0" smtClean="0">
                <a:solidFill>
                  <a:srgbClr val="0000D0"/>
                </a:solidFill>
                <a:latin typeface="Arial" panose="020B0604020202020204" pitchFamily="34" charset="0"/>
                <a:cs typeface="Arial" panose="020B0604020202020204" pitchFamily="34" charset="0"/>
              </a:rPr>
              <a:t>температура плавления припоя</a:t>
            </a:r>
            <a:r>
              <a:rPr lang="ru-RU" sz="2100" b="1" dirty="0" smtClean="0">
                <a:solidFill>
                  <a:srgbClr val="0000D0"/>
                </a:solidFill>
                <a:latin typeface="Arial" panose="020B0604020202020204" pitchFamily="34" charset="0"/>
                <a:cs typeface="Arial" panose="020B0604020202020204" pitchFamily="34" charset="0"/>
              </a:rPr>
              <a:t> должна быть ниже температуры плавления соединяемых деталей. </a:t>
            </a:r>
            <a:r>
              <a:rPr lang="ru-RU" sz="2100" b="1" dirty="0" smtClean="0">
                <a:solidFill>
                  <a:srgbClr val="006600"/>
                </a:solidFill>
                <a:latin typeface="Arial" panose="020B0604020202020204" pitchFamily="34" charset="0"/>
                <a:cs typeface="Arial" panose="020B0604020202020204" pitchFamily="34" charset="0"/>
              </a:rPr>
              <a:t>Это условие принципиально, так как соединяемые детали в процессе пайки плавиться не должны.</a:t>
            </a:r>
          </a:p>
          <a:p>
            <a:pPr algn="just">
              <a:spcBef>
                <a:spcPts val="600"/>
              </a:spcBef>
              <a:spcAft>
                <a:spcPts val="600"/>
              </a:spcAft>
              <a:buClr>
                <a:srgbClr val="FF0000"/>
              </a:buClr>
              <a:buSzPct val="100000"/>
            </a:pPr>
            <a:r>
              <a:rPr lang="ru-RU" altLang="ru-RU" sz="2100" b="1" dirty="0">
                <a:solidFill>
                  <a:srgbClr val="0000CC"/>
                </a:solidFill>
                <a:latin typeface="Arial" panose="020B0604020202020204" pitchFamily="34" charset="0"/>
                <a:cs typeface="Arial" panose="020B0604020202020204" pitchFamily="34" charset="0"/>
              </a:rPr>
              <a:t>Для получения </a:t>
            </a:r>
            <a:r>
              <a:rPr lang="ru-RU" altLang="ru-RU" sz="2100" b="1" u="sng" dirty="0">
                <a:solidFill>
                  <a:srgbClr val="0000CC"/>
                </a:solidFill>
                <a:latin typeface="Arial" panose="020B0604020202020204" pitchFamily="34" charset="0"/>
                <a:cs typeface="Arial" panose="020B0604020202020204" pitchFamily="34" charset="0"/>
              </a:rPr>
              <a:t>качественного соединения</a:t>
            </a:r>
            <a:r>
              <a:rPr lang="ru-RU" altLang="ru-RU" sz="2100" b="1" dirty="0">
                <a:solidFill>
                  <a:srgbClr val="0000CC"/>
                </a:solidFill>
                <a:latin typeface="Arial" panose="020B0604020202020204" pitchFamily="34" charset="0"/>
                <a:cs typeface="Arial" panose="020B0604020202020204" pitchFamily="34" charset="0"/>
              </a:rPr>
              <a:t> </a:t>
            </a:r>
            <a:r>
              <a:rPr lang="ru-RU" altLang="ru-RU" sz="2100" b="1" dirty="0">
                <a:solidFill>
                  <a:srgbClr val="006600"/>
                </a:solidFill>
                <a:latin typeface="Arial" panose="020B0604020202020204" pitchFamily="34" charset="0"/>
                <a:cs typeface="Arial" panose="020B0604020202020204" pitchFamily="34" charset="0"/>
              </a:rPr>
              <a:t>температура нагрева спаиваемых заготовок </a:t>
            </a:r>
            <a:r>
              <a:rPr lang="ru-RU" altLang="ru-RU" sz="2100" b="1" dirty="0">
                <a:solidFill>
                  <a:srgbClr val="0000CC"/>
                </a:solidFill>
                <a:latin typeface="Arial" panose="020B0604020202020204" pitchFamily="34" charset="0"/>
                <a:cs typeface="Arial" panose="020B0604020202020204" pitchFamily="34" charset="0"/>
              </a:rPr>
              <a:t>в зоне шва должна быть </a:t>
            </a:r>
            <a:r>
              <a:rPr lang="ru-RU" altLang="ru-RU" sz="2100" b="1" dirty="0">
                <a:solidFill>
                  <a:srgbClr val="FF0000"/>
                </a:solidFill>
                <a:latin typeface="Arial" panose="020B0604020202020204" pitchFamily="34" charset="0"/>
                <a:cs typeface="Arial" panose="020B0604020202020204" pitchFamily="34" charset="0"/>
              </a:rPr>
              <a:t>на 50…100 </a:t>
            </a:r>
            <a:r>
              <a:rPr lang="en-US" altLang="ru-RU" sz="2100" b="1" dirty="0">
                <a:solidFill>
                  <a:srgbClr val="FF0000"/>
                </a:solidFill>
                <a:latin typeface="Arial" panose="020B0604020202020204" pitchFamily="34" charset="0"/>
                <a:cs typeface="Arial" panose="020B0604020202020204" pitchFamily="34" charset="0"/>
              </a:rPr>
              <a:t>º</a:t>
            </a:r>
            <a:r>
              <a:rPr lang="ru-RU" altLang="ru-RU" sz="2100" b="1" dirty="0">
                <a:solidFill>
                  <a:srgbClr val="FF0000"/>
                </a:solidFill>
                <a:latin typeface="Arial" panose="020B0604020202020204" pitchFamily="34" charset="0"/>
                <a:cs typeface="Arial" panose="020B0604020202020204" pitchFamily="34" charset="0"/>
              </a:rPr>
              <a:t>С </a:t>
            </a:r>
            <a:r>
              <a:rPr lang="ru-RU" altLang="ru-RU" sz="2100" b="1" dirty="0">
                <a:solidFill>
                  <a:srgbClr val="0000CC"/>
                </a:solidFill>
                <a:latin typeface="Arial" panose="020B0604020202020204" pitchFamily="34" charset="0"/>
                <a:cs typeface="Arial" panose="020B0604020202020204" pitchFamily="34" charset="0"/>
              </a:rPr>
              <a:t>выше </a:t>
            </a:r>
            <a:r>
              <a:rPr lang="ru-RU" altLang="ru-RU" sz="2100" b="1" dirty="0">
                <a:solidFill>
                  <a:srgbClr val="006600"/>
                </a:solidFill>
                <a:latin typeface="Arial" panose="020B0604020202020204" pitchFamily="34" charset="0"/>
                <a:cs typeface="Arial" panose="020B0604020202020204" pitchFamily="34" charset="0"/>
              </a:rPr>
              <a:t>температуры плавления </a:t>
            </a:r>
            <a:r>
              <a:rPr lang="ru-RU" altLang="ru-RU" sz="2100" b="1" dirty="0" smtClean="0">
                <a:solidFill>
                  <a:srgbClr val="006600"/>
                </a:solidFill>
                <a:latin typeface="Arial" panose="020B0604020202020204" pitchFamily="34" charset="0"/>
                <a:cs typeface="Arial" panose="020B0604020202020204" pitchFamily="34" charset="0"/>
              </a:rPr>
              <a:t>припоя.</a:t>
            </a:r>
            <a:endParaRPr lang="ru-RU" sz="2100" b="1" dirty="0" smtClean="0">
              <a:solidFill>
                <a:srgbClr val="006600"/>
              </a:solidFill>
              <a:latin typeface="Arial" panose="020B0604020202020204" pitchFamily="34" charset="0"/>
              <a:cs typeface="Arial" panose="020B0604020202020204" pitchFamily="34" charset="0"/>
            </a:endParaRPr>
          </a:p>
          <a:p>
            <a:pPr algn="just">
              <a:spcBef>
                <a:spcPts val="600"/>
              </a:spcBef>
              <a:spcAft>
                <a:spcPts val="600"/>
              </a:spcAft>
              <a:buClr>
                <a:srgbClr val="FF0000"/>
              </a:buClr>
              <a:buSzPct val="100000"/>
            </a:pPr>
            <a:r>
              <a:rPr lang="ru-RU" sz="2100" b="1" dirty="0" smtClean="0">
                <a:solidFill>
                  <a:srgbClr val="0000CC"/>
                </a:solidFill>
                <a:latin typeface="Arial" panose="020B0604020202020204" pitchFamily="34" charset="0"/>
                <a:cs typeface="Arial" panose="020B0604020202020204" pitchFamily="34" charset="0"/>
              </a:rPr>
              <a:t>Припой должен быть подобран к соединяемым деталям и по другому параметру: </a:t>
            </a:r>
            <a:r>
              <a:rPr lang="ru-RU" sz="2100" b="1" dirty="0" smtClean="0">
                <a:solidFill>
                  <a:srgbClr val="006600"/>
                </a:solidFill>
                <a:effectLst/>
                <a:latin typeface="Arial" panose="020B0604020202020204" pitchFamily="34" charset="0"/>
                <a:cs typeface="Arial" panose="020B0604020202020204" pitchFamily="34" charset="0"/>
              </a:rPr>
              <a:t>припой должен смачивать соединяемые металлы, другими словами он должен к ним приставать.</a:t>
            </a:r>
          </a:p>
          <a:p>
            <a:pPr algn="just">
              <a:spcBef>
                <a:spcPts val="600"/>
              </a:spcBef>
              <a:spcAft>
                <a:spcPts val="600"/>
              </a:spcAft>
              <a:buClr>
                <a:srgbClr val="FF0000"/>
              </a:buClr>
              <a:buSzPct val="100000"/>
            </a:pPr>
            <a:r>
              <a:rPr lang="ru-RU" altLang="ru-RU" sz="2100" b="1" u="sng" dirty="0">
                <a:solidFill>
                  <a:srgbClr val="C00000"/>
                </a:solidFill>
                <a:latin typeface="Arial" panose="020B0604020202020204" pitchFamily="34" charset="0"/>
                <a:cs typeface="Arial" panose="020B0604020202020204" pitchFamily="34" charset="0"/>
              </a:rPr>
              <a:t>Припои выпускаются в </a:t>
            </a:r>
            <a:r>
              <a:rPr lang="ru-RU" altLang="ru-RU" sz="2100" b="1" u="sng" dirty="0" smtClean="0">
                <a:solidFill>
                  <a:srgbClr val="C00000"/>
                </a:solidFill>
                <a:latin typeface="Arial" panose="020B0604020202020204" pitchFamily="34" charset="0"/>
                <a:cs typeface="Arial" panose="020B0604020202020204" pitchFamily="34" charset="0"/>
              </a:rPr>
              <a:t>виде</a:t>
            </a:r>
            <a:r>
              <a:rPr lang="ru-RU" altLang="ru-RU" sz="2100" b="1" dirty="0" smtClean="0">
                <a:solidFill>
                  <a:srgbClr val="C00000"/>
                </a:solidFill>
                <a:latin typeface="Arial" panose="020B0604020202020204" pitchFamily="34" charset="0"/>
                <a:cs typeface="Arial" panose="020B0604020202020204" pitchFamily="34" charset="0"/>
              </a:rPr>
              <a:t>: </a:t>
            </a:r>
            <a:r>
              <a:rPr lang="ru-RU" altLang="ru-RU" sz="2100" b="1" dirty="0">
                <a:solidFill>
                  <a:srgbClr val="006600"/>
                </a:solidFill>
                <a:effectLst/>
                <a:latin typeface="Arial" panose="020B0604020202020204" pitchFamily="34" charset="0"/>
                <a:cs typeface="Arial" panose="020B0604020202020204" pitchFamily="34" charset="0"/>
              </a:rPr>
              <a:t>листа, ленты, прутков, проволоки, сеток, блоков, фольги, зерен, порошков и паяльной пасты</a:t>
            </a:r>
            <a:r>
              <a:rPr lang="ru-RU" altLang="ru-RU" sz="2100" b="1" dirty="0" smtClean="0">
                <a:solidFill>
                  <a:srgbClr val="006600"/>
                </a:solidFill>
                <a:effectLst/>
                <a:latin typeface="Arial" panose="020B0604020202020204" pitchFamily="34" charset="0"/>
                <a:cs typeface="Arial" panose="020B0604020202020204" pitchFamily="34" charset="0"/>
              </a:rPr>
              <a:t>.</a:t>
            </a:r>
            <a:endParaRPr lang="ru-RU" sz="2200" b="1" dirty="0">
              <a:solidFill>
                <a:srgbClr val="006600"/>
              </a:solidFill>
              <a:effectLst/>
              <a:latin typeface="Arial" panose="020B0604020202020204" pitchFamily="34" charset="0"/>
              <a:cs typeface="Arial" panose="020B0604020202020204" pitchFamily="34" charset="0"/>
            </a:endParaRPr>
          </a:p>
        </p:txBody>
      </p:sp>
      <p:sp>
        <p:nvSpPr>
          <p:cNvPr id="2" name="Прямоугольник 1"/>
          <p:cNvSpPr/>
          <p:nvPr/>
        </p:nvSpPr>
        <p:spPr>
          <a:xfrm>
            <a:off x="203416" y="656692"/>
            <a:ext cx="8712968" cy="2862322"/>
          </a:xfrm>
          <a:prstGeom prst="rect">
            <a:avLst/>
          </a:prstGeom>
          <a:solidFill>
            <a:srgbClr val="FFFFCC"/>
          </a:solidFill>
        </p:spPr>
        <p:txBody>
          <a:bodyPr wrap="square">
            <a:spAutoFit/>
          </a:bodyPr>
          <a:lstStyle/>
          <a:p>
            <a:r>
              <a:rPr lang="ru-RU" b="1" i="1" u="sng" dirty="0">
                <a:solidFill>
                  <a:srgbClr val="FF0000"/>
                </a:solidFill>
              </a:rPr>
              <a:t>Сущность пайки</a:t>
            </a:r>
            <a:r>
              <a:rPr lang="ru-RU" b="1" dirty="0">
                <a:solidFill>
                  <a:srgbClr val="FF0000"/>
                </a:solidFill>
              </a:rPr>
              <a:t> </a:t>
            </a:r>
            <a:r>
              <a:rPr lang="ru-RU" b="1" dirty="0">
                <a:solidFill>
                  <a:srgbClr val="006600"/>
                </a:solidFill>
              </a:rPr>
              <a:t>состоит в том, что расплавленный </a:t>
            </a:r>
            <a:r>
              <a:rPr lang="ru-RU" b="1" dirty="0">
                <a:solidFill>
                  <a:srgbClr val="FF0000"/>
                </a:solidFill>
              </a:rPr>
              <a:t>припой</a:t>
            </a:r>
            <a:r>
              <a:rPr lang="ru-RU" b="1" dirty="0">
                <a:solidFill>
                  <a:srgbClr val="006600"/>
                </a:solidFill>
              </a:rPr>
              <a:t> под действием капиллярных сил заполняет зазор между паяемыми поверхностями деталей, смачивает их и диффундирует (проникает) в металл. </a:t>
            </a:r>
            <a:endParaRPr lang="ru-RU" b="1" dirty="0" smtClean="0">
              <a:solidFill>
                <a:srgbClr val="006600"/>
              </a:solidFill>
            </a:endParaRPr>
          </a:p>
          <a:p>
            <a:r>
              <a:rPr lang="ru-RU" b="1" dirty="0" smtClean="0">
                <a:solidFill>
                  <a:srgbClr val="006600"/>
                </a:solidFill>
              </a:rPr>
              <a:t>После </a:t>
            </a:r>
            <a:r>
              <a:rPr lang="ru-RU" b="1" dirty="0">
                <a:solidFill>
                  <a:srgbClr val="006600"/>
                </a:solidFill>
              </a:rPr>
              <a:t>остывания припоя в зоне соприкосновения деталей образуется плотное и достаточно прочное соединение, называемое </a:t>
            </a:r>
            <a:r>
              <a:rPr lang="ru-RU" b="1" i="1" dirty="0">
                <a:solidFill>
                  <a:srgbClr val="FF0000"/>
                </a:solidFill>
              </a:rPr>
              <a:t>паяльным швом. </a:t>
            </a:r>
            <a:endParaRPr lang="ru-RU" b="1" i="1" dirty="0" smtClean="0">
              <a:solidFill>
                <a:srgbClr val="FF0000"/>
              </a:solidFill>
            </a:endParaRPr>
          </a:p>
          <a:p>
            <a:r>
              <a:rPr lang="ru-RU" b="1" i="1" dirty="0" smtClean="0">
                <a:solidFill>
                  <a:srgbClr val="0000CC"/>
                </a:solidFill>
              </a:rPr>
              <a:t>Качество</a:t>
            </a:r>
            <a:r>
              <a:rPr lang="ru-RU" b="1" i="1" dirty="0">
                <a:solidFill>
                  <a:srgbClr val="0000CC"/>
                </a:solidFill>
              </a:rPr>
              <a:t>, прочность и эксплуатационная </a:t>
            </a:r>
            <a:r>
              <a:rPr lang="ru-RU" b="1" i="1" dirty="0" smtClean="0">
                <a:solidFill>
                  <a:srgbClr val="0000CC"/>
                </a:solidFill>
              </a:rPr>
              <a:t>надёжность </a:t>
            </a:r>
            <a:r>
              <a:rPr lang="ru-RU" b="1" dirty="0">
                <a:solidFill>
                  <a:srgbClr val="006600"/>
                </a:solidFill>
              </a:rPr>
              <a:t>паяного соединения зависит от правильного выбора припоя и тщательности подготовки соединяемых поверхностей под пайку.</a:t>
            </a:r>
            <a:endParaRPr lang="ru-RU" dirty="0">
              <a:solidFill>
                <a:srgbClr val="006600"/>
              </a:solidFill>
            </a:endParaRPr>
          </a:p>
        </p:txBody>
      </p:sp>
      <p:sp>
        <p:nvSpPr>
          <p:cNvPr id="6" name="Заголовок 1"/>
          <p:cNvSpPr>
            <a:spLocks noGrp="1"/>
          </p:cNvSpPr>
          <p:nvPr>
            <p:ph type="title"/>
          </p:nvPr>
        </p:nvSpPr>
        <p:spPr>
          <a:xfrm>
            <a:off x="445100" y="68240"/>
            <a:ext cx="8229600" cy="548680"/>
          </a:xfrm>
          <a:solidFill>
            <a:srgbClr val="FFC000"/>
          </a:solidFill>
        </p:spPr>
        <p:txBody>
          <a:bodyPr/>
          <a:lstStyle/>
          <a:p>
            <a:pPr algn="ctr"/>
            <a:r>
              <a:rPr lang="ru-RU" sz="3200" b="1" dirty="0" smtClean="0">
                <a:solidFill>
                  <a:srgbClr val="0000CC"/>
                </a:solidFill>
                <a:effectLst/>
                <a:latin typeface="Times New Roman" panose="02020603050405020304" pitchFamily="18" charset="0"/>
                <a:cs typeface="Times New Roman" panose="02020603050405020304" pitchFamily="18" charset="0"/>
              </a:rPr>
              <a:t>СУЩНОСТЬ ПАЙКИ</a:t>
            </a:r>
            <a:endParaRPr lang="ru-RU" sz="3200" b="1" dirty="0">
              <a:solidFill>
                <a:srgbClr val="0000C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828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лок-схема: несколько документов 1"/>
          <p:cNvSpPr/>
          <p:nvPr/>
        </p:nvSpPr>
        <p:spPr>
          <a:xfrm>
            <a:off x="432112" y="332656"/>
            <a:ext cx="8280920" cy="6120680"/>
          </a:xfrm>
          <a:prstGeom prst="flowChartMultidocument">
            <a:avLst/>
          </a:prstGeom>
          <a:solidFill>
            <a:srgbClr val="0000FF"/>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3200" b="1" dirty="0" smtClean="0">
                <a:solidFill>
                  <a:srgbClr val="FFFF00"/>
                </a:solidFill>
                <a:cs typeface="Times New Roman" panose="02020603050405020304" pitchFamily="18" charset="0"/>
              </a:rPr>
              <a:t>Монтажные </a:t>
            </a:r>
            <a:r>
              <a:rPr lang="ru-RU" altLang="ru-RU" sz="3200" b="1" dirty="0">
                <a:solidFill>
                  <a:srgbClr val="FFFF00"/>
                </a:solidFill>
                <a:cs typeface="Times New Roman" panose="02020603050405020304" pitchFamily="18" charset="0"/>
              </a:rPr>
              <a:t>(сборочные) слесарные </a:t>
            </a:r>
            <a:r>
              <a:rPr lang="ru-RU" altLang="ru-RU" sz="3200" b="1" dirty="0" smtClean="0">
                <a:solidFill>
                  <a:srgbClr val="FFFF00"/>
                </a:solidFill>
                <a:cs typeface="Times New Roman" panose="02020603050405020304" pitchFamily="18" charset="0"/>
              </a:rPr>
              <a:t>операции</a:t>
            </a:r>
            <a:r>
              <a:rPr lang="ru-RU" sz="3200" b="1" dirty="0" smtClean="0">
                <a:solidFill>
                  <a:srgbClr val="FFFF00"/>
                </a:solidFill>
                <a:effectLst>
                  <a:outerShdw blurRad="38100" dist="38100" dir="2700000" algn="tl">
                    <a:srgbClr val="000000">
                      <a:alpha val="43137"/>
                    </a:srgbClr>
                  </a:outerShdw>
                </a:effectLst>
                <a:latin typeface="Arial Black" panose="020B0A04020102020204" pitchFamily="34" charset="0"/>
              </a:rPr>
              <a:t>:</a:t>
            </a:r>
            <a:endParaRPr lang="ru-RU" sz="3200" b="1" dirty="0">
              <a:solidFill>
                <a:srgbClr val="FFFF00"/>
              </a:solidFill>
              <a:effectLst>
                <a:outerShdw blurRad="38100" dist="38100" dir="2700000" algn="tl">
                  <a:srgbClr val="000000">
                    <a:alpha val="43137"/>
                  </a:srgbClr>
                </a:outerShdw>
              </a:effectLst>
              <a:latin typeface="Arial Black" panose="020B0A04020102020204" pitchFamily="34" charset="0"/>
              <a:cs typeface="Times New Roman" pitchFamily="18" charset="0"/>
            </a:endParaRPr>
          </a:p>
          <a:p>
            <a:pPr algn="ctr"/>
            <a:endParaRPr lang="ru-RU" sz="1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2155825" indent="-1619250"/>
            <a:r>
              <a:rPr lang="ru-RU" sz="36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Тема </a:t>
            </a:r>
            <a:r>
              <a:rPr lang="ru-RU"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1.5  </a:t>
            </a:r>
            <a:r>
              <a:rPr lang="ru-RU"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Клёпка</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2155825" indent="-1619250"/>
            <a:r>
              <a:rPr lang="ru-RU" sz="36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Тема </a:t>
            </a:r>
            <a:r>
              <a:rPr lang="ru-RU"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1.6  </a:t>
            </a:r>
            <a:r>
              <a:rPr lang="ru-RU"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Склеивание</a:t>
            </a:r>
          </a:p>
          <a:p>
            <a:pPr marL="2155825" indent="-1619250"/>
            <a:r>
              <a:rPr lang="ru-RU" sz="3600" b="1" i="1" u="sng"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Тема 1.7</a:t>
            </a:r>
            <a:r>
              <a:rPr lang="ru-RU" sz="3600" b="1"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Пайка и лужение</a:t>
            </a:r>
            <a:endParaRPr lang="ru-RU" sz="3600" b="1" i="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400" b="1" dirty="0" smtClean="0">
              <a:ln>
                <a:solidFill>
                  <a:srgbClr val="FF3300"/>
                </a:solidFill>
              </a:ln>
              <a:solidFill>
                <a:srgbClr val="FF0000"/>
              </a:solidFill>
              <a:latin typeface="Times New Roman" pitchFamily="18" charset="0"/>
              <a:cs typeface="Times New Roman" pitchFamily="18" charset="0"/>
            </a:endParaRPr>
          </a:p>
          <a:p>
            <a:endParaRPr lang="ru-RU" sz="800" b="1" dirty="0">
              <a:ln>
                <a:solidFill>
                  <a:srgbClr val="FF3300"/>
                </a:solidFill>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27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395536" y="60325"/>
            <a:ext cx="8219256" cy="634082"/>
          </a:xfrm>
        </p:spPr>
        <p:txBody>
          <a:bodyPr>
            <a:normAutofit fontScale="90000"/>
          </a:bodyPr>
          <a:lstStyle/>
          <a:p>
            <a:r>
              <a:rPr lang="ru-RU" sz="2400" b="1" i="1" dirty="0" smtClean="0">
                <a:solidFill>
                  <a:srgbClr val="FF0000"/>
                </a:solidFill>
                <a:latin typeface="T-FLEX Type B" pitchFamily="2" charset="0"/>
              </a:rPr>
              <a:t>ПАЙКА И ЕЕ ФИЗИКО-ХИМИЧЕСКИЕ ОСОБЕННОСТИ, ТЕХНОЛОГИЯ И ТЕХНОЛОГИЧЕСКИЙ ПРОЦЕСС</a:t>
            </a:r>
            <a:endParaRPr lang="ru-RU" sz="2400" i="1" dirty="0">
              <a:solidFill>
                <a:srgbClr val="FF0000"/>
              </a:solidFill>
              <a:effectLst/>
              <a:latin typeface="T-FLEX Type B" pitchFamily="2" charset="0"/>
            </a:endParaRPr>
          </a:p>
        </p:txBody>
      </p:sp>
      <p:pic>
        <p:nvPicPr>
          <p:cNvPr id="15363" name="Picture 2" descr="http://pics.photographer.ru/nonstop/pics/pictures/544/544216.jpg"/>
          <p:cNvPicPr>
            <a:picLocks noChangeAspect="1" noChangeArrowheads="1"/>
          </p:cNvPicPr>
          <p:nvPr/>
        </p:nvPicPr>
        <p:blipFill>
          <a:blip r:embed="rId2"/>
          <a:srcRect/>
          <a:stretch>
            <a:fillRect/>
          </a:stretch>
        </p:blipFill>
        <p:spPr bwMode="auto">
          <a:xfrm>
            <a:off x="4896036" y="3669578"/>
            <a:ext cx="3800419" cy="2850315"/>
          </a:xfrm>
          <a:prstGeom prst="rect">
            <a:avLst/>
          </a:prstGeom>
          <a:noFill/>
          <a:ln w="9525">
            <a:noFill/>
            <a:miter lim="800000"/>
            <a:headEnd/>
            <a:tailEnd/>
          </a:ln>
        </p:spPr>
      </p:pic>
      <p:sp>
        <p:nvSpPr>
          <p:cNvPr id="15364" name="TextBox 4"/>
          <p:cNvSpPr txBox="1">
            <a:spLocks noChangeArrowheads="1"/>
          </p:cNvSpPr>
          <p:nvPr/>
        </p:nvSpPr>
        <p:spPr bwMode="auto">
          <a:xfrm>
            <a:off x="5126557" y="6488668"/>
            <a:ext cx="3339376" cy="369332"/>
          </a:xfrm>
          <a:prstGeom prst="rect">
            <a:avLst/>
          </a:prstGeom>
          <a:noFill/>
          <a:ln w="9525">
            <a:noFill/>
            <a:miter lim="800000"/>
            <a:headEnd/>
            <a:tailEnd/>
          </a:ln>
        </p:spPr>
        <p:txBody>
          <a:bodyPr wrap="none">
            <a:spAutoFit/>
          </a:bodyPr>
          <a:lstStyle/>
          <a:p>
            <a:pPr algn="ctr"/>
            <a:r>
              <a:rPr lang="ru-RU" b="1" i="1" dirty="0">
                <a:solidFill>
                  <a:srgbClr val="0000CC"/>
                </a:solidFill>
                <a:latin typeface="T-FLEX Type B" pitchFamily="2" charset="0"/>
              </a:rPr>
              <a:t>Пайка металла со стеклом</a:t>
            </a:r>
          </a:p>
        </p:txBody>
      </p:sp>
      <p:pic>
        <p:nvPicPr>
          <p:cNvPr id="15365" name="Picture 2" descr="http://uaprom-image.s3.amazonaws.com/780902_w640_h640_page02.jpg"/>
          <p:cNvPicPr>
            <a:picLocks noChangeAspect="1" noChangeArrowheads="1"/>
          </p:cNvPicPr>
          <p:nvPr/>
        </p:nvPicPr>
        <p:blipFill>
          <a:blip r:embed="rId3"/>
          <a:srcRect/>
          <a:stretch>
            <a:fillRect/>
          </a:stretch>
        </p:blipFill>
        <p:spPr bwMode="auto">
          <a:xfrm>
            <a:off x="653590" y="3649779"/>
            <a:ext cx="3816143" cy="2884055"/>
          </a:xfrm>
          <a:prstGeom prst="rect">
            <a:avLst/>
          </a:prstGeom>
          <a:noFill/>
          <a:ln w="9525">
            <a:noFill/>
            <a:miter lim="800000"/>
            <a:headEnd/>
            <a:tailEnd/>
          </a:ln>
        </p:spPr>
      </p:pic>
      <p:sp>
        <p:nvSpPr>
          <p:cNvPr id="15366" name="TextBox 6"/>
          <p:cNvSpPr txBox="1">
            <a:spLocks noChangeArrowheads="1"/>
          </p:cNvSpPr>
          <p:nvPr/>
        </p:nvSpPr>
        <p:spPr bwMode="auto">
          <a:xfrm>
            <a:off x="1049784" y="6483034"/>
            <a:ext cx="3023753" cy="369332"/>
          </a:xfrm>
          <a:prstGeom prst="rect">
            <a:avLst/>
          </a:prstGeom>
          <a:noFill/>
          <a:ln w="9525">
            <a:noFill/>
            <a:miter lim="800000"/>
            <a:headEnd/>
            <a:tailEnd/>
          </a:ln>
        </p:spPr>
        <p:txBody>
          <a:bodyPr wrap="square">
            <a:spAutoFit/>
          </a:bodyPr>
          <a:lstStyle/>
          <a:p>
            <a:pPr algn="ctr"/>
            <a:r>
              <a:rPr lang="ru-RU" b="1" i="1" dirty="0">
                <a:solidFill>
                  <a:srgbClr val="0000CC"/>
                </a:solidFill>
                <a:latin typeface="T-FLEX Type B" pitchFamily="2" charset="0"/>
              </a:rPr>
              <a:t>Пайка золотого кольца</a:t>
            </a:r>
          </a:p>
        </p:txBody>
      </p:sp>
      <p:pic>
        <p:nvPicPr>
          <p:cNvPr id="4098" name="Picture 2" descr="http://metallicheckiy-portal.ru/imgart/st220/st220-0125-1.jpg"/>
          <p:cNvPicPr>
            <a:picLocks noChangeAspect="1" noChangeArrowheads="1"/>
          </p:cNvPicPr>
          <p:nvPr/>
        </p:nvPicPr>
        <p:blipFill rotWithShape="1">
          <a:blip r:embed="rId4">
            <a:extLst>
              <a:ext uri="{28A0092B-C50C-407E-A947-70E740481C1C}">
                <a14:useLocalDpi xmlns:a14="http://schemas.microsoft.com/office/drawing/2010/main" val="0"/>
              </a:ext>
            </a:extLst>
          </a:blip>
          <a:srcRect b="25992"/>
          <a:stretch/>
        </p:blipFill>
        <p:spPr bwMode="auto">
          <a:xfrm>
            <a:off x="572945" y="849113"/>
            <a:ext cx="8212216" cy="23616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55463" y="3185355"/>
            <a:ext cx="4447179" cy="369332"/>
          </a:xfrm>
          <a:prstGeom prst="rect">
            <a:avLst/>
          </a:prstGeom>
          <a:noFill/>
        </p:spPr>
        <p:txBody>
          <a:bodyPr wrap="none" rtlCol="0">
            <a:spAutoFit/>
          </a:bodyPr>
          <a:lstStyle/>
          <a:p>
            <a:r>
              <a:rPr lang="ru-RU" b="1" dirty="0" smtClean="0">
                <a:solidFill>
                  <a:srgbClr val="FF00FF"/>
                </a:solidFill>
                <a:latin typeface="T-FLEX Type B" pitchFamily="2" charset="0"/>
              </a:rPr>
              <a:t>Рис. 1. </a:t>
            </a:r>
            <a:r>
              <a:rPr lang="ru-RU" b="1" dirty="0" smtClean="0">
                <a:solidFill>
                  <a:srgbClr val="0000D0"/>
                </a:solidFill>
                <a:latin typeface="T-FLEX Type B" pitchFamily="2" charset="0"/>
              </a:rPr>
              <a:t>Структура паяных соединений</a:t>
            </a:r>
            <a:endParaRPr lang="ru-RU" b="1" dirty="0">
              <a:solidFill>
                <a:srgbClr val="0000D0"/>
              </a:solidFill>
              <a:latin typeface="T-FLEX Type B" pitchFamily="2" charset="0"/>
            </a:endParaRPr>
          </a:p>
        </p:txBody>
      </p:sp>
    </p:spTree>
    <p:extLst>
      <p:ext uri="{BB962C8B-B14F-4D97-AF65-F5344CB8AC3E}">
        <p14:creationId xmlns:p14="http://schemas.microsoft.com/office/powerpoint/2010/main" val="1263927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107504" y="704925"/>
            <a:ext cx="8928992" cy="2724075"/>
          </a:xfrm>
          <a:solidFill>
            <a:srgbClr val="CCFFFF"/>
          </a:solidFill>
        </p:spPr>
        <p:txBody>
          <a:bodyPr>
            <a:noAutofit/>
          </a:bodyPr>
          <a:lstStyle/>
          <a:p>
            <a:pPr marL="273050" indent="-273050" algn="just">
              <a:spcBef>
                <a:spcPts val="600"/>
              </a:spcBef>
              <a:spcAft>
                <a:spcPts val="600"/>
              </a:spcAft>
              <a:buClr>
                <a:srgbClr val="FF0000"/>
              </a:buClr>
              <a:buSzPct val="100000"/>
              <a:buFont typeface="Wingdings" panose="05000000000000000000" pitchFamily="2" charset="2"/>
              <a:buChar char="q"/>
            </a:pPr>
            <a:r>
              <a:rPr lang="ru-RU" sz="1650" b="1" dirty="0" smtClean="0">
                <a:solidFill>
                  <a:srgbClr val="FF0000"/>
                </a:solidFill>
                <a:effectLst/>
              </a:rPr>
              <a:t>Пайка </a:t>
            </a:r>
            <a:r>
              <a:rPr lang="ru-RU" sz="1650" b="1" dirty="0">
                <a:solidFill>
                  <a:srgbClr val="FF0000"/>
                </a:solidFill>
                <a:effectLst/>
              </a:rPr>
              <a:t>широко распространена </a:t>
            </a:r>
            <a:r>
              <a:rPr lang="ru-RU" sz="1650" b="1" dirty="0">
                <a:solidFill>
                  <a:srgbClr val="006600"/>
                </a:solidFill>
                <a:effectLst/>
              </a:rPr>
              <a:t>в различных отраслях промышленности для создания </a:t>
            </a:r>
            <a:r>
              <a:rPr lang="ru-RU" sz="1650" b="1" dirty="0" smtClean="0">
                <a:solidFill>
                  <a:srgbClr val="006600"/>
                </a:solidFill>
                <a:effectLst/>
              </a:rPr>
              <a:t>неразъёмных </a:t>
            </a:r>
            <a:r>
              <a:rPr lang="ru-RU" sz="1650" b="1" dirty="0">
                <a:solidFill>
                  <a:srgbClr val="006600"/>
                </a:solidFill>
                <a:effectLst/>
              </a:rPr>
              <a:t>соединений различных заготовок и деталей из стали, цветных металлов и их сплавов, а также разнородных металлов. </a:t>
            </a:r>
            <a:endParaRPr lang="ru-RU" sz="1650" b="1" dirty="0" smtClean="0">
              <a:solidFill>
                <a:srgbClr val="006600"/>
              </a:solidFill>
              <a:effectLst/>
            </a:endParaRPr>
          </a:p>
          <a:p>
            <a:pPr marL="273050" indent="-273050" algn="just">
              <a:spcBef>
                <a:spcPts val="600"/>
              </a:spcBef>
              <a:spcAft>
                <a:spcPts val="600"/>
              </a:spcAft>
              <a:buClr>
                <a:srgbClr val="FF0000"/>
              </a:buClr>
              <a:buSzPct val="100000"/>
              <a:buFont typeface="Wingdings" panose="05000000000000000000" pitchFamily="2" charset="2"/>
              <a:buChar char="q"/>
            </a:pPr>
            <a:r>
              <a:rPr lang="ru-RU" sz="1650" b="1" dirty="0">
                <a:solidFill>
                  <a:srgbClr val="0000CC"/>
                </a:solidFill>
                <a:ea typeface="Times New Roman" panose="02020603050405020304" pitchFamily="18" charset="0"/>
                <a:cs typeface="Times New Roman" panose="02020603050405020304" pitchFamily="18" charset="0"/>
              </a:rPr>
              <a:t>Если в каких-то ситуациях нельзя соединить две металлические заготовки между собой сваркой, болтовым соединением, шпильками, заклёпками, клеем или другими способами, то применяют пайку металла</a:t>
            </a:r>
            <a:r>
              <a:rPr lang="ru-RU" sz="1650" b="1" dirty="0" smtClean="0">
                <a:solidFill>
                  <a:srgbClr val="0000CC"/>
                </a:solidFill>
                <a:ea typeface="Times New Roman" panose="02020603050405020304" pitchFamily="18" charset="0"/>
                <a:cs typeface="Times New Roman" panose="02020603050405020304" pitchFamily="18" charset="0"/>
              </a:rPr>
              <a:t>.</a:t>
            </a:r>
            <a:endParaRPr lang="ru-RU" sz="1650" b="1" dirty="0" smtClean="0">
              <a:solidFill>
                <a:srgbClr val="006600"/>
              </a:solidFill>
              <a:effectLst/>
            </a:endParaRPr>
          </a:p>
          <a:p>
            <a:pPr marL="273050" indent="-273050" algn="just">
              <a:spcBef>
                <a:spcPts val="600"/>
              </a:spcBef>
              <a:spcAft>
                <a:spcPts val="600"/>
              </a:spcAft>
              <a:buClr>
                <a:srgbClr val="FF0000"/>
              </a:buClr>
              <a:buSzPct val="100000"/>
              <a:buFont typeface="Wingdings" panose="05000000000000000000" pitchFamily="2" charset="2"/>
              <a:buChar char="q"/>
            </a:pPr>
            <a:r>
              <a:rPr lang="ru-RU" sz="1650" b="1" dirty="0" smtClean="0">
                <a:solidFill>
                  <a:srgbClr val="FF0000"/>
                </a:solidFill>
                <a:effectLst/>
              </a:rPr>
              <a:t>Пайку </a:t>
            </a:r>
            <a:r>
              <a:rPr lang="ru-RU" sz="1650" b="1" dirty="0">
                <a:solidFill>
                  <a:srgbClr val="FF0000"/>
                </a:solidFill>
                <a:effectLst/>
              </a:rPr>
              <a:t>применяют </a:t>
            </a:r>
            <a:r>
              <a:rPr lang="ru-RU" sz="1650" b="1" dirty="0">
                <a:solidFill>
                  <a:srgbClr val="006600"/>
                </a:solidFill>
                <a:effectLst/>
              </a:rPr>
              <a:t>при </a:t>
            </a:r>
            <a:r>
              <a:rPr lang="ru-RU" sz="1650" b="1" dirty="0" smtClean="0">
                <a:solidFill>
                  <a:srgbClr val="006600"/>
                </a:solidFill>
                <a:effectLst/>
              </a:rPr>
              <a:t>ремонте автомобилей (радиаторов и др</a:t>
            </a:r>
            <a:r>
              <a:rPr lang="ru-RU" sz="1650" b="1" dirty="0">
                <a:solidFill>
                  <a:srgbClr val="006600"/>
                </a:solidFill>
                <a:effectLst/>
              </a:rPr>
              <a:t>.), </a:t>
            </a:r>
            <a:r>
              <a:rPr lang="ru-RU" sz="1650" b="1" dirty="0" smtClean="0">
                <a:solidFill>
                  <a:srgbClr val="006600"/>
                </a:solidFill>
                <a:effectLst/>
              </a:rPr>
              <a:t>тонкостенных трубопроводов, изготовлении </a:t>
            </a:r>
            <a:r>
              <a:rPr lang="ru-RU" sz="1650" b="1" dirty="0">
                <a:solidFill>
                  <a:srgbClr val="006600"/>
                </a:solidFill>
                <a:effectLst/>
              </a:rPr>
              <a:t>радио- и электроприборов, резервуаров, радиотоваров, </a:t>
            </a:r>
            <a:r>
              <a:rPr lang="ru-RU" sz="1650" b="1" dirty="0" smtClean="0">
                <a:solidFill>
                  <a:srgbClr val="006600"/>
                </a:solidFill>
                <a:effectLst/>
              </a:rPr>
              <a:t>твёрдосплавного </a:t>
            </a:r>
            <a:r>
              <a:rPr lang="ru-RU" sz="1650" b="1" dirty="0">
                <a:solidFill>
                  <a:srgbClr val="006600"/>
                </a:solidFill>
                <a:effectLst/>
              </a:rPr>
              <a:t>режущего инструмента и т.п. </a:t>
            </a:r>
            <a:endParaRPr lang="ru-RU" sz="1650" b="1" dirty="0">
              <a:solidFill>
                <a:srgbClr val="006600"/>
              </a:solidFill>
            </a:endParaRPr>
          </a:p>
        </p:txBody>
      </p:sp>
      <p:sp>
        <p:nvSpPr>
          <p:cNvPr id="5" name="Заголовок 1"/>
          <p:cNvSpPr>
            <a:spLocks noGrp="1"/>
          </p:cNvSpPr>
          <p:nvPr>
            <p:ph type="title"/>
          </p:nvPr>
        </p:nvSpPr>
        <p:spPr>
          <a:xfrm>
            <a:off x="445100" y="55368"/>
            <a:ext cx="8229600" cy="526263"/>
          </a:xfrm>
          <a:solidFill>
            <a:srgbClr val="FFC000"/>
          </a:solidFill>
        </p:spPr>
        <p:txBody>
          <a:bodyPr/>
          <a:lstStyle/>
          <a:p>
            <a:pPr algn="ctr"/>
            <a:r>
              <a:rPr lang="ru-RU" sz="3200" b="1" dirty="0" smtClean="0">
                <a:solidFill>
                  <a:srgbClr val="0000CC"/>
                </a:solidFill>
                <a:effectLst/>
                <a:latin typeface="Times New Roman" panose="02020603050405020304" pitchFamily="18" charset="0"/>
                <a:cs typeface="Times New Roman" panose="02020603050405020304" pitchFamily="18" charset="0"/>
              </a:rPr>
              <a:t>ПРИМЕНЕНИЕ ПАЙКИ</a:t>
            </a:r>
            <a:endParaRPr lang="ru-RU" sz="3200" b="1" dirty="0">
              <a:solidFill>
                <a:srgbClr val="0000CC"/>
              </a:solidFill>
              <a:effectLst/>
              <a:latin typeface="Times New Roman" panose="02020603050405020304" pitchFamily="18" charset="0"/>
              <a:cs typeface="Times New Roman" panose="02020603050405020304" pitchFamily="18" charset="0"/>
            </a:endParaRPr>
          </a:p>
        </p:txBody>
      </p:sp>
      <p:pic>
        <p:nvPicPr>
          <p:cNvPr id="3074" name="Picture 2" descr="https://i.ytimg.com/vi/vPXu_3kWn_E/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552294"/>
            <a:ext cx="5758679" cy="315307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63580" y="3558954"/>
            <a:ext cx="5136342" cy="415498"/>
          </a:xfrm>
          <a:prstGeom prst="rect">
            <a:avLst/>
          </a:prstGeom>
          <a:noFill/>
        </p:spPr>
        <p:txBody>
          <a:bodyPr wrap="none">
            <a:spAutoFit/>
          </a:bodyPr>
          <a:lstStyle/>
          <a:p>
            <a:r>
              <a:rPr lang="ru-RU" sz="2100" b="1" dirty="0" smtClean="0">
                <a:solidFill>
                  <a:srgbClr val="FFFF00"/>
                </a:solidFill>
              </a:rPr>
              <a:t>Пайка кузова автомобиля латунью</a:t>
            </a:r>
            <a:endParaRPr lang="ru-RU" sz="2100" dirty="0">
              <a:solidFill>
                <a:srgbClr val="FFFF00"/>
              </a:solidFill>
            </a:endParaRPr>
          </a:p>
        </p:txBody>
      </p:sp>
    </p:spTree>
    <p:extLst>
      <p:ext uri="{BB962C8B-B14F-4D97-AF65-F5344CB8AC3E}">
        <p14:creationId xmlns:p14="http://schemas.microsoft.com/office/powerpoint/2010/main" val="1411805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89561" y="118941"/>
            <a:ext cx="5027000" cy="673332"/>
          </a:xfrm>
          <a:solidFill>
            <a:srgbClr val="FFC000"/>
          </a:solidFill>
        </p:spPr>
        <p:txBody>
          <a:bodyPr/>
          <a:lstStyle/>
          <a:p>
            <a:pPr algn="ctr"/>
            <a:r>
              <a:rPr lang="ru-RU" sz="3200" b="1" dirty="0" smtClean="0">
                <a:solidFill>
                  <a:srgbClr val="0000CC"/>
                </a:solidFill>
                <a:effectLst/>
                <a:latin typeface="Times New Roman" panose="02020603050405020304" pitchFamily="18" charset="0"/>
                <a:cs typeface="Times New Roman" panose="02020603050405020304" pitchFamily="18" charset="0"/>
              </a:rPr>
              <a:t>ПРИМЕНЕНИЕ ПАЙКИ</a:t>
            </a:r>
            <a:endParaRPr lang="ru-RU" sz="3200" b="1" dirty="0">
              <a:solidFill>
                <a:srgbClr val="0000CC"/>
              </a:solidFill>
              <a:effectLst/>
              <a:latin typeface="Times New Roman" panose="02020603050405020304" pitchFamily="18" charset="0"/>
              <a:cs typeface="Times New Roman" panose="02020603050405020304" pitchFamily="18" charset="0"/>
            </a:endParaRPr>
          </a:p>
        </p:txBody>
      </p:sp>
      <p:pic>
        <p:nvPicPr>
          <p:cNvPr id="6148" name="Picture 4" descr="https://37.img.avito.st/208x156/104712996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63" y="3540204"/>
            <a:ext cx="4141440" cy="310608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promtehnoland.ru/uploadedFiles/eshopimages/big/ULTRASONIC-WELDING-ENABLES-DESIGN-EXCELLENCE-FOR-THERMOPLASTIC-NEBULIZER-HERO.x6b5a8f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63" y="903885"/>
            <a:ext cx="4155341" cy="26363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ytimg.com/vi/K92yJ8I6Aeg/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132" y="2403164"/>
            <a:ext cx="3657426" cy="2722156"/>
          </a:xfrm>
          <a:prstGeom prst="rect">
            <a:avLst/>
          </a:prstGeom>
          <a:noFill/>
          <a:ln w="19050">
            <a:solidFill>
              <a:srgbClr val="0000CC"/>
            </a:solidFill>
          </a:ln>
          <a:extLst>
            <a:ext uri="{909E8E84-426E-40DD-AFC4-6F175D3DCCD1}">
              <a14:hiddenFill xmlns:a14="http://schemas.microsoft.com/office/drawing/2010/main">
                <a:solidFill>
                  <a:srgbClr val="FFFFFF"/>
                </a:solidFill>
              </a14:hiddenFill>
            </a:ext>
          </a:extLst>
        </p:spPr>
      </p:pic>
      <p:pic>
        <p:nvPicPr>
          <p:cNvPr id="6146" name="Picture 2" descr="https://kondishka.com/images/detailed/2/richard-solder_dky7-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7132" y="567219"/>
            <a:ext cx="3646492" cy="2185495"/>
          </a:xfrm>
          <a:prstGeom prst="rect">
            <a:avLst/>
          </a:prstGeom>
          <a:noFill/>
          <a:ln w="28575">
            <a:solidFill>
              <a:srgbClr val="0000CC"/>
            </a:solidFill>
          </a:ln>
          <a:extLst>
            <a:ext uri="{909E8E84-426E-40DD-AFC4-6F175D3DCCD1}">
              <a14:hiddenFill xmlns:a14="http://schemas.microsoft.com/office/drawing/2010/main">
                <a:solidFill>
                  <a:srgbClr val="FFFFFF"/>
                </a:solidFill>
              </a14:hiddenFill>
            </a:ext>
          </a:extLst>
        </p:spPr>
      </p:pic>
      <p:pic>
        <p:nvPicPr>
          <p:cNvPr id="6150" name="Picture 6" descr="https://cdn.stpulscen.ru/system/ckeditor_assets/pictures/214600/content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5249" y="4786434"/>
            <a:ext cx="3630258" cy="1881944"/>
          </a:xfrm>
          <a:prstGeom prst="rect">
            <a:avLst/>
          </a:prstGeom>
          <a:noFill/>
          <a:ln w="28575">
            <a:solidFill>
              <a:srgbClr val="0000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538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0" y="0"/>
            <a:ext cx="9144000" cy="673332"/>
          </a:xfrm>
        </p:spPr>
        <p:txBody>
          <a:bodyPr/>
          <a:lstStyle/>
          <a:p>
            <a:pPr algn="ctr"/>
            <a:r>
              <a:rPr lang="ru-RU" sz="3200" b="1" dirty="0" smtClean="0">
                <a:solidFill>
                  <a:srgbClr val="C00000"/>
                </a:solidFill>
                <a:effectLst/>
                <a:latin typeface="Times New Roman" panose="02020603050405020304" pitchFamily="18" charset="0"/>
                <a:cs typeface="Times New Roman" panose="02020603050405020304" pitchFamily="18" charset="0"/>
              </a:rPr>
              <a:t>ПАЙКА РАДИАТОРОВ ОХЛАЖДЕНИЯ</a:t>
            </a:r>
            <a:endParaRPr lang="ru-RU" sz="3200" b="1" dirty="0">
              <a:solidFill>
                <a:srgbClr val="C00000"/>
              </a:solidFill>
              <a:effectLst/>
              <a:latin typeface="Times New Roman" panose="02020603050405020304" pitchFamily="18" charset="0"/>
              <a:cs typeface="Times New Roman" panose="02020603050405020304" pitchFamily="18" charset="0"/>
            </a:endParaRPr>
          </a:p>
        </p:txBody>
      </p:sp>
      <p:pic>
        <p:nvPicPr>
          <p:cNvPr id="2050" name="Picture 2" descr="https://kupisantehniky.ru/wp-content/uploads/2/a/9/2a9ab85eb5a9d8598219562f0a3147c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24" y="4046105"/>
            <a:ext cx="4284476" cy="2768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d-cd.net/87177des-1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758713"/>
            <a:ext cx="4095708" cy="30717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ertificat-test.ru/wp-content/uploads/4/f/4/4f4ed86b1cb3af42f476ab78bd55763a.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587787"/>
            <a:ext cx="3458319" cy="34583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rgon163.ru/images/dop_image_service/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5447" y="589510"/>
            <a:ext cx="3456595" cy="345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263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5"/>
          <p:cNvSpPr>
            <a:spLocks noGrp="1" noChangeArrowheads="1"/>
          </p:cNvSpPr>
          <p:nvPr>
            <p:ph type="title"/>
          </p:nvPr>
        </p:nvSpPr>
        <p:spPr>
          <a:xfrm>
            <a:off x="0" y="51020"/>
            <a:ext cx="9144000" cy="609600"/>
          </a:xfrm>
          <a:solidFill>
            <a:srgbClr val="FFC000"/>
          </a:solidFill>
        </p:spPr>
        <p:txBody>
          <a:bodyPr/>
          <a:lstStyle/>
          <a:p>
            <a:pPr algn="ctr" eaLnBrk="1" hangingPunct="1"/>
            <a:r>
              <a:rPr lang="ru-RU" altLang="ru-RU" sz="2800" b="1" i="1" dirty="0" smtClean="0">
                <a:solidFill>
                  <a:srgbClr val="0000CC"/>
                </a:solidFill>
                <a:effectLst/>
              </a:rPr>
              <a:t>ДОСТОИНСТВА ПАЯНЫХ СОЕДИНЕНИЙ</a:t>
            </a:r>
          </a:p>
        </p:txBody>
      </p:sp>
      <p:sp>
        <p:nvSpPr>
          <p:cNvPr id="48134" name="Rectangle 6"/>
          <p:cNvSpPr>
            <a:spLocks noGrp="1" noChangeArrowheads="1"/>
          </p:cNvSpPr>
          <p:nvPr>
            <p:ph type="body" idx="1"/>
          </p:nvPr>
        </p:nvSpPr>
        <p:spPr>
          <a:xfrm>
            <a:off x="251520" y="684532"/>
            <a:ext cx="8748972" cy="5732800"/>
          </a:xfrm>
          <a:solidFill>
            <a:srgbClr val="FFFFCC"/>
          </a:solidFill>
        </p:spPr>
        <p:txBody>
          <a:bodyPr>
            <a:normAutofit fontScale="92500" lnSpcReduction="20000"/>
          </a:bodyPr>
          <a:lstStyle/>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altLang="ru-RU" sz="2000" b="1" dirty="0" smtClean="0">
                <a:solidFill>
                  <a:srgbClr val="006600"/>
                </a:solidFill>
                <a:latin typeface="Arial" panose="020B0604020202020204" pitchFamily="34" charset="0"/>
                <a:cs typeface="Arial" panose="020B0604020202020204" pitchFamily="34" charset="0"/>
              </a:rPr>
              <a:t>возможность соединения разнородных материалов </a:t>
            </a:r>
            <a:r>
              <a:rPr lang="ru-RU" altLang="ru-RU" sz="2000" b="1" i="1" dirty="0" smtClean="0">
                <a:solidFill>
                  <a:srgbClr val="006600"/>
                </a:solidFill>
                <a:latin typeface="Arial" panose="020B0604020202020204" pitchFamily="34" charset="0"/>
                <a:cs typeface="Arial" panose="020B0604020202020204" pitchFamily="34" charset="0"/>
              </a:rPr>
              <a:t>(углеродистые и </a:t>
            </a:r>
            <a:r>
              <a:rPr lang="ru-RU" altLang="ru-RU" sz="2000" b="1" i="1" dirty="0">
                <a:solidFill>
                  <a:srgbClr val="006600"/>
                </a:solidFill>
                <a:latin typeface="Arial" panose="020B0604020202020204" pitchFamily="34" charset="0"/>
                <a:cs typeface="Arial" panose="020B0604020202020204" pitchFamily="34" charset="0"/>
              </a:rPr>
              <a:t>легированные </a:t>
            </a:r>
            <a:r>
              <a:rPr lang="ru-RU" altLang="ru-RU" sz="2000" b="1" i="1" dirty="0" smtClean="0">
                <a:solidFill>
                  <a:srgbClr val="006600"/>
                </a:solidFill>
                <a:latin typeface="Arial" panose="020B0604020202020204" pitchFamily="34" charset="0"/>
                <a:cs typeface="Arial" panose="020B0604020202020204" pitchFamily="34" charset="0"/>
              </a:rPr>
              <a:t>стали</a:t>
            </a:r>
            <a:r>
              <a:rPr lang="ru-RU" altLang="ru-RU" sz="2000" b="1" i="1" dirty="0">
                <a:solidFill>
                  <a:srgbClr val="006600"/>
                </a:solidFill>
                <a:latin typeface="Arial" panose="020B0604020202020204" pitchFamily="34" charset="0"/>
                <a:cs typeface="Arial" panose="020B0604020202020204" pitchFamily="34" charset="0"/>
              </a:rPr>
              <a:t>, цветные металлы и их </a:t>
            </a:r>
            <a:r>
              <a:rPr lang="ru-RU" altLang="ru-RU" sz="2000" b="1" i="1" dirty="0" smtClean="0">
                <a:solidFill>
                  <a:srgbClr val="006600"/>
                </a:solidFill>
                <a:latin typeface="Arial" panose="020B0604020202020204" pitchFamily="34" charset="0"/>
                <a:cs typeface="Arial" panose="020B0604020202020204" pitchFamily="34" charset="0"/>
              </a:rPr>
              <a:t>сплавы, неметаллические материалы);</a:t>
            </a: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altLang="ru-RU" sz="2000" b="1" dirty="0" smtClean="0">
                <a:solidFill>
                  <a:srgbClr val="006600"/>
                </a:solidFill>
                <a:latin typeface="Arial" panose="020B0604020202020204" pitchFamily="34" charset="0"/>
                <a:cs typeface="Arial" panose="020B0604020202020204" pitchFamily="34" charset="0"/>
              </a:rPr>
              <a:t>возможность соединения тонкостенных деталей;</a:t>
            </a: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altLang="ru-RU" sz="2000" b="1" dirty="0" smtClean="0">
                <a:solidFill>
                  <a:srgbClr val="006600"/>
                </a:solidFill>
                <a:latin typeface="Arial" panose="020B0604020202020204" pitchFamily="34" charset="0"/>
                <a:cs typeface="Arial" panose="020B0604020202020204" pitchFamily="34" charset="0"/>
              </a:rPr>
              <a:t>возможность получения соединения в труднодоступных местах;</a:t>
            </a: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sz="2000" b="1" dirty="0" smtClean="0">
                <a:solidFill>
                  <a:srgbClr val="006600"/>
                </a:solidFill>
                <a:latin typeface="Arial" panose="020B0604020202020204" pitchFamily="34" charset="0"/>
                <a:cs typeface="Arial" panose="020B0604020202020204" pitchFamily="34" charset="0"/>
              </a:rPr>
              <a:t>возможность многократного разъединения </a:t>
            </a:r>
            <a:r>
              <a:rPr lang="ru-RU" sz="2000" b="1" dirty="0">
                <a:solidFill>
                  <a:srgbClr val="006600"/>
                </a:solidFill>
                <a:latin typeface="Arial" panose="020B0604020202020204" pitchFamily="34" charset="0"/>
                <a:cs typeface="Arial" panose="020B0604020202020204" pitchFamily="34" charset="0"/>
              </a:rPr>
              <a:t>и </a:t>
            </a:r>
            <a:r>
              <a:rPr lang="ru-RU" sz="2000" b="1" dirty="0" smtClean="0">
                <a:solidFill>
                  <a:srgbClr val="006600"/>
                </a:solidFill>
                <a:latin typeface="Arial" panose="020B0604020202020204" pitchFamily="34" charset="0"/>
                <a:cs typeface="Arial" panose="020B0604020202020204" pitchFamily="34" charset="0"/>
              </a:rPr>
              <a:t>соединения </a:t>
            </a:r>
            <a:r>
              <a:rPr lang="ru-RU" sz="2000" b="1" dirty="0">
                <a:solidFill>
                  <a:srgbClr val="006600"/>
                </a:solidFill>
                <a:latin typeface="Arial" panose="020B0604020202020204" pitchFamily="34" charset="0"/>
                <a:cs typeface="Arial" panose="020B0604020202020204" pitchFamily="34" charset="0"/>
              </a:rPr>
              <a:t>соединяемых деталей (в отличие от сварки</a:t>
            </a:r>
            <a:r>
              <a:rPr lang="ru-RU" sz="2000" b="1" dirty="0" smtClean="0">
                <a:solidFill>
                  <a:srgbClr val="006600"/>
                </a:solidFill>
                <a:latin typeface="Arial" panose="020B0604020202020204" pitchFamily="34" charset="0"/>
                <a:cs typeface="Arial" panose="020B0604020202020204" pitchFamily="34" charset="0"/>
              </a:rPr>
              <a:t>);</a:t>
            </a:r>
            <a:endParaRPr lang="ru-RU" altLang="ru-RU" sz="2000" b="1" dirty="0" smtClean="0">
              <a:solidFill>
                <a:srgbClr val="006600"/>
              </a:solidFill>
              <a:latin typeface="Arial" panose="020B0604020202020204" pitchFamily="34" charset="0"/>
              <a:cs typeface="Arial" panose="020B0604020202020204" pitchFamily="34" charset="0"/>
            </a:endParaRP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sz="2000" b="1" dirty="0" smtClean="0">
                <a:solidFill>
                  <a:srgbClr val="006600"/>
                </a:solidFill>
                <a:latin typeface="Arial" panose="020B0604020202020204" pitchFamily="34" charset="0"/>
                <a:ea typeface="Times New Roman" panose="02020603050405020304" pitchFamily="18" charset="0"/>
              </a:rPr>
              <a:t>благодаря </a:t>
            </a:r>
            <a:r>
              <a:rPr lang="ru-RU" sz="2000" b="1" dirty="0">
                <a:solidFill>
                  <a:srgbClr val="006600"/>
                </a:solidFill>
                <a:latin typeface="Arial" panose="020B0604020202020204" pitchFamily="34" charset="0"/>
                <a:ea typeface="Times New Roman" panose="02020603050405020304" pitchFamily="18" charset="0"/>
              </a:rPr>
              <a:t>незначительному нагреву соединяемых материалов паяные изделия сохраняют структуру, механические свойства, форму и </a:t>
            </a:r>
            <a:r>
              <a:rPr lang="ru-RU" sz="2000" b="1" dirty="0" smtClean="0">
                <a:solidFill>
                  <a:srgbClr val="006600"/>
                </a:solidFill>
                <a:latin typeface="Arial" panose="020B0604020202020204" pitchFamily="34" charset="0"/>
                <a:ea typeface="Times New Roman" panose="02020603050405020304" pitchFamily="18" charset="0"/>
              </a:rPr>
              <a:t>размеры детали;</a:t>
            </a:r>
            <a:endParaRPr lang="ru-RU" altLang="ru-RU" sz="2000" b="1" dirty="0" smtClean="0">
              <a:solidFill>
                <a:srgbClr val="006600"/>
              </a:solidFill>
              <a:latin typeface="Arial" panose="020B0604020202020204" pitchFamily="34" charset="0"/>
              <a:cs typeface="Arial" panose="020B0604020202020204" pitchFamily="34" charset="0"/>
            </a:endParaRP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sz="2000" b="1" dirty="0">
                <a:solidFill>
                  <a:srgbClr val="006600"/>
                </a:solidFill>
                <a:latin typeface="Arial" panose="020B0604020202020204" pitchFamily="34" charset="0"/>
                <a:ea typeface="Times New Roman" panose="02020603050405020304" pitchFamily="18" charset="0"/>
              </a:rPr>
              <a:t>чистота соединения, не требующая в большинстве случаев последующей </a:t>
            </a:r>
            <a:r>
              <a:rPr lang="ru-RU" sz="2000" b="1" dirty="0" smtClean="0">
                <a:solidFill>
                  <a:srgbClr val="006600"/>
                </a:solidFill>
                <a:latin typeface="Arial" panose="020B0604020202020204" pitchFamily="34" charset="0"/>
                <a:ea typeface="Times New Roman" panose="02020603050405020304" pitchFamily="18" charset="0"/>
              </a:rPr>
              <a:t>обработки;</a:t>
            </a:r>
            <a:endParaRPr lang="ru-RU" altLang="ru-RU" sz="2000" b="1" dirty="0" smtClean="0">
              <a:solidFill>
                <a:srgbClr val="006600"/>
              </a:solidFill>
              <a:latin typeface="Arial" panose="020B0604020202020204" pitchFamily="34" charset="0"/>
              <a:cs typeface="Arial" panose="020B0604020202020204" pitchFamily="34" charset="0"/>
            </a:endParaRP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altLang="ru-RU" sz="2000" b="1" dirty="0">
                <a:solidFill>
                  <a:srgbClr val="006600"/>
                </a:solidFill>
                <a:latin typeface="Arial" panose="020B0604020202020204" pitchFamily="34" charset="0"/>
                <a:cs typeface="Arial" panose="020B0604020202020204" pitchFamily="34" charset="0"/>
              </a:rPr>
              <a:t>малая концентрация напряжений вследствие пластичности припоя</a:t>
            </a:r>
            <a:r>
              <a:rPr lang="ru-RU" altLang="ru-RU" sz="2000" b="1" dirty="0" smtClean="0">
                <a:solidFill>
                  <a:srgbClr val="006600"/>
                </a:solidFill>
                <a:latin typeface="Arial" panose="020B0604020202020204" pitchFamily="34" charset="0"/>
                <a:cs typeface="Arial" panose="020B0604020202020204" pitchFamily="34" charset="0"/>
              </a:rPr>
              <a:t>; </a:t>
            </a:r>
            <a:r>
              <a:rPr lang="ru-RU" sz="2000" b="1" dirty="0" smtClean="0">
                <a:solidFill>
                  <a:srgbClr val="006600"/>
                </a:solidFill>
                <a:latin typeface="Arial" panose="020B0604020202020204" pitchFamily="34" charset="0"/>
                <a:cs typeface="Arial" panose="020B0604020202020204" pitchFamily="34" charset="0"/>
              </a:rPr>
              <a:t>отсутствие </a:t>
            </a:r>
            <a:r>
              <a:rPr lang="ru-RU" sz="2000" b="1" dirty="0">
                <a:solidFill>
                  <a:srgbClr val="006600"/>
                </a:solidFill>
                <a:latin typeface="Arial" panose="020B0604020202020204" pitchFamily="34" charset="0"/>
                <a:cs typeface="Arial" panose="020B0604020202020204" pitchFamily="34" charset="0"/>
              </a:rPr>
              <a:t>значительных температурных короблений (по сравнению со сваркой</a:t>
            </a:r>
            <a:r>
              <a:rPr lang="ru-RU" sz="2000" b="1" dirty="0" smtClean="0">
                <a:solidFill>
                  <a:srgbClr val="006600"/>
                </a:solidFill>
                <a:latin typeface="Arial" panose="020B0604020202020204" pitchFamily="34" charset="0"/>
                <a:cs typeface="Arial" panose="020B0604020202020204" pitchFamily="34" charset="0"/>
              </a:rPr>
              <a:t>);</a:t>
            </a:r>
            <a:endParaRPr lang="ru-RU" altLang="ru-RU" sz="2000" b="1" dirty="0">
              <a:solidFill>
                <a:srgbClr val="006600"/>
              </a:solidFill>
              <a:latin typeface="Arial" panose="020B0604020202020204" pitchFamily="34" charset="0"/>
              <a:cs typeface="Arial" panose="020B0604020202020204" pitchFamily="34" charset="0"/>
            </a:endParaRP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altLang="ru-RU" sz="2000" b="1" dirty="0" smtClean="0">
                <a:solidFill>
                  <a:srgbClr val="006600"/>
                </a:solidFill>
                <a:latin typeface="Arial" panose="020B0604020202020204" pitchFamily="34" charset="0"/>
                <a:cs typeface="Arial" panose="020B0604020202020204" pitchFamily="34" charset="0"/>
              </a:rPr>
              <a:t>коррозионная стойкость;</a:t>
            </a: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altLang="ru-RU" sz="2000" b="1" dirty="0" smtClean="0">
                <a:solidFill>
                  <a:srgbClr val="006600"/>
                </a:solidFill>
                <a:latin typeface="Arial" panose="020B0604020202020204" pitchFamily="34" charset="0"/>
                <a:cs typeface="Arial" panose="020B0604020202020204" pitchFamily="34" charset="0"/>
              </a:rPr>
              <a:t>герметичность паяного шва.</a:t>
            </a:r>
            <a:endParaRPr lang="ru-RU" altLang="ru-RU" sz="2000" b="1" dirty="0" smtClean="0">
              <a:solidFill>
                <a:schemeClr val="tx1"/>
              </a:solidFill>
            </a:endParaRPr>
          </a:p>
        </p:txBody>
      </p:sp>
    </p:spTree>
    <p:extLst>
      <p:ext uri="{BB962C8B-B14F-4D97-AF65-F5344CB8AC3E}">
        <p14:creationId xmlns:p14="http://schemas.microsoft.com/office/powerpoint/2010/main" val="3827690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9167" y="460377"/>
            <a:ext cx="8969402" cy="6444716"/>
          </a:xfrm>
          <a:solidFill>
            <a:srgbClr val="FFFFCC"/>
          </a:solidFill>
        </p:spPr>
        <p:txBody>
          <a:bodyPr>
            <a:noAutofit/>
          </a:bodyPr>
          <a:lstStyle/>
          <a:p>
            <a:pPr marL="0" indent="0" algn="just">
              <a:buSzPct val="100000"/>
              <a:buNone/>
            </a:pPr>
            <a:r>
              <a:rPr lang="ru-RU" sz="1500" b="1" dirty="0">
                <a:solidFill>
                  <a:srgbClr val="FF0000"/>
                </a:solidFill>
                <a:effectLst/>
              </a:rPr>
              <a:t>Важнейшее достоинство пайки </a:t>
            </a:r>
            <a:r>
              <a:rPr lang="ru-RU" sz="1500" b="1" dirty="0">
                <a:solidFill>
                  <a:srgbClr val="0000CC"/>
                </a:solidFill>
                <a:effectLst/>
              </a:rPr>
              <a:t>— формирование паяного шва при температуре ниже температуры автономного плавления соединяемых металлов. Это обстоятельство дает возможность вести процесс в условиях общего нагрева и позволяет:</a:t>
            </a:r>
          </a:p>
          <a:p>
            <a:pPr marL="179388" indent="-179388" algn="just">
              <a:buSzPct val="100000"/>
              <a:buBlip>
                <a:blip r:embed="rId2"/>
              </a:buBlip>
            </a:pPr>
            <a:r>
              <a:rPr lang="ru-RU" sz="1500" b="1" dirty="0">
                <a:solidFill>
                  <a:srgbClr val="006600"/>
                </a:solidFill>
                <a:effectLst/>
              </a:rPr>
              <a:t>осуществлять групповую пайку и широкую ее механизацию и автоматизацию, что обеспечивает высокую производительность процесса в крупносерийном и массовом производстве;</a:t>
            </a:r>
          </a:p>
          <a:p>
            <a:pPr marL="179388" indent="-179388" algn="just">
              <a:buSzPct val="100000"/>
              <a:buBlip>
                <a:blip r:embed="rId2"/>
              </a:buBlip>
            </a:pPr>
            <a:r>
              <a:rPr lang="ru-RU" sz="1500" b="1" dirty="0">
                <a:solidFill>
                  <a:srgbClr val="006600"/>
                </a:solidFill>
                <a:effectLst/>
              </a:rPr>
              <a:t>получать соединения в скрытых и малодоступных местах изделий, изготовлять тонкостенные изделия с большой плотностью паяных соединений и их </a:t>
            </a:r>
            <a:r>
              <a:rPr lang="ru-RU" sz="1500" b="1" dirty="0" smtClean="0">
                <a:solidFill>
                  <a:srgbClr val="006600"/>
                </a:solidFill>
                <a:effectLst/>
              </a:rPr>
              <a:t>объёмным </a:t>
            </a:r>
            <a:r>
              <a:rPr lang="ru-RU" sz="1500" b="1" dirty="0">
                <a:solidFill>
                  <a:srgbClr val="006600"/>
                </a:solidFill>
                <a:effectLst/>
              </a:rPr>
              <a:t>расположением за один нагрев, повышать коэффициент использования материала и снижать металлоемкость изделий;</a:t>
            </a:r>
          </a:p>
          <a:p>
            <a:pPr marL="179388" indent="-179388" algn="just">
              <a:buSzPct val="100000"/>
              <a:buBlip>
                <a:blip r:embed="rId2"/>
              </a:buBlip>
            </a:pPr>
            <a:r>
              <a:rPr lang="ru-RU" sz="1500" b="1" dirty="0">
                <a:solidFill>
                  <a:srgbClr val="006600"/>
                </a:solidFill>
                <a:effectLst/>
              </a:rPr>
              <a:t>соединять детали не только последовательно по контуру шва, как при сварке плавлением, но и одновременно, в том числе по поверхности, что обусловливает возможность варьирования прочности паяных соединений и конструкции изделий;</a:t>
            </a:r>
          </a:p>
          <a:p>
            <a:pPr marL="179388" indent="-179388" algn="just">
              <a:buSzPct val="100000"/>
              <a:buBlip>
                <a:blip r:embed="rId2"/>
              </a:buBlip>
            </a:pPr>
            <a:r>
              <a:rPr lang="ru-RU" sz="1500" b="1" dirty="0">
                <a:solidFill>
                  <a:srgbClr val="006600"/>
                </a:solidFill>
                <a:effectLst/>
              </a:rPr>
              <a:t>ограничиваться при пайке давлениями на порядок меньшими, чем при сварке давлением;</a:t>
            </a:r>
          </a:p>
          <a:p>
            <a:pPr marL="179388" indent="-179388" algn="just">
              <a:buSzPct val="100000"/>
              <a:buBlip>
                <a:blip r:embed="rId2"/>
              </a:buBlip>
            </a:pPr>
            <a:r>
              <a:rPr lang="ru-RU" sz="1500" b="1" dirty="0">
                <a:solidFill>
                  <a:srgbClr val="006600"/>
                </a:solidFill>
                <a:effectLst/>
              </a:rPr>
              <a:t>соединять разнородные металлические и неметаллические материалы и с большей </a:t>
            </a:r>
            <a:r>
              <a:rPr lang="ru-RU" sz="1500" b="1" dirty="0" err="1">
                <a:solidFill>
                  <a:srgbClr val="006600"/>
                </a:solidFill>
                <a:effectLst/>
              </a:rPr>
              <a:t>разностенностью</a:t>
            </a:r>
            <a:r>
              <a:rPr lang="ru-RU" sz="1500" b="1" dirty="0">
                <a:solidFill>
                  <a:srgbClr val="006600"/>
                </a:solidFill>
                <a:effectLst/>
              </a:rPr>
              <a:t> деталей, чем при сварке плавлением;</a:t>
            </a:r>
          </a:p>
          <a:p>
            <a:pPr marL="179388" indent="-179388" algn="just">
              <a:buSzPct val="100000"/>
              <a:buBlip>
                <a:blip r:embed="rId2"/>
              </a:buBlip>
            </a:pPr>
            <a:r>
              <a:rPr lang="ru-RU" sz="1500" b="1" dirty="0">
                <a:solidFill>
                  <a:srgbClr val="006600"/>
                </a:solidFill>
                <a:effectLst/>
              </a:rPr>
              <a:t>выбирать температуру процесса в зависимости от необходимости сохранения механических свойств материалов изделия после пайки, возможности совмещения нагрева под пайку с термообработкой и выполнения ступенчатой пайки;</a:t>
            </a:r>
          </a:p>
          <a:p>
            <a:pPr marL="179388" indent="-179388" algn="just">
              <a:buSzPct val="100000"/>
              <a:buBlip>
                <a:blip r:embed="rId2"/>
              </a:buBlip>
            </a:pPr>
            <a:r>
              <a:rPr lang="ru-RU" sz="1500" b="1" dirty="0">
                <a:solidFill>
                  <a:srgbClr val="006600"/>
                </a:solidFill>
                <a:effectLst/>
              </a:rPr>
              <a:t>обеспечивать плавность </a:t>
            </a:r>
            <a:r>
              <a:rPr lang="ru-RU" sz="1500" b="1" dirty="0" err="1">
                <a:solidFill>
                  <a:srgbClr val="006600"/>
                </a:solidFill>
                <a:effectLst/>
              </a:rPr>
              <a:t>галтельных</a:t>
            </a:r>
            <a:r>
              <a:rPr lang="ru-RU" sz="1500" b="1" dirty="0">
                <a:solidFill>
                  <a:srgbClr val="006600"/>
                </a:solidFill>
                <a:effectLst/>
              </a:rPr>
              <a:t> участков шва, а следовательно, высокую прочность и надежность их в условиях вибрационных и знакопеременных </a:t>
            </a:r>
            <a:r>
              <a:rPr lang="ru-RU" sz="1500" b="1" dirty="0" err="1">
                <a:solidFill>
                  <a:srgbClr val="006600"/>
                </a:solidFill>
                <a:effectLst/>
              </a:rPr>
              <a:t>нагружений</a:t>
            </a:r>
            <a:r>
              <a:rPr lang="ru-RU" sz="1500" b="1" dirty="0">
                <a:solidFill>
                  <a:srgbClr val="006600"/>
                </a:solidFill>
                <a:effectLst/>
              </a:rPr>
              <a:t>;</a:t>
            </a:r>
          </a:p>
          <a:p>
            <a:pPr marL="179388" indent="-179388" algn="just">
              <a:buSzPct val="100000"/>
              <a:buBlip>
                <a:blip r:embed="rId2"/>
              </a:buBlip>
            </a:pPr>
            <a:r>
              <a:rPr lang="ru-RU" sz="1500" b="1" dirty="0">
                <a:solidFill>
                  <a:srgbClr val="006600"/>
                </a:solidFill>
                <a:effectLst/>
              </a:rPr>
              <a:t>разъединять детали и сборочные единицы </a:t>
            </a:r>
            <a:r>
              <a:rPr lang="ru-RU" sz="1500" b="1" dirty="0" smtClean="0">
                <a:solidFill>
                  <a:srgbClr val="006600"/>
                </a:solidFill>
                <a:effectLst/>
              </a:rPr>
              <a:t>путём </a:t>
            </a:r>
            <a:r>
              <a:rPr lang="ru-RU" sz="1500" b="1" dirty="0">
                <a:solidFill>
                  <a:srgbClr val="006600"/>
                </a:solidFill>
                <a:effectLst/>
              </a:rPr>
              <a:t>распайки при температуре ниже температуры автономного плавления паяемого материала и ремонтировать изделия в полевых условиях</a:t>
            </a:r>
            <a:r>
              <a:rPr lang="ru-RU" sz="1500" b="1" dirty="0" smtClean="0">
                <a:solidFill>
                  <a:srgbClr val="006600"/>
                </a:solidFill>
                <a:effectLst/>
              </a:rPr>
              <a:t>.</a:t>
            </a:r>
            <a:endParaRPr lang="ru-RU" sz="1500" b="1" dirty="0">
              <a:solidFill>
                <a:srgbClr val="006600"/>
              </a:solidFill>
              <a:effectLst/>
            </a:endParaRPr>
          </a:p>
        </p:txBody>
      </p:sp>
      <p:sp>
        <p:nvSpPr>
          <p:cNvPr id="5" name="Rectangle 5"/>
          <p:cNvSpPr>
            <a:spLocks noGrp="1" noChangeArrowheads="1"/>
          </p:cNvSpPr>
          <p:nvPr>
            <p:ph type="title"/>
          </p:nvPr>
        </p:nvSpPr>
        <p:spPr>
          <a:xfrm>
            <a:off x="0" y="-52552"/>
            <a:ext cx="9144000" cy="609600"/>
          </a:xfrm>
        </p:spPr>
        <p:txBody>
          <a:bodyPr/>
          <a:lstStyle/>
          <a:p>
            <a:pPr algn="ctr" eaLnBrk="1" hangingPunct="1"/>
            <a:r>
              <a:rPr lang="ru-RU" altLang="ru-RU" sz="2600" b="1" i="1" dirty="0" smtClean="0">
                <a:solidFill>
                  <a:srgbClr val="C00000"/>
                </a:solidFill>
                <a:effectLst/>
              </a:rPr>
              <a:t>ДОСТОИНСТВА ПАЯНЫХ СОЕДИНЕНИЙ</a:t>
            </a:r>
          </a:p>
        </p:txBody>
      </p:sp>
    </p:spTree>
    <p:extLst>
      <p:ext uri="{BB962C8B-B14F-4D97-AF65-F5344CB8AC3E}">
        <p14:creationId xmlns:p14="http://schemas.microsoft.com/office/powerpoint/2010/main" val="323926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944"/>
            <a:ext cx="9144000" cy="584684"/>
          </a:xfrm>
          <a:solidFill>
            <a:srgbClr val="FFC000"/>
          </a:solidFill>
        </p:spPr>
        <p:txBody>
          <a:bodyPr>
            <a:normAutofit/>
          </a:bodyPr>
          <a:lstStyle/>
          <a:p>
            <a:r>
              <a:rPr lang="ru-RU" sz="3200" b="1" i="1" dirty="0" smtClean="0">
                <a:solidFill>
                  <a:srgbClr val="0000CC"/>
                </a:solidFill>
                <a:effectLst/>
                <a:latin typeface="T-FLEX Type B" pitchFamily="2" charset="0"/>
              </a:rPr>
              <a:t>НЕДОСТАТКИ ПАЯННЫХ СОЕДИНЕНИЙ</a:t>
            </a:r>
            <a:endParaRPr lang="ru-RU" sz="3200" b="1" i="1" dirty="0">
              <a:solidFill>
                <a:srgbClr val="0000CC"/>
              </a:solidFill>
              <a:effectLst/>
              <a:latin typeface="T-FLEX Type B" pitchFamily="2" charset="0"/>
            </a:endParaRPr>
          </a:p>
        </p:txBody>
      </p:sp>
      <p:sp>
        <p:nvSpPr>
          <p:cNvPr id="3" name="Объект 2"/>
          <p:cNvSpPr>
            <a:spLocks noGrp="1"/>
          </p:cNvSpPr>
          <p:nvPr>
            <p:ph idx="1"/>
          </p:nvPr>
        </p:nvSpPr>
        <p:spPr>
          <a:xfrm>
            <a:off x="161510" y="4149080"/>
            <a:ext cx="8829980" cy="2448272"/>
          </a:xfrm>
          <a:solidFill>
            <a:srgbClr val="CCFFFF"/>
          </a:solidFill>
        </p:spPr>
        <p:txBody>
          <a:bodyPr/>
          <a:lstStyle/>
          <a:p>
            <a:pPr marL="0" indent="0" algn="just">
              <a:buNone/>
            </a:pPr>
            <a:r>
              <a:rPr lang="ru-RU" sz="2000" b="1" dirty="0" smtClean="0">
                <a:solidFill>
                  <a:srgbClr val="C00000"/>
                </a:solidFill>
              </a:rPr>
              <a:t>Однако </a:t>
            </a:r>
            <a:r>
              <a:rPr lang="ru-RU" sz="2000" b="1" dirty="0">
                <a:solidFill>
                  <a:srgbClr val="C00000"/>
                </a:solidFill>
              </a:rPr>
              <a:t>потенциальные возможности повышения прочности паяных швов достаточно велики в связи </a:t>
            </a:r>
            <a:r>
              <a:rPr lang="ru-RU" sz="2000" b="1" dirty="0" smtClean="0">
                <a:solidFill>
                  <a:srgbClr val="C00000"/>
                </a:solidFill>
              </a:rPr>
              <a:t>с:</a:t>
            </a:r>
          </a:p>
          <a:p>
            <a:pPr marL="630238" indent="-357188" algn="just"/>
            <a:r>
              <a:rPr lang="ru-RU" sz="2000" b="1" dirty="0" smtClean="0">
                <a:solidFill>
                  <a:srgbClr val="0000CC"/>
                </a:solidFill>
              </a:rPr>
              <a:t>малым объёмом </a:t>
            </a:r>
            <a:r>
              <a:rPr lang="ru-RU" sz="2000" b="1" dirty="0">
                <a:solidFill>
                  <a:srgbClr val="0000CC"/>
                </a:solidFill>
              </a:rPr>
              <a:t>литого металла в паяном </a:t>
            </a:r>
            <a:r>
              <a:rPr lang="ru-RU" sz="2000" b="1" dirty="0" smtClean="0">
                <a:solidFill>
                  <a:srgbClr val="0000CC"/>
                </a:solidFill>
              </a:rPr>
              <a:t>соединении;</a:t>
            </a:r>
          </a:p>
          <a:p>
            <a:pPr marL="630238" indent="-357188" algn="just"/>
            <a:r>
              <a:rPr lang="ru-RU" sz="2000" b="1" dirty="0" smtClean="0">
                <a:solidFill>
                  <a:srgbClr val="0000CC"/>
                </a:solidFill>
              </a:rPr>
              <a:t>развитием </a:t>
            </a:r>
            <a:r>
              <a:rPr lang="ru-RU" sz="2000" b="1" dirty="0">
                <a:solidFill>
                  <a:srgbClr val="0000CC"/>
                </a:solidFill>
              </a:rPr>
              <a:t>новых способов пайки и в первую очередь диффузионной </a:t>
            </a:r>
            <a:r>
              <a:rPr lang="ru-RU" sz="2000" b="1" dirty="0" smtClean="0">
                <a:solidFill>
                  <a:srgbClr val="0000CC"/>
                </a:solidFill>
              </a:rPr>
              <a:t>пайки;</a:t>
            </a:r>
          </a:p>
          <a:p>
            <a:pPr marL="630238" indent="-357188" algn="just"/>
            <a:r>
              <a:rPr lang="ru-RU" sz="2000" b="1" dirty="0" smtClean="0">
                <a:solidFill>
                  <a:srgbClr val="0000CC"/>
                </a:solidFill>
              </a:rPr>
              <a:t>достижениями </a:t>
            </a:r>
            <a:r>
              <a:rPr lang="ru-RU" sz="2000" b="1" dirty="0">
                <a:solidFill>
                  <a:srgbClr val="0000CC"/>
                </a:solidFill>
              </a:rPr>
              <a:t>в области </a:t>
            </a:r>
            <a:r>
              <a:rPr lang="ru-RU" sz="2000" b="1" dirty="0" err="1">
                <a:solidFill>
                  <a:srgbClr val="0000CC"/>
                </a:solidFill>
              </a:rPr>
              <a:t>интерметаллидного</a:t>
            </a:r>
            <a:r>
              <a:rPr lang="ru-RU" sz="2000" b="1" dirty="0">
                <a:solidFill>
                  <a:srgbClr val="0000CC"/>
                </a:solidFill>
              </a:rPr>
              <a:t> упрочнения сплавов в литом состоянии.</a:t>
            </a:r>
          </a:p>
          <a:p>
            <a:endParaRPr lang="ru-RU" dirty="0"/>
          </a:p>
        </p:txBody>
      </p:sp>
      <p:sp>
        <p:nvSpPr>
          <p:cNvPr id="4" name="Прямоугольник 3"/>
          <p:cNvSpPr/>
          <p:nvPr/>
        </p:nvSpPr>
        <p:spPr>
          <a:xfrm>
            <a:off x="161510" y="776255"/>
            <a:ext cx="8829981" cy="3052695"/>
          </a:xfrm>
          <a:prstGeom prst="rect">
            <a:avLst/>
          </a:prstGeom>
          <a:solidFill>
            <a:srgbClr val="FFFFCC"/>
          </a:solidFill>
        </p:spPr>
        <p:txBody>
          <a:bodyPr wrap="square">
            <a:spAutoFit/>
          </a:bodyPr>
          <a:lstStyle/>
          <a:p>
            <a:pPr marL="452438" indent="-452438">
              <a:lnSpc>
                <a:spcPct val="120000"/>
              </a:lnSpc>
              <a:spcBef>
                <a:spcPts val="300"/>
              </a:spcBef>
              <a:spcAft>
                <a:spcPts val="300"/>
              </a:spcAft>
              <a:buClr>
                <a:srgbClr val="FF0000"/>
              </a:buClr>
              <a:buSzPct val="100000"/>
              <a:buFont typeface="Wingdings" panose="05000000000000000000" pitchFamily="2" charset="2"/>
              <a:buChar char="q"/>
            </a:pPr>
            <a:r>
              <a:rPr lang="ru-RU" altLang="ru-RU" sz="2200" b="1" dirty="0" smtClean="0">
                <a:solidFill>
                  <a:srgbClr val="006600"/>
                </a:solidFill>
                <a:latin typeface="Arial" panose="020B0604020202020204" pitchFamily="34" charset="0"/>
                <a:cs typeface="Arial" panose="020B0604020202020204" pitchFamily="34" charset="0"/>
              </a:rPr>
              <a:t>требования </a:t>
            </a:r>
            <a:r>
              <a:rPr lang="ru-RU" altLang="ru-RU" sz="2200" b="1" dirty="0">
                <a:solidFill>
                  <a:srgbClr val="006600"/>
                </a:solidFill>
                <a:latin typeface="Arial" panose="020B0604020202020204" pitchFamily="34" charset="0"/>
                <a:cs typeface="Arial" panose="020B0604020202020204" pitchFamily="34" charset="0"/>
              </a:rPr>
              <a:t>высокой точности обработки поверхностей, сборки и фиксации деталей под </a:t>
            </a:r>
            <a:r>
              <a:rPr lang="ru-RU" altLang="ru-RU" sz="2200" b="1" dirty="0" smtClean="0">
                <a:solidFill>
                  <a:srgbClr val="006600"/>
                </a:solidFill>
                <a:latin typeface="Arial" panose="020B0604020202020204" pitchFamily="34" charset="0"/>
                <a:cs typeface="Arial" panose="020B0604020202020204" pitchFamily="34" charset="0"/>
              </a:rPr>
              <a:t>пайку;</a:t>
            </a:r>
            <a:endParaRPr lang="ru-RU" altLang="ru-RU" sz="2200" b="1" dirty="0">
              <a:solidFill>
                <a:srgbClr val="006600"/>
              </a:solidFill>
              <a:latin typeface="Arial" panose="020B0604020202020204" pitchFamily="34" charset="0"/>
              <a:cs typeface="Arial" panose="020B0604020202020204" pitchFamily="34" charset="0"/>
            </a:endParaRP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altLang="ru-RU" sz="2200" b="1" dirty="0" smtClean="0">
                <a:solidFill>
                  <a:srgbClr val="006600"/>
                </a:solidFill>
                <a:latin typeface="Arial" panose="020B0604020202020204" pitchFamily="34" charset="0"/>
                <a:cs typeface="Arial" panose="020B0604020202020204" pitchFamily="34" charset="0"/>
              </a:rPr>
              <a:t>пониженная </a:t>
            </a:r>
            <a:r>
              <a:rPr lang="ru-RU" altLang="ru-RU" sz="2200" b="1" dirty="0">
                <a:solidFill>
                  <a:srgbClr val="006600"/>
                </a:solidFill>
                <a:latin typeface="Arial" panose="020B0604020202020204" pitchFamily="34" charset="0"/>
                <a:cs typeface="Arial" panose="020B0604020202020204" pitchFamily="34" charset="0"/>
              </a:rPr>
              <a:t>прочность шва в сравнении с основным </a:t>
            </a:r>
            <a:r>
              <a:rPr lang="ru-RU" altLang="ru-RU" sz="2200" b="1" dirty="0" smtClean="0">
                <a:solidFill>
                  <a:srgbClr val="006600"/>
                </a:solidFill>
                <a:latin typeface="Arial" panose="020B0604020202020204" pitchFamily="34" charset="0"/>
                <a:cs typeface="Arial" panose="020B0604020202020204" pitchFamily="34" charset="0"/>
              </a:rPr>
              <a:t>металлом </a:t>
            </a:r>
            <a:r>
              <a:rPr lang="ru-RU" altLang="ru-RU" sz="2200" b="1" i="1" dirty="0" smtClean="0">
                <a:solidFill>
                  <a:srgbClr val="006600"/>
                </a:solidFill>
                <a:latin typeface="Arial" panose="020B0604020202020204" pitchFamily="34" charset="0"/>
                <a:cs typeface="Arial" panose="020B0604020202020204" pitchFamily="34" charset="0"/>
              </a:rPr>
              <a:t>(</a:t>
            </a:r>
            <a:r>
              <a:rPr lang="ru-RU" sz="2200" b="1" i="1" dirty="0" smtClean="0">
                <a:solidFill>
                  <a:srgbClr val="006600"/>
                </a:solidFill>
                <a:latin typeface="Arial" panose="020B0604020202020204" pitchFamily="34" charset="0"/>
                <a:cs typeface="Arial" panose="020B0604020202020204" pitchFamily="34" charset="0"/>
              </a:rPr>
              <a:t>на </a:t>
            </a:r>
            <a:r>
              <a:rPr lang="ru-RU" sz="2200" b="1" i="1" dirty="0">
                <a:solidFill>
                  <a:srgbClr val="006600"/>
                </a:solidFill>
                <a:latin typeface="Arial" panose="020B0604020202020204" pitchFamily="34" charset="0"/>
                <a:cs typeface="Arial" panose="020B0604020202020204" pitchFamily="34" charset="0"/>
              </a:rPr>
              <a:t>отрыв и сдвиг за </a:t>
            </a:r>
            <a:r>
              <a:rPr lang="ru-RU" sz="2200" b="1" i="1" dirty="0" smtClean="0">
                <a:solidFill>
                  <a:srgbClr val="006600"/>
                </a:solidFill>
                <a:latin typeface="Arial" panose="020B0604020202020204" pitchFamily="34" charset="0"/>
                <a:cs typeface="Arial" panose="020B0604020202020204" pitchFamily="34" charset="0"/>
              </a:rPr>
              <a:t>счёт </a:t>
            </a:r>
            <a:r>
              <a:rPr lang="ru-RU" sz="2200" b="1" i="1" dirty="0">
                <a:solidFill>
                  <a:srgbClr val="006600"/>
                </a:solidFill>
                <a:latin typeface="Arial" panose="020B0604020202020204" pitchFamily="34" charset="0"/>
                <a:cs typeface="Arial" panose="020B0604020202020204" pitchFamily="34" charset="0"/>
              </a:rPr>
              <a:t>мягкости припойного </a:t>
            </a:r>
            <a:r>
              <a:rPr lang="ru-RU" sz="2200" b="1" i="1" dirty="0" smtClean="0">
                <a:solidFill>
                  <a:srgbClr val="006600"/>
                </a:solidFill>
                <a:latin typeface="Arial" panose="020B0604020202020204" pitchFamily="34" charset="0"/>
                <a:cs typeface="Arial" panose="020B0604020202020204" pitchFamily="34" charset="0"/>
              </a:rPr>
              <a:t>металла);</a:t>
            </a:r>
          </a:p>
          <a:p>
            <a:pPr marL="452438" indent="-452438" eaLnBrk="1" hangingPunct="1">
              <a:lnSpc>
                <a:spcPct val="120000"/>
              </a:lnSpc>
              <a:spcBef>
                <a:spcPts val="300"/>
              </a:spcBef>
              <a:spcAft>
                <a:spcPts val="300"/>
              </a:spcAft>
              <a:buClr>
                <a:srgbClr val="FF0000"/>
              </a:buClr>
              <a:buSzPct val="100000"/>
              <a:buFont typeface="Wingdings" panose="05000000000000000000" pitchFamily="2" charset="2"/>
              <a:buChar char="q"/>
            </a:pPr>
            <a:r>
              <a:rPr lang="ru-RU" sz="2200" b="1" dirty="0" smtClean="0">
                <a:solidFill>
                  <a:srgbClr val="006600"/>
                </a:solidFill>
                <a:latin typeface="Arial" panose="020B0604020202020204" pitchFamily="34" charset="0"/>
                <a:cs typeface="Arial" panose="020B0604020202020204" pitchFamily="34" charset="0"/>
              </a:rPr>
              <a:t>трудоёмкость операций, касающихся </a:t>
            </a:r>
            <a:r>
              <a:rPr lang="ru-RU" sz="2200" b="1" dirty="0">
                <a:solidFill>
                  <a:srgbClr val="006600"/>
                </a:solidFill>
                <a:latin typeface="Arial" panose="020B0604020202020204" pitchFamily="34" charset="0"/>
                <a:cs typeface="Arial" panose="020B0604020202020204" pitchFamily="34" charset="0"/>
              </a:rPr>
              <a:t>высокотемпературной </a:t>
            </a:r>
            <a:r>
              <a:rPr lang="ru-RU" sz="2200" b="1" dirty="0" smtClean="0">
                <a:solidFill>
                  <a:srgbClr val="006600"/>
                </a:solidFill>
                <a:latin typeface="Arial" panose="020B0604020202020204" pitchFamily="34" charset="0"/>
                <a:cs typeface="Arial" panose="020B0604020202020204" pitchFamily="34" charset="0"/>
              </a:rPr>
              <a:t>пайки.</a:t>
            </a:r>
            <a:endParaRPr lang="ru-RU" altLang="ru-RU" sz="2200" b="1" i="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489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599892" y="1808820"/>
            <a:ext cx="4536505" cy="2903756"/>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24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Материалы </a:t>
            </a:r>
          </a:p>
          <a:p>
            <a:pPr algn="ctr">
              <a:defRPr/>
            </a:pP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для пайки </a:t>
            </a:r>
          </a:p>
          <a:p>
            <a:pPr algn="ctr">
              <a:defRPr/>
            </a:pPr>
            <a:endParaRPr lang="ru-RU" sz="2400" b="1" dirty="0">
              <a:solidFill>
                <a:srgbClr val="0000FF"/>
              </a:solidFill>
            </a:endParaRPr>
          </a:p>
        </p:txBody>
      </p:sp>
    </p:spTree>
    <p:extLst>
      <p:ext uri="{BB962C8B-B14F-4D97-AF65-F5344CB8AC3E}">
        <p14:creationId xmlns:p14="http://schemas.microsoft.com/office/powerpoint/2010/main" val="1367451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80">
                                          <p:stCondLst>
                                            <p:cond delay="0"/>
                                          </p:stCondLst>
                                        </p:cTn>
                                        <p:tgtEl>
                                          <p:spTgt spid="5">
                                            <p:txEl>
                                              <p:pRg st="2" end="2"/>
                                            </p:txEl>
                                          </p:spTgt>
                                        </p:tgtEl>
                                      </p:cBhvr>
                                    </p:animEffect>
                                    <p:anim calcmode="lin" valueType="num">
                                      <p:cBhvr>
                                        <p:cTn id="32"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xEl>
                                              <p:pRg st="2" end="2"/>
                                            </p:txEl>
                                          </p:spTgt>
                                        </p:tgtEl>
                                      </p:cBhvr>
                                      <p:to x="100000" y="60000"/>
                                    </p:animScale>
                                    <p:animScale>
                                      <p:cBhvr>
                                        <p:cTn id="38" dur="166" decel="50000">
                                          <p:stCondLst>
                                            <p:cond delay="676"/>
                                          </p:stCondLst>
                                        </p:cTn>
                                        <p:tgtEl>
                                          <p:spTgt spid="5">
                                            <p:txEl>
                                              <p:pRg st="2" end="2"/>
                                            </p:txEl>
                                          </p:spTgt>
                                        </p:tgtEl>
                                      </p:cBhvr>
                                      <p:to x="100000" y="100000"/>
                                    </p:animScale>
                                    <p:animScale>
                                      <p:cBhvr>
                                        <p:cTn id="39" dur="26">
                                          <p:stCondLst>
                                            <p:cond delay="1312"/>
                                          </p:stCondLst>
                                        </p:cTn>
                                        <p:tgtEl>
                                          <p:spTgt spid="5">
                                            <p:txEl>
                                              <p:pRg st="2" end="2"/>
                                            </p:txEl>
                                          </p:spTgt>
                                        </p:tgtEl>
                                      </p:cBhvr>
                                      <p:to x="100000" y="80000"/>
                                    </p:animScale>
                                    <p:animScale>
                                      <p:cBhvr>
                                        <p:cTn id="40" dur="166" decel="50000">
                                          <p:stCondLst>
                                            <p:cond delay="1338"/>
                                          </p:stCondLst>
                                        </p:cTn>
                                        <p:tgtEl>
                                          <p:spTgt spid="5">
                                            <p:txEl>
                                              <p:pRg st="2" end="2"/>
                                            </p:txEl>
                                          </p:spTgt>
                                        </p:tgtEl>
                                      </p:cBhvr>
                                      <p:to x="100000" y="100000"/>
                                    </p:animScale>
                                    <p:animScale>
                                      <p:cBhvr>
                                        <p:cTn id="41" dur="26">
                                          <p:stCondLst>
                                            <p:cond delay="1642"/>
                                          </p:stCondLst>
                                        </p:cTn>
                                        <p:tgtEl>
                                          <p:spTgt spid="5">
                                            <p:txEl>
                                              <p:pRg st="2" end="2"/>
                                            </p:txEl>
                                          </p:spTgt>
                                        </p:tgtEl>
                                      </p:cBhvr>
                                      <p:to x="100000" y="90000"/>
                                    </p:animScale>
                                    <p:animScale>
                                      <p:cBhvr>
                                        <p:cTn id="42" dur="166" decel="50000">
                                          <p:stCondLst>
                                            <p:cond delay="1668"/>
                                          </p:stCondLst>
                                        </p:cTn>
                                        <p:tgtEl>
                                          <p:spTgt spid="5">
                                            <p:txEl>
                                              <p:pRg st="2" end="2"/>
                                            </p:txEl>
                                          </p:spTgt>
                                        </p:tgtEl>
                                      </p:cBhvr>
                                      <p:to x="100000" y="100000"/>
                                    </p:animScale>
                                    <p:animScale>
                                      <p:cBhvr>
                                        <p:cTn id="43" dur="26">
                                          <p:stCondLst>
                                            <p:cond delay="1808"/>
                                          </p:stCondLst>
                                        </p:cTn>
                                        <p:tgtEl>
                                          <p:spTgt spid="5">
                                            <p:txEl>
                                              <p:pRg st="2" end="2"/>
                                            </p:txEl>
                                          </p:spTgt>
                                        </p:tgtEl>
                                      </p:cBhvr>
                                      <p:to x="100000" y="95000"/>
                                    </p:animScale>
                                    <p:animScale>
                                      <p:cBhvr>
                                        <p:cTn id="44" dur="166" decel="50000">
                                          <p:stCondLst>
                                            <p:cond delay="1834"/>
                                          </p:stCondLst>
                                        </p:cTn>
                                        <p:tgtEl>
                                          <p:spTgt spid="5">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p:cNvSpPr>
            <a:spLocks noGrp="1"/>
          </p:cNvSpPr>
          <p:nvPr>
            <p:ph idx="1"/>
          </p:nvPr>
        </p:nvSpPr>
        <p:spPr>
          <a:xfrm>
            <a:off x="11346" y="872716"/>
            <a:ext cx="9061154" cy="5796644"/>
          </a:xfrm>
          <a:solidFill>
            <a:srgbClr val="FFFFCC"/>
          </a:solidFill>
        </p:spPr>
        <p:txBody>
          <a:bodyPr/>
          <a:lstStyle/>
          <a:p>
            <a:pPr marL="84138" indent="0">
              <a:spcBef>
                <a:spcPts val="600"/>
              </a:spcBef>
              <a:spcAft>
                <a:spcPts val="600"/>
              </a:spcAft>
              <a:buNone/>
            </a:pPr>
            <a:r>
              <a:rPr lang="ru-RU" altLang="ru-RU" sz="2400" b="1" i="1" u="sng" dirty="0" smtClean="0">
                <a:solidFill>
                  <a:srgbClr val="FF0000"/>
                </a:solidFill>
              </a:rPr>
              <a:t>Паяльные материалы:</a:t>
            </a:r>
          </a:p>
          <a:p>
            <a:pPr marL="536575" indent="-452438">
              <a:spcBef>
                <a:spcPts val="600"/>
              </a:spcBef>
              <a:spcAft>
                <a:spcPts val="600"/>
              </a:spcAft>
              <a:buClr>
                <a:srgbClr val="FF0000"/>
              </a:buClr>
              <a:buSzPct val="100000"/>
              <a:buFont typeface="+mj-lt"/>
              <a:buAutoNum type="arabicParenR"/>
            </a:pPr>
            <a:r>
              <a:rPr lang="ru-RU" altLang="ru-RU" sz="2400" b="1" i="1" u="sng" dirty="0" smtClean="0">
                <a:solidFill>
                  <a:srgbClr val="0000FF"/>
                </a:solidFill>
                <a:effectLst/>
              </a:rPr>
              <a:t>Припои</a:t>
            </a:r>
            <a:r>
              <a:rPr lang="ru-RU" altLang="ru-RU" sz="2400" b="1" i="1" dirty="0" smtClean="0">
                <a:solidFill>
                  <a:srgbClr val="0000FF"/>
                </a:solidFill>
                <a:effectLst/>
              </a:rPr>
              <a:t>:</a:t>
            </a:r>
          </a:p>
          <a:p>
            <a:pPr marL="1071563" indent="-427038">
              <a:spcBef>
                <a:spcPts val="600"/>
              </a:spcBef>
              <a:spcAft>
                <a:spcPts val="600"/>
              </a:spcAft>
              <a:buClr>
                <a:srgbClr val="FF0000"/>
              </a:buClr>
              <a:buSzPct val="100000"/>
              <a:buFont typeface="Wingdings" panose="05000000000000000000" pitchFamily="2" charset="2"/>
              <a:buChar char="Ø"/>
            </a:pPr>
            <a:r>
              <a:rPr lang="ru-RU" sz="2400" b="1" dirty="0" smtClean="0">
                <a:solidFill>
                  <a:srgbClr val="006600"/>
                </a:solidFill>
              </a:rPr>
              <a:t>оловянно-свинцовые припои; </a:t>
            </a:r>
          </a:p>
          <a:p>
            <a:pPr marL="1071563" indent="-427038">
              <a:spcBef>
                <a:spcPts val="600"/>
              </a:spcBef>
              <a:spcAft>
                <a:spcPts val="600"/>
              </a:spcAft>
              <a:buClr>
                <a:srgbClr val="FF0000"/>
              </a:buClr>
              <a:buSzPct val="100000"/>
              <a:buFont typeface="Wingdings" panose="05000000000000000000" pitchFamily="2" charset="2"/>
              <a:buChar char="Ø"/>
            </a:pPr>
            <a:r>
              <a:rPr lang="ru-RU" sz="2400" b="1" dirty="0" err="1" smtClean="0">
                <a:solidFill>
                  <a:srgbClr val="006600"/>
                </a:solidFill>
              </a:rPr>
              <a:t>бессвинцовые</a:t>
            </a:r>
            <a:r>
              <a:rPr lang="ru-RU" sz="2400" b="1" dirty="0" smtClean="0">
                <a:solidFill>
                  <a:srgbClr val="006600"/>
                </a:solidFill>
              </a:rPr>
              <a:t> припои; </a:t>
            </a:r>
          </a:p>
          <a:p>
            <a:pPr marL="1071563" indent="-427038">
              <a:spcBef>
                <a:spcPts val="600"/>
              </a:spcBef>
              <a:spcAft>
                <a:spcPts val="600"/>
              </a:spcAft>
              <a:buClr>
                <a:srgbClr val="FF0000"/>
              </a:buClr>
              <a:buSzPct val="100000"/>
              <a:buFont typeface="Wingdings" panose="05000000000000000000" pitchFamily="2" charset="2"/>
              <a:buChar char="Ø"/>
            </a:pPr>
            <a:r>
              <a:rPr lang="ru-RU" sz="2400" b="1" dirty="0" smtClean="0">
                <a:solidFill>
                  <a:srgbClr val="006600"/>
                </a:solidFill>
              </a:rPr>
              <a:t>припои </a:t>
            </a:r>
            <a:r>
              <a:rPr lang="ru-RU" sz="2400" b="1" dirty="0">
                <a:solidFill>
                  <a:srgbClr val="006600"/>
                </a:solidFill>
              </a:rPr>
              <a:t>специального </a:t>
            </a:r>
            <a:r>
              <a:rPr lang="ru-RU" sz="2400" b="1" dirty="0" smtClean="0">
                <a:solidFill>
                  <a:srgbClr val="006600"/>
                </a:solidFill>
              </a:rPr>
              <a:t>назначения; </a:t>
            </a:r>
          </a:p>
          <a:p>
            <a:pPr marL="1071563" indent="-427038">
              <a:spcBef>
                <a:spcPts val="600"/>
              </a:spcBef>
              <a:spcAft>
                <a:spcPts val="600"/>
              </a:spcAft>
              <a:buClr>
                <a:srgbClr val="FF0000"/>
              </a:buClr>
              <a:buSzPct val="100000"/>
              <a:buFont typeface="Wingdings" panose="05000000000000000000" pitchFamily="2" charset="2"/>
              <a:buChar char="Ø"/>
            </a:pPr>
            <a:r>
              <a:rPr lang="ru-RU" sz="2400" b="1" dirty="0" smtClean="0">
                <a:solidFill>
                  <a:srgbClr val="006600"/>
                </a:solidFill>
              </a:rPr>
              <a:t>трубчатые припои.</a:t>
            </a:r>
            <a:endParaRPr lang="ru-RU" altLang="ru-RU" sz="2400" b="1" i="1" dirty="0" smtClean="0">
              <a:solidFill>
                <a:srgbClr val="006600"/>
              </a:solidFill>
              <a:effectLst/>
            </a:endParaRPr>
          </a:p>
          <a:p>
            <a:pPr marL="536575" indent="-452438">
              <a:spcBef>
                <a:spcPts val="600"/>
              </a:spcBef>
              <a:spcAft>
                <a:spcPts val="600"/>
              </a:spcAft>
              <a:buClr>
                <a:srgbClr val="FF0000"/>
              </a:buClr>
              <a:buSzPct val="100000"/>
              <a:buFont typeface="+mj-lt"/>
              <a:buAutoNum type="arabicParenR" startAt="2"/>
            </a:pPr>
            <a:r>
              <a:rPr lang="ru-RU" altLang="ru-RU" sz="2400" b="1" i="1" u="sng" dirty="0" smtClean="0">
                <a:solidFill>
                  <a:srgbClr val="0000FF"/>
                </a:solidFill>
                <a:effectLst/>
              </a:rPr>
              <a:t>Флюсы</a:t>
            </a:r>
            <a:r>
              <a:rPr lang="ru-RU" altLang="ru-RU" sz="2400" b="1" i="1" dirty="0" smtClean="0">
                <a:solidFill>
                  <a:srgbClr val="0000FF"/>
                </a:solidFill>
                <a:effectLst/>
              </a:rPr>
              <a:t>:</a:t>
            </a:r>
          </a:p>
          <a:p>
            <a:pPr marL="1071563" indent="-427038">
              <a:spcBef>
                <a:spcPts val="600"/>
              </a:spcBef>
              <a:spcAft>
                <a:spcPts val="600"/>
              </a:spcAft>
              <a:buClr>
                <a:srgbClr val="FF0000"/>
              </a:buClr>
              <a:buSzPct val="100000"/>
              <a:buFont typeface="Wingdings" panose="05000000000000000000" pitchFamily="2" charset="2"/>
              <a:buChar char="Ø"/>
            </a:pPr>
            <a:r>
              <a:rPr lang="ru-RU" sz="2400" b="1" dirty="0" smtClean="0">
                <a:solidFill>
                  <a:srgbClr val="006600"/>
                </a:solidFill>
              </a:rPr>
              <a:t>органические флюсы; </a:t>
            </a:r>
          </a:p>
          <a:p>
            <a:pPr marL="1071563" indent="-427038">
              <a:spcBef>
                <a:spcPts val="600"/>
              </a:spcBef>
              <a:spcAft>
                <a:spcPts val="600"/>
              </a:spcAft>
              <a:buClr>
                <a:srgbClr val="FF0000"/>
              </a:buClr>
              <a:buSzPct val="100000"/>
              <a:buFont typeface="Wingdings" panose="05000000000000000000" pitchFamily="2" charset="2"/>
              <a:buChar char="Ø"/>
            </a:pPr>
            <a:r>
              <a:rPr lang="ru-RU" sz="2400" b="1" dirty="0" smtClean="0">
                <a:solidFill>
                  <a:srgbClr val="006600"/>
                </a:solidFill>
              </a:rPr>
              <a:t>синтетические флюсы; </a:t>
            </a:r>
          </a:p>
          <a:p>
            <a:pPr marL="1071563" indent="-427038">
              <a:spcBef>
                <a:spcPts val="600"/>
              </a:spcBef>
              <a:spcAft>
                <a:spcPts val="600"/>
              </a:spcAft>
              <a:buClr>
                <a:srgbClr val="FF0000"/>
              </a:buClr>
              <a:buSzPct val="100000"/>
              <a:buFont typeface="Wingdings" panose="05000000000000000000" pitchFamily="2" charset="2"/>
              <a:buChar char="Ø"/>
            </a:pPr>
            <a:r>
              <a:rPr lang="ru-RU" sz="2400" b="1" dirty="0" smtClean="0">
                <a:solidFill>
                  <a:srgbClr val="006600"/>
                </a:solidFill>
              </a:rPr>
              <a:t>канифольные флюсы.</a:t>
            </a:r>
            <a:endParaRPr lang="ru-RU" altLang="ru-RU" sz="2400" b="1" i="1" dirty="0" smtClean="0">
              <a:solidFill>
                <a:srgbClr val="006600"/>
              </a:solidFill>
              <a:effectLst/>
            </a:endParaRPr>
          </a:p>
          <a:p>
            <a:pPr marL="536575" indent="-452438">
              <a:spcBef>
                <a:spcPts val="600"/>
              </a:spcBef>
              <a:spcAft>
                <a:spcPts val="600"/>
              </a:spcAft>
              <a:buClr>
                <a:srgbClr val="FF0000"/>
              </a:buClr>
              <a:buSzPct val="100000"/>
              <a:buFont typeface="+mj-lt"/>
              <a:buAutoNum type="arabicParenR" startAt="3"/>
            </a:pPr>
            <a:r>
              <a:rPr lang="ru-RU" altLang="ru-RU" sz="2400" b="1" i="1" u="sng" dirty="0" smtClean="0">
                <a:solidFill>
                  <a:srgbClr val="0000FF"/>
                </a:solidFill>
                <a:effectLst/>
              </a:rPr>
              <a:t>Отмывочные жидкости</a:t>
            </a:r>
            <a:r>
              <a:rPr lang="ru-RU" altLang="ru-RU" sz="2400" b="1" i="1" dirty="0" smtClean="0">
                <a:solidFill>
                  <a:srgbClr val="0000FF"/>
                </a:solidFill>
                <a:effectLst/>
              </a:rPr>
              <a:t> </a:t>
            </a:r>
            <a:r>
              <a:rPr lang="ru-RU" altLang="ru-RU" sz="2000" b="1" i="1" dirty="0" smtClean="0">
                <a:solidFill>
                  <a:srgbClr val="006600"/>
                </a:solidFill>
                <a:effectLst/>
              </a:rPr>
              <a:t>(</a:t>
            </a:r>
            <a:r>
              <a:rPr lang="ru-RU" sz="2000" b="1" i="1" dirty="0">
                <a:solidFill>
                  <a:srgbClr val="006600"/>
                </a:solidFill>
              </a:rPr>
              <a:t>для удаления остатков </a:t>
            </a:r>
            <a:r>
              <a:rPr lang="ru-RU" sz="2000" b="1" i="1" dirty="0" smtClean="0">
                <a:solidFill>
                  <a:srgbClr val="006600"/>
                </a:solidFill>
              </a:rPr>
              <a:t>флюсов</a:t>
            </a:r>
            <a:r>
              <a:rPr lang="ru-RU" altLang="ru-RU" sz="2000" b="1" i="1" dirty="0" smtClean="0">
                <a:solidFill>
                  <a:srgbClr val="006600"/>
                </a:solidFill>
                <a:effectLst/>
              </a:rPr>
              <a:t>)</a:t>
            </a:r>
            <a:endParaRPr lang="ru-RU" altLang="ru-RU" sz="2000" b="1" i="1" dirty="0" smtClean="0">
              <a:solidFill>
                <a:srgbClr val="006600"/>
              </a:solidFill>
            </a:endParaRPr>
          </a:p>
        </p:txBody>
      </p:sp>
      <p:sp>
        <p:nvSpPr>
          <p:cNvPr id="5" name="Rectangle 8"/>
          <p:cNvSpPr>
            <a:spLocks noGrp="1" noChangeArrowheads="1"/>
          </p:cNvSpPr>
          <p:nvPr>
            <p:ph type="title"/>
          </p:nvPr>
        </p:nvSpPr>
        <p:spPr>
          <a:xfrm>
            <a:off x="11346" y="40944"/>
            <a:ext cx="9061154" cy="728700"/>
          </a:xfrm>
          <a:solidFill>
            <a:srgbClr val="FFC000"/>
          </a:solidFill>
        </p:spPr>
        <p:txBody>
          <a:bodyPr/>
          <a:lstStyle/>
          <a:p>
            <a:pPr algn="ctr"/>
            <a:r>
              <a:rPr lang="ru-RU" altLang="ru-RU" b="1" i="1" dirty="0" smtClean="0">
                <a:solidFill>
                  <a:srgbClr val="0000CC"/>
                </a:solidFill>
                <a:effectLst/>
              </a:rPr>
              <a:t>Паяльные материалы</a:t>
            </a:r>
            <a:endParaRPr lang="ru-RU" altLang="ru-RU" b="1" dirty="0">
              <a:solidFill>
                <a:srgbClr val="0000CC"/>
              </a:solidFill>
              <a:effectLst/>
            </a:endParaRPr>
          </a:p>
        </p:txBody>
      </p:sp>
    </p:spTree>
    <p:extLst>
      <p:ext uri="{BB962C8B-B14F-4D97-AF65-F5344CB8AC3E}">
        <p14:creationId xmlns:p14="http://schemas.microsoft.com/office/powerpoint/2010/main" val="201354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p:cNvSpPr>
            <a:spLocks noGrp="1"/>
          </p:cNvSpPr>
          <p:nvPr>
            <p:ph idx="1"/>
          </p:nvPr>
        </p:nvSpPr>
        <p:spPr>
          <a:xfrm>
            <a:off x="110129" y="1052736"/>
            <a:ext cx="8845130" cy="3852428"/>
          </a:xfrm>
          <a:solidFill>
            <a:srgbClr val="FFFFCC"/>
          </a:solidFill>
        </p:spPr>
        <p:txBody>
          <a:bodyPr/>
          <a:lstStyle/>
          <a:p>
            <a:pPr marL="84138" indent="0" algn="ctr">
              <a:spcBef>
                <a:spcPts val="600"/>
              </a:spcBef>
              <a:spcAft>
                <a:spcPts val="600"/>
              </a:spcAft>
              <a:buNone/>
            </a:pPr>
            <a:r>
              <a:rPr lang="ru-RU" sz="2400" b="1" dirty="0">
                <a:solidFill>
                  <a:srgbClr val="FF0000"/>
                </a:solidFill>
                <a:effectLst/>
              </a:rPr>
              <a:t>Материалы, применяемые</a:t>
            </a:r>
            <a:r>
              <a:rPr lang="ru-RU" sz="2400" dirty="0">
                <a:solidFill>
                  <a:srgbClr val="FF0000"/>
                </a:solidFill>
                <a:effectLst/>
              </a:rPr>
              <a:t> </a:t>
            </a:r>
            <a:r>
              <a:rPr lang="ru-RU" sz="2400" b="1" dirty="0">
                <a:solidFill>
                  <a:srgbClr val="FF0000"/>
                </a:solidFill>
                <a:effectLst/>
              </a:rPr>
              <a:t>при</a:t>
            </a:r>
            <a:r>
              <a:rPr lang="ru-RU" sz="2400" dirty="0">
                <a:solidFill>
                  <a:srgbClr val="FF0000"/>
                </a:solidFill>
                <a:effectLst/>
              </a:rPr>
              <a:t> </a:t>
            </a:r>
            <a:r>
              <a:rPr lang="ru-RU" sz="2400" b="1" dirty="0" smtClean="0">
                <a:solidFill>
                  <a:srgbClr val="FF0000"/>
                </a:solidFill>
                <a:effectLst/>
              </a:rPr>
              <a:t>пайке</a:t>
            </a:r>
            <a:r>
              <a:rPr lang="ru-RU" sz="2400" dirty="0">
                <a:solidFill>
                  <a:srgbClr val="FF0000"/>
                </a:solidFill>
                <a:effectLst/>
              </a:rPr>
              <a:t> </a:t>
            </a:r>
            <a:endParaRPr lang="en-US" sz="2400" dirty="0" smtClean="0">
              <a:solidFill>
                <a:srgbClr val="FF0000"/>
              </a:solidFill>
              <a:effectLst/>
            </a:endParaRPr>
          </a:p>
          <a:p>
            <a:pPr marL="84138" indent="0">
              <a:spcBef>
                <a:spcPts val="600"/>
              </a:spcBef>
              <a:spcAft>
                <a:spcPts val="600"/>
              </a:spcAft>
              <a:buNone/>
            </a:pPr>
            <a:r>
              <a:rPr lang="ru-RU" sz="2400" b="1" dirty="0" smtClean="0">
                <a:solidFill>
                  <a:srgbClr val="7030A0"/>
                </a:solidFill>
                <a:effectLst/>
              </a:rPr>
              <a:t>Материалы</a:t>
            </a:r>
            <a:r>
              <a:rPr lang="ru-RU" sz="2400" b="1" dirty="0">
                <a:solidFill>
                  <a:srgbClr val="7030A0"/>
                </a:solidFill>
                <a:effectLst/>
              </a:rPr>
              <a:t>, применяемые при пайке, делятся </a:t>
            </a:r>
            <a:r>
              <a:rPr lang="ru-RU" sz="2400" b="1" dirty="0" smtClean="0">
                <a:solidFill>
                  <a:srgbClr val="7030A0"/>
                </a:solidFill>
                <a:effectLst/>
              </a:rPr>
              <a:t>на:</a:t>
            </a:r>
            <a:endParaRPr lang="en-US" sz="2400" b="1" dirty="0" smtClean="0">
              <a:solidFill>
                <a:srgbClr val="7030A0"/>
              </a:solidFill>
              <a:effectLst/>
            </a:endParaRPr>
          </a:p>
          <a:p>
            <a:pPr marL="714375" indent="-438150">
              <a:spcBef>
                <a:spcPts val="600"/>
              </a:spcBef>
              <a:spcAft>
                <a:spcPts val="600"/>
              </a:spcAft>
              <a:buClr>
                <a:srgbClr val="FF0000"/>
              </a:buClr>
              <a:buSzPct val="100000"/>
              <a:buFont typeface="Wingdings" panose="05000000000000000000" pitchFamily="2" charset="2"/>
              <a:buChar char="q"/>
            </a:pPr>
            <a:r>
              <a:rPr lang="ru-RU" sz="2400" b="1" dirty="0" smtClean="0">
                <a:solidFill>
                  <a:srgbClr val="0000CC"/>
                </a:solidFill>
                <a:effectLst/>
              </a:rPr>
              <a:t>основные </a:t>
            </a:r>
            <a:r>
              <a:rPr lang="ru-RU" sz="2400" b="1" i="1" dirty="0" smtClean="0">
                <a:solidFill>
                  <a:srgbClr val="0000CC"/>
                </a:solidFill>
                <a:effectLst/>
              </a:rPr>
              <a:t>(</a:t>
            </a:r>
            <a:r>
              <a:rPr lang="ru-RU" sz="2400" b="1" i="1" dirty="0" smtClean="0">
                <a:solidFill>
                  <a:srgbClr val="006600"/>
                </a:solidFill>
                <a:effectLst/>
              </a:rPr>
              <a:t>припои</a:t>
            </a:r>
            <a:r>
              <a:rPr lang="ru-RU" sz="2400" b="1" i="1" dirty="0" smtClean="0">
                <a:solidFill>
                  <a:srgbClr val="0000CC"/>
                </a:solidFill>
                <a:effectLst/>
              </a:rPr>
              <a:t>);</a:t>
            </a:r>
            <a:r>
              <a:rPr lang="ru-RU" sz="2400" b="1" dirty="0" smtClean="0">
                <a:solidFill>
                  <a:srgbClr val="0000CC"/>
                </a:solidFill>
                <a:effectLst/>
              </a:rPr>
              <a:t> </a:t>
            </a:r>
            <a:endParaRPr lang="en-US" sz="2400" b="1" dirty="0" smtClean="0">
              <a:solidFill>
                <a:srgbClr val="0000CC"/>
              </a:solidFill>
              <a:effectLst/>
            </a:endParaRPr>
          </a:p>
          <a:p>
            <a:pPr marL="714375" indent="-438150">
              <a:spcBef>
                <a:spcPts val="600"/>
              </a:spcBef>
              <a:spcAft>
                <a:spcPts val="600"/>
              </a:spcAft>
              <a:buClr>
                <a:srgbClr val="FF0000"/>
              </a:buClr>
              <a:buSzPct val="100000"/>
              <a:buFont typeface="Wingdings" panose="05000000000000000000" pitchFamily="2" charset="2"/>
              <a:buChar char="q"/>
            </a:pPr>
            <a:r>
              <a:rPr lang="ru-RU" sz="2400" b="1" dirty="0" smtClean="0">
                <a:solidFill>
                  <a:srgbClr val="0000CC"/>
                </a:solidFill>
                <a:effectLst/>
              </a:rPr>
              <a:t>вспомогательные:</a:t>
            </a:r>
            <a:r>
              <a:rPr lang="ru-RU" sz="2400" dirty="0" smtClean="0">
                <a:effectLst/>
              </a:rPr>
              <a:t> </a:t>
            </a:r>
            <a:endParaRPr lang="en-US" sz="2400" dirty="0" smtClean="0">
              <a:effectLst/>
            </a:endParaRPr>
          </a:p>
          <a:p>
            <a:pPr marL="1071563" indent="-357188">
              <a:spcBef>
                <a:spcPts val="600"/>
              </a:spcBef>
              <a:spcAft>
                <a:spcPts val="600"/>
              </a:spcAft>
              <a:buClr>
                <a:srgbClr val="FF0000"/>
              </a:buClr>
              <a:buSzPct val="100000"/>
              <a:buFont typeface="Wingdings" panose="05000000000000000000" pitchFamily="2" charset="2"/>
              <a:buChar char="Ø"/>
            </a:pPr>
            <a:r>
              <a:rPr lang="ru-RU" sz="2400" b="1" i="1" dirty="0" smtClean="0">
                <a:solidFill>
                  <a:srgbClr val="006600"/>
                </a:solidFill>
                <a:effectLst/>
              </a:rPr>
              <a:t>паяльные флюсы; </a:t>
            </a:r>
          </a:p>
          <a:p>
            <a:pPr marL="1071563" indent="-357188">
              <a:spcBef>
                <a:spcPts val="600"/>
              </a:spcBef>
              <a:spcAft>
                <a:spcPts val="600"/>
              </a:spcAft>
              <a:buClr>
                <a:srgbClr val="FF0000"/>
              </a:buClr>
              <a:buSzPct val="100000"/>
              <a:buFont typeface="Wingdings" panose="05000000000000000000" pitchFamily="2" charset="2"/>
              <a:buChar char="Ø"/>
            </a:pPr>
            <a:r>
              <a:rPr lang="ru-RU" sz="2400" b="1" i="1" dirty="0" smtClean="0">
                <a:solidFill>
                  <a:srgbClr val="006600"/>
                </a:solidFill>
                <a:effectLst/>
              </a:rPr>
              <a:t>восстановительные</a:t>
            </a:r>
            <a:r>
              <a:rPr lang="ru-RU" sz="2400" b="1" i="1" dirty="0">
                <a:solidFill>
                  <a:srgbClr val="006600"/>
                </a:solidFill>
                <a:effectLst/>
              </a:rPr>
              <a:t>, инертные газовые </a:t>
            </a:r>
            <a:r>
              <a:rPr lang="ru-RU" sz="2400" b="1" i="1" dirty="0" smtClean="0">
                <a:solidFill>
                  <a:srgbClr val="006600"/>
                </a:solidFill>
                <a:effectLst/>
              </a:rPr>
              <a:t>среды; </a:t>
            </a:r>
          </a:p>
          <a:p>
            <a:pPr marL="1071563" indent="-357188">
              <a:spcBef>
                <a:spcPts val="600"/>
              </a:spcBef>
              <a:spcAft>
                <a:spcPts val="600"/>
              </a:spcAft>
              <a:buClr>
                <a:srgbClr val="FF0000"/>
              </a:buClr>
              <a:buSzPct val="100000"/>
              <a:buFont typeface="Wingdings" panose="05000000000000000000" pitchFamily="2" charset="2"/>
              <a:buChar char="Ø"/>
            </a:pPr>
            <a:r>
              <a:rPr lang="ru-RU" sz="2400" b="1" i="1" dirty="0" smtClean="0">
                <a:solidFill>
                  <a:srgbClr val="006600"/>
                </a:solidFill>
                <a:effectLst/>
              </a:rPr>
              <a:t>вакуум</a:t>
            </a:r>
            <a:r>
              <a:rPr lang="ru-RU" sz="2400" b="1" i="1" dirty="0">
                <a:solidFill>
                  <a:srgbClr val="006600"/>
                </a:solidFill>
                <a:effectLst/>
              </a:rPr>
              <a:t>.</a:t>
            </a:r>
            <a:endParaRPr lang="ru-RU" altLang="ru-RU" sz="2000" b="1" i="1" dirty="0" smtClean="0">
              <a:solidFill>
                <a:srgbClr val="006600"/>
              </a:solidFill>
            </a:endParaRPr>
          </a:p>
        </p:txBody>
      </p:sp>
      <p:sp>
        <p:nvSpPr>
          <p:cNvPr id="5" name="Rectangle 8"/>
          <p:cNvSpPr>
            <a:spLocks noGrp="1" noChangeArrowheads="1"/>
          </p:cNvSpPr>
          <p:nvPr>
            <p:ph type="title"/>
          </p:nvPr>
        </p:nvSpPr>
        <p:spPr>
          <a:xfrm>
            <a:off x="417894" y="0"/>
            <a:ext cx="8229600" cy="872716"/>
          </a:xfrm>
        </p:spPr>
        <p:txBody>
          <a:bodyPr/>
          <a:lstStyle/>
          <a:p>
            <a:pPr algn="ctr"/>
            <a:r>
              <a:rPr lang="ru-RU" altLang="ru-RU" b="1" i="1" dirty="0" smtClean="0">
                <a:solidFill>
                  <a:srgbClr val="C00000"/>
                </a:solidFill>
                <a:effectLst/>
              </a:rPr>
              <a:t>Паяльные материалы</a:t>
            </a:r>
            <a:endParaRPr lang="ru-RU" altLang="ru-RU" b="1" dirty="0">
              <a:solidFill>
                <a:srgbClr val="C00000"/>
              </a:solidFill>
              <a:effectLst/>
            </a:endParaRPr>
          </a:p>
        </p:txBody>
      </p:sp>
    </p:spTree>
    <p:extLst>
      <p:ext uri="{BB962C8B-B14F-4D97-AF65-F5344CB8AC3E}">
        <p14:creationId xmlns:p14="http://schemas.microsoft.com/office/powerpoint/2010/main" val="128803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999503" y="18632"/>
            <a:ext cx="7200800" cy="751144"/>
          </a:xfrm>
        </p:spPr>
        <p:txBody>
          <a:bodyPr/>
          <a:lstStyle/>
          <a:p>
            <a:pPr eaLnBrk="1" hangingPunct="1">
              <a:defRPr/>
            </a:pPr>
            <a:r>
              <a:rPr lang="ru-RU" sz="2400" b="1" dirty="0" smtClean="0">
                <a:solidFill>
                  <a:srgbClr val="0000D0"/>
                </a:solidFill>
                <a:effectLst/>
              </a:rPr>
              <a:t>Классификация соединений деталей в зависимости от конструкции</a:t>
            </a:r>
          </a:p>
        </p:txBody>
      </p:sp>
      <p:pic>
        <p:nvPicPr>
          <p:cNvPr id="5" name="Рисунок 4" descr="Типы соединения деталей машин"/>
          <p:cNvPicPr/>
          <p:nvPr/>
        </p:nvPicPr>
        <p:blipFill>
          <a:blip r:embed="rId2">
            <a:extLst>
              <a:ext uri="{28A0092B-C50C-407E-A947-70E740481C1C}">
                <a14:useLocalDpi xmlns:a14="http://schemas.microsoft.com/office/drawing/2010/main" val="0"/>
              </a:ext>
            </a:extLst>
          </a:blip>
          <a:srcRect/>
          <a:stretch>
            <a:fillRect/>
          </a:stretch>
        </p:blipFill>
        <p:spPr bwMode="auto">
          <a:xfrm>
            <a:off x="1295636" y="846288"/>
            <a:ext cx="6696744" cy="6011712"/>
          </a:xfrm>
          <a:prstGeom prst="rect">
            <a:avLst/>
          </a:prstGeom>
          <a:noFill/>
          <a:ln>
            <a:noFill/>
          </a:ln>
        </p:spPr>
      </p:pic>
      <p:grpSp>
        <p:nvGrpSpPr>
          <p:cNvPr id="6" name="Группа 5"/>
          <p:cNvGrpSpPr/>
          <p:nvPr/>
        </p:nvGrpSpPr>
        <p:grpSpPr>
          <a:xfrm>
            <a:off x="2015716" y="975205"/>
            <a:ext cx="4986662" cy="1377477"/>
            <a:chOff x="2626364" y="1117593"/>
            <a:chExt cx="4114417" cy="2433502"/>
          </a:xfrm>
        </p:grpSpPr>
        <p:sp>
          <p:nvSpPr>
            <p:cNvPr id="9" name="Полилиния 8"/>
            <p:cNvSpPr/>
            <p:nvPr/>
          </p:nvSpPr>
          <p:spPr>
            <a:xfrm>
              <a:off x="4659118" y="1973764"/>
              <a:ext cx="1651723" cy="455939"/>
            </a:xfrm>
            <a:custGeom>
              <a:avLst/>
              <a:gdLst/>
              <a:ahLst/>
              <a:cxnLst/>
              <a:rect l="0" t="0" r="0" b="0"/>
              <a:pathLst>
                <a:path>
                  <a:moveTo>
                    <a:pt x="0" y="0"/>
                  </a:moveTo>
                  <a:lnTo>
                    <a:pt x="0" y="310709"/>
                  </a:lnTo>
                  <a:lnTo>
                    <a:pt x="1437057" y="310709"/>
                  </a:lnTo>
                  <a:lnTo>
                    <a:pt x="1437057" y="455939"/>
                  </a:lnTo>
                </a:path>
              </a:pathLst>
            </a:custGeom>
            <a:noFill/>
            <a:ln w="57150">
              <a:solidFill>
                <a:srgbClr val="FF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Полилиния 11"/>
            <p:cNvSpPr/>
            <p:nvPr/>
          </p:nvSpPr>
          <p:spPr>
            <a:xfrm>
              <a:off x="3468532" y="1968065"/>
              <a:ext cx="2720153" cy="596809"/>
            </a:xfrm>
            <a:custGeom>
              <a:avLst/>
              <a:gdLst/>
              <a:ahLst/>
              <a:cxnLst/>
              <a:rect l="0" t="0" r="0" b="0"/>
              <a:pathLst>
                <a:path>
                  <a:moveTo>
                    <a:pt x="1437057" y="0"/>
                  </a:moveTo>
                  <a:lnTo>
                    <a:pt x="1437057" y="310709"/>
                  </a:lnTo>
                  <a:lnTo>
                    <a:pt x="0" y="310709"/>
                  </a:lnTo>
                  <a:lnTo>
                    <a:pt x="0" y="455939"/>
                  </a:lnTo>
                </a:path>
              </a:pathLst>
            </a:custGeom>
            <a:noFill/>
            <a:ln w="57150">
              <a:solidFill>
                <a:srgbClr val="FF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Полилиния 13"/>
            <p:cNvSpPr/>
            <p:nvPr/>
          </p:nvSpPr>
          <p:spPr>
            <a:xfrm>
              <a:off x="3755204" y="1117593"/>
              <a:ext cx="1782380" cy="1041985"/>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600" b="1" kern="1200" dirty="0" smtClean="0">
                  <a:solidFill>
                    <a:srgbClr val="C00000"/>
                  </a:solidFill>
                  <a:effectLst>
                    <a:outerShdw blurRad="38100" dist="38100" dir="2700000" algn="tl">
                      <a:srgbClr val="000000">
                        <a:alpha val="43137"/>
                      </a:srgbClr>
                    </a:outerShdw>
                  </a:effectLst>
                </a:rPr>
                <a:t>СОЕДИНЕНИЯ деталей машин</a:t>
              </a:r>
              <a:endParaRPr lang="ru-RU" sz="1600" kern="1200" dirty="0">
                <a:solidFill>
                  <a:srgbClr val="C00000"/>
                </a:solidFill>
                <a:effectLst>
                  <a:outerShdw blurRad="38100" dist="38100" dir="2700000" algn="tl">
                    <a:srgbClr val="000000">
                      <a:alpha val="43137"/>
                    </a:srgbClr>
                  </a:outerShdw>
                </a:effectLst>
              </a:endParaRPr>
            </a:p>
          </p:txBody>
        </p:sp>
        <p:sp>
          <p:nvSpPr>
            <p:cNvPr id="16" name="Полилиния 15"/>
            <p:cNvSpPr/>
            <p:nvPr/>
          </p:nvSpPr>
          <p:spPr>
            <a:xfrm>
              <a:off x="2626364" y="2765890"/>
              <a:ext cx="1706597" cy="768300"/>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lin ang="16200000" scaled="1"/>
              <a:tileRect/>
            </a:gradFill>
            <a:ln w="57150">
              <a:solidFill>
                <a:srgbClr val="FF0000"/>
              </a:solidFill>
            </a:ln>
            <a:effectLst>
              <a:outerShdw blurRad="50800" dist="38100" dir="2700000" algn="tl" rotWithShape="0">
                <a:prstClr val="black">
                  <a:alpha val="40000"/>
                </a:prstClr>
              </a:outerShdw>
            </a:effectLst>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600" b="1" kern="1200" dirty="0" smtClean="0">
                  <a:solidFill>
                    <a:srgbClr val="0000FF"/>
                  </a:solidFill>
                  <a:effectLst>
                    <a:outerShdw blurRad="38100" dist="38100" dir="2700000" algn="tl">
                      <a:srgbClr val="000000">
                        <a:alpha val="43137"/>
                      </a:srgbClr>
                    </a:outerShdw>
                  </a:effectLst>
                </a:rPr>
                <a:t>НЕПОДВИЖНЫЕ</a:t>
              </a:r>
              <a:endParaRPr lang="ru-RU" sz="1600" b="1" kern="1200" dirty="0">
                <a:solidFill>
                  <a:srgbClr val="0000FF"/>
                </a:solidFill>
                <a:effectLst>
                  <a:outerShdw blurRad="38100" dist="38100" dir="2700000" algn="tl">
                    <a:srgbClr val="000000">
                      <a:alpha val="43137"/>
                    </a:srgbClr>
                  </a:outerShdw>
                </a:effectLst>
              </a:endParaRPr>
            </a:p>
          </p:txBody>
        </p:sp>
        <p:sp>
          <p:nvSpPr>
            <p:cNvPr id="22" name="Полилиния 21"/>
            <p:cNvSpPr/>
            <p:nvPr/>
          </p:nvSpPr>
          <p:spPr>
            <a:xfrm>
              <a:off x="4927088" y="2774165"/>
              <a:ext cx="1813693" cy="776930"/>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lin ang="1620000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600" b="1" kern="1200" dirty="0" smtClean="0">
                  <a:solidFill>
                    <a:srgbClr val="0000FF"/>
                  </a:solidFill>
                  <a:effectLst>
                    <a:outerShdw blurRad="38100" dist="38100" dir="2700000" algn="tl">
                      <a:srgbClr val="000000">
                        <a:alpha val="43137"/>
                      </a:srgbClr>
                    </a:outerShdw>
                  </a:effectLst>
                </a:rPr>
                <a:t>ПОДВИЖНЫЕ</a:t>
              </a:r>
              <a:endParaRPr lang="ru-RU" sz="1600" b="1" kern="1200" dirty="0">
                <a:solidFill>
                  <a:srgbClr val="0000FF"/>
                </a:solidFill>
                <a:effectLst>
                  <a:outerShdw blurRad="38100" dist="38100" dir="2700000" algn="tl">
                    <a:srgbClr val="000000">
                      <a:alpha val="43137"/>
                    </a:srgbClr>
                  </a:outerShdw>
                </a:effectLst>
              </a:endParaRPr>
            </a:p>
          </p:txBody>
        </p:sp>
      </p:grpSp>
      <p:cxnSp>
        <p:nvCxnSpPr>
          <p:cNvPr id="53" name="Прямая соединительная линия 52"/>
          <p:cNvCxnSpPr/>
          <p:nvPr/>
        </p:nvCxnSpPr>
        <p:spPr>
          <a:xfrm>
            <a:off x="2330957" y="2528900"/>
            <a:ext cx="1448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flipH="1">
            <a:off x="2340685" y="2509444"/>
            <a:ext cx="9728" cy="1872208"/>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3769224" y="2506347"/>
            <a:ext cx="1163" cy="2218797"/>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6595926" y="2506347"/>
            <a:ext cx="0" cy="176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Полилиния 64"/>
          <p:cNvSpPr/>
          <p:nvPr/>
        </p:nvSpPr>
        <p:spPr>
          <a:xfrm>
            <a:off x="1606432" y="2673410"/>
            <a:ext cx="1365370" cy="360098"/>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300" b="1" kern="1200" dirty="0" smtClean="0">
                <a:solidFill>
                  <a:srgbClr val="006600"/>
                </a:solidFill>
              </a:rPr>
              <a:t>Разъёмные</a:t>
            </a:r>
            <a:endParaRPr lang="ru-RU" sz="1300" b="1" kern="1200" dirty="0">
              <a:solidFill>
                <a:srgbClr val="006600"/>
              </a:solidFill>
            </a:endParaRPr>
          </a:p>
        </p:txBody>
      </p:sp>
      <p:sp>
        <p:nvSpPr>
          <p:cNvPr id="67" name="Полилиния 66"/>
          <p:cNvSpPr/>
          <p:nvPr/>
        </p:nvSpPr>
        <p:spPr>
          <a:xfrm>
            <a:off x="3102664" y="2683191"/>
            <a:ext cx="1367026" cy="350317"/>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080000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300" b="1" kern="1200" dirty="0" smtClean="0">
                <a:solidFill>
                  <a:srgbClr val="006600"/>
                </a:solidFill>
              </a:rPr>
              <a:t>Неразъёмные</a:t>
            </a:r>
            <a:endParaRPr lang="ru-RU" sz="1300" b="1" kern="1200" dirty="0">
              <a:solidFill>
                <a:srgbClr val="006600"/>
              </a:solidFill>
            </a:endParaRPr>
          </a:p>
        </p:txBody>
      </p:sp>
      <p:cxnSp>
        <p:nvCxnSpPr>
          <p:cNvPr id="68" name="Прямая соединительная линия 67"/>
          <p:cNvCxnSpPr/>
          <p:nvPr/>
        </p:nvCxnSpPr>
        <p:spPr>
          <a:xfrm flipH="1">
            <a:off x="5169076" y="2509444"/>
            <a:ext cx="20300" cy="95556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5169076" y="2519172"/>
            <a:ext cx="1448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5913876" y="2342328"/>
            <a:ext cx="0" cy="176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3036421" y="2329503"/>
            <a:ext cx="0" cy="176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Полилиния 74"/>
          <p:cNvSpPr/>
          <p:nvPr/>
        </p:nvSpPr>
        <p:spPr>
          <a:xfrm>
            <a:off x="4590278" y="2673410"/>
            <a:ext cx="1218597" cy="360098"/>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300" b="1" kern="1200" dirty="0" smtClean="0">
                <a:solidFill>
                  <a:srgbClr val="006600"/>
                </a:solidFill>
              </a:rPr>
              <a:t>Разъёмные</a:t>
            </a:r>
            <a:endParaRPr lang="ru-RU" sz="1300" b="1" kern="1200" dirty="0">
              <a:solidFill>
                <a:srgbClr val="006600"/>
              </a:solidFill>
            </a:endParaRPr>
          </a:p>
        </p:txBody>
      </p:sp>
      <p:sp>
        <p:nvSpPr>
          <p:cNvPr id="76" name="Полилиния 75"/>
          <p:cNvSpPr/>
          <p:nvPr/>
        </p:nvSpPr>
        <p:spPr>
          <a:xfrm>
            <a:off x="5954878" y="2661697"/>
            <a:ext cx="1367026" cy="350317"/>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080000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300" b="1" kern="1200" dirty="0" smtClean="0">
                <a:solidFill>
                  <a:srgbClr val="006600"/>
                </a:solidFill>
              </a:rPr>
              <a:t>Неразъёмные</a:t>
            </a:r>
            <a:endParaRPr lang="ru-RU" sz="1300" b="1" kern="1200" dirty="0">
              <a:solidFill>
                <a:srgbClr val="006600"/>
              </a:solidFill>
            </a:endParaRPr>
          </a:p>
        </p:txBody>
      </p:sp>
      <p:cxnSp>
        <p:nvCxnSpPr>
          <p:cNvPr id="77" name="Прямая соединительная линия 76"/>
          <p:cNvCxnSpPr/>
          <p:nvPr/>
        </p:nvCxnSpPr>
        <p:spPr>
          <a:xfrm>
            <a:off x="6686508" y="3033508"/>
            <a:ext cx="468052" cy="1115572"/>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136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p:cTn id="7" dur="3000" fill="hold"/>
                                        <p:tgtEl>
                                          <p:spTgt spid="254978"/>
                                        </p:tgtEl>
                                        <p:attrNameLst>
                                          <p:attrName>ppt_x</p:attrName>
                                        </p:attrNameLst>
                                      </p:cBhvr>
                                      <p:tavLst>
                                        <p:tav tm="0">
                                          <p:val>
                                            <p:strVal val="#ppt_x-.2"/>
                                          </p:val>
                                        </p:tav>
                                        <p:tav tm="100000">
                                          <p:val>
                                            <p:strVal val="#ppt_x"/>
                                          </p:val>
                                        </p:tav>
                                      </p:tavLst>
                                    </p:anim>
                                    <p:anim calcmode="lin" valueType="num">
                                      <p:cBhvr>
                                        <p:cTn id="8" dur="3000" fill="hold"/>
                                        <p:tgtEl>
                                          <p:spTgt spid="254978"/>
                                        </p:tgtEl>
                                        <p:attrNameLst>
                                          <p:attrName>ppt_y</p:attrName>
                                        </p:attrNameLst>
                                      </p:cBhvr>
                                      <p:tavLst>
                                        <p:tav tm="0">
                                          <p:val>
                                            <p:strVal val="#ppt_y"/>
                                          </p:val>
                                        </p:tav>
                                        <p:tav tm="100000">
                                          <p:val>
                                            <p:strVal val="#ppt_y"/>
                                          </p:val>
                                        </p:tav>
                                      </p:tavLst>
                                    </p:anim>
                                    <p:animEffect transition="in" filter="wipe(right)" prLst="gradientSize: 0.1">
                                      <p:cBhvr>
                                        <p:cTn id="9" dur="30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pic>
        <p:nvPicPr>
          <p:cNvPr id="1026" name="Picture 2" descr="https://opt-1595146.ssl.1c-bitrix-cdn.ru/upload/iblock/740/10009.jpg?1608643191676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4531644"/>
            <a:ext cx="2326356" cy="23263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49291" y="1415500"/>
            <a:ext cx="4536505" cy="3149144"/>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8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Материалы </a:t>
            </a:r>
          </a:p>
          <a:p>
            <a:pPr algn="ctr">
              <a:defRPr/>
            </a:pP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для пайки: </a:t>
            </a:r>
          </a:p>
          <a:p>
            <a:pPr algn="ctr">
              <a:defRPr/>
            </a:pPr>
            <a:r>
              <a:rPr lang="ru-RU" sz="44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ПРИПОИ</a:t>
            </a:r>
            <a:endParaRPr lang="en-US" sz="44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800" b="1" dirty="0">
              <a:solidFill>
                <a:srgbClr val="0000FF"/>
              </a:solidFill>
            </a:endParaRPr>
          </a:p>
        </p:txBody>
      </p:sp>
    </p:spTree>
    <p:extLst>
      <p:ext uri="{BB962C8B-B14F-4D97-AF65-F5344CB8AC3E}">
        <p14:creationId xmlns:p14="http://schemas.microsoft.com/office/powerpoint/2010/main" val="2557945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80">
                                          <p:stCondLst>
                                            <p:cond delay="0"/>
                                          </p:stCondLst>
                                        </p:cTn>
                                        <p:tgtEl>
                                          <p:spTgt spid="5">
                                            <p:txEl>
                                              <p:pRg st="2" end="2"/>
                                            </p:txEl>
                                          </p:spTgt>
                                        </p:tgtEl>
                                      </p:cBhvr>
                                    </p:animEffect>
                                    <p:anim calcmode="lin" valueType="num">
                                      <p:cBhvr>
                                        <p:cTn id="32"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xEl>
                                              <p:pRg st="2" end="2"/>
                                            </p:txEl>
                                          </p:spTgt>
                                        </p:tgtEl>
                                      </p:cBhvr>
                                      <p:to x="100000" y="60000"/>
                                    </p:animScale>
                                    <p:animScale>
                                      <p:cBhvr>
                                        <p:cTn id="38" dur="166" decel="50000">
                                          <p:stCondLst>
                                            <p:cond delay="676"/>
                                          </p:stCondLst>
                                        </p:cTn>
                                        <p:tgtEl>
                                          <p:spTgt spid="5">
                                            <p:txEl>
                                              <p:pRg st="2" end="2"/>
                                            </p:txEl>
                                          </p:spTgt>
                                        </p:tgtEl>
                                      </p:cBhvr>
                                      <p:to x="100000" y="100000"/>
                                    </p:animScale>
                                    <p:animScale>
                                      <p:cBhvr>
                                        <p:cTn id="39" dur="26">
                                          <p:stCondLst>
                                            <p:cond delay="1312"/>
                                          </p:stCondLst>
                                        </p:cTn>
                                        <p:tgtEl>
                                          <p:spTgt spid="5">
                                            <p:txEl>
                                              <p:pRg st="2" end="2"/>
                                            </p:txEl>
                                          </p:spTgt>
                                        </p:tgtEl>
                                      </p:cBhvr>
                                      <p:to x="100000" y="80000"/>
                                    </p:animScale>
                                    <p:animScale>
                                      <p:cBhvr>
                                        <p:cTn id="40" dur="166" decel="50000">
                                          <p:stCondLst>
                                            <p:cond delay="1338"/>
                                          </p:stCondLst>
                                        </p:cTn>
                                        <p:tgtEl>
                                          <p:spTgt spid="5">
                                            <p:txEl>
                                              <p:pRg st="2" end="2"/>
                                            </p:txEl>
                                          </p:spTgt>
                                        </p:tgtEl>
                                      </p:cBhvr>
                                      <p:to x="100000" y="100000"/>
                                    </p:animScale>
                                    <p:animScale>
                                      <p:cBhvr>
                                        <p:cTn id="41" dur="26">
                                          <p:stCondLst>
                                            <p:cond delay="1642"/>
                                          </p:stCondLst>
                                        </p:cTn>
                                        <p:tgtEl>
                                          <p:spTgt spid="5">
                                            <p:txEl>
                                              <p:pRg st="2" end="2"/>
                                            </p:txEl>
                                          </p:spTgt>
                                        </p:tgtEl>
                                      </p:cBhvr>
                                      <p:to x="100000" y="90000"/>
                                    </p:animScale>
                                    <p:animScale>
                                      <p:cBhvr>
                                        <p:cTn id="42" dur="166" decel="50000">
                                          <p:stCondLst>
                                            <p:cond delay="1668"/>
                                          </p:stCondLst>
                                        </p:cTn>
                                        <p:tgtEl>
                                          <p:spTgt spid="5">
                                            <p:txEl>
                                              <p:pRg st="2" end="2"/>
                                            </p:txEl>
                                          </p:spTgt>
                                        </p:tgtEl>
                                      </p:cBhvr>
                                      <p:to x="100000" y="100000"/>
                                    </p:animScale>
                                    <p:animScale>
                                      <p:cBhvr>
                                        <p:cTn id="43" dur="26">
                                          <p:stCondLst>
                                            <p:cond delay="1808"/>
                                          </p:stCondLst>
                                        </p:cTn>
                                        <p:tgtEl>
                                          <p:spTgt spid="5">
                                            <p:txEl>
                                              <p:pRg st="2" end="2"/>
                                            </p:txEl>
                                          </p:spTgt>
                                        </p:tgtEl>
                                      </p:cBhvr>
                                      <p:to x="100000" y="95000"/>
                                    </p:animScale>
                                    <p:animScale>
                                      <p:cBhvr>
                                        <p:cTn id="44" dur="166" decel="50000">
                                          <p:stCondLst>
                                            <p:cond delay="1834"/>
                                          </p:stCondLst>
                                        </p:cTn>
                                        <p:tgtEl>
                                          <p:spTgt spid="5">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p:cNvSpPr>
            <a:spLocks noGrp="1"/>
          </p:cNvSpPr>
          <p:nvPr>
            <p:ph idx="1"/>
          </p:nvPr>
        </p:nvSpPr>
        <p:spPr>
          <a:xfrm>
            <a:off x="202317" y="887176"/>
            <a:ext cx="8784976" cy="1188133"/>
          </a:xfrm>
          <a:solidFill>
            <a:srgbClr val="FFFFCC"/>
          </a:solidFill>
        </p:spPr>
        <p:txBody>
          <a:bodyPr/>
          <a:lstStyle/>
          <a:p>
            <a:pPr marL="84138" indent="0">
              <a:buNone/>
            </a:pPr>
            <a:r>
              <a:rPr lang="ru-RU" altLang="ru-RU" sz="2400" b="1" i="1" u="sng" dirty="0" smtClean="0">
                <a:solidFill>
                  <a:srgbClr val="FF0000"/>
                </a:solidFill>
              </a:rPr>
              <a:t>Припой</a:t>
            </a:r>
            <a:r>
              <a:rPr lang="ru-RU" altLang="ru-RU" sz="2400" dirty="0" smtClean="0">
                <a:solidFill>
                  <a:srgbClr val="C00000"/>
                </a:solidFill>
              </a:rPr>
              <a:t> </a:t>
            </a:r>
            <a:r>
              <a:rPr lang="ru-RU" altLang="ru-RU" sz="2400" b="1" dirty="0" smtClean="0">
                <a:solidFill>
                  <a:srgbClr val="006600"/>
                </a:solidFill>
              </a:rPr>
              <a:t>– это промежуточный металл или сплав, заполняющий зазоры между соединяемыми деталями </a:t>
            </a:r>
            <a:r>
              <a:rPr lang="ru-RU" altLang="ru-RU" sz="2400" b="1" i="1" dirty="0" smtClean="0">
                <a:solidFill>
                  <a:srgbClr val="006600"/>
                </a:solidFill>
                <a:effectLst/>
              </a:rPr>
              <a:t>(</a:t>
            </a:r>
            <a:r>
              <a:rPr lang="ru-RU" sz="2400" b="1" i="1" dirty="0">
                <a:solidFill>
                  <a:srgbClr val="006600"/>
                </a:solidFill>
                <a:effectLst/>
              </a:rPr>
              <a:t>для соединения </a:t>
            </a:r>
            <a:r>
              <a:rPr lang="ru-RU" sz="2400" b="1" i="1" dirty="0" smtClean="0">
                <a:solidFill>
                  <a:srgbClr val="006600"/>
                </a:solidFill>
                <a:effectLst/>
              </a:rPr>
              <a:t>деталей </a:t>
            </a:r>
            <a:r>
              <a:rPr lang="ru-RU" sz="2400" b="1" i="1" dirty="0">
                <a:solidFill>
                  <a:srgbClr val="006600"/>
                </a:solidFill>
                <a:effectLst/>
              </a:rPr>
              <a:t>при </a:t>
            </a:r>
            <a:r>
              <a:rPr lang="ru-RU" sz="2400" b="1" i="1" dirty="0" smtClean="0">
                <a:solidFill>
                  <a:srgbClr val="006600"/>
                </a:solidFill>
                <a:effectLst/>
              </a:rPr>
              <a:t>паянии)</a:t>
            </a:r>
            <a:r>
              <a:rPr lang="ru-RU" altLang="ru-RU" sz="2400" b="1" i="1" dirty="0" smtClean="0">
                <a:solidFill>
                  <a:srgbClr val="006600"/>
                </a:solidFill>
                <a:effectLst/>
              </a:rPr>
              <a:t>.</a:t>
            </a:r>
          </a:p>
          <a:p>
            <a:endParaRPr lang="ru-RU" altLang="ru-RU" sz="2400" dirty="0" smtClean="0">
              <a:solidFill>
                <a:srgbClr val="C00000"/>
              </a:solidFill>
            </a:endParaRPr>
          </a:p>
          <a:p>
            <a:pPr marL="0" indent="0">
              <a:buNone/>
            </a:pPr>
            <a:endParaRPr lang="ru-RU" altLang="ru-RU" dirty="0" smtClean="0"/>
          </a:p>
          <a:p>
            <a:pPr marL="0" indent="0">
              <a:buNone/>
            </a:pPr>
            <a:endParaRPr lang="ru-RU" altLang="ru-RU" dirty="0" smtClean="0"/>
          </a:p>
        </p:txBody>
      </p:sp>
      <p:sp>
        <p:nvSpPr>
          <p:cNvPr id="5" name="Rectangle 8"/>
          <p:cNvSpPr>
            <a:spLocks noGrp="1" noChangeArrowheads="1"/>
          </p:cNvSpPr>
          <p:nvPr>
            <p:ph type="title"/>
          </p:nvPr>
        </p:nvSpPr>
        <p:spPr>
          <a:xfrm>
            <a:off x="202317" y="0"/>
            <a:ext cx="8784976" cy="800708"/>
          </a:xfrm>
          <a:solidFill>
            <a:srgbClr val="FFC000"/>
          </a:solidFill>
        </p:spPr>
        <p:txBody>
          <a:bodyPr/>
          <a:lstStyle/>
          <a:p>
            <a:pPr algn="ctr"/>
            <a:r>
              <a:rPr lang="ru-RU" altLang="ru-RU" sz="4800" b="1" i="1" dirty="0" smtClean="0">
                <a:solidFill>
                  <a:srgbClr val="0000CC"/>
                </a:solidFill>
                <a:effectLst/>
              </a:rPr>
              <a:t>Припои</a:t>
            </a:r>
            <a:r>
              <a:rPr lang="ru-RU" altLang="ru-RU" sz="4800" b="1" dirty="0" smtClean="0">
                <a:solidFill>
                  <a:srgbClr val="0000CC"/>
                </a:solidFill>
                <a:effectLst/>
              </a:rPr>
              <a:t> </a:t>
            </a:r>
            <a:endParaRPr lang="ru-RU" altLang="ru-RU" sz="4800" b="1" dirty="0">
              <a:solidFill>
                <a:srgbClr val="0000CC"/>
              </a:solidFill>
              <a:effectLst/>
            </a:endParaRPr>
          </a:p>
        </p:txBody>
      </p:sp>
      <p:pic>
        <p:nvPicPr>
          <p:cNvPr id="7" name="Рисунок 6" descr="паянные.gif"/>
          <p:cNvPicPr>
            <a:picLocks noChangeAspect="1"/>
          </p:cNvPicPr>
          <p:nvPr/>
        </p:nvPicPr>
        <p:blipFill>
          <a:blip r:embed="rId2" cstate="print"/>
          <a:stretch>
            <a:fillRect/>
          </a:stretch>
        </p:blipFill>
        <p:spPr>
          <a:xfrm>
            <a:off x="1187624" y="2240868"/>
            <a:ext cx="6954739" cy="4454879"/>
          </a:xfrm>
          <a:prstGeom prst="rect">
            <a:avLst/>
          </a:prstGeom>
        </p:spPr>
      </p:pic>
    </p:spTree>
    <p:extLst>
      <p:ext uri="{BB962C8B-B14F-4D97-AF65-F5344CB8AC3E}">
        <p14:creationId xmlns:p14="http://schemas.microsoft.com/office/powerpoint/2010/main" val="3101839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5820" y="1736812"/>
            <a:ext cx="8352928" cy="3492388"/>
          </a:xfrm>
          <a:solidFill>
            <a:srgbClr val="FFC000"/>
          </a:solidFill>
          <a:ln>
            <a:solidFill>
              <a:schemeClr val="accent1"/>
            </a:solidFill>
          </a:ln>
        </p:spPr>
        <p:txBody>
          <a:bodyPr>
            <a:noAutofit/>
          </a:bodyPr>
          <a:lstStyle/>
          <a:p>
            <a:pPr fontAlgn="auto">
              <a:lnSpc>
                <a:spcPct val="150000"/>
              </a:lnSpc>
              <a:spcAft>
                <a:spcPts val="0"/>
              </a:spcAft>
              <a:defRPr/>
            </a:pPr>
            <a:r>
              <a:rPr lang="ru-RU" altLang="ru-RU" sz="6600" b="1" dirty="0" smtClean="0">
                <a:solidFill>
                  <a:srgbClr val="1008B8"/>
                </a:solidFill>
                <a:effectLst/>
                <a:cs typeface="Times New Roman" panose="02020603050405020304" pitchFamily="18" charset="0"/>
              </a:rPr>
              <a:t>Требования к припоям</a:t>
            </a:r>
          </a:p>
        </p:txBody>
      </p:sp>
    </p:spTree>
    <p:extLst>
      <p:ext uri="{BB962C8B-B14F-4D97-AF65-F5344CB8AC3E}">
        <p14:creationId xmlns:p14="http://schemas.microsoft.com/office/powerpoint/2010/main" val="143712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title"/>
          </p:nvPr>
        </p:nvSpPr>
        <p:spPr>
          <a:xfrm>
            <a:off x="0" y="80628"/>
            <a:ext cx="9144000" cy="764704"/>
          </a:xfrm>
          <a:solidFill>
            <a:srgbClr val="FFC000"/>
          </a:solidFill>
        </p:spPr>
        <p:txBody>
          <a:bodyPr/>
          <a:lstStyle/>
          <a:p>
            <a:pPr algn="ctr"/>
            <a:r>
              <a:rPr lang="ru-RU" altLang="ru-RU" sz="4800" b="1" i="1" dirty="0" smtClean="0">
                <a:solidFill>
                  <a:srgbClr val="0000CC"/>
                </a:solidFill>
                <a:effectLst/>
              </a:rPr>
              <a:t>Требования к припоям</a:t>
            </a:r>
            <a:r>
              <a:rPr lang="ru-RU" altLang="ru-RU" sz="4800" b="1" dirty="0" smtClean="0">
                <a:solidFill>
                  <a:srgbClr val="C00000"/>
                </a:solidFill>
                <a:effectLst/>
              </a:rPr>
              <a:t> </a:t>
            </a:r>
            <a:endParaRPr lang="ru-RU" altLang="ru-RU" sz="4800" b="1" dirty="0">
              <a:solidFill>
                <a:srgbClr val="C00000"/>
              </a:solidFill>
              <a:effectLst/>
            </a:endParaRPr>
          </a:p>
        </p:txBody>
      </p:sp>
      <p:sp>
        <p:nvSpPr>
          <p:cNvPr id="6" name="Rectangle 9"/>
          <p:cNvSpPr txBox="1">
            <a:spLocks noChangeArrowheads="1"/>
          </p:cNvSpPr>
          <p:nvPr/>
        </p:nvSpPr>
        <p:spPr bwMode="auto">
          <a:xfrm>
            <a:off x="158208" y="1088740"/>
            <a:ext cx="8748972" cy="5616624"/>
          </a:xfrm>
          <a:prstGeom prst="rect">
            <a:avLst/>
          </a:prstGeom>
          <a:solidFill>
            <a:srgbClr val="CCFFFF"/>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algn="ctr">
              <a:lnSpc>
                <a:spcPct val="80000"/>
              </a:lnSpc>
              <a:buFont typeface="Wingdings" panose="05000000000000000000" pitchFamily="2" charset="2"/>
              <a:buNone/>
            </a:pPr>
            <a:r>
              <a:rPr lang="ru-RU" altLang="ru-RU" sz="3500" b="1" i="1" kern="0" dirty="0" smtClean="0">
                <a:solidFill>
                  <a:srgbClr val="C00000"/>
                </a:solidFill>
                <a:effectLst/>
              </a:rPr>
              <a:t>К припоям предъявляют следующие </a:t>
            </a:r>
            <a:r>
              <a:rPr lang="ru-RU" altLang="ru-RU" sz="3500" b="1" i="1" u="sng" kern="0" dirty="0" smtClean="0">
                <a:solidFill>
                  <a:srgbClr val="C00000"/>
                </a:solidFill>
                <a:effectLst/>
              </a:rPr>
              <a:t>требования</a:t>
            </a:r>
            <a:r>
              <a:rPr lang="ru-RU" altLang="ru-RU" sz="3500" b="1" i="1" kern="0" dirty="0" smtClean="0">
                <a:solidFill>
                  <a:srgbClr val="C00000"/>
                </a:solidFill>
                <a:effectLst/>
              </a:rPr>
              <a:t>:</a:t>
            </a:r>
          </a:p>
          <a:p>
            <a:pPr marL="452438" indent="-452438">
              <a:spcBef>
                <a:spcPts val="300"/>
              </a:spcBef>
              <a:spcAft>
                <a:spcPts val="300"/>
              </a:spcAft>
              <a:buClr>
                <a:srgbClr val="FF0000"/>
              </a:buClr>
              <a:buSzPct val="100000"/>
            </a:pPr>
            <a:r>
              <a:rPr lang="ru-RU" altLang="ru-RU" sz="2600" b="1" kern="0" dirty="0" smtClean="0">
                <a:solidFill>
                  <a:srgbClr val="006600"/>
                </a:solidFill>
                <a:effectLst/>
                <a:latin typeface="Arial" panose="020B0604020202020204" pitchFamily="34" charset="0"/>
                <a:cs typeface="Arial" panose="020B0604020202020204" pitchFamily="34" charset="0"/>
              </a:rPr>
              <a:t>высокая механическая прочность в условиях нормальных, низких и высоких температур;</a:t>
            </a:r>
          </a:p>
          <a:p>
            <a:pPr marL="452438" indent="-452438">
              <a:spcBef>
                <a:spcPts val="300"/>
              </a:spcBef>
              <a:spcAft>
                <a:spcPts val="300"/>
              </a:spcAft>
              <a:buClr>
                <a:srgbClr val="FF0000"/>
              </a:buClr>
              <a:buSzPct val="100000"/>
            </a:pPr>
            <a:r>
              <a:rPr lang="ru-RU" altLang="ru-RU" sz="2600" b="1" kern="0" dirty="0" smtClean="0">
                <a:solidFill>
                  <a:srgbClr val="006600"/>
                </a:solidFill>
                <a:effectLst/>
                <a:latin typeface="Arial" panose="020B0604020202020204" pitchFamily="34" charset="0"/>
                <a:cs typeface="Arial" panose="020B0604020202020204" pitchFamily="34" charset="0"/>
              </a:rPr>
              <a:t>хорошие электро- и теплопроводность;</a:t>
            </a:r>
          </a:p>
          <a:p>
            <a:pPr marL="452438" indent="-452438">
              <a:spcBef>
                <a:spcPts val="300"/>
              </a:spcBef>
              <a:spcAft>
                <a:spcPts val="300"/>
              </a:spcAft>
              <a:buClr>
                <a:srgbClr val="FF0000"/>
              </a:buClr>
              <a:buSzPct val="100000"/>
            </a:pPr>
            <a:r>
              <a:rPr lang="ru-RU" altLang="ru-RU" sz="2600" b="1" kern="0" dirty="0" smtClean="0">
                <a:solidFill>
                  <a:srgbClr val="006600"/>
                </a:solidFill>
                <a:effectLst/>
                <a:latin typeface="Arial" panose="020B0604020202020204" pitchFamily="34" charset="0"/>
                <a:cs typeface="Arial" panose="020B0604020202020204" pitchFamily="34" charset="0"/>
              </a:rPr>
              <a:t>герметичность;</a:t>
            </a:r>
          </a:p>
          <a:p>
            <a:pPr marL="452438" indent="-452438">
              <a:spcBef>
                <a:spcPts val="300"/>
              </a:spcBef>
              <a:spcAft>
                <a:spcPts val="300"/>
              </a:spcAft>
              <a:buClr>
                <a:srgbClr val="FF0000"/>
              </a:buClr>
              <a:buSzPct val="100000"/>
            </a:pPr>
            <a:r>
              <a:rPr lang="ru-RU" altLang="ru-RU" sz="2600" b="1" kern="0" dirty="0" smtClean="0">
                <a:solidFill>
                  <a:srgbClr val="006600"/>
                </a:solidFill>
                <a:effectLst/>
                <a:latin typeface="Arial" panose="020B0604020202020204" pitchFamily="34" charset="0"/>
                <a:cs typeface="Arial" panose="020B0604020202020204" pitchFamily="34" charset="0"/>
              </a:rPr>
              <a:t>стойкость против коррозии;</a:t>
            </a:r>
          </a:p>
          <a:p>
            <a:pPr marL="452438" indent="-452438">
              <a:spcBef>
                <a:spcPts val="300"/>
              </a:spcBef>
              <a:spcAft>
                <a:spcPts val="300"/>
              </a:spcAft>
              <a:buClr>
                <a:srgbClr val="FF0000"/>
              </a:buClr>
              <a:buSzPct val="100000"/>
            </a:pPr>
            <a:r>
              <a:rPr lang="ru-RU" altLang="ru-RU" sz="2600" b="1" kern="0" dirty="0" smtClean="0">
                <a:solidFill>
                  <a:srgbClr val="006600"/>
                </a:solidFill>
                <a:effectLst/>
                <a:latin typeface="Arial" panose="020B0604020202020204" pitchFamily="34" charset="0"/>
                <a:cs typeface="Arial" panose="020B0604020202020204" pitchFamily="34" charset="0"/>
              </a:rPr>
              <a:t>жидкотекучесть при температуре пайки;</a:t>
            </a:r>
          </a:p>
          <a:p>
            <a:pPr marL="452438" indent="-452438">
              <a:spcBef>
                <a:spcPts val="300"/>
              </a:spcBef>
              <a:spcAft>
                <a:spcPts val="300"/>
              </a:spcAft>
              <a:buClr>
                <a:srgbClr val="FF0000"/>
              </a:buClr>
              <a:buSzPct val="100000"/>
            </a:pPr>
            <a:r>
              <a:rPr lang="ru-RU" altLang="ru-RU" sz="2600" b="1" kern="0" dirty="0" smtClean="0">
                <a:solidFill>
                  <a:srgbClr val="006600"/>
                </a:solidFill>
                <a:effectLst/>
                <a:latin typeface="Arial" panose="020B0604020202020204" pitchFamily="34" charset="0"/>
                <a:cs typeface="Arial" panose="020B0604020202020204" pitchFamily="34" charset="0"/>
              </a:rPr>
              <a:t>хорошая </a:t>
            </a:r>
            <a:r>
              <a:rPr lang="ru-RU" altLang="ru-RU" sz="2600" b="1" i="1" kern="0" dirty="0" err="1" smtClean="0">
                <a:solidFill>
                  <a:srgbClr val="FF0000"/>
                </a:solidFill>
                <a:effectLst/>
                <a:latin typeface="Arial" panose="020B0604020202020204" pitchFamily="34" charset="0"/>
                <a:cs typeface="Arial" panose="020B0604020202020204" pitchFamily="34" charset="0"/>
              </a:rPr>
              <a:t>смачиваемость</a:t>
            </a:r>
            <a:r>
              <a:rPr lang="ru-RU" altLang="ru-RU" sz="2600" b="1" i="1" kern="0" dirty="0" smtClean="0">
                <a:solidFill>
                  <a:srgbClr val="FF0000"/>
                </a:solidFill>
                <a:effectLst/>
                <a:latin typeface="Arial" panose="020B0604020202020204" pitchFamily="34" charset="0"/>
                <a:cs typeface="Arial" panose="020B0604020202020204" pitchFamily="34" charset="0"/>
              </a:rPr>
              <a:t> </a:t>
            </a:r>
            <a:r>
              <a:rPr lang="ru-RU" altLang="ru-RU" sz="2600" b="1" kern="0" dirty="0" smtClean="0">
                <a:solidFill>
                  <a:srgbClr val="006600"/>
                </a:solidFill>
                <a:effectLst/>
                <a:latin typeface="Arial" panose="020B0604020202020204" pitchFamily="34" charset="0"/>
                <a:cs typeface="Arial" panose="020B0604020202020204" pitchFamily="34" charset="0"/>
              </a:rPr>
              <a:t>основного металла;</a:t>
            </a:r>
          </a:p>
          <a:p>
            <a:pPr marL="452438" indent="-452438">
              <a:spcBef>
                <a:spcPts val="300"/>
              </a:spcBef>
              <a:spcAft>
                <a:spcPts val="300"/>
              </a:spcAft>
              <a:buClr>
                <a:srgbClr val="FF0000"/>
              </a:buClr>
              <a:buSzPct val="100000"/>
            </a:pPr>
            <a:r>
              <a:rPr lang="ru-RU" altLang="ru-RU" sz="2600" b="1" kern="0" dirty="0" smtClean="0">
                <a:solidFill>
                  <a:srgbClr val="006600"/>
                </a:solidFill>
                <a:effectLst/>
                <a:latin typeface="Arial" panose="020B0604020202020204" pitchFamily="34" charset="0"/>
                <a:cs typeface="Arial" panose="020B0604020202020204" pitchFamily="34" charset="0"/>
              </a:rPr>
              <a:t>определённые для данного припоя </a:t>
            </a:r>
            <a:r>
              <a:rPr lang="ru-RU" altLang="ru-RU" sz="2600" b="1" i="1" kern="0" dirty="0" smtClean="0">
                <a:solidFill>
                  <a:srgbClr val="FF0000"/>
                </a:solidFill>
                <a:effectLst/>
                <a:latin typeface="Arial" panose="020B0604020202020204" pitchFamily="34" charset="0"/>
                <a:cs typeface="Arial" panose="020B0604020202020204" pitchFamily="34" charset="0"/>
              </a:rPr>
              <a:t>температура плавления </a:t>
            </a:r>
            <a:r>
              <a:rPr lang="ru-RU" altLang="ru-RU" sz="2600" b="1" kern="0" dirty="0" smtClean="0">
                <a:solidFill>
                  <a:srgbClr val="006600"/>
                </a:solidFill>
                <a:effectLst/>
                <a:latin typeface="Arial" panose="020B0604020202020204" pitchFamily="34" charset="0"/>
                <a:cs typeface="Arial" panose="020B0604020202020204" pitchFamily="34" charset="0"/>
              </a:rPr>
              <a:t>и величина </a:t>
            </a:r>
            <a:r>
              <a:rPr lang="ru-RU" altLang="ru-RU" sz="2600" b="1" i="1" kern="0" dirty="0" smtClean="0">
                <a:solidFill>
                  <a:srgbClr val="FF0000"/>
                </a:solidFill>
                <a:effectLst/>
                <a:latin typeface="Arial" panose="020B0604020202020204" pitchFamily="34" charset="0"/>
                <a:cs typeface="Arial" panose="020B0604020202020204" pitchFamily="34" charset="0"/>
              </a:rPr>
              <a:t>температурного интервала кристаллизации.</a:t>
            </a:r>
            <a:endParaRPr lang="ru-RU" altLang="ru-RU" sz="2600" b="1" i="1" kern="0" dirty="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80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1434" y="837203"/>
            <a:ext cx="8827978" cy="1575567"/>
          </a:xfrm>
          <a:solidFill>
            <a:srgbClr val="FFFFCC"/>
          </a:solidFill>
          <a:ln w="38100">
            <a:solidFill>
              <a:srgbClr val="FF0000"/>
            </a:solidFill>
          </a:ln>
        </p:spPr>
        <p:txBody>
          <a:bodyPr rtlCol="0">
            <a:noAutofit/>
          </a:bodyPr>
          <a:lstStyle/>
          <a:p>
            <a:pPr eaLnBrk="1" fontAlgn="auto" hangingPunct="1">
              <a:spcAft>
                <a:spcPts val="0"/>
              </a:spcAft>
              <a:defRPr/>
            </a:pPr>
            <a:r>
              <a:rPr lang="ru-RU" altLang="ru-RU" sz="3200" b="1" i="1" dirty="0" smtClean="0">
                <a:solidFill>
                  <a:srgbClr val="FF0000"/>
                </a:solidFill>
                <a:latin typeface="Times New Roman" panose="02020603050405020304" pitchFamily="18" charset="0"/>
                <a:cs typeface="Times New Roman" panose="02020603050405020304" pitchFamily="18" charset="0"/>
              </a:rPr>
              <a:t>ПРИПОИ</a:t>
            </a:r>
            <a:r>
              <a:rPr lang="ru-RU" altLang="ru-RU" sz="3200" b="1" i="1" dirty="0" smtClean="0">
                <a:solidFill>
                  <a:srgbClr val="002060"/>
                </a:solidFill>
                <a:latin typeface="Times New Roman" panose="02020603050405020304" pitchFamily="18" charset="0"/>
                <a:cs typeface="Times New Roman" panose="02020603050405020304" pitchFamily="18" charset="0"/>
              </a:rPr>
              <a:t> </a:t>
            </a:r>
            <a:r>
              <a:rPr lang="ru-RU" altLang="ru-RU" sz="3200" b="1" i="1" dirty="0" smtClean="0">
                <a:solidFill>
                  <a:srgbClr val="006600"/>
                </a:solidFill>
                <a:effectLst/>
                <a:latin typeface="Times New Roman" panose="02020603050405020304" pitchFamily="18" charset="0"/>
                <a:cs typeface="Times New Roman" panose="02020603050405020304" pitchFamily="18" charset="0"/>
              </a:rPr>
              <a:t>– это качество, прочность и эксплуатационная надёжность паяльного соединения</a:t>
            </a:r>
            <a:endParaRPr lang="ru-RU" altLang="ru-RU" sz="3200" i="1" dirty="0" smtClean="0">
              <a:solidFill>
                <a:srgbClr val="006600"/>
              </a:solidFill>
              <a:effectLst/>
            </a:endParaRPr>
          </a:p>
        </p:txBody>
      </p:sp>
      <p:sp>
        <p:nvSpPr>
          <p:cNvPr id="11267" name="Rectangle 3"/>
          <p:cNvSpPr>
            <a:spLocks noGrp="1" noChangeArrowheads="1"/>
          </p:cNvSpPr>
          <p:nvPr>
            <p:ph idx="1"/>
          </p:nvPr>
        </p:nvSpPr>
        <p:spPr>
          <a:xfrm>
            <a:off x="192811" y="2984203"/>
            <a:ext cx="8785224" cy="3816350"/>
          </a:xfrm>
          <a:solidFill>
            <a:srgbClr val="CCFFCC"/>
          </a:solidFill>
          <a:ln w="38100">
            <a:solidFill>
              <a:srgbClr val="0000FF"/>
            </a:solidFill>
          </a:ln>
        </p:spPr>
        <p:txBody>
          <a:bodyPr rtlCol="0">
            <a:normAutofit fontScale="92500"/>
          </a:bodyPr>
          <a:lstStyle/>
          <a:p>
            <a:pPr marL="452438" indent="-452438" eaLnBrk="1" fontAlgn="auto" hangingPunct="1">
              <a:spcAft>
                <a:spcPts val="0"/>
              </a:spcAft>
              <a:buClr>
                <a:srgbClr val="FF0000"/>
              </a:buClr>
              <a:buSzPct val="100000"/>
              <a:buFont typeface="+mj-lt"/>
              <a:buAutoNum type="arabicParenR"/>
              <a:defRPr/>
            </a:pPr>
            <a:r>
              <a:rPr lang="ru-RU" altLang="ru-RU" sz="3000" b="1" dirty="0" smtClean="0">
                <a:solidFill>
                  <a:srgbClr val="0000CC"/>
                </a:solidFill>
                <a:latin typeface="Times New Roman" panose="02020603050405020304" pitchFamily="18" charset="0"/>
                <a:cs typeface="Times New Roman" panose="02020603050405020304" pitchFamily="18" charset="0"/>
              </a:rPr>
              <a:t>иметь температуру плавления ниже температуры плавления спаиваемых материалов;</a:t>
            </a:r>
          </a:p>
          <a:p>
            <a:pPr marL="452438" indent="-452438" eaLnBrk="1" fontAlgn="auto" hangingPunct="1">
              <a:spcAft>
                <a:spcPts val="0"/>
              </a:spcAft>
              <a:buClr>
                <a:srgbClr val="FF0000"/>
              </a:buClr>
              <a:buSzPct val="100000"/>
              <a:buFont typeface="+mj-lt"/>
              <a:buAutoNum type="arabicParenR"/>
              <a:defRPr/>
            </a:pPr>
            <a:r>
              <a:rPr lang="ru-RU" altLang="ru-RU" sz="3000" b="1" dirty="0" smtClean="0">
                <a:solidFill>
                  <a:srgbClr val="0000CC"/>
                </a:solidFill>
                <a:latin typeface="Times New Roman" panose="02020603050405020304" pitchFamily="18" charset="0"/>
                <a:cs typeface="Times New Roman" panose="02020603050405020304" pitchFamily="18" charset="0"/>
              </a:rPr>
              <a:t>обеспечивать достаточно высокую </a:t>
            </a:r>
            <a:r>
              <a:rPr lang="ru-RU" altLang="ru-RU" sz="3000" b="1" dirty="0" err="1" smtClean="0">
                <a:solidFill>
                  <a:srgbClr val="0000CC"/>
                </a:solidFill>
                <a:latin typeface="Times New Roman" panose="02020603050405020304" pitchFamily="18" charset="0"/>
                <a:cs typeface="Times New Roman" panose="02020603050405020304" pitchFamily="18" charset="0"/>
              </a:rPr>
              <a:t>сцепляемость</a:t>
            </a:r>
            <a:r>
              <a:rPr lang="ru-RU" altLang="ru-RU" sz="3000" b="1" dirty="0" smtClean="0">
                <a:solidFill>
                  <a:srgbClr val="0000CC"/>
                </a:solidFill>
                <a:latin typeface="Times New Roman" panose="02020603050405020304" pitchFamily="18" charset="0"/>
                <a:cs typeface="Times New Roman" panose="02020603050405020304" pitchFamily="18" charset="0"/>
              </a:rPr>
              <a:t>, прочность, пластичность и герметичность паяного соединения;</a:t>
            </a:r>
          </a:p>
          <a:p>
            <a:pPr marL="452438" indent="-452438" eaLnBrk="1" fontAlgn="auto" hangingPunct="1">
              <a:spcAft>
                <a:spcPts val="0"/>
              </a:spcAft>
              <a:buClr>
                <a:srgbClr val="FF0000"/>
              </a:buClr>
              <a:buSzPct val="100000"/>
              <a:buFont typeface="+mj-lt"/>
              <a:buAutoNum type="arabicParenR"/>
              <a:defRPr/>
            </a:pPr>
            <a:r>
              <a:rPr lang="ru-RU" altLang="ru-RU" sz="3000" b="1" dirty="0" smtClean="0">
                <a:solidFill>
                  <a:srgbClr val="0000CC"/>
                </a:solidFill>
                <a:latin typeface="Times New Roman" panose="02020603050405020304" pitchFamily="18" charset="0"/>
                <a:cs typeface="Times New Roman" panose="02020603050405020304" pitchFamily="18" charset="0"/>
              </a:rPr>
              <a:t>иметь коэффициент термического расширения, близкий к соответствующему коэффициенту паяемого материала.</a:t>
            </a:r>
          </a:p>
        </p:txBody>
      </p:sp>
      <p:sp>
        <p:nvSpPr>
          <p:cNvPr id="2" name="Прямоугольник 1"/>
          <p:cNvSpPr/>
          <p:nvPr/>
        </p:nvSpPr>
        <p:spPr>
          <a:xfrm>
            <a:off x="171434" y="2465743"/>
            <a:ext cx="8827978" cy="523220"/>
          </a:xfrm>
          <a:prstGeom prst="rect">
            <a:avLst/>
          </a:prstGeom>
          <a:solidFill>
            <a:srgbClr val="0000FF"/>
          </a:solidFill>
        </p:spPr>
        <p:txBody>
          <a:bodyPr wrap="square">
            <a:spAutoFit/>
          </a:bodyPr>
          <a:lstStyle/>
          <a:p>
            <a:pPr algn="ctr"/>
            <a:r>
              <a:rPr lang="ru-RU" altLang="ru-RU" sz="2800" b="1" dirty="0">
                <a:solidFill>
                  <a:srgbClr val="FFFFCC"/>
                </a:solidFill>
                <a:latin typeface="Times New Roman" panose="02020603050405020304" pitchFamily="18" charset="0"/>
                <a:cs typeface="Times New Roman" panose="02020603050405020304" pitchFamily="18" charset="0"/>
              </a:rPr>
              <a:t>Припои должны обладать следующими </a:t>
            </a:r>
            <a:r>
              <a:rPr lang="ru-RU" altLang="ru-RU" sz="2800" b="1" dirty="0" smtClean="0">
                <a:solidFill>
                  <a:srgbClr val="FFFFCC"/>
                </a:solidFill>
                <a:latin typeface="Times New Roman" panose="02020603050405020304" pitchFamily="18" charset="0"/>
                <a:cs typeface="Times New Roman" panose="02020603050405020304" pitchFamily="18" charset="0"/>
              </a:rPr>
              <a:t>свойствами:</a:t>
            </a:r>
            <a:endParaRPr lang="ru-RU" sz="2800" b="1" dirty="0">
              <a:solidFill>
                <a:srgbClr val="FFFFCC"/>
              </a:solidFill>
            </a:endParaRPr>
          </a:p>
        </p:txBody>
      </p:sp>
      <p:sp>
        <p:nvSpPr>
          <p:cNvPr id="5" name="Rectangle 8"/>
          <p:cNvSpPr txBox="1">
            <a:spLocks noChangeArrowheads="1"/>
          </p:cNvSpPr>
          <p:nvPr/>
        </p:nvSpPr>
        <p:spPr bwMode="auto">
          <a:xfrm>
            <a:off x="0" y="19527"/>
            <a:ext cx="9144000" cy="764704"/>
          </a:xfrm>
          <a:prstGeom prst="rect">
            <a:avLst/>
          </a:prstGeom>
          <a:solidFill>
            <a:srgbClr val="FFC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ru-RU" altLang="ru-RU" sz="4800" b="1" i="1" kern="0" smtClean="0">
                <a:solidFill>
                  <a:srgbClr val="0000CC"/>
                </a:solidFill>
                <a:effectLst/>
              </a:rPr>
              <a:t>Требования к припоям</a:t>
            </a:r>
            <a:r>
              <a:rPr lang="ru-RU" altLang="ru-RU" sz="4800" b="1" kern="0" smtClean="0">
                <a:solidFill>
                  <a:srgbClr val="C00000"/>
                </a:solidFill>
                <a:effectLst/>
              </a:rPr>
              <a:t> </a:t>
            </a:r>
            <a:endParaRPr lang="ru-RU" altLang="ru-RU" sz="4800" b="1" kern="0" dirty="0">
              <a:solidFill>
                <a:srgbClr val="C00000"/>
              </a:solidFill>
              <a:effectLst/>
            </a:endParaRPr>
          </a:p>
        </p:txBody>
      </p:sp>
    </p:spTree>
    <p:extLst>
      <p:ext uri="{BB962C8B-B14F-4D97-AF65-F5344CB8AC3E}">
        <p14:creationId xmlns:p14="http://schemas.microsoft.com/office/powerpoint/2010/main" val="2050251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09768" y="1267110"/>
            <a:ext cx="8352928" cy="4464496"/>
          </a:xfrm>
          <a:solidFill>
            <a:srgbClr val="FFC000"/>
          </a:solidFill>
          <a:ln>
            <a:solidFill>
              <a:schemeClr val="accent1"/>
            </a:solidFill>
          </a:ln>
        </p:spPr>
        <p:txBody>
          <a:bodyPr>
            <a:noAutofit/>
          </a:bodyPr>
          <a:lstStyle/>
          <a:p>
            <a:pPr fontAlgn="auto">
              <a:lnSpc>
                <a:spcPct val="120000"/>
              </a:lnSpc>
              <a:spcAft>
                <a:spcPts val="0"/>
              </a:spcAft>
              <a:defRPr/>
            </a:pPr>
            <a:r>
              <a:rPr lang="ru-RU" altLang="ru-RU" sz="6600" b="1" dirty="0" smtClean="0">
                <a:solidFill>
                  <a:srgbClr val="1008B8"/>
                </a:solidFill>
                <a:effectLst/>
                <a:cs typeface="Times New Roman" panose="02020603050405020304" pitchFamily="18" charset="0"/>
              </a:rPr>
              <a:t>Классификация припоев </a:t>
            </a:r>
            <a:br>
              <a:rPr lang="ru-RU" altLang="ru-RU" sz="6600" b="1" dirty="0" smtClean="0">
                <a:solidFill>
                  <a:srgbClr val="1008B8"/>
                </a:solidFill>
                <a:effectLst/>
                <a:cs typeface="Times New Roman" panose="02020603050405020304" pitchFamily="18" charset="0"/>
              </a:rPr>
            </a:br>
            <a:r>
              <a:rPr lang="ru-RU" altLang="ru-RU" sz="6600" b="1" dirty="0" smtClean="0">
                <a:solidFill>
                  <a:srgbClr val="1008B8"/>
                </a:solidFill>
                <a:effectLst/>
                <a:cs typeface="Times New Roman" panose="02020603050405020304" pitchFamily="18" charset="0"/>
              </a:rPr>
              <a:t>(виды припоев)</a:t>
            </a:r>
          </a:p>
        </p:txBody>
      </p:sp>
    </p:spTree>
    <p:extLst>
      <p:ext uri="{BB962C8B-B14F-4D97-AF65-F5344CB8AC3E}">
        <p14:creationId xmlns:p14="http://schemas.microsoft.com/office/powerpoint/2010/main" val="3687978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p:cNvSpPr>
            <a:spLocks noGrp="1"/>
          </p:cNvSpPr>
          <p:nvPr>
            <p:ph idx="1"/>
          </p:nvPr>
        </p:nvSpPr>
        <p:spPr>
          <a:xfrm>
            <a:off x="110492" y="620688"/>
            <a:ext cx="8928484" cy="6237312"/>
          </a:xfrm>
          <a:solidFill>
            <a:srgbClr val="FFFFCC"/>
          </a:solidFill>
        </p:spPr>
        <p:txBody>
          <a:bodyPr/>
          <a:lstStyle/>
          <a:p>
            <a:pPr marL="84138" indent="0">
              <a:buNone/>
            </a:pPr>
            <a:r>
              <a:rPr lang="ru-RU" sz="2000" b="1" dirty="0">
                <a:solidFill>
                  <a:srgbClr val="006600"/>
                </a:solidFill>
                <a:effectLst/>
              </a:rPr>
              <a:t>Классификация припоев осуществляется по многим признакам, основными из которых являются </a:t>
            </a:r>
            <a:r>
              <a:rPr lang="ru-RU" sz="2000" b="1" dirty="0">
                <a:solidFill>
                  <a:srgbClr val="0000CC"/>
                </a:solidFill>
                <a:effectLst/>
              </a:rPr>
              <a:t>химический состав и температура </a:t>
            </a:r>
            <a:r>
              <a:rPr lang="ru-RU" sz="2000" b="1" dirty="0" smtClean="0">
                <a:solidFill>
                  <a:srgbClr val="0000CC"/>
                </a:solidFill>
                <a:effectLst/>
              </a:rPr>
              <a:t>плавления: </a:t>
            </a:r>
          </a:p>
          <a:p>
            <a:pPr marL="452438">
              <a:buClr>
                <a:srgbClr val="FF0000"/>
              </a:buClr>
              <a:buSzPct val="100000"/>
              <a:buFont typeface="+mj-lt"/>
              <a:buAutoNum type="arabicParenR"/>
            </a:pPr>
            <a:r>
              <a:rPr lang="ru-RU" sz="2000" b="1" u="sng" dirty="0" smtClean="0">
                <a:solidFill>
                  <a:srgbClr val="FF0000"/>
                </a:solidFill>
                <a:effectLst/>
              </a:rPr>
              <a:t>ПО ХИМИЧЕСКОМУ СОСТАВУ</a:t>
            </a:r>
            <a:r>
              <a:rPr lang="ru-RU" sz="2000" b="1" dirty="0" smtClean="0">
                <a:solidFill>
                  <a:srgbClr val="FF0000"/>
                </a:solidFill>
                <a:effectLst/>
              </a:rPr>
              <a:t> </a:t>
            </a:r>
            <a:r>
              <a:rPr lang="ru-RU" sz="2000" b="1" dirty="0" smtClean="0">
                <a:solidFill>
                  <a:srgbClr val="0000CC"/>
                </a:solidFill>
                <a:effectLst/>
              </a:rPr>
              <a:t>(по </a:t>
            </a:r>
            <a:r>
              <a:rPr lang="ru-RU" sz="2000" b="1" dirty="0">
                <a:solidFill>
                  <a:srgbClr val="0000CC"/>
                </a:solidFill>
                <a:effectLst/>
              </a:rPr>
              <a:t>основным химическим элементам, входящим в их </a:t>
            </a:r>
            <a:r>
              <a:rPr lang="ru-RU" sz="2000" b="1" dirty="0" smtClean="0">
                <a:solidFill>
                  <a:srgbClr val="0000CC"/>
                </a:solidFill>
                <a:effectLst/>
              </a:rPr>
              <a:t>состав):</a:t>
            </a:r>
          </a:p>
          <a:p>
            <a:pPr marL="84138" indent="0">
              <a:spcBef>
                <a:spcPts val="0"/>
              </a:spcBef>
              <a:buClr>
                <a:srgbClr val="FF0000"/>
              </a:buClr>
              <a:buSzPct val="100000"/>
              <a:buNone/>
            </a:pPr>
            <a:endParaRPr lang="ru-RU" sz="300" b="1" i="1" dirty="0" smtClean="0">
              <a:solidFill>
                <a:srgbClr val="0000CC"/>
              </a:solidFill>
              <a:effectLst/>
            </a:endParaRPr>
          </a:p>
          <a:p>
            <a:pPr marL="84138" indent="0">
              <a:spcBef>
                <a:spcPts val="0"/>
              </a:spcBef>
              <a:buClr>
                <a:srgbClr val="FF0000"/>
              </a:buClr>
              <a:buSzPct val="100000"/>
              <a:buNone/>
            </a:pPr>
            <a:r>
              <a:rPr lang="ru-RU" sz="1900" b="1" i="1" dirty="0" smtClean="0">
                <a:solidFill>
                  <a:srgbClr val="0000CC"/>
                </a:solidFill>
                <a:effectLst/>
              </a:rPr>
              <a:t>а) </a:t>
            </a:r>
            <a:r>
              <a:rPr lang="ru-RU" sz="1900" b="1" i="1" u="sng" dirty="0" smtClean="0">
                <a:solidFill>
                  <a:srgbClr val="FF0000"/>
                </a:solidFill>
                <a:effectLst/>
              </a:rPr>
              <a:t>легкоплавкие припои</a:t>
            </a:r>
            <a:r>
              <a:rPr lang="ru-RU" sz="1900" b="1" i="1" dirty="0" smtClean="0">
                <a:solidFill>
                  <a:srgbClr val="FF0000"/>
                </a:solidFill>
                <a:effectLst/>
              </a:rPr>
              <a:t> </a:t>
            </a:r>
            <a:r>
              <a:rPr lang="ru-RU" sz="1900" b="1" i="1" dirty="0" smtClean="0">
                <a:solidFill>
                  <a:srgbClr val="006600"/>
                </a:solidFill>
                <a:effectLst/>
              </a:rPr>
              <a:t>(</a:t>
            </a:r>
            <a:r>
              <a:rPr lang="ru-RU" sz="1900" b="1" i="1" dirty="0">
                <a:solidFill>
                  <a:srgbClr val="006600"/>
                </a:solidFill>
                <a:effectLst/>
              </a:rPr>
              <a:t>материалы на основе олова и свинца в чистом виде или с добавлением различных компонентов</a:t>
            </a:r>
            <a:r>
              <a:rPr lang="ru-RU" sz="1900" b="1" i="1" dirty="0" smtClean="0">
                <a:solidFill>
                  <a:srgbClr val="006600"/>
                </a:solidFill>
                <a:effectLst/>
              </a:rPr>
              <a:t>):</a:t>
            </a:r>
          </a:p>
          <a:p>
            <a:pPr marL="714375">
              <a:spcBef>
                <a:spcPts val="0"/>
              </a:spcBef>
              <a:buClr>
                <a:srgbClr val="FF0000"/>
              </a:buClr>
            </a:pPr>
            <a:r>
              <a:rPr lang="ru-RU" sz="1900" b="1" dirty="0">
                <a:solidFill>
                  <a:srgbClr val="0000CC"/>
                </a:solidFill>
                <a:effectLst/>
              </a:rPr>
              <a:t>оловянные; </a:t>
            </a:r>
          </a:p>
          <a:p>
            <a:pPr marL="714375">
              <a:spcBef>
                <a:spcPts val="0"/>
              </a:spcBef>
              <a:buClr>
                <a:srgbClr val="FF0000"/>
              </a:buClr>
            </a:pPr>
            <a:r>
              <a:rPr lang="ru-RU" sz="1900" b="1" dirty="0">
                <a:solidFill>
                  <a:srgbClr val="0000CC"/>
                </a:solidFill>
                <a:effectLst/>
              </a:rPr>
              <a:t>свинцовые; </a:t>
            </a:r>
          </a:p>
          <a:p>
            <a:pPr marL="714375">
              <a:spcBef>
                <a:spcPts val="0"/>
              </a:spcBef>
              <a:buClr>
                <a:srgbClr val="FF0000"/>
              </a:buClr>
            </a:pPr>
            <a:r>
              <a:rPr lang="ru-RU" sz="1900" b="1" dirty="0" smtClean="0">
                <a:solidFill>
                  <a:srgbClr val="0000CC"/>
                </a:solidFill>
                <a:effectLst/>
              </a:rPr>
              <a:t>оловянно-свинцовые </a:t>
            </a:r>
            <a:r>
              <a:rPr lang="ru-RU" sz="1900" b="1" i="1" dirty="0" smtClean="0">
                <a:solidFill>
                  <a:srgbClr val="006600"/>
                </a:solidFill>
                <a:effectLst/>
              </a:rPr>
              <a:t>(</a:t>
            </a:r>
            <a:r>
              <a:rPr lang="ru-RU" sz="2000" b="1" i="1" dirty="0">
                <a:solidFill>
                  <a:srgbClr val="006600"/>
                </a:solidFill>
                <a:effectLst/>
              </a:rPr>
              <a:t>для пайки меди, </a:t>
            </a:r>
            <a:r>
              <a:rPr lang="ru-RU" sz="2000" b="1" i="1" dirty="0" smtClean="0">
                <a:solidFill>
                  <a:srgbClr val="006600"/>
                </a:solidFill>
                <a:effectLst/>
              </a:rPr>
              <a:t>латуни, бронзы, стали, цинка и др.)</a:t>
            </a:r>
            <a:r>
              <a:rPr lang="ru-RU" sz="1900" b="1" i="1" dirty="0" smtClean="0">
                <a:solidFill>
                  <a:srgbClr val="0000CC"/>
                </a:solidFill>
                <a:effectLst/>
              </a:rPr>
              <a:t>; </a:t>
            </a:r>
          </a:p>
          <a:p>
            <a:pPr marL="84138" indent="0">
              <a:spcBef>
                <a:spcPts val="0"/>
              </a:spcBef>
              <a:buClr>
                <a:srgbClr val="FF0000"/>
              </a:buClr>
              <a:buNone/>
            </a:pPr>
            <a:endParaRPr lang="ru-RU" sz="300" b="1" i="1" dirty="0" smtClean="0">
              <a:solidFill>
                <a:srgbClr val="0000CC"/>
              </a:solidFill>
              <a:effectLst/>
            </a:endParaRPr>
          </a:p>
          <a:p>
            <a:pPr marL="84138" indent="0">
              <a:spcBef>
                <a:spcPts val="0"/>
              </a:spcBef>
              <a:buClr>
                <a:srgbClr val="FF0000"/>
              </a:buClr>
              <a:buNone/>
            </a:pPr>
            <a:r>
              <a:rPr lang="ru-RU" sz="1900" b="1" i="1" dirty="0" smtClean="0">
                <a:solidFill>
                  <a:srgbClr val="0000CC"/>
                </a:solidFill>
                <a:effectLst/>
              </a:rPr>
              <a:t>б) </a:t>
            </a:r>
            <a:r>
              <a:rPr lang="ru-RU" sz="1900" b="1" i="1" u="sng" dirty="0" smtClean="0">
                <a:solidFill>
                  <a:srgbClr val="FF0000"/>
                </a:solidFill>
                <a:effectLst/>
              </a:rPr>
              <a:t>тугоплавкие </a:t>
            </a:r>
            <a:r>
              <a:rPr lang="ru-RU" sz="1900" b="1" i="1" u="sng" dirty="0">
                <a:solidFill>
                  <a:srgbClr val="FF0000"/>
                </a:solidFill>
                <a:effectLst/>
              </a:rPr>
              <a:t>припои</a:t>
            </a:r>
            <a:r>
              <a:rPr lang="ru-RU" sz="1900" b="1" i="1" dirty="0">
                <a:solidFill>
                  <a:srgbClr val="FF0000"/>
                </a:solidFill>
                <a:effectLst/>
              </a:rPr>
              <a:t> </a:t>
            </a:r>
            <a:r>
              <a:rPr lang="ru-RU" sz="1900" b="1" i="1" dirty="0">
                <a:solidFill>
                  <a:srgbClr val="006600"/>
                </a:solidFill>
                <a:effectLst/>
              </a:rPr>
              <a:t>(материалы на основе </a:t>
            </a:r>
            <a:r>
              <a:rPr lang="ru-RU" sz="1900" b="1" i="1" dirty="0" smtClean="0">
                <a:solidFill>
                  <a:srgbClr val="006600"/>
                </a:solidFill>
                <a:effectLst/>
              </a:rPr>
              <a:t>меди, серебра и др.):</a:t>
            </a:r>
            <a:endParaRPr lang="ru-RU" sz="1900" b="1" i="1" dirty="0">
              <a:solidFill>
                <a:srgbClr val="006600"/>
              </a:solidFill>
              <a:effectLst/>
            </a:endParaRPr>
          </a:p>
          <a:p>
            <a:pPr marL="714375">
              <a:spcBef>
                <a:spcPts val="0"/>
              </a:spcBef>
              <a:buClr>
                <a:srgbClr val="FF0000"/>
              </a:buClr>
            </a:pPr>
            <a:r>
              <a:rPr lang="ru-RU" sz="1900" b="1" dirty="0">
                <a:solidFill>
                  <a:srgbClr val="0000CC"/>
                </a:solidFill>
                <a:effectLst/>
              </a:rPr>
              <a:t>медные; </a:t>
            </a:r>
          </a:p>
          <a:p>
            <a:pPr marL="714375">
              <a:spcBef>
                <a:spcPts val="0"/>
              </a:spcBef>
              <a:buClr>
                <a:srgbClr val="FF0000"/>
              </a:buClr>
            </a:pPr>
            <a:r>
              <a:rPr lang="ru-RU" sz="1900" b="1" dirty="0" smtClean="0">
                <a:solidFill>
                  <a:srgbClr val="0000CC"/>
                </a:solidFill>
                <a:effectLst/>
              </a:rPr>
              <a:t>медно-цинковые </a:t>
            </a:r>
            <a:r>
              <a:rPr lang="ru-RU" sz="1900" b="1" i="1" dirty="0">
                <a:solidFill>
                  <a:srgbClr val="006600"/>
                </a:solidFill>
                <a:effectLst/>
              </a:rPr>
              <a:t>для пайки медных, бронзовых и стальных заготовок)</a:t>
            </a:r>
            <a:r>
              <a:rPr lang="ru-RU" sz="1900" b="1" i="1" dirty="0" smtClean="0">
                <a:solidFill>
                  <a:srgbClr val="0000CC"/>
                </a:solidFill>
                <a:effectLst/>
              </a:rPr>
              <a:t>;</a:t>
            </a:r>
            <a:r>
              <a:rPr lang="ru-RU" sz="1900" b="1" dirty="0" smtClean="0">
                <a:solidFill>
                  <a:srgbClr val="0000CC"/>
                </a:solidFill>
                <a:effectLst/>
              </a:rPr>
              <a:t> </a:t>
            </a:r>
          </a:p>
          <a:p>
            <a:pPr marL="714375">
              <a:spcBef>
                <a:spcPts val="0"/>
              </a:spcBef>
              <a:buClr>
                <a:srgbClr val="FF0000"/>
              </a:buClr>
            </a:pPr>
            <a:r>
              <a:rPr lang="ru-RU" sz="1900" b="1" dirty="0" smtClean="0">
                <a:solidFill>
                  <a:srgbClr val="0000CC"/>
                </a:solidFill>
                <a:effectLst/>
              </a:rPr>
              <a:t>серебряные </a:t>
            </a:r>
            <a:r>
              <a:rPr lang="ru-RU" sz="1900" b="1" i="1" dirty="0" smtClean="0">
                <a:solidFill>
                  <a:srgbClr val="006600"/>
                </a:solidFill>
                <a:effectLst/>
              </a:rPr>
              <a:t>(</a:t>
            </a:r>
            <a:r>
              <a:rPr lang="ru-RU" sz="1900" b="1" i="1" dirty="0">
                <a:solidFill>
                  <a:srgbClr val="006600"/>
                </a:solidFill>
                <a:effectLst/>
              </a:rPr>
              <a:t>для </a:t>
            </a:r>
            <a:r>
              <a:rPr lang="ru-RU" sz="1900" b="1" i="1" dirty="0" smtClean="0">
                <a:solidFill>
                  <a:srgbClr val="006600"/>
                </a:solidFill>
                <a:effectLst/>
              </a:rPr>
              <a:t>деталей</a:t>
            </a:r>
            <a:r>
              <a:rPr lang="ru-RU" sz="1900" b="1" i="1" dirty="0">
                <a:solidFill>
                  <a:srgbClr val="006600"/>
                </a:solidFill>
                <a:effectLst/>
              </a:rPr>
              <a:t>, работающих под вибрацией или ударами</a:t>
            </a:r>
            <a:r>
              <a:rPr lang="ru-RU" sz="1900" b="1" i="1" dirty="0" smtClean="0">
                <a:solidFill>
                  <a:srgbClr val="006600"/>
                </a:solidFill>
                <a:effectLst/>
              </a:rPr>
              <a:t>)</a:t>
            </a:r>
            <a:r>
              <a:rPr lang="ru-RU" sz="1900" b="1" i="1" dirty="0" smtClean="0">
                <a:solidFill>
                  <a:srgbClr val="0000CC"/>
                </a:solidFill>
                <a:effectLst/>
              </a:rPr>
              <a:t>; </a:t>
            </a:r>
          </a:p>
          <a:p>
            <a:pPr marL="714375">
              <a:spcBef>
                <a:spcPts val="0"/>
              </a:spcBef>
              <a:buClr>
                <a:srgbClr val="FF0000"/>
              </a:buClr>
            </a:pPr>
            <a:r>
              <a:rPr lang="ru-RU" sz="1900" b="1" dirty="0" smtClean="0">
                <a:solidFill>
                  <a:srgbClr val="0000CC"/>
                </a:solidFill>
                <a:effectLst/>
              </a:rPr>
              <a:t>никелевые </a:t>
            </a:r>
            <a:r>
              <a:rPr lang="ru-RU" sz="1900" b="1" i="1" dirty="0">
                <a:solidFill>
                  <a:srgbClr val="006600"/>
                </a:solidFill>
                <a:effectLst/>
              </a:rPr>
              <a:t>(для деталей, работающих </a:t>
            </a:r>
            <a:r>
              <a:rPr lang="ru-RU" sz="2000" b="1" i="1" dirty="0" smtClean="0">
                <a:solidFill>
                  <a:srgbClr val="006600"/>
                </a:solidFill>
                <a:effectLst/>
              </a:rPr>
              <a:t>при </a:t>
            </a:r>
            <a:r>
              <a:rPr lang="ru-RU" sz="2000" b="1" i="1" dirty="0">
                <a:solidFill>
                  <a:srgbClr val="006600"/>
                </a:solidFill>
                <a:effectLst/>
              </a:rPr>
              <a:t>высоких температурах</a:t>
            </a:r>
            <a:r>
              <a:rPr lang="ru-RU" sz="1900" b="1" i="1" dirty="0" smtClean="0">
                <a:solidFill>
                  <a:srgbClr val="006600"/>
                </a:solidFill>
                <a:effectLst/>
              </a:rPr>
              <a:t>)</a:t>
            </a:r>
            <a:r>
              <a:rPr lang="ru-RU" sz="1900" b="1" i="1" dirty="0" smtClean="0">
                <a:solidFill>
                  <a:srgbClr val="0000CC"/>
                </a:solidFill>
                <a:effectLst/>
              </a:rPr>
              <a:t>;</a:t>
            </a:r>
            <a:endParaRPr lang="ru-RU" sz="1900" b="1" dirty="0" smtClean="0">
              <a:solidFill>
                <a:srgbClr val="0000CC"/>
              </a:solidFill>
              <a:effectLst/>
            </a:endParaRPr>
          </a:p>
          <a:p>
            <a:pPr marL="714375">
              <a:spcBef>
                <a:spcPts val="0"/>
              </a:spcBef>
              <a:buClr>
                <a:srgbClr val="FF0000"/>
              </a:buClr>
            </a:pPr>
            <a:r>
              <a:rPr lang="ru-RU" sz="1900" b="1" dirty="0" smtClean="0">
                <a:solidFill>
                  <a:srgbClr val="0000CC"/>
                </a:solidFill>
                <a:effectLst/>
              </a:rPr>
              <a:t>палладиевые </a:t>
            </a:r>
            <a:r>
              <a:rPr lang="ru-RU" sz="1900" b="1" dirty="0">
                <a:solidFill>
                  <a:srgbClr val="0000CC"/>
                </a:solidFill>
                <a:effectLst/>
              </a:rPr>
              <a:t>и др</a:t>
            </a:r>
            <a:r>
              <a:rPr lang="ru-RU" sz="1900" b="1" dirty="0" smtClean="0">
                <a:solidFill>
                  <a:srgbClr val="0000CC"/>
                </a:solidFill>
                <a:effectLst/>
              </a:rPr>
              <a:t>.</a:t>
            </a:r>
            <a:endParaRPr lang="ru-RU" sz="1900" b="1" dirty="0">
              <a:solidFill>
                <a:srgbClr val="0000CC"/>
              </a:solidFill>
              <a:effectLst/>
            </a:endParaRPr>
          </a:p>
        </p:txBody>
      </p:sp>
      <p:sp>
        <p:nvSpPr>
          <p:cNvPr id="6" name="Rectangle 8"/>
          <p:cNvSpPr>
            <a:spLocks noGrp="1" noChangeArrowheads="1"/>
          </p:cNvSpPr>
          <p:nvPr>
            <p:ph type="title"/>
          </p:nvPr>
        </p:nvSpPr>
        <p:spPr>
          <a:xfrm>
            <a:off x="110492" y="0"/>
            <a:ext cx="8928484" cy="620688"/>
          </a:xfrm>
          <a:solidFill>
            <a:srgbClr val="FFC000"/>
          </a:solidFill>
        </p:spPr>
        <p:txBody>
          <a:bodyPr/>
          <a:lstStyle/>
          <a:p>
            <a:pPr algn="ctr"/>
            <a:r>
              <a:rPr lang="ru-RU" altLang="ru-RU" sz="4000" b="1" i="1" dirty="0" smtClean="0">
                <a:solidFill>
                  <a:srgbClr val="0000CC"/>
                </a:solidFill>
                <a:effectLst/>
              </a:rPr>
              <a:t>Классификация припоев</a:t>
            </a:r>
            <a:r>
              <a:rPr lang="ru-RU" altLang="ru-RU" sz="4000" b="1" dirty="0" smtClean="0">
                <a:solidFill>
                  <a:srgbClr val="0000CC"/>
                </a:solidFill>
                <a:effectLst/>
              </a:rPr>
              <a:t> </a:t>
            </a:r>
            <a:endParaRPr lang="ru-RU" altLang="ru-RU" sz="4000" b="1" dirty="0">
              <a:solidFill>
                <a:srgbClr val="0000CC"/>
              </a:solidFill>
              <a:effectLst/>
            </a:endParaRPr>
          </a:p>
        </p:txBody>
      </p:sp>
    </p:spTree>
    <p:extLst>
      <p:ext uri="{BB962C8B-B14F-4D97-AF65-F5344CB8AC3E}">
        <p14:creationId xmlns:p14="http://schemas.microsoft.com/office/powerpoint/2010/main" val="128670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p:cNvSpPr>
            <a:spLocks noGrp="1"/>
          </p:cNvSpPr>
          <p:nvPr>
            <p:ph idx="1"/>
          </p:nvPr>
        </p:nvSpPr>
        <p:spPr>
          <a:xfrm>
            <a:off x="119186" y="887176"/>
            <a:ext cx="8896290" cy="5854192"/>
          </a:xfrm>
          <a:solidFill>
            <a:srgbClr val="FFFFCC"/>
          </a:solidFill>
        </p:spPr>
        <p:txBody>
          <a:bodyPr/>
          <a:lstStyle/>
          <a:p>
            <a:pPr>
              <a:spcBef>
                <a:spcPts val="600"/>
              </a:spcBef>
              <a:spcAft>
                <a:spcPts val="600"/>
              </a:spcAft>
              <a:buClr>
                <a:srgbClr val="FF0000"/>
              </a:buClr>
              <a:buSzPct val="100000"/>
              <a:buFont typeface="+mj-lt"/>
              <a:buAutoNum type="arabicParenR" startAt="2"/>
            </a:pPr>
            <a:r>
              <a:rPr lang="ru-RU" sz="2000" b="1" u="sng" dirty="0" smtClean="0">
                <a:solidFill>
                  <a:srgbClr val="FF0000"/>
                </a:solidFill>
                <a:effectLst/>
              </a:rPr>
              <a:t>ПО</a:t>
            </a:r>
            <a:r>
              <a:rPr lang="ru-RU" sz="2000" b="1" u="sng" dirty="0" smtClean="0">
                <a:effectLst/>
              </a:rPr>
              <a:t> </a:t>
            </a:r>
            <a:r>
              <a:rPr lang="ru-RU" sz="2000" b="1" u="sng" dirty="0" smtClean="0">
                <a:solidFill>
                  <a:srgbClr val="FF0000"/>
                </a:solidFill>
                <a:effectLst/>
              </a:rPr>
              <a:t>ТЕМПЕРАТУРЕ ПЛАВЛЕНИЯ</a:t>
            </a:r>
            <a:r>
              <a:rPr lang="ru-RU" sz="2000" b="1" dirty="0" smtClean="0">
                <a:solidFill>
                  <a:srgbClr val="FF0000"/>
                </a:solidFill>
                <a:effectLst/>
              </a:rPr>
              <a:t> (</a:t>
            </a:r>
            <a:r>
              <a:rPr lang="ru-RU" sz="2000" b="1" dirty="0" smtClean="0">
                <a:solidFill>
                  <a:srgbClr val="006600"/>
                </a:solidFill>
                <a:effectLst/>
              </a:rPr>
              <a:t>все припои подразделяют на):</a:t>
            </a:r>
          </a:p>
          <a:p>
            <a:pPr marL="0" indent="0">
              <a:spcBef>
                <a:spcPts val="600"/>
              </a:spcBef>
              <a:spcAft>
                <a:spcPts val="0"/>
              </a:spcAft>
              <a:buClr>
                <a:srgbClr val="FF0000"/>
              </a:buClr>
              <a:buSzPct val="100000"/>
              <a:buNone/>
            </a:pPr>
            <a:r>
              <a:rPr lang="ru-RU" sz="2200" b="1" i="1" dirty="0" smtClean="0">
                <a:solidFill>
                  <a:srgbClr val="FF0000"/>
                </a:solidFill>
                <a:effectLst/>
              </a:rPr>
              <a:t>а) </a:t>
            </a:r>
            <a:r>
              <a:rPr lang="ru-RU" sz="2200" b="1" i="1" u="sng" dirty="0" smtClean="0">
                <a:solidFill>
                  <a:srgbClr val="0000CC"/>
                </a:solidFill>
                <a:effectLst/>
              </a:rPr>
              <a:t>припои для низкотемпературной пайки</a:t>
            </a:r>
            <a:r>
              <a:rPr lang="ru-RU" sz="2200" b="1" i="1" dirty="0" smtClean="0">
                <a:solidFill>
                  <a:srgbClr val="0000CC"/>
                </a:solidFill>
                <a:effectLst/>
              </a:rPr>
              <a:t> </a:t>
            </a:r>
            <a:r>
              <a:rPr lang="ru-RU" sz="2200" b="1" i="1" dirty="0" smtClean="0">
                <a:solidFill>
                  <a:srgbClr val="FF0000"/>
                </a:solidFill>
                <a:effectLst/>
              </a:rPr>
              <a:t>(</a:t>
            </a:r>
            <a:r>
              <a:rPr lang="ru-RU" sz="2200" b="1" i="1" dirty="0" err="1" smtClean="0">
                <a:solidFill>
                  <a:srgbClr val="FF0000"/>
                </a:solidFill>
                <a:effectLst/>
              </a:rPr>
              <a:t>t</a:t>
            </a:r>
            <a:r>
              <a:rPr lang="ru-RU" sz="2200" b="1" i="1" baseline="-25000" dirty="0" err="1" smtClean="0">
                <a:solidFill>
                  <a:srgbClr val="FF0000"/>
                </a:solidFill>
                <a:effectLst/>
              </a:rPr>
              <a:t>пл</a:t>
            </a:r>
            <a:r>
              <a:rPr lang="ru-RU" sz="2200" b="1" i="1" dirty="0" smtClean="0">
                <a:solidFill>
                  <a:srgbClr val="FF0000"/>
                </a:solidFill>
                <a:effectLst/>
              </a:rPr>
              <a:t> &lt; 450 °С)</a:t>
            </a:r>
            <a:r>
              <a:rPr lang="ru-RU" sz="2200" b="1" i="1" dirty="0" smtClean="0">
                <a:solidFill>
                  <a:srgbClr val="0000CC"/>
                </a:solidFill>
                <a:effectLst/>
              </a:rPr>
              <a:t>:</a:t>
            </a:r>
            <a:r>
              <a:rPr lang="ru-RU" sz="2200" b="1" i="1" dirty="0" smtClean="0">
                <a:effectLst/>
              </a:rPr>
              <a:t> </a:t>
            </a:r>
          </a:p>
          <a:p>
            <a:pPr marL="714375">
              <a:spcBef>
                <a:spcPts val="600"/>
              </a:spcBef>
              <a:spcAft>
                <a:spcPts val="0"/>
              </a:spcAft>
              <a:buClr>
                <a:srgbClr val="FF0000"/>
              </a:buClr>
              <a:buSzPct val="100000"/>
              <a:buFont typeface="Wingdings" panose="05000000000000000000" pitchFamily="2" charset="2"/>
              <a:buChar char="ü"/>
            </a:pPr>
            <a:r>
              <a:rPr lang="ru-RU" sz="2200" b="1" dirty="0" smtClean="0">
                <a:solidFill>
                  <a:srgbClr val="006600"/>
                </a:solidFill>
                <a:effectLst/>
              </a:rPr>
              <a:t>особо легкоплавкие </a:t>
            </a:r>
            <a:r>
              <a:rPr lang="ru-RU" sz="2200" b="1" dirty="0" smtClean="0">
                <a:solidFill>
                  <a:srgbClr val="FF0000"/>
                </a:solidFill>
                <a:effectLst/>
              </a:rPr>
              <a:t>(</a:t>
            </a:r>
            <a:r>
              <a:rPr lang="ru-RU" sz="2200" b="1" i="1" dirty="0" err="1" smtClean="0">
                <a:solidFill>
                  <a:srgbClr val="FF0000"/>
                </a:solidFill>
                <a:effectLst/>
              </a:rPr>
              <a:t>t</a:t>
            </a:r>
            <a:r>
              <a:rPr lang="ru-RU" sz="2200" b="1" baseline="-25000" dirty="0" err="1" smtClean="0">
                <a:solidFill>
                  <a:srgbClr val="FF0000"/>
                </a:solidFill>
                <a:effectLst/>
              </a:rPr>
              <a:t>пл</a:t>
            </a:r>
            <a:r>
              <a:rPr lang="ru-RU" sz="2200" b="1" dirty="0" smtClean="0">
                <a:solidFill>
                  <a:srgbClr val="FF0000"/>
                </a:solidFill>
                <a:effectLst/>
              </a:rPr>
              <a:t> ≤ 145 °С)</a:t>
            </a:r>
            <a:r>
              <a:rPr lang="ru-RU" sz="2200" b="1" dirty="0" smtClean="0">
                <a:solidFill>
                  <a:srgbClr val="006600"/>
                </a:solidFill>
                <a:effectLst/>
              </a:rPr>
              <a:t>; </a:t>
            </a:r>
          </a:p>
          <a:p>
            <a:pPr marL="714375">
              <a:spcBef>
                <a:spcPts val="600"/>
              </a:spcBef>
              <a:spcAft>
                <a:spcPts val="0"/>
              </a:spcAft>
              <a:buClr>
                <a:srgbClr val="FF0000"/>
              </a:buClr>
              <a:buSzPct val="100000"/>
              <a:buFont typeface="Wingdings" panose="05000000000000000000" pitchFamily="2" charset="2"/>
              <a:buChar char="ü"/>
            </a:pPr>
            <a:r>
              <a:rPr lang="ru-RU" sz="2200" b="1" dirty="0" smtClean="0">
                <a:solidFill>
                  <a:srgbClr val="006600"/>
                </a:solidFill>
                <a:effectLst/>
              </a:rPr>
              <a:t>легкоплавкие </a:t>
            </a:r>
            <a:r>
              <a:rPr lang="ru-RU" sz="2200" b="1" dirty="0" smtClean="0">
                <a:solidFill>
                  <a:srgbClr val="FF0000"/>
                </a:solidFill>
                <a:effectLst/>
              </a:rPr>
              <a:t>(145 ° С &lt; </a:t>
            </a:r>
            <a:r>
              <a:rPr lang="ru-RU" sz="2200" b="1" i="1" dirty="0" err="1" smtClean="0">
                <a:solidFill>
                  <a:srgbClr val="FF0000"/>
                </a:solidFill>
                <a:effectLst/>
              </a:rPr>
              <a:t>t</a:t>
            </a:r>
            <a:r>
              <a:rPr lang="ru-RU" sz="2200" b="1" baseline="-25000" dirty="0" err="1" smtClean="0">
                <a:solidFill>
                  <a:srgbClr val="FF0000"/>
                </a:solidFill>
                <a:effectLst/>
              </a:rPr>
              <a:t>пл</a:t>
            </a:r>
            <a:r>
              <a:rPr lang="ru-RU" sz="2200" b="1" dirty="0" smtClean="0">
                <a:solidFill>
                  <a:srgbClr val="FF0000"/>
                </a:solidFill>
                <a:effectLst/>
              </a:rPr>
              <a:t> &lt; 450 °С)</a:t>
            </a:r>
            <a:r>
              <a:rPr lang="ru-RU" sz="2200" b="1" dirty="0" smtClean="0">
                <a:effectLst/>
              </a:rPr>
              <a:t>;</a:t>
            </a:r>
          </a:p>
          <a:p>
            <a:pPr marL="0" indent="0">
              <a:spcBef>
                <a:spcPts val="600"/>
              </a:spcBef>
              <a:spcAft>
                <a:spcPts val="0"/>
              </a:spcAft>
              <a:buClr>
                <a:srgbClr val="FF0000"/>
              </a:buClr>
              <a:buSzPct val="100000"/>
              <a:buNone/>
            </a:pPr>
            <a:endParaRPr lang="ru-RU" sz="500" b="1" i="1" dirty="0" smtClean="0">
              <a:solidFill>
                <a:srgbClr val="FF0000"/>
              </a:solidFill>
              <a:effectLst/>
            </a:endParaRPr>
          </a:p>
          <a:p>
            <a:pPr marL="0" indent="0">
              <a:spcBef>
                <a:spcPts val="600"/>
              </a:spcBef>
              <a:spcAft>
                <a:spcPts val="0"/>
              </a:spcAft>
              <a:buClr>
                <a:srgbClr val="FF0000"/>
              </a:buClr>
              <a:buSzPct val="100000"/>
              <a:buNone/>
            </a:pPr>
            <a:r>
              <a:rPr lang="ru-RU" sz="2200" b="1" i="1" dirty="0" smtClean="0">
                <a:solidFill>
                  <a:srgbClr val="FF0000"/>
                </a:solidFill>
                <a:effectLst/>
              </a:rPr>
              <a:t>б) </a:t>
            </a:r>
            <a:r>
              <a:rPr lang="ru-RU" sz="2200" b="1" i="1" u="sng" dirty="0" smtClean="0">
                <a:solidFill>
                  <a:srgbClr val="0000CC"/>
                </a:solidFill>
                <a:effectLst/>
              </a:rPr>
              <a:t>высокотемпературной пайки</a:t>
            </a:r>
            <a:r>
              <a:rPr lang="ru-RU" sz="2200" b="1" dirty="0" smtClean="0">
                <a:solidFill>
                  <a:srgbClr val="0000CC"/>
                </a:solidFill>
                <a:effectLst/>
              </a:rPr>
              <a:t> </a:t>
            </a:r>
            <a:r>
              <a:rPr lang="ru-RU" sz="2200" b="1" i="1" dirty="0" smtClean="0">
                <a:solidFill>
                  <a:srgbClr val="FF0000"/>
                </a:solidFill>
                <a:effectLst/>
              </a:rPr>
              <a:t>(</a:t>
            </a:r>
            <a:r>
              <a:rPr lang="ru-RU" sz="2200" b="1" i="1" dirty="0" err="1" smtClean="0">
                <a:solidFill>
                  <a:srgbClr val="FF0000"/>
                </a:solidFill>
                <a:effectLst/>
              </a:rPr>
              <a:t>t</a:t>
            </a:r>
            <a:r>
              <a:rPr lang="ru-RU" sz="2200" b="1" i="1" baseline="-25000" dirty="0" err="1" smtClean="0">
                <a:solidFill>
                  <a:srgbClr val="FF0000"/>
                </a:solidFill>
                <a:effectLst/>
              </a:rPr>
              <a:t>пл</a:t>
            </a:r>
            <a:r>
              <a:rPr lang="ru-RU" sz="2200" b="1" i="1" dirty="0" smtClean="0">
                <a:solidFill>
                  <a:srgbClr val="FF0000"/>
                </a:solidFill>
                <a:effectLst/>
              </a:rPr>
              <a:t> ≥ 450 °С)</a:t>
            </a:r>
            <a:r>
              <a:rPr lang="ru-RU" sz="2200" b="1" i="1" dirty="0" smtClean="0">
                <a:solidFill>
                  <a:srgbClr val="0000CC"/>
                </a:solidFill>
                <a:effectLst/>
              </a:rPr>
              <a:t>:</a:t>
            </a:r>
            <a:r>
              <a:rPr lang="ru-RU" sz="2200" b="1" i="1" dirty="0" smtClean="0">
                <a:effectLst/>
              </a:rPr>
              <a:t> </a:t>
            </a:r>
          </a:p>
          <a:p>
            <a:pPr marL="714375" indent="-357188">
              <a:spcBef>
                <a:spcPts val="600"/>
              </a:spcBef>
              <a:spcAft>
                <a:spcPts val="0"/>
              </a:spcAft>
              <a:buClr>
                <a:srgbClr val="FF0000"/>
              </a:buClr>
              <a:buSzPct val="100000"/>
              <a:buFont typeface="Wingdings" panose="05000000000000000000" pitchFamily="2" charset="2"/>
              <a:buChar char="ü"/>
            </a:pPr>
            <a:r>
              <a:rPr lang="ru-RU" sz="2200" b="1" dirty="0" smtClean="0">
                <a:solidFill>
                  <a:srgbClr val="006600"/>
                </a:solidFill>
                <a:effectLst/>
              </a:rPr>
              <a:t>среднеплавкие </a:t>
            </a:r>
            <a:r>
              <a:rPr lang="ru-RU" sz="2200" b="1" dirty="0" smtClean="0">
                <a:solidFill>
                  <a:srgbClr val="FF0000"/>
                </a:solidFill>
                <a:effectLst/>
              </a:rPr>
              <a:t>(450 °С ≤ </a:t>
            </a:r>
            <a:r>
              <a:rPr lang="ru-RU" sz="2200" b="1" i="1" dirty="0" err="1" smtClean="0">
                <a:solidFill>
                  <a:srgbClr val="FF0000"/>
                </a:solidFill>
                <a:effectLst/>
              </a:rPr>
              <a:t>t</a:t>
            </a:r>
            <a:r>
              <a:rPr lang="ru-RU" sz="2200" b="1" baseline="-25000" dirty="0" err="1" smtClean="0">
                <a:solidFill>
                  <a:srgbClr val="FF0000"/>
                </a:solidFill>
                <a:effectLst/>
              </a:rPr>
              <a:t>пл</a:t>
            </a:r>
            <a:r>
              <a:rPr lang="ru-RU" sz="2200" b="1" dirty="0" smtClean="0">
                <a:solidFill>
                  <a:srgbClr val="FF0000"/>
                </a:solidFill>
                <a:effectLst/>
              </a:rPr>
              <a:t> ≤ 1 100 °С)</a:t>
            </a:r>
            <a:r>
              <a:rPr lang="ru-RU" sz="2200" b="1" dirty="0" smtClean="0">
                <a:solidFill>
                  <a:srgbClr val="006600"/>
                </a:solidFill>
                <a:effectLst/>
              </a:rPr>
              <a:t>; </a:t>
            </a:r>
          </a:p>
          <a:p>
            <a:pPr marL="714375" indent="-357188">
              <a:spcBef>
                <a:spcPts val="600"/>
              </a:spcBef>
              <a:spcAft>
                <a:spcPts val="0"/>
              </a:spcAft>
              <a:buClr>
                <a:srgbClr val="FF0000"/>
              </a:buClr>
              <a:buSzPct val="100000"/>
              <a:buFont typeface="Wingdings" panose="05000000000000000000" pitchFamily="2" charset="2"/>
              <a:buChar char="ü"/>
            </a:pPr>
            <a:r>
              <a:rPr lang="ru-RU" sz="2200" b="1" dirty="0" smtClean="0">
                <a:solidFill>
                  <a:srgbClr val="006600"/>
                </a:solidFill>
                <a:effectLst/>
              </a:rPr>
              <a:t>высокоплавкие </a:t>
            </a:r>
            <a:r>
              <a:rPr lang="ru-RU" sz="2200" b="1" dirty="0" smtClean="0">
                <a:solidFill>
                  <a:srgbClr val="FF0000"/>
                </a:solidFill>
                <a:effectLst/>
              </a:rPr>
              <a:t>(1 100 °С &lt; </a:t>
            </a:r>
            <a:r>
              <a:rPr lang="ru-RU" sz="2200" b="1" i="1" dirty="0" err="1" smtClean="0">
                <a:solidFill>
                  <a:srgbClr val="FF0000"/>
                </a:solidFill>
                <a:effectLst/>
              </a:rPr>
              <a:t>t</a:t>
            </a:r>
            <a:r>
              <a:rPr lang="ru-RU" sz="2200" b="1" baseline="-25000" dirty="0" err="1" smtClean="0">
                <a:solidFill>
                  <a:srgbClr val="FF0000"/>
                </a:solidFill>
                <a:effectLst/>
              </a:rPr>
              <a:t>пл</a:t>
            </a:r>
            <a:r>
              <a:rPr lang="ru-RU" sz="2200" b="1" dirty="0" smtClean="0">
                <a:solidFill>
                  <a:srgbClr val="FF0000"/>
                </a:solidFill>
                <a:effectLst/>
              </a:rPr>
              <a:t> ≤ 1 850 °С)</a:t>
            </a:r>
            <a:r>
              <a:rPr lang="ru-RU" sz="2200" b="1" dirty="0" smtClean="0">
                <a:solidFill>
                  <a:srgbClr val="006600"/>
                </a:solidFill>
                <a:effectLst/>
              </a:rPr>
              <a:t>; </a:t>
            </a:r>
          </a:p>
          <a:p>
            <a:pPr marL="714375" indent="-357188">
              <a:spcBef>
                <a:spcPts val="600"/>
              </a:spcBef>
              <a:spcAft>
                <a:spcPts val="0"/>
              </a:spcAft>
              <a:buClr>
                <a:srgbClr val="FF0000"/>
              </a:buClr>
              <a:buSzPct val="100000"/>
              <a:buFont typeface="Wingdings" panose="05000000000000000000" pitchFamily="2" charset="2"/>
              <a:buChar char="ü"/>
            </a:pPr>
            <a:r>
              <a:rPr lang="ru-RU" sz="2200" b="1" dirty="0" smtClean="0">
                <a:solidFill>
                  <a:srgbClr val="006600"/>
                </a:solidFill>
                <a:effectLst/>
              </a:rPr>
              <a:t>тугоплавкие </a:t>
            </a:r>
            <a:r>
              <a:rPr lang="ru-RU" sz="2200" b="1" dirty="0" smtClean="0">
                <a:solidFill>
                  <a:srgbClr val="FF0000"/>
                </a:solidFill>
                <a:effectLst/>
              </a:rPr>
              <a:t>(</a:t>
            </a:r>
            <a:r>
              <a:rPr lang="ru-RU" sz="2200" b="1" i="1" dirty="0" err="1" smtClean="0">
                <a:solidFill>
                  <a:srgbClr val="FF0000"/>
                </a:solidFill>
                <a:effectLst/>
              </a:rPr>
              <a:t>t</a:t>
            </a:r>
            <a:r>
              <a:rPr lang="ru-RU" sz="2200" b="1" baseline="-25000" dirty="0" err="1" smtClean="0">
                <a:solidFill>
                  <a:srgbClr val="FF0000"/>
                </a:solidFill>
                <a:effectLst/>
              </a:rPr>
              <a:t>пл</a:t>
            </a:r>
            <a:r>
              <a:rPr lang="ru-RU" sz="2200" b="1" dirty="0" smtClean="0">
                <a:solidFill>
                  <a:srgbClr val="FF0000"/>
                </a:solidFill>
                <a:effectLst/>
              </a:rPr>
              <a:t> ≥ 1 850 °С)</a:t>
            </a:r>
            <a:r>
              <a:rPr lang="ru-RU" sz="2200" b="1" dirty="0" smtClean="0">
                <a:solidFill>
                  <a:srgbClr val="006600"/>
                </a:solidFill>
                <a:effectLst/>
              </a:rPr>
              <a:t>. </a:t>
            </a:r>
          </a:p>
          <a:p>
            <a:pPr marL="0" indent="0">
              <a:buClr>
                <a:srgbClr val="FF0000"/>
              </a:buClr>
              <a:buSzPct val="100000"/>
              <a:buNone/>
            </a:pPr>
            <a:endParaRPr lang="ru-RU" sz="800" b="1" dirty="0" smtClean="0">
              <a:effectLst/>
            </a:endParaRPr>
          </a:p>
          <a:p>
            <a:pPr marL="0" indent="0">
              <a:buClr>
                <a:srgbClr val="FF0000"/>
              </a:buClr>
              <a:buSzPct val="100000"/>
              <a:buNone/>
            </a:pPr>
            <a:r>
              <a:rPr lang="ru-RU" sz="1900" b="1" dirty="0" smtClean="0">
                <a:solidFill>
                  <a:srgbClr val="FF0000"/>
                </a:solidFill>
                <a:effectLst/>
              </a:rPr>
              <a:t>Припои </a:t>
            </a:r>
            <a:r>
              <a:rPr lang="ru-RU" sz="1900" b="1" dirty="0">
                <a:solidFill>
                  <a:srgbClr val="FF0000"/>
                </a:solidFill>
                <a:effectLst/>
              </a:rPr>
              <a:t>для низкотемпературной пайки </a:t>
            </a:r>
            <a:r>
              <a:rPr lang="ru-RU" sz="1900" b="1" dirty="0">
                <a:effectLst/>
              </a:rPr>
              <a:t>используют в промышленности и в быту для пайки изделий, которые не подвергаются воздействию высоких температур и значительных механических нагрузок. </a:t>
            </a:r>
            <a:endParaRPr lang="ru-RU" sz="1900" b="1" dirty="0" smtClean="0">
              <a:effectLst/>
            </a:endParaRPr>
          </a:p>
          <a:p>
            <a:pPr marL="0" indent="0">
              <a:buClr>
                <a:srgbClr val="FF0000"/>
              </a:buClr>
              <a:buSzPct val="100000"/>
              <a:buNone/>
            </a:pPr>
            <a:r>
              <a:rPr lang="ru-RU" sz="1900" b="1" dirty="0" smtClean="0">
                <a:solidFill>
                  <a:srgbClr val="FF0000"/>
                </a:solidFill>
                <a:effectLst/>
              </a:rPr>
              <a:t>Припои </a:t>
            </a:r>
            <a:r>
              <a:rPr lang="ru-RU" sz="1900" b="1" dirty="0">
                <a:solidFill>
                  <a:srgbClr val="FF0000"/>
                </a:solidFill>
                <a:effectLst/>
              </a:rPr>
              <a:t>для высокотемпературной пайки </a:t>
            </a:r>
            <a:r>
              <a:rPr lang="ru-RU" sz="1900" b="1" dirty="0">
                <a:effectLst/>
              </a:rPr>
              <a:t>применяют тогда, когда требуется высокая прочность и (или) работоспособность при больших температурах</a:t>
            </a:r>
            <a:r>
              <a:rPr lang="ru-RU" sz="1900" b="1" dirty="0" smtClean="0">
                <a:effectLst/>
              </a:rPr>
              <a:t>.</a:t>
            </a:r>
            <a:endParaRPr lang="ru-RU" altLang="ru-RU" sz="1900" b="1" dirty="0" smtClean="0"/>
          </a:p>
        </p:txBody>
      </p:sp>
      <p:sp>
        <p:nvSpPr>
          <p:cNvPr id="5" name="Rectangle 8"/>
          <p:cNvSpPr>
            <a:spLocks noGrp="1" noChangeArrowheads="1"/>
          </p:cNvSpPr>
          <p:nvPr>
            <p:ph type="title"/>
          </p:nvPr>
        </p:nvSpPr>
        <p:spPr>
          <a:xfrm>
            <a:off x="119186" y="64708"/>
            <a:ext cx="8896290" cy="699996"/>
          </a:xfrm>
          <a:solidFill>
            <a:srgbClr val="FFC000"/>
          </a:solidFill>
        </p:spPr>
        <p:txBody>
          <a:bodyPr/>
          <a:lstStyle/>
          <a:p>
            <a:pPr algn="ctr"/>
            <a:r>
              <a:rPr lang="ru-RU" altLang="ru-RU" sz="4000" b="1" i="1" dirty="0" smtClean="0">
                <a:solidFill>
                  <a:srgbClr val="0000CC"/>
                </a:solidFill>
                <a:effectLst/>
              </a:rPr>
              <a:t>Классификация припоев</a:t>
            </a:r>
            <a:r>
              <a:rPr lang="ru-RU" altLang="ru-RU" sz="4000" b="1" dirty="0" smtClean="0">
                <a:solidFill>
                  <a:srgbClr val="0000CC"/>
                </a:solidFill>
                <a:effectLst/>
              </a:rPr>
              <a:t> </a:t>
            </a:r>
            <a:endParaRPr lang="ru-RU" altLang="ru-RU" sz="4000" b="1" dirty="0">
              <a:solidFill>
                <a:srgbClr val="0000CC"/>
              </a:solidFill>
              <a:effectLst/>
            </a:endParaRPr>
          </a:p>
        </p:txBody>
      </p:sp>
    </p:spTree>
    <p:extLst>
      <p:ext uri="{BB962C8B-B14F-4D97-AF65-F5344CB8AC3E}">
        <p14:creationId xmlns:p14="http://schemas.microsoft.com/office/powerpoint/2010/main" val="42751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287939" y="991239"/>
            <a:ext cx="413450" cy="63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447" name="Freeform 15"/>
          <p:cNvSpPr>
            <a:spLocks/>
          </p:cNvSpPr>
          <p:nvPr/>
        </p:nvSpPr>
        <p:spPr bwMode="auto">
          <a:xfrm>
            <a:off x="3412894" y="2967385"/>
            <a:ext cx="776162" cy="2873883"/>
          </a:xfrm>
          <a:custGeom>
            <a:avLst/>
            <a:gdLst>
              <a:gd name="T0" fmla="*/ 0 w 240"/>
              <a:gd name="T1" fmla="*/ 0 h 1193"/>
              <a:gd name="T2" fmla="*/ 14 w 240"/>
              <a:gd name="T3" fmla="*/ 734 h 1193"/>
              <a:gd name="T4" fmla="*/ 240 w 240"/>
              <a:gd name="T5" fmla="*/ 1193 h 1193"/>
            </a:gdLst>
            <a:ahLst/>
            <a:cxnLst>
              <a:cxn ang="0">
                <a:pos x="T0" y="T1"/>
              </a:cxn>
              <a:cxn ang="0">
                <a:pos x="T2" y="T3"/>
              </a:cxn>
              <a:cxn ang="0">
                <a:pos x="T4" y="T5"/>
              </a:cxn>
            </a:cxnLst>
            <a:rect l="0" t="0" r="r" b="b"/>
            <a:pathLst>
              <a:path w="240" h="1193">
                <a:moveTo>
                  <a:pt x="0" y="0"/>
                </a:moveTo>
                <a:lnTo>
                  <a:pt x="14" y="734"/>
                </a:lnTo>
                <a:lnTo>
                  <a:pt x="240" y="1193"/>
                </a:ln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42" name="Line 10"/>
          <p:cNvSpPr>
            <a:spLocks noChangeShapeType="1"/>
          </p:cNvSpPr>
          <p:nvPr/>
        </p:nvSpPr>
        <p:spPr bwMode="auto">
          <a:xfrm flipH="1">
            <a:off x="298449" y="980729"/>
            <a:ext cx="0" cy="360956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43" name="Line 11"/>
          <p:cNvSpPr>
            <a:spLocks noChangeShapeType="1"/>
          </p:cNvSpPr>
          <p:nvPr/>
        </p:nvSpPr>
        <p:spPr bwMode="auto">
          <a:xfrm flipV="1">
            <a:off x="287939" y="1609006"/>
            <a:ext cx="847829" cy="25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37" name="Rectangle 5"/>
          <p:cNvSpPr>
            <a:spLocks noChangeArrowheads="1"/>
          </p:cNvSpPr>
          <p:nvPr/>
        </p:nvSpPr>
        <p:spPr bwMode="auto">
          <a:xfrm>
            <a:off x="3759331" y="4371491"/>
            <a:ext cx="5220971" cy="461665"/>
          </a:xfrm>
          <a:prstGeom prst="rect">
            <a:avLst/>
          </a:prstGeom>
          <a:solidFill>
            <a:srgbClr val="FFFFCC"/>
          </a:solidFill>
          <a:ln w="57150">
            <a:solidFill>
              <a:srgbClr val="006600"/>
            </a:solidFill>
          </a:ln>
          <a:effectLst/>
          <a:extLst/>
        </p:spPr>
        <p:txBody>
          <a:bodyPr wrap="square" anchor="ctr">
            <a:spAutoFit/>
          </a:bodyPr>
          <a:lstStyle>
            <a:lvl1pPr algn="l">
              <a:tabLst>
                <a:tab pos="914400" algn="l"/>
              </a:tabLst>
              <a:defRPr>
                <a:solidFill>
                  <a:schemeClr val="tx1"/>
                </a:solidFill>
                <a:latin typeface="Arial" panose="020B0604020202020204" pitchFamily="34" charset="0"/>
                <a:cs typeface="Arial" panose="020B0604020202020204" pitchFamily="34" charset="0"/>
              </a:defRPr>
            </a:lvl1pPr>
            <a:lvl2pPr algn="l">
              <a:tabLst>
                <a:tab pos="914400" algn="l"/>
              </a:tabLst>
              <a:defRPr>
                <a:solidFill>
                  <a:schemeClr val="tx1"/>
                </a:solidFill>
                <a:latin typeface="Arial" panose="020B0604020202020204" pitchFamily="34" charset="0"/>
                <a:cs typeface="Arial" panose="020B0604020202020204" pitchFamily="34" charset="0"/>
              </a:defRPr>
            </a:lvl2pPr>
            <a:lvl3pPr algn="l">
              <a:tabLst>
                <a:tab pos="914400" algn="l"/>
              </a:tabLst>
              <a:defRPr>
                <a:solidFill>
                  <a:schemeClr val="tx1"/>
                </a:solidFill>
                <a:latin typeface="Arial" panose="020B0604020202020204" pitchFamily="34" charset="0"/>
                <a:cs typeface="Arial" panose="020B0604020202020204" pitchFamily="34" charset="0"/>
              </a:defRPr>
            </a:lvl3pPr>
            <a:lvl4pPr algn="l">
              <a:tabLst>
                <a:tab pos="914400" algn="l"/>
              </a:tabLst>
              <a:defRPr>
                <a:solidFill>
                  <a:schemeClr val="tx1"/>
                </a:solidFill>
                <a:latin typeface="Arial" panose="020B0604020202020204" pitchFamily="34" charset="0"/>
                <a:cs typeface="Arial" panose="020B0604020202020204" pitchFamily="34" charset="0"/>
              </a:defRPr>
            </a:lvl4pPr>
            <a:lvl5pPr algn="l">
              <a:tabLst>
                <a:tab pos="9144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9pPr>
          </a:lstStyle>
          <a:p>
            <a:pPr marL="0" lvl="1"/>
            <a:r>
              <a:rPr lang="ru-RU" altLang="ru-RU" sz="2200" b="1" i="1" dirty="0">
                <a:solidFill>
                  <a:srgbClr val="0000CC"/>
                </a:solidFill>
              </a:rPr>
              <a:t>тугоплавкие</a:t>
            </a:r>
            <a:r>
              <a:rPr lang="ru-RU" altLang="ru-RU" sz="2200" b="1" i="1" dirty="0"/>
              <a:t> </a:t>
            </a:r>
            <a:r>
              <a:rPr lang="ru-RU" altLang="ru-RU" sz="2200" b="1" i="1" dirty="0">
                <a:solidFill>
                  <a:srgbClr val="FF0000"/>
                </a:solidFill>
              </a:rPr>
              <a:t>(</a:t>
            </a:r>
            <a:r>
              <a:rPr lang="en-US" altLang="ru-RU" sz="2200" b="1" i="1" dirty="0">
                <a:solidFill>
                  <a:srgbClr val="FF0000"/>
                </a:solidFill>
              </a:rPr>
              <a:t>t</a:t>
            </a:r>
            <a:r>
              <a:rPr lang="ru-RU" altLang="ru-RU" sz="1400" b="1" i="1" dirty="0" err="1">
                <a:solidFill>
                  <a:srgbClr val="FF0000"/>
                </a:solidFill>
              </a:rPr>
              <a:t>пл</a:t>
            </a:r>
            <a:r>
              <a:rPr lang="ru-RU" altLang="ru-RU" sz="2400" b="1" i="1" dirty="0">
                <a:solidFill>
                  <a:srgbClr val="FF0000"/>
                </a:solidFill>
              </a:rPr>
              <a:t> </a:t>
            </a:r>
            <a:r>
              <a:rPr lang="ru-RU" altLang="ru-RU" sz="2200" b="1" i="1" dirty="0" smtClean="0">
                <a:solidFill>
                  <a:srgbClr val="FF0000"/>
                </a:solidFill>
              </a:rPr>
              <a:t>свыше 1850 </a:t>
            </a:r>
            <a:r>
              <a:rPr lang="en-US" altLang="ru-RU" sz="2200" b="1" i="1" dirty="0" smtClean="0">
                <a:solidFill>
                  <a:srgbClr val="FF0000"/>
                </a:solidFill>
              </a:rPr>
              <a:t>º</a:t>
            </a:r>
            <a:r>
              <a:rPr lang="ru-RU" altLang="ru-RU" sz="2200" b="1" i="1" dirty="0">
                <a:solidFill>
                  <a:srgbClr val="FF0000"/>
                </a:solidFill>
              </a:rPr>
              <a:t>С</a:t>
            </a:r>
            <a:r>
              <a:rPr lang="ru-RU" altLang="ru-RU" sz="2200" b="1" i="1" dirty="0" smtClean="0">
                <a:solidFill>
                  <a:srgbClr val="FF0000"/>
                </a:solidFill>
              </a:rPr>
              <a:t>)</a:t>
            </a:r>
            <a:endParaRPr lang="ru-RU" altLang="ru-RU" sz="2200" b="1" i="1" dirty="0">
              <a:solidFill>
                <a:srgbClr val="FF0000"/>
              </a:solidFill>
            </a:endParaRPr>
          </a:p>
        </p:txBody>
      </p:sp>
      <p:sp>
        <p:nvSpPr>
          <p:cNvPr id="18438" name="Rectangle 6"/>
          <p:cNvSpPr>
            <a:spLocks noChangeArrowheads="1"/>
          </p:cNvSpPr>
          <p:nvPr/>
        </p:nvSpPr>
        <p:spPr bwMode="auto">
          <a:xfrm>
            <a:off x="1156788" y="1362920"/>
            <a:ext cx="4955235" cy="430887"/>
          </a:xfrm>
          <a:prstGeom prst="rect">
            <a:avLst/>
          </a:prstGeom>
          <a:solidFill>
            <a:srgbClr val="FFFFCC"/>
          </a:solidFill>
          <a:ln w="57150">
            <a:solidFill>
              <a:srgbClr val="006600"/>
            </a:solidFill>
          </a:ln>
          <a:effectLst/>
          <a:extLst/>
        </p:spPr>
        <p:txBody>
          <a:bodyPr wrap="square">
            <a:spAutoFit/>
          </a:bodyPr>
          <a:lstStyle/>
          <a:p>
            <a:pPr algn="ctr"/>
            <a:r>
              <a:rPr lang="ru-RU" altLang="ru-RU" sz="2200" b="1" i="1" dirty="0" smtClean="0">
                <a:solidFill>
                  <a:srgbClr val="0000CC"/>
                </a:solidFill>
                <a:latin typeface="Arial" panose="020B0604020202020204" pitchFamily="34" charset="0"/>
              </a:rPr>
              <a:t>особо легкоплавкие</a:t>
            </a:r>
            <a:r>
              <a:rPr lang="ru-RU" altLang="ru-RU" sz="2200" b="1" i="1" dirty="0" smtClean="0">
                <a:latin typeface="Arial" panose="020B0604020202020204" pitchFamily="34" charset="0"/>
              </a:rPr>
              <a:t> </a:t>
            </a:r>
            <a:r>
              <a:rPr lang="ru-RU" altLang="ru-RU" sz="2200" b="1" i="1" dirty="0">
                <a:solidFill>
                  <a:srgbClr val="FF0000"/>
                </a:solidFill>
                <a:latin typeface="Arial" panose="020B0604020202020204" pitchFamily="34" charset="0"/>
              </a:rPr>
              <a:t>(</a:t>
            </a:r>
            <a:r>
              <a:rPr lang="en-US" altLang="ru-RU" sz="2200" b="1" i="1" dirty="0">
                <a:solidFill>
                  <a:srgbClr val="FF0000"/>
                </a:solidFill>
                <a:latin typeface="Arial" panose="020B0604020202020204" pitchFamily="34" charset="0"/>
              </a:rPr>
              <a:t>t</a:t>
            </a:r>
            <a:r>
              <a:rPr lang="ru-RU" altLang="ru-RU" sz="1400" b="1" i="1" dirty="0" err="1">
                <a:solidFill>
                  <a:srgbClr val="FF0000"/>
                </a:solidFill>
                <a:latin typeface="Arial" panose="020B0604020202020204" pitchFamily="34" charset="0"/>
              </a:rPr>
              <a:t>пл</a:t>
            </a:r>
            <a:r>
              <a:rPr lang="ru-RU" altLang="ru-RU" sz="2200" b="1" i="1" dirty="0">
                <a:solidFill>
                  <a:srgbClr val="FF0000"/>
                </a:solidFill>
                <a:latin typeface="Arial" panose="020B0604020202020204" pitchFamily="34" charset="0"/>
              </a:rPr>
              <a:t> до </a:t>
            </a:r>
            <a:r>
              <a:rPr lang="ru-RU" altLang="ru-RU" sz="2200" b="1" i="1" dirty="0" smtClean="0">
                <a:solidFill>
                  <a:srgbClr val="FF0000"/>
                </a:solidFill>
                <a:latin typeface="Arial" panose="020B0604020202020204" pitchFamily="34" charset="0"/>
              </a:rPr>
              <a:t>145 </a:t>
            </a:r>
            <a:r>
              <a:rPr lang="en-US" altLang="ru-RU" sz="2200" b="1" i="1" dirty="0" smtClean="0">
                <a:solidFill>
                  <a:srgbClr val="FF0000"/>
                </a:solidFill>
                <a:latin typeface="Arial" panose="020B0604020202020204" pitchFamily="34" charset="0"/>
              </a:rPr>
              <a:t>º</a:t>
            </a:r>
            <a:r>
              <a:rPr lang="ru-RU" altLang="ru-RU" sz="2200" b="1" i="1" dirty="0">
                <a:solidFill>
                  <a:srgbClr val="FF0000"/>
                </a:solidFill>
                <a:latin typeface="Arial" panose="020B0604020202020204" pitchFamily="34" charset="0"/>
              </a:rPr>
              <a:t>С)</a:t>
            </a:r>
          </a:p>
        </p:txBody>
      </p:sp>
      <p:sp>
        <p:nvSpPr>
          <p:cNvPr id="18439" name="Rectangle 7"/>
          <p:cNvSpPr>
            <a:spLocks noChangeArrowheads="1"/>
          </p:cNvSpPr>
          <p:nvPr/>
        </p:nvSpPr>
        <p:spPr bwMode="auto">
          <a:xfrm>
            <a:off x="1167253" y="1928607"/>
            <a:ext cx="4944770" cy="430887"/>
          </a:xfrm>
          <a:prstGeom prst="rect">
            <a:avLst/>
          </a:prstGeom>
          <a:solidFill>
            <a:srgbClr val="FFFFCC"/>
          </a:solidFill>
          <a:ln w="57150">
            <a:solidFill>
              <a:srgbClr val="006600"/>
            </a:solidFill>
          </a:ln>
          <a:effectLst/>
          <a:extLst/>
        </p:spPr>
        <p:txBody>
          <a:bodyPr wrap="square">
            <a:spAutoFit/>
          </a:bodyPr>
          <a:lstStyle/>
          <a:p>
            <a:r>
              <a:rPr lang="ru-RU" altLang="ru-RU" sz="2200" b="1" i="1" dirty="0">
                <a:solidFill>
                  <a:srgbClr val="0000CC"/>
                </a:solidFill>
                <a:latin typeface="Arial" panose="020B0604020202020204" pitchFamily="34" charset="0"/>
              </a:rPr>
              <a:t>легкоплавкие</a:t>
            </a:r>
            <a:r>
              <a:rPr lang="ru-RU" altLang="ru-RU" sz="2200" b="1" i="1" dirty="0">
                <a:latin typeface="Arial" panose="020B0604020202020204" pitchFamily="34" charset="0"/>
              </a:rPr>
              <a:t> </a:t>
            </a:r>
            <a:r>
              <a:rPr lang="ru-RU" altLang="ru-RU" sz="2200" b="1" i="1" dirty="0">
                <a:solidFill>
                  <a:srgbClr val="FF0000"/>
                </a:solidFill>
                <a:latin typeface="Arial" panose="020B0604020202020204" pitchFamily="34" charset="0"/>
              </a:rPr>
              <a:t>(</a:t>
            </a:r>
            <a:r>
              <a:rPr lang="en-US" altLang="ru-RU" sz="2200" b="1" i="1" dirty="0">
                <a:solidFill>
                  <a:srgbClr val="FF0000"/>
                </a:solidFill>
                <a:latin typeface="Arial" panose="020B0604020202020204" pitchFamily="34" charset="0"/>
              </a:rPr>
              <a:t>t</a:t>
            </a:r>
            <a:r>
              <a:rPr lang="ru-RU" altLang="ru-RU" sz="1400" b="1" i="1" dirty="0" err="1">
                <a:solidFill>
                  <a:srgbClr val="FF0000"/>
                </a:solidFill>
                <a:latin typeface="Arial" panose="020B0604020202020204" pitchFamily="34" charset="0"/>
              </a:rPr>
              <a:t>пл</a:t>
            </a:r>
            <a:r>
              <a:rPr lang="ru-RU" altLang="ru-RU" sz="2200" b="1" i="1" dirty="0">
                <a:solidFill>
                  <a:srgbClr val="FF0000"/>
                </a:solidFill>
                <a:latin typeface="Arial" panose="020B0604020202020204" pitchFamily="34" charset="0"/>
              </a:rPr>
              <a:t> </a:t>
            </a:r>
            <a:r>
              <a:rPr lang="ru-RU" altLang="ru-RU" sz="2200" b="1" i="1" dirty="0" smtClean="0">
                <a:solidFill>
                  <a:srgbClr val="FF0000"/>
                </a:solidFill>
                <a:latin typeface="Arial" panose="020B0604020202020204" pitchFamily="34" charset="0"/>
              </a:rPr>
              <a:t>= 145…450 </a:t>
            </a:r>
            <a:r>
              <a:rPr lang="en-US" altLang="ru-RU" sz="2200" b="1" i="1" dirty="0" smtClean="0">
                <a:solidFill>
                  <a:srgbClr val="FF0000"/>
                </a:solidFill>
                <a:latin typeface="Arial" panose="020B0604020202020204" pitchFamily="34" charset="0"/>
              </a:rPr>
              <a:t>º</a:t>
            </a:r>
            <a:r>
              <a:rPr lang="ru-RU" altLang="ru-RU" sz="2200" b="1" i="1" dirty="0">
                <a:solidFill>
                  <a:srgbClr val="FF0000"/>
                </a:solidFill>
                <a:latin typeface="Arial" panose="020B0604020202020204" pitchFamily="34" charset="0"/>
              </a:rPr>
              <a:t>С</a:t>
            </a:r>
            <a:r>
              <a:rPr lang="ru-RU" altLang="ru-RU" sz="2200" b="1" i="1" dirty="0" smtClean="0">
                <a:solidFill>
                  <a:srgbClr val="FF0000"/>
                </a:solidFill>
                <a:latin typeface="Arial" panose="020B0604020202020204" pitchFamily="34" charset="0"/>
              </a:rPr>
              <a:t>)</a:t>
            </a:r>
            <a:endParaRPr lang="ru-RU" altLang="ru-RU" sz="2200" b="1" i="1" dirty="0">
              <a:latin typeface="Arial" panose="020B0604020202020204" pitchFamily="34" charset="0"/>
            </a:endParaRPr>
          </a:p>
        </p:txBody>
      </p:sp>
      <p:sp>
        <p:nvSpPr>
          <p:cNvPr id="18440" name="Rectangle 8"/>
          <p:cNvSpPr>
            <a:spLocks noChangeArrowheads="1"/>
          </p:cNvSpPr>
          <p:nvPr/>
        </p:nvSpPr>
        <p:spPr bwMode="auto">
          <a:xfrm>
            <a:off x="3759331" y="3178885"/>
            <a:ext cx="5231657" cy="461665"/>
          </a:xfrm>
          <a:prstGeom prst="rect">
            <a:avLst/>
          </a:prstGeom>
          <a:solidFill>
            <a:srgbClr val="FFFFCC"/>
          </a:solidFill>
          <a:ln w="57150">
            <a:solidFill>
              <a:srgbClr val="006600"/>
            </a:solidFill>
          </a:ln>
          <a:effectLst/>
          <a:extLst/>
        </p:spPr>
        <p:txBody>
          <a:bodyPr wrap="square">
            <a:spAutoFit/>
          </a:bodyPr>
          <a:lstStyle/>
          <a:p>
            <a:pPr marL="0" lvl="1"/>
            <a:r>
              <a:rPr lang="ru-RU" altLang="ru-RU" sz="2200" b="1" i="1" dirty="0">
                <a:solidFill>
                  <a:srgbClr val="0000CC"/>
                </a:solidFill>
                <a:latin typeface="Arial" panose="020B0604020202020204" pitchFamily="34" charset="0"/>
              </a:rPr>
              <a:t>среднеплавкие</a:t>
            </a:r>
            <a:r>
              <a:rPr lang="ru-RU" altLang="ru-RU" sz="2200" b="1" i="1" dirty="0">
                <a:latin typeface="Arial" panose="020B0604020202020204" pitchFamily="34" charset="0"/>
              </a:rPr>
              <a:t> </a:t>
            </a:r>
            <a:r>
              <a:rPr lang="ru-RU" altLang="ru-RU" sz="2200" b="1" i="1" dirty="0">
                <a:solidFill>
                  <a:srgbClr val="FF0000"/>
                </a:solidFill>
                <a:latin typeface="Arial" panose="020B0604020202020204" pitchFamily="34" charset="0"/>
              </a:rPr>
              <a:t>(</a:t>
            </a:r>
            <a:r>
              <a:rPr lang="en-US" altLang="ru-RU" sz="2200" b="1" i="1" dirty="0">
                <a:solidFill>
                  <a:srgbClr val="FF0000"/>
                </a:solidFill>
                <a:latin typeface="Arial" panose="020B0604020202020204" pitchFamily="34" charset="0"/>
              </a:rPr>
              <a:t>t</a:t>
            </a:r>
            <a:r>
              <a:rPr lang="ru-RU" altLang="ru-RU" sz="1400" b="1" i="1" dirty="0" err="1">
                <a:solidFill>
                  <a:srgbClr val="FF0000"/>
                </a:solidFill>
                <a:latin typeface="Arial" panose="020B0604020202020204" pitchFamily="34" charset="0"/>
              </a:rPr>
              <a:t>пл</a:t>
            </a:r>
            <a:r>
              <a:rPr lang="ru-RU" altLang="ru-RU" sz="2400" b="1" i="1" dirty="0">
                <a:solidFill>
                  <a:srgbClr val="FF0000"/>
                </a:solidFill>
                <a:latin typeface="Arial" panose="020B0604020202020204" pitchFamily="34" charset="0"/>
              </a:rPr>
              <a:t> </a:t>
            </a:r>
            <a:r>
              <a:rPr lang="ru-RU" altLang="ru-RU" sz="2200" b="1" i="1" dirty="0" smtClean="0">
                <a:solidFill>
                  <a:srgbClr val="FF0000"/>
                </a:solidFill>
                <a:latin typeface="Arial" panose="020B0604020202020204" pitchFamily="34" charset="0"/>
              </a:rPr>
              <a:t>= 450…1100 </a:t>
            </a:r>
            <a:r>
              <a:rPr lang="en-US" altLang="ru-RU" sz="2200" b="1" i="1" dirty="0" smtClean="0">
                <a:solidFill>
                  <a:srgbClr val="FF0000"/>
                </a:solidFill>
                <a:latin typeface="Arial" panose="020B0604020202020204" pitchFamily="34" charset="0"/>
              </a:rPr>
              <a:t>º</a:t>
            </a:r>
            <a:r>
              <a:rPr lang="ru-RU" altLang="ru-RU" sz="2200" b="1" i="1" dirty="0">
                <a:solidFill>
                  <a:srgbClr val="FF0000"/>
                </a:solidFill>
                <a:latin typeface="Arial" panose="020B0604020202020204" pitchFamily="34" charset="0"/>
              </a:rPr>
              <a:t>С</a:t>
            </a:r>
            <a:r>
              <a:rPr lang="ru-RU" altLang="ru-RU" sz="2200" b="1" i="1" dirty="0" smtClean="0">
                <a:solidFill>
                  <a:srgbClr val="FF0000"/>
                </a:solidFill>
                <a:latin typeface="Arial" panose="020B0604020202020204" pitchFamily="34" charset="0"/>
              </a:rPr>
              <a:t>)</a:t>
            </a:r>
            <a:endParaRPr lang="ru-RU" altLang="ru-RU" sz="2200" b="1" i="1" dirty="0">
              <a:solidFill>
                <a:srgbClr val="FF0000"/>
              </a:solidFill>
              <a:latin typeface="Arial" panose="020B0604020202020204" pitchFamily="34" charset="0"/>
            </a:endParaRPr>
          </a:p>
        </p:txBody>
      </p:sp>
      <p:sp>
        <p:nvSpPr>
          <p:cNvPr id="18441" name="Rectangle 9"/>
          <p:cNvSpPr>
            <a:spLocks noChangeArrowheads="1"/>
          </p:cNvSpPr>
          <p:nvPr/>
        </p:nvSpPr>
        <p:spPr bwMode="auto">
          <a:xfrm>
            <a:off x="0" y="4636456"/>
            <a:ext cx="3382664" cy="2062103"/>
          </a:xfrm>
          <a:prstGeom prst="rect">
            <a:avLst/>
          </a:prstGeom>
          <a:solidFill>
            <a:srgbClr val="CCFFFF"/>
          </a:solidFill>
          <a:ln>
            <a:noFill/>
          </a:ln>
          <a:effectLst/>
          <a:extLst/>
        </p:spPr>
        <p:txBody>
          <a:bodyPr wrap="square" anchor="ctr">
            <a:spAutoFit/>
          </a:bodyPr>
          <a:lstStyle/>
          <a:p>
            <a:pPr marL="179388" indent="-179388">
              <a:buClr>
                <a:srgbClr val="FF0000"/>
              </a:buClr>
              <a:buFont typeface="Arial" panose="020B0604020202020204" pitchFamily="34" charset="0"/>
              <a:buChar char="•"/>
            </a:pPr>
            <a:r>
              <a:rPr lang="ru-RU" altLang="ru-RU" sz="2000" b="1" u="sng" dirty="0" smtClean="0">
                <a:solidFill>
                  <a:srgbClr val="006600"/>
                </a:solidFill>
                <a:latin typeface="Arial" panose="020B0604020202020204" pitchFamily="34" charset="0"/>
              </a:rPr>
              <a:t>Сплавы на основе</a:t>
            </a:r>
            <a:r>
              <a:rPr lang="ru-RU" altLang="ru-RU" sz="2000" b="1" dirty="0" smtClean="0">
                <a:solidFill>
                  <a:srgbClr val="006600"/>
                </a:solidFill>
                <a:latin typeface="Arial" panose="020B0604020202020204" pitchFamily="34" charset="0"/>
              </a:rPr>
              <a:t>: </a:t>
            </a:r>
          </a:p>
          <a:p>
            <a:pPr marL="446088" indent="-269875">
              <a:buClr>
                <a:srgbClr val="FF0000"/>
              </a:buClr>
              <a:buFont typeface="Wingdings" panose="05000000000000000000" pitchFamily="2" charset="2"/>
              <a:buChar char="ü"/>
            </a:pPr>
            <a:r>
              <a:rPr lang="ru-RU" b="1" dirty="0" smtClean="0">
                <a:solidFill>
                  <a:srgbClr val="0000CC"/>
                </a:solidFill>
                <a:latin typeface="Arial" panose="020B0604020202020204" pitchFamily="34" charset="0"/>
                <a:cs typeface="Arial" panose="020B0604020202020204" pitchFamily="34" charset="0"/>
              </a:rPr>
              <a:t>оловянно-свинцовой;</a:t>
            </a:r>
            <a:endParaRPr lang="ru-RU" altLang="ru-RU" b="1" dirty="0" smtClean="0">
              <a:solidFill>
                <a:srgbClr val="0000CC"/>
              </a:solidFill>
              <a:latin typeface="Arial" panose="020B0604020202020204" pitchFamily="34" charset="0"/>
            </a:endParaRPr>
          </a:p>
          <a:p>
            <a:pPr marL="446088" indent="-269875">
              <a:buClr>
                <a:srgbClr val="FF0000"/>
              </a:buClr>
              <a:buFont typeface="Wingdings" panose="05000000000000000000" pitchFamily="2" charset="2"/>
              <a:buChar char="ü"/>
            </a:pPr>
            <a:r>
              <a:rPr lang="ru-RU" altLang="ru-RU" b="1" dirty="0" smtClean="0">
                <a:solidFill>
                  <a:srgbClr val="0000CC"/>
                </a:solidFill>
                <a:latin typeface="Arial" panose="020B0604020202020204" pitchFamily="34" charset="0"/>
              </a:rPr>
              <a:t>оловянной; </a:t>
            </a:r>
          </a:p>
          <a:p>
            <a:pPr marL="446088" indent="-269875">
              <a:buClr>
                <a:srgbClr val="FF0000"/>
              </a:buClr>
              <a:buFont typeface="Wingdings" panose="05000000000000000000" pitchFamily="2" charset="2"/>
              <a:buChar char="ü"/>
            </a:pPr>
            <a:r>
              <a:rPr lang="ru-RU" altLang="ru-RU" b="1" dirty="0" smtClean="0">
                <a:solidFill>
                  <a:srgbClr val="0000CC"/>
                </a:solidFill>
                <a:latin typeface="Arial" panose="020B0604020202020204" pitchFamily="34" charset="0"/>
              </a:rPr>
              <a:t>свинцовой;</a:t>
            </a:r>
          </a:p>
          <a:p>
            <a:pPr marL="446088" indent="-269875">
              <a:buClr>
                <a:srgbClr val="FF0000"/>
              </a:buClr>
              <a:buFont typeface="Wingdings" panose="05000000000000000000" pitchFamily="2" charset="2"/>
              <a:buChar char="ü"/>
            </a:pPr>
            <a:r>
              <a:rPr lang="ru-RU" altLang="ru-RU" b="1" dirty="0" smtClean="0">
                <a:solidFill>
                  <a:srgbClr val="0000CC"/>
                </a:solidFill>
                <a:latin typeface="Arial" panose="020B0604020202020204" pitchFamily="34" charset="0"/>
              </a:rPr>
              <a:t>кадмиевой;</a:t>
            </a:r>
          </a:p>
          <a:p>
            <a:pPr marL="446088" indent="-269875">
              <a:buClr>
                <a:srgbClr val="FF0000"/>
              </a:buClr>
              <a:buFont typeface="Wingdings" panose="05000000000000000000" pitchFamily="2" charset="2"/>
              <a:buChar char="ü"/>
            </a:pPr>
            <a:r>
              <a:rPr lang="ru-RU" altLang="ru-RU" b="1" dirty="0" smtClean="0">
                <a:solidFill>
                  <a:srgbClr val="0000CC"/>
                </a:solidFill>
                <a:latin typeface="Arial" panose="020B0604020202020204" pitchFamily="34" charset="0"/>
              </a:rPr>
              <a:t>висмутовой; </a:t>
            </a:r>
          </a:p>
          <a:p>
            <a:pPr marL="446088" indent="-269875">
              <a:buClr>
                <a:srgbClr val="FF0000"/>
              </a:buClr>
              <a:buFont typeface="Wingdings" panose="05000000000000000000" pitchFamily="2" charset="2"/>
              <a:buChar char="ü"/>
            </a:pPr>
            <a:r>
              <a:rPr lang="ru-RU" altLang="ru-RU" b="1" dirty="0" smtClean="0">
                <a:solidFill>
                  <a:srgbClr val="0000CC"/>
                </a:solidFill>
                <a:latin typeface="Arial" panose="020B0604020202020204" pitchFamily="34" charset="0"/>
              </a:rPr>
              <a:t>цинковой и др. </a:t>
            </a:r>
            <a:endParaRPr lang="ru-RU" altLang="ru-RU" b="1" dirty="0">
              <a:solidFill>
                <a:srgbClr val="0000CC"/>
              </a:solidFill>
              <a:latin typeface="Arial" panose="020B0604020202020204" pitchFamily="34" charset="0"/>
            </a:endParaRPr>
          </a:p>
        </p:txBody>
      </p:sp>
      <p:sp>
        <p:nvSpPr>
          <p:cNvPr id="18444" name="Rectangle 12"/>
          <p:cNvSpPr>
            <a:spLocks noChangeArrowheads="1"/>
          </p:cNvSpPr>
          <p:nvPr/>
        </p:nvSpPr>
        <p:spPr bwMode="auto">
          <a:xfrm>
            <a:off x="4219286" y="4910958"/>
            <a:ext cx="4761016" cy="1923604"/>
          </a:xfrm>
          <a:prstGeom prst="rect">
            <a:avLst/>
          </a:prstGeom>
          <a:solidFill>
            <a:srgbClr val="CCFFCC"/>
          </a:solidFill>
          <a:ln>
            <a:noFill/>
          </a:ln>
          <a:effectLst/>
          <a:extLst/>
        </p:spPr>
        <p:txBody>
          <a:bodyPr wrap="square" anchor="ctr">
            <a:spAutoFit/>
          </a:bodyPr>
          <a:lstStyle/>
          <a:p>
            <a:pPr marL="179388" indent="-179388">
              <a:buClr>
                <a:srgbClr val="FF0000"/>
              </a:buClr>
              <a:buFont typeface="Arial" panose="020B0604020202020204" pitchFamily="34" charset="0"/>
              <a:buChar char="•"/>
            </a:pPr>
            <a:r>
              <a:rPr lang="ru-RU" altLang="ru-RU" sz="2000" b="1" u="sng" dirty="0">
                <a:solidFill>
                  <a:srgbClr val="006600"/>
                </a:solidFill>
                <a:latin typeface="Arial" panose="020B0604020202020204" pitchFamily="34" charset="0"/>
              </a:rPr>
              <a:t>Сплавы на основе</a:t>
            </a:r>
            <a:r>
              <a:rPr lang="ru-RU" altLang="ru-RU" sz="2000" b="1" dirty="0">
                <a:solidFill>
                  <a:srgbClr val="006600"/>
                </a:solidFill>
                <a:latin typeface="Arial" panose="020B0604020202020204" pitchFamily="34" charset="0"/>
              </a:rPr>
              <a:t>: </a:t>
            </a:r>
          </a:p>
          <a:p>
            <a:pPr marL="533400" indent="-342900">
              <a:buClr>
                <a:srgbClr val="FF0000"/>
              </a:buClr>
              <a:buFont typeface="Wingdings" panose="05000000000000000000" pitchFamily="2" charset="2"/>
              <a:buChar char="ü"/>
            </a:pPr>
            <a:r>
              <a:rPr lang="ru-RU" altLang="ru-RU" sz="1700" b="1" dirty="0" smtClean="0">
                <a:solidFill>
                  <a:srgbClr val="0000CC"/>
                </a:solidFill>
                <a:latin typeface="Arial" panose="020B0604020202020204" pitchFamily="34" charset="0"/>
              </a:rPr>
              <a:t>медной; медно-цинковой;                           медно-никелевой; </a:t>
            </a:r>
          </a:p>
          <a:p>
            <a:pPr marL="533400" indent="-342900">
              <a:buClr>
                <a:srgbClr val="FF0000"/>
              </a:buClr>
              <a:buFont typeface="Wingdings" panose="05000000000000000000" pitchFamily="2" charset="2"/>
              <a:buChar char="ü"/>
            </a:pPr>
            <a:r>
              <a:rPr lang="ru-RU" altLang="ru-RU" sz="1700" b="1" dirty="0" smtClean="0">
                <a:solidFill>
                  <a:srgbClr val="0000CC"/>
                </a:solidFill>
                <a:latin typeface="Arial" panose="020B0604020202020204" pitchFamily="34" charset="0"/>
              </a:rPr>
              <a:t>алюминиевой;</a:t>
            </a:r>
          </a:p>
          <a:p>
            <a:pPr marL="533400" indent="-342900">
              <a:buClr>
                <a:srgbClr val="FF0000"/>
              </a:buClr>
              <a:buFont typeface="Wingdings" panose="05000000000000000000" pitchFamily="2" charset="2"/>
              <a:buChar char="ü"/>
            </a:pPr>
            <a:r>
              <a:rPr lang="ru-RU" altLang="ru-RU" sz="1700" b="1" dirty="0" smtClean="0">
                <a:solidFill>
                  <a:srgbClr val="0000CC"/>
                </a:solidFill>
                <a:latin typeface="Arial" panose="020B0604020202020204" pitchFamily="34" charset="0"/>
              </a:rPr>
              <a:t>магниевой;</a:t>
            </a:r>
            <a:endParaRPr lang="ru-RU" altLang="ru-RU" sz="1700" b="1" dirty="0">
              <a:solidFill>
                <a:srgbClr val="0000CC"/>
              </a:solidFill>
              <a:latin typeface="Arial" panose="020B0604020202020204" pitchFamily="34" charset="0"/>
            </a:endParaRPr>
          </a:p>
          <a:p>
            <a:pPr marL="533400" indent="-342900">
              <a:buClr>
                <a:srgbClr val="FF0000"/>
              </a:buClr>
              <a:buFont typeface="Wingdings" panose="05000000000000000000" pitchFamily="2" charset="2"/>
              <a:buChar char="ü"/>
            </a:pPr>
            <a:r>
              <a:rPr lang="ru-RU" altLang="ru-RU" sz="1700" b="1" dirty="0">
                <a:solidFill>
                  <a:srgbClr val="0000CC"/>
                </a:solidFill>
                <a:latin typeface="Arial" panose="020B0604020202020204" pitchFamily="34" charset="0"/>
              </a:rPr>
              <a:t>с благородными металлами </a:t>
            </a:r>
          </a:p>
          <a:p>
            <a:pPr marL="533400"/>
            <a:r>
              <a:rPr lang="ru-RU" altLang="ru-RU" sz="1400" b="1" dirty="0">
                <a:solidFill>
                  <a:srgbClr val="0000CC"/>
                </a:solidFill>
                <a:latin typeface="Arial" panose="020B0604020202020204" pitchFamily="34" charset="0"/>
              </a:rPr>
              <a:t>(серебром, золотом, платиной</a:t>
            </a:r>
            <a:r>
              <a:rPr lang="ru-RU" altLang="ru-RU" sz="1400" b="1" dirty="0" smtClean="0">
                <a:solidFill>
                  <a:srgbClr val="0000CC"/>
                </a:solidFill>
                <a:latin typeface="Arial" panose="020B0604020202020204" pitchFamily="34" charset="0"/>
              </a:rPr>
              <a:t>) и др. </a:t>
            </a:r>
            <a:endParaRPr lang="ru-RU" altLang="ru-RU" sz="1400" b="1" dirty="0">
              <a:solidFill>
                <a:srgbClr val="0000CC"/>
              </a:solidFill>
              <a:latin typeface="Arial" panose="020B0604020202020204" pitchFamily="34" charset="0"/>
            </a:endParaRPr>
          </a:p>
        </p:txBody>
      </p:sp>
      <p:sp>
        <p:nvSpPr>
          <p:cNvPr id="13" name="Rectangle 8"/>
          <p:cNvSpPr>
            <a:spLocks noChangeArrowheads="1"/>
          </p:cNvSpPr>
          <p:nvPr/>
        </p:nvSpPr>
        <p:spPr bwMode="auto">
          <a:xfrm>
            <a:off x="3759331" y="3769933"/>
            <a:ext cx="5231657" cy="461665"/>
          </a:xfrm>
          <a:prstGeom prst="rect">
            <a:avLst/>
          </a:prstGeom>
          <a:solidFill>
            <a:srgbClr val="FFFFCC"/>
          </a:solidFill>
          <a:ln w="57150">
            <a:solidFill>
              <a:srgbClr val="006600"/>
            </a:solidFill>
          </a:ln>
          <a:effectLst/>
          <a:extLst/>
        </p:spPr>
        <p:txBody>
          <a:bodyPr wrap="square">
            <a:spAutoFit/>
          </a:bodyPr>
          <a:lstStyle/>
          <a:p>
            <a:pPr marL="0" lvl="1"/>
            <a:r>
              <a:rPr lang="ru-RU" altLang="ru-RU" sz="2200" b="1" i="1" dirty="0" smtClean="0">
                <a:solidFill>
                  <a:srgbClr val="0000CC"/>
                </a:solidFill>
                <a:latin typeface="Arial" panose="020B0604020202020204" pitchFamily="34" charset="0"/>
              </a:rPr>
              <a:t>высокоплавкие</a:t>
            </a:r>
            <a:r>
              <a:rPr lang="ru-RU" altLang="ru-RU" sz="2200" b="1" i="1" dirty="0" smtClean="0">
                <a:latin typeface="Arial" panose="020B0604020202020204" pitchFamily="34" charset="0"/>
              </a:rPr>
              <a:t> </a:t>
            </a:r>
            <a:r>
              <a:rPr lang="ru-RU" altLang="ru-RU" sz="2200" b="1" i="1" dirty="0">
                <a:solidFill>
                  <a:srgbClr val="FF0000"/>
                </a:solidFill>
                <a:latin typeface="Arial" panose="020B0604020202020204" pitchFamily="34" charset="0"/>
              </a:rPr>
              <a:t>(</a:t>
            </a:r>
            <a:r>
              <a:rPr lang="en-US" altLang="ru-RU" sz="2200" b="1" i="1" dirty="0">
                <a:solidFill>
                  <a:srgbClr val="FF0000"/>
                </a:solidFill>
                <a:latin typeface="Arial" panose="020B0604020202020204" pitchFamily="34" charset="0"/>
              </a:rPr>
              <a:t>t</a:t>
            </a:r>
            <a:r>
              <a:rPr lang="ru-RU" altLang="ru-RU" sz="1400" b="1" i="1" dirty="0" err="1">
                <a:solidFill>
                  <a:srgbClr val="FF0000"/>
                </a:solidFill>
                <a:latin typeface="Arial" panose="020B0604020202020204" pitchFamily="34" charset="0"/>
              </a:rPr>
              <a:t>пл</a:t>
            </a:r>
            <a:r>
              <a:rPr lang="ru-RU" altLang="ru-RU" sz="2400" b="1" i="1" dirty="0">
                <a:solidFill>
                  <a:srgbClr val="FF0000"/>
                </a:solidFill>
                <a:latin typeface="Arial" panose="020B0604020202020204" pitchFamily="34" charset="0"/>
              </a:rPr>
              <a:t> </a:t>
            </a:r>
            <a:r>
              <a:rPr lang="ru-RU" altLang="ru-RU" sz="2200" b="1" i="1" dirty="0" smtClean="0">
                <a:solidFill>
                  <a:srgbClr val="FF0000"/>
                </a:solidFill>
                <a:latin typeface="Arial" panose="020B0604020202020204" pitchFamily="34" charset="0"/>
              </a:rPr>
              <a:t>= 1100…1850 </a:t>
            </a:r>
            <a:r>
              <a:rPr lang="en-US" altLang="ru-RU" sz="2200" b="1" i="1" dirty="0" smtClean="0">
                <a:solidFill>
                  <a:srgbClr val="FF0000"/>
                </a:solidFill>
                <a:latin typeface="Arial" panose="020B0604020202020204" pitchFamily="34" charset="0"/>
              </a:rPr>
              <a:t>º</a:t>
            </a:r>
            <a:r>
              <a:rPr lang="ru-RU" altLang="ru-RU" sz="2200" b="1" i="1" dirty="0">
                <a:solidFill>
                  <a:srgbClr val="FF0000"/>
                </a:solidFill>
                <a:latin typeface="Arial" panose="020B0604020202020204" pitchFamily="34" charset="0"/>
              </a:rPr>
              <a:t>С</a:t>
            </a:r>
            <a:r>
              <a:rPr lang="ru-RU" altLang="ru-RU" sz="2200" b="1" i="1" dirty="0" smtClean="0">
                <a:solidFill>
                  <a:srgbClr val="FF0000"/>
                </a:solidFill>
                <a:latin typeface="Arial" panose="020B0604020202020204" pitchFamily="34" charset="0"/>
              </a:rPr>
              <a:t>)</a:t>
            </a:r>
            <a:endParaRPr lang="ru-RU" altLang="ru-RU" sz="2200" b="1" i="1" dirty="0">
              <a:solidFill>
                <a:srgbClr val="FF0000"/>
              </a:solidFill>
              <a:latin typeface="Arial" panose="020B0604020202020204" pitchFamily="34" charset="0"/>
            </a:endParaRPr>
          </a:p>
        </p:txBody>
      </p:sp>
      <p:sp>
        <p:nvSpPr>
          <p:cNvPr id="15" name="Rectangle 8"/>
          <p:cNvSpPr>
            <a:spLocks noGrp="1" noChangeArrowheads="1"/>
          </p:cNvSpPr>
          <p:nvPr>
            <p:ph type="title"/>
          </p:nvPr>
        </p:nvSpPr>
        <p:spPr>
          <a:xfrm>
            <a:off x="417894" y="0"/>
            <a:ext cx="8229600" cy="649994"/>
          </a:xfrm>
          <a:solidFill>
            <a:srgbClr val="FFC000"/>
          </a:solidFill>
        </p:spPr>
        <p:txBody>
          <a:bodyPr/>
          <a:lstStyle/>
          <a:p>
            <a:pPr algn="ctr"/>
            <a:r>
              <a:rPr lang="ru-RU" altLang="ru-RU" sz="4000" b="1" i="1" dirty="0" smtClean="0">
                <a:solidFill>
                  <a:srgbClr val="0000CC"/>
                </a:solidFill>
                <a:effectLst/>
              </a:rPr>
              <a:t>Классификация припоев</a:t>
            </a:r>
            <a:r>
              <a:rPr lang="ru-RU" altLang="ru-RU" sz="4000" b="1" dirty="0" smtClean="0">
                <a:solidFill>
                  <a:srgbClr val="0000CC"/>
                </a:solidFill>
                <a:effectLst/>
              </a:rPr>
              <a:t> </a:t>
            </a:r>
            <a:endParaRPr lang="ru-RU" altLang="ru-RU" sz="4000" b="1" dirty="0">
              <a:solidFill>
                <a:srgbClr val="0000CC"/>
              </a:solidFill>
              <a:effectLst/>
            </a:endParaRPr>
          </a:p>
        </p:txBody>
      </p:sp>
      <p:sp>
        <p:nvSpPr>
          <p:cNvPr id="16" name="Rectangle 6"/>
          <p:cNvSpPr>
            <a:spLocks noChangeArrowheads="1"/>
          </p:cNvSpPr>
          <p:nvPr/>
        </p:nvSpPr>
        <p:spPr bwMode="auto">
          <a:xfrm>
            <a:off x="519407" y="765331"/>
            <a:ext cx="7277057" cy="461665"/>
          </a:xfrm>
          <a:prstGeom prst="rect">
            <a:avLst/>
          </a:prstGeom>
          <a:solidFill>
            <a:srgbClr val="CCFFFF"/>
          </a:solidFill>
          <a:ln w="57150">
            <a:solidFill>
              <a:srgbClr val="0000CC"/>
            </a:solidFill>
          </a:ln>
          <a:effectLst/>
          <a:extLst/>
        </p:spPr>
        <p:txBody>
          <a:bodyPr wrap="none">
            <a:spAutoFit/>
          </a:bodyPr>
          <a:lstStyle/>
          <a:p>
            <a:pPr algn="ctr"/>
            <a:r>
              <a:rPr lang="ru-RU" altLang="ru-RU" sz="2400" b="1" dirty="0" smtClean="0">
                <a:solidFill>
                  <a:srgbClr val="FF0000"/>
                </a:solidFill>
                <a:latin typeface="Arial" panose="020B0604020202020204" pitchFamily="34" charset="0"/>
              </a:rPr>
              <a:t>1)</a:t>
            </a:r>
            <a:r>
              <a:rPr lang="ru-RU" altLang="ru-RU" sz="2400" b="1" dirty="0" smtClean="0">
                <a:solidFill>
                  <a:srgbClr val="006600"/>
                </a:solidFill>
                <a:latin typeface="Arial" panose="020B0604020202020204" pitchFamily="34" charset="0"/>
              </a:rPr>
              <a:t> Низкотемпературные (мягкие)</a:t>
            </a:r>
            <a:r>
              <a:rPr lang="ru-RU" altLang="ru-RU" sz="2400" b="1" dirty="0" smtClean="0">
                <a:solidFill>
                  <a:srgbClr val="0000CC"/>
                </a:solidFill>
                <a:latin typeface="Arial" panose="020B0604020202020204" pitchFamily="34" charset="0"/>
              </a:rPr>
              <a:t> </a:t>
            </a:r>
            <a:r>
              <a:rPr lang="ru-RU" altLang="ru-RU" sz="2400" b="1" dirty="0" smtClean="0">
                <a:solidFill>
                  <a:srgbClr val="FF0000"/>
                </a:solidFill>
                <a:latin typeface="Arial" panose="020B0604020202020204" pitchFamily="34" charset="0"/>
              </a:rPr>
              <a:t>(</a:t>
            </a:r>
            <a:r>
              <a:rPr lang="en-US" altLang="ru-RU" sz="2400" b="1" i="1" dirty="0">
                <a:solidFill>
                  <a:srgbClr val="FF0000"/>
                </a:solidFill>
                <a:latin typeface="Arial" panose="020B0604020202020204" pitchFamily="34" charset="0"/>
              </a:rPr>
              <a:t>t</a:t>
            </a:r>
            <a:r>
              <a:rPr lang="ru-RU" altLang="ru-RU" sz="1400" b="1" i="1" dirty="0" err="1">
                <a:solidFill>
                  <a:srgbClr val="FF0000"/>
                </a:solidFill>
                <a:latin typeface="Arial" panose="020B0604020202020204" pitchFamily="34" charset="0"/>
              </a:rPr>
              <a:t>пл</a:t>
            </a:r>
            <a:r>
              <a:rPr lang="ru-RU" altLang="ru-RU" sz="2400" b="1" dirty="0">
                <a:solidFill>
                  <a:srgbClr val="FF0000"/>
                </a:solidFill>
                <a:latin typeface="Arial" panose="020B0604020202020204" pitchFamily="34" charset="0"/>
              </a:rPr>
              <a:t> до </a:t>
            </a:r>
            <a:r>
              <a:rPr lang="ru-RU" altLang="ru-RU" sz="2400" b="1" dirty="0" smtClean="0">
                <a:solidFill>
                  <a:srgbClr val="FF0000"/>
                </a:solidFill>
                <a:latin typeface="Arial" panose="020B0604020202020204" pitchFamily="34" charset="0"/>
              </a:rPr>
              <a:t>450 </a:t>
            </a:r>
            <a:r>
              <a:rPr lang="en-US" altLang="ru-RU" sz="2400" b="1" dirty="0" smtClean="0">
                <a:solidFill>
                  <a:srgbClr val="FF0000"/>
                </a:solidFill>
                <a:latin typeface="Arial" panose="020B0604020202020204" pitchFamily="34" charset="0"/>
              </a:rPr>
              <a:t>º</a:t>
            </a:r>
            <a:r>
              <a:rPr lang="ru-RU" altLang="ru-RU" sz="2400" b="1" dirty="0">
                <a:solidFill>
                  <a:srgbClr val="FF0000"/>
                </a:solidFill>
                <a:latin typeface="Arial" panose="020B0604020202020204" pitchFamily="34" charset="0"/>
              </a:rPr>
              <a:t>С)</a:t>
            </a:r>
          </a:p>
        </p:txBody>
      </p:sp>
      <p:sp>
        <p:nvSpPr>
          <p:cNvPr id="17" name="Rectangle 6"/>
          <p:cNvSpPr>
            <a:spLocks noChangeArrowheads="1"/>
          </p:cNvSpPr>
          <p:nvPr/>
        </p:nvSpPr>
        <p:spPr bwMode="auto">
          <a:xfrm>
            <a:off x="519407" y="2545797"/>
            <a:ext cx="8451821" cy="461665"/>
          </a:xfrm>
          <a:prstGeom prst="rect">
            <a:avLst/>
          </a:prstGeom>
          <a:solidFill>
            <a:srgbClr val="CCFFFF"/>
          </a:solidFill>
          <a:ln w="57150">
            <a:solidFill>
              <a:srgbClr val="0000CC"/>
            </a:solidFill>
          </a:ln>
          <a:effectLst/>
          <a:extLst/>
        </p:spPr>
        <p:txBody>
          <a:bodyPr wrap="square">
            <a:spAutoFit/>
          </a:bodyPr>
          <a:lstStyle/>
          <a:p>
            <a:pPr algn="ctr"/>
            <a:r>
              <a:rPr lang="ru-RU" altLang="ru-RU" sz="2400" b="1" dirty="0" smtClean="0">
                <a:solidFill>
                  <a:srgbClr val="FF0000"/>
                </a:solidFill>
                <a:latin typeface="Arial" panose="020B0604020202020204" pitchFamily="34" charset="0"/>
              </a:rPr>
              <a:t>2) </a:t>
            </a:r>
            <a:r>
              <a:rPr lang="ru-RU" altLang="ru-RU" sz="2400" b="1" dirty="0" smtClean="0">
                <a:solidFill>
                  <a:srgbClr val="006600"/>
                </a:solidFill>
                <a:latin typeface="Arial" panose="020B0604020202020204" pitchFamily="34" charset="0"/>
              </a:rPr>
              <a:t>Высокотемпературные (твёрдые) </a:t>
            </a:r>
            <a:r>
              <a:rPr lang="ru-RU" altLang="ru-RU" sz="2400" b="1" dirty="0" smtClean="0">
                <a:solidFill>
                  <a:srgbClr val="FF0000"/>
                </a:solidFill>
                <a:latin typeface="Arial" panose="020B0604020202020204" pitchFamily="34" charset="0"/>
              </a:rPr>
              <a:t>(</a:t>
            </a:r>
            <a:r>
              <a:rPr lang="en-US" altLang="ru-RU" sz="2400" b="1" i="1" dirty="0">
                <a:solidFill>
                  <a:srgbClr val="FF0000"/>
                </a:solidFill>
                <a:latin typeface="Arial" panose="020B0604020202020204" pitchFamily="34" charset="0"/>
              </a:rPr>
              <a:t>t</a:t>
            </a:r>
            <a:r>
              <a:rPr lang="ru-RU" altLang="ru-RU" sz="1400" b="1" i="1" dirty="0" err="1">
                <a:solidFill>
                  <a:srgbClr val="FF0000"/>
                </a:solidFill>
                <a:latin typeface="Arial" panose="020B0604020202020204" pitchFamily="34" charset="0"/>
              </a:rPr>
              <a:t>пл</a:t>
            </a:r>
            <a:r>
              <a:rPr lang="ru-RU" altLang="ru-RU" sz="2400" b="1" dirty="0">
                <a:solidFill>
                  <a:srgbClr val="FF0000"/>
                </a:solidFill>
                <a:latin typeface="Arial" panose="020B0604020202020204" pitchFamily="34" charset="0"/>
              </a:rPr>
              <a:t> </a:t>
            </a:r>
            <a:r>
              <a:rPr lang="ru-RU" altLang="ru-RU" sz="2400" b="1" dirty="0" smtClean="0">
                <a:solidFill>
                  <a:srgbClr val="FF0000"/>
                </a:solidFill>
                <a:latin typeface="Arial" panose="020B0604020202020204" pitchFamily="34" charset="0"/>
              </a:rPr>
              <a:t>свыше 450 </a:t>
            </a:r>
            <a:r>
              <a:rPr lang="en-US" altLang="ru-RU" sz="2400" b="1" dirty="0" smtClean="0">
                <a:solidFill>
                  <a:srgbClr val="FF0000"/>
                </a:solidFill>
                <a:latin typeface="Arial" panose="020B0604020202020204" pitchFamily="34" charset="0"/>
              </a:rPr>
              <a:t>º</a:t>
            </a:r>
            <a:r>
              <a:rPr lang="ru-RU" altLang="ru-RU" sz="2400" b="1" dirty="0">
                <a:solidFill>
                  <a:srgbClr val="FF0000"/>
                </a:solidFill>
                <a:latin typeface="Arial" panose="020B0604020202020204" pitchFamily="34" charset="0"/>
              </a:rPr>
              <a:t>С)</a:t>
            </a:r>
          </a:p>
        </p:txBody>
      </p:sp>
      <p:sp>
        <p:nvSpPr>
          <p:cNvPr id="18" name="Line 11"/>
          <p:cNvSpPr>
            <a:spLocks noChangeShapeType="1"/>
          </p:cNvSpPr>
          <p:nvPr/>
        </p:nvSpPr>
        <p:spPr bwMode="auto">
          <a:xfrm flipV="1">
            <a:off x="298404" y="2143796"/>
            <a:ext cx="847829" cy="25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 name="Line 11"/>
          <p:cNvSpPr>
            <a:spLocks noChangeShapeType="1"/>
          </p:cNvSpPr>
          <p:nvPr/>
        </p:nvSpPr>
        <p:spPr bwMode="auto">
          <a:xfrm flipV="1">
            <a:off x="3462322" y="4039155"/>
            <a:ext cx="297010" cy="25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0" name="Line 11"/>
          <p:cNvSpPr>
            <a:spLocks noChangeShapeType="1"/>
          </p:cNvSpPr>
          <p:nvPr/>
        </p:nvSpPr>
        <p:spPr bwMode="auto">
          <a:xfrm flipV="1">
            <a:off x="3423652" y="3429050"/>
            <a:ext cx="335679"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 name="Line 11"/>
          <p:cNvSpPr>
            <a:spLocks noChangeShapeType="1"/>
          </p:cNvSpPr>
          <p:nvPr/>
        </p:nvSpPr>
        <p:spPr bwMode="auto">
          <a:xfrm flipV="1">
            <a:off x="3454370" y="4608763"/>
            <a:ext cx="297010" cy="25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16003435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183252" cy="720080"/>
          </a:xfrm>
        </p:spPr>
        <p:txBody>
          <a:bodyPr>
            <a:normAutofit fontScale="90000"/>
          </a:bodyPr>
          <a:lstStyle/>
          <a:p>
            <a:r>
              <a:rPr lang="ru-RU" b="1" dirty="0" smtClean="0">
                <a:solidFill>
                  <a:srgbClr val="C00000"/>
                </a:solidFill>
                <a:effectLst/>
              </a:rPr>
              <a:t>Припои</a:t>
            </a:r>
            <a:endParaRPr lang="ru-RU" b="1" dirty="0">
              <a:solidFill>
                <a:srgbClr val="C00000"/>
              </a:solidFill>
              <a:effectLst/>
            </a:endParaRPr>
          </a:p>
        </p:txBody>
      </p:sp>
      <p:sp>
        <p:nvSpPr>
          <p:cNvPr id="7" name="Прямоугольник 6"/>
          <p:cNvSpPr/>
          <p:nvPr/>
        </p:nvSpPr>
        <p:spPr>
          <a:xfrm>
            <a:off x="257138" y="720080"/>
            <a:ext cx="8665595" cy="1107996"/>
          </a:xfrm>
          <a:prstGeom prst="rect">
            <a:avLst/>
          </a:prstGeom>
          <a:solidFill>
            <a:srgbClr val="CCFFCC"/>
          </a:solidFill>
        </p:spPr>
        <p:txBody>
          <a:bodyPr wrap="square">
            <a:spAutoFit/>
          </a:bodyPr>
          <a:lstStyle/>
          <a:p>
            <a:pPr>
              <a:buClr>
                <a:srgbClr val="FF0000"/>
              </a:buClr>
            </a:pPr>
            <a:r>
              <a:rPr lang="ru-RU" sz="2200" b="1" dirty="0">
                <a:solidFill>
                  <a:srgbClr val="006600"/>
                </a:solidFill>
                <a:latin typeface="Arial" panose="020B0604020202020204" pitchFamily="34" charset="0"/>
              </a:rPr>
              <a:t>Пайка </a:t>
            </a:r>
            <a:r>
              <a:rPr lang="ru-RU" sz="2200" b="1" dirty="0" smtClean="0">
                <a:solidFill>
                  <a:srgbClr val="006600"/>
                </a:solidFill>
                <a:latin typeface="Arial" panose="020B0604020202020204" pitchFamily="34" charset="0"/>
              </a:rPr>
              <a:t>бывает:</a:t>
            </a:r>
            <a:endParaRPr lang="ru-RU" sz="2200" b="1" dirty="0">
              <a:solidFill>
                <a:srgbClr val="006600"/>
              </a:solidFill>
              <a:latin typeface="Arial" panose="020B0604020202020204" pitchFamily="34" charset="0"/>
            </a:endParaRPr>
          </a:p>
          <a:p>
            <a:pPr marL="630238" indent="-463550">
              <a:buClr>
                <a:srgbClr val="FF0000"/>
              </a:buClr>
              <a:buFont typeface="Wingdings" panose="05000000000000000000" pitchFamily="2" charset="2"/>
              <a:buChar char="q"/>
            </a:pPr>
            <a:r>
              <a:rPr lang="ru-RU" sz="2200" b="1" dirty="0">
                <a:solidFill>
                  <a:srgbClr val="0000CC"/>
                </a:solidFill>
                <a:latin typeface="Arial" panose="020B0604020202020204" pitchFamily="34" charset="0"/>
              </a:rPr>
              <a:t>низкотемпературная (нагрев припоя </a:t>
            </a:r>
            <a:r>
              <a:rPr lang="ru-RU" sz="2200" b="1" dirty="0">
                <a:solidFill>
                  <a:srgbClr val="FF0000"/>
                </a:solidFill>
                <a:latin typeface="Arial" panose="020B0604020202020204" pitchFamily="34" charset="0"/>
              </a:rPr>
              <a:t>до 450 °C</a:t>
            </a:r>
            <a:r>
              <a:rPr lang="ru-RU" sz="2200" b="1" dirty="0">
                <a:solidFill>
                  <a:srgbClr val="0000CC"/>
                </a:solidFill>
                <a:latin typeface="Arial" panose="020B0604020202020204" pitchFamily="34" charset="0"/>
              </a:rPr>
              <a:t>);</a:t>
            </a:r>
          </a:p>
          <a:p>
            <a:pPr marL="630238" indent="-463550">
              <a:buClr>
                <a:srgbClr val="FF0000"/>
              </a:buClr>
              <a:buFont typeface="Wingdings" panose="05000000000000000000" pitchFamily="2" charset="2"/>
              <a:buChar char="q"/>
            </a:pPr>
            <a:r>
              <a:rPr lang="ru-RU" sz="2200" b="1" dirty="0">
                <a:solidFill>
                  <a:srgbClr val="0000CC"/>
                </a:solidFill>
                <a:latin typeface="Arial" panose="020B0604020202020204" pitchFamily="34" charset="0"/>
              </a:rPr>
              <a:t>высокотемпературная (нагрев припоя </a:t>
            </a:r>
            <a:r>
              <a:rPr lang="ru-RU" sz="2200" b="1" dirty="0">
                <a:solidFill>
                  <a:srgbClr val="FF0000"/>
                </a:solidFill>
                <a:latin typeface="Arial" panose="020B0604020202020204" pitchFamily="34" charset="0"/>
              </a:rPr>
              <a:t>свыше 450 °C</a:t>
            </a:r>
            <a:r>
              <a:rPr lang="ru-RU" sz="2200" b="1" dirty="0">
                <a:solidFill>
                  <a:srgbClr val="0000CC"/>
                </a:solidFill>
                <a:latin typeface="Arial" panose="020B0604020202020204" pitchFamily="34" charset="0"/>
              </a:rPr>
              <a:t>).</a:t>
            </a:r>
            <a:endParaRPr lang="ru-RU" sz="2200" b="1" i="0" dirty="0">
              <a:solidFill>
                <a:srgbClr val="0000CC"/>
              </a:solidFill>
              <a:effectLst/>
              <a:latin typeface="Arial" panose="020B0604020202020204" pitchFamily="34" charset="0"/>
            </a:endParaRPr>
          </a:p>
        </p:txBody>
      </p:sp>
      <p:sp>
        <p:nvSpPr>
          <p:cNvPr id="8" name="Прямоугольник 7"/>
          <p:cNvSpPr/>
          <p:nvPr/>
        </p:nvSpPr>
        <p:spPr>
          <a:xfrm>
            <a:off x="218843" y="3583902"/>
            <a:ext cx="8703890" cy="1092607"/>
          </a:xfrm>
          <a:prstGeom prst="rect">
            <a:avLst/>
          </a:prstGeom>
          <a:solidFill>
            <a:srgbClr val="CCFFCC"/>
          </a:solidFill>
        </p:spPr>
        <p:txBody>
          <a:bodyPr wrap="square">
            <a:spAutoFit/>
          </a:bodyPr>
          <a:lstStyle/>
          <a:p>
            <a:pPr>
              <a:spcBef>
                <a:spcPts val="600"/>
              </a:spcBef>
            </a:pPr>
            <a:r>
              <a:rPr lang="ru-RU" sz="2000" b="1" dirty="0">
                <a:solidFill>
                  <a:srgbClr val="FF0000"/>
                </a:solidFill>
                <a:latin typeface="Arial" panose="020B0604020202020204" pitchFamily="34" charset="0"/>
              </a:rPr>
              <a:t>Для низкотемпературной пайки </a:t>
            </a:r>
            <a:r>
              <a:rPr lang="ru-RU" sz="2000" b="1" dirty="0" smtClean="0">
                <a:solidFill>
                  <a:srgbClr val="202122"/>
                </a:solidFill>
                <a:latin typeface="Arial" panose="020B0604020202020204" pitchFamily="34" charset="0"/>
              </a:rPr>
              <a:t>используют </a:t>
            </a:r>
            <a:r>
              <a:rPr lang="ru-RU" sz="2000" b="1" dirty="0" smtClean="0">
                <a:solidFill>
                  <a:srgbClr val="0000CC"/>
                </a:solidFill>
                <a:latin typeface="Arial" panose="020B0604020202020204" pitchFamily="34" charset="0"/>
              </a:rPr>
              <a:t>электрический нагрев</a:t>
            </a:r>
            <a:r>
              <a:rPr lang="ru-RU" sz="2000" b="1" dirty="0" smtClean="0">
                <a:solidFill>
                  <a:srgbClr val="202122"/>
                </a:solidFill>
                <a:latin typeface="Arial" panose="020B0604020202020204" pitchFamily="34" charset="0"/>
              </a:rPr>
              <a:t>. </a:t>
            </a:r>
          </a:p>
          <a:p>
            <a:pPr>
              <a:spcBef>
                <a:spcPts val="600"/>
              </a:spcBef>
            </a:pPr>
            <a:r>
              <a:rPr lang="ru-RU" sz="2000" b="1" dirty="0" smtClean="0">
                <a:solidFill>
                  <a:srgbClr val="FF0000"/>
                </a:solidFill>
                <a:latin typeface="Arial" panose="020B0604020202020204" pitchFamily="34" charset="0"/>
              </a:rPr>
              <a:t>Для высокотемпературной</a:t>
            </a:r>
            <a:r>
              <a:rPr lang="ru-RU" sz="2000" b="1" dirty="0" smtClean="0">
                <a:solidFill>
                  <a:srgbClr val="202122"/>
                </a:solidFill>
                <a:latin typeface="Arial" panose="020B0604020202020204" pitchFamily="34" charset="0"/>
              </a:rPr>
              <a:t> – нагрев </a:t>
            </a:r>
            <a:r>
              <a:rPr lang="ru-RU" sz="2000" b="1" dirty="0" smtClean="0">
                <a:solidFill>
                  <a:srgbClr val="0000CC"/>
                </a:solidFill>
                <a:latin typeface="Arial" panose="020B0604020202020204" pitchFamily="34" charset="0"/>
              </a:rPr>
              <a:t>горелкой, токами высокой частоты (ТВЧ). </a:t>
            </a:r>
            <a:endParaRPr lang="ru-RU" sz="2000" b="1" dirty="0">
              <a:solidFill>
                <a:srgbClr val="0000CC"/>
              </a:solidFill>
              <a:latin typeface="Arial" panose="020B0604020202020204" pitchFamily="34" charset="0"/>
            </a:endParaRPr>
          </a:p>
        </p:txBody>
      </p:sp>
      <p:sp>
        <p:nvSpPr>
          <p:cNvPr id="9" name="Прямоугольник 8"/>
          <p:cNvSpPr/>
          <p:nvPr/>
        </p:nvSpPr>
        <p:spPr>
          <a:xfrm>
            <a:off x="226756" y="4833156"/>
            <a:ext cx="8699530" cy="1754326"/>
          </a:xfrm>
          <a:prstGeom prst="rect">
            <a:avLst/>
          </a:prstGeom>
          <a:solidFill>
            <a:srgbClr val="FFFFCC"/>
          </a:solidFill>
        </p:spPr>
        <p:txBody>
          <a:bodyPr wrap="square">
            <a:spAutoFit/>
          </a:bodyPr>
          <a:lstStyle/>
          <a:p>
            <a:r>
              <a:rPr lang="ru-RU" b="1" dirty="0">
                <a:solidFill>
                  <a:srgbClr val="006600"/>
                </a:solidFill>
                <a:latin typeface="Arial" panose="020B0604020202020204" pitchFamily="34" charset="0"/>
                <a:cs typeface="Arial" panose="020B0604020202020204" pitchFamily="34" charset="0"/>
              </a:rPr>
              <a:t>В качестве припоя используют </a:t>
            </a:r>
            <a:r>
              <a:rPr lang="ru-RU" b="1" dirty="0" smtClean="0">
                <a:solidFill>
                  <a:srgbClr val="006600"/>
                </a:solidFill>
                <a:latin typeface="Arial" panose="020B0604020202020204" pitchFamily="34" charset="0"/>
                <a:cs typeface="Arial" panose="020B0604020202020204" pitchFamily="34" charset="0"/>
              </a:rPr>
              <a:t>сплавы:</a:t>
            </a:r>
          </a:p>
          <a:p>
            <a:pPr marL="285750" indent="-285750">
              <a:buClr>
                <a:srgbClr val="FF0000"/>
              </a:buClr>
              <a:buFont typeface="Wingdings" panose="05000000000000000000" pitchFamily="2" charset="2"/>
              <a:buChar char="§"/>
            </a:pPr>
            <a:r>
              <a:rPr lang="ru-RU" b="1" dirty="0" smtClean="0">
                <a:latin typeface="Arial" panose="020B0604020202020204" pitchFamily="34" charset="0"/>
                <a:cs typeface="Arial" panose="020B0604020202020204" pitchFamily="34" charset="0"/>
              </a:rPr>
              <a:t>оловянно-свинцовые </a:t>
            </a:r>
            <a:r>
              <a:rPr lang="ru-RU" b="1" dirty="0">
                <a:latin typeface="Arial" panose="020B0604020202020204" pitchFamily="34" charset="0"/>
                <a:cs typeface="Arial" panose="020B0604020202020204" pitchFamily="34" charset="0"/>
              </a:rPr>
              <a:t>(</a:t>
            </a:r>
            <a:r>
              <a:rPr lang="ru-RU" b="1" dirty="0" err="1">
                <a:latin typeface="Arial" panose="020B0604020202020204" pitchFamily="34" charset="0"/>
                <a:cs typeface="Arial" panose="020B0604020202020204" pitchFamily="34" charset="0"/>
              </a:rPr>
              <a:t>Sn</a:t>
            </a:r>
            <a:r>
              <a:rPr lang="ru-RU" b="1" dirty="0">
                <a:latin typeface="Arial" panose="020B0604020202020204" pitchFamily="34" charset="0"/>
                <a:cs typeface="Arial" panose="020B0604020202020204" pitchFamily="34" charset="0"/>
              </a:rPr>
              <a:t> 90 % </a:t>
            </a:r>
            <a:r>
              <a:rPr lang="ru-RU" b="1" dirty="0" err="1">
                <a:latin typeface="Arial" panose="020B0604020202020204" pitchFamily="34" charset="0"/>
                <a:cs typeface="Arial" panose="020B0604020202020204" pitchFamily="34" charset="0"/>
              </a:rPr>
              <a:t>Pb</a:t>
            </a:r>
            <a:r>
              <a:rPr lang="ru-RU" b="1" dirty="0">
                <a:latin typeface="Arial" panose="020B0604020202020204" pitchFamily="34" charset="0"/>
                <a:cs typeface="Arial" panose="020B0604020202020204" pitchFamily="34" charset="0"/>
              </a:rPr>
              <a:t> 10 % c </a:t>
            </a:r>
            <a:r>
              <a:rPr lang="ru-RU" b="1" dirty="0">
                <a:solidFill>
                  <a:srgbClr val="FF0000"/>
                </a:solidFill>
                <a:latin typeface="Arial" panose="020B0604020202020204" pitchFamily="34" charset="0"/>
                <a:cs typeface="Arial" panose="020B0604020202020204" pitchFamily="34" charset="0"/>
              </a:rPr>
              <a:t>t° пл. 220 °C</a:t>
            </a:r>
            <a:r>
              <a:rPr lang="ru-RU" b="1" dirty="0" smtClean="0">
                <a:latin typeface="Arial" panose="020B0604020202020204" pitchFamily="34" charset="0"/>
                <a:cs typeface="Arial" panose="020B0604020202020204" pitchFamily="34" charset="0"/>
              </a:rPr>
              <a:t>);</a:t>
            </a:r>
          </a:p>
          <a:p>
            <a:pPr marL="285750" indent="-285750">
              <a:buClr>
                <a:srgbClr val="FF0000"/>
              </a:buClr>
              <a:buFont typeface="Wingdings" panose="05000000000000000000" pitchFamily="2" charset="2"/>
              <a:buChar char="§"/>
            </a:pPr>
            <a:r>
              <a:rPr lang="ru-RU" b="1" dirty="0" smtClean="0">
                <a:latin typeface="Arial" panose="020B0604020202020204" pitchFamily="34" charset="0"/>
                <a:cs typeface="Arial" panose="020B0604020202020204" pitchFamily="34" charset="0"/>
              </a:rPr>
              <a:t>оловянно-серебряные </a:t>
            </a:r>
            <a:r>
              <a:rPr lang="ru-RU" b="1" dirty="0">
                <a:latin typeface="Arial" panose="020B0604020202020204" pitchFamily="34" charset="0"/>
                <a:cs typeface="Arial" panose="020B0604020202020204" pitchFamily="34" charset="0"/>
              </a:rPr>
              <a:t>(</a:t>
            </a:r>
            <a:r>
              <a:rPr lang="ru-RU" b="1" dirty="0" err="1">
                <a:latin typeface="Arial" panose="020B0604020202020204" pitchFamily="34" charset="0"/>
                <a:cs typeface="Arial" panose="020B0604020202020204" pitchFamily="34" charset="0"/>
              </a:rPr>
              <a:t>Ag</a:t>
            </a:r>
            <a:r>
              <a:rPr lang="ru-RU" b="1" dirty="0">
                <a:latin typeface="Arial" panose="020B0604020202020204" pitchFamily="34" charset="0"/>
                <a:cs typeface="Arial" panose="020B0604020202020204" pitchFamily="34" charset="0"/>
              </a:rPr>
              <a:t> 72 % с </a:t>
            </a:r>
            <a:r>
              <a:rPr lang="ru-RU" b="1" dirty="0">
                <a:solidFill>
                  <a:srgbClr val="FF0000"/>
                </a:solidFill>
                <a:latin typeface="Arial" panose="020B0604020202020204" pitchFamily="34" charset="0"/>
                <a:cs typeface="Arial" panose="020B0604020202020204" pitchFamily="34" charset="0"/>
              </a:rPr>
              <a:t>t° пл. 779 °C</a:t>
            </a:r>
            <a:r>
              <a:rPr lang="ru-RU" b="1" dirty="0" smtClean="0">
                <a:latin typeface="Arial" panose="020B0604020202020204" pitchFamily="34" charset="0"/>
                <a:cs typeface="Arial" panose="020B0604020202020204" pitchFamily="34" charset="0"/>
              </a:rPr>
              <a:t>);</a:t>
            </a:r>
          </a:p>
          <a:p>
            <a:pPr marL="285750" indent="-285750">
              <a:buClr>
                <a:srgbClr val="FF0000"/>
              </a:buClr>
              <a:buFont typeface="Wingdings" panose="05000000000000000000" pitchFamily="2" charset="2"/>
              <a:buChar char="§"/>
            </a:pPr>
            <a:r>
              <a:rPr lang="ru-RU" b="1" dirty="0" smtClean="0">
                <a:latin typeface="Arial" panose="020B0604020202020204" pitchFamily="34" charset="0"/>
                <a:cs typeface="Arial" panose="020B0604020202020204" pitchFamily="34" charset="0"/>
              </a:rPr>
              <a:t>медно-цинковые </a:t>
            </a:r>
            <a:r>
              <a:rPr lang="ru-RU" b="1" dirty="0">
                <a:latin typeface="Arial" panose="020B0604020202020204" pitchFamily="34" charset="0"/>
                <a:cs typeface="Arial" panose="020B0604020202020204" pitchFamily="34" charset="0"/>
              </a:rPr>
              <a:t>(</a:t>
            </a:r>
            <a:r>
              <a:rPr lang="ru-RU" b="1" dirty="0" err="1">
                <a:latin typeface="Arial" panose="020B0604020202020204" pitchFamily="34" charset="0"/>
                <a:cs typeface="Arial" panose="020B0604020202020204" pitchFamily="34" charset="0"/>
              </a:rPr>
              <a:t>Cu</a:t>
            </a:r>
            <a:r>
              <a:rPr lang="ru-RU" b="1" dirty="0">
                <a:latin typeface="Arial" panose="020B0604020202020204" pitchFamily="34" charset="0"/>
                <a:cs typeface="Arial" panose="020B0604020202020204" pitchFamily="34" charset="0"/>
              </a:rPr>
              <a:t> 48 % </a:t>
            </a:r>
            <a:r>
              <a:rPr lang="ru-RU" b="1" dirty="0" err="1">
                <a:latin typeface="Arial" panose="020B0604020202020204" pitchFamily="34" charset="0"/>
                <a:cs typeface="Arial" panose="020B0604020202020204" pitchFamily="34" charset="0"/>
              </a:rPr>
              <a:t>Zn</a:t>
            </a:r>
            <a:r>
              <a:rPr lang="ru-RU" b="1" dirty="0">
                <a:latin typeface="Arial" panose="020B0604020202020204" pitchFamily="34" charset="0"/>
                <a:cs typeface="Arial" panose="020B0604020202020204" pitchFamily="34" charset="0"/>
              </a:rPr>
              <a:t> остальное с </a:t>
            </a:r>
            <a:r>
              <a:rPr lang="ru-RU" b="1" dirty="0">
                <a:solidFill>
                  <a:srgbClr val="FF0000"/>
                </a:solidFill>
                <a:latin typeface="Arial" panose="020B0604020202020204" pitchFamily="34" charset="0"/>
                <a:cs typeface="Arial" panose="020B0604020202020204" pitchFamily="34" charset="0"/>
              </a:rPr>
              <a:t>t° пл. 865 °C</a:t>
            </a:r>
            <a:r>
              <a:rPr lang="ru-RU" b="1" dirty="0" smtClean="0">
                <a:latin typeface="Arial" panose="020B0604020202020204" pitchFamily="34" charset="0"/>
                <a:cs typeface="Arial" panose="020B0604020202020204" pitchFamily="34" charset="0"/>
              </a:rPr>
              <a:t>);</a:t>
            </a:r>
          </a:p>
          <a:p>
            <a:pPr marL="285750" indent="-285750">
              <a:buClr>
                <a:srgbClr val="FF0000"/>
              </a:buClr>
              <a:buFont typeface="Wingdings" panose="05000000000000000000" pitchFamily="2" charset="2"/>
              <a:buChar char="§"/>
            </a:pPr>
            <a:r>
              <a:rPr lang="ru-RU" b="1" dirty="0" smtClean="0">
                <a:latin typeface="Arial" panose="020B0604020202020204" pitchFamily="34" charset="0"/>
                <a:cs typeface="Arial" panose="020B0604020202020204" pitchFamily="34" charset="0"/>
              </a:rPr>
              <a:t>галлиевые </a:t>
            </a:r>
            <a:r>
              <a:rPr lang="ru-RU" b="1" dirty="0">
                <a:latin typeface="Arial" panose="020B0604020202020204" pitchFamily="34" charset="0"/>
                <a:cs typeface="Arial" panose="020B0604020202020204" pitchFamily="34" charset="0"/>
              </a:rPr>
              <a:t>(</a:t>
            </a:r>
            <a:r>
              <a:rPr lang="ru-RU" b="1" dirty="0">
                <a:solidFill>
                  <a:srgbClr val="FF0000"/>
                </a:solidFill>
                <a:latin typeface="Arial" panose="020B0604020202020204" pitchFamily="34" charset="0"/>
                <a:cs typeface="Arial" panose="020B0604020202020204" pitchFamily="34" charset="0"/>
              </a:rPr>
              <a:t>t° пл. ~50°С</a:t>
            </a:r>
            <a:r>
              <a:rPr lang="ru-RU" b="1" dirty="0" smtClean="0">
                <a:latin typeface="Arial" panose="020B0604020202020204" pitchFamily="34" charset="0"/>
                <a:cs typeface="Arial" panose="020B0604020202020204" pitchFamily="34" charset="0"/>
              </a:rPr>
              <a:t>);</a:t>
            </a:r>
          </a:p>
          <a:p>
            <a:pPr marL="285750" indent="-285750">
              <a:buClr>
                <a:srgbClr val="FF0000"/>
              </a:buClr>
              <a:buFont typeface="Wingdings" panose="05000000000000000000" pitchFamily="2" charset="2"/>
              <a:buChar char="§"/>
            </a:pPr>
            <a:r>
              <a:rPr lang="ru-RU" b="1" dirty="0" smtClean="0">
                <a:latin typeface="Arial" panose="020B0604020202020204" pitchFamily="34" charset="0"/>
                <a:cs typeface="Arial" panose="020B0604020202020204" pitchFamily="34" charset="0"/>
              </a:rPr>
              <a:t>висмутовые </a:t>
            </a:r>
            <a:r>
              <a:rPr lang="ru-RU" b="1" dirty="0">
                <a:latin typeface="Arial" panose="020B0604020202020204" pitchFamily="34" charset="0"/>
                <a:cs typeface="Arial" panose="020B0604020202020204" pitchFamily="34" charset="0"/>
              </a:rPr>
              <a:t>(сплав Вуда с </a:t>
            </a:r>
            <a:r>
              <a:rPr lang="ru-RU" b="1" dirty="0">
                <a:solidFill>
                  <a:srgbClr val="FF0000"/>
                </a:solidFill>
                <a:latin typeface="Arial" panose="020B0604020202020204" pitchFamily="34" charset="0"/>
                <a:cs typeface="Arial" panose="020B0604020202020204" pitchFamily="34" charset="0"/>
              </a:rPr>
              <a:t>t° пл. 70 °C</a:t>
            </a:r>
            <a:r>
              <a:rPr lang="ru-RU" b="1" dirty="0">
                <a:latin typeface="Arial" panose="020B0604020202020204" pitchFamily="34" charset="0"/>
                <a:cs typeface="Arial" panose="020B0604020202020204" pitchFamily="34" charset="0"/>
              </a:rPr>
              <a:t>, сплав Розе с </a:t>
            </a:r>
            <a:r>
              <a:rPr lang="ru-RU" b="1" dirty="0">
                <a:solidFill>
                  <a:srgbClr val="FF0000"/>
                </a:solidFill>
                <a:latin typeface="Arial" panose="020B0604020202020204" pitchFamily="34" charset="0"/>
                <a:cs typeface="Arial" panose="020B0604020202020204" pitchFamily="34" charset="0"/>
              </a:rPr>
              <a:t>t° пл. 96 °C</a:t>
            </a:r>
            <a:r>
              <a:rPr lang="ru-RU" b="1" dirty="0">
                <a:latin typeface="Arial" panose="020B0604020202020204" pitchFamily="34" charset="0"/>
                <a:cs typeface="Arial" panose="020B0604020202020204" pitchFamily="34" charset="0"/>
              </a:rPr>
              <a:t>) и </a:t>
            </a:r>
            <a:r>
              <a:rPr lang="ru-RU" b="1" dirty="0" smtClean="0">
                <a:latin typeface="Arial" panose="020B0604020202020204" pitchFamily="34" charset="0"/>
                <a:cs typeface="Arial" panose="020B0604020202020204" pitchFamily="34" charset="0"/>
              </a:rPr>
              <a:t>т.д</a:t>
            </a:r>
            <a:r>
              <a:rPr lang="ru-RU" b="1" dirty="0">
                <a:latin typeface="Arial" panose="020B0604020202020204" pitchFamily="34" charset="0"/>
                <a:cs typeface="Arial" panose="020B0604020202020204" pitchFamily="34" charset="0"/>
              </a:rPr>
              <a:t>.</a:t>
            </a:r>
          </a:p>
        </p:txBody>
      </p:sp>
      <p:sp>
        <p:nvSpPr>
          <p:cNvPr id="10" name="Прямоугольник 9"/>
          <p:cNvSpPr/>
          <p:nvPr/>
        </p:nvSpPr>
        <p:spPr>
          <a:xfrm>
            <a:off x="221378" y="2089746"/>
            <a:ext cx="8701356" cy="1323439"/>
          </a:xfrm>
          <a:prstGeom prst="rect">
            <a:avLst/>
          </a:prstGeom>
          <a:solidFill>
            <a:srgbClr val="FFFFCC"/>
          </a:solidFill>
        </p:spPr>
        <p:txBody>
          <a:bodyPr wrap="square">
            <a:spAutoFit/>
          </a:bodyPr>
          <a:lstStyle/>
          <a:p>
            <a:r>
              <a:rPr lang="ru-RU" sz="2000" b="1" dirty="0" smtClean="0">
                <a:solidFill>
                  <a:srgbClr val="006600"/>
                </a:solidFill>
                <a:latin typeface="Verdana" panose="020B0604030504040204" pitchFamily="34" charset="0"/>
              </a:rPr>
              <a:t>Целесообразность такого деления обусловлена тем, что используемые основные и вспомогательные материалы существенно отличаются по своим свойствам в зависимости от температуры процесса.</a:t>
            </a:r>
            <a:endParaRPr lang="ru-RU" sz="2000" b="1" dirty="0">
              <a:solidFill>
                <a:srgbClr val="006600"/>
              </a:solidFill>
            </a:endParaRPr>
          </a:p>
        </p:txBody>
      </p:sp>
    </p:spTree>
    <p:extLst>
      <p:ext uri="{BB962C8B-B14F-4D97-AF65-F5344CB8AC3E}">
        <p14:creationId xmlns:p14="http://schemas.microsoft.com/office/powerpoint/2010/main" val="2514846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9"/>
          <p:cNvGrpSpPr>
            <a:grpSpLocks/>
          </p:cNvGrpSpPr>
          <p:nvPr/>
        </p:nvGrpSpPr>
        <p:grpSpPr bwMode="auto">
          <a:xfrm>
            <a:off x="5737665" y="5491864"/>
            <a:ext cx="1714655" cy="840252"/>
            <a:chOff x="3632" y="3544"/>
            <a:chExt cx="1133" cy="755"/>
          </a:xfrm>
        </p:grpSpPr>
        <p:sp>
          <p:nvSpPr>
            <p:cNvPr id="4128" name="AutoShape 52"/>
            <p:cNvSpPr>
              <a:spLocks noChangeArrowheads="1"/>
            </p:cNvSpPr>
            <p:nvPr/>
          </p:nvSpPr>
          <p:spPr bwMode="auto">
            <a:xfrm>
              <a:off x="3648" y="3544"/>
              <a:ext cx="1102" cy="755"/>
            </a:xfrm>
            <a:prstGeom prst="wedgeRectCallout">
              <a:avLst>
                <a:gd name="adj1" fmla="val -8197"/>
                <a:gd name="adj2" fmla="val -437065"/>
              </a:avLst>
            </a:prstGeom>
            <a:solidFill>
              <a:srgbClr val="E7E7FF"/>
            </a:solidFill>
            <a:ln w="9525">
              <a:solidFill>
                <a:srgbClr val="006600"/>
              </a:solidFill>
              <a:miter lim="800000"/>
              <a:headEnd/>
              <a:tailEnd/>
            </a:ln>
            <a:effectLst>
              <a:outerShdw dist="107763" dir="2700000"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29" name="Text Box 23"/>
            <p:cNvSpPr txBox="1">
              <a:spLocks noChangeArrowheads="1"/>
            </p:cNvSpPr>
            <p:nvPr/>
          </p:nvSpPr>
          <p:spPr bwMode="auto">
            <a:xfrm>
              <a:off x="3632" y="3593"/>
              <a:ext cx="1133"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chemeClr val="bg2"/>
                  </a:solidFill>
                  <a:hlinkClick r:id="rId3" action="ppaction://hlinksldjump"/>
                </a:rPr>
                <a:t>Сшивное</a:t>
              </a:r>
            </a:p>
            <a:p>
              <a:pPr algn="ctr" eaLnBrk="1" hangingPunct="1">
                <a:spcBef>
                  <a:spcPts val="0"/>
                </a:spcBef>
              </a:pPr>
              <a:r>
                <a:rPr lang="ru-RU" altLang="ru-RU" sz="1900" b="1" i="1" dirty="0">
                  <a:solidFill>
                    <a:schemeClr val="bg2"/>
                  </a:solidFill>
                  <a:hlinkClick r:id="rId3" action="ppaction://hlinksldjump"/>
                </a:rPr>
                <a:t> соединение</a:t>
              </a:r>
              <a:endParaRPr lang="ru-RU" altLang="ru-RU" sz="1900" b="1" i="1" dirty="0">
                <a:solidFill>
                  <a:schemeClr val="bg2"/>
                </a:solidFill>
              </a:endParaRPr>
            </a:p>
          </p:txBody>
        </p:sp>
      </p:grpSp>
      <p:grpSp>
        <p:nvGrpSpPr>
          <p:cNvPr id="15" name="Group 64"/>
          <p:cNvGrpSpPr>
            <a:grpSpLocks/>
          </p:cNvGrpSpPr>
          <p:nvPr/>
        </p:nvGrpSpPr>
        <p:grpSpPr bwMode="auto">
          <a:xfrm>
            <a:off x="3594894" y="5274045"/>
            <a:ext cx="1893886" cy="1072141"/>
            <a:chOff x="2432" y="2715"/>
            <a:chExt cx="1193" cy="409"/>
          </a:xfrm>
        </p:grpSpPr>
        <p:sp>
          <p:nvSpPr>
            <p:cNvPr id="4114" name="AutoShape 51"/>
            <p:cNvSpPr>
              <a:spLocks noChangeArrowheads="1"/>
            </p:cNvSpPr>
            <p:nvPr/>
          </p:nvSpPr>
          <p:spPr bwMode="auto">
            <a:xfrm rot="11152433">
              <a:off x="2432" y="2715"/>
              <a:ext cx="1171" cy="409"/>
            </a:xfrm>
            <a:prstGeom prst="wedgeRoundRectCallout">
              <a:avLst>
                <a:gd name="adj1" fmla="val 25495"/>
                <a:gd name="adj2" fmla="val 222891"/>
                <a:gd name="adj3" fmla="val 16667"/>
              </a:avLst>
            </a:prstGeom>
            <a:solidFill>
              <a:srgbClr val="E7E7FF"/>
            </a:solidFill>
            <a:ln w="9525">
              <a:miter lim="800000"/>
              <a:headEnd/>
              <a:tailEnd/>
            </a:ln>
            <a:scene3d>
              <a:camera prst="legacyPerspectiveFront">
                <a:rot lat="1500000" lon="1500000" rev="0"/>
              </a:camera>
              <a:lightRig rig="legacyFlat2" dir="b"/>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15" name="Text Box 9"/>
            <p:cNvSpPr txBox="1">
              <a:spLocks noChangeArrowheads="1"/>
            </p:cNvSpPr>
            <p:nvPr/>
          </p:nvSpPr>
          <p:spPr bwMode="auto">
            <a:xfrm rot="1067731">
              <a:off x="2473" y="2723"/>
              <a:ext cx="1152"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4" action="ppaction://hlinksldjump"/>
                </a:rPr>
                <a:t>Шпилечное </a:t>
              </a:r>
            </a:p>
            <a:p>
              <a:pPr algn="ctr" eaLnBrk="1" hangingPunct="1">
                <a:spcBef>
                  <a:spcPts val="0"/>
                </a:spcBef>
              </a:pPr>
              <a:r>
                <a:rPr lang="ru-RU" altLang="ru-RU" sz="1900" b="1" i="1" dirty="0">
                  <a:solidFill>
                    <a:srgbClr val="780611"/>
                  </a:solidFill>
                  <a:hlinkClick r:id="rId4" action="ppaction://hlinksldjump"/>
                </a:rPr>
                <a:t>соединение</a:t>
              </a:r>
              <a:endParaRPr lang="ru-RU" altLang="ru-RU" sz="1900" b="1" i="1" dirty="0">
                <a:solidFill>
                  <a:srgbClr val="780611"/>
                </a:solidFill>
              </a:endParaRPr>
            </a:p>
          </p:txBody>
        </p:sp>
      </p:grpSp>
      <p:grpSp>
        <p:nvGrpSpPr>
          <p:cNvPr id="12" name="Group 41"/>
          <p:cNvGrpSpPr>
            <a:grpSpLocks/>
          </p:cNvGrpSpPr>
          <p:nvPr/>
        </p:nvGrpSpPr>
        <p:grpSpPr bwMode="auto">
          <a:xfrm>
            <a:off x="4791935" y="4199972"/>
            <a:ext cx="1904301" cy="728816"/>
            <a:chOff x="189" y="2386"/>
            <a:chExt cx="1222" cy="632"/>
          </a:xfrm>
        </p:grpSpPr>
        <p:sp>
          <p:nvSpPr>
            <p:cNvPr id="4120" name="AutoShape 42"/>
            <p:cNvSpPr>
              <a:spLocks noChangeArrowheads="1"/>
            </p:cNvSpPr>
            <p:nvPr/>
          </p:nvSpPr>
          <p:spPr bwMode="auto">
            <a:xfrm rot="10800000">
              <a:off x="189" y="2403"/>
              <a:ext cx="1222" cy="615"/>
            </a:xfrm>
            <a:prstGeom prst="wedgeRoundRectCallout">
              <a:avLst>
                <a:gd name="adj1" fmla="val 45951"/>
                <a:gd name="adj2" fmla="val 149912"/>
                <a:gd name="adj3" fmla="val 16667"/>
              </a:avLst>
            </a:prstGeom>
            <a:solidFill>
              <a:srgbClr val="E7E7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21" name="Text Box 43"/>
            <p:cNvSpPr txBox="1">
              <a:spLocks noChangeArrowheads="1"/>
            </p:cNvSpPr>
            <p:nvPr/>
          </p:nvSpPr>
          <p:spPr bwMode="auto">
            <a:xfrm>
              <a:off x="210" y="2386"/>
              <a:ext cx="1153"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5" action="ppaction://hlinksldjump"/>
                </a:rPr>
                <a:t>Болтовое</a:t>
              </a:r>
            </a:p>
            <a:p>
              <a:pPr algn="ctr" eaLnBrk="1" hangingPunct="1">
                <a:spcBef>
                  <a:spcPts val="0"/>
                </a:spcBef>
              </a:pPr>
              <a:r>
                <a:rPr lang="ru-RU" altLang="ru-RU" sz="1900" b="1" i="1" dirty="0">
                  <a:solidFill>
                    <a:srgbClr val="780611"/>
                  </a:solidFill>
                  <a:hlinkClick r:id="rId5" action="ppaction://hlinksldjump"/>
                </a:rPr>
                <a:t>соединение</a:t>
              </a:r>
              <a:endParaRPr lang="ru-RU" altLang="ru-RU" sz="1900" b="1" i="1" dirty="0">
                <a:solidFill>
                  <a:srgbClr val="780611"/>
                </a:solidFill>
              </a:endParaRPr>
            </a:p>
          </p:txBody>
        </p:sp>
      </p:grpSp>
      <p:grpSp>
        <p:nvGrpSpPr>
          <p:cNvPr id="13" name="Group 65"/>
          <p:cNvGrpSpPr>
            <a:grpSpLocks/>
          </p:cNvGrpSpPr>
          <p:nvPr/>
        </p:nvGrpSpPr>
        <p:grpSpPr bwMode="auto">
          <a:xfrm>
            <a:off x="2330240" y="4132278"/>
            <a:ext cx="1922463" cy="980799"/>
            <a:chOff x="1718" y="2648"/>
            <a:chExt cx="1211" cy="626"/>
          </a:xfrm>
        </p:grpSpPr>
        <p:sp>
          <p:nvSpPr>
            <p:cNvPr id="4118" name="AutoShape 50"/>
            <p:cNvSpPr>
              <a:spLocks noChangeArrowheads="1"/>
            </p:cNvSpPr>
            <p:nvPr/>
          </p:nvSpPr>
          <p:spPr bwMode="auto">
            <a:xfrm rot="10800000">
              <a:off x="1825" y="2648"/>
              <a:ext cx="1082" cy="626"/>
            </a:xfrm>
            <a:prstGeom prst="wedgeRoundRectCallout">
              <a:avLst>
                <a:gd name="adj1" fmla="val -17771"/>
                <a:gd name="adj2" fmla="val 129161"/>
                <a:gd name="adj3" fmla="val 16667"/>
              </a:avLst>
            </a:prstGeom>
            <a:solidFill>
              <a:srgbClr val="E7E7FF"/>
            </a:solidFill>
            <a:ln w="9525">
              <a:miter lim="800000"/>
              <a:headEnd/>
              <a:tailEnd/>
            </a:ln>
            <a:scene3d>
              <a:camera prst="legacyPerspectiveFront">
                <a:rot lat="1500000" lon="20099991" rev="0"/>
              </a:camera>
              <a:lightRig rig="legacyFlat4" dir="t"/>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19" name="Text Box 5"/>
            <p:cNvSpPr txBox="1">
              <a:spLocks noChangeArrowheads="1"/>
            </p:cNvSpPr>
            <p:nvPr/>
          </p:nvSpPr>
          <p:spPr bwMode="auto">
            <a:xfrm rot="20784305">
              <a:off x="1718" y="2682"/>
              <a:ext cx="1211"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6" action="ppaction://hlinksldjump"/>
                </a:rPr>
                <a:t>Винтовое </a:t>
              </a:r>
            </a:p>
            <a:p>
              <a:pPr algn="ctr" eaLnBrk="1" hangingPunct="1">
                <a:spcBef>
                  <a:spcPts val="0"/>
                </a:spcBef>
              </a:pPr>
              <a:r>
                <a:rPr lang="ru-RU" altLang="ru-RU" sz="1900" b="1" i="1" dirty="0">
                  <a:solidFill>
                    <a:srgbClr val="780611"/>
                  </a:solidFill>
                  <a:hlinkClick r:id="rId6" action="ppaction://hlinksldjump"/>
                </a:rPr>
                <a:t>соединение</a:t>
              </a:r>
              <a:endParaRPr lang="ru-RU" altLang="ru-RU" sz="1900" b="1" i="1" dirty="0">
                <a:solidFill>
                  <a:srgbClr val="780611"/>
                </a:solidFill>
              </a:endParaRPr>
            </a:p>
          </p:txBody>
        </p:sp>
      </p:grpSp>
      <p:grpSp>
        <p:nvGrpSpPr>
          <p:cNvPr id="9" name="Group 60"/>
          <p:cNvGrpSpPr>
            <a:grpSpLocks/>
          </p:cNvGrpSpPr>
          <p:nvPr/>
        </p:nvGrpSpPr>
        <p:grpSpPr bwMode="auto">
          <a:xfrm>
            <a:off x="198297" y="4026956"/>
            <a:ext cx="2341903" cy="2212032"/>
            <a:chOff x="14" y="2460"/>
            <a:chExt cx="1496" cy="1380"/>
          </a:xfrm>
        </p:grpSpPr>
        <p:grpSp>
          <p:nvGrpSpPr>
            <p:cNvPr id="4122" name="Group 38"/>
            <p:cNvGrpSpPr>
              <a:grpSpLocks/>
            </p:cNvGrpSpPr>
            <p:nvPr/>
          </p:nvGrpSpPr>
          <p:grpSpPr bwMode="auto">
            <a:xfrm>
              <a:off x="14" y="2460"/>
              <a:ext cx="1110" cy="504"/>
              <a:chOff x="2306" y="2277"/>
              <a:chExt cx="1110" cy="557"/>
            </a:xfrm>
          </p:grpSpPr>
          <p:sp>
            <p:nvSpPr>
              <p:cNvPr id="4126" name="AutoShape 33"/>
              <p:cNvSpPr>
                <a:spLocks noChangeArrowheads="1"/>
              </p:cNvSpPr>
              <p:nvPr/>
            </p:nvSpPr>
            <p:spPr bwMode="auto">
              <a:xfrm rot="10800000">
                <a:off x="2341" y="2277"/>
                <a:ext cx="1028" cy="557"/>
              </a:xfrm>
              <a:prstGeom prst="wedgeRoundRectCallout">
                <a:avLst>
                  <a:gd name="adj1" fmla="val -26071"/>
                  <a:gd name="adj2" fmla="val 123463"/>
                  <a:gd name="adj3" fmla="val 16667"/>
                </a:avLst>
              </a:prstGeom>
              <a:solidFill>
                <a:srgbClr val="E7E7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27" name="Text Box 11"/>
              <p:cNvSpPr txBox="1">
                <a:spLocks noChangeArrowheads="1"/>
              </p:cNvSpPr>
              <p:nvPr/>
            </p:nvSpPr>
            <p:spPr bwMode="auto">
              <a:xfrm>
                <a:off x="2306" y="2296"/>
                <a:ext cx="1110"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7" action="ppaction://hlinksldjump"/>
                  </a:rPr>
                  <a:t>Шпоночное </a:t>
                </a:r>
              </a:p>
              <a:p>
                <a:pPr algn="ctr" eaLnBrk="1" hangingPunct="1">
                  <a:spcBef>
                    <a:spcPts val="0"/>
                  </a:spcBef>
                </a:pPr>
                <a:r>
                  <a:rPr lang="ru-RU" altLang="ru-RU" sz="1900" b="1" i="1" dirty="0">
                    <a:solidFill>
                      <a:srgbClr val="780611"/>
                    </a:solidFill>
                    <a:hlinkClick r:id="rId7" action="ppaction://hlinksldjump"/>
                  </a:rPr>
                  <a:t>соединение</a:t>
                </a:r>
                <a:endParaRPr lang="ru-RU" altLang="ru-RU" sz="1900" b="1" i="1" dirty="0">
                  <a:solidFill>
                    <a:srgbClr val="780611"/>
                  </a:solidFill>
                </a:endParaRPr>
              </a:p>
            </p:txBody>
          </p:sp>
        </p:grpSp>
        <p:grpSp>
          <p:nvGrpSpPr>
            <p:cNvPr id="4123" name="Group 58"/>
            <p:cNvGrpSpPr>
              <a:grpSpLocks/>
            </p:cNvGrpSpPr>
            <p:nvPr/>
          </p:nvGrpSpPr>
          <p:grpSpPr bwMode="auto">
            <a:xfrm>
              <a:off x="288" y="3314"/>
              <a:ext cx="1222" cy="526"/>
              <a:chOff x="288" y="3314"/>
              <a:chExt cx="1222" cy="526"/>
            </a:xfrm>
          </p:grpSpPr>
          <p:sp>
            <p:nvSpPr>
              <p:cNvPr id="4124" name="AutoShape 45"/>
              <p:cNvSpPr>
                <a:spLocks noChangeArrowheads="1"/>
              </p:cNvSpPr>
              <p:nvPr/>
            </p:nvSpPr>
            <p:spPr bwMode="auto">
              <a:xfrm rot="10800000">
                <a:off x="288" y="3314"/>
                <a:ext cx="1222" cy="526"/>
              </a:xfrm>
              <a:prstGeom prst="wedgeRoundRectCallout">
                <a:avLst>
                  <a:gd name="adj1" fmla="val -30212"/>
                  <a:gd name="adj2" fmla="val 289895"/>
                  <a:gd name="adj3" fmla="val 16667"/>
                </a:avLst>
              </a:prstGeom>
              <a:solidFill>
                <a:srgbClr val="E7E7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25" name="Text Box 46"/>
              <p:cNvSpPr txBox="1">
                <a:spLocks noChangeArrowheads="1"/>
              </p:cNvSpPr>
              <p:nvPr/>
            </p:nvSpPr>
            <p:spPr bwMode="auto">
              <a:xfrm>
                <a:off x="340" y="3336"/>
                <a:ext cx="113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8" action="ppaction://hlinksldjump"/>
                  </a:rPr>
                  <a:t>Штифтовое</a:t>
                </a:r>
              </a:p>
              <a:p>
                <a:pPr algn="ctr" eaLnBrk="1" hangingPunct="1">
                  <a:spcBef>
                    <a:spcPts val="0"/>
                  </a:spcBef>
                </a:pPr>
                <a:r>
                  <a:rPr lang="ru-RU" altLang="ru-RU" sz="1900" b="1" i="1" dirty="0">
                    <a:solidFill>
                      <a:srgbClr val="780611"/>
                    </a:solidFill>
                    <a:hlinkClick r:id="rId8" action="ppaction://hlinksldjump"/>
                  </a:rPr>
                  <a:t>соединение</a:t>
                </a:r>
                <a:endParaRPr lang="ru-RU" altLang="ru-RU" sz="1900" b="1" i="1" dirty="0">
                  <a:solidFill>
                    <a:srgbClr val="780611"/>
                  </a:solidFill>
                </a:endParaRPr>
              </a:p>
            </p:txBody>
          </p:sp>
        </p:grpSp>
      </p:grpSp>
      <p:grpSp>
        <p:nvGrpSpPr>
          <p:cNvPr id="5" name="Group 66"/>
          <p:cNvGrpSpPr>
            <a:grpSpLocks/>
          </p:cNvGrpSpPr>
          <p:nvPr/>
        </p:nvGrpSpPr>
        <p:grpSpPr bwMode="auto">
          <a:xfrm>
            <a:off x="6928055" y="4623027"/>
            <a:ext cx="1928421" cy="763543"/>
            <a:chOff x="4528" y="1539"/>
            <a:chExt cx="1232" cy="447"/>
          </a:xfrm>
        </p:grpSpPr>
        <p:sp>
          <p:nvSpPr>
            <p:cNvPr id="4134" name="AutoShape 53"/>
            <p:cNvSpPr>
              <a:spLocks noChangeArrowheads="1"/>
            </p:cNvSpPr>
            <p:nvPr/>
          </p:nvSpPr>
          <p:spPr bwMode="auto">
            <a:xfrm>
              <a:off x="4528" y="1539"/>
              <a:ext cx="1232" cy="447"/>
            </a:xfrm>
            <a:prstGeom prst="wedgeRectCallout">
              <a:avLst>
                <a:gd name="adj1" fmla="val -65184"/>
                <a:gd name="adj2" fmla="val -362339"/>
              </a:avLst>
            </a:prstGeom>
            <a:solidFill>
              <a:srgbClr val="E7E7FF"/>
            </a:solidFill>
            <a:ln w="9525">
              <a:solidFill>
                <a:srgbClr val="006600"/>
              </a:solidFill>
              <a:miter lim="800000"/>
              <a:headEnd/>
              <a:tailEnd/>
            </a:ln>
            <a:effectLst>
              <a:outerShdw dist="107763" dir="2700000"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35" name="Text Box 14"/>
            <p:cNvSpPr txBox="1">
              <a:spLocks noChangeArrowheads="1"/>
            </p:cNvSpPr>
            <p:nvPr/>
          </p:nvSpPr>
          <p:spPr bwMode="auto">
            <a:xfrm>
              <a:off x="4566" y="1561"/>
              <a:ext cx="113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chemeClr val="bg2"/>
                  </a:solidFill>
                  <a:hlinkClick r:id="rId9" action="ppaction://hlinksldjump"/>
                </a:rPr>
                <a:t>Сварное</a:t>
              </a:r>
            </a:p>
            <a:p>
              <a:pPr algn="ctr" eaLnBrk="1" hangingPunct="1">
                <a:spcBef>
                  <a:spcPts val="0"/>
                </a:spcBef>
              </a:pPr>
              <a:r>
                <a:rPr lang="ru-RU" altLang="ru-RU" sz="1900" b="1" i="1" dirty="0">
                  <a:solidFill>
                    <a:schemeClr val="bg2"/>
                  </a:solidFill>
                  <a:hlinkClick r:id="rId9" action="ppaction://hlinksldjump"/>
                </a:rPr>
                <a:t> соединение</a:t>
              </a:r>
              <a:endParaRPr lang="ru-RU" altLang="ru-RU" sz="1900" b="1" i="1" dirty="0">
                <a:solidFill>
                  <a:schemeClr val="bg2"/>
                </a:solidFill>
              </a:endParaRPr>
            </a:p>
          </p:txBody>
        </p:sp>
      </p:grpSp>
      <p:grpSp>
        <p:nvGrpSpPr>
          <p:cNvPr id="4" name="Group 59"/>
          <p:cNvGrpSpPr>
            <a:grpSpLocks/>
          </p:cNvGrpSpPr>
          <p:nvPr/>
        </p:nvGrpSpPr>
        <p:grpSpPr bwMode="auto">
          <a:xfrm>
            <a:off x="526303" y="2342330"/>
            <a:ext cx="4397375" cy="990600"/>
            <a:chOff x="617" y="1529"/>
            <a:chExt cx="2770" cy="624"/>
          </a:xfrm>
        </p:grpSpPr>
        <p:sp>
          <p:nvSpPr>
            <p:cNvPr id="4136" name="AutoShape 39"/>
            <p:cNvSpPr>
              <a:spLocks noChangeArrowheads="1"/>
            </p:cNvSpPr>
            <p:nvPr/>
          </p:nvSpPr>
          <p:spPr bwMode="auto">
            <a:xfrm rot="10800000">
              <a:off x="2284" y="1529"/>
              <a:ext cx="1103" cy="615"/>
            </a:xfrm>
            <a:prstGeom prst="wedgeRoundRectCallout">
              <a:avLst>
                <a:gd name="adj1" fmla="val 39120"/>
                <a:gd name="adj2" fmla="val 69671"/>
                <a:gd name="adj3" fmla="val 16667"/>
              </a:avLst>
            </a:prstGeom>
            <a:solidFill>
              <a:srgbClr val="E7E7FF"/>
            </a:solidFill>
            <a:ln w="9525">
              <a:solidFill>
                <a:srgbClr val="0000D0"/>
              </a:solidFill>
              <a:miter lim="800000"/>
              <a:headEnd/>
              <a:tailEnd/>
            </a:ln>
            <a:effectLst>
              <a:outerShdw dist="107763" dir="2700000" algn="ctr" rotWithShape="0">
                <a:schemeClr val="bg2">
                  <a:alpha val="50000"/>
                </a:schemeClr>
              </a:outerShdw>
            </a:effec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37" name="AutoShape 37"/>
            <p:cNvSpPr>
              <a:spLocks noChangeArrowheads="1"/>
            </p:cNvSpPr>
            <p:nvPr/>
          </p:nvSpPr>
          <p:spPr bwMode="auto">
            <a:xfrm rot="10800000">
              <a:off x="617" y="1538"/>
              <a:ext cx="1222" cy="615"/>
            </a:xfrm>
            <a:prstGeom prst="wedgeRoundRectCallout">
              <a:avLst>
                <a:gd name="adj1" fmla="val -34454"/>
                <a:gd name="adj2" fmla="val 72764"/>
                <a:gd name="adj3" fmla="val 16667"/>
              </a:avLst>
            </a:prstGeom>
            <a:solidFill>
              <a:srgbClr val="E7E7FF"/>
            </a:solidFill>
            <a:ln w="9525">
              <a:solidFill>
                <a:srgbClr val="0000D0"/>
              </a:solidFill>
              <a:miter lim="800000"/>
              <a:headEnd/>
              <a:tailEnd/>
            </a:ln>
            <a:effectLst>
              <a:outerShdw dist="107763" dir="2700000" algn="ctr" rotWithShape="0">
                <a:schemeClr val="bg2">
                  <a:alpha val="50000"/>
                </a:schemeClr>
              </a:outerShdw>
            </a:effec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grpSp>
      <p:grpSp>
        <p:nvGrpSpPr>
          <p:cNvPr id="6" name="Group 18"/>
          <p:cNvGrpSpPr>
            <a:grpSpLocks/>
          </p:cNvGrpSpPr>
          <p:nvPr/>
        </p:nvGrpSpPr>
        <p:grpSpPr bwMode="auto">
          <a:xfrm>
            <a:off x="1829640" y="10781"/>
            <a:ext cx="5723685" cy="794444"/>
            <a:chOff x="3188" y="2632"/>
            <a:chExt cx="2135" cy="874"/>
          </a:xfrm>
        </p:grpSpPr>
        <p:sp>
          <p:nvSpPr>
            <p:cNvPr id="4132" name="AutoShape 15"/>
            <p:cNvSpPr>
              <a:spLocks noChangeArrowheads="1"/>
            </p:cNvSpPr>
            <p:nvPr/>
          </p:nvSpPr>
          <p:spPr bwMode="auto">
            <a:xfrm>
              <a:off x="3188" y="2632"/>
              <a:ext cx="2135" cy="874"/>
            </a:xfrm>
            <a:prstGeom prst="horizontalScroll">
              <a:avLst>
                <a:gd name="adj" fmla="val 12500"/>
              </a:avLst>
            </a:prstGeom>
            <a:solidFill>
              <a:srgbClr val="66FFFF"/>
            </a:solidFill>
            <a:ln w="57150">
              <a:solidFill>
                <a:srgbClr val="FF0000"/>
              </a:solidFill>
              <a:round/>
              <a:headEnd/>
              <a:tailEnd/>
            </a:ln>
            <a:effectLst>
              <a:prstShdw prst="shdw12">
                <a:schemeClr val="bg2">
                  <a:alpha val="50000"/>
                </a:schemeClr>
              </a:prst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4133" name="Text Box 16"/>
            <p:cNvSpPr txBox="1">
              <a:spLocks noChangeArrowheads="1"/>
            </p:cNvSpPr>
            <p:nvPr/>
          </p:nvSpPr>
          <p:spPr bwMode="auto">
            <a:xfrm>
              <a:off x="3341" y="2771"/>
              <a:ext cx="1847" cy="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ru-RU" sz="3200" b="1" spc="500" dirty="0" smtClean="0">
                  <a:solidFill>
                    <a:srgbClr val="FF0000"/>
                  </a:solidFill>
                  <a:effectLst>
                    <a:outerShdw blurRad="38100" dist="38100" dir="2700000" algn="tl">
                      <a:srgbClr val="000000">
                        <a:alpha val="43137"/>
                      </a:srgbClr>
                    </a:outerShdw>
                  </a:effectLst>
                  <a:latin typeface="Arial Black" panose="020B0A04020102020204" pitchFamily="34" charset="0"/>
                </a:rPr>
                <a:t>СОЕДИНЕНИЯ</a:t>
              </a:r>
              <a:endParaRPr lang="ru-RU" altLang="ru-RU" sz="3200" b="1" spc="500"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grpSp>
      <p:grpSp>
        <p:nvGrpSpPr>
          <p:cNvPr id="7" name="Group 36"/>
          <p:cNvGrpSpPr>
            <a:grpSpLocks/>
          </p:cNvGrpSpPr>
          <p:nvPr/>
        </p:nvGrpSpPr>
        <p:grpSpPr bwMode="auto">
          <a:xfrm>
            <a:off x="1250286" y="884803"/>
            <a:ext cx="6706090" cy="1425574"/>
            <a:chOff x="1286" y="588"/>
            <a:chExt cx="3511" cy="898"/>
          </a:xfrm>
          <a:solidFill>
            <a:srgbClr val="CCCCFF"/>
          </a:solidFill>
        </p:grpSpPr>
        <p:sp>
          <p:nvSpPr>
            <p:cNvPr id="4130" name="AutoShape 19"/>
            <p:cNvSpPr>
              <a:spLocks noChangeArrowheads="1"/>
            </p:cNvSpPr>
            <p:nvPr/>
          </p:nvSpPr>
          <p:spPr bwMode="auto">
            <a:xfrm>
              <a:off x="1286" y="595"/>
              <a:ext cx="1658" cy="891"/>
            </a:xfrm>
            <a:prstGeom prst="downArrowCallout">
              <a:avLst>
                <a:gd name="adj1" fmla="val 44908"/>
                <a:gd name="adj2" fmla="val 44908"/>
                <a:gd name="adj3" fmla="val 16667"/>
                <a:gd name="adj4" fmla="val 66667"/>
              </a:avLst>
            </a:prstGeom>
            <a:grpFill/>
            <a:ln w="57150" cmpd="thickThin">
              <a:solidFill>
                <a:srgbClr val="9966FF"/>
              </a:solidFill>
              <a:miter lim="800000"/>
              <a:headEnd/>
              <a:tailEnd/>
            </a:ln>
            <a:effectLst>
              <a:outerShdw dist="107763"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D0"/>
                </a:solidFill>
              </a:endParaRPr>
            </a:p>
          </p:txBody>
        </p:sp>
        <p:sp>
          <p:nvSpPr>
            <p:cNvPr id="4131" name="AutoShape 20"/>
            <p:cNvSpPr>
              <a:spLocks noChangeArrowheads="1"/>
            </p:cNvSpPr>
            <p:nvPr/>
          </p:nvSpPr>
          <p:spPr bwMode="auto">
            <a:xfrm>
              <a:off x="3139" y="588"/>
              <a:ext cx="1658" cy="861"/>
            </a:xfrm>
            <a:prstGeom prst="downArrowCallout">
              <a:avLst>
                <a:gd name="adj1" fmla="val 44908"/>
                <a:gd name="adj2" fmla="val 44908"/>
                <a:gd name="adj3" fmla="val 16667"/>
                <a:gd name="adj4" fmla="val 66667"/>
              </a:avLst>
            </a:prstGeom>
            <a:grpFill/>
            <a:ln w="57150" cmpd="thickThin">
              <a:solidFill>
                <a:srgbClr val="9966FF"/>
              </a:solidFill>
              <a:miter lim="800000"/>
              <a:headEnd/>
              <a:tailEnd/>
            </a:ln>
            <a:effectLst>
              <a:outerShdw dist="107763"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D0"/>
                </a:solidFill>
              </a:endParaRPr>
            </a:p>
          </p:txBody>
        </p:sp>
      </p:grpSp>
      <p:sp>
        <p:nvSpPr>
          <p:cNvPr id="45062" name="Text Box 6"/>
          <p:cNvSpPr txBox="1">
            <a:spLocks noChangeArrowheads="1"/>
          </p:cNvSpPr>
          <p:nvPr/>
        </p:nvSpPr>
        <p:spPr bwMode="auto">
          <a:xfrm>
            <a:off x="4863568" y="913496"/>
            <a:ext cx="2822575" cy="830997"/>
          </a:xfrm>
          <a:prstGeom prst="rect">
            <a:avLst/>
          </a:prstGeom>
          <a:solidFill>
            <a:srgbClr val="CCCCFF"/>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ru-RU" sz="2400" b="1" i="1" dirty="0" smtClean="0">
                <a:solidFill>
                  <a:srgbClr val="FF0000"/>
                </a:solidFill>
                <a:latin typeface="+mj-lt"/>
                <a:hlinkClick r:id="rId10" action="ppaction://hlinksldjump"/>
              </a:rPr>
              <a:t>Неразъёмные </a:t>
            </a:r>
            <a:r>
              <a:rPr lang="ru-RU" altLang="ru-RU" sz="2400" b="1" i="1" dirty="0">
                <a:solidFill>
                  <a:srgbClr val="FF0000"/>
                </a:solidFill>
                <a:latin typeface="+mj-lt"/>
                <a:hlinkClick r:id="rId10" action="ppaction://hlinksldjump"/>
              </a:rPr>
              <a:t>соединения</a:t>
            </a:r>
            <a:endParaRPr lang="ru-RU" altLang="ru-RU" sz="2400" b="1" i="1" dirty="0">
              <a:solidFill>
                <a:srgbClr val="FF0000"/>
              </a:solidFill>
              <a:latin typeface="+mj-lt"/>
            </a:endParaRPr>
          </a:p>
        </p:txBody>
      </p:sp>
      <p:sp>
        <p:nvSpPr>
          <p:cNvPr id="45059" name="Rectangle 3"/>
          <p:cNvSpPr>
            <a:spLocks noGrp="1" noChangeArrowheads="1"/>
          </p:cNvSpPr>
          <p:nvPr>
            <p:ph type="body" idx="1"/>
          </p:nvPr>
        </p:nvSpPr>
        <p:spPr>
          <a:xfrm>
            <a:off x="1503935" y="979777"/>
            <a:ext cx="2633662" cy="748241"/>
          </a:xfrm>
          <a:solidFill>
            <a:srgbClr val="CCCCFF"/>
          </a:solidFill>
          <a:ln>
            <a:noFill/>
          </a:ln>
        </p:spPr>
        <p:txBody>
          <a:bodyPr/>
          <a:lstStyle/>
          <a:p>
            <a:pPr marL="609600" indent="-609600" algn="ctr" eaLnBrk="1" hangingPunct="1">
              <a:lnSpc>
                <a:spcPct val="80000"/>
              </a:lnSpc>
              <a:buFont typeface="Wingdings" panose="05000000000000000000" pitchFamily="2" charset="2"/>
              <a:buNone/>
            </a:pPr>
            <a:r>
              <a:rPr lang="ru-RU" altLang="ru-RU" sz="2400" b="1" i="1" dirty="0" smtClean="0">
                <a:solidFill>
                  <a:srgbClr val="0000FF"/>
                </a:solidFill>
                <a:latin typeface="+mj-lt"/>
                <a:hlinkClick r:id="rId11" action="ppaction://hlinksldjump"/>
              </a:rPr>
              <a:t>Разъёмные </a:t>
            </a:r>
          </a:p>
          <a:p>
            <a:pPr marL="609600" indent="-609600" algn="ctr" eaLnBrk="1" hangingPunct="1">
              <a:lnSpc>
                <a:spcPct val="80000"/>
              </a:lnSpc>
              <a:buFont typeface="Wingdings" panose="05000000000000000000" pitchFamily="2" charset="2"/>
              <a:buNone/>
            </a:pPr>
            <a:r>
              <a:rPr lang="ru-RU" altLang="ru-RU" sz="2400" b="1" i="1" dirty="0" smtClean="0">
                <a:solidFill>
                  <a:srgbClr val="0000FF"/>
                </a:solidFill>
                <a:latin typeface="+mj-lt"/>
                <a:hlinkClick r:id="rId11" action="ppaction://hlinksldjump"/>
              </a:rPr>
              <a:t>соединения</a:t>
            </a:r>
            <a:endParaRPr lang="ru-RU" altLang="ru-RU" sz="2400" b="1" i="1" dirty="0" smtClean="0">
              <a:solidFill>
                <a:srgbClr val="0000FF"/>
              </a:solidFill>
              <a:latin typeface="+mj-lt"/>
            </a:endParaRPr>
          </a:p>
        </p:txBody>
      </p:sp>
      <p:sp>
        <p:nvSpPr>
          <p:cNvPr id="45084" name="Text Box 28"/>
          <p:cNvSpPr txBox="1">
            <a:spLocks noChangeArrowheads="1"/>
          </p:cNvSpPr>
          <p:nvPr/>
        </p:nvSpPr>
        <p:spPr bwMode="auto">
          <a:xfrm>
            <a:off x="581689" y="2502168"/>
            <a:ext cx="19256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2000" b="1" i="1" dirty="0">
                <a:solidFill>
                  <a:srgbClr val="0000D0"/>
                </a:solidFill>
              </a:rPr>
              <a:t>Нерезьбовые</a:t>
            </a:r>
          </a:p>
          <a:p>
            <a:pPr algn="ctr" eaLnBrk="1" hangingPunct="1">
              <a:spcBef>
                <a:spcPts val="0"/>
              </a:spcBef>
            </a:pPr>
            <a:r>
              <a:rPr lang="ru-RU" altLang="ru-RU" sz="2000" b="1" i="1" dirty="0" smtClean="0">
                <a:solidFill>
                  <a:srgbClr val="0000D0"/>
                </a:solidFill>
              </a:rPr>
              <a:t>соединения</a:t>
            </a:r>
            <a:endParaRPr lang="ru-RU" altLang="ru-RU" sz="2000" b="1" i="1" dirty="0">
              <a:solidFill>
                <a:srgbClr val="0000D0"/>
              </a:solidFill>
            </a:endParaRPr>
          </a:p>
        </p:txBody>
      </p:sp>
      <p:grpSp>
        <p:nvGrpSpPr>
          <p:cNvPr id="14" name="Group 70"/>
          <p:cNvGrpSpPr>
            <a:grpSpLocks/>
          </p:cNvGrpSpPr>
          <p:nvPr/>
        </p:nvGrpSpPr>
        <p:grpSpPr bwMode="auto">
          <a:xfrm>
            <a:off x="5126012" y="2896801"/>
            <a:ext cx="1939927" cy="815630"/>
            <a:chOff x="3476" y="1800"/>
            <a:chExt cx="1143" cy="455"/>
          </a:xfrm>
        </p:grpSpPr>
        <p:sp>
          <p:nvSpPr>
            <p:cNvPr id="4116" name="AutoShape 56"/>
            <p:cNvSpPr>
              <a:spLocks noChangeArrowheads="1"/>
            </p:cNvSpPr>
            <p:nvPr/>
          </p:nvSpPr>
          <p:spPr bwMode="auto">
            <a:xfrm flipH="1" flipV="1">
              <a:off x="3476" y="1800"/>
              <a:ext cx="1143" cy="455"/>
            </a:xfrm>
            <a:prstGeom prst="wedgeRectCallout">
              <a:avLst>
                <a:gd name="adj1" fmla="val 1520"/>
                <a:gd name="adj2" fmla="val 138939"/>
              </a:avLst>
            </a:prstGeom>
            <a:solidFill>
              <a:srgbClr val="E7E7FF"/>
            </a:solidFill>
            <a:ln w="9525">
              <a:solidFill>
                <a:srgbClr val="FF0000"/>
              </a:solidFill>
              <a:miter lim="800000"/>
              <a:headEnd/>
              <a:tailEnd/>
            </a:ln>
            <a:effectLst>
              <a:outerShdw dist="107763" dir="2700000" algn="ctr" rotWithShape="0">
                <a:schemeClr val="bg2">
                  <a:alpha val="50000"/>
                </a:schemeClr>
              </a:outerShdw>
            </a:effec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17" name="Text Box 22"/>
            <p:cNvSpPr txBox="1">
              <a:spLocks noChangeArrowheads="1"/>
            </p:cNvSpPr>
            <p:nvPr/>
          </p:nvSpPr>
          <p:spPr bwMode="auto">
            <a:xfrm>
              <a:off x="3522" y="1839"/>
              <a:ext cx="1052" cy="3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u="sng" dirty="0">
                  <a:solidFill>
                    <a:schemeClr val="bg2"/>
                  </a:solidFill>
                  <a:hlinkClick r:id="rId12" action="ppaction://hlinksldjump"/>
                </a:rPr>
                <a:t>Клеевое</a:t>
              </a:r>
            </a:p>
            <a:p>
              <a:pPr algn="ctr" eaLnBrk="1" hangingPunct="1">
                <a:spcBef>
                  <a:spcPts val="0"/>
                </a:spcBef>
              </a:pPr>
              <a:r>
                <a:rPr lang="ru-RU" altLang="ru-RU" sz="1900" b="1" i="1" u="sng" dirty="0">
                  <a:solidFill>
                    <a:schemeClr val="bg2"/>
                  </a:solidFill>
                  <a:hlinkClick r:id="rId12" action="ppaction://hlinksldjump"/>
                </a:rPr>
                <a:t> соединения</a:t>
              </a:r>
              <a:endParaRPr lang="ru-RU" altLang="ru-RU" sz="1900" b="1" i="1" u="sng" dirty="0">
                <a:solidFill>
                  <a:schemeClr val="bg2"/>
                </a:solidFill>
              </a:endParaRPr>
            </a:p>
          </p:txBody>
        </p:sp>
      </p:grpSp>
      <p:sp>
        <p:nvSpPr>
          <p:cNvPr id="45063" name="Text Box 7"/>
          <p:cNvSpPr txBox="1">
            <a:spLocks noChangeArrowheads="1"/>
          </p:cNvSpPr>
          <p:nvPr/>
        </p:nvSpPr>
        <p:spPr bwMode="auto">
          <a:xfrm>
            <a:off x="3201963" y="2476544"/>
            <a:ext cx="17986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2000" b="1" i="1" dirty="0">
                <a:solidFill>
                  <a:srgbClr val="0000D0"/>
                </a:solidFill>
              </a:rPr>
              <a:t>Резьбовые</a:t>
            </a:r>
          </a:p>
          <a:p>
            <a:pPr algn="ctr" eaLnBrk="1" hangingPunct="1">
              <a:spcBef>
                <a:spcPts val="0"/>
              </a:spcBef>
            </a:pPr>
            <a:r>
              <a:rPr lang="ru-RU" altLang="ru-RU" sz="2000" b="1" i="1" dirty="0">
                <a:solidFill>
                  <a:srgbClr val="0000D0"/>
                </a:solidFill>
              </a:rPr>
              <a:t> соединения</a:t>
            </a:r>
          </a:p>
        </p:txBody>
      </p:sp>
      <p:grpSp>
        <p:nvGrpSpPr>
          <p:cNvPr id="2" name="Group 68"/>
          <p:cNvGrpSpPr>
            <a:grpSpLocks/>
          </p:cNvGrpSpPr>
          <p:nvPr/>
        </p:nvGrpSpPr>
        <p:grpSpPr bwMode="auto">
          <a:xfrm>
            <a:off x="7240085" y="3658477"/>
            <a:ext cx="1795463" cy="801529"/>
            <a:chOff x="4559" y="2786"/>
            <a:chExt cx="1131" cy="617"/>
          </a:xfrm>
        </p:grpSpPr>
        <p:sp>
          <p:nvSpPr>
            <p:cNvPr id="4140" name="AutoShape 55"/>
            <p:cNvSpPr>
              <a:spLocks noChangeArrowheads="1"/>
            </p:cNvSpPr>
            <p:nvPr/>
          </p:nvSpPr>
          <p:spPr bwMode="auto">
            <a:xfrm>
              <a:off x="4559" y="2786"/>
              <a:ext cx="1131" cy="617"/>
            </a:xfrm>
            <a:prstGeom prst="wedgeRectCallout">
              <a:avLst>
                <a:gd name="adj1" fmla="val -79018"/>
                <a:gd name="adj2" fmla="val -232686"/>
              </a:avLst>
            </a:prstGeom>
            <a:solidFill>
              <a:srgbClr val="E7E7FF"/>
            </a:solidFill>
            <a:ln w="9525">
              <a:solidFill>
                <a:srgbClr val="FF0000"/>
              </a:solidFill>
              <a:miter lim="800000"/>
              <a:headEnd/>
              <a:tailEnd/>
            </a:ln>
            <a:effectLst>
              <a:outerShdw dist="107763" dir="2700000"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41" name="Text Box 21"/>
            <p:cNvSpPr txBox="1">
              <a:spLocks noChangeArrowheads="1"/>
            </p:cNvSpPr>
            <p:nvPr/>
          </p:nvSpPr>
          <p:spPr bwMode="auto">
            <a:xfrm>
              <a:off x="4594" y="2836"/>
              <a:ext cx="1075" cy="5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chemeClr val="bg2"/>
                  </a:solidFill>
                  <a:hlinkClick r:id="rId12" action="ppaction://hlinksldjump"/>
                </a:rPr>
                <a:t>Паяное</a:t>
              </a:r>
            </a:p>
            <a:p>
              <a:pPr algn="ctr" eaLnBrk="1" hangingPunct="1">
                <a:spcBef>
                  <a:spcPts val="0"/>
                </a:spcBef>
              </a:pPr>
              <a:r>
                <a:rPr lang="ru-RU" altLang="ru-RU" sz="1900" b="1" i="1" u="sng" dirty="0">
                  <a:solidFill>
                    <a:schemeClr val="bg2"/>
                  </a:solidFill>
                  <a:hlinkClick r:id="rId12" action="ppaction://hlinksldjump"/>
                </a:rPr>
                <a:t> </a:t>
              </a:r>
              <a:r>
                <a:rPr lang="ru-RU" altLang="ru-RU" sz="1900" b="1" i="1" dirty="0">
                  <a:solidFill>
                    <a:schemeClr val="bg2"/>
                  </a:solidFill>
                  <a:hlinkClick r:id="rId12" action="ppaction://hlinksldjump"/>
                </a:rPr>
                <a:t>соединение</a:t>
              </a:r>
              <a:endParaRPr lang="ru-RU" altLang="ru-RU" sz="1900" b="1" i="1" dirty="0">
                <a:solidFill>
                  <a:schemeClr val="bg2"/>
                </a:solidFill>
              </a:endParaRPr>
            </a:p>
          </p:txBody>
        </p:sp>
      </p:grpSp>
      <p:grpSp>
        <p:nvGrpSpPr>
          <p:cNvPr id="3" name="Group 67"/>
          <p:cNvGrpSpPr>
            <a:grpSpLocks/>
          </p:cNvGrpSpPr>
          <p:nvPr/>
        </p:nvGrpSpPr>
        <p:grpSpPr bwMode="auto">
          <a:xfrm>
            <a:off x="7142861" y="2458834"/>
            <a:ext cx="1892691" cy="760866"/>
            <a:chOff x="4573" y="2153"/>
            <a:chExt cx="1122" cy="546"/>
          </a:xfrm>
        </p:grpSpPr>
        <p:sp>
          <p:nvSpPr>
            <p:cNvPr id="4138" name="AutoShape 54"/>
            <p:cNvSpPr>
              <a:spLocks noChangeArrowheads="1"/>
            </p:cNvSpPr>
            <p:nvPr/>
          </p:nvSpPr>
          <p:spPr bwMode="auto">
            <a:xfrm>
              <a:off x="4573" y="2153"/>
              <a:ext cx="1122" cy="546"/>
            </a:xfrm>
            <a:prstGeom prst="wedgeRectCallout">
              <a:avLst>
                <a:gd name="adj1" fmla="val -65909"/>
                <a:gd name="adj2" fmla="val -92108"/>
              </a:avLst>
            </a:prstGeom>
            <a:solidFill>
              <a:srgbClr val="E7E7FF"/>
            </a:solidFill>
            <a:ln w="9525">
              <a:solidFill>
                <a:srgbClr val="FF0000"/>
              </a:solidFill>
              <a:miter lim="800000"/>
              <a:headEnd/>
              <a:tailEnd/>
            </a:ln>
            <a:effectLst>
              <a:outerShdw dist="107763" dir="2700000"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39" name="Text Box 24"/>
            <p:cNvSpPr txBox="1">
              <a:spLocks noChangeArrowheads="1"/>
            </p:cNvSpPr>
            <p:nvPr/>
          </p:nvSpPr>
          <p:spPr bwMode="auto">
            <a:xfrm>
              <a:off x="4622" y="2189"/>
              <a:ext cx="1037" cy="487"/>
            </a:xfrm>
            <a:prstGeom prst="rect">
              <a:avLst/>
            </a:prstGeom>
            <a:solidFill>
              <a:srgbClr val="FFFFFF"/>
            </a:solidFill>
            <a:ln w="9525">
              <a:noFill/>
              <a:miter lim="800000"/>
              <a:headEnd/>
              <a:tailEnd/>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smtClean="0">
                  <a:solidFill>
                    <a:srgbClr val="FF0000"/>
                  </a:solidFill>
                  <a:hlinkClick r:id="rId12" action="ppaction://hlinksldjump"/>
                </a:rPr>
                <a:t>Клёпаное</a:t>
              </a:r>
              <a:endParaRPr lang="ru-RU" altLang="ru-RU" sz="1900" b="1" i="1" dirty="0">
                <a:solidFill>
                  <a:srgbClr val="FF0000"/>
                </a:solidFill>
                <a:hlinkClick r:id="rId12" action="ppaction://hlinksldjump"/>
              </a:endParaRPr>
            </a:p>
            <a:p>
              <a:pPr algn="ctr" eaLnBrk="1" hangingPunct="1">
                <a:spcBef>
                  <a:spcPts val="0"/>
                </a:spcBef>
              </a:pPr>
              <a:r>
                <a:rPr lang="ru-RU" altLang="ru-RU" sz="1900" b="1" i="1" dirty="0">
                  <a:solidFill>
                    <a:srgbClr val="FF0000"/>
                  </a:solidFill>
                  <a:hlinkClick r:id="rId12" action="ppaction://hlinksldjump"/>
                </a:rPr>
                <a:t> соединение</a:t>
              </a:r>
              <a:endParaRPr lang="ru-RU" altLang="ru-RU" sz="1900" b="1" i="1" dirty="0">
                <a:solidFill>
                  <a:srgbClr val="FF0000"/>
                </a:solidFill>
              </a:endParaRPr>
            </a:p>
          </p:txBody>
        </p:sp>
      </p:grpSp>
    </p:spTree>
    <p:extLst>
      <p:ext uri="{BB962C8B-B14F-4D97-AF65-F5344CB8AC3E}">
        <p14:creationId xmlns:p14="http://schemas.microsoft.com/office/powerpoint/2010/main" val="116244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45059">
                                            <p:bg/>
                                          </p:spTgt>
                                        </p:tgtEl>
                                        <p:attrNameLst>
                                          <p:attrName>style.visibility</p:attrName>
                                        </p:attrNameLst>
                                      </p:cBhvr>
                                      <p:to>
                                        <p:strVal val="visible"/>
                                      </p:to>
                                    </p:set>
                                    <p:anim calcmode="lin" valueType="num">
                                      <p:cBhvr>
                                        <p:cTn id="17" dur="500" fill="hold"/>
                                        <p:tgtEl>
                                          <p:spTgt spid="45059">
                                            <p:bg/>
                                          </p:spTgt>
                                        </p:tgtEl>
                                        <p:attrNameLst>
                                          <p:attrName>ppt_w</p:attrName>
                                        </p:attrNameLst>
                                      </p:cBhvr>
                                      <p:tavLst>
                                        <p:tav tm="0">
                                          <p:val>
                                            <p:fltVal val="0"/>
                                          </p:val>
                                        </p:tav>
                                        <p:tav tm="100000">
                                          <p:val>
                                            <p:strVal val="#ppt_w"/>
                                          </p:val>
                                        </p:tav>
                                      </p:tavLst>
                                    </p:anim>
                                    <p:anim calcmode="lin" valueType="num">
                                      <p:cBhvr>
                                        <p:cTn id="18" dur="500" fill="hold"/>
                                        <p:tgtEl>
                                          <p:spTgt spid="45059">
                                            <p:bg/>
                                          </p:spTgt>
                                        </p:tgtEl>
                                        <p:attrNameLst>
                                          <p:attrName>ppt_h</p:attrName>
                                        </p:attrNameLst>
                                      </p:cBhvr>
                                      <p:tavLst>
                                        <p:tav tm="0">
                                          <p:val>
                                            <p:fltVal val="0"/>
                                          </p:val>
                                        </p:tav>
                                        <p:tav tm="100000">
                                          <p:val>
                                            <p:strVal val="#ppt_h"/>
                                          </p:val>
                                        </p:tav>
                                      </p:tavLst>
                                    </p:anim>
                                    <p:animEffect transition="in" filter="fade">
                                      <p:cBhvr>
                                        <p:cTn id="19" dur="500"/>
                                        <p:tgtEl>
                                          <p:spTgt spid="45059">
                                            <p:bg/>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45059">
                                            <p:txEl>
                                              <p:pRg st="0" end="0"/>
                                            </p:txEl>
                                          </p:spTgt>
                                        </p:tgtEl>
                                        <p:attrNameLst>
                                          <p:attrName>style.visibility</p:attrName>
                                        </p:attrNameLst>
                                      </p:cBhvr>
                                      <p:to>
                                        <p:strVal val="visible"/>
                                      </p:to>
                                    </p:set>
                                    <p:anim calcmode="lin" valueType="num">
                                      <p:cBhvr>
                                        <p:cTn id="24"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5059">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4505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5059">
                                            <p:txEl>
                                              <p:pRg st="1" end="1"/>
                                            </p:txEl>
                                          </p:spTgt>
                                        </p:tgtEl>
                                        <p:attrNameLst>
                                          <p:attrName>style.visibility</p:attrName>
                                        </p:attrNameLst>
                                      </p:cBhvr>
                                      <p:to>
                                        <p:strVal val="visible"/>
                                      </p:to>
                                    </p:set>
                                    <p:anim calcmode="lin" valueType="num">
                                      <p:cBhvr>
                                        <p:cTn id="31" dur="5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5059">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5059">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45062"/>
                                        </p:tgtEl>
                                        <p:attrNameLst>
                                          <p:attrName>style.visibility</p:attrName>
                                        </p:attrNameLst>
                                      </p:cBhvr>
                                      <p:to>
                                        <p:strVal val="visible"/>
                                      </p:to>
                                    </p:set>
                                    <p:anim calcmode="lin" valueType="num">
                                      <p:cBhvr>
                                        <p:cTn id="38" dur="500" fill="hold"/>
                                        <p:tgtEl>
                                          <p:spTgt spid="45062"/>
                                        </p:tgtEl>
                                        <p:attrNameLst>
                                          <p:attrName>ppt_w</p:attrName>
                                        </p:attrNameLst>
                                      </p:cBhvr>
                                      <p:tavLst>
                                        <p:tav tm="0">
                                          <p:val>
                                            <p:fltVal val="0"/>
                                          </p:val>
                                        </p:tav>
                                        <p:tav tm="100000">
                                          <p:val>
                                            <p:strVal val="#ppt_w"/>
                                          </p:val>
                                        </p:tav>
                                      </p:tavLst>
                                    </p:anim>
                                    <p:anim calcmode="lin" valueType="num">
                                      <p:cBhvr>
                                        <p:cTn id="39" dur="500" fill="hold"/>
                                        <p:tgtEl>
                                          <p:spTgt spid="45062"/>
                                        </p:tgtEl>
                                        <p:attrNameLst>
                                          <p:attrName>ppt_h</p:attrName>
                                        </p:attrNameLst>
                                      </p:cBhvr>
                                      <p:tavLst>
                                        <p:tav tm="0">
                                          <p:val>
                                            <p:fltVal val="0"/>
                                          </p:val>
                                        </p:tav>
                                        <p:tav tm="100000">
                                          <p:val>
                                            <p:strVal val="#ppt_h"/>
                                          </p:val>
                                        </p:tav>
                                      </p:tavLst>
                                    </p:anim>
                                    <p:animEffect transition="in" filter="fade">
                                      <p:cBhvr>
                                        <p:cTn id="40" dur="500"/>
                                        <p:tgtEl>
                                          <p:spTgt spid="4506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45084"/>
                                        </p:tgtEl>
                                        <p:attrNameLst>
                                          <p:attrName>style.visibility</p:attrName>
                                        </p:attrNameLst>
                                      </p:cBhvr>
                                      <p:to>
                                        <p:strVal val="visible"/>
                                      </p:to>
                                    </p:set>
                                    <p:anim calcmode="lin" valueType="num">
                                      <p:cBhvr>
                                        <p:cTn id="50" dur="500" fill="hold"/>
                                        <p:tgtEl>
                                          <p:spTgt spid="45084"/>
                                        </p:tgtEl>
                                        <p:attrNameLst>
                                          <p:attrName>ppt_w</p:attrName>
                                        </p:attrNameLst>
                                      </p:cBhvr>
                                      <p:tavLst>
                                        <p:tav tm="0">
                                          <p:val>
                                            <p:fltVal val="0"/>
                                          </p:val>
                                        </p:tav>
                                        <p:tav tm="100000">
                                          <p:val>
                                            <p:strVal val="#ppt_w"/>
                                          </p:val>
                                        </p:tav>
                                      </p:tavLst>
                                    </p:anim>
                                    <p:anim calcmode="lin" valueType="num">
                                      <p:cBhvr>
                                        <p:cTn id="51" dur="500" fill="hold"/>
                                        <p:tgtEl>
                                          <p:spTgt spid="45084"/>
                                        </p:tgtEl>
                                        <p:attrNameLst>
                                          <p:attrName>ppt_h</p:attrName>
                                        </p:attrNameLst>
                                      </p:cBhvr>
                                      <p:tavLst>
                                        <p:tav tm="0">
                                          <p:val>
                                            <p:fltVal val="0"/>
                                          </p:val>
                                        </p:tav>
                                        <p:tav tm="100000">
                                          <p:val>
                                            <p:strVal val="#ppt_h"/>
                                          </p:val>
                                        </p:tav>
                                      </p:tavLst>
                                    </p:anim>
                                    <p:animEffect transition="in" filter="fade">
                                      <p:cBhvr>
                                        <p:cTn id="52" dur="500"/>
                                        <p:tgtEl>
                                          <p:spTgt spid="4508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45063"/>
                                        </p:tgtEl>
                                        <p:attrNameLst>
                                          <p:attrName>style.visibility</p:attrName>
                                        </p:attrNameLst>
                                      </p:cBhvr>
                                      <p:to>
                                        <p:strVal val="visible"/>
                                      </p:to>
                                    </p:set>
                                    <p:anim calcmode="lin" valueType="num">
                                      <p:cBhvr>
                                        <p:cTn id="57" dur="500" fill="hold"/>
                                        <p:tgtEl>
                                          <p:spTgt spid="45063"/>
                                        </p:tgtEl>
                                        <p:attrNameLst>
                                          <p:attrName>ppt_w</p:attrName>
                                        </p:attrNameLst>
                                      </p:cBhvr>
                                      <p:tavLst>
                                        <p:tav tm="0">
                                          <p:val>
                                            <p:fltVal val="0"/>
                                          </p:val>
                                        </p:tav>
                                        <p:tav tm="100000">
                                          <p:val>
                                            <p:strVal val="#ppt_w"/>
                                          </p:val>
                                        </p:tav>
                                      </p:tavLst>
                                    </p:anim>
                                    <p:anim calcmode="lin" valueType="num">
                                      <p:cBhvr>
                                        <p:cTn id="58" dur="500" fill="hold"/>
                                        <p:tgtEl>
                                          <p:spTgt spid="45063"/>
                                        </p:tgtEl>
                                        <p:attrNameLst>
                                          <p:attrName>ppt_h</p:attrName>
                                        </p:attrNameLst>
                                      </p:cBhvr>
                                      <p:tavLst>
                                        <p:tav tm="0">
                                          <p:val>
                                            <p:fltVal val="0"/>
                                          </p:val>
                                        </p:tav>
                                        <p:tav tm="100000">
                                          <p:val>
                                            <p:strVal val="#ppt_h"/>
                                          </p:val>
                                        </p:tav>
                                      </p:tavLst>
                                    </p:anim>
                                    <p:animEffect transition="in" filter="fade">
                                      <p:cBhvr>
                                        <p:cTn id="59" dur="500"/>
                                        <p:tgtEl>
                                          <p:spTgt spid="4506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0"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3"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Effect transition="in" filter="fade">
                                      <p:cBhvr>
                                        <p:cTn id="85" dur="500"/>
                                        <p:tgtEl>
                                          <p:spTgt spid="15"/>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3" presetClass="entr" presetSubtype="0" fill="hold" nodeType="click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3"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3" presetClass="entr" presetSubtype="0" fill="hold" nodeType="click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p:cTn id="104" dur="500" fill="hold"/>
                                        <p:tgtEl>
                                          <p:spTgt spid="2"/>
                                        </p:tgtEl>
                                        <p:attrNameLst>
                                          <p:attrName>ppt_w</p:attrName>
                                        </p:attrNameLst>
                                      </p:cBhvr>
                                      <p:tavLst>
                                        <p:tav tm="0">
                                          <p:val>
                                            <p:fltVal val="0"/>
                                          </p:val>
                                        </p:tav>
                                        <p:tav tm="100000">
                                          <p:val>
                                            <p:strVal val="#ppt_w"/>
                                          </p:val>
                                        </p:tav>
                                      </p:tavLst>
                                    </p:anim>
                                    <p:anim calcmode="lin" valueType="num">
                                      <p:cBhvr>
                                        <p:cTn id="105" dur="500" fill="hold"/>
                                        <p:tgtEl>
                                          <p:spTgt spid="2"/>
                                        </p:tgtEl>
                                        <p:attrNameLst>
                                          <p:attrName>ppt_h</p:attrName>
                                        </p:attrNameLst>
                                      </p:cBhvr>
                                      <p:tavLst>
                                        <p:tav tm="0">
                                          <p:val>
                                            <p:fltVal val="0"/>
                                          </p:val>
                                        </p:tav>
                                        <p:tav tm="100000">
                                          <p:val>
                                            <p:strVal val="#ppt_h"/>
                                          </p:val>
                                        </p:tav>
                                      </p:tavLst>
                                    </p:anim>
                                    <p:animEffect transition="in" filter="fade">
                                      <p:cBhvr>
                                        <p:cTn id="106" dur="500"/>
                                        <p:tgtEl>
                                          <p:spTgt spid="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3" presetClass="entr" presetSubtype="0" fill="hold" nodeType="clickEffect">
                                  <p:stCondLst>
                                    <p:cond delay="0"/>
                                  </p:stCondLst>
                                  <p:childTnLst>
                                    <p:set>
                                      <p:cBhvr>
                                        <p:cTn id="110" dur="1" fill="hold">
                                          <p:stCondLst>
                                            <p:cond delay="0"/>
                                          </p:stCondLst>
                                        </p:cTn>
                                        <p:tgtEl>
                                          <p:spTgt spid="8"/>
                                        </p:tgtEl>
                                        <p:attrNameLst>
                                          <p:attrName>style.visibility</p:attrName>
                                        </p:attrNameLst>
                                      </p:cBhvr>
                                      <p:to>
                                        <p:strVal val="visible"/>
                                      </p:to>
                                    </p:set>
                                    <p:anim calcmode="lin" valueType="num">
                                      <p:cBhvr>
                                        <p:cTn id="111" dur="500" fill="hold"/>
                                        <p:tgtEl>
                                          <p:spTgt spid="8"/>
                                        </p:tgtEl>
                                        <p:attrNameLst>
                                          <p:attrName>ppt_w</p:attrName>
                                        </p:attrNameLst>
                                      </p:cBhvr>
                                      <p:tavLst>
                                        <p:tav tm="0">
                                          <p:val>
                                            <p:fltVal val="0"/>
                                          </p:val>
                                        </p:tav>
                                        <p:tav tm="100000">
                                          <p:val>
                                            <p:strVal val="#ppt_w"/>
                                          </p:val>
                                        </p:tav>
                                      </p:tavLst>
                                    </p:anim>
                                    <p:anim calcmode="lin" valueType="num">
                                      <p:cBhvr>
                                        <p:cTn id="112" dur="500" fill="hold"/>
                                        <p:tgtEl>
                                          <p:spTgt spid="8"/>
                                        </p:tgtEl>
                                        <p:attrNameLst>
                                          <p:attrName>ppt_h</p:attrName>
                                        </p:attrNameLst>
                                      </p:cBhvr>
                                      <p:tavLst>
                                        <p:tav tm="0">
                                          <p:val>
                                            <p:fltVal val="0"/>
                                          </p:val>
                                        </p:tav>
                                        <p:tav tm="100000">
                                          <p:val>
                                            <p:strVal val="#ppt_h"/>
                                          </p:val>
                                        </p:tav>
                                      </p:tavLst>
                                    </p:anim>
                                    <p:animEffect transition="in" filter="fade">
                                      <p:cBhvr>
                                        <p:cTn id="113" dur="500"/>
                                        <p:tgtEl>
                                          <p:spTgt spid="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53"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animBg="1"/>
      <p:bldP spid="45059" grpId="0" build="p" animBg="1"/>
      <p:bldP spid="45084" grpId="0"/>
      <p:bldP spid="450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1-tub-ru.yandex.net/i?id=8d40b9b77dc86a51bfeea93a02d4ebd1&amp;n=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605" y="852147"/>
            <a:ext cx="475252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caam.ru/sales/other/prodam_olovo_i_pripoj_dlya_pajki_H000c78f7_1356170.jpg"/>
          <p:cNvPicPr>
            <a:picLocks noChangeAspect="1" noChangeArrowheads="1"/>
          </p:cNvPicPr>
          <p:nvPr/>
        </p:nvPicPr>
        <p:blipFill rotWithShape="1">
          <a:blip r:embed="rId3">
            <a:extLst>
              <a:ext uri="{28A0092B-C50C-407E-A947-70E740481C1C}">
                <a14:useLocalDpi xmlns:a14="http://schemas.microsoft.com/office/drawing/2010/main" val="0"/>
              </a:ext>
            </a:extLst>
          </a:blip>
          <a:srcRect l="23363" r="17411"/>
          <a:stretch/>
        </p:blipFill>
        <p:spPr bwMode="auto">
          <a:xfrm>
            <a:off x="179512" y="3553042"/>
            <a:ext cx="2388250" cy="302433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pgs-servis.ru/inet_magaz/pripoi_aliuminievi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33" r="14728"/>
          <a:stretch/>
        </p:blipFill>
        <p:spPr bwMode="auto">
          <a:xfrm>
            <a:off x="6899009" y="3539014"/>
            <a:ext cx="2052228" cy="3020717"/>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a:spLocks noGrp="1"/>
          </p:cNvSpPr>
          <p:nvPr>
            <p:ph type="title"/>
          </p:nvPr>
        </p:nvSpPr>
        <p:spPr>
          <a:xfrm>
            <a:off x="467544" y="0"/>
            <a:ext cx="8183252" cy="720080"/>
          </a:xfrm>
        </p:spPr>
        <p:txBody>
          <a:bodyPr>
            <a:normAutofit fontScale="90000"/>
          </a:bodyPr>
          <a:lstStyle/>
          <a:p>
            <a:r>
              <a:rPr lang="ru-RU" b="1" dirty="0" smtClean="0">
                <a:solidFill>
                  <a:srgbClr val="C00000"/>
                </a:solidFill>
                <a:effectLst/>
              </a:rPr>
              <a:t>Припои</a:t>
            </a:r>
            <a:endParaRPr lang="ru-RU" b="1" dirty="0">
              <a:solidFill>
                <a:srgbClr val="C00000"/>
              </a:solidFill>
              <a:effectLst/>
            </a:endParaRPr>
          </a:p>
        </p:txBody>
      </p:sp>
      <p:pic>
        <p:nvPicPr>
          <p:cNvPr id="9" name="i-main-pic" descr="Картинка 8 из 26627">
            <a:hlinkClick r:id="rId5" tgtFrame="_blank"/>
          </p:cNvPr>
          <p:cNvPicPr/>
          <p:nvPr/>
        </p:nvPicPr>
        <p:blipFill>
          <a:blip r:embed="rId6" cstate="print"/>
          <a:srcRect/>
          <a:stretch>
            <a:fillRect/>
          </a:stretch>
        </p:blipFill>
        <p:spPr bwMode="auto">
          <a:xfrm>
            <a:off x="179512" y="833736"/>
            <a:ext cx="3765848" cy="2376264"/>
          </a:xfrm>
          <a:prstGeom prst="rect">
            <a:avLst/>
          </a:prstGeom>
          <a:noFill/>
          <a:ln w="9525">
            <a:noFill/>
            <a:miter lim="800000"/>
            <a:headEnd/>
            <a:tailEnd/>
          </a:ln>
        </p:spPr>
      </p:pic>
      <p:pic>
        <p:nvPicPr>
          <p:cNvPr id="10" name="i-main-pic" descr="Картинка 14 из 26627">
            <a:hlinkClick r:id="rId7" tgtFrame="_blank"/>
          </p:cNvPr>
          <p:cNvPicPr/>
          <p:nvPr/>
        </p:nvPicPr>
        <p:blipFill>
          <a:blip r:embed="rId8" cstate="print"/>
          <a:srcRect/>
          <a:stretch>
            <a:fillRect/>
          </a:stretch>
        </p:blipFill>
        <p:spPr bwMode="auto">
          <a:xfrm>
            <a:off x="2680522" y="3715060"/>
            <a:ext cx="4105727" cy="2700300"/>
          </a:xfrm>
          <a:prstGeom prst="rect">
            <a:avLst/>
          </a:prstGeom>
          <a:noFill/>
          <a:ln w="9525">
            <a:noFill/>
            <a:miter lim="800000"/>
            <a:headEnd/>
            <a:tailEnd/>
          </a:ln>
        </p:spPr>
      </p:pic>
    </p:spTree>
    <p:extLst>
      <p:ext uri="{BB962C8B-B14F-4D97-AF65-F5344CB8AC3E}">
        <p14:creationId xmlns:p14="http://schemas.microsoft.com/office/powerpoint/2010/main" val="2445155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31540" y="1736812"/>
            <a:ext cx="8352928" cy="3492388"/>
          </a:xfrm>
          <a:solidFill>
            <a:srgbClr val="FFC000"/>
          </a:solidFill>
          <a:ln>
            <a:solidFill>
              <a:schemeClr val="accent1"/>
            </a:solidFill>
          </a:ln>
        </p:spPr>
        <p:txBody>
          <a:bodyPr>
            <a:noAutofit/>
          </a:bodyPr>
          <a:lstStyle/>
          <a:p>
            <a:pPr fontAlgn="auto">
              <a:lnSpc>
                <a:spcPct val="120000"/>
              </a:lnSpc>
              <a:spcAft>
                <a:spcPts val="0"/>
              </a:spcAft>
              <a:defRPr/>
            </a:pPr>
            <a:r>
              <a:rPr lang="ru-RU" altLang="ru-RU" sz="6600" b="1" dirty="0">
                <a:solidFill>
                  <a:srgbClr val="1008B8"/>
                </a:solidFill>
                <a:effectLst/>
                <a:cs typeface="Times New Roman" panose="02020603050405020304" pitchFamily="18" charset="0"/>
              </a:rPr>
              <a:t>Легкоплавкие (мягкие) припои</a:t>
            </a:r>
            <a:endParaRPr lang="ru-RU" altLang="ru-RU" sz="6600" b="1" dirty="0" smtClean="0">
              <a:solidFill>
                <a:srgbClr val="1008B8"/>
              </a:solidFill>
              <a:effectLst/>
              <a:cs typeface="Times New Roman" panose="02020603050405020304" pitchFamily="18" charset="0"/>
            </a:endParaRPr>
          </a:p>
        </p:txBody>
      </p:sp>
    </p:spTree>
    <p:extLst>
      <p:ext uri="{BB962C8B-B14F-4D97-AF65-F5344CB8AC3E}">
        <p14:creationId xmlns:p14="http://schemas.microsoft.com/office/powerpoint/2010/main" val="2559590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3" name="Прямоугольник 2"/>
          <p:cNvSpPr/>
          <p:nvPr/>
        </p:nvSpPr>
        <p:spPr>
          <a:xfrm>
            <a:off x="112479" y="732862"/>
            <a:ext cx="8919040" cy="6063198"/>
          </a:xfrm>
          <a:prstGeom prst="rect">
            <a:avLst/>
          </a:prstGeom>
          <a:solidFill>
            <a:srgbClr val="FFFFCC"/>
          </a:solidFill>
        </p:spPr>
        <p:txBody>
          <a:bodyPr wrap="square">
            <a:spAutoFit/>
          </a:bodyPr>
          <a:lstStyle/>
          <a:p>
            <a:endParaRPr lang="ru-RU" sz="300" b="1" dirty="0" smtClean="0">
              <a:solidFill>
                <a:srgbClr val="FF0000"/>
              </a:solidFill>
            </a:endParaRPr>
          </a:p>
          <a:p>
            <a:pPr marL="376238" indent="-376238">
              <a:spcBef>
                <a:spcPts val="600"/>
              </a:spcBef>
              <a:spcAft>
                <a:spcPts val="600"/>
              </a:spcAft>
              <a:buClr>
                <a:srgbClr val="FF0000"/>
              </a:buClr>
              <a:buFont typeface="Wingdings" panose="05000000000000000000" pitchFamily="2" charset="2"/>
              <a:buChar char="q"/>
            </a:pPr>
            <a:r>
              <a:rPr lang="ru-RU" sz="2000" b="1" u="sng" dirty="0" smtClean="0">
                <a:solidFill>
                  <a:srgbClr val="FF0000"/>
                </a:solidFill>
                <a:effectLst>
                  <a:outerShdw blurRad="38100" dist="38100" dir="2700000" algn="tl">
                    <a:srgbClr val="000000">
                      <a:alpha val="43137"/>
                    </a:srgbClr>
                  </a:outerShdw>
                </a:effectLst>
              </a:rPr>
              <a:t>Легкоплавкие </a:t>
            </a:r>
            <a:r>
              <a:rPr lang="ru-RU" sz="2000" b="1" u="sng" dirty="0">
                <a:solidFill>
                  <a:srgbClr val="FF0000"/>
                </a:solidFill>
                <a:effectLst>
                  <a:outerShdw blurRad="38100" dist="38100" dir="2700000" algn="tl">
                    <a:srgbClr val="000000">
                      <a:alpha val="43137"/>
                    </a:srgbClr>
                  </a:outerShdw>
                </a:effectLst>
              </a:rPr>
              <a:t>припои</a:t>
            </a:r>
            <a:r>
              <a:rPr lang="ru-RU" sz="2000" b="1" dirty="0">
                <a:solidFill>
                  <a:srgbClr val="FF0000"/>
                </a:solidFill>
                <a:effectLst>
                  <a:outerShdw blurRad="38100" dist="38100" dir="2700000" algn="tl">
                    <a:srgbClr val="000000">
                      <a:alpha val="43137"/>
                    </a:srgbClr>
                  </a:outerShdw>
                </a:effectLst>
              </a:rPr>
              <a:t> </a:t>
            </a:r>
            <a:r>
              <a:rPr lang="ru-RU" sz="2000" b="1" dirty="0" smtClean="0">
                <a:solidFill>
                  <a:srgbClr val="0000FF"/>
                </a:solidFill>
              </a:rPr>
              <a:t>(с </a:t>
            </a:r>
            <a:r>
              <a:rPr lang="ru-RU" sz="2000" b="1" u="sng" dirty="0">
                <a:solidFill>
                  <a:srgbClr val="0000FF"/>
                </a:solidFill>
              </a:rPr>
              <a:t>температурой плавления </a:t>
            </a:r>
            <a:r>
              <a:rPr lang="ru-RU" sz="2000" b="1" u="sng" dirty="0">
                <a:solidFill>
                  <a:srgbClr val="FF0000"/>
                </a:solidFill>
              </a:rPr>
              <a:t>до </a:t>
            </a:r>
            <a:r>
              <a:rPr lang="ru-RU" sz="2000" b="1" u="sng" dirty="0" smtClean="0">
                <a:solidFill>
                  <a:srgbClr val="FF0000"/>
                </a:solidFill>
              </a:rPr>
              <a:t>450</a:t>
            </a:r>
            <a:r>
              <a:rPr lang="ru-RU" sz="2000" b="1" u="sng" dirty="0">
                <a:solidFill>
                  <a:srgbClr val="FF0000"/>
                </a:solidFill>
              </a:rPr>
              <a:t> °C</a:t>
            </a:r>
            <a:r>
              <a:rPr lang="ru-RU" sz="2000" b="1" dirty="0">
                <a:solidFill>
                  <a:srgbClr val="0000FF"/>
                </a:solidFill>
              </a:rPr>
              <a:t>)</a:t>
            </a:r>
            <a:r>
              <a:rPr lang="ru-RU" sz="2000" b="1" dirty="0">
                <a:solidFill>
                  <a:srgbClr val="006600"/>
                </a:solidFill>
              </a:rPr>
              <a:t> применяют, если не требуется высокая прочность соединений или паяные детали работают при невысокой </a:t>
            </a:r>
            <a:r>
              <a:rPr lang="ru-RU" sz="2000" b="1" dirty="0" smtClean="0">
                <a:solidFill>
                  <a:srgbClr val="006600"/>
                </a:solidFill>
              </a:rPr>
              <a:t>температуре (</a:t>
            </a:r>
            <a:r>
              <a:rPr lang="ru-RU" sz="2000" b="1" dirty="0">
                <a:solidFill>
                  <a:srgbClr val="0000FF"/>
                </a:solidFill>
              </a:rPr>
              <a:t>к ним относятся </a:t>
            </a:r>
            <a:r>
              <a:rPr lang="ru-RU" sz="2000" b="1" dirty="0" smtClean="0">
                <a:solidFill>
                  <a:srgbClr val="FF00FF"/>
                </a:solidFill>
              </a:rPr>
              <a:t>оловянно-свинцовые и др.</a:t>
            </a:r>
            <a:r>
              <a:rPr lang="ru-RU" sz="2000" b="1" dirty="0" smtClean="0">
                <a:solidFill>
                  <a:srgbClr val="006600"/>
                </a:solidFill>
              </a:rPr>
              <a:t>). </a:t>
            </a:r>
          </a:p>
          <a:p>
            <a:pPr marL="376238" indent="-376238">
              <a:spcBef>
                <a:spcPts val="600"/>
              </a:spcBef>
              <a:spcAft>
                <a:spcPts val="600"/>
              </a:spcAft>
              <a:buClr>
                <a:srgbClr val="FF0000"/>
              </a:buClr>
              <a:buFont typeface="Wingdings" panose="05000000000000000000" pitchFamily="2" charset="2"/>
              <a:buChar char="q"/>
            </a:pPr>
            <a:r>
              <a:rPr lang="ru-RU" sz="2000" b="1" dirty="0" smtClean="0">
                <a:solidFill>
                  <a:srgbClr val="0000D0"/>
                </a:solidFill>
              </a:rPr>
              <a:t>Эти </a:t>
            </a:r>
            <a:r>
              <a:rPr lang="ru-RU" sz="2000" b="1" dirty="0">
                <a:solidFill>
                  <a:srgbClr val="0000D0"/>
                </a:solidFill>
              </a:rPr>
              <a:t>припои используют при соединении изделий из </a:t>
            </a:r>
            <a:r>
              <a:rPr lang="ru-RU" sz="2000" b="1" dirty="0">
                <a:solidFill>
                  <a:srgbClr val="FF0000"/>
                </a:solidFill>
              </a:rPr>
              <a:t>меди, цинка</a:t>
            </a:r>
            <a:r>
              <a:rPr lang="ru-RU" sz="2000" b="1" dirty="0" smtClean="0">
                <a:solidFill>
                  <a:srgbClr val="FF0000"/>
                </a:solidFill>
              </a:rPr>
              <a:t>, свинца, олова и их сплавов, мягкой стали, оцинкованного железа, серого чугуна, алюминия, керамики, стекла и др. </a:t>
            </a:r>
          </a:p>
          <a:p>
            <a:pPr marL="376238" indent="-376238">
              <a:spcBef>
                <a:spcPts val="600"/>
              </a:spcBef>
              <a:spcAft>
                <a:spcPts val="600"/>
              </a:spcAft>
              <a:buClr>
                <a:srgbClr val="FF0000"/>
              </a:buClr>
              <a:buFont typeface="Wingdings" panose="05000000000000000000" pitchFamily="2" charset="2"/>
              <a:buChar char="q"/>
            </a:pPr>
            <a:r>
              <a:rPr lang="ru-RU" sz="2000" b="1" dirty="0" smtClean="0">
                <a:solidFill>
                  <a:srgbClr val="006600"/>
                </a:solidFill>
              </a:rPr>
              <a:t>Соединения, выполненные такими припоями, имеют хорошую коррозионную стойкость и достаточно герметичны. При пайке этими припоями свойства соединяемых металлов не изменяются (или почти не изменяются).</a:t>
            </a:r>
          </a:p>
          <a:p>
            <a:pPr marL="376238" indent="-376238">
              <a:spcBef>
                <a:spcPts val="600"/>
              </a:spcBef>
              <a:spcAft>
                <a:spcPts val="600"/>
              </a:spcAft>
              <a:buClr>
                <a:srgbClr val="FF0000"/>
              </a:buClr>
              <a:buFont typeface="Wingdings" panose="05000000000000000000" pitchFamily="2" charset="2"/>
              <a:buChar char="q"/>
            </a:pPr>
            <a:r>
              <a:rPr lang="ru-RU" sz="2000" b="1" dirty="0" smtClean="0">
                <a:solidFill>
                  <a:srgbClr val="006600"/>
                </a:solidFill>
              </a:rPr>
              <a:t>Для </a:t>
            </a:r>
            <a:r>
              <a:rPr lang="ru-RU" sz="2000" b="1" dirty="0">
                <a:solidFill>
                  <a:srgbClr val="006600"/>
                </a:solidFill>
              </a:rPr>
              <a:t>получения специальных свойств к оловянно-свинцовым припоям добавляют </a:t>
            </a:r>
            <a:r>
              <a:rPr lang="ru-RU" sz="2000" b="1" dirty="0">
                <a:solidFill>
                  <a:srgbClr val="FF0000"/>
                </a:solidFill>
              </a:rPr>
              <a:t>сурьму, висмут, кадмий, ртуть и другие металлы</a:t>
            </a:r>
            <a:r>
              <a:rPr lang="ru-RU" sz="2000" b="1" dirty="0" smtClean="0">
                <a:solidFill>
                  <a:srgbClr val="FF0000"/>
                </a:solidFill>
              </a:rPr>
              <a:t>.</a:t>
            </a:r>
          </a:p>
          <a:p>
            <a:pPr marL="376238" indent="-376238">
              <a:spcBef>
                <a:spcPts val="600"/>
              </a:spcBef>
              <a:spcAft>
                <a:spcPts val="600"/>
              </a:spcAft>
              <a:buClr>
                <a:srgbClr val="FF0000"/>
              </a:buClr>
              <a:buFont typeface="Wingdings" panose="05000000000000000000" pitchFamily="2" charset="2"/>
              <a:buChar char="q"/>
            </a:pPr>
            <a:r>
              <a:rPr lang="ru-RU" altLang="ru-RU" sz="2000" b="1" dirty="0">
                <a:solidFill>
                  <a:srgbClr val="0000CC"/>
                </a:solidFill>
                <a:latin typeface="Arial" panose="020B0604020202020204" pitchFamily="34" charset="0"/>
                <a:cs typeface="Arial" panose="020B0604020202020204" pitchFamily="34" charset="0"/>
              </a:rPr>
              <a:t>При слесарных работах чаще применяют </a:t>
            </a:r>
            <a:r>
              <a:rPr lang="ru-RU" altLang="ru-RU" sz="2000" b="1" dirty="0" smtClean="0">
                <a:solidFill>
                  <a:srgbClr val="0000CC"/>
                </a:solidFill>
                <a:latin typeface="Arial" panose="020B0604020202020204" pitchFamily="34" charset="0"/>
                <a:cs typeface="Arial" panose="020B0604020202020204" pitchFamily="34" charset="0"/>
              </a:rPr>
              <a:t>припой марки </a:t>
            </a:r>
            <a:r>
              <a:rPr lang="ru-RU" altLang="ru-RU" sz="2000" b="1" dirty="0">
                <a:solidFill>
                  <a:srgbClr val="FF0000"/>
                </a:solidFill>
                <a:latin typeface="Arial" panose="020B0604020202020204" pitchFamily="34" charset="0"/>
                <a:cs typeface="Arial" panose="020B0604020202020204" pitchFamily="34" charset="0"/>
              </a:rPr>
              <a:t>ПОС </a:t>
            </a:r>
            <a:r>
              <a:rPr lang="ru-RU" altLang="ru-RU" sz="2000" b="1" dirty="0" smtClean="0">
                <a:solidFill>
                  <a:srgbClr val="FF0000"/>
                </a:solidFill>
                <a:latin typeface="Arial" panose="020B0604020202020204" pitchFamily="34" charset="0"/>
                <a:cs typeface="Arial" panose="020B0604020202020204" pitchFamily="34" charset="0"/>
              </a:rPr>
              <a:t>40 </a:t>
            </a:r>
            <a:r>
              <a:rPr lang="ru-RU" altLang="ru-RU" sz="2000" b="1" i="1" dirty="0" smtClean="0">
                <a:solidFill>
                  <a:srgbClr val="006600"/>
                </a:solidFill>
                <a:latin typeface="Arial" panose="020B0604020202020204" pitchFamily="34" charset="0"/>
                <a:cs typeface="Arial" panose="020B0604020202020204" pitchFamily="34" charset="0"/>
              </a:rPr>
              <a:t>(содержит </a:t>
            </a:r>
            <a:r>
              <a:rPr lang="ru-RU" sz="2000" b="1" i="1" dirty="0" smtClean="0">
                <a:solidFill>
                  <a:srgbClr val="FF0000"/>
                </a:solidFill>
              </a:rPr>
              <a:t>40 %</a:t>
            </a:r>
            <a:r>
              <a:rPr lang="ru-RU" sz="2000" b="1" i="1" dirty="0" smtClean="0">
                <a:solidFill>
                  <a:srgbClr val="006600"/>
                </a:solidFill>
              </a:rPr>
              <a:t> олова и </a:t>
            </a:r>
            <a:r>
              <a:rPr lang="ru-RU" sz="2000" b="1" i="1" dirty="0" smtClean="0">
                <a:solidFill>
                  <a:srgbClr val="FF0000"/>
                </a:solidFill>
              </a:rPr>
              <a:t>60 % </a:t>
            </a:r>
            <a:r>
              <a:rPr lang="ru-RU" sz="2000" b="1" i="1" dirty="0" smtClean="0">
                <a:solidFill>
                  <a:srgbClr val="006600"/>
                </a:solidFill>
              </a:rPr>
              <a:t>свинца</a:t>
            </a:r>
            <a:r>
              <a:rPr lang="ru-RU" altLang="ru-RU" sz="2000" b="1" i="1" dirty="0" smtClean="0">
                <a:solidFill>
                  <a:srgbClr val="006600"/>
                </a:solidFill>
                <a:latin typeface="Arial" panose="020B0604020202020204" pitchFamily="34" charset="0"/>
                <a:cs typeface="Arial" panose="020B0604020202020204" pitchFamily="34" charset="0"/>
              </a:rPr>
              <a:t>).</a:t>
            </a:r>
            <a:endParaRPr lang="ru-RU" sz="2000" b="1" i="1" dirty="0">
              <a:solidFill>
                <a:srgbClr val="006600"/>
              </a:solidFill>
              <a:effectLst/>
              <a:latin typeface="Times New Roman" panose="02020603050405020304" pitchFamily="18" charset="0"/>
              <a:ea typeface="Times New Roman" panose="02020603050405020304" pitchFamily="18" charset="0"/>
            </a:endParaRPr>
          </a:p>
        </p:txBody>
      </p:sp>
      <p:sp>
        <p:nvSpPr>
          <p:cNvPr id="6" name="Rectangle 2"/>
          <p:cNvSpPr>
            <a:spLocks noGrp="1" noChangeArrowheads="1"/>
          </p:cNvSpPr>
          <p:nvPr>
            <p:ph type="title"/>
          </p:nvPr>
        </p:nvSpPr>
        <p:spPr>
          <a:xfrm>
            <a:off x="45448" y="13115"/>
            <a:ext cx="9053103" cy="660123"/>
          </a:xfrm>
          <a:solidFill>
            <a:srgbClr val="FFC000"/>
          </a:solidFill>
        </p:spPr>
        <p:txBody>
          <a:bodyPr/>
          <a:lstStyle/>
          <a:p>
            <a:pPr algn="ctr" fontAlgn="auto">
              <a:spcAft>
                <a:spcPts val="0"/>
              </a:spcAft>
              <a:defRPr/>
            </a:pPr>
            <a:r>
              <a:rPr lang="ru-RU" altLang="ru-RU" sz="3600" b="1" dirty="0" smtClean="0">
                <a:solidFill>
                  <a:srgbClr val="1008B8"/>
                </a:solidFill>
                <a:effectLst/>
                <a:cs typeface="Times New Roman" panose="02020603050405020304" pitchFamily="18" charset="0"/>
              </a:rPr>
              <a:t>Легкоплавкие (мягкие) припои</a:t>
            </a:r>
          </a:p>
        </p:txBody>
      </p:sp>
    </p:spTree>
    <p:extLst>
      <p:ext uri="{BB962C8B-B14F-4D97-AF65-F5344CB8AC3E}">
        <p14:creationId xmlns:p14="http://schemas.microsoft.com/office/powerpoint/2010/main" val="1169331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3" name="Прямоугольник 2"/>
          <p:cNvSpPr/>
          <p:nvPr/>
        </p:nvSpPr>
        <p:spPr>
          <a:xfrm>
            <a:off x="576352" y="710914"/>
            <a:ext cx="7991293" cy="2185214"/>
          </a:xfrm>
          <a:prstGeom prst="rect">
            <a:avLst/>
          </a:prstGeom>
          <a:solidFill>
            <a:srgbClr val="FFFFCC"/>
          </a:solidFill>
        </p:spPr>
        <p:txBody>
          <a:bodyPr wrap="square">
            <a:spAutoFit/>
          </a:bodyPr>
          <a:lstStyle/>
          <a:p>
            <a:endParaRPr lang="ru-RU" sz="300" b="1" dirty="0" smtClean="0">
              <a:solidFill>
                <a:srgbClr val="FF0000"/>
              </a:solidFill>
            </a:endParaRPr>
          </a:p>
          <a:p>
            <a:pPr marL="85725">
              <a:buClr>
                <a:srgbClr val="FF0000"/>
              </a:buClr>
            </a:pPr>
            <a:r>
              <a:rPr lang="ru-RU" sz="1900" b="1" dirty="0" smtClean="0">
                <a:solidFill>
                  <a:srgbClr val="FF0000"/>
                </a:solidFill>
              </a:rPr>
              <a:t>Легкоплавкие </a:t>
            </a:r>
            <a:r>
              <a:rPr lang="ru-RU" sz="1900" b="1" dirty="0">
                <a:solidFill>
                  <a:srgbClr val="FF0000"/>
                </a:solidFill>
              </a:rPr>
              <a:t>припои </a:t>
            </a:r>
            <a:r>
              <a:rPr lang="ru-RU" sz="1900" b="1" dirty="0">
                <a:solidFill>
                  <a:srgbClr val="0000D0"/>
                </a:solidFill>
              </a:rPr>
              <a:t>выпускают в </a:t>
            </a:r>
            <a:r>
              <a:rPr lang="ru-RU" sz="1900" b="1" dirty="0" smtClean="0">
                <a:solidFill>
                  <a:srgbClr val="0000D0"/>
                </a:solidFill>
              </a:rPr>
              <a:t>виде:</a:t>
            </a:r>
          </a:p>
          <a:p>
            <a:pPr marL="720725" indent="-365125">
              <a:buClr>
                <a:srgbClr val="FF0000"/>
              </a:buClr>
              <a:buFont typeface="Wingdings" panose="05000000000000000000" pitchFamily="2" charset="2"/>
              <a:buChar char="§"/>
            </a:pPr>
            <a:r>
              <a:rPr lang="ru-RU" sz="1900" b="1" dirty="0" smtClean="0">
                <a:solidFill>
                  <a:srgbClr val="006600"/>
                </a:solidFill>
              </a:rPr>
              <a:t>литых чушек;</a:t>
            </a:r>
            <a:endParaRPr lang="ru-RU" sz="1900" b="1" dirty="0">
              <a:solidFill>
                <a:srgbClr val="006600"/>
              </a:solidFill>
            </a:endParaRPr>
          </a:p>
          <a:p>
            <a:pPr marL="720725" indent="-365125">
              <a:buClr>
                <a:srgbClr val="FF0000"/>
              </a:buClr>
              <a:buFont typeface="Wingdings" panose="05000000000000000000" pitchFamily="2" charset="2"/>
              <a:buChar char="§"/>
            </a:pPr>
            <a:r>
              <a:rPr lang="ru-RU" sz="1900" b="1" dirty="0">
                <a:solidFill>
                  <a:srgbClr val="006600"/>
                </a:solidFill>
              </a:rPr>
              <a:t>в виде </a:t>
            </a:r>
            <a:r>
              <a:rPr lang="ru-RU" sz="1900" b="1" dirty="0" smtClean="0">
                <a:solidFill>
                  <a:srgbClr val="006600"/>
                </a:solidFill>
              </a:rPr>
              <a:t>проволоки и прутков;</a:t>
            </a:r>
            <a:endParaRPr lang="ru-RU" sz="1900" b="1" dirty="0">
              <a:solidFill>
                <a:srgbClr val="006600"/>
              </a:solidFill>
            </a:endParaRPr>
          </a:p>
          <a:p>
            <a:pPr marL="720725" indent="-365125">
              <a:buClr>
                <a:srgbClr val="FF0000"/>
              </a:buClr>
              <a:buFont typeface="Wingdings" panose="05000000000000000000" pitchFamily="2" charset="2"/>
              <a:buChar char="§"/>
            </a:pPr>
            <a:r>
              <a:rPr lang="ru-RU" sz="1900" b="1" dirty="0" smtClean="0">
                <a:solidFill>
                  <a:srgbClr val="006600"/>
                </a:solidFill>
              </a:rPr>
              <a:t>лент </a:t>
            </a:r>
            <a:r>
              <a:rPr lang="ru-RU" sz="1900" b="1" dirty="0">
                <a:solidFill>
                  <a:srgbClr val="006600"/>
                </a:solidFill>
              </a:rPr>
              <a:t>фольги</a:t>
            </a:r>
            <a:r>
              <a:rPr lang="ru-RU" sz="1900" b="1" dirty="0" smtClean="0">
                <a:solidFill>
                  <a:srgbClr val="006600"/>
                </a:solidFill>
              </a:rPr>
              <a:t>;</a:t>
            </a:r>
          </a:p>
          <a:p>
            <a:pPr marL="720725" indent="-365125">
              <a:buClr>
                <a:srgbClr val="FF0000"/>
              </a:buClr>
              <a:buFont typeface="Wingdings" panose="05000000000000000000" pitchFamily="2" charset="2"/>
              <a:buChar char="§"/>
            </a:pPr>
            <a:r>
              <a:rPr lang="ru-RU" sz="1900" b="1" dirty="0" smtClean="0">
                <a:solidFill>
                  <a:srgbClr val="006600"/>
                </a:solidFill>
              </a:rPr>
              <a:t>сеток;</a:t>
            </a:r>
            <a:endParaRPr lang="ru-RU" sz="1900" b="1" dirty="0">
              <a:solidFill>
                <a:srgbClr val="006600"/>
              </a:solidFill>
            </a:endParaRPr>
          </a:p>
          <a:p>
            <a:pPr marL="720725" indent="-365125">
              <a:buClr>
                <a:srgbClr val="FF0000"/>
              </a:buClr>
              <a:buFont typeface="Wingdings" panose="05000000000000000000" pitchFamily="2" charset="2"/>
              <a:buChar char="§"/>
            </a:pPr>
            <a:r>
              <a:rPr lang="ru-RU" sz="1900" b="1" dirty="0" smtClean="0">
                <a:solidFill>
                  <a:srgbClr val="006600"/>
                </a:solidFill>
              </a:rPr>
              <a:t>трубок </a:t>
            </a:r>
            <a:r>
              <a:rPr lang="ru-RU" sz="1900" b="1" dirty="0">
                <a:solidFill>
                  <a:srgbClr val="006600"/>
                </a:solidFill>
              </a:rPr>
              <a:t>с флюсами </a:t>
            </a:r>
            <a:r>
              <a:rPr lang="ru-RU" sz="1900" b="1" dirty="0" smtClean="0">
                <a:solidFill>
                  <a:srgbClr val="006600"/>
                </a:solidFill>
              </a:rPr>
              <a:t>внутри</a:t>
            </a:r>
            <a:r>
              <a:rPr lang="ru-RU" sz="1900" b="1" dirty="0">
                <a:solidFill>
                  <a:srgbClr val="006600"/>
                </a:solidFill>
              </a:rPr>
              <a:t> диаметром </a:t>
            </a:r>
            <a:r>
              <a:rPr lang="ru-RU" sz="1900" b="1" dirty="0" smtClean="0">
                <a:solidFill>
                  <a:srgbClr val="006600"/>
                </a:solidFill>
              </a:rPr>
              <a:t>до </a:t>
            </a:r>
            <a:r>
              <a:rPr lang="ru-RU" sz="1900" b="1" dirty="0">
                <a:solidFill>
                  <a:srgbClr val="006600"/>
                </a:solidFill>
              </a:rPr>
              <a:t>5 мм</a:t>
            </a:r>
            <a:r>
              <a:rPr lang="ru-RU" sz="1900" b="1" dirty="0" smtClean="0">
                <a:solidFill>
                  <a:srgbClr val="006600"/>
                </a:solidFill>
              </a:rPr>
              <a:t>;</a:t>
            </a:r>
            <a:endParaRPr lang="ru-RU" sz="1900" b="1" dirty="0">
              <a:solidFill>
                <a:srgbClr val="006600"/>
              </a:solidFill>
            </a:endParaRPr>
          </a:p>
          <a:p>
            <a:pPr marL="720725" indent="-365125">
              <a:buClr>
                <a:srgbClr val="FF0000"/>
              </a:buClr>
              <a:buFont typeface="Wingdings" panose="05000000000000000000" pitchFamily="2" charset="2"/>
              <a:buChar char="§"/>
            </a:pPr>
            <a:r>
              <a:rPr lang="ru-RU" sz="1900" b="1" dirty="0" smtClean="0">
                <a:solidFill>
                  <a:srgbClr val="006600"/>
                </a:solidFill>
              </a:rPr>
              <a:t>зёрен, порошков </a:t>
            </a:r>
            <a:r>
              <a:rPr lang="ru-RU" sz="1900" b="1" dirty="0">
                <a:solidFill>
                  <a:srgbClr val="006600"/>
                </a:solidFill>
              </a:rPr>
              <a:t>или паст из порошка с флюсом</a:t>
            </a:r>
            <a:r>
              <a:rPr lang="ru-RU" sz="1900" b="1" dirty="0" smtClean="0">
                <a:solidFill>
                  <a:srgbClr val="006600"/>
                </a:solidFill>
              </a:rPr>
              <a:t>.</a:t>
            </a:r>
            <a:endParaRPr lang="ru-RU" sz="1900" b="1" dirty="0">
              <a:solidFill>
                <a:srgbClr val="006600"/>
              </a:solidFill>
            </a:endParaRPr>
          </a:p>
        </p:txBody>
      </p:sp>
      <p:sp>
        <p:nvSpPr>
          <p:cNvPr id="6" name="Rectangle 2"/>
          <p:cNvSpPr>
            <a:spLocks noGrp="1" noChangeArrowheads="1"/>
          </p:cNvSpPr>
          <p:nvPr>
            <p:ph type="title"/>
          </p:nvPr>
        </p:nvSpPr>
        <p:spPr>
          <a:xfrm>
            <a:off x="45448" y="13115"/>
            <a:ext cx="9053103" cy="660123"/>
          </a:xfrm>
          <a:solidFill>
            <a:srgbClr val="FFC000"/>
          </a:solidFill>
        </p:spPr>
        <p:txBody>
          <a:bodyPr/>
          <a:lstStyle/>
          <a:p>
            <a:pPr algn="ctr" fontAlgn="auto">
              <a:spcAft>
                <a:spcPts val="0"/>
              </a:spcAft>
              <a:defRPr/>
            </a:pPr>
            <a:r>
              <a:rPr lang="ru-RU" altLang="ru-RU" sz="3600" b="1" dirty="0" smtClean="0">
                <a:solidFill>
                  <a:srgbClr val="1008B8"/>
                </a:solidFill>
                <a:effectLst/>
                <a:cs typeface="Times New Roman" panose="02020603050405020304" pitchFamily="18" charset="0"/>
              </a:rPr>
              <a:t>Легкоплавкие (мягкие) припои</a:t>
            </a:r>
          </a:p>
        </p:txBody>
      </p:sp>
      <p:pic>
        <p:nvPicPr>
          <p:cNvPr id="1026" name="Picture 2" descr="https://svaring.com/wp-content/uploads/2018/02/tipy-pripo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2943373"/>
            <a:ext cx="6994881" cy="3937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caam.ru/sales/other/prodam_olovo_i_pripoj_dlya_pajki_H000c78f7_13561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63" r="17411"/>
          <a:stretch/>
        </p:blipFill>
        <p:spPr bwMode="auto">
          <a:xfrm>
            <a:off x="7133506" y="2939664"/>
            <a:ext cx="1870455" cy="2368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svarcka.ru/image/cache/catalog/1fa5807e_6921_11ea_80f2_ac1f6b81aa07-500x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7251" y="4953494"/>
            <a:ext cx="1866710" cy="186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55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astena.ru/rekl/payka_10.jpg"/>
          <p:cNvPicPr>
            <a:picLocks noChangeAspect="1" noChangeArrowheads="1"/>
          </p:cNvPicPr>
          <p:nvPr/>
        </p:nvPicPr>
        <p:blipFill>
          <a:blip r:embed="rId2"/>
          <a:srcRect/>
          <a:stretch>
            <a:fillRect/>
          </a:stretch>
        </p:blipFill>
        <p:spPr bwMode="auto">
          <a:xfrm>
            <a:off x="383859" y="116632"/>
            <a:ext cx="8257769" cy="2448272"/>
          </a:xfrm>
          <a:prstGeom prst="rect">
            <a:avLst/>
          </a:prstGeom>
          <a:noFill/>
          <a:ln w="9525">
            <a:noFill/>
            <a:miter lim="800000"/>
            <a:headEnd/>
            <a:tailEnd/>
          </a:ln>
        </p:spPr>
      </p:pic>
      <p:sp>
        <p:nvSpPr>
          <p:cNvPr id="16389" name="TextBox 5"/>
          <p:cNvSpPr txBox="1">
            <a:spLocks noChangeArrowheads="1"/>
          </p:cNvSpPr>
          <p:nvPr/>
        </p:nvSpPr>
        <p:spPr bwMode="auto">
          <a:xfrm>
            <a:off x="3095836" y="116632"/>
            <a:ext cx="2374156" cy="369888"/>
          </a:xfrm>
          <a:prstGeom prst="rect">
            <a:avLst/>
          </a:prstGeom>
          <a:noFill/>
          <a:ln w="9525">
            <a:noFill/>
            <a:miter lim="800000"/>
            <a:headEnd/>
            <a:tailEnd/>
          </a:ln>
        </p:spPr>
        <p:txBody>
          <a:bodyPr wrap="square">
            <a:spAutoFit/>
          </a:bodyPr>
          <a:lstStyle/>
          <a:p>
            <a:pPr algn="ctr"/>
            <a:r>
              <a:rPr lang="ru-RU" b="1" i="1" dirty="0">
                <a:solidFill>
                  <a:srgbClr val="0000FF"/>
                </a:solidFill>
                <a:latin typeface="T-FLEX Type B" pitchFamily="2" charset="0"/>
              </a:rPr>
              <a:t>Припой для пайки</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16557" y="4450705"/>
            <a:ext cx="2382987" cy="2224707"/>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74" y="3478142"/>
            <a:ext cx="2609850" cy="2676525"/>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966" y="3424938"/>
            <a:ext cx="2273808" cy="2718816"/>
          </a:xfrm>
          <a:prstGeom prst="rect">
            <a:avLst/>
          </a:prstGeom>
        </p:spPr>
      </p:pic>
      <p:pic>
        <p:nvPicPr>
          <p:cNvPr id="7" name="Рисунок 6" descr="https://svaring.com/wp-content/uploads/2017/12/paimetallov5-300x199.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3240434" y="2546099"/>
            <a:ext cx="2735232" cy="1864085"/>
          </a:xfrm>
          <a:prstGeom prst="rect">
            <a:avLst/>
          </a:prstGeom>
          <a:noFill/>
          <a:ln>
            <a:noFill/>
          </a:ln>
        </p:spPr>
      </p:pic>
    </p:spTree>
    <p:extLst>
      <p:ext uri="{BB962C8B-B14F-4D97-AF65-F5344CB8AC3E}">
        <p14:creationId xmlns:p14="http://schemas.microsoft.com/office/powerpoint/2010/main" val="3977536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448" y="1016732"/>
            <a:ext cx="9053103" cy="5364596"/>
          </a:xfrm>
          <a:solidFill>
            <a:srgbClr val="FFFFCC"/>
          </a:solidFill>
        </p:spPr>
        <p:txBody>
          <a:bodyPr/>
          <a:lstStyle/>
          <a:p>
            <a:pPr marL="87313" indent="0" eaLnBrk="1" hangingPunct="1">
              <a:lnSpc>
                <a:spcPct val="100000"/>
              </a:lnSpc>
              <a:spcBef>
                <a:spcPts val="600"/>
              </a:spcBef>
              <a:spcAft>
                <a:spcPts val="600"/>
              </a:spcAft>
              <a:buFont typeface="Arial" panose="020B0604020202020204" pitchFamily="34" charset="0"/>
              <a:buNone/>
            </a:pPr>
            <a:r>
              <a:rPr lang="ru-RU" altLang="ru-RU" sz="2400" b="1" u="sng" dirty="0" smtClean="0">
                <a:solidFill>
                  <a:srgbClr val="0000D0"/>
                </a:solidFill>
              </a:rPr>
              <a:t>Олово</a:t>
            </a:r>
            <a:r>
              <a:rPr lang="ru-RU" altLang="ru-RU" sz="2400" b="1" dirty="0" smtClean="0">
                <a:solidFill>
                  <a:srgbClr val="0000D0"/>
                </a:solidFill>
              </a:rPr>
              <a:t> </a:t>
            </a:r>
            <a:r>
              <a:rPr lang="ru-RU" altLang="ru-RU" sz="2400" b="1" i="1" dirty="0" smtClean="0">
                <a:solidFill>
                  <a:srgbClr val="006600"/>
                </a:solidFill>
              </a:rPr>
              <a:t>(</a:t>
            </a:r>
            <a:r>
              <a:rPr lang="en-US" altLang="ru-RU" sz="2400" b="1" i="1" dirty="0">
                <a:solidFill>
                  <a:srgbClr val="006600"/>
                </a:solidFill>
              </a:rPr>
              <a:t>Sn</a:t>
            </a:r>
            <a:r>
              <a:rPr lang="ru-RU" altLang="ru-RU" sz="2400" b="1" i="1" dirty="0" smtClean="0">
                <a:solidFill>
                  <a:srgbClr val="006600"/>
                </a:solidFill>
              </a:rPr>
              <a:t>) </a:t>
            </a:r>
            <a:r>
              <a:rPr lang="ru-RU" altLang="ru-RU" sz="2400" b="1" dirty="0" smtClean="0">
                <a:solidFill>
                  <a:srgbClr val="0000D0"/>
                </a:solidFill>
              </a:rPr>
              <a:t>– </a:t>
            </a:r>
            <a:r>
              <a:rPr lang="ru-RU" altLang="ru-RU" sz="2400" b="1" i="1" dirty="0" smtClean="0">
                <a:solidFill>
                  <a:srgbClr val="FF0000"/>
                </a:solidFill>
              </a:rPr>
              <a:t>Т</a:t>
            </a:r>
            <a:r>
              <a:rPr lang="ru-RU" altLang="ru-RU" sz="2400" b="1" i="1" baseline="-25000" dirty="0" smtClean="0">
                <a:solidFill>
                  <a:srgbClr val="FF0000"/>
                </a:solidFill>
              </a:rPr>
              <a:t>пл</a:t>
            </a:r>
            <a:r>
              <a:rPr lang="ru-RU" altLang="ru-RU" sz="2400" b="1" i="1" dirty="0" smtClean="0">
                <a:solidFill>
                  <a:srgbClr val="FF0000"/>
                </a:solidFill>
              </a:rPr>
              <a:t> </a:t>
            </a:r>
            <a:r>
              <a:rPr lang="ru-RU" altLang="ru-RU" sz="2400" b="1" dirty="0">
                <a:solidFill>
                  <a:srgbClr val="FF0000"/>
                </a:solidFill>
              </a:rPr>
              <a:t>= </a:t>
            </a:r>
            <a:r>
              <a:rPr lang="ru-RU" altLang="ru-RU" sz="2400" b="1" i="1" dirty="0">
                <a:solidFill>
                  <a:srgbClr val="FF0000"/>
                </a:solidFill>
              </a:rPr>
              <a:t>232</a:t>
            </a:r>
            <a:r>
              <a:rPr lang="ru-RU" altLang="ru-RU" sz="2400" b="1" i="1" dirty="0">
                <a:solidFill>
                  <a:srgbClr val="FF0000"/>
                </a:solidFill>
                <a:sym typeface="Symbol" panose="05050102010706020507" pitchFamily="18" charset="2"/>
              </a:rPr>
              <a:t></a:t>
            </a:r>
            <a:r>
              <a:rPr lang="ru-RU" altLang="ru-RU" sz="2400" b="1" i="1" dirty="0" smtClean="0">
                <a:solidFill>
                  <a:srgbClr val="FF0000"/>
                </a:solidFill>
              </a:rPr>
              <a:t>С</a:t>
            </a:r>
            <a:endParaRPr lang="ru-RU" altLang="ru-RU" sz="2400" b="1" i="1" dirty="0" smtClean="0"/>
          </a:p>
          <a:p>
            <a:pPr marL="87313" indent="0" eaLnBrk="1" hangingPunct="1">
              <a:lnSpc>
                <a:spcPct val="100000"/>
              </a:lnSpc>
              <a:spcBef>
                <a:spcPts val="600"/>
              </a:spcBef>
              <a:spcAft>
                <a:spcPts val="600"/>
              </a:spcAft>
              <a:buFont typeface="Arial" panose="020B0604020202020204" pitchFamily="34" charset="0"/>
              <a:buNone/>
            </a:pPr>
            <a:r>
              <a:rPr lang="ru-RU" altLang="ru-RU" sz="2400" b="1" u="sng" dirty="0" smtClean="0">
                <a:solidFill>
                  <a:srgbClr val="0000D0"/>
                </a:solidFill>
              </a:rPr>
              <a:t>Свинец</a:t>
            </a:r>
            <a:r>
              <a:rPr lang="ru-RU" altLang="ru-RU" sz="2400" b="1" dirty="0" smtClean="0">
                <a:solidFill>
                  <a:srgbClr val="0000D0"/>
                </a:solidFill>
              </a:rPr>
              <a:t> </a:t>
            </a:r>
            <a:r>
              <a:rPr lang="ru-RU" altLang="ru-RU" sz="2400" b="1" i="1" dirty="0" smtClean="0">
                <a:solidFill>
                  <a:srgbClr val="006600"/>
                </a:solidFill>
              </a:rPr>
              <a:t>(</a:t>
            </a:r>
            <a:r>
              <a:rPr lang="en-US" altLang="ru-RU" sz="2400" b="1" i="1" dirty="0">
                <a:solidFill>
                  <a:srgbClr val="006600"/>
                </a:solidFill>
              </a:rPr>
              <a:t>Pb</a:t>
            </a:r>
            <a:r>
              <a:rPr lang="ru-RU" altLang="ru-RU" sz="2400" b="1" i="1" dirty="0" smtClean="0">
                <a:solidFill>
                  <a:srgbClr val="006600"/>
                </a:solidFill>
              </a:rPr>
              <a:t>) </a:t>
            </a:r>
            <a:r>
              <a:rPr lang="ru-RU" altLang="ru-RU" sz="2400" b="1" dirty="0" smtClean="0">
                <a:solidFill>
                  <a:srgbClr val="0000D0"/>
                </a:solidFill>
              </a:rPr>
              <a:t>– </a:t>
            </a:r>
            <a:r>
              <a:rPr lang="ru-RU" altLang="ru-RU" sz="2400" b="1" i="1" dirty="0" smtClean="0">
                <a:solidFill>
                  <a:srgbClr val="FF0000"/>
                </a:solidFill>
              </a:rPr>
              <a:t>Т</a:t>
            </a:r>
            <a:r>
              <a:rPr lang="ru-RU" altLang="ru-RU" sz="2400" b="1" i="1" baseline="-25000" dirty="0" smtClean="0">
                <a:solidFill>
                  <a:srgbClr val="FF0000"/>
                </a:solidFill>
              </a:rPr>
              <a:t>пл</a:t>
            </a:r>
            <a:r>
              <a:rPr lang="ru-RU" altLang="ru-RU" sz="2400" b="1" i="1" dirty="0" smtClean="0">
                <a:solidFill>
                  <a:srgbClr val="FF0000"/>
                </a:solidFill>
              </a:rPr>
              <a:t> </a:t>
            </a:r>
            <a:r>
              <a:rPr lang="ru-RU" altLang="ru-RU" sz="2400" b="1" dirty="0">
                <a:solidFill>
                  <a:srgbClr val="FF0000"/>
                </a:solidFill>
              </a:rPr>
              <a:t>= </a:t>
            </a:r>
            <a:r>
              <a:rPr lang="ru-RU" altLang="ru-RU" sz="2400" b="1" i="1" dirty="0">
                <a:solidFill>
                  <a:srgbClr val="FF0000"/>
                </a:solidFill>
              </a:rPr>
              <a:t>327</a:t>
            </a:r>
            <a:r>
              <a:rPr lang="ru-RU" altLang="ru-RU" sz="2400" b="1" i="1" dirty="0">
                <a:solidFill>
                  <a:srgbClr val="FF0000"/>
                </a:solidFill>
                <a:sym typeface="Symbol" panose="05050102010706020507" pitchFamily="18" charset="2"/>
              </a:rPr>
              <a:t></a:t>
            </a:r>
            <a:r>
              <a:rPr lang="ru-RU" altLang="ru-RU" sz="2400" b="1" i="1" dirty="0" smtClean="0">
                <a:solidFill>
                  <a:srgbClr val="FF0000"/>
                </a:solidFill>
              </a:rPr>
              <a:t>С</a:t>
            </a:r>
            <a:r>
              <a:rPr lang="ru-RU" altLang="ru-RU" sz="2400" b="1" i="1" dirty="0" smtClean="0"/>
              <a:t> </a:t>
            </a:r>
          </a:p>
          <a:p>
            <a:pPr marL="87313" indent="0" eaLnBrk="1" hangingPunct="1">
              <a:lnSpc>
                <a:spcPct val="100000"/>
              </a:lnSpc>
              <a:spcBef>
                <a:spcPts val="600"/>
              </a:spcBef>
              <a:spcAft>
                <a:spcPts val="600"/>
              </a:spcAft>
              <a:buFont typeface="Arial" panose="020B0604020202020204" pitchFamily="34" charset="0"/>
              <a:buNone/>
            </a:pPr>
            <a:r>
              <a:rPr lang="ru-RU" altLang="ru-RU" sz="2400" b="1" u="sng" dirty="0" smtClean="0">
                <a:solidFill>
                  <a:srgbClr val="0000D0"/>
                </a:solidFill>
              </a:rPr>
              <a:t>Сплав (</a:t>
            </a:r>
            <a:r>
              <a:rPr lang="ru-RU" sz="2400" b="1" u="sng" dirty="0" smtClean="0">
                <a:solidFill>
                  <a:srgbClr val="0000D0"/>
                </a:solidFill>
                <a:effectLst/>
              </a:rPr>
              <a:t>оловянно-свинцовый – </a:t>
            </a:r>
            <a:r>
              <a:rPr lang="ru-RU" altLang="ru-RU" sz="2400" b="1" u="sng" dirty="0" smtClean="0">
                <a:solidFill>
                  <a:srgbClr val="0000D0"/>
                </a:solidFill>
              </a:rPr>
              <a:t>эвтектика</a:t>
            </a:r>
            <a:r>
              <a:rPr lang="ru-RU" altLang="ru-RU" sz="2400" b="1" dirty="0" smtClean="0">
                <a:solidFill>
                  <a:srgbClr val="0000D0"/>
                </a:solidFill>
              </a:rPr>
              <a:t>: </a:t>
            </a:r>
            <a:r>
              <a:rPr lang="ru-RU" altLang="ru-RU" sz="2400" b="1" i="1" dirty="0" smtClean="0">
                <a:solidFill>
                  <a:srgbClr val="006600"/>
                </a:solidFill>
              </a:rPr>
              <a:t>61,9 % </a:t>
            </a:r>
            <a:r>
              <a:rPr lang="en-US" altLang="ru-RU" sz="2400" b="1" i="1" dirty="0" smtClean="0">
                <a:solidFill>
                  <a:srgbClr val="006600"/>
                </a:solidFill>
              </a:rPr>
              <a:t>Sn</a:t>
            </a:r>
            <a:r>
              <a:rPr lang="ru-RU" altLang="ru-RU" sz="2400" b="1" i="1" dirty="0" smtClean="0">
                <a:solidFill>
                  <a:srgbClr val="006600"/>
                </a:solidFill>
              </a:rPr>
              <a:t>, остальное </a:t>
            </a:r>
            <a:r>
              <a:rPr lang="en-US" altLang="ru-RU" sz="2400" b="1" i="1" dirty="0" smtClean="0">
                <a:solidFill>
                  <a:srgbClr val="006600"/>
                </a:solidFill>
              </a:rPr>
              <a:t>Pb</a:t>
            </a:r>
            <a:r>
              <a:rPr lang="ru-RU" altLang="ru-RU" sz="2400" b="1" i="1" dirty="0" smtClean="0">
                <a:solidFill>
                  <a:srgbClr val="006600"/>
                </a:solidFill>
              </a:rPr>
              <a:t>)</a:t>
            </a:r>
            <a:r>
              <a:rPr lang="ru-RU" altLang="ru-RU" sz="2400" b="1" i="1" dirty="0" smtClean="0">
                <a:solidFill>
                  <a:srgbClr val="0000D0"/>
                </a:solidFill>
              </a:rPr>
              <a:t> </a:t>
            </a:r>
            <a:r>
              <a:rPr lang="ru-RU" altLang="ru-RU" sz="2400" b="1" dirty="0">
                <a:solidFill>
                  <a:srgbClr val="0000D0"/>
                </a:solidFill>
              </a:rPr>
              <a:t>–</a:t>
            </a:r>
            <a:r>
              <a:rPr lang="ru-RU" altLang="ru-RU" sz="2400" b="1" dirty="0" smtClean="0"/>
              <a:t> </a:t>
            </a:r>
            <a:r>
              <a:rPr lang="ru-RU" altLang="ru-RU" sz="2400" b="1" i="1" dirty="0">
                <a:solidFill>
                  <a:srgbClr val="FF0000"/>
                </a:solidFill>
              </a:rPr>
              <a:t>Т</a:t>
            </a:r>
            <a:r>
              <a:rPr lang="ru-RU" altLang="ru-RU" sz="2400" b="1" i="1" baseline="-25000" dirty="0">
                <a:solidFill>
                  <a:srgbClr val="FF0000"/>
                </a:solidFill>
              </a:rPr>
              <a:t>пл</a:t>
            </a:r>
            <a:r>
              <a:rPr lang="ru-RU" altLang="ru-RU" sz="2400" b="1" i="1" dirty="0">
                <a:solidFill>
                  <a:srgbClr val="FF0000"/>
                </a:solidFill>
              </a:rPr>
              <a:t> </a:t>
            </a:r>
            <a:r>
              <a:rPr lang="ru-RU" altLang="ru-RU" sz="2400" b="1" dirty="0">
                <a:solidFill>
                  <a:srgbClr val="FF0000"/>
                </a:solidFill>
              </a:rPr>
              <a:t>= </a:t>
            </a:r>
            <a:r>
              <a:rPr lang="ru-RU" altLang="ru-RU" sz="2400" b="1" i="1" dirty="0" smtClean="0">
                <a:solidFill>
                  <a:srgbClr val="FF0000"/>
                </a:solidFill>
              </a:rPr>
              <a:t>183,3 </a:t>
            </a:r>
            <a:r>
              <a:rPr lang="ru-RU" altLang="ru-RU" sz="2400" b="1" i="1" dirty="0" smtClean="0">
                <a:solidFill>
                  <a:srgbClr val="FF0000"/>
                </a:solidFill>
                <a:sym typeface="Symbol" panose="05050102010706020507" pitchFamily="18" charset="2"/>
              </a:rPr>
              <a:t></a:t>
            </a:r>
            <a:r>
              <a:rPr lang="ru-RU" altLang="ru-RU" sz="2400" b="1" i="1" dirty="0" smtClean="0">
                <a:solidFill>
                  <a:srgbClr val="FF0000"/>
                </a:solidFill>
              </a:rPr>
              <a:t>С </a:t>
            </a:r>
          </a:p>
          <a:p>
            <a:pPr marL="87313" indent="0" eaLnBrk="1" hangingPunct="1">
              <a:lnSpc>
                <a:spcPct val="100000"/>
              </a:lnSpc>
              <a:spcBef>
                <a:spcPts val="600"/>
              </a:spcBef>
              <a:spcAft>
                <a:spcPts val="600"/>
              </a:spcAft>
              <a:buFont typeface="Arial" panose="020B0604020202020204" pitchFamily="34" charset="0"/>
              <a:buNone/>
            </a:pPr>
            <a:r>
              <a:rPr lang="ru-RU" altLang="ru-RU" sz="2400" b="1" u="sng" dirty="0" smtClean="0">
                <a:solidFill>
                  <a:srgbClr val="0000D0"/>
                </a:solidFill>
              </a:rPr>
              <a:t>Сплав Вуда</a:t>
            </a:r>
            <a:r>
              <a:rPr lang="ru-RU" altLang="ru-RU" sz="2400" b="1" dirty="0" smtClean="0">
                <a:solidFill>
                  <a:srgbClr val="0000D0"/>
                </a:solidFill>
              </a:rPr>
              <a:t>:</a:t>
            </a:r>
          </a:p>
          <a:p>
            <a:pPr marL="87313" indent="0" eaLnBrk="1" hangingPunct="1">
              <a:lnSpc>
                <a:spcPct val="100000"/>
              </a:lnSpc>
              <a:spcBef>
                <a:spcPts val="600"/>
              </a:spcBef>
              <a:spcAft>
                <a:spcPts val="600"/>
              </a:spcAft>
              <a:buFont typeface="Arial" panose="020B0604020202020204" pitchFamily="34" charset="0"/>
              <a:buNone/>
            </a:pPr>
            <a:r>
              <a:rPr lang="ru-RU" altLang="ru-RU" sz="2400" b="1" i="1" dirty="0" smtClean="0">
                <a:solidFill>
                  <a:srgbClr val="006600"/>
                </a:solidFill>
              </a:rPr>
              <a:t>(</a:t>
            </a:r>
            <a:r>
              <a:rPr lang="en-US" altLang="ru-RU" sz="2400" b="1" i="1" dirty="0" smtClean="0">
                <a:solidFill>
                  <a:srgbClr val="006600"/>
                </a:solidFill>
              </a:rPr>
              <a:t>Bi</a:t>
            </a:r>
            <a:r>
              <a:rPr lang="ru-RU" altLang="ru-RU" sz="2400" b="1" i="1" dirty="0" smtClean="0">
                <a:solidFill>
                  <a:srgbClr val="006600"/>
                </a:solidFill>
              </a:rPr>
              <a:t> – 50,0 %, </a:t>
            </a:r>
            <a:r>
              <a:rPr lang="en-US" altLang="ru-RU" sz="2400" b="1" i="1" dirty="0">
                <a:solidFill>
                  <a:srgbClr val="006600"/>
                </a:solidFill>
              </a:rPr>
              <a:t>Pb </a:t>
            </a:r>
            <a:r>
              <a:rPr lang="ru-RU" altLang="ru-RU" sz="2400" b="1" i="1" dirty="0">
                <a:solidFill>
                  <a:srgbClr val="006600"/>
                </a:solidFill>
              </a:rPr>
              <a:t>–</a:t>
            </a:r>
            <a:r>
              <a:rPr lang="ru-RU" altLang="ru-RU" sz="2400" b="1" i="1" dirty="0" smtClean="0">
                <a:solidFill>
                  <a:srgbClr val="006600"/>
                </a:solidFill>
              </a:rPr>
              <a:t> 25,0 %, </a:t>
            </a:r>
            <a:r>
              <a:rPr lang="en-US" altLang="ru-RU" sz="2400" b="1" i="1" dirty="0">
                <a:solidFill>
                  <a:srgbClr val="006600"/>
                </a:solidFill>
              </a:rPr>
              <a:t>Sn</a:t>
            </a:r>
            <a:r>
              <a:rPr lang="ru-RU" altLang="ru-RU" sz="2400" b="1" i="1" dirty="0">
                <a:solidFill>
                  <a:srgbClr val="006600"/>
                </a:solidFill>
              </a:rPr>
              <a:t> –</a:t>
            </a:r>
            <a:r>
              <a:rPr lang="ru-RU" altLang="ru-RU" sz="2400" b="1" i="1" dirty="0" smtClean="0">
                <a:solidFill>
                  <a:srgbClr val="006600"/>
                </a:solidFill>
              </a:rPr>
              <a:t> 12,5 %, </a:t>
            </a:r>
            <a:r>
              <a:rPr lang="en-US" altLang="ru-RU" sz="2400" b="1" i="1" dirty="0" smtClean="0">
                <a:solidFill>
                  <a:srgbClr val="006600"/>
                </a:solidFill>
              </a:rPr>
              <a:t>Cd</a:t>
            </a:r>
            <a:r>
              <a:rPr lang="ru-RU" altLang="ru-RU" sz="2400" b="1" i="1" dirty="0" smtClean="0">
                <a:solidFill>
                  <a:srgbClr val="006600"/>
                </a:solidFill>
              </a:rPr>
              <a:t> </a:t>
            </a:r>
            <a:r>
              <a:rPr lang="en-US" altLang="ru-RU" sz="2400" b="1" i="1" dirty="0" smtClean="0">
                <a:solidFill>
                  <a:srgbClr val="006600"/>
                </a:solidFill>
              </a:rPr>
              <a:t> </a:t>
            </a:r>
            <a:r>
              <a:rPr lang="ru-RU" altLang="ru-RU" sz="2400" b="1" i="1" dirty="0">
                <a:solidFill>
                  <a:srgbClr val="006600"/>
                </a:solidFill>
              </a:rPr>
              <a:t>–</a:t>
            </a:r>
            <a:r>
              <a:rPr lang="ru-RU" altLang="ru-RU" sz="2400" b="1" i="1" dirty="0" smtClean="0">
                <a:solidFill>
                  <a:srgbClr val="006600"/>
                </a:solidFill>
              </a:rPr>
              <a:t> 12,5 %)</a:t>
            </a:r>
            <a:r>
              <a:rPr lang="ru-RU" altLang="ru-RU" sz="2400" b="1" dirty="0" smtClean="0">
                <a:solidFill>
                  <a:srgbClr val="0000D0"/>
                </a:solidFill>
              </a:rPr>
              <a:t> </a:t>
            </a:r>
            <a:r>
              <a:rPr lang="ru-RU" altLang="ru-RU" sz="2400" b="1" dirty="0">
                <a:solidFill>
                  <a:srgbClr val="0000D0"/>
                </a:solidFill>
              </a:rPr>
              <a:t>– </a:t>
            </a:r>
            <a:r>
              <a:rPr lang="ru-RU" altLang="ru-RU" sz="2400" b="1" dirty="0" smtClean="0">
                <a:solidFill>
                  <a:srgbClr val="0000D0"/>
                </a:solidFill>
              </a:rPr>
              <a:t> </a:t>
            </a:r>
            <a:r>
              <a:rPr lang="en-US" altLang="ru-RU" sz="2400" b="1" i="1" dirty="0" smtClean="0">
                <a:solidFill>
                  <a:srgbClr val="FF0000"/>
                </a:solidFill>
              </a:rPr>
              <a:t>T</a:t>
            </a:r>
            <a:r>
              <a:rPr lang="ru-RU" altLang="ru-RU" sz="2400" b="1" i="1" baseline="-25000" dirty="0" err="1">
                <a:solidFill>
                  <a:srgbClr val="FF0000"/>
                </a:solidFill>
              </a:rPr>
              <a:t>пл</a:t>
            </a:r>
            <a:r>
              <a:rPr lang="ru-RU" altLang="ru-RU" sz="2400" b="1" i="1" dirty="0">
                <a:solidFill>
                  <a:srgbClr val="FF0000"/>
                </a:solidFill>
              </a:rPr>
              <a:t> </a:t>
            </a:r>
            <a:r>
              <a:rPr lang="ru-RU" altLang="ru-RU" sz="2400" b="1" dirty="0">
                <a:solidFill>
                  <a:srgbClr val="FF0000"/>
                </a:solidFill>
              </a:rPr>
              <a:t>= </a:t>
            </a:r>
            <a:r>
              <a:rPr lang="ru-RU" altLang="ru-RU" sz="2400" b="1" i="1" dirty="0" smtClean="0">
                <a:solidFill>
                  <a:srgbClr val="FF0000"/>
                </a:solidFill>
              </a:rPr>
              <a:t>68 </a:t>
            </a:r>
            <a:r>
              <a:rPr lang="ru-RU" altLang="ru-RU" sz="2400" b="1" i="1" dirty="0" smtClean="0">
                <a:solidFill>
                  <a:srgbClr val="FF0000"/>
                </a:solidFill>
                <a:sym typeface="Symbol" panose="05050102010706020507" pitchFamily="18" charset="2"/>
              </a:rPr>
              <a:t></a:t>
            </a:r>
            <a:r>
              <a:rPr lang="ru-RU" altLang="ru-RU" sz="2400" b="1" i="1" dirty="0" smtClean="0">
                <a:solidFill>
                  <a:srgbClr val="FF0000"/>
                </a:solidFill>
              </a:rPr>
              <a:t>С</a:t>
            </a:r>
          </a:p>
          <a:p>
            <a:pPr marL="87313" indent="0" eaLnBrk="1" hangingPunct="1">
              <a:lnSpc>
                <a:spcPct val="100000"/>
              </a:lnSpc>
              <a:spcBef>
                <a:spcPts val="600"/>
              </a:spcBef>
              <a:spcAft>
                <a:spcPts val="600"/>
              </a:spcAft>
              <a:buFont typeface="Arial" panose="020B0604020202020204" pitchFamily="34" charset="0"/>
              <a:buNone/>
            </a:pPr>
            <a:r>
              <a:rPr lang="ru-RU" altLang="ru-RU" sz="2400" b="1" i="1" dirty="0" smtClean="0">
                <a:solidFill>
                  <a:srgbClr val="006600"/>
                </a:solidFill>
              </a:rPr>
              <a:t>(</a:t>
            </a:r>
            <a:r>
              <a:rPr lang="en-US" altLang="ru-RU" sz="2400" b="1" i="1" dirty="0" smtClean="0">
                <a:solidFill>
                  <a:srgbClr val="006600"/>
                </a:solidFill>
              </a:rPr>
              <a:t>Bi</a:t>
            </a:r>
            <a:r>
              <a:rPr lang="ru-RU" altLang="ru-RU" sz="2400" b="1" i="1" dirty="0" smtClean="0">
                <a:solidFill>
                  <a:srgbClr val="006600"/>
                </a:solidFill>
              </a:rPr>
              <a:t> </a:t>
            </a:r>
            <a:r>
              <a:rPr lang="ru-RU" altLang="ru-RU" sz="2400" b="1" i="1" dirty="0">
                <a:solidFill>
                  <a:srgbClr val="006600"/>
                </a:solidFill>
              </a:rPr>
              <a:t>–</a:t>
            </a:r>
            <a:r>
              <a:rPr lang="ru-RU" altLang="ru-RU" sz="2400" b="1" i="1" dirty="0" smtClean="0">
                <a:solidFill>
                  <a:srgbClr val="006600"/>
                </a:solidFill>
              </a:rPr>
              <a:t> 49,4 %, </a:t>
            </a:r>
            <a:r>
              <a:rPr lang="en-US" altLang="ru-RU" sz="2400" b="1" i="1" dirty="0">
                <a:solidFill>
                  <a:srgbClr val="006600"/>
                </a:solidFill>
              </a:rPr>
              <a:t>Pb</a:t>
            </a:r>
            <a:r>
              <a:rPr lang="ru-RU" altLang="ru-RU" sz="2400" b="1" i="1" dirty="0">
                <a:solidFill>
                  <a:srgbClr val="006600"/>
                </a:solidFill>
              </a:rPr>
              <a:t> –</a:t>
            </a:r>
            <a:r>
              <a:rPr lang="ru-RU" altLang="ru-RU" sz="2400" b="1" i="1" dirty="0" smtClean="0">
                <a:solidFill>
                  <a:srgbClr val="006600"/>
                </a:solidFill>
              </a:rPr>
              <a:t> 18,0 %, </a:t>
            </a:r>
            <a:r>
              <a:rPr lang="en-US" altLang="ru-RU" sz="2400" b="1" i="1" dirty="0">
                <a:solidFill>
                  <a:srgbClr val="006600"/>
                </a:solidFill>
              </a:rPr>
              <a:t>Sn</a:t>
            </a:r>
            <a:r>
              <a:rPr lang="ru-RU" altLang="ru-RU" sz="2400" b="1" i="1" dirty="0">
                <a:solidFill>
                  <a:srgbClr val="006600"/>
                </a:solidFill>
              </a:rPr>
              <a:t> – </a:t>
            </a:r>
            <a:r>
              <a:rPr lang="ru-RU" altLang="ru-RU" sz="2400" b="1" i="1" dirty="0" smtClean="0">
                <a:solidFill>
                  <a:srgbClr val="006600"/>
                </a:solidFill>
              </a:rPr>
              <a:t>11,6 %, </a:t>
            </a:r>
            <a:r>
              <a:rPr lang="en-US" altLang="ru-RU" sz="2400" b="1" i="1" dirty="0" smtClean="0">
                <a:solidFill>
                  <a:srgbClr val="006600"/>
                </a:solidFill>
              </a:rPr>
              <a:t>Zn</a:t>
            </a:r>
            <a:r>
              <a:rPr lang="ru-RU" altLang="ru-RU" sz="2400" b="1" i="1" dirty="0">
                <a:solidFill>
                  <a:srgbClr val="006600"/>
                </a:solidFill>
              </a:rPr>
              <a:t> –</a:t>
            </a:r>
            <a:r>
              <a:rPr lang="ru-RU" altLang="ru-RU" sz="2400" b="1" i="1" dirty="0" smtClean="0">
                <a:solidFill>
                  <a:srgbClr val="006600"/>
                </a:solidFill>
              </a:rPr>
              <a:t> 21,0 %)</a:t>
            </a:r>
            <a:r>
              <a:rPr lang="ru-RU" altLang="ru-RU" sz="2400" b="1" dirty="0" smtClean="0">
                <a:solidFill>
                  <a:srgbClr val="0000D0"/>
                </a:solidFill>
              </a:rPr>
              <a:t> </a:t>
            </a:r>
            <a:r>
              <a:rPr lang="ru-RU" altLang="ru-RU" sz="2400" b="1" dirty="0">
                <a:solidFill>
                  <a:srgbClr val="0000D0"/>
                </a:solidFill>
              </a:rPr>
              <a:t>–</a:t>
            </a:r>
            <a:r>
              <a:rPr lang="ru-RU" altLang="ru-RU" sz="2400" b="1" dirty="0">
                <a:solidFill>
                  <a:srgbClr val="FF0000"/>
                </a:solidFill>
              </a:rPr>
              <a:t> </a:t>
            </a:r>
            <a:r>
              <a:rPr lang="en-US" altLang="ru-RU" sz="2400" b="1" i="1" dirty="0" smtClean="0">
                <a:solidFill>
                  <a:srgbClr val="FF0000"/>
                </a:solidFill>
              </a:rPr>
              <a:t>T</a:t>
            </a:r>
            <a:r>
              <a:rPr lang="ru-RU" altLang="ru-RU" sz="2400" b="1" i="1" baseline="-25000" dirty="0" err="1">
                <a:solidFill>
                  <a:srgbClr val="FF0000"/>
                </a:solidFill>
              </a:rPr>
              <a:t>пл</a:t>
            </a:r>
            <a:r>
              <a:rPr lang="ru-RU" altLang="ru-RU" sz="2400" b="1" i="1" dirty="0">
                <a:solidFill>
                  <a:srgbClr val="FF0000"/>
                </a:solidFill>
              </a:rPr>
              <a:t> </a:t>
            </a:r>
            <a:r>
              <a:rPr lang="ru-RU" altLang="ru-RU" sz="2400" b="1" dirty="0">
                <a:solidFill>
                  <a:srgbClr val="FF0000"/>
                </a:solidFill>
              </a:rPr>
              <a:t>= </a:t>
            </a:r>
            <a:r>
              <a:rPr lang="ru-RU" altLang="ru-RU" sz="2400" b="1" i="1" dirty="0" smtClean="0">
                <a:solidFill>
                  <a:srgbClr val="FF0000"/>
                </a:solidFill>
              </a:rPr>
              <a:t>58 </a:t>
            </a:r>
            <a:r>
              <a:rPr lang="ru-RU" altLang="ru-RU" sz="2400" b="1" i="1" dirty="0" smtClean="0">
                <a:solidFill>
                  <a:srgbClr val="FF0000"/>
                </a:solidFill>
                <a:sym typeface="Symbol" panose="05050102010706020507" pitchFamily="18" charset="2"/>
              </a:rPr>
              <a:t></a:t>
            </a:r>
            <a:r>
              <a:rPr lang="ru-RU" altLang="ru-RU" sz="2400" b="1" i="1" dirty="0" smtClean="0">
                <a:solidFill>
                  <a:srgbClr val="FF0000"/>
                </a:solidFill>
              </a:rPr>
              <a:t>С</a:t>
            </a:r>
          </a:p>
          <a:p>
            <a:pPr marL="87313" indent="0" eaLnBrk="1" hangingPunct="1">
              <a:lnSpc>
                <a:spcPct val="100000"/>
              </a:lnSpc>
              <a:spcBef>
                <a:spcPts val="600"/>
              </a:spcBef>
              <a:spcAft>
                <a:spcPts val="600"/>
              </a:spcAft>
              <a:buFont typeface="Arial" panose="020B0604020202020204" pitchFamily="34" charset="0"/>
              <a:buNone/>
            </a:pPr>
            <a:r>
              <a:rPr lang="ru-RU" altLang="ru-RU" sz="2400" b="1" u="sng" dirty="0">
                <a:solidFill>
                  <a:srgbClr val="0000D0"/>
                </a:solidFill>
              </a:rPr>
              <a:t>ПОС-90</a:t>
            </a:r>
            <a:r>
              <a:rPr lang="ru-RU" altLang="ru-RU" sz="2400" b="1" dirty="0">
                <a:solidFill>
                  <a:srgbClr val="0000D0"/>
                </a:solidFill>
              </a:rPr>
              <a:t> </a:t>
            </a:r>
            <a:r>
              <a:rPr lang="ru-RU" altLang="ru-RU" sz="2400" b="1" i="1" dirty="0">
                <a:solidFill>
                  <a:srgbClr val="006600"/>
                </a:solidFill>
              </a:rPr>
              <a:t>(олово </a:t>
            </a:r>
            <a:r>
              <a:rPr lang="ru-RU" altLang="ru-RU" sz="2400" b="1" i="1" dirty="0" smtClean="0">
                <a:solidFill>
                  <a:srgbClr val="006600"/>
                </a:solidFill>
              </a:rPr>
              <a:t>90 %, </a:t>
            </a:r>
            <a:r>
              <a:rPr lang="ru-RU" altLang="ru-RU" sz="2400" b="1" i="1" dirty="0">
                <a:solidFill>
                  <a:srgbClr val="006600"/>
                </a:solidFill>
              </a:rPr>
              <a:t>остальное </a:t>
            </a:r>
            <a:r>
              <a:rPr lang="ru-RU" altLang="ru-RU" sz="2400" b="1" i="1" dirty="0" smtClean="0">
                <a:solidFill>
                  <a:srgbClr val="006600"/>
                </a:solidFill>
              </a:rPr>
              <a:t>свинец)</a:t>
            </a:r>
            <a:r>
              <a:rPr lang="ru-RU" altLang="ru-RU" sz="2400" b="1" dirty="0" smtClean="0"/>
              <a:t> </a:t>
            </a:r>
            <a:r>
              <a:rPr lang="ru-RU" altLang="ru-RU" sz="2400" b="1" dirty="0">
                <a:solidFill>
                  <a:srgbClr val="0000D0"/>
                </a:solidFill>
              </a:rPr>
              <a:t>– </a:t>
            </a:r>
            <a:r>
              <a:rPr lang="ru-RU" altLang="ru-RU" sz="2400" b="1" i="1" dirty="0">
                <a:solidFill>
                  <a:srgbClr val="FF0000"/>
                </a:solidFill>
              </a:rPr>
              <a:t>Т</a:t>
            </a:r>
            <a:r>
              <a:rPr lang="ru-RU" altLang="ru-RU" sz="2400" b="1" i="1" baseline="-25000" dirty="0">
                <a:solidFill>
                  <a:srgbClr val="FF0000"/>
                </a:solidFill>
              </a:rPr>
              <a:t>пл</a:t>
            </a:r>
            <a:r>
              <a:rPr lang="ru-RU" altLang="ru-RU" sz="2400" b="1" i="1" dirty="0">
                <a:solidFill>
                  <a:srgbClr val="FF0000"/>
                </a:solidFill>
              </a:rPr>
              <a:t> </a:t>
            </a:r>
            <a:r>
              <a:rPr lang="ru-RU" altLang="ru-RU" sz="2400" b="1" i="1" dirty="0" smtClean="0">
                <a:solidFill>
                  <a:srgbClr val="FF0000"/>
                </a:solidFill>
              </a:rPr>
              <a:t>= 222 </a:t>
            </a:r>
            <a:r>
              <a:rPr lang="ru-RU" altLang="ru-RU" sz="2400" b="1" i="1" dirty="0" smtClean="0">
                <a:solidFill>
                  <a:srgbClr val="FF0000"/>
                </a:solidFill>
                <a:sym typeface="Symbol" panose="05050102010706020507" pitchFamily="18" charset="2"/>
              </a:rPr>
              <a:t></a:t>
            </a:r>
            <a:r>
              <a:rPr lang="ru-RU" altLang="ru-RU" sz="2400" b="1" i="1" dirty="0" smtClean="0">
                <a:solidFill>
                  <a:srgbClr val="FF0000"/>
                </a:solidFill>
              </a:rPr>
              <a:t>С</a:t>
            </a:r>
            <a:endParaRPr lang="ru-RU" altLang="ru-RU" sz="2200" b="1" i="1" dirty="0" smtClean="0">
              <a:solidFill>
                <a:srgbClr val="FF0000"/>
              </a:solidFill>
            </a:endParaRPr>
          </a:p>
          <a:p>
            <a:pPr marL="87313" indent="0" eaLnBrk="1" hangingPunct="1">
              <a:lnSpc>
                <a:spcPct val="100000"/>
              </a:lnSpc>
              <a:spcBef>
                <a:spcPts val="600"/>
              </a:spcBef>
              <a:spcAft>
                <a:spcPts val="600"/>
              </a:spcAft>
              <a:buFont typeface="Arial" panose="020B0604020202020204" pitchFamily="34" charset="0"/>
              <a:buNone/>
            </a:pPr>
            <a:r>
              <a:rPr lang="ru-RU" altLang="ru-RU" sz="2400" b="1" u="sng" dirty="0">
                <a:solidFill>
                  <a:srgbClr val="0000D0"/>
                </a:solidFill>
              </a:rPr>
              <a:t>ПОС-30</a:t>
            </a:r>
            <a:r>
              <a:rPr lang="ru-RU" altLang="ru-RU" sz="2400" b="1" dirty="0"/>
              <a:t> </a:t>
            </a:r>
            <a:r>
              <a:rPr lang="ru-RU" altLang="ru-RU" sz="2400" b="1" i="1" dirty="0">
                <a:solidFill>
                  <a:srgbClr val="006600"/>
                </a:solidFill>
              </a:rPr>
              <a:t>(олово </a:t>
            </a:r>
            <a:r>
              <a:rPr lang="ru-RU" altLang="ru-RU" sz="2400" b="1" i="1" dirty="0" smtClean="0">
                <a:solidFill>
                  <a:srgbClr val="006600"/>
                </a:solidFill>
              </a:rPr>
              <a:t>30 %, </a:t>
            </a:r>
            <a:r>
              <a:rPr lang="ru-RU" altLang="ru-RU" sz="2400" b="1" i="1" dirty="0">
                <a:solidFill>
                  <a:srgbClr val="006600"/>
                </a:solidFill>
              </a:rPr>
              <a:t>остальное свинец) </a:t>
            </a:r>
            <a:r>
              <a:rPr lang="ru-RU" altLang="ru-RU" sz="2400" b="1" dirty="0" smtClean="0">
                <a:solidFill>
                  <a:srgbClr val="0000D0"/>
                </a:solidFill>
              </a:rPr>
              <a:t>– </a:t>
            </a:r>
            <a:r>
              <a:rPr lang="ru-RU" altLang="ru-RU" sz="2400" b="1" i="1" dirty="0">
                <a:solidFill>
                  <a:srgbClr val="FF0000"/>
                </a:solidFill>
              </a:rPr>
              <a:t>Т</a:t>
            </a:r>
            <a:r>
              <a:rPr lang="ru-RU" altLang="ru-RU" sz="2400" b="1" i="1" baseline="-25000" dirty="0">
                <a:solidFill>
                  <a:srgbClr val="FF0000"/>
                </a:solidFill>
              </a:rPr>
              <a:t>пл</a:t>
            </a:r>
            <a:r>
              <a:rPr lang="ru-RU" altLang="ru-RU" sz="2400" b="1" i="1" dirty="0">
                <a:solidFill>
                  <a:srgbClr val="FF0000"/>
                </a:solidFill>
              </a:rPr>
              <a:t> </a:t>
            </a:r>
            <a:r>
              <a:rPr lang="ru-RU" altLang="ru-RU" sz="2400" b="1" i="1" dirty="0" smtClean="0">
                <a:solidFill>
                  <a:srgbClr val="FF0000"/>
                </a:solidFill>
              </a:rPr>
              <a:t>= 256 </a:t>
            </a:r>
            <a:r>
              <a:rPr lang="ru-RU" altLang="ru-RU" sz="2400" b="1" i="1" dirty="0" smtClean="0">
                <a:solidFill>
                  <a:srgbClr val="FF0000"/>
                </a:solidFill>
                <a:sym typeface="Symbol" panose="05050102010706020507" pitchFamily="18" charset="2"/>
              </a:rPr>
              <a:t></a:t>
            </a:r>
            <a:r>
              <a:rPr lang="ru-RU" altLang="ru-RU" sz="2400" b="1" i="1" dirty="0" smtClean="0">
                <a:solidFill>
                  <a:srgbClr val="FF0000"/>
                </a:solidFill>
              </a:rPr>
              <a:t>С</a:t>
            </a:r>
            <a:endParaRPr lang="ru-RU" altLang="ru-RU" sz="2200" b="1" i="1" dirty="0">
              <a:solidFill>
                <a:srgbClr val="FF0000"/>
              </a:solidFill>
            </a:endParaRPr>
          </a:p>
        </p:txBody>
      </p:sp>
      <p:sp>
        <p:nvSpPr>
          <p:cNvPr id="5" name="Rectangle 2"/>
          <p:cNvSpPr>
            <a:spLocks noGrp="1" noChangeArrowheads="1"/>
          </p:cNvSpPr>
          <p:nvPr>
            <p:ph type="title"/>
          </p:nvPr>
        </p:nvSpPr>
        <p:spPr>
          <a:xfrm>
            <a:off x="45448" y="13115"/>
            <a:ext cx="9053103" cy="660123"/>
          </a:xfrm>
          <a:solidFill>
            <a:srgbClr val="FFC000"/>
          </a:solidFill>
        </p:spPr>
        <p:txBody>
          <a:bodyPr/>
          <a:lstStyle/>
          <a:p>
            <a:pPr algn="ctr" fontAlgn="auto">
              <a:spcAft>
                <a:spcPts val="0"/>
              </a:spcAft>
              <a:defRPr/>
            </a:pPr>
            <a:r>
              <a:rPr lang="ru-RU" altLang="ru-RU" sz="3600" b="1" dirty="0" smtClean="0">
                <a:solidFill>
                  <a:srgbClr val="1008B8"/>
                </a:solidFill>
                <a:effectLst/>
                <a:cs typeface="Times New Roman" panose="02020603050405020304" pitchFamily="18" charset="0"/>
              </a:rPr>
              <a:t>Температуры плавления припоев</a:t>
            </a:r>
          </a:p>
        </p:txBody>
      </p:sp>
    </p:spTree>
    <p:extLst>
      <p:ext uri="{BB962C8B-B14F-4D97-AF65-F5344CB8AC3E}">
        <p14:creationId xmlns:p14="http://schemas.microsoft.com/office/powerpoint/2010/main" val="1138725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6" name="Rectangle 2"/>
          <p:cNvSpPr>
            <a:spLocks noGrp="1" noChangeArrowheads="1"/>
          </p:cNvSpPr>
          <p:nvPr>
            <p:ph type="title"/>
          </p:nvPr>
        </p:nvSpPr>
        <p:spPr>
          <a:xfrm>
            <a:off x="45448" y="13115"/>
            <a:ext cx="9053103" cy="504173"/>
          </a:xfrm>
          <a:solidFill>
            <a:srgbClr val="FFC000"/>
          </a:solidFill>
        </p:spPr>
        <p:txBody>
          <a:bodyPr/>
          <a:lstStyle/>
          <a:p>
            <a:pPr fontAlgn="auto">
              <a:spcAft>
                <a:spcPts val="0"/>
              </a:spcAft>
              <a:defRPr/>
            </a:pPr>
            <a:r>
              <a:rPr lang="ru-RU" sz="2600" b="1" dirty="0">
                <a:solidFill>
                  <a:srgbClr val="0000CC"/>
                </a:solidFill>
                <a:effectLst/>
                <a:latin typeface="YS Text Optional"/>
              </a:rPr>
              <a:t>Расшифровка марок оловянно-свинцовых </a:t>
            </a:r>
            <a:r>
              <a:rPr lang="ru-RU" sz="2600" b="1" dirty="0" smtClean="0">
                <a:solidFill>
                  <a:srgbClr val="0000CC"/>
                </a:solidFill>
                <a:effectLst/>
                <a:latin typeface="YS Text Optional"/>
              </a:rPr>
              <a:t>припоев</a:t>
            </a:r>
            <a:endParaRPr lang="ru-RU" altLang="ru-RU" sz="2600" b="1" dirty="0" smtClean="0">
              <a:solidFill>
                <a:srgbClr val="0000CC"/>
              </a:solidFill>
              <a:effectLst/>
              <a:cs typeface="Times New Roman" panose="02020603050405020304" pitchFamily="18" charset="0"/>
            </a:endParaRPr>
          </a:p>
        </p:txBody>
      </p:sp>
      <p:sp>
        <p:nvSpPr>
          <p:cNvPr id="4" name="Прямоугольник 3"/>
          <p:cNvSpPr/>
          <p:nvPr/>
        </p:nvSpPr>
        <p:spPr>
          <a:xfrm>
            <a:off x="233643" y="728700"/>
            <a:ext cx="8676711" cy="5909310"/>
          </a:xfrm>
          <a:prstGeom prst="rect">
            <a:avLst/>
          </a:prstGeom>
          <a:solidFill>
            <a:srgbClr val="FFFFCC"/>
          </a:solidFill>
        </p:spPr>
        <p:txBody>
          <a:bodyPr wrap="square">
            <a:spAutoFit/>
          </a:bodyPr>
          <a:lstStyle/>
          <a:p>
            <a:pPr marL="84138" algn="just"/>
            <a:r>
              <a:rPr lang="ru-RU" b="1" dirty="0" smtClean="0">
                <a:solidFill>
                  <a:srgbClr val="FF0000"/>
                </a:solidFill>
              </a:rPr>
              <a:t>Маркировка </a:t>
            </a:r>
            <a:r>
              <a:rPr lang="ru-RU" b="1" dirty="0">
                <a:solidFill>
                  <a:srgbClr val="FF0000"/>
                </a:solidFill>
              </a:rPr>
              <a:t>оловянно-свинцовых припоев </a:t>
            </a:r>
            <a:r>
              <a:rPr lang="ru-RU" b="1" dirty="0">
                <a:solidFill>
                  <a:srgbClr val="0000CC"/>
                </a:solidFill>
              </a:rPr>
              <a:t>состоит из </a:t>
            </a:r>
            <a:r>
              <a:rPr lang="ru-RU" b="1" dirty="0" smtClean="0">
                <a:solidFill>
                  <a:srgbClr val="FF0000"/>
                </a:solidFill>
              </a:rPr>
              <a:t>букв </a:t>
            </a:r>
            <a:r>
              <a:rPr lang="ru-RU" b="1" dirty="0">
                <a:solidFill>
                  <a:srgbClr val="FF0000"/>
                </a:solidFill>
              </a:rPr>
              <a:t>и цифр</a:t>
            </a:r>
            <a:r>
              <a:rPr lang="ru-RU" b="1" dirty="0">
                <a:solidFill>
                  <a:srgbClr val="0000CC"/>
                </a:solidFill>
              </a:rPr>
              <a:t>, следующих после букв через дефис и обозначающих соответственно содержание олова и </a:t>
            </a:r>
            <a:r>
              <a:rPr lang="ru-RU" b="1" dirty="0" smtClean="0">
                <a:solidFill>
                  <a:srgbClr val="0000CC"/>
                </a:solidFill>
              </a:rPr>
              <a:t>сурьмы: </a:t>
            </a:r>
          </a:p>
          <a:p>
            <a:pPr marL="536575" indent="-263525">
              <a:buFont typeface="Wingdings" panose="05000000000000000000" pitchFamily="2" charset="2"/>
              <a:buChar char="§"/>
            </a:pPr>
            <a:r>
              <a:rPr lang="ru-RU" b="1" dirty="0" smtClean="0">
                <a:solidFill>
                  <a:srgbClr val="FF0000"/>
                </a:solidFill>
              </a:rPr>
              <a:t>буква </a:t>
            </a:r>
            <a:r>
              <a:rPr lang="ru-RU" b="1" dirty="0">
                <a:solidFill>
                  <a:srgbClr val="FF0000"/>
                </a:solidFill>
              </a:rPr>
              <a:t>«</a:t>
            </a:r>
            <a:r>
              <a:rPr lang="ru-RU" b="1" dirty="0">
                <a:solidFill>
                  <a:srgbClr val="0000CC"/>
                </a:solidFill>
              </a:rPr>
              <a:t>П</a:t>
            </a:r>
            <a:r>
              <a:rPr lang="ru-RU" b="1" dirty="0">
                <a:solidFill>
                  <a:srgbClr val="FF0000"/>
                </a:solidFill>
              </a:rPr>
              <a:t>»</a:t>
            </a:r>
            <a:r>
              <a:rPr lang="ru-RU" dirty="0"/>
              <a:t> обозначает </a:t>
            </a:r>
            <a:r>
              <a:rPr lang="ru-RU" b="1" dirty="0" smtClean="0">
                <a:solidFill>
                  <a:srgbClr val="006600"/>
                </a:solidFill>
              </a:rPr>
              <a:t>припой;</a:t>
            </a:r>
            <a:r>
              <a:rPr lang="ru-RU" dirty="0" smtClean="0"/>
              <a:t> </a:t>
            </a:r>
            <a:endParaRPr lang="ru-RU" dirty="0"/>
          </a:p>
          <a:p>
            <a:pPr marL="536575" indent="-263525">
              <a:buFont typeface="Wingdings" panose="05000000000000000000" pitchFamily="2" charset="2"/>
              <a:buChar char="§"/>
            </a:pPr>
            <a:r>
              <a:rPr lang="ru-RU" b="1" dirty="0">
                <a:solidFill>
                  <a:srgbClr val="FF0000"/>
                </a:solidFill>
              </a:rPr>
              <a:t>буква «</a:t>
            </a:r>
            <a:r>
              <a:rPr lang="ru-RU" b="1" dirty="0">
                <a:solidFill>
                  <a:srgbClr val="0000CC"/>
                </a:solidFill>
              </a:rPr>
              <a:t>О</a:t>
            </a:r>
            <a:r>
              <a:rPr lang="ru-RU" b="1" dirty="0">
                <a:solidFill>
                  <a:srgbClr val="FF0000"/>
                </a:solidFill>
              </a:rPr>
              <a:t>»</a:t>
            </a:r>
            <a:r>
              <a:rPr lang="ru-RU" dirty="0"/>
              <a:t> </a:t>
            </a:r>
            <a:r>
              <a:rPr lang="ru-RU" b="1" dirty="0">
                <a:solidFill>
                  <a:srgbClr val="006600"/>
                </a:solidFill>
              </a:rPr>
              <a:t>–</a:t>
            </a:r>
            <a:r>
              <a:rPr lang="en-US" dirty="0"/>
              <a:t> </a:t>
            </a:r>
            <a:r>
              <a:rPr lang="ru-RU" b="1" dirty="0" smtClean="0">
                <a:solidFill>
                  <a:srgbClr val="006600"/>
                </a:solidFill>
              </a:rPr>
              <a:t>оловянный;</a:t>
            </a:r>
            <a:r>
              <a:rPr lang="ru-RU" dirty="0" smtClean="0"/>
              <a:t> </a:t>
            </a:r>
            <a:endParaRPr lang="ru-RU" dirty="0"/>
          </a:p>
          <a:p>
            <a:pPr marL="536575" indent="-263525">
              <a:buFont typeface="Wingdings" panose="05000000000000000000" pitchFamily="2" charset="2"/>
              <a:buChar char="§"/>
            </a:pPr>
            <a:r>
              <a:rPr lang="ru-RU" b="1" dirty="0">
                <a:solidFill>
                  <a:srgbClr val="FF0000"/>
                </a:solidFill>
              </a:rPr>
              <a:t>буква «</a:t>
            </a:r>
            <a:r>
              <a:rPr lang="ru-RU" b="1" dirty="0">
                <a:solidFill>
                  <a:srgbClr val="0000CC"/>
                </a:solidFill>
              </a:rPr>
              <a:t>С</a:t>
            </a:r>
            <a:r>
              <a:rPr lang="ru-RU" b="1" dirty="0">
                <a:solidFill>
                  <a:srgbClr val="FF0000"/>
                </a:solidFill>
              </a:rPr>
              <a:t>»</a:t>
            </a:r>
            <a:r>
              <a:rPr lang="ru-RU" dirty="0"/>
              <a:t> </a:t>
            </a:r>
            <a:r>
              <a:rPr lang="ru-RU" b="1" dirty="0">
                <a:solidFill>
                  <a:srgbClr val="006600"/>
                </a:solidFill>
              </a:rPr>
              <a:t>–</a:t>
            </a:r>
            <a:r>
              <a:rPr lang="ru-RU" dirty="0"/>
              <a:t> </a:t>
            </a:r>
            <a:r>
              <a:rPr lang="ru-RU" b="1" dirty="0" smtClean="0">
                <a:solidFill>
                  <a:srgbClr val="006600"/>
                </a:solidFill>
              </a:rPr>
              <a:t>свинцовый; </a:t>
            </a:r>
            <a:endParaRPr lang="ru-RU" b="1" dirty="0">
              <a:solidFill>
                <a:srgbClr val="006600"/>
              </a:solidFill>
            </a:endParaRPr>
          </a:p>
          <a:p>
            <a:pPr marL="536575" indent="-263525">
              <a:buFont typeface="Wingdings" panose="05000000000000000000" pitchFamily="2" charset="2"/>
              <a:buChar char="§"/>
            </a:pPr>
            <a:r>
              <a:rPr lang="ru-RU" b="1" dirty="0">
                <a:solidFill>
                  <a:srgbClr val="FF0000"/>
                </a:solidFill>
              </a:rPr>
              <a:t>буква </a:t>
            </a:r>
            <a:r>
              <a:rPr lang="ru-RU" b="1" dirty="0" smtClean="0">
                <a:solidFill>
                  <a:srgbClr val="FF0000"/>
                </a:solidFill>
              </a:rPr>
              <a:t>«</a:t>
            </a:r>
            <a:r>
              <a:rPr lang="ru-RU" b="1" dirty="0" smtClean="0">
                <a:solidFill>
                  <a:srgbClr val="0000CC"/>
                </a:solidFill>
              </a:rPr>
              <a:t>Су</a:t>
            </a:r>
            <a:r>
              <a:rPr lang="ru-RU" b="1" dirty="0" smtClean="0">
                <a:solidFill>
                  <a:srgbClr val="FF0000"/>
                </a:solidFill>
              </a:rPr>
              <a:t>»</a:t>
            </a:r>
            <a:r>
              <a:rPr lang="ru-RU" b="1" dirty="0" smtClean="0">
                <a:solidFill>
                  <a:srgbClr val="006600"/>
                </a:solidFill>
              </a:rPr>
              <a:t> </a:t>
            </a:r>
            <a:r>
              <a:rPr lang="ru-RU" b="1" dirty="0">
                <a:solidFill>
                  <a:srgbClr val="006600"/>
                </a:solidFill>
              </a:rPr>
              <a:t>–</a:t>
            </a:r>
            <a:r>
              <a:rPr lang="ru-RU" b="1" dirty="0" smtClean="0">
                <a:solidFill>
                  <a:srgbClr val="006600"/>
                </a:solidFill>
              </a:rPr>
              <a:t> </a:t>
            </a:r>
            <a:r>
              <a:rPr lang="ru-RU" b="1" dirty="0">
                <a:solidFill>
                  <a:srgbClr val="006600"/>
                </a:solidFill>
              </a:rPr>
              <a:t>легированный </a:t>
            </a:r>
            <a:r>
              <a:rPr lang="ru-RU" b="1" dirty="0" smtClean="0">
                <a:solidFill>
                  <a:srgbClr val="006600"/>
                </a:solidFill>
              </a:rPr>
              <a:t>сурьмой (</a:t>
            </a:r>
            <a:r>
              <a:rPr lang="ru-RU" b="1" i="1" dirty="0">
                <a:solidFill>
                  <a:srgbClr val="FF0000"/>
                </a:solidFill>
              </a:rPr>
              <a:t>Sb</a:t>
            </a:r>
            <a:r>
              <a:rPr lang="ru-RU" b="1" dirty="0" smtClean="0">
                <a:solidFill>
                  <a:srgbClr val="006600"/>
                </a:solidFill>
              </a:rPr>
              <a:t>); </a:t>
            </a:r>
          </a:p>
          <a:p>
            <a:pPr marL="536575" indent="-263525" algn="just">
              <a:buFont typeface="Wingdings" panose="05000000000000000000" pitchFamily="2" charset="2"/>
              <a:buChar char="§"/>
            </a:pPr>
            <a:r>
              <a:rPr lang="ru-RU" b="1" dirty="0" smtClean="0">
                <a:solidFill>
                  <a:srgbClr val="FF0000"/>
                </a:solidFill>
              </a:rPr>
              <a:t>буква «</a:t>
            </a:r>
            <a:r>
              <a:rPr lang="ru-RU" b="1" dirty="0" smtClean="0">
                <a:solidFill>
                  <a:srgbClr val="0000CC"/>
                </a:solidFill>
              </a:rPr>
              <a:t>М</a:t>
            </a:r>
            <a:r>
              <a:rPr lang="ru-RU" b="1" dirty="0" smtClean="0">
                <a:solidFill>
                  <a:srgbClr val="FF0000"/>
                </a:solidFill>
              </a:rPr>
              <a:t>»</a:t>
            </a:r>
            <a:r>
              <a:rPr lang="ru-RU" b="1" dirty="0" smtClean="0">
                <a:solidFill>
                  <a:srgbClr val="006600"/>
                </a:solidFill>
              </a:rPr>
              <a:t> (в </a:t>
            </a:r>
            <a:r>
              <a:rPr lang="ru-RU" b="1" dirty="0">
                <a:solidFill>
                  <a:srgbClr val="006600"/>
                </a:solidFill>
              </a:rPr>
              <a:t>марке припоя </a:t>
            </a:r>
            <a:r>
              <a:rPr lang="ru-RU" b="1" dirty="0" smtClean="0">
                <a:solidFill>
                  <a:srgbClr val="FF0000"/>
                </a:solidFill>
              </a:rPr>
              <a:t>ПОС-61М</a:t>
            </a:r>
            <a:r>
              <a:rPr lang="ru-RU" b="1" dirty="0" smtClean="0">
                <a:solidFill>
                  <a:srgbClr val="006600"/>
                </a:solidFill>
              </a:rPr>
              <a:t>)</a:t>
            </a:r>
            <a:r>
              <a:rPr lang="ru-RU" b="1" dirty="0" smtClean="0">
                <a:solidFill>
                  <a:srgbClr val="FF0000"/>
                </a:solidFill>
              </a:rPr>
              <a:t> </a:t>
            </a:r>
            <a:r>
              <a:rPr lang="ru-RU" b="1" dirty="0">
                <a:solidFill>
                  <a:srgbClr val="006600"/>
                </a:solidFill>
              </a:rPr>
              <a:t>обозначает легирующий элемент </a:t>
            </a:r>
            <a:r>
              <a:rPr lang="ru-RU" b="1" dirty="0" err="1">
                <a:solidFill>
                  <a:srgbClr val="FF0000"/>
                </a:solidFill>
              </a:rPr>
              <a:t>Cu</a:t>
            </a:r>
            <a:r>
              <a:rPr lang="ru-RU" b="1" dirty="0">
                <a:solidFill>
                  <a:srgbClr val="006600"/>
                </a:solidFill>
              </a:rPr>
              <a:t> (1,2...2 </a:t>
            </a:r>
            <a:r>
              <a:rPr lang="ru-RU" b="1" dirty="0" smtClean="0">
                <a:solidFill>
                  <a:srgbClr val="006600"/>
                </a:solidFill>
              </a:rPr>
              <a:t>%);</a:t>
            </a:r>
          </a:p>
          <a:p>
            <a:pPr marL="536575" indent="-263525" algn="just">
              <a:buFont typeface="Wingdings" panose="05000000000000000000" pitchFamily="2" charset="2"/>
              <a:buChar char="§"/>
            </a:pPr>
            <a:r>
              <a:rPr lang="ru-RU" b="1" dirty="0" smtClean="0">
                <a:solidFill>
                  <a:srgbClr val="FF0000"/>
                </a:solidFill>
              </a:rPr>
              <a:t>число в </a:t>
            </a:r>
            <a:r>
              <a:rPr lang="ru-RU" b="1" dirty="0">
                <a:solidFill>
                  <a:srgbClr val="FF0000"/>
                </a:solidFill>
              </a:rPr>
              <a:t>конце аббревиатуры </a:t>
            </a:r>
            <a:r>
              <a:rPr lang="ru-RU" b="1" dirty="0" smtClean="0">
                <a:solidFill>
                  <a:srgbClr val="006600"/>
                </a:solidFill>
              </a:rPr>
              <a:t>обозначает процентное </a:t>
            </a:r>
            <a:r>
              <a:rPr lang="ru-RU" b="1" dirty="0">
                <a:solidFill>
                  <a:srgbClr val="006600"/>
                </a:solidFill>
              </a:rPr>
              <a:t>содержание </a:t>
            </a:r>
            <a:r>
              <a:rPr lang="ru-RU" b="1" dirty="0">
                <a:solidFill>
                  <a:srgbClr val="FF0000"/>
                </a:solidFill>
              </a:rPr>
              <a:t>олова</a:t>
            </a:r>
            <a:r>
              <a:rPr lang="ru-RU" b="1" dirty="0">
                <a:solidFill>
                  <a:srgbClr val="006600"/>
                </a:solidFill>
              </a:rPr>
              <a:t> в </a:t>
            </a:r>
            <a:r>
              <a:rPr lang="ru-RU" b="1" dirty="0" smtClean="0">
                <a:solidFill>
                  <a:srgbClr val="006600"/>
                </a:solidFill>
              </a:rPr>
              <a:t>припое;</a:t>
            </a:r>
          </a:p>
          <a:p>
            <a:pPr marL="536575" indent="-263525" algn="just">
              <a:buClr>
                <a:srgbClr val="FF0000"/>
              </a:buClr>
              <a:buFont typeface="Wingdings" panose="05000000000000000000" pitchFamily="2" charset="2"/>
              <a:buChar char="§"/>
            </a:pPr>
            <a:r>
              <a:rPr lang="ru-RU" b="1" dirty="0" smtClean="0">
                <a:solidFill>
                  <a:srgbClr val="006600"/>
                </a:solidFill>
              </a:rPr>
              <a:t>содержание </a:t>
            </a:r>
            <a:r>
              <a:rPr lang="ru-RU" b="1" dirty="0">
                <a:solidFill>
                  <a:srgbClr val="FF0000"/>
                </a:solidFill>
              </a:rPr>
              <a:t>свинца</a:t>
            </a:r>
            <a:r>
              <a:rPr lang="ru-RU" b="1" dirty="0">
                <a:solidFill>
                  <a:srgbClr val="006600"/>
                </a:solidFill>
              </a:rPr>
              <a:t> в марке не указывается и определяется по разности. </a:t>
            </a:r>
            <a:endParaRPr lang="ru-RU" b="1" dirty="0" smtClean="0">
              <a:solidFill>
                <a:srgbClr val="006600"/>
              </a:solidFill>
            </a:endParaRPr>
          </a:p>
          <a:p>
            <a:endParaRPr lang="ru-RU" sz="1000" b="1" dirty="0" smtClean="0">
              <a:solidFill>
                <a:srgbClr val="0000CC"/>
              </a:solidFill>
            </a:endParaRPr>
          </a:p>
          <a:p>
            <a:pPr marL="84138"/>
            <a:r>
              <a:rPr lang="ru-RU" b="1" dirty="0" smtClean="0">
                <a:solidFill>
                  <a:srgbClr val="0000CC"/>
                </a:solidFill>
              </a:rPr>
              <a:t>Например</a:t>
            </a:r>
            <a:r>
              <a:rPr lang="ru-RU" b="1" dirty="0">
                <a:solidFill>
                  <a:srgbClr val="0000CC"/>
                </a:solidFill>
              </a:rPr>
              <a:t>,</a:t>
            </a:r>
            <a:r>
              <a:rPr lang="ru-RU" b="1" dirty="0">
                <a:solidFill>
                  <a:srgbClr val="006600"/>
                </a:solidFill>
              </a:rPr>
              <a:t> </a:t>
            </a:r>
            <a:endParaRPr lang="ru-RU" b="1" dirty="0" smtClean="0">
              <a:solidFill>
                <a:srgbClr val="006600"/>
              </a:solidFill>
            </a:endParaRPr>
          </a:p>
          <a:p>
            <a:pPr marL="84138">
              <a:spcAft>
                <a:spcPts val="0"/>
              </a:spcAft>
            </a:pPr>
            <a:r>
              <a:rPr lang="ru-RU" b="1" u="sng" dirty="0">
                <a:solidFill>
                  <a:srgbClr val="FF00FF"/>
                </a:solidFill>
                <a:effectLst>
                  <a:outerShdw blurRad="38100" dist="38100" dir="2700000" algn="tl">
                    <a:srgbClr val="000000">
                      <a:alpha val="43137"/>
                    </a:srgbClr>
                  </a:outerShdw>
                </a:effectLst>
              </a:rPr>
              <a:t>ПОС-61</a:t>
            </a:r>
            <a:r>
              <a:rPr lang="ru-RU" b="1" dirty="0">
                <a:solidFill>
                  <a:srgbClr val="FF00FF"/>
                </a:solidFill>
                <a:effectLst>
                  <a:outerShdw blurRad="38100" dist="38100" dir="2700000" algn="tl">
                    <a:srgbClr val="000000">
                      <a:alpha val="43137"/>
                    </a:srgbClr>
                  </a:outerShdw>
                </a:effectLst>
              </a:rPr>
              <a:t>:</a:t>
            </a:r>
            <a:r>
              <a:rPr lang="ru-RU" dirty="0"/>
              <a:t> </a:t>
            </a:r>
          </a:p>
          <a:p>
            <a:pPr marL="84138">
              <a:spcAft>
                <a:spcPts val="0"/>
              </a:spcAft>
            </a:pPr>
            <a:r>
              <a:rPr lang="ru-RU" b="1" i="1" dirty="0">
                <a:solidFill>
                  <a:srgbClr val="FF0000"/>
                </a:solidFill>
              </a:rPr>
              <a:t>П</a:t>
            </a:r>
            <a:r>
              <a:rPr lang="ru-RU" b="1" i="1" dirty="0">
                <a:solidFill>
                  <a:srgbClr val="006600"/>
                </a:solidFill>
              </a:rPr>
              <a:t> – припой, </a:t>
            </a:r>
            <a:r>
              <a:rPr lang="ru-RU" b="1" i="1" dirty="0">
                <a:solidFill>
                  <a:srgbClr val="FF0000"/>
                </a:solidFill>
              </a:rPr>
              <a:t>ОС</a:t>
            </a:r>
            <a:r>
              <a:rPr lang="ru-RU" b="1" i="1" dirty="0">
                <a:solidFill>
                  <a:srgbClr val="006600"/>
                </a:solidFill>
              </a:rPr>
              <a:t> – оловянно-свинцовый, </a:t>
            </a:r>
            <a:r>
              <a:rPr lang="ru-RU" b="1" i="1" dirty="0" smtClean="0">
                <a:solidFill>
                  <a:srgbClr val="FF0000"/>
                </a:solidFill>
              </a:rPr>
              <a:t>61</a:t>
            </a:r>
            <a:r>
              <a:rPr lang="ru-RU" b="1" i="1" dirty="0">
                <a:solidFill>
                  <a:srgbClr val="FF0000"/>
                </a:solidFill>
              </a:rPr>
              <a:t>% </a:t>
            </a:r>
            <a:r>
              <a:rPr lang="ru-RU" b="1" i="1" dirty="0" err="1">
                <a:solidFill>
                  <a:srgbClr val="FF0000"/>
                </a:solidFill>
              </a:rPr>
              <a:t>Sn</a:t>
            </a:r>
            <a:r>
              <a:rPr lang="ru-RU" b="1" i="1" dirty="0">
                <a:solidFill>
                  <a:srgbClr val="FF0000"/>
                </a:solidFill>
              </a:rPr>
              <a:t> (олова)</a:t>
            </a:r>
            <a:r>
              <a:rPr lang="ru-RU" b="1" i="1" dirty="0">
                <a:solidFill>
                  <a:srgbClr val="006600"/>
                </a:solidFill>
              </a:rPr>
              <a:t>, остальное </a:t>
            </a:r>
            <a:r>
              <a:rPr lang="ru-RU" b="1" i="1" dirty="0">
                <a:solidFill>
                  <a:srgbClr val="FF0000"/>
                </a:solidFill>
              </a:rPr>
              <a:t>39</a:t>
            </a:r>
            <a:r>
              <a:rPr lang="ru-RU" sz="800" b="1" i="1" dirty="0">
                <a:solidFill>
                  <a:srgbClr val="FF0000"/>
                </a:solidFill>
              </a:rPr>
              <a:t> </a:t>
            </a:r>
            <a:r>
              <a:rPr lang="ru-RU" b="1" i="1" dirty="0">
                <a:solidFill>
                  <a:srgbClr val="FF0000"/>
                </a:solidFill>
              </a:rPr>
              <a:t>% </a:t>
            </a:r>
            <a:r>
              <a:rPr lang="en-US" b="1" i="1" dirty="0">
                <a:solidFill>
                  <a:srgbClr val="FF0000"/>
                </a:solidFill>
              </a:rPr>
              <a:t>Pb </a:t>
            </a:r>
            <a:r>
              <a:rPr lang="ru-RU" b="1" i="1" dirty="0">
                <a:solidFill>
                  <a:srgbClr val="FF0000"/>
                </a:solidFill>
              </a:rPr>
              <a:t>(свинца</a:t>
            </a:r>
            <a:r>
              <a:rPr lang="ru-RU" b="1" i="1" dirty="0" smtClean="0">
                <a:solidFill>
                  <a:srgbClr val="FF0000"/>
                </a:solidFill>
              </a:rPr>
              <a:t>).</a:t>
            </a:r>
          </a:p>
          <a:p>
            <a:pPr>
              <a:spcAft>
                <a:spcPts val="0"/>
              </a:spcAft>
            </a:pPr>
            <a:endParaRPr lang="ru-RU" sz="800" i="1" dirty="0">
              <a:solidFill>
                <a:srgbClr val="000000"/>
              </a:solidFill>
              <a:latin typeface="YS Text Optional"/>
            </a:endParaRPr>
          </a:p>
          <a:p>
            <a:pPr marL="84138"/>
            <a:r>
              <a:rPr lang="ru-RU" b="1" u="sng" dirty="0" smtClean="0">
                <a:solidFill>
                  <a:srgbClr val="FF00FF"/>
                </a:solidFill>
                <a:effectLst>
                  <a:outerShdw blurRad="38100" dist="38100" dir="2700000" algn="tl">
                    <a:srgbClr val="000000">
                      <a:alpha val="43137"/>
                    </a:srgbClr>
                  </a:outerShdw>
                </a:effectLst>
              </a:rPr>
              <a:t>ПОССу-10-2</a:t>
            </a:r>
            <a:r>
              <a:rPr lang="ru-RU" b="1" dirty="0">
                <a:solidFill>
                  <a:srgbClr val="FF00FF"/>
                </a:solidFill>
                <a:effectLst>
                  <a:outerShdw blurRad="38100" dist="38100" dir="2700000" algn="tl">
                    <a:srgbClr val="000000">
                      <a:alpha val="43137"/>
                    </a:srgbClr>
                  </a:outerShdw>
                </a:effectLst>
              </a:rPr>
              <a:t>:</a:t>
            </a:r>
            <a:r>
              <a:rPr lang="ru-RU" b="1" dirty="0">
                <a:solidFill>
                  <a:srgbClr val="006600"/>
                </a:solidFill>
                <a:effectLst>
                  <a:outerShdw blurRad="38100" dist="38100" dir="2700000" algn="tl">
                    <a:srgbClr val="000000">
                      <a:alpha val="43137"/>
                    </a:srgbClr>
                  </a:outerShdw>
                </a:effectLst>
              </a:rPr>
              <a:t> </a:t>
            </a:r>
            <a:endParaRPr lang="ru-RU" b="1" dirty="0" smtClean="0">
              <a:solidFill>
                <a:srgbClr val="006600"/>
              </a:solidFill>
              <a:effectLst>
                <a:outerShdw blurRad="38100" dist="38100" dir="2700000" algn="tl">
                  <a:srgbClr val="000000">
                    <a:alpha val="43137"/>
                  </a:srgbClr>
                </a:outerShdw>
              </a:effectLst>
            </a:endParaRPr>
          </a:p>
          <a:p>
            <a:pPr marL="84138"/>
            <a:r>
              <a:rPr lang="ru-RU" b="1" i="1" dirty="0" smtClean="0">
                <a:solidFill>
                  <a:srgbClr val="FF0000"/>
                </a:solidFill>
              </a:rPr>
              <a:t>ПОС</a:t>
            </a:r>
            <a:r>
              <a:rPr lang="ru-RU" b="1" i="1" dirty="0" smtClean="0">
                <a:solidFill>
                  <a:srgbClr val="006600"/>
                </a:solidFill>
              </a:rPr>
              <a:t> </a:t>
            </a:r>
            <a:r>
              <a:rPr lang="ru-RU" b="1" i="1" dirty="0">
                <a:solidFill>
                  <a:srgbClr val="006600"/>
                </a:solidFill>
              </a:rPr>
              <a:t>– припой оловянно-свинцовый</a:t>
            </a:r>
            <a:r>
              <a:rPr lang="ru-RU" b="1" i="1" dirty="0" smtClean="0">
                <a:solidFill>
                  <a:srgbClr val="006600"/>
                </a:solidFill>
              </a:rPr>
              <a:t>, </a:t>
            </a:r>
            <a:r>
              <a:rPr lang="ru-RU" b="1" i="1" dirty="0" smtClean="0">
                <a:solidFill>
                  <a:srgbClr val="FF0000"/>
                </a:solidFill>
              </a:rPr>
              <a:t>Су </a:t>
            </a:r>
            <a:r>
              <a:rPr lang="ru-RU" b="1" i="1" dirty="0" smtClean="0">
                <a:solidFill>
                  <a:srgbClr val="006600"/>
                </a:solidFill>
              </a:rPr>
              <a:t>– легированный сурьмой:                  </a:t>
            </a:r>
            <a:r>
              <a:rPr lang="ru-RU" b="1" i="1" dirty="0" smtClean="0">
                <a:solidFill>
                  <a:srgbClr val="FF0000"/>
                </a:solidFill>
              </a:rPr>
              <a:t>10</a:t>
            </a:r>
            <a:r>
              <a:rPr lang="ru-RU" sz="800" b="1" i="1" dirty="0" smtClean="0">
                <a:solidFill>
                  <a:srgbClr val="FF0000"/>
                </a:solidFill>
              </a:rPr>
              <a:t> </a:t>
            </a:r>
            <a:r>
              <a:rPr lang="ru-RU" b="1" i="1" dirty="0">
                <a:solidFill>
                  <a:srgbClr val="FF0000"/>
                </a:solidFill>
              </a:rPr>
              <a:t>% </a:t>
            </a:r>
            <a:r>
              <a:rPr lang="ru-RU" b="1" i="1" dirty="0" err="1">
                <a:solidFill>
                  <a:srgbClr val="FF0000"/>
                </a:solidFill>
              </a:rPr>
              <a:t>Sn</a:t>
            </a:r>
            <a:r>
              <a:rPr lang="ru-RU" b="1" i="1" dirty="0">
                <a:solidFill>
                  <a:srgbClr val="006600"/>
                </a:solidFill>
              </a:rPr>
              <a:t>, </a:t>
            </a:r>
            <a:r>
              <a:rPr lang="ru-RU" b="1" i="1" dirty="0">
                <a:solidFill>
                  <a:srgbClr val="FF0000"/>
                </a:solidFill>
              </a:rPr>
              <a:t>2</a:t>
            </a:r>
            <a:r>
              <a:rPr lang="ru-RU" sz="800" b="1" i="1" dirty="0">
                <a:solidFill>
                  <a:srgbClr val="FF0000"/>
                </a:solidFill>
              </a:rPr>
              <a:t> </a:t>
            </a:r>
            <a:r>
              <a:rPr lang="ru-RU" b="1" i="1" dirty="0">
                <a:solidFill>
                  <a:srgbClr val="FF0000"/>
                </a:solidFill>
              </a:rPr>
              <a:t>% Sb</a:t>
            </a:r>
            <a:r>
              <a:rPr lang="ru-RU" b="1" i="1" dirty="0">
                <a:solidFill>
                  <a:srgbClr val="006600"/>
                </a:solidFill>
              </a:rPr>
              <a:t>, остальное </a:t>
            </a:r>
            <a:r>
              <a:rPr lang="ru-RU" b="1" i="1" dirty="0" smtClean="0">
                <a:solidFill>
                  <a:srgbClr val="FF0000"/>
                </a:solidFill>
              </a:rPr>
              <a:t>88</a:t>
            </a:r>
            <a:r>
              <a:rPr lang="ru-RU" sz="800" b="1" i="1" dirty="0" smtClean="0">
                <a:solidFill>
                  <a:srgbClr val="FF0000"/>
                </a:solidFill>
              </a:rPr>
              <a:t> </a:t>
            </a:r>
            <a:r>
              <a:rPr lang="ru-RU" b="1" i="1" dirty="0">
                <a:solidFill>
                  <a:srgbClr val="FF0000"/>
                </a:solidFill>
              </a:rPr>
              <a:t>%</a:t>
            </a:r>
            <a:r>
              <a:rPr lang="ru-RU" b="1" i="1" dirty="0" smtClean="0">
                <a:solidFill>
                  <a:srgbClr val="006600"/>
                </a:solidFill>
              </a:rPr>
              <a:t> </a:t>
            </a:r>
            <a:r>
              <a:rPr lang="ru-RU" b="1" i="1" dirty="0" err="1" smtClean="0">
                <a:solidFill>
                  <a:srgbClr val="FF0000"/>
                </a:solidFill>
              </a:rPr>
              <a:t>Pb</a:t>
            </a:r>
            <a:r>
              <a:rPr lang="ru-RU" b="1" i="1" dirty="0" smtClean="0">
                <a:solidFill>
                  <a:srgbClr val="006600"/>
                </a:solidFill>
              </a:rPr>
              <a:t>.</a:t>
            </a:r>
            <a:endParaRPr lang="ru-RU" sz="800" b="1" u="sng" dirty="0" smtClean="0">
              <a:solidFill>
                <a:srgbClr val="FF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0894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3" name="Прямоугольник 2"/>
          <p:cNvSpPr/>
          <p:nvPr/>
        </p:nvSpPr>
        <p:spPr>
          <a:xfrm>
            <a:off x="198926" y="720954"/>
            <a:ext cx="8772272" cy="6078587"/>
          </a:xfrm>
          <a:prstGeom prst="rect">
            <a:avLst/>
          </a:prstGeom>
          <a:solidFill>
            <a:srgbClr val="FFFFCC"/>
          </a:solidFill>
        </p:spPr>
        <p:txBody>
          <a:bodyPr wrap="square">
            <a:spAutoFit/>
          </a:bodyPr>
          <a:lstStyle/>
          <a:p>
            <a:endParaRPr lang="ru-RU" sz="300" b="1" dirty="0" smtClean="0">
              <a:solidFill>
                <a:srgbClr val="FF0000"/>
              </a:solidFill>
            </a:endParaRPr>
          </a:p>
          <a:p>
            <a:r>
              <a:rPr lang="ru-RU" sz="1350" b="1" i="1" dirty="0">
                <a:solidFill>
                  <a:srgbClr val="0000CC"/>
                </a:solidFill>
              </a:rPr>
              <a:t>Припои</a:t>
            </a:r>
            <a:r>
              <a:rPr lang="ru-RU" sz="1350" dirty="0">
                <a:solidFill>
                  <a:srgbClr val="0000CC"/>
                </a:solidFill>
              </a:rPr>
              <a:t> </a:t>
            </a:r>
            <a:r>
              <a:rPr lang="ru-RU" sz="1350" b="1" i="1" dirty="0">
                <a:solidFill>
                  <a:srgbClr val="0000CC"/>
                </a:solidFill>
              </a:rPr>
              <a:t>для низкотемпературной пайки.</a:t>
            </a:r>
            <a:r>
              <a:rPr lang="ru-RU" sz="1350" dirty="0">
                <a:solidFill>
                  <a:srgbClr val="0000CC"/>
                </a:solidFill>
              </a:rPr>
              <a:t> </a:t>
            </a:r>
            <a:endParaRPr lang="ru-RU" sz="1350" dirty="0" smtClean="0">
              <a:solidFill>
                <a:srgbClr val="0000CC"/>
              </a:solidFill>
            </a:endParaRPr>
          </a:p>
          <a:p>
            <a:r>
              <a:rPr lang="ru-RU" sz="1350" dirty="0" smtClean="0"/>
              <a:t>К</a:t>
            </a:r>
            <a:r>
              <a:rPr lang="ru-RU" sz="1350" dirty="0"/>
              <a:t> </a:t>
            </a:r>
            <a:r>
              <a:rPr lang="ru-RU" sz="1350" b="1" i="1" dirty="0">
                <a:solidFill>
                  <a:srgbClr val="FF0000"/>
                </a:solidFill>
              </a:rPr>
              <a:t>особо легкоплавким припоям</a:t>
            </a:r>
            <a:r>
              <a:rPr lang="ru-RU" sz="1350" dirty="0"/>
              <a:t> с температурой плавления </a:t>
            </a:r>
            <a:r>
              <a:rPr lang="ru-RU" sz="1350" b="1" dirty="0">
                <a:solidFill>
                  <a:srgbClr val="FF0000"/>
                </a:solidFill>
              </a:rPr>
              <a:t>45...145 °С </a:t>
            </a:r>
            <a:r>
              <a:rPr lang="ru-RU" sz="1350" dirty="0"/>
              <a:t>относятся сплавы эвтектического состава, содержащие </a:t>
            </a:r>
            <a:r>
              <a:rPr lang="ru-RU" sz="1350" b="1" dirty="0">
                <a:solidFill>
                  <a:srgbClr val="006600"/>
                </a:solidFill>
              </a:rPr>
              <a:t>висмут, свинец, олово, кадмий. </a:t>
            </a:r>
            <a:endParaRPr lang="ru-RU" sz="1350" b="1" dirty="0" smtClean="0">
              <a:solidFill>
                <a:srgbClr val="006600"/>
              </a:solidFill>
            </a:endParaRPr>
          </a:p>
          <a:p>
            <a:r>
              <a:rPr lang="ru-RU" sz="1350" dirty="0" smtClean="0"/>
              <a:t>К </a:t>
            </a:r>
            <a:r>
              <a:rPr lang="ru-RU" sz="1350" dirty="0"/>
              <a:t>таким сплавам относятся, например, </a:t>
            </a:r>
            <a:r>
              <a:rPr lang="ru-RU" sz="1350" b="1" dirty="0" smtClean="0">
                <a:solidFill>
                  <a:srgbClr val="006600"/>
                </a:solidFill>
              </a:rPr>
              <a:t>сплавы </a:t>
            </a:r>
            <a:r>
              <a:rPr lang="ru-RU" sz="1350" b="1" dirty="0" err="1">
                <a:solidFill>
                  <a:srgbClr val="006600"/>
                </a:solidFill>
              </a:rPr>
              <a:t>Гутри</a:t>
            </a:r>
            <a:r>
              <a:rPr lang="ru-RU" sz="1350" b="1" dirty="0">
                <a:solidFill>
                  <a:srgbClr val="006600"/>
                </a:solidFill>
              </a:rPr>
              <a:t> </a:t>
            </a:r>
            <a:r>
              <a:rPr lang="ru-RU" sz="1350" dirty="0"/>
              <a:t>(</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45 °С</a:t>
            </a:r>
            <a:r>
              <a:rPr lang="ru-RU" sz="1350" dirty="0"/>
              <a:t>), </a:t>
            </a:r>
            <a:r>
              <a:rPr lang="ru-RU" sz="1350" b="1" dirty="0">
                <a:solidFill>
                  <a:srgbClr val="006600"/>
                </a:solidFill>
              </a:rPr>
              <a:t>Вуда</a:t>
            </a:r>
            <a:r>
              <a:rPr lang="ru-RU" sz="1350" dirty="0"/>
              <a:t> (</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60,5 °С</a:t>
            </a:r>
            <a:r>
              <a:rPr lang="ru-RU" sz="1350" dirty="0"/>
              <a:t>), </a:t>
            </a:r>
            <a:r>
              <a:rPr lang="ru-RU" sz="1350" b="1" dirty="0" err="1">
                <a:solidFill>
                  <a:srgbClr val="006600"/>
                </a:solidFill>
              </a:rPr>
              <a:t>Липовица</a:t>
            </a:r>
            <a:r>
              <a:rPr lang="ru-RU" sz="1350" dirty="0"/>
              <a:t> (</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70 °С</a:t>
            </a:r>
            <a:r>
              <a:rPr lang="ru-RU" sz="1350" dirty="0"/>
              <a:t>), </a:t>
            </a:r>
            <a:r>
              <a:rPr lang="ru-RU" sz="1350" b="1" dirty="0" err="1">
                <a:solidFill>
                  <a:srgbClr val="006600"/>
                </a:solidFill>
              </a:rPr>
              <a:t>Д'Арсенваля</a:t>
            </a:r>
            <a:r>
              <a:rPr lang="ru-RU" sz="1350" dirty="0"/>
              <a:t> (</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79 °С</a:t>
            </a:r>
            <a:r>
              <a:rPr lang="ru-RU" sz="1350" dirty="0"/>
              <a:t>), </a:t>
            </a:r>
            <a:r>
              <a:rPr lang="ru-RU" sz="1350" b="1" dirty="0">
                <a:solidFill>
                  <a:srgbClr val="006600"/>
                </a:solidFill>
              </a:rPr>
              <a:t>Розе</a:t>
            </a:r>
            <a:r>
              <a:rPr lang="ru-RU" sz="1350" dirty="0"/>
              <a:t> (</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93,7 °С</a:t>
            </a:r>
            <a:r>
              <a:rPr lang="ru-RU" sz="1350" dirty="0"/>
              <a:t>), </a:t>
            </a:r>
            <a:r>
              <a:rPr lang="ru-RU" sz="1350" b="1" dirty="0">
                <a:solidFill>
                  <a:srgbClr val="006600"/>
                </a:solidFill>
              </a:rPr>
              <a:t>Ньютона</a:t>
            </a:r>
            <a:r>
              <a:rPr lang="ru-RU" sz="1350" dirty="0"/>
              <a:t> (</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96 °С</a:t>
            </a:r>
            <a:r>
              <a:rPr lang="ru-RU" sz="1350" dirty="0"/>
              <a:t>), </a:t>
            </a:r>
            <a:r>
              <a:rPr lang="ru-RU" sz="1350" b="1" dirty="0">
                <a:solidFill>
                  <a:srgbClr val="006600"/>
                </a:solidFill>
              </a:rPr>
              <a:t>ПОСВ 33 </a:t>
            </a:r>
            <a:r>
              <a:rPr lang="ru-RU" sz="1350" dirty="0"/>
              <a:t>( </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130 °С</a:t>
            </a:r>
            <a:r>
              <a:rPr lang="ru-RU" sz="1350" dirty="0"/>
              <a:t>), </a:t>
            </a:r>
            <a:r>
              <a:rPr lang="ru-RU" sz="1350" b="1" dirty="0">
                <a:solidFill>
                  <a:srgbClr val="006600"/>
                </a:solidFill>
              </a:rPr>
              <a:t>ПОСК 50-18 </a:t>
            </a:r>
            <a:r>
              <a:rPr lang="ru-RU" sz="1350" dirty="0"/>
              <a:t>(</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145 °С</a:t>
            </a:r>
            <a:r>
              <a:rPr lang="ru-RU" sz="1350" dirty="0" smtClean="0"/>
              <a:t>).</a:t>
            </a:r>
          </a:p>
          <a:p>
            <a:endParaRPr lang="ru-RU" sz="500" b="1" dirty="0" smtClean="0">
              <a:solidFill>
                <a:srgbClr val="FF0000"/>
              </a:solidFill>
            </a:endParaRPr>
          </a:p>
          <a:p>
            <a:r>
              <a:rPr lang="ru-RU" sz="1350" b="1" dirty="0" smtClean="0">
                <a:solidFill>
                  <a:srgbClr val="FF0000"/>
                </a:solidFill>
              </a:rPr>
              <a:t>Особо легкоплавкие </a:t>
            </a:r>
            <a:r>
              <a:rPr lang="ru-RU" sz="1350" b="1" dirty="0">
                <a:solidFill>
                  <a:srgbClr val="FF0000"/>
                </a:solidFill>
              </a:rPr>
              <a:t>припои </a:t>
            </a:r>
            <a:r>
              <a:rPr lang="ru-RU" sz="1350" dirty="0"/>
              <a:t>находят применение, когда опасен перегрев не только паяемого материала, но и материала деталей изделия, не подвергаемых пайке. Такие припои широко применяются в электронике, электротехнике, в частности, при изготовлении приборов противопожарного назначения. </a:t>
            </a:r>
            <a:endParaRPr lang="ru-RU" sz="1350" dirty="0" smtClean="0"/>
          </a:p>
          <a:p>
            <a:r>
              <a:rPr lang="ru-RU" sz="1350" dirty="0" smtClean="0"/>
              <a:t>Припой </a:t>
            </a:r>
            <a:r>
              <a:rPr lang="ru-RU" sz="1350" b="1" dirty="0">
                <a:solidFill>
                  <a:srgbClr val="FF0000"/>
                </a:solidFill>
              </a:rPr>
              <a:t>ПОСВ 33 </a:t>
            </a:r>
            <a:r>
              <a:rPr lang="ru-RU" sz="1350" dirty="0"/>
              <a:t>применяется </a:t>
            </a:r>
            <a:r>
              <a:rPr lang="ru-RU" sz="1350" b="1" dirty="0">
                <a:solidFill>
                  <a:srgbClr val="006600"/>
                </a:solidFill>
              </a:rPr>
              <a:t>для пайки плавких сигнальных </a:t>
            </a:r>
            <a:r>
              <a:rPr lang="ru-RU" sz="1350" b="1" dirty="0" smtClean="0">
                <a:solidFill>
                  <a:srgbClr val="006600"/>
                </a:solidFill>
              </a:rPr>
              <a:t>предохранителей</a:t>
            </a:r>
            <a:r>
              <a:rPr lang="ru-RU" sz="1350" dirty="0" smtClean="0"/>
              <a:t>. </a:t>
            </a:r>
          </a:p>
          <a:p>
            <a:r>
              <a:rPr lang="ru-RU" sz="1350" dirty="0" smtClean="0"/>
              <a:t>Припой </a:t>
            </a:r>
            <a:r>
              <a:rPr lang="ru-RU" sz="1350" b="1" dirty="0">
                <a:solidFill>
                  <a:srgbClr val="FF0000"/>
                </a:solidFill>
              </a:rPr>
              <a:t>ПОСК 50-18 </a:t>
            </a:r>
            <a:r>
              <a:rPr lang="ru-RU" sz="1350" dirty="0"/>
              <a:t>– для деталей из </a:t>
            </a:r>
            <a:r>
              <a:rPr lang="ru-RU" sz="1350" b="1" dirty="0">
                <a:solidFill>
                  <a:srgbClr val="006600"/>
                </a:solidFill>
              </a:rPr>
              <a:t>меди и </a:t>
            </a:r>
            <a:r>
              <a:rPr lang="ru-RU" sz="1350" b="1" dirty="0" smtClean="0">
                <a:solidFill>
                  <a:srgbClr val="006600"/>
                </a:solidFill>
              </a:rPr>
              <a:t>её </a:t>
            </a:r>
            <a:r>
              <a:rPr lang="ru-RU" sz="1350" b="1" dirty="0">
                <a:solidFill>
                  <a:srgbClr val="006600"/>
                </a:solidFill>
              </a:rPr>
              <a:t>сплавов</a:t>
            </a:r>
            <a:r>
              <a:rPr lang="ru-RU" sz="1350" dirty="0"/>
              <a:t>, не допускающих местного перегрева, в частности, </a:t>
            </a:r>
            <a:r>
              <a:rPr lang="ru-RU" sz="1350" b="1" dirty="0">
                <a:solidFill>
                  <a:srgbClr val="006600"/>
                </a:solidFill>
              </a:rPr>
              <a:t>полупроводниковых приборов</a:t>
            </a:r>
            <a:r>
              <a:rPr lang="ru-RU" sz="1350" dirty="0" smtClean="0"/>
              <a:t>.</a:t>
            </a:r>
          </a:p>
          <a:p>
            <a:endParaRPr lang="ru-RU" sz="500" b="1" dirty="0" smtClean="0"/>
          </a:p>
          <a:p>
            <a:r>
              <a:rPr lang="ru-RU" sz="1350" b="1" dirty="0" smtClean="0">
                <a:solidFill>
                  <a:srgbClr val="006600"/>
                </a:solidFill>
              </a:rPr>
              <a:t>Наиболее </a:t>
            </a:r>
            <a:r>
              <a:rPr lang="ru-RU" sz="1350" b="1" dirty="0">
                <a:solidFill>
                  <a:srgbClr val="006600"/>
                </a:solidFill>
              </a:rPr>
              <a:t>распространенными</a:t>
            </a:r>
            <a:r>
              <a:rPr lang="ru-RU" sz="1350" b="1" dirty="0"/>
              <a:t> </a:t>
            </a:r>
            <a:r>
              <a:rPr lang="ru-RU" sz="1350" b="1" i="1" dirty="0">
                <a:solidFill>
                  <a:srgbClr val="FF0000"/>
                </a:solidFill>
              </a:rPr>
              <a:t>легкоплавкими припоями</a:t>
            </a:r>
            <a:r>
              <a:rPr lang="ru-RU" sz="1350" b="1" dirty="0"/>
              <a:t> </a:t>
            </a:r>
            <a:r>
              <a:rPr lang="ru-RU" sz="1350" b="1" dirty="0">
                <a:solidFill>
                  <a:srgbClr val="006600"/>
                </a:solidFill>
              </a:rPr>
              <a:t>являются оловянно-свинцовые.</a:t>
            </a:r>
          </a:p>
          <a:p>
            <a:r>
              <a:rPr lang="ru-RU" sz="1350" dirty="0" smtClean="0"/>
              <a:t>Оловянно-свинцовые </a:t>
            </a:r>
            <a:r>
              <a:rPr lang="ru-RU" sz="1350" dirty="0"/>
              <a:t>припои (</a:t>
            </a:r>
            <a:r>
              <a:rPr lang="ru-RU" sz="1350" b="1" dirty="0" smtClean="0">
                <a:solidFill>
                  <a:srgbClr val="FF0000"/>
                </a:solidFill>
              </a:rPr>
              <a:t>ПОС-90</a:t>
            </a:r>
            <a:r>
              <a:rPr lang="ru-RU" sz="1350" b="1" dirty="0">
                <a:solidFill>
                  <a:srgbClr val="FF0000"/>
                </a:solidFill>
              </a:rPr>
              <a:t>, </a:t>
            </a:r>
            <a:r>
              <a:rPr lang="ru-RU" sz="1350" b="1" dirty="0" smtClean="0">
                <a:solidFill>
                  <a:srgbClr val="FF0000"/>
                </a:solidFill>
              </a:rPr>
              <a:t>ПОС-61</a:t>
            </a:r>
            <a:r>
              <a:rPr lang="ru-RU" sz="1350" b="1" dirty="0">
                <a:solidFill>
                  <a:srgbClr val="FF0000"/>
                </a:solidFill>
              </a:rPr>
              <a:t>, </a:t>
            </a:r>
            <a:r>
              <a:rPr lang="ru-RU" sz="1350" b="1" dirty="0" smtClean="0">
                <a:solidFill>
                  <a:srgbClr val="FF0000"/>
                </a:solidFill>
              </a:rPr>
              <a:t>ПОС-40</a:t>
            </a:r>
            <a:r>
              <a:rPr lang="ru-RU" sz="1350" b="1" dirty="0">
                <a:solidFill>
                  <a:srgbClr val="FF0000"/>
                </a:solidFill>
              </a:rPr>
              <a:t>, </a:t>
            </a:r>
            <a:r>
              <a:rPr lang="ru-RU" sz="1350" b="1" dirty="0" smtClean="0">
                <a:solidFill>
                  <a:srgbClr val="FF0000"/>
                </a:solidFill>
              </a:rPr>
              <a:t>ПОС-18</a:t>
            </a:r>
            <a:r>
              <a:rPr lang="ru-RU" sz="1350" b="1" dirty="0">
                <a:solidFill>
                  <a:srgbClr val="FF0000"/>
                </a:solidFill>
              </a:rPr>
              <a:t>, </a:t>
            </a:r>
            <a:r>
              <a:rPr lang="ru-RU" sz="1350" b="1" dirty="0" smtClean="0">
                <a:solidFill>
                  <a:srgbClr val="FF0000"/>
                </a:solidFill>
              </a:rPr>
              <a:t>ПОС-10 </a:t>
            </a:r>
            <a:r>
              <a:rPr lang="ru-RU" sz="1350" b="1" dirty="0">
                <a:solidFill>
                  <a:srgbClr val="FF0000"/>
                </a:solidFill>
              </a:rPr>
              <a:t>и др.</a:t>
            </a:r>
            <a:r>
              <a:rPr lang="ru-RU" sz="1350" dirty="0"/>
              <a:t>) обладают высокими технологическими свойствами и весьма пластичны. Пайку этими припоями проводят обычно при нагреве паяльником. </a:t>
            </a:r>
            <a:endParaRPr lang="ru-RU" sz="1350" dirty="0" smtClean="0"/>
          </a:p>
          <a:p>
            <a:r>
              <a:rPr lang="ru-RU" sz="1350" b="1" u="sng" dirty="0" smtClean="0">
                <a:solidFill>
                  <a:srgbClr val="FF0000"/>
                </a:solidFill>
              </a:rPr>
              <a:t>ПОС-90</a:t>
            </a:r>
            <a:r>
              <a:rPr lang="ru-RU" sz="1350" dirty="0" smtClean="0"/>
              <a:t> – припой с </a:t>
            </a:r>
            <a:r>
              <a:rPr lang="ru-RU" sz="1350" dirty="0"/>
              <a:t>высоким содержанием олова применяется для пайки следующих металлов: </a:t>
            </a:r>
            <a:r>
              <a:rPr lang="ru-RU" sz="1350" b="1" dirty="0">
                <a:solidFill>
                  <a:srgbClr val="006600"/>
                </a:solidFill>
              </a:rPr>
              <a:t>латунь, медь, бронза, сталь, а также некоторых других. </a:t>
            </a:r>
            <a:r>
              <a:rPr lang="ru-RU" sz="1350" dirty="0"/>
              <a:t>По своему химическому составу </a:t>
            </a:r>
            <a:r>
              <a:rPr lang="ru-RU" sz="1350" dirty="0" smtClean="0"/>
              <a:t>ПОС-90 содержит </a:t>
            </a:r>
            <a:r>
              <a:rPr lang="ru-RU" sz="1350" b="1" dirty="0" smtClean="0">
                <a:solidFill>
                  <a:srgbClr val="FF0000"/>
                </a:solidFill>
              </a:rPr>
              <a:t>90 %</a:t>
            </a:r>
            <a:r>
              <a:rPr lang="ru-RU" sz="1350" b="1" dirty="0" smtClean="0"/>
              <a:t> </a:t>
            </a:r>
            <a:r>
              <a:rPr lang="ru-RU" sz="1350" b="1" dirty="0" smtClean="0">
                <a:solidFill>
                  <a:srgbClr val="FF0000"/>
                </a:solidFill>
              </a:rPr>
              <a:t>олова </a:t>
            </a:r>
            <a:r>
              <a:rPr lang="ru-RU" sz="1350" dirty="0"/>
              <a:t>и </a:t>
            </a:r>
            <a:r>
              <a:rPr lang="ru-RU" sz="1350" b="1" dirty="0" smtClean="0">
                <a:solidFill>
                  <a:srgbClr val="FF0000"/>
                </a:solidFill>
              </a:rPr>
              <a:t>10 % свинца</a:t>
            </a:r>
            <a:r>
              <a:rPr lang="ru-RU" sz="1350" dirty="0" smtClean="0"/>
              <a:t>.</a:t>
            </a:r>
          </a:p>
          <a:p>
            <a:r>
              <a:rPr lang="ru-RU" sz="1350" b="1" u="sng" dirty="0" smtClean="0">
                <a:solidFill>
                  <a:srgbClr val="FF0000"/>
                </a:solidFill>
              </a:rPr>
              <a:t>ПОС-61</a:t>
            </a:r>
            <a:r>
              <a:rPr lang="ru-RU" sz="1350" b="1" dirty="0" smtClean="0">
                <a:solidFill>
                  <a:srgbClr val="FF0000"/>
                </a:solidFill>
              </a:rPr>
              <a:t> </a:t>
            </a:r>
            <a:r>
              <a:rPr lang="ru-RU" sz="1350" dirty="0"/>
              <a:t>– </a:t>
            </a:r>
            <a:r>
              <a:rPr lang="ru-RU" sz="1350" dirty="0" smtClean="0"/>
              <a:t>припой, имеющий минимальную </a:t>
            </a:r>
            <a:r>
              <a:rPr lang="ru-RU" sz="1350" dirty="0"/>
              <a:t>температуру плавления (</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190 °C</a:t>
            </a:r>
            <a:r>
              <a:rPr lang="ru-RU" sz="1350" dirty="0"/>
              <a:t>) и лучшие технологические </a:t>
            </a:r>
            <a:r>
              <a:rPr lang="ru-RU" sz="1350" dirty="0" smtClean="0"/>
              <a:t>свойства. </a:t>
            </a:r>
            <a:r>
              <a:rPr lang="ru-RU" sz="1350" dirty="0"/>
              <a:t>Его состав близок к эвтектическому в системе «олово – свинец». </a:t>
            </a:r>
            <a:endParaRPr lang="ru-RU" sz="1350" dirty="0" smtClean="0"/>
          </a:p>
          <a:p>
            <a:r>
              <a:rPr lang="ru-RU" sz="1350" b="1" u="sng" dirty="0" smtClean="0">
                <a:solidFill>
                  <a:srgbClr val="FF0000"/>
                </a:solidFill>
              </a:rPr>
              <a:t>ПОС-40</a:t>
            </a:r>
            <a:r>
              <a:rPr lang="ru-RU" sz="1350" b="1" dirty="0" smtClean="0">
                <a:solidFill>
                  <a:srgbClr val="FF0000"/>
                </a:solidFill>
              </a:rPr>
              <a:t> </a:t>
            </a:r>
            <a:r>
              <a:rPr lang="ru-RU" sz="1350" dirty="0"/>
              <a:t>получил широчайшее применение, как на крупных заводах, та и в быту. </a:t>
            </a:r>
            <a:endParaRPr lang="ru-RU" sz="1350" dirty="0" smtClean="0"/>
          </a:p>
          <a:p>
            <a:r>
              <a:rPr lang="ru-RU" sz="1350" b="1" u="sng" dirty="0" smtClean="0">
                <a:solidFill>
                  <a:srgbClr val="FF0000"/>
                </a:solidFill>
              </a:rPr>
              <a:t>ПОС-35</a:t>
            </a:r>
            <a:r>
              <a:rPr lang="ru-RU" sz="1350" b="1" dirty="0" smtClean="0">
                <a:solidFill>
                  <a:srgbClr val="FF0000"/>
                </a:solidFill>
              </a:rPr>
              <a:t> </a:t>
            </a:r>
            <a:r>
              <a:rPr lang="ru-RU" sz="1350" dirty="0"/>
              <a:t>особенно популярен в машиностроении и </a:t>
            </a:r>
            <a:r>
              <a:rPr lang="ru-RU" sz="1350" b="1" dirty="0">
                <a:solidFill>
                  <a:srgbClr val="006600"/>
                </a:solidFill>
              </a:rPr>
              <a:t>при пайке электрооборудования</a:t>
            </a:r>
            <a:r>
              <a:rPr lang="ru-RU" sz="1350" dirty="0"/>
              <a:t>. </a:t>
            </a:r>
            <a:endParaRPr lang="ru-RU" sz="1350" dirty="0" smtClean="0"/>
          </a:p>
          <a:p>
            <a:r>
              <a:rPr lang="ru-RU" sz="1350" b="1" u="sng" dirty="0" smtClean="0">
                <a:solidFill>
                  <a:srgbClr val="FF0000"/>
                </a:solidFill>
              </a:rPr>
              <a:t>ПОС-30</a:t>
            </a:r>
            <a:r>
              <a:rPr lang="ru-RU" sz="1350" b="1" dirty="0" smtClean="0">
                <a:solidFill>
                  <a:srgbClr val="FF0000"/>
                </a:solidFill>
              </a:rPr>
              <a:t> </a:t>
            </a:r>
            <a:r>
              <a:rPr lang="ru-RU" sz="1350" dirty="0"/>
              <a:t>и </a:t>
            </a:r>
            <a:r>
              <a:rPr lang="ru-RU" sz="1350" b="1" u="sng" dirty="0" smtClean="0">
                <a:solidFill>
                  <a:srgbClr val="FF0000"/>
                </a:solidFill>
              </a:rPr>
              <a:t>ПОС-20</a:t>
            </a:r>
            <a:r>
              <a:rPr lang="ru-RU" sz="1350" b="1" dirty="0" smtClean="0">
                <a:solidFill>
                  <a:srgbClr val="FF0000"/>
                </a:solidFill>
              </a:rPr>
              <a:t> </a:t>
            </a:r>
            <a:r>
              <a:rPr lang="ru-RU" sz="1350" dirty="0"/>
              <a:t>относятся к тугоплавким припоям, которые применяются </a:t>
            </a:r>
            <a:r>
              <a:rPr lang="ru-RU" sz="1350" b="1" dirty="0">
                <a:solidFill>
                  <a:srgbClr val="006600"/>
                </a:solidFill>
              </a:rPr>
              <a:t>для пайки радиаторов и проводов</a:t>
            </a:r>
            <a:r>
              <a:rPr lang="ru-RU" sz="1350" b="1" dirty="0" smtClean="0">
                <a:solidFill>
                  <a:srgbClr val="006600"/>
                </a:solidFill>
              </a:rPr>
              <a:t>.</a:t>
            </a:r>
            <a:r>
              <a:rPr lang="ru-RU" sz="1350" b="1" dirty="0">
                <a:solidFill>
                  <a:srgbClr val="006600"/>
                </a:solidFill>
              </a:rPr>
              <a:t> </a:t>
            </a:r>
            <a:endParaRPr lang="ru-RU" sz="1350" b="1" dirty="0" smtClean="0">
              <a:solidFill>
                <a:srgbClr val="006600"/>
              </a:solidFill>
            </a:endParaRPr>
          </a:p>
          <a:p>
            <a:r>
              <a:rPr lang="ru-RU" sz="1350" b="1" u="sng" dirty="0" smtClean="0">
                <a:solidFill>
                  <a:srgbClr val="FF0000"/>
                </a:solidFill>
              </a:rPr>
              <a:t>ПОС-10</a:t>
            </a:r>
            <a:r>
              <a:rPr lang="ru-RU" sz="1350" b="1" dirty="0" smtClean="0">
                <a:solidFill>
                  <a:srgbClr val="FF0000"/>
                </a:solidFill>
              </a:rPr>
              <a:t> </a:t>
            </a:r>
            <a:r>
              <a:rPr lang="ru-RU" sz="1350" dirty="0"/>
              <a:t>– наиболее </a:t>
            </a:r>
            <a:r>
              <a:rPr lang="ru-RU" sz="1350" b="1" dirty="0">
                <a:solidFill>
                  <a:srgbClr val="006600"/>
                </a:solidFill>
              </a:rPr>
              <a:t>тугоплавкий припой </a:t>
            </a:r>
            <a:r>
              <a:rPr lang="ru-RU" sz="1350" dirty="0"/>
              <a:t>(</a:t>
            </a:r>
            <a:r>
              <a:rPr lang="ru-RU" sz="1350" b="1" i="1" dirty="0" err="1">
                <a:solidFill>
                  <a:srgbClr val="FF0000"/>
                </a:solidFill>
              </a:rPr>
              <a:t>t</a:t>
            </a:r>
            <a:r>
              <a:rPr lang="ru-RU" sz="1350" b="1" baseline="-25000" dirty="0" err="1">
                <a:solidFill>
                  <a:srgbClr val="FF0000"/>
                </a:solidFill>
              </a:rPr>
              <a:t>пл</a:t>
            </a:r>
            <a:r>
              <a:rPr lang="ru-RU" sz="1350" b="1" dirty="0">
                <a:solidFill>
                  <a:srgbClr val="FF0000"/>
                </a:solidFill>
              </a:rPr>
              <a:t> = 299 °C</a:t>
            </a:r>
            <a:r>
              <a:rPr lang="ru-RU" sz="1350" dirty="0"/>
              <a:t>). Такие оловянно-свинцовые припои применяются </a:t>
            </a:r>
            <a:r>
              <a:rPr lang="ru-RU" sz="1350" b="1" dirty="0">
                <a:solidFill>
                  <a:srgbClr val="006600"/>
                </a:solidFill>
              </a:rPr>
              <a:t>для пайки электро- и радиоаппаратуры </a:t>
            </a:r>
            <a:r>
              <a:rPr lang="ru-RU" sz="1350" dirty="0"/>
              <a:t>(контактные поверхности электрических аппаратов, приборов, реле), </a:t>
            </a:r>
            <a:r>
              <a:rPr lang="ru-RU" sz="1350" b="1" dirty="0">
                <a:solidFill>
                  <a:srgbClr val="006600"/>
                </a:solidFill>
              </a:rPr>
              <a:t>точных приборов </a:t>
            </a:r>
            <a:r>
              <a:rPr lang="ru-RU" sz="1350" dirty="0"/>
              <a:t>с </a:t>
            </a:r>
            <a:r>
              <a:rPr lang="ru-RU" sz="1350" dirty="0" err="1"/>
              <a:t>высокогерметичными</a:t>
            </a:r>
            <a:r>
              <a:rPr lang="ru-RU" sz="1350" dirty="0"/>
              <a:t> швами, где недопустим перегрев</a:t>
            </a:r>
            <a:r>
              <a:rPr lang="ru-RU" sz="1350" dirty="0" smtClean="0"/>
              <a:t>.</a:t>
            </a:r>
            <a:endParaRPr lang="ru-RU" sz="1350" dirty="0"/>
          </a:p>
        </p:txBody>
      </p:sp>
      <p:sp>
        <p:nvSpPr>
          <p:cNvPr id="6" name="Rectangle 2"/>
          <p:cNvSpPr>
            <a:spLocks noGrp="1" noChangeArrowheads="1"/>
          </p:cNvSpPr>
          <p:nvPr>
            <p:ph type="title"/>
          </p:nvPr>
        </p:nvSpPr>
        <p:spPr>
          <a:xfrm>
            <a:off x="45448" y="13115"/>
            <a:ext cx="9053103" cy="660123"/>
          </a:xfrm>
          <a:solidFill>
            <a:srgbClr val="FFC000"/>
          </a:solidFill>
        </p:spPr>
        <p:txBody>
          <a:bodyPr/>
          <a:lstStyle/>
          <a:p>
            <a:pPr algn="ctr" fontAlgn="auto">
              <a:spcAft>
                <a:spcPts val="0"/>
              </a:spcAft>
              <a:defRPr/>
            </a:pPr>
            <a:r>
              <a:rPr lang="ru-RU" altLang="ru-RU" sz="3600" b="1" dirty="0" smtClean="0">
                <a:solidFill>
                  <a:srgbClr val="1008B8"/>
                </a:solidFill>
                <a:effectLst/>
                <a:cs typeface="Times New Roman" panose="02020603050405020304" pitchFamily="18" charset="0"/>
              </a:rPr>
              <a:t>Легкоплавкие (мягкие) припои</a:t>
            </a:r>
          </a:p>
        </p:txBody>
      </p:sp>
    </p:spTree>
    <p:extLst>
      <p:ext uri="{BB962C8B-B14F-4D97-AF65-F5344CB8AC3E}">
        <p14:creationId xmlns:p14="http://schemas.microsoft.com/office/powerpoint/2010/main" val="280413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6" name="Rectangle 2"/>
          <p:cNvSpPr>
            <a:spLocks noGrp="1" noChangeArrowheads="1"/>
          </p:cNvSpPr>
          <p:nvPr>
            <p:ph type="title"/>
          </p:nvPr>
        </p:nvSpPr>
        <p:spPr>
          <a:xfrm>
            <a:off x="45448" y="13115"/>
            <a:ext cx="9053103" cy="660123"/>
          </a:xfrm>
          <a:solidFill>
            <a:srgbClr val="FFC000"/>
          </a:solidFill>
        </p:spPr>
        <p:txBody>
          <a:bodyPr/>
          <a:lstStyle/>
          <a:p>
            <a:pPr algn="ctr" fontAlgn="auto">
              <a:spcAft>
                <a:spcPts val="0"/>
              </a:spcAft>
              <a:defRPr/>
            </a:pPr>
            <a:r>
              <a:rPr lang="ru-RU" altLang="ru-RU" sz="3600" b="1" dirty="0" smtClean="0">
                <a:solidFill>
                  <a:srgbClr val="1008B8"/>
                </a:solidFill>
                <a:effectLst/>
                <a:cs typeface="Times New Roman" panose="02020603050405020304" pitchFamily="18" charset="0"/>
              </a:rPr>
              <a:t>Легирование ПОС</a:t>
            </a:r>
          </a:p>
        </p:txBody>
      </p:sp>
      <p:sp>
        <p:nvSpPr>
          <p:cNvPr id="5" name="Прямоугольник 4"/>
          <p:cNvSpPr/>
          <p:nvPr/>
        </p:nvSpPr>
        <p:spPr>
          <a:xfrm>
            <a:off x="189245" y="5870483"/>
            <a:ext cx="8791538" cy="707886"/>
          </a:xfrm>
          <a:prstGeom prst="rect">
            <a:avLst/>
          </a:prstGeom>
          <a:solidFill>
            <a:srgbClr val="CCFFCC"/>
          </a:solidFill>
        </p:spPr>
        <p:txBody>
          <a:bodyPr wrap="square">
            <a:spAutoFit/>
          </a:bodyPr>
          <a:lstStyle/>
          <a:p>
            <a:pPr algn="ctr"/>
            <a:r>
              <a:rPr lang="ru-RU" sz="2000" b="1" dirty="0">
                <a:solidFill>
                  <a:srgbClr val="C00000"/>
                </a:solidFill>
                <a:latin typeface="YS Text Optional"/>
              </a:rPr>
              <a:t>Определить </a:t>
            </a:r>
            <a:r>
              <a:rPr lang="ru-RU" sz="2000" b="1" u="sng" dirty="0">
                <a:solidFill>
                  <a:srgbClr val="C00000"/>
                </a:solidFill>
                <a:latin typeface="YS Text Optional"/>
              </a:rPr>
              <a:t>качество припоя </a:t>
            </a:r>
            <a:r>
              <a:rPr lang="ru-RU" sz="2000" b="1" dirty="0">
                <a:solidFill>
                  <a:srgbClr val="C00000"/>
                </a:solidFill>
                <a:latin typeface="YS Text Optional"/>
              </a:rPr>
              <a:t>на вид достаточно просто: </a:t>
            </a:r>
            <a:endParaRPr lang="ru-RU" sz="2000" b="1" dirty="0" smtClean="0">
              <a:solidFill>
                <a:srgbClr val="C00000"/>
              </a:solidFill>
              <a:latin typeface="YS Text Optional"/>
            </a:endParaRPr>
          </a:p>
          <a:p>
            <a:pPr algn="ctr"/>
            <a:r>
              <a:rPr lang="ru-RU" sz="2000" b="1" dirty="0" smtClean="0">
                <a:solidFill>
                  <a:srgbClr val="0000CC"/>
                </a:solidFill>
                <a:latin typeface="YS Text Optional"/>
              </a:rPr>
              <a:t>чем </a:t>
            </a:r>
            <a:r>
              <a:rPr lang="ru-RU" sz="2000" b="1" dirty="0">
                <a:solidFill>
                  <a:srgbClr val="0000CC"/>
                </a:solidFill>
                <a:latin typeface="YS Text Optional"/>
              </a:rPr>
              <a:t>темнее припой, тем больше в нём </a:t>
            </a:r>
            <a:r>
              <a:rPr lang="ru-RU" sz="2000" b="1" dirty="0" smtClean="0">
                <a:solidFill>
                  <a:srgbClr val="0000CC"/>
                </a:solidFill>
                <a:latin typeface="YS Text Optional"/>
              </a:rPr>
              <a:t>имеется свинца. </a:t>
            </a:r>
            <a:endParaRPr lang="en-US" sz="2000" b="1" dirty="0" smtClean="0">
              <a:solidFill>
                <a:srgbClr val="0000CC"/>
              </a:solidFill>
              <a:latin typeface="YS Text Optional"/>
            </a:endParaRPr>
          </a:p>
        </p:txBody>
      </p:sp>
      <p:sp>
        <p:nvSpPr>
          <p:cNvPr id="2" name="Прямоугольник 1"/>
          <p:cNvSpPr/>
          <p:nvPr/>
        </p:nvSpPr>
        <p:spPr>
          <a:xfrm>
            <a:off x="189244" y="2206579"/>
            <a:ext cx="8791538" cy="3416320"/>
          </a:xfrm>
          <a:prstGeom prst="rect">
            <a:avLst/>
          </a:prstGeom>
          <a:solidFill>
            <a:srgbClr val="FFFFCC"/>
          </a:solidFill>
        </p:spPr>
        <p:txBody>
          <a:bodyPr wrap="square">
            <a:spAutoFit/>
          </a:bodyPr>
          <a:lstStyle/>
          <a:p>
            <a:pPr algn="just"/>
            <a:r>
              <a:rPr lang="ru-RU" b="1" dirty="0">
                <a:solidFill>
                  <a:srgbClr val="006600"/>
                </a:solidFill>
                <a:latin typeface="Open Sans"/>
              </a:rPr>
              <a:t>Эксплуатационные характеристики припоя можно улучшить с помощью </a:t>
            </a:r>
            <a:r>
              <a:rPr lang="ru-RU" b="1" dirty="0">
                <a:solidFill>
                  <a:srgbClr val="FF0000"/>
                </a:solidFill>
                <a:latin typeface="Open Sans"/>
              </a:rPr>
              <a:t>легирования</a:t>
            </a:r>
            <a:r>
              <a:rPr lang="ru-RU" b="1" dirty="0">
                <a:solidFill>
                  <a:srgbClr val="006600"/>
                </a:solidFill>
                <a:latin typeface="Open Sans"/>
              </a:rPr>
              <a:t> следующими </a:t>
            </a:r>
            <a:r>
              <a:rPr lang="ru-RU" b="1" dirty="0" smtClean="0">
                <a:solidFill>
                  <a:srgbClr val="006600"/>
                </a:solidFill>
                <a:latin typeface="Open Sans"/>
              </a:rPr>
              <a:t>компонентами:</a:t>
            </a:r>
            <a:endParaRPr lang="ru-RU" b="1" dirty="0">
              <a:solidFill>
                <a:srgbClr val="006600"/>
              </a:solidFill>
              <a:latin typeface="Open Sans"/>
            </a:endParaRPr>
          </a:p>
          <a:p>
            <a:pPr marL="809625" indent="-465138" algn="just">
              <a:buClr>
                <a:srgbClr val="FF0000"/>
              </a:buClr>
              <a:buFont typeface="Wingdings" panose="05000000000000000000" pitchFamily="2" charset="2"/>
              <a:buChar char="q"/>
            </a:pPr>
            <a:r>
              <a:rPr lang="ru-RU" b="1" dirty="0" smtClean="0">
                <a:solidFill>
                  <a:srgbClr val="006600"/>
                </a:solidFill>
                <a:latin typeface="Open Sans"/>
              </a:rPr>
              <a:t>Повышение</a:t>
            </a:r>
            <a:r>
              <a:rPr lang="ru-RU" b="1" dirty="0" smtClean="0">
                <a:solidFill>
                  <a:srgbClr val="0000CC"/>
                </a:solidFill>
                <a:latin typeface="Open Sans"/>
              </a:rPr>
              <a:t> пластичности, стойкости </a:t>
            </a:r>
            <a:r>
              <a:rPr lang="ru-RU" b="1" dirty="0">
                <a:solidFill>
                  <a:srgbClr val="0000CC"/>
                </a:solidFill>
                <a:latin typeface="Open Sans"/>
              </a:rPr>
              <a:t>к </a:t>
            </a:r>
            <a:r>
              <a:rPr lang="ru-RU" b="1" dirty="0" err="1">
                <a:solidFill>
                  <a:srgbClr val="0000CC"/>
                </a:solidFill>
                <a:latin typeface="Open Sans"/>
              </a:rPr>
              <a:t>термоциклированию</a:t>
            </a:r>
            <a:r>
              <a:rPr lang="ru-RU" b="1" dirty="0">
                <a:solidFill>
                  <a:srgbClr val="0000CC"/>
                </a:solidFill>
                <a:latin typeface="Open Sans"/>
              </a:rPr>
              <a:t> </a:t>
            </a:r>
            <a:r>
              <a:rPr lang="ru-RU" b="1" dirty="0" smtClean="0">
                <a:solidFill>
                  <a:srgbClr val="006600"/>
                </a:solidFill>
                <a:latin typeface="Open Sans"/>
              </a:rPr>
              <a:t>– за счёт добавок: </a:t>
            </a:r>
            <a:r>
              <a:rPr lang="ru-RU" b="1" dirty="0">
                <a:solidFill>
                  <a:srgbClr val="FF0000"/>
                </a:solidFill>
                <a:latin typeface="Open Sans"/>
              </a:rPr>
              <a:t>серебра, индия, лития, марганца, висмута.</a:t>
            </a:r>
          </a:p>
          <a:p>
            <a:pPr marL="809625" indent="-465138" algn="just">
              <a:buClr>
                <a:srgbClr val="FF0000"/>
              </a:buClr>
              <a:buFont typeface="Wingdings" panose="05000000000000000000" pitchFamily="2" charset="2"/>
              <a:buChar char="q"/>
            </a:pPr>
            <a:r>
              <a:rPr lang="ru-RU" b="1" dirty="0" smtClean="0">
                <a:solidFill>
                  <a:srgbClr val="006600"/>
                </a:solidFill>
                <a:latin typeface="Open Sans"/>
              </a:rPr>
              <a:t>Улучшение</a:t>
            </a:r>
            <a:r>
              <a:rPr lang="ru-RU" b="1" dirty="0" smtClean="0">
                <a:solidFill>
                  <a:srgbClr val="0000CC"/>
                </a:solidFill>
                <a:latin typeface="Open Sans"/>
              </a:rPr>
              <a:t> устойчивости к</a:t>
            </a:r>
            <a:r>
              <a:rPr lang="ru-RU" b="1" dirty="0">
                <a:solidFill>
                  <a:srgbClr val="0000CC"/>
                </a:solidFill>
                <a:latin typeface="Open Sans"/>
              </a:rPr>
              <a:t> коррозии</a:t>
            </a:r>
            <a:r>
              <a:rPr lang="ru-RU" b="1" dirty="0">
                <a:solidFill>
                  <a:srgbClr val="333333"/>
                </a:solidFill>
                <a:latin typeface="Open Sans"/>
              </a:rPr>
              <a:t> </a:t>
            </a:r>
            <a:r>
              <a:rPr lang="ru-RU" b="1" dirty="0" smtClean="0">
                <a:solidFill>
                  <a:srgbClr val="006600"/>
                </a:solidFill>
                <a:latin typeface="Open Sans"/>
              </a:rPr>
              <a:t>– </a:t>
            </a:r>
            <a:r>
              <a:rPr lang="ru-RU" b="1" dirty="0">
                <a:solidFill>
                  <a:srgbClr val="006600"/>
                </a:solidFill>
                <a:latin typeface="Open Sans"/>
              </a:rPr>
              <a:t>за счёт добавок:</a:t>
            </a:r>
            <a:r>
              <a:rPr lang="ru-RU" b="1" dirty="0" smtClean="0">
                <a:solidFill>
                  <a:srgbClr val="006600"/>
                </a:solidFill>
                <a:latin typeface="Open Sans"/>
              </a:rPr>
              <a:t> </a:t>
            </a:r>
            <a:r>
              <a:rPr lang="ru-RU" b="1" dirty="0" smtClean="0">
                <a:solidFill>
                  <a:srgbClr val="FF0000"/>
                </a:solidFill>
                <a:latin typeface="Open Sans"/>
              </a:rPr>
              <a:t>никеля </a:t>
            </a:r>
            <a:r>
              <a:rPr lang="ru-RU" b="1" dirty="0">
                <a:solidFill>
                  <a:srgbClr val="FF0000"/>
                </a:solidFill>
                <a:latin typeface="Open Sans"/>
              </a:rPr>
              <a:t>и </a:t>
            </a:r>
            <a:r>
              <a:rPr lang="ru-RU" b="1" dirty="0" smtClean="0">
                <a:solidFill>
                  <a:srgbClr val="FF0000"/>
                </a:solidFill>
                <a:latin typeface="Open Sans"/>
              </a:rPr>
              <a:t>меди.</a:t>
            </a:r>
            <a:endParaRPr lang="ru-RU" b="1" dirty="0">
              <a:solidFill>
                <a:srgbClr val="FF0000"/>
              </a:solidFill>
              <a:latin typeface="Open Sans"/>
            </a:endParaRPr>
          </a:p>
          <a:p>
            <a:pPr marL="809625" indent="-465138" algn="just">
              <a:buClr>
                <a:srgbClr val="FF0000"/>
              </a:buClr>
              <a:buFont typeface="Wingdings" panose="05000000000000000000" pitchFamily="2" charset="2"/>
              <a:buChar char="q"/>
            </a:pPr>
            <a:r>
              <a:rPr lang="ru-RU" b="1" dirty="0" smtClean="0">
                <a:solidFill>
                  <a:srgbClr val="006600"/>
                </a:solidFill>
                <a:latin typeface="Open Sans"/>
              </a:rPr>
              <a:t>Увеличение</a:t>
            </a:r>
            <a:r>
              <a:rPr lang="ru-RU" b="1" dirty="0">
                <a:solidFill>
                  <a:srgbClr val="0000CC"/>
                </a:solidFill>
                <a:latin typeface="Open Sans"/>
              </a:rPr>
              <a:t> </a:t>
            </a:r>
            <a:r>
              <a:rPr lang="ru-RU" b="1" dirty="0" smtClean="0">
                <a:solidFill>
                  <a:srgbClr val="0000CC"/>
                </a:solidFill>
                <a:latin typeface="Open Sans"/>
              </a:rPr>
              <a:t>жаропрочности</a:t>
            </a:r>
            <a:r>
              <a:rPr lang="ru-RU" b="1" dirty="0" smtClean="0">
                <a:solidFill>
                  <a:srgbClr val="006600"/>
                </a:solidFill>
                <a:latin typeface="Open Sans"/>
              </a:rPr>
              <a:t> </a:t>
            </a:r>
            <a:r>
              <a:rPr lang="ru-RU" b="1" dirty="0">
                <a:solidFill>
                  <a:srgbClr val="006600"/>
                </a:solidFill>
                <a:latin typeface="Open Sans"/>
              </a:rPr>
              <a:t>– за счёт добавок:</a:t>
            </a:r>
            <a:r>
              <a:rPr lang="ru-RU" b="1" dirty="0" smtClean="0">
                <a:solidFill>
                  <a:srgbClr val="333333"/>
                </a:solidFill>
                <a:latin typeface="Open Sans"/>
              </a:rPr>
              <a:t> </a:t>
            </a:r>
            <a:r>
              <a:rPr lang="ru-RU" b="1" dirty="0" smtClean="0">
                <a:solidFill>
                  <a:srgbClr val="FF0000"/>
                </a:solidFill>
                <a:latin typeface="Open Sans"/>
              </a:rPr>
              <a:t>кобальта, кремния, циркония, гафния, ванадия, вольфрама, ниобия.</a:t>
            </a:r>
            <a:endParaRPr lang="ru-RU" b="1" dirty="0">
              <a:solidFill>
                <a:srgbClr val="FF0000"/>
              </a:solidFill>
              <a:latin typeface="Open Sans"/>
            </a:endParaRPr>
          </a:p>
          <a:p>
            <a:pPr marL="809625" indent="-465138" algn="just">
              <a:buClr>
                <a:srgbClr val="FF0000"/>
              </a:buClr>
              <a:buFont typeface="Wingdings" panose="05000000000000000000" pitchFamily="2" charset="2"/>
              <a:buChar char="q"/>
            </a:pPr>
            <a:r>
              <a:rPr lang="ru-RU" b="1" dirty="0" smtClean="0">
                <a:solidFill>
                  <a:srgbClr val="006600"/>
                </a:solidFill>
                <a:latin typeface="Open Sans"/>
              </a:rPr>
              <a:t>Повышение</a:t>
            </a:r>
            <a:r>
              <a:rPr lang="ru-RU" b="1" dirty="0">
                <a:solidFill>
                  <a:srgbClr val="0000CC"/>
                </a:solidFill>
                <a:latin typeface="Open Sans"/>
              </a:rPr>
              <a:t> </a:t>
            </a:r>
            <a:r>
              <a:rPr lang="ru-RU" b="1" dirty="0" smtClean="0">
                <a:solidFill>
                  <a:srgbClr val="0000CC"/>
                </a:solidFill>
                <a:latin typeface="Open Sans"/>
              </a:rPr>
              <a:t>прочности</a:t>
            </a:r>
            <a:r>
              <a:rPr lang="ru-RU" b="1" dirty="0" smtClean="0">
                <a:solidFill>
                  <a:srgbClr val="333333"/>
                </a:solidFill>
                <a:latin typeface="Open Sans"/>
              </a:rPr>
              <a:t> </a:t>
            </a:r>
            <a:r>
              <a:rPr lang="ru-RU" b="1" dirty="0">
                <a:solidFill>
                  <a:srgbClr val="006600"/>
                </a:solidFill>
                <a:latin typeface="Open Sans"/>
              </a:rPr>
              <a:t>– за счёт добавок:</a:t>
            </a:r>
            <a:r>
              <a:rPr lang="ru-RU" b="1" dirty="0">
                <a:solidFill>
                  <a:srgbClr val="333333"/>
                </a:solidFill>
                <a:latin typeface="Open Sans"/>
              </a:rPr>
              <a:t> </a:t>
            </a:r>
            <a:r>
              <a:rPr lang="ru-RU" b="1" dirty="0" smtClean="0">
                <a:solidFill>
                  <a:srgbClr val="FF0000"/>
                </a:solidFill>
                <a:latin typeface="Open Sans"/>
              </a:rPr>
              <a:t>бора, железа, никеля, кобальта, цинка, кремния.</a:t>
            </a:r>
            <a:endParaRPr lang="ru-RU" b="1" dirty="0">
              <a:solidFill>
                <a:srgbClr val="FF0000"/>
              </a:solidFill>
              <a:latin typeface="Open Sans"/>
            </a:endParaRPr>
          </a:p>
          <a:p>
            <a:pPr marL="809625" indent="-465138" algn="just">
              <a:buClr>
                <a:srgbClr val="FF0000"/>
              </a:buClr>
              <a:buFont typeface="Wingdings" panose="05000000000000000000" pitchFamily="2" charset="2"/>
              <a:buChar char="q"/>
            </a:pPr>
            <a:r>
              <a:rPr lang="ru-RU" b="1" dirty="0" smtClean="0">
                <a:solidFill>
                  <a:srgbClr val="006600"/>
                </a:solidFill>
                <a:latin typeface="Open Sans"/>
              </a:rPr>
              <a:t>Улучшение</a:t>
            </a:r>
            <a:r>
              <a:rPr lang="ru-RU" b="1" dirty="0">
                <a:solidFill>
                  <a:srgbClr val="333333"/>
                </a:solidFill>
                <a:latin typeface="Open Sans"/>
              </a:rPr>
              <a:t> </a:t>
            </a:r>
            <a:r>
              <a:rPr lang="ru-RU" b="1" dirty="0" smtClean="0">
                <a:solidFill>
                  <a:srgbClr val="0000CC"/>
                </a:solidFill>
                <a:latin typeface="Open Sans"/>
              </a:rPr>
              <a:t>адгезии (прилипания) </a:t>
            </a:r>
            <a:r>
              <a:rPr lang="ru-RU" b="1" dirty="0">
                <a:solidFill>
                  <a:srgbClr val="006600"/>
                </a:solidFill>
                <a:latin typeface="Open Sans"/>
              </a:rPr>
              <a:t>– за счёт добавок:</a:t>
            </a:r>
            <a:r>
              <a:rPr lang="ru-RU" b="1" dirty="0">
                <a:solidFill>
                  <a:srgbClr val="333333"/>
                </a:solidFill>
                <a:latin typeface="Open Sans"/>
              </a:rPr>
              <a:t> </a:t>
            </a:r>
            <a:r>
              <a:rPr lang="ru-RU" b="1" dirty="0" smtClean="0">
                <a:solidFill>
                  <a:srgbClr val="FF0000"/>
                </a:solidFill>
                <a:latin typeface="Open Sans"/>
              </a:rPr>
              <a:t>серебра</a:t>
            </a:r>
            <a:r>
              <a:rPr lang="ru-RU" b="1" dirty="0">
                <a:solidFill>
                  <a:srgbClr val="FF0000"/>
                </a:solidFill>
                <a:latin typeface="Open Sans"/>
              </a:rPr>
              <a:t>, меди, цинка, кадмия, сурьмы и </a:t>
            </a:r>
            <a:r>
              <a:rPr lang="ru-RU" b="1" dirty="0" smtClean="0">
                <a:solidFill>
                  <a:srgbClr val="FF0000"/>
                </a:solidFill>
                <a:latin typeface="Open Sans"/>
              </a:rPr>
              <a:t>алюминия.</a:t>
            </a:r>
            <a:endParaRPr lang="ru-RU" b="1" i="0" dirty="0">
              <a:solidFill>
                <a:srgbClr val="FF0000"/>
              </a:solidFill>
              <a:effectLst/>
              <a:latin typeface="Open Sans"/>
            </a:endParaRPr>
          </a:p>
        </p:txBody>
      </p:sp>
      <p:sp>
        <p:nvSpPr>
          <p:cNvPr id="4" name="Прямоугольник 3"/>
          <p:cNvSpPr/>
          <p:nvPr/>
        </p:nvSpPr>
        <p:spPr>
          <a:xfrm>
            <a:off x="189244" y="839744"/>
            <a:ext cx="8791538" cy="1200329"/>
          </a:xfrm>
          <a:prstGeom prst="rect">
            <a:avLst/>
          </a:prstGeom>
          <a:solidFill>
            <a:srgbClr val="CCFFFF"/>
          </a:solidFill>
        </p:spPr>
        <p:txBody>
          <a:bodyPr wrap="square">
            <a:spAutoFit/>
          </a:bodyPr>
          <a:lstStyle/>
          <a:p>
            <a:r>
              <a:rPr lang="ru-RU" b="1" dirty="0">
                <a:solidFill>
                  <a:srgbClr val="006600"/>
                </a:solidFill>
                <a:latin typeface="YS Text Optional"/>
              </a:rPr>
              <a:t>Помимо свинца в ПОС добавляются специальные </a:t>
            </a:r>
            <a:r>
              <a:rPr lang="ru-RU" b="1" dirty="0">
                <a:solidFill>
                  <a:srgbClr val="FF0000"/>
                </a:solidFill>
                <a:latin typeface="YS Text Optional"/>
              </a:rPr>
              <a:t>легирующие добавки</a:t>
            </a:r>
            <a:r>
              <a:rPr lang="ru-RU" b="1" dirty="0">
                <a:solidFill>
                  <a:srgbClr val="006600"/>
                </a:solidFill>
                <a:latin typeface="YS Text Optional"/>
              </a:rPr>
              <a:t>,</a:t>
            </a:r>
            <a:r>
              <a:rPr lang="ru-RU" b="1" dirty="0">
                <a:solidFill>
                  <a:srgbClr val="FF0000"/>
                </a:solidFill>
                <a:latin typeface="YS Text Optional"/>
              </a:rPr>
              <a:t> </a:t>
            </a:r>
            <a:r>
              <a:rPr lang="ru-RU" b="1" dirty="0">
                <a:solidFill>
                  <a:srgbClr val="006600"/>
                </a:solidFill>
                <a:latin typeface="YS Text Optional"/>
              </a:rPr>
              <a:t>которые: </a:t>
            </a:r>
          </a:p>
          <a:p>
            <a:pPr marL="630238" indent="-285750">
              <a:buClr>
                <a:srgbClr val="FF0000"/>
              </a:buClr>
              <a:buFont typeface="Wingdings" panose="05000000000000000000" pitchFamily="2" charset="2"/>
              <a:buChar char="§"/>
            </a:pPr>
            <a:r>
              <a:rPr lang="ru-RU" b="1" dirty="0">
                <a:solidFill>
                  <a:srgbClr val="0000CC"/>
                </a:solidFill>
                <a:latin typeface="YS Text Optional"/>
              </a:rPr>
              <a:t>позволяют производить спаивание различных металлов;</a:t>
            </a:r>
          </a:p>
          <a:p>
            <a:pPr marL="630238" indent="-285750">
              <a:buClr>
                <a:srgbClr val="FF0000"/>
              </a:buClr>
              <a:buFont typeface="Wingdings" panose="05000000000000000000" pitchFamily="2" charset="2"/>
              <a:buChar char="§"/>
            </a:pPr>
            <a:r>
              <a:rPr lang="ru-RU" b="1" dirty="0">
                <a:solidFill>
                  <a:srgbClr val="0000CC"/>
                </a:solidFill>
                <a:latin typeface="YS Text Optional"/>
              </a:rPr>
              <a:t>улучшают качество оловянно-свинцового припоя в целом.</a:t>
            </a:r>
            <a:endParaRPr lang="ru-RU" b="1" dirty="0">
              <a:solidFill>
                <a:srgbClr val="0000CC"/>
              </a:solidFill>
            </a:endParaRPr>
          </a:p>
        </p:txBody>
      </p:sp>
    </p:spTree>
    <p:extLst>
      <p:ext uri="{BB962C8B-B14F-4D97-AF65-F5344CB8AC3E}">
        <p14:creationId xmlns:p14="http://schemas.microsoft.com/office/powerpoint/2010/main" val="29134209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3" name="Прямоугольник 2"/>
          <p:cNvSpPr/>
          <p:nvPr/>
        </p:nvSpPr>
        <p:spPr>
          <a:xfrm>
            <a:off x="139939" y="691524"/>
            <a:ext cx="8897652" cy="6140142"/>
          </a:xfrm>
          <a:prstGeom prst="rect">
            <a:avLst/>
          </a:prstGeom>
          <a:solidFill>
            <a:srgbClr val="FFFFCC"/>
          </a:solidFill>
        </p:spPr>
        <p:txBody>
          <a:bodyPr wrap="square">
            <a:spAutoFit/>
          </a:bodyPr>
          <a:lstStyle/>
          <a:p>
            <a:endParaRPr lang="ru-RU" sz="300" b="1" dirty="0" smtClean="0">
              <a:solidFill>
                <a:srgbClr val="FF0000"/>
              </a:solidFill>
            </a:endParaRPr>
          </a:p>
          <a:p>
            <a:r>
              <a:rPr lang="ru-RU" sz="1700" b="1" dirty="0">
                <a:solidFill>
                  <a:srgbClr val="006600"/>
                </a:solidFill>
              </a:rPr>
              <a:t>Для повышения прочности в оловянно-свинцовые припои вводят </a:t>
            </a:r>
            <a:r>
              <a:rPr lang="ru-RU" sz="1700" b="1" dirty="0">
                <a:solidFill>
                  <a:srgbClr val="0000CC"/>
                </a:solidFill>
              </a:rPr>
              <a:t>сурьму</a:t>
            </a:r>
            <a:r>
              <a:rPr lang="ru-RU" sz="1700" dirty="0"/>
              <a:t> </a:t>
            </a:r>
            <a:r>
              <a:rPr lang="ru-RU" sz="1700" dirty="0" smtClean="0"/>
              <a:t>(</a:t>
            </a:r>
            <a:r>
              <a:rPr lang="ru-RU" sz="1700" b="1" dirty="0" err="1">
                <a:solidFill>
                  <a:srgbClr val="FF0000"/>
                </a:solidFill>
              </a:rPr>
              <a:t>ПОССу</a:t>
            </a:r>
            <a:r>
              <a:rPr lang="ru-RU" sz="1700" b="1" dirty="0">
                <a:solidFill>
                  <a:srgbClr val="FF0000"/>
                </a:solidFill>
              </a:rPr>
              <a:t> 61-0,5, </a:t>
            </a:r>
            <a:r>
              <a:rPr lang="ru-RU" sz="1700" b="1" dirty="0" err="1">
                <a:solidFill>
                  <a:srgbClr val="FF0000"/>
                </a:solidFill>
              </a:rPr>
              <a:t>ПОССу</a:t>
            </a:r>
            <a:r>
              <a:rPr lang="ru-RU" sz="1700" b="1" dirty="0">
                <a:solidFill>
                  <a:srgbClr val="FF0000"/>
                </a:solidFill>
              </a:rPr>
              <a:t> 25-0,5, </a:t>
            </a:r>
            <a:r>
              <a:rPr lang="ru-RU" sz="1700" b="1" dirty="0" err="1">
                <a:solidFill>
                  <a:srgbClr val="FF0000"/>
                </a:solidFill>
              </a:rPr>
              <a:t>ПОССу</a:t>
            </a:r>
            <a:r>
              <a:rPr lang="ru-RU" sz="1700" b="1" dirty="0">
                <a:solidFill>
                  <a:srgbClr val="FF0000"/>
                </a:solidFill>
              </a:rPr>
              <a:t> 9-2, </a:t>
            </a:r>
            <a:r>
              <a:rPr lang="ru-RU" sz="1700" b="1" dirty="0" err="1" smtClean="0">
                <a:solidFill>
                  <a:srgbClr val="FF0000"/>
                </a:solidFill>
              </a:rPr>
              <a:t>ПОССу</a:t>
            </a:r>
            <a:r>
              <a:rPr lang="ru-RU" sz="1700" b="1" dirty="0" smtClean="0">
                <a:solidFill>
                  <a:srgbClr val="FF0000"/>
                </a:solidFill>
              </a:rPr>
              <a:t> </a:t>
            </a:r>
            <a:r>
              <a:rPr lang="ru-RU" sz="1700" b="1" dirty="0">
                <a:solidFill>
                  <a:srgbClr val="FF0000"/>
                </a:solidFill>
              </a:rPr>
              <a:t>10-2</a:t>
            </a:r>
            <a:r>
              <a:rPr lang="ru-RU" sz="1700" b="1" dirty="0" smtClean="0">
                <a:solidFill>
                  <a:srgbClr val="FF0000"/>
                </a:solidFill>
              </a:rPr>
              <a:t>, </a:t>
            </a:r>
            <a:r>
              <a:rPr lang="ru-RU" sz="1700" b="1" dirty="0" err="1" smtClean="0">
                <a:solidFill>
                  <a:srgbClr val="FF0000"/>
                </a:solidFill>
              </a:rPr>
              <a:t>ПОССу</a:t>
            </a:r>
            <a:r>
              <a:rPr lang="ru-RU" sz="1700" b="1" dirty="0" smtClean="0">
                <a:solidFill>
                  <a:srgbClr val="FF0000"/>
                </a:solidFill>
              </a:rPr>
              <a:t> </a:t>
            </a:r>
            <a:r>
              <a:rPr lang="ru-RU" sz="1700" b="1" dirty="0">
                <a:solidFill>
                  <a:srgbClr val="FF0000"/>
                </a:solidFill>
              </a:rPr>
              <a:t>4-4, </a:t>
            </a:r>
            <a:r>
              <a:rPr lang="ru-RU" sz="1700" b="1" dirty="0" err="1">
                <a:solidFill>
                  <a:srgbClr val="FF0000"/>
                </a:solidFill>
              </a:rPr>
              <a:t>ПОССу</a:t>
            </a:r>
            <a:r>
              <a:rPr lang="ru-RU" sz="1700" b="1" dirty="0">
                <a:solidFill>
                  <a:srgbClr val="FF0000"/>
                </a:solidFill>
              </a:rPr>
              <a:t> 4-6 и др.</a:t>
            </a:r>
            <a:r>
              <a:rPr lang="ru-RU" sz="1700" dirty="0"/>
              <a:t>). </a:t>
            </a:r>
            <a:endParaRPr lang="ru-RU" sz="1700" dirty="0" smtClean="0"/>
          </a:p>
          <a:p>
            <a:endParaRPr lang="ru-RU" sz="1000" b="1" dirty="0" smtClean="0">
              <a:solidFill>
                <a:srgbClr val="0000CC"/>
              </a:solidFill>
            </a:endParaRPr>
          </a:p>
          <a:p>
            <a:r>
              <a:rPr lang="ru-RU" sz="1700" b="1" dirty="0" err="1" smtClean="0">
                <a:solidFill>
                  <a:srgbClr val="0000CC"/>
                </a:solidFill>
              </a:rPr>
              <a:t>Малосурьмянистые</a:t>
            </a:r>
            <a:r>
              <a:rPr lang="ru-RU" sz="1700" b="1" dirty="0" smtClean="0">
                <a:solidFill>
                  <a:srgbClr val="0000CC"/>
                </a:solidFill>
              </a:rPr>
              <a:t> </a:t>
            </a:r>
            <a:r>
              <a:rPr lang="ru-RU" sz="1700" b="1" dirty="0">
                <a:solidFill>
                  <a:srgbClr val="0000CC"/>
                </a:solidFill>
              </a:rPr>
              <a:t>припои, содержащие </a:t>
            </a:r>
            <a:r>
              <a:rPr lang="ru-RU" sz="1700" b="1" dirty="0">
                <a:solidFill>
                  <a:srgbClr val="FF0000"/>
                </a:solidFill>
              </a:rPr>
              <a:t>0,2...0,5 % Sb </a:t>
            </a:r>
            <a:r>
              <a:rPr lang="ru-RU" sz="1700" dirty="0"/>
              <a:t>и обладающие повышенной пластичностью, обеспечивают получение герметичных швов и применяются </a:t>
            </a:r>
            <a:r>
              <a:rPr lang="ru-RU" sz="1700" b="1" dirty="0">
                <a:solidFill>
                  <a:srgbClr val="006600"/>
                </a:solidFill>
              </a:rPr>
              <a:t>для пайки оцинкованных и цинковых деталей. </a:t>
            </a:r>
            <a:r>
              <a:rPr lang="ru-RU" sz="1700" dirty="0"/>
              <a:t>Такие припои применяются </a:t>
            </a:r>
            <a:r>
              <a:rPr lang="ru-RU" sz="1700" b="1" dirty="0">
                <a:solidFill>
                  <a:srgbClr val="006600"/>
                </a:solidFill>
              </a:rPr>
              <a:t>для пайки электроаппаратуры, обмоток электрических машин, оцинкованных радиодеталей </a:t>
            </a:r>
            <a:r>
              <a:rPr lang="ru-RU" sz="1700" dirty="0"/>
              <a:t>при жестких требованиях к температуре, </a:t>
            </a:r>
            <a:r>
              <a:rPr lang="ru-RU" sz="1700" b="1" dirty="0">
                <a:solidFill>
                  <a:srgbClr val="006600"/>
                </a:solidFill>
              </a:rPr>
              <a:t>свинцовых кабельных оболочек электротехнических изделий </a:t>
            </a:r>
            <a:r>
              <a:rPr lang="ru-RU" sz="1700" dirty="0"/>
              <a:t>неответственного назначения, </a:t>
            </a:r>
            <a:r>
              <a:rPr lang="ru-RU" sz="1700" b="1" dirty="0">
                <a:solidFill>
                  <a:srgbClr val="006600"/>
                </a:solidFill>
              </a:rPr>
              <a:t>радиаторов, теплообменников и др. </a:t>
            </a:r>
            <a:endParaRPr lang="ru-RU" sz="1700" b="1" dirty="0" smtClean="0">
              <a:solidFill>
                <a:srgbClr val="006600"/>
              </a:solidFill>
            </a:endParaRPr>
          </a:p>
          <a:p>
            <a:endParaRPr lang="ru-RU" sz="1000" b="1" dirty="0" smtClean="0">
              <a:solidFill>
                <a:srgbClr val="0000CC"/>
              </a:solidFill>
            </a:endParaRPr>
          </a:p>
          <a:p>
            <a:r>
              <a:rPr lang="ru-RU" sz="1700" b="1" dirty="0" smtClean="0">
                <a:solidFill>
                  <a:srgbClr val="0000CC"/>
                </a:solidFill>
              </a:rPr>
              <a:t>Сурьмянистые </a:t>
            </a:r>
            <a:r>
              <a:rPr lang="ru-RU" sz="1700" b="1" dirty="0">
                <a:solidFill>
                  <a:srgbClr val="0000CC"/>
                </a:solidFill>
              </a:rPr>
              <a:t>припои, содержащие </a:t>
            </a:r>
            <a:r>
              <a:rPr lang="ru-RU" sz="1700" b="1" dirty="0">
                <a:solidFill>
                  <a:srgbClr val="FF0000"/>
                </a:solidFill>
              </a:rPr>
              <a:t>2...6 % Sb</a:t>
            </a:r>
            <a:r>
              <a:rPr lang="ru-RU" sz="1700" dirty="0"/>
              <a:t>, широко используются в различных отраслях техники, требующих повышенной прочности паяных соединений. Такие припои применяются </a:t>
            </a:r>
            <a:r>
              <a:rPr lang="ru-RU" sz="1700" b="1" dirty="0">
                <a:solidFill>
                  <a:srgbClr val="006600"/>
                </a:solidFill>
              </a:rPr>
              <a:t>для пайки холодильных устройств, деталей автомобилестроения, деталей с клепаными швами из латуни и меди и др</a:t>
            </a:r>
            <a:r>
              <a:rPr lang="ru-RU" sz="1700" b="1" dirty="0" smtClean="0">
                <a:solidFill>
                  <a:srgbClr val="006600"/>
                </a:solidFill>
              </a:rPr>
              <a:t>.</a:t>
            </a:r>
          </a:p>
          <a:p>
            <a:endParaRPr lang="ru-RU" sz="800" dirty="0" smtClean="0"/>
          </a:p>
          <a:p>
            <a:r>
              <a:rPr lang="ru-RU" sz="1700" dirty="0" smtClean="0"/>
              <a:t>Для </a:t>
            </a:r>
            <a:r>
              <a:rPr lang="ru-RU" sz="1700" dirty="0"/>
              <a:t>уменьшения склонности меди к химической эрозии при пайке используют оловянно-свинцовый припой </a:t>
            </a:r>
            <a:r>
              <a:rPr lang="ru-RU" sz="1700" b="1" dirty="0">
                <a:solidFill>
                  <a:srgbClr val="FF0000"/>
                </a:solidFill>
              </a:rPr>
              <a:t>ПОС 61М</a:t>
            </a:r>
            <a:r>
              <a:rPr lang="ru-RU" sz="1700" dirty="0"/>
              <a:t>, </a:t>
            </a:r>
            <a:r>
              <a:rPr lang="ru-RU" sz="1700" b="1" dirty="0">
                <a:solidFill>
                  <a:srgbClr val="0000CC"/>
                </a:solidFill>
              </a:rPr>
              <a:t>легированный </a:t>
            </a:r>
            <a:r>
              <a:rPr lang="ru-RU" sz="1700" b="1" dirty="0">
                <a:solidFill>
                  <a:srgbClr val="006600"/>
                </a:solidFill>
              </a:rPr>
              <a:t>медью</a:t>
            </a:r>
            <a:r>
              <a:rPr lang="ru-RU" sz="1700" b="1" dirty="0">
                <a:solidFill>
                  <a:srgbClr val="0000CC"/>
                </a:solidFill>
              </a:rPr>
              <a:t> </a:t>
            </a:r>
            <a:r>
              <a:rPr lang="ru-RU" sz="1700" dirty="0"/>
              <a:t>в количестве (</a:t>
            </a:r>
            <a:r>
              <a:rPr lang="ru-RU" sz="1700" b="1" dirty="0">
                <a:solidFill>
                  <a:srgbClr val="FF0000"/>
                </a:solidFill>
              </a:rPr>
              <a:t>1,2...2 %</a:t>
            </a:r>
            <a:r>
              <a:rPr lang="ru-RU" sz="1700" dirty="0"/>
              <a:t>), близком к его предельной растворимости при температуре пайки, но не ухудшающим технологических и специальных свойств припоя и паяных соединений. </a:t>
            </a:r>
          </a:p>
          <a:p>
            <a:r>
              <a:rPr lang="ru-RU" sz="1700" dirty="0"/>
              <a:t>Припой </a:t>
            </a:r>
            <a:r>
              <a:rPr lang="ru-RU" sz="1700" b="1" dirty="0">
                <a:solidFill>
                  <a:srgbClr val="FF0000"/>
                </a:solidFill>
              </a:rPr>
              <a:t>ПОС 61М </a:t>
            </a:r>
            <a:r>
              <a:rPr lang="ru-RU" sz="1700" dirty="0"/>
              <a:t>применяется </a:t>
            </a:r>
            <a:r>
              <a:rPr lang="ru-RU" sz="1700" b="1" dirty="0">
                <a:solidFill>
                  <a:srgbClr val="006600"/>
                </a:solidFill>
              </a:rPr>
              <a:t>для пайки тонких (толщиной менее 0,2 мм) медных проволок, фольги, проводников в кабельной, электро- и радиоэлектронной </a:t>
            </a:r>
            <a:r>
              <a:rPr lang="ru-RU" sz="1700" b="1" dirty="0" smtClean="0">
                <a:solidFill>
                  <a:srgbClr val="006600"/>
                </a:solidFill>
              </a:rPr>
              <a:t>промышленности.</a:t>
            </a:r>
            <a:endParaRPr lang="ru-RU" sz="1700" b="1" dirty="0">
              <a:solidFill>
                <a:srgbClr val="006600"/>
              </a:solidFill>
            </a:endParaRPr>
          </a:p>
        </p:txBody>
      </p:sp>
      <p:sp>
        <p:nvSpPr>
          <p:cNvPr id="6" name="Rectangle 2"/>
          <p:cNvSpPr>
            <a:spLocks noGrp="1" noChangeArrowheads="1"/>
          </p:cNvSpPr>
          <p:nvPr>
            <p:ph type="title"/>
          </p:nvPr>
        </p:nvSpPr>
        <p:spPr>
          <a:xfrm>
            <a:off x="45448" y="13115"/>
            <a:ext cx="9053103" cy="660123"/>
          </a:xfrm>
          <a:solidFill>
            <a:srgbClr val="FFC000"/>
          </a:solidFill>
        </p:spPr>
        <p:txBody>
          <a:bodyPr/>
          <a:lstStyle/>
          <a:p>
            <a:pPr fontAlgn="auto">
              <a:spcAft>
                <a:spcPts val="0"/>
              </a:spcAft>
              <a:defRPr/>
            </a:pPr>
            <a:r>
              <a:rPr lang="ru-RU" altLang="ru-RU" sz="3600" b="1" dirty="0">
                <a:solidFill>
                  <a:srgbClr val="1008B8"/>
                </a:solidFill>
                <a:effectLst/>
                <a:cs typeface="Times New Roman" panose="02020603050405020304" pitchFamily="18" charset="0"/>
              </a:rPr>
              <a:t>Легирование ПОС</a:t>
            </a:r>
            <a:endParaRPr lang="ru-RU" altLang="ru-RU" sz="3600" b="1" dirty="0" smtClean="0">
              <a:solidFill>
                <a:srgbClr val="1008B8"/>
              </a:solidFill>
              <a:effectLst/>
              <a:cs typeface="Times New Roman" panose="02020603050405020304" pitchFamily="18" charset="0"/>
            </a:endParaRPr>
          </a:p>
        </p:txBody>
      </p:sp>
    </p:spTree>
    <p:extLst>
      <p:ext uri="{BB962C8B-B14F-4D97-AF65-F5344CB8AC3E}">
        <p14:creationId xmlns:p14="http://schemas.microsoft.com/office/powerpoint/2010/main" val="4025772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7394" y="89579"/>
            <a:ext cx="7776864" cy="685984"/>
          </a:xfrm>
          <a:solidFill>
            <a:srgbClr val="FFC000"/>
          </a:solidFill>
          <a:ln w="28575">
            <a:solidFill>
              <a:srgbClr val="00B0F0"/>
            </a:solidFill>
          </a:ln>
        </p:spPr>
        <p:txBody>
          <a:bodyPr anchor="ctr">
            <a:normAutofit/>
          </a:bodyPr>
          <a:lstStyle/>
          <a:p>
            <a:pPr marL="504000" algn="ctr">
              <a:spcAft>
                <a:spcPts val="3000"/>
              </a:spcAft>
            </a:pPr>
            <a:r>
              <a:rPr lang="ru-RU"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Виды неразъемных соединений</a:t>
            </a:r>
            <a:endParaRPr lang="ru-RU" sz="4400" dirty="0">
              <a:effectLst>
                <a:outerShdw blurRad="38100" dist="38100" dir="2700000" algn="tl">
                  <a:srgbClr val="000000">
                    <a:alpha val="43137"/>
                  </a:srgbClr>
                </a:outerShdw>
              </a:effectLst>
            </a:endParaRP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3400" y="4140154"/>
            <a:ext cx="2720228" cy="20890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descr="https://pimg.mycdn.me/getImage?disableStub=true&amp;type=VIDEO_S_720&amp;url=https%3A%2F%2Fvdp.mycdn.me%2FgetImage%3Fid%3D380105722438%26idx%3D2%26thumbType%3D37%26f%3D1&amp;signatureToken=5qaPrf6kV-BUAUxYKOKFm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55" r="24740" b="11743"/>
          <a:stretch/>
        </p:blipFill>
        <p:spPr bwMode="auto">
          <a:xfrm>
            <a:off x="6192180" y="1083687"/>
            <a:ext cx="2797053" cy="21242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87" name="Picture 15" descr="https://upload.wikimedia.org/wikipedia/commons/thumb/a/aa/GMAW.welding.af.ncs.jpg/800px-GMAW.welding.af.nc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0780" y="4140155"/>
            <a:ext cx="2701142" cy="20719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89" name="Picture 17" descr="http://euroteka.com.ua/wp-content/uploads/2018/06/mas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907" y="1067209"/>
            <a:ext cx="2793441" cy="21453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91" name="Picture 19" descr="http://www.automaster.net.ua/img/wysiwig/Kowal_Fot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8792" y="1088267"/>
            <a:ext cx="2890944" cy="21242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7" name="Прямоугольник 6"/>
          <p:cNvSpPr/>
          <p:nvPr/>
        </p:nvSpPr>
        <p:spPr>
          <a:xfrm>
            <a:off x="963037" y="3292985"/>
            <a:ext cx="1230786" cy="523220"/>
          </a:xfrm>
          <a:prstGeom prst="rect">
            <a:avLst/>
          </a:prstGeom>
        </p:spPr>
        <p:txBody>
          <a:bodyPr wrap="none">
            <a:spAutoFit/>
          </a:bodyPr>
          <a:lstStyle/>
          <a:p>
            <a:r>
              <a:rPr lang="ru-RU" sz="2800" b="1" dirty="0" smtClean="0">
                <a:solidFill>
                  <a:srgbClr val="FF0000"/>
                </a:solidFill>
                <a:latin typeface="Times New Roman" pitchFamily="18" charset="0"/>
                <a:ea typeface="+mj-ea"/>
                <a:cs typeface="Times New Roman" pitchFamily="18" charset="0"/>
              </a:rPr>
              <a:t>Пайка</a:t>
            </a:r>
            <a:endParaRPr lang="ru-RU" sz="2800" b="1" dirty="0">
              <a:solidFill>
                <a:srgbClr val="FF0000"/>
              </a:solidFill>
              <a:latin typeface="Times New Roman" pitchFamily="18" charset="0"/>
              <a:cs typeface="Times New Roman" pitchFamily="18" charset="0"/>
            </a:endParaRPr>
          </a:p>
        </p:txBody>
      </p:sp>
      <p:sp>
        <p:nvSpPr>
          <p:cNvPr id="8" name="Прямоугольник 7"/>
          <p:cNvSpPr/>
          <p:nvPr/>
        </p:nvSpPr>
        <p:spPr>
          <a:xfrm>
            <a:off x="3659945" y="3274860"/>
            <a:ext cx="2164375"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Склеивание</a:t>
            </a:r>
            <a:endParaRPr lang="ru-RU" sz="1100" b="1" dirty="0">
              <a:solidFill>
                <a:srgbClr val="0000D0"/>
              </a:solidFill>
              <a:latin typeface="Times New Roman" pitchFamily="18" charset="0"/>
              <a:cs typeface="Times New Roman" pitchFamily="18" charset="0"/>
            </a:endParaRPr>
          </a:p>
        </p:txBody>
      </p:sp>
      <p:sp>
        <p:nvSpPr>
          <p:cNvPr id="9" name="Прямоугольник 8"/>
          <p:cNvSpPr/>
          <p:nvPr/>
        </p:nvSpPr>
        <p:spPr>
          <a:xfrm>
            <a:off x="2180530" y="6290460"/>
            <a:ext cx="1399101"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Сварка</a:t>
            </a:r>
            <a:endParaRPr lang="ru-RU" sz="1100" b="1" dirty="0">
              <a:solidFill>
                <a:srgbClr val="0000D0"/>
              </a:solidFill>
              <a:latin typeface="Times New Roman" pitchFamily="18" charset="0"/>
              <a:cs typeface="Times New Roman" pitchFamily="18" charset="0"/>
            </a:endParaRPr>
          </a:p>
        </p:txBody>
      </p:sp>
      <p:sp>
        <p:nvSpPr>
          <p:cNvPr id="10" name="Прямоугольник 9"/>
          <p:cNvSpPr/>
          <p:nvPr/>
        </p:nvSpPr>
        <p:spPr>
          <a:xfrm>
            <a:off x="7022646" y="3288404"/>
            <a:ext cx="1392689"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Клёпка</a:t>
            </a:r>
            <a:endParaRPr lang="ru-RU" sz="1100" b="1" dirty="0">
              <a:solidFill>
                <a:srgbClr val="0000D0"/>
              </a:solidFill>
              <a:latin typeface="Times New Roman" pitchFamily="18" charset="0"/>
              <a:cs typeface="Times New Roman" pitchFamily="18" charset="0"/>
            </a:endParaRPr>
          </a:p>
        </p:txBody>
      </p:sp>
      <p:sp>
        <p:nvSpPr>
          <p:cNvPr id="12" name="Прямоугольник 11"/>
          <p:cNvSpPr/>
          <p:nvPr/>
        </p:nvSpPr>
        <p:spPr>
          <a:xfrm>
            <a:off x="4650755" y="6282009"/>
            <a:ext cx="2377510"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Фальцевание</a:t>
            </a:r>
            <a:endParaRPr lang="ru-RU" sz="1100" b="1" dirty="0">
              <a:solidFill>
                <a:srgbClr val="0000D0"/>
              </a:solidFill>
              <a:latin typeface="Times New Roman" pitchFamily="18" charset="0"/>
              <a:cs typeface="Times New Roman" pitchFamily="18" charset="0"/>
            </a:endParaRPr>
          </a:p>
        </p:txBody>
      </p:sp>
    </p:spTree>
    <p:extLst>
      <p:ext uri="{BB962C8B-B14F-4D97-AF65-F5344CB8AC3E}">
        <p14:creationId xmlns:p14="http://schemas.microsoft.com/office/powerpoint/2010/main" val="163482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3" name="Прямоугольник 2"/>
          <p:cNvSpPr/>
          <p:nvPr/>
        </p:nvSpPr>
        <p:spPr>
          <a:xfrm>
            <a:off x="158580" y="924101"/>
            <a:ext cx="8848940" cy="5709255"/>
          </a:xfrm>
          <a:prstGeom prst="rect">
            <a:avLst/>
          </a:prstGeom>
          <a:solidFill>
            <a:srgbClr val="FFFFCC"/>
          </a:solidFill>
        </p:spPr>
        <p:txBody>
          <a:bodyPr wrap="square">
            <a:spAutoFit/>
          </a:bodyPr>
          <a:lstStyle/>
          <a:p>
            <a:r>
              <a:rPr lang="ru-RU" sz="2300" dirty="0" smtClean="0"/>
              <a:t>К </a:t>
            </a:r>
            <a:r>
              <a:rPr lang="ru-RU" sz="2300" dirty="0"/>
              <a:t>легкоплавким припоям также относятся </a:t>
            </a:r>
            <a:r>
              <a:rPr lang="ru-RU" sz="2300" b="1" dirty="0">
                <a:solidFill>
                  <a:srgbClr val="0000CC"/>
                </a:solidFill>
              </a:rPr>
              <a:t>серебряные </a:t>
            </a:r>
            <a:r>
              <a:rPr lang="ru-RU" sz="2300" b="1" dirty="0" smtClean="0">
                <a:solidFill>
                  <a:srgbClr val="0000CC"/>
                </a:solidFill>
              </a:rPr>
              <a:t>припои </a:t>
            </a:r>
            <a:r>
              <a:rPr lang="ru-RU" sz="2300" dirty="0" smtClean="0"/>
              <a:t>(</a:t>
            </a:r>
            <a:r>
              <a:rPr lang="ru-RU" sz="2300" b="1" dirty="0" err="1">
                <a:solidFill>
                  <a:srgbClr val="FF0000"/>
                </a:solidFill>
              </a:rPr>
              <a:t>ПСрО</a:t>
            </a:r>
            <a:r>
              <a:rPr lang="ru-RU" sz="2300" b="1" dirty="0">
                <a:solidFill>
                  <a:srgbClr val="FF0000"/>
                </a:solidFill>
              </a:rPr>
              <a:t> 10-90, </a:t>
            </a:r>
            <a:r>
              <a:rPr lang="ru-RU" sz="2300" b="1" dirty="0" err="1">
                <a:solidFill>
                  <a:srgbClr val="FF0000"/>
                </a:solidFill>
              </a:rPr>
              <a:t>ПСрОСу</a:t>
            </a:r>
            <a:r>
              <a:rPr lang="ru-RU" sz="2300" b="1" dirty="0">
                <a:solidFill>
                  <a:srgbClr val="FF0000"/>
                </a:solidFill>
              </a:rPr>
              <a:t> 8, </a:t>
            </a:r>
            <a:r>
              <a:rPr lang="ru-RU" sz="2300" b="1" dirty="0" err="1">
                <a:solidFill>
                  <a:srgbClr val="FF0000"/>
                </a:solidFill>
              </a:rPr>
              <a:t>ПСрМО</a:t>
            </a:r>
            <a:r>
              <a:rPr lang="ru-RU" sz="2300" b="1" dirty="0">
                <a:solidFill>
                  <a:srgbClr val="FF0000"/>
                </a:solidFill>
              </a:rPr>
              <a:t> 5</a:t>
            </a:r>
            <a:r>
              <a:rPr lang="ru-RU" sz="2300" b="1" dirty="0" smtClean="0">
                <a:solidFill>
                  <a:srgbClr val="FF0000"/>
                </a:solidFill>
              </a:rPr>
              <a:t>, </a:t>
            </a:r>
            <a:r>
              <a:rPr lang="ru-RU" sz="2300" b="1" dirty="0" err="1" smtClean="0">
                <a:solidFill>
                  <a:srgbClr val="FF0000"/>
                </a:solidFill>
              </a:rPr>
              <a:t>ПСрОС</a:t>
            </a:r>
            <a:r>
              <a:rPr lang="ru-RU" sz="2300" b="1" dirty="0" smtClean="0">
                <a:solidFill>
                  <a:srgbClr val="FF0000"/>
                </a:solidFill>
              </a:rPr>
              <a:t> </a:t>
            </a:r>
            <a:r>
              <a:rPr lang="ru-RU" sz="2300" b="1" dirty="0">
                <a:solidFill>
                  <a:srgbClr val="FF0000"/>
                </a:solidFill>
              </a:rPr>
              <a:t>3,5-95, </a:t>
            </a:r>
            <a:r>
              <a:rPr lang="ru-RU" sz="2300" b="1" dirty="0" err="1">
                <a:solidFill>
                  <a:srgbClr val="FF0000"/>
                </a:solidFill>
              </a:rPr>
              <a:t>ПСр</a:t>
            </a:r>
            <a:r>
              <a:rPr lang="ru-RU" sz="2300" b="1" dirty="0">
                <a:solidFill>
                  <a:srgbClr val="FF0000"/>
                </a:solidFill>
              </a:rPr>
              <a:t> 3</a:t>
            </a:r>
            <a:r>
              <a:rPr lang="ru-RU" sz="2300" b="1" dirty="0" smtClean="0">
                <a:solidFill>
                  <a:srgbClr val="FF0000"/>
                </a:solidFill>
              </a:rPr>
              <a:t>, </a:t>
            </a:r>
            <a:r>
              <a:rPr lang="ru-RU" sz="2300" b="1" dirty="0" err="1" smtClean="0">
                <a:solidFill>
                  <a:srgbClr val="FF0000"/>
                </a:solidFill>
              </a:rPr>
              <a:t>ПСр</a:t>
            </a:r>
            <a:r>
              <a:rPr lang="ru-RU" sz="2300" b="1" dirty="0" smtClean="0">
                <a:solidFill>
                  <a:srgbClr val="FF0000"/>
                </a:solidFill>
              </a:rPr>
              <a:t> </a:t>
            </a:r>
            <a:r>
              <a:rPr lang="ru-RU" sz="2300" b="1" dirty="0">
                <a:solidFill>
                  <a:srgbClr val="FF0000"/>
                </a:solidFill>
              </a:rPr>
              <a:t>3Кд, </a:t>
            </a:r>
            <a:r>
              <a:rPr lang="ru-RU" sz="2300" b="1" dirty="0" err="1">
                <a:solidFill>
                  <a:srgbClr val="FF0000"/>
                </a:solidFill>
              </a:rPr>
              <a:t>ПСр</a:t>
            </a:r>
            <a:r>
              <a:rPr lang="ru-RU" sz="2300" b="1" dirty="0">
                <a:solidFill>
                  <a:srgbClr val="FF0000"/>
                </a:solidFill>
              </a:rPr>
              <a:t> 2 и др.</a:t>
            </a:r>
            <a:r>
              <a:rPr lang="ru-RU" sz="2300" dirty="0"/>
              <a:t>), содержащие </a:t>
            </a:r>
            <a:r>
              <a:rPr lang="ru-RU" sz="2300" b="1" dirty="0">
                <a:solidFill>
                  <a:srgbClr val="0000CC"/>
                </a:solidFill>
              </a:rPr>
              <a:t>серебро</a:t>
            </a:r>
            <a:r>
              <a:rPr lang="ru-RU" sz="2300" dirty="0"/>
              <a:t> в незначительных количествах (</a:t>
            </a:r>
            <a:r>
              <a:rPr lang="ru-RU" sz="2300" b="1" dirty="0">
                <a:solidFill>
                  <a:srgbClr val="FF0000"/>
                </a:solidFill>
              </a:rPr>
              <a:t>1…10 %</a:t>
            </a:r>
            <a:r>
              <a:rPr lang="ru-RU" sz="2300" dirty="0"/>
              <a:t>), а также олово, свинец или кадмий. </a:t>
            </a:r>
            <a:endParaRPr lang="ru-RU" sz="2300" dirty="0" smtClean="0"/>
          </a:p>
          <a:p>
            <a:r>
              <a:rPr lang="ru-RU" sz="2300" dirty="0" smtClean="0"/>
              <a:t>В </a:t>
            </a:r>
            <a:r>
              <a:rPr lang="ru-RU" sz="2300" dirty="0"/>
              <a:t>качестве легирующих элементов легкоплавких серебряных припоев выступают </a:t>
            </a:r>
            <a:r>
              <a:rPr lang="ru-RU" sz="2300" b="1" dirty="0">
                <a:solidFill>
                  <a:srgbClr val="006600"/>
                </a:solidFill>
              </a:rPr>
              <a:t>сурьма, медь или цинк. </a:t>
            </a:r>
            <a:endParaRPr lang="ru-RU" sz="2300" b="1" dirty="0" smtClean="0">
              <a:solidFill>
                <a:srgbClr val="006600"/>
              </a:solidFill>
            </a:endParaRPr>
          </a:p>
          <a:p>
            <a:r>
              <a:rPr lang="ru-RU" sz="2300" dirty="0" smtClean="0"/>
              <a:t>Максимальная </a:t>
            </a:r>
            <a:r>
              <a:rPr lang="ru-RU" sz="2300" dirty="0"/>
              <a:t>температура пл</a:t>
            </a:r>
            <a:r>
              <a:rPr lang="ru-RU" sz="2400" dirty="0"/>
              <a:t>авления этих припоев составляет </a:t>
            </a:r>
            <a:r>
              <a:rPr lang="ru-RU" sz="2400" b="1" dirty="0">
                <a:solidFill>
                  <a:srgbClr val="FF0000"/>
                </a:solidFill>
              </a:rPr>
              <a:t>от 183 до 342 °С</a:t>
            </a:r>
            <a:r>
              <a:rPr lang="ru-RU" sz="2400" dirty="0"/>
              <a:t>.</a:t>
            </a:r>
            <a:endParaRPr lang="ru-RU" sz="1200" dirty="0"/>
          </a:p>
          <a:p>
            <a:r>
              <a:rPr lang="ru-RU" sz="1200" dirty="0"/>
              <a:t/>
            </a:r>
            <a:br>
              <a:rPr lang="ru-RU" sz="1200" dirty="0"/>
            </a:br>
            <a:r>
              <a:rPr lang="ru-RU" sz="2400" b="1" dirty="0">
                <a:solidFill>
                  <a:srgbClr val="FF0000"/>
                </a:solidFill>
              </a:rPr>
              <a:t>Легкоплавкие серебряные припои </a:t>
            </a:r>
            <a:r>
              <a:rPr lang="ru-RU" sz="2400" b="1" dirty="0">
                <a:solidFill>
                  <a:srgbClr val="006600"/>
                </a:solidFill>
              </a:rPr>
              <a:t>применяются</a:t>
            </a:r>
            <a:r>
              <a:rPr lang="ru-RU" sz="2400" dirty="0"/>
              <a:t> для пайки меди, никеля и медных и медно-никелевых сплавов с посеребренной керамикой, проводов, работающих во всех климатических условиях без защиты соединений лакокрасочными покрытиями, стальных и серебряных изделий.</a:t>
            </a:r>
          </a:p>
        </p:txBody>
      </p:sp>
      <p:sp>
        <p:nvSpPr>
          <p:cNvPr id="6" name="Rectangle 2"/>
          <p:cNvSpPr>
            <a:spLocks noGrp="1" noChangeArrowheads="1"/>
          </p:cNvSpPr>
          <p:nvPr>
            <p:ph type="title"/>
          </p:nvPr>
        </p:nvSpPr>
        <p:spPr>
          <a:xfrm>
            <a:off x="45448" y="13115"/>
            <a:ext cx="9053103" cy="660123"/>
          </a:xfrm>
          <a:solidFill>
            <a:srgbClr val="FFC000"/>
          </a:solidFill>
        </p:spPr>
        <p:txBody>
          <a:bodyPr/>
          <a:lstStyle/>
          <a:p>
            <a:pPr fontAlgn="auto">
              <a:spcAft>
                <a:spcPts val="0"/>
              </a:spcAft>
              <a:defRPr/>
            </a:pPr>
            <a:r>
              <a:rPr lang="ru-RU" altLang="ru-RU" sz="3600" b="1" dirty="0">
                <a:solidFill>
                  <a:srgbClr val="1008B8"/>
                </a:solidFill>
                <a:effectLst/>
                <a:cs typeface="Times New Roman" panose="02020603050405020304" pitchFamily="18" charset="0"/>
              </a:rPr>
              <a:t>Легирование </a:t>
            </a:r>
            <a:r>
              <a:rPr lang="ru-RU" altLang="ru-RU" sz="3600" b="1" dirty="0" smtClean="0">
                <a:solidFill>
                  <a:srgbClr val="1008B8"/>
                </a:solidFill>
                <a:effectLst/>
                <a:cs typeface="Times New Roman" panose="02020603050405020304" pitchFamily="18" charset="0"/>
              </a:rPr>
              <a:t>припоев</a:t>
            </a:r>
          </a:p>
        </p:txBody>
      </p:sp>
    </p:spTree>
    <p:extLst>
      <p:ext uri="{BB962C8B-B14F-4D97-AF65-F5344CB8AC3E}">
        <p14:creationId xmlns:p14="http://schemas.microsoft.com/office/powerpoint/2010/main" val="408872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536" y="1700808"/>
            <a:ext cx="8352928" cy="3636404"/>
          </a:xfrm>
          <a:solidFill>
            <a:srgbClr val="FFC000"/>
          </a:solidFill>
          <a:ln>
            <a:solidFill>
              <a:schemeClr val="accent1"/>
            </a:solidFill>
          </a:ln>
        </p:spPr>
        <p:txBody>
          <a:bodyPr>
            <a:noAutofit/>
          </a:bodyPr>
          <a:lstStyle/>
          <a:p>
            <a:pPr fontAlgn="auto">
              <a:lnSpc>
                <a:spcPct val="120000"/>
              </a:lnSpc>
              <a:spcAft>
                <a:spcPts val="0"/>
              </a:spcAft>
              <a:defRPr/>
            </a:pPr>
            <a:r>
              <a:rPr lang="ru-RU" altLang="ru-RU" sz="6600" b="1" dirty="0" smtClean="0">
                <a:solidFill>
                  <a:srgbClr val="1008B8"/>
                </a:solidFill>
                <a:effectLst/>
                <a:cs typeface="Times New Roman" panose="02020603050405020304" pitchFamily="18" charset="0"/>
              </a:rPr>
              <a:t>Тугоплавкие (твёрдые) </a:t>
            </a:r>
            <a:r>
              <a:rPr lang="ru-RU" altLang="ru-RU" sz="6600" b="1" dirty="0">
                <a:solidFill>
                  <a:srgbClr val="1008B8"/>
                </a:solidFill>
                <a:effectLst/>
                <a:cs typeface="Times New Roman" panose="02020603050405020304" pitchFamily="18" charset="0"/>
              </a:rPr>
              <a:t>припои</a:t>
            </a:r>
            <a:endParaRPr lang="ru-RU" altLang="ru-RU" sz="6600" b="1" dirty="0" smtClean="0">
              <a:solidFill>
                <a:srgbClr val="1008B8"/>
              </a:solidFill>
              <a:effectLst/>
              <a:cs typeface="Times New Roman" panose="02020603050405020304" pitchFamily="18" charset="0"/>
            </a:endParaRPr>
          </a:p>
        </p:txBody>
      </p:sp>
    </p:spTree>
    <p:extLst>
      <p:ext uri="{BB962C8B-B14F-4D97-AF65-F5344CB8AC3E}">
        <p14:creationId xmlns:p14="http://schemas.microsoft.com/office/powerpoint/2010/main" val="1565600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143999" cy="576064"/>
          </a:xfrm>
          <a:solidFill>
            <a:srgbClr val="FFC000"/>
          </a:solidFill>
        </p:spPr>
        <p:txBody>
          <a:bodyPr/>
          <a:lstStyle/>
          <a:p>
            <a:pPr fontAlgn="auto">
              <a:spcAft>
                <a:spcPts val="0"/>
              </a:spcAft>
              <a:defRPr/>
            </a:pPr>
            <a:r>
              <a:rPr lang="ru-RU" sz="3100" b="1" dirty="0">
                <a:solidFill>
                  <a:srgbClr val="0000CC"/>
                </a:solidFill>
                <a:effectLst/>
              </a:rPr>
              <a:t>Припои</a:t>
            </a:r>
            <a:r>
              <a:rPr lang="ru-RU" sz="3100" dirty="0">
                <a:solidFill>
                  <a:srgbClr val="0000CC"/>
                </a:solidFill>
                <a:effectLst/>
              </a:rPr>
              <a:t> </a:t>
            </a:r>
            <a:r>
              <a:rPr lang="ru-RU" sz="3100" b="1" dirty="0">
                <a:solidFill>
                  <a:srgbClr val="0000CC"/>
                </a:solidFill>
                <a:effectLst/>
              </a:rPr>
              <a:t>для высокотемпературной пайки</a:t>
            </a:r>
            <a:endParaRPr lang="ru-RU" altLang="ru-RU" sz="3100" b="1" dirty="0" smtClean="0">
              <a:solidFill>
                <a:srgbClr val="0000CC"/>
              </a:solidFill>
              <a:effectLst>
                <a:outerShdw blurRad="38100" dist="38100" dir="2700000" algn="tl">
                  <a:srgbClr val="000000">
                    <a:alpha val="43137"/>
                  </a:srgbClr>
                </a:outerShdw>
              </a:effectLst>
              <a:cs typeface="Times New Roman" panose="02020603050405020304" pitchFamily="18" charset="0"/>
            </a:endParaRPr>
          </a:p>
        </p:txBody>
      </p:sp>
      <p:sp>
        <p:nvSpPr>
          <p:cNvPr id="9219" name="Rectangle 3"/>
          <p:cNvSpPr>
            <a:spLocks noGrp="1" noChangeArrowheads="1"/>
          </p:cNvSpPr>
          <p:nvPr>
            <p:ph idx="1"/>
          </p:nvPr>
        </p:nvSpPr>
        <p:spPr>
          <a:xfrm>
            <a:off x="112819" y="734631"/>
            <a:ext cx="8851670" cy="2376264"/>
          </a:xfrm>
          <a:solidFill>
            <a:srgbClr val="FFFFFF"/>
          </a:solidFill>
        </p:spPr>
        <p:txBody>
          <a:bodyPr/>
          <a:lstStyle/>
          <a:p>
            <a:pPr marL="450850" indent="-450850">
              <a:buClr>
                <a:srgbClr val="FF0000"/>
              </a:buClr>
              <a:buSzPct val="100000"/>
              <a:buFont typeface="Wingdings" panose="05000000000000000000" pitchFamily="2" charset="2"/>
              <a:buChar char="q"/>
            </a:pPr>
            <a:r>
              <a:rPr lang="ru-RU" sz="2050" b="1" dirty="0" smtClean="0">
                <a:solidFill>
                  <a:srgbClr val="006600"/>
                </a:solidFill>
                <a:effectLst/>
              </a:rPr>
              <a:t>Припои </a:t>
            </a:r>
            <a:r>
              <a:rPr lang="ru-RU" sz="2050" b="1" dirty="0">
                <a:solidFill>
                  <a:srgbClr val="006600"/>
                </a:solidFill>
                <a:effectLst/>
              </a:rPr>
              <a:t>для высокотемпературной пайки обеспечивают более прочные соединения, чем припои для низкотемпературной, </a:t>
            </a:r>
            <a:r>
              <a:rPr lang="ru-RU" sz="2050" b="1" dirty="0" smtClean="0">
                <a:solidFill>
                  <a:srgbClr val="006600"/>
                </a:solidFill>
                <a:effectLst/>
              </a:rPr>
              <a:t>т.к</a:t>
            </a:r>
            <a:r>
              <a:rPr lang="ru-RU" sz="2050" b="1" dirty="0">
                <a:solidFill>
                  <a:srgbClr val="006600"/>
                </a:solidFill>
                <a:effectLst/>
              </a:rPr>
              <a:t>. вследствие высокой температуры нагрева более интенсивно происходит взаимная диффузия элементов основного металла и припоя. </a:t>
            </a:r>
            <a:endParaRPr lang="ru-RU" sz="2050" b="1" dirty="0" smtClean="0">
              <a:solidFill>
                <a:srgbClr val="006600"/>
              </a:solidFill>
              <a:effectLst/>
            </a:endParaRPr>
          </a:p>
          <a:p>
            <a:pPr marL="450850" indent="-450850">
              <a:buClr>
                <a:srgbClr val="FF0000"/>
              </a:buClr>
              <a:buSzPct val="100000"/>
              <a:buFont typeface="Wingdings" panose="05000000000000000000" pitchFamily="2" charset="2"/>
              <a:buChar char="q"/>
            </a:pPr>
            <a:r>
              <a:rPr lang="ru-RU" sz="2050" b="1" dirty="0" smtClean="0">
                <a:solidFill>
                  <a:srgbClr val="006600"/>
                </a:solidFill>
                <a:effectLst/>
              </a:rPr>
              <a:t>Однако </a:t>
            </a:r>
            <a:r>
              <a:rPr lang="ru-RU" sz="2050" b="1" dirty="0">
                <a:solidFill>
                  <a:srgbClr val="006600"/>
                </a:solidFill>
                <a:effectLst/>
              </a:rPr>
              <a:t>переходное электросопротивление таких припоев ниже, чем низкотемпературных.</a:t>
            </a:r>
          </a:p>
          <a:p>
            <a:pPr marL="0" indent="0">
              <a:buNone/>
            </a:pPr>
            <a:endParaRPr lang="ru-RU" sz="1500" dirty="0">
              <a:effectLst/>
            </a:endParaRPr>
          </a:p>
        </p:txBody>
      </p:sp>
      <p:sp>
        <p:nvSpPr>
          <p:cNvPr id="4" name="Rectangle 3"/>
          <p:cNvSpPr txBox="1">
            <a:spLocks noChangeArrowheads="1"/>
          </p:cNvSpPr>
          <p:nvPr/>
        </p:nvSpPr>
        <p:spPr bwMode="auto">
          <a:xfrm>
            <a:off x="71500" y="3284984"/>
            <a:ext cx="8892988" cy="3437884"/>
          </a:xfrm>
          <a:prstGeom prst="rect">
            <a:avLst/>
          </a:prstGeom>
          <a:solidFill>
            <a:srgbClr val="CCFF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marL="95250" indent="0" algn="ctr" eaLnBrk="1" hangingPunct="1">
              <a:spcBef>
                <a:spcPts val="600"/>
              </a:spcBef>
              <a:spcAft>
                <a:spcPts val="600"/>
              </a:spcAft>
              <a:buFont typeface="Arial" panose="020B0604020202020204" pitchFamily="34" charset="0"/>
              <a:buNone/>
            </a:pPr>
            <a:r>
              <a:rPr lang="ru-RU" altLang="ru-RU" sz="3100" b="1" u="sng" kern="0" dirty="0" smtClean="0">
                <a:solidFill>
                  <a:srgbClr val="C00000"/>
                </a:solidFill>
              </a:rPr>
              <a:t>Медь, цинк, серебро и их сплавы</a:t>
            </a:r>
            <a:r>
              <a:rPr lang="ru-RU" altLang="ru-RU" sz="3100" b="1" kern="0" dirty="0" smtClean="0">
                <a:solidFill>
                  <a:srgbClr val="C00000"/>
                </a:solidFill>
              </a:rPr>
              <a:t>: </a:t>
            </a:r>
          </a:p>
          <a:p>
            <a:pPr marL="95250" indent="0" eaLnBrk="1" hangingPunct="1">
              <a:spcBef>
                <a:spcPts val="600"/>
              </a:spcBef>
              <a:spcAft>
                <a:spcPts val="600"/>
              </a:spcAft>
              <a:buFont typeface="Arial" panose="020B0604020202020204" pitchFamily="34" charset="0"/>
              <a:buNone/>
            </a:pPr>
            <a:r>
              <a:rPr lang="ru-RU" altLang="ru-RU" sz="2200" b="1" kern="0" dirty="0" smtClean="0">
                <a:solidFill>
                  <a:srgbClr val="0000CC"/>
                </a:solidFill>
              </a:rPr>
              <a:t>ПМЦ-48</a:t>
            </a:r>
            <a:r>
              <a:rPr lang="ru-RU" altLang="ru-RU" sz="2200" b="1" kern="0" dirty="0" smtClean="0"/>
              <a:t> (</a:t>
            </a:r>
            <a:r>
              <a:rPr lang="ru-RU" altLang="ru-RU" sz="2200" b="1" kern="0" dirty="0" smtClean="0">
                <a:solidFill>
                  <a:srgbClr val="FF0000"/>
                </a:solidFill>
              </a:rPr>
              <a:t>медь 48%</a:t>
            </a:r>
            <a:r>
              <a:rPr lang="ru-RU" altLang="ru-RU" sz="2200" b="1" kern="0" dirty="0" smtClean="0"/>
              <a:t>, остальное </a:t>
            </a:r>
            <a:r>
              <a:rPr lang="ru-RU" altLang="ru-RU" sz="2200" b="1" kern="0" dirty="0" smtClean="0">
                <a:solidFill>
                  <a:srgbClr val="FF0000"/>
                </a:solidFill>
              </a:rPr>
              <a:t>цинк</a:t>
            </a:r>
            <a:r>
              <a:rPr lang="ru-RU" altLang="ru-RU" sz="2200" b="1" kern="0" dirty="0" smtClean="0"/>
              <a:t>, </a:t>
            </a:r>
            <a:r>
              <a:rPr lang="ru-RU" altLang="ru-RU" sz="2200" b="1" kern="0" dirty="0" err="1" smtClean="0">
                <a:solidFill>
                  <a:srgbClr val="FF0000"/>
                </a:solidFill>
              </a:rPr>
              <a:t>Тпл</a:t>
            </a:r>
            <a:r>
              <a:rPr lang="ru-RU" altLang="ru-RU" sz="2200" b="1" kern="0" dirty="0" smtClean="0">
                <a:solidFill>
                  <a:srgbClr val="FF0000"/>
                </a:solidFill>
              </a:rPr>
              <a:t> = 865</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С</a:t>
            </a:r>
            <a:r>
              <a:rPr lang="ru-RU" altLang="ru-RU" sz="2200" b="1" kern="0" dirty="0" smtClean="0"/>
              <a:t>) –             пайка медных сплавов, имеющих </a:t>
            </a:r>
            <a:r>
              <a:rPr lang="ru-RU" altLang="ru-RU" sz="2200" b="1" kern="0" dirty="0" err="1" smtClean="0">
                <a:solidFill>
                  <a:srgbClr val="FF0000"/>
                </a:solidFill>
              </a:rPr>
              <a:t>Тпл</a:t>
            </a:r>
            <a:r>
              <a:rPr lang="ru-RU" altLang="ru-RU" sz="2200" b="1" kern="0" dirty="0" smtClean="0">
                <a:solidFill>
                  <a:srgbClr val="FF0000"/>
                </a:solidFill>
              </a:rPr>
              <a:t> </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 920</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С</a:t>
            </a:r>
            <a:r>
              <a:rPr lang="ru-RU" altLang="ru-RU" sz="2200" b="1" kern="0" dirty="0" smtClean="0"/>
              <a:t>; </a:t>
            </a:r>
          </a:p>
          <a:p>
            <a:pPr marL="95250" indent="0" eaLnBrk="1" hangingPunct="1">
              <a:spcBef>
                <a:spcPts val="600"/>
              </a:spcBef>
              <a:spcAft>
                <a:spcPts val="600"/>
              </a:spcAft>
              <a:buFont typeface="Arial" panose="020B0604020202020204" pitchFamily="34" charset="0"/>
              <a:buNone/>
            </a:pPr>
            <a:r>
              <a:rPr lang="ru-RU" altLang="ru-RU" sz="2200" b="1" kern="0" dirty="0" smtClean="0">
                <a:solidFill>
                  <a:srgbClr val="0000CC"/>
                </a:solidFill>
              </a:rPr>
              <a:t>ПСр-72 </a:t>
            </a:r>
            <a:r>
              <a:rPr lang="ru-RU" altLang="ru-RU" sz="2200" b="1" kern="0" dirty="0" smtClean="0"/>
              <a:t>(</a:t>
            </a:r>
            <a:r>
              <a:rPr lang="ru-RU" altLang="ru-RU" sz="2200" b="1" kern="0" dirty="0" smtClean="0">
                <a:solidFill>
                  <a:srgbClr val="FF0000"/>
                </a:solidFill>
              </a:rPr>
              <a:t>серебро 72%</a:t>
            </a:r>
            <a:r>
              <a:rPr lang="ru-RU" altLang="ru-RU" sz="2200" b="1" kern="0" dirty="0" smtClean="0"/>
              <a:t>, остальное </a:t>
            </a:r>
            <a:r>
              <a:rPr lang="ru-RU" altLang="ru-RU" sz="2200" b="1" kern="0" dirty="0" smtClean="0">
                <a:solidFill>
                  <a:srgbClr val="FF0000"/>
                </a:solidFill>
              </a:rPr>
              <a:t>медь</a:t>
            </a:r>
            <a:r>
              <a:rPr lang="ru-RU" altLang="ru-RU" sz="2200" b="1" kern="0" dirty="0" smtClean="0"/>
              <a:t>, </a:t>
            </a:r>
            <a:r>
              <a:rPr lang="ru-RU" altLang="ru-RU" sz="2200" b="1" kern="0" dirty="0" err="1" smtClean="0">
                <a:solidFill>
                  <a:srgbClr val="FF0000"/>
                </a:solidFill>
              </a:rPr>
              <a:t>Тпл</a:t>
            </a:r>
            <a:r>
              <a:rPr lang="ru-RU" altLang="ru-RU" sz="2200" b="1" kern="0" dirty="0" smtClean="0">
                <a:solidFill>
                  <a:srgbClr val="FF0000"/>
                </a:solidFill>
              </a:rPr>
              <a:t> = 779</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С</a:t>
            </a:r>
            <a:r>
              <a:rPr lang="ru-RU" altLang="ru-RU" sz="2200" b="1" kern="0" dirty="0" smtClean="0"/>
              <a:t>) – пайка чёрных и цветных металлов, имеющих </a:t>
            </a:r>
            <a:r>
              <a:rPr lang="ru-RU" altLang="ru-RU" sz="2200" b="1" kern="0" dirty="0" err="1" smtClean="0">
                <a:solidFill>
                  <a:srgbClr val="FF0000"/>
                </a:solidFill>
              </a:rPr>
              <a:t>Тпл</a:t>
            </a:r>
            <a:r>
              <a:rPr lang="ru-RU" altLang="ru-RU" sz="2200" b="1" kern="0" dirty="0" smtClean="0">
                <a:solidFill>
                  <a:srgbClr val="FF0000"/>
                </a:solidFill>
              </a:rPr>
              <a:t> </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 800</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С</a:t>
            </a:r>
            <a:r>
              <a:rPr lang="ru-RU" altLang="ru-RU" sz="2200" b="1" kern="0" dirty="0" smtClean="0"/>
              <a:t>; </a:t>
            </a:r>
          </a:p>
          <a:p>
            <a:pPr marL="95250" indent="0" eaLnBrk="1" hangingPunct="1">
              <a:spcBef>
                <a:spcPts val="600"/>
              </a:spcBef>
              <a:spcAft>
                <a:spcPts val="600"/>
              </a:spcAft>
              <a:buFont typeface="Arial" panose="020B0604020202020204" pitchFamily="34" charset="0"/>
              <a:buNone/>
            </a:pPr>
            <a:r>
              <a:rPr lang="ru-RU" altLang="ru-RU" sz="2200" b="1" kern="0" dirty="0" smtClean="0">
                <a:solidFill>
                  <a:srgbClr val="0000CC"/>
                </a:solidFill>
              </a:rPr>
              <a:t>ПСр-40 </a:t>
            </a:r>
            <a:r>
              <a:rPr lang="ru-RU" altLang="ru-RU" sz="2200" b="1" kern="0" dirty="0" smtClean="0"/>
              <a:t>(</a:t>
            </a:r>
            <a:r>
              <a:rPr lang="ru-RU" altLang="ru-RU" sz="2200" b="1" kern="0" dirty="0" smtClean="0">
                <a:solidFill>
                  <a:srgbClr val="FF0000"/>
                </a:solidFill>
              </a:rPr>
              <a:t>серебро 40%</a:t>
            </a:r>
            <a:r>
              <a:rPr lang="ru-RU" altLang="ru-RU" sz="2200" b="1" kern="0" dirty="0" smtClean="0"/>
              <a:t>, </a:t>
            </a:r>
            <a:r>
              <a:rPr lang="ru-RU" altLang="ru-RU" sz="2200" b="1" kern="0" dirty="0" smtClean="0">
                <a:solidFill>
                  <a:srgbClr val="FF0000"/>
                </a:solidFill>
              </a:rPr>
              <a:t>медь </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 16,7%</a:t>
            </a:r>
            <a:r>
              <a:rPr lang="ru-RU" altLang="ru-RU" sz="2200" b="1" kern="0" dirty="0" smtClean="0"/>
              <a:t>, </a:t>
            </a:r>
            <a:r>
              <a:rPr lang="ru-RU" altLang="ru-RU" sz="2200" b="1" kern="0" dirty="0" smtClean="0">
                <a:solidFill>
                  <a:srgbClr val="FF0000"/>
                </a:solidFill>
              </a:rPr>
              <a:t>цинк </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 17,0%</a:t>
            </a:r>
            <a:r>
              <a:rPr lang="ru-RU" altLang="ru-RU" sz="2200" b="1" kern="0" dirty="0" smtClean="0"/>
              <a:t>, </a:t>
            </a:r>
            <a:r>
              <a:rPr lang="ru-RU" altLang="ru-RU" sz="2200" b="1" kern="0" dirty="0" smtClean="0">
                <a:solidFill>
                  <a:srgbClr val="FF0000"/>
                </a:solidFill>
              </a:rPr>
              <a:t>кадмий </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 26,0%</a:t>
            </a:r>
            <a:r>
              <a:rPr lang="ru-RU" altLang="ru-RU" sz="2200" b="1" kern="0" dirty="0" smtClean="0"/>
              <a:t>, </a:t>
            </a:r>
            <a:r>
              <a:rPr lang="ru-RU" altLang="ru-RU" sz="2200" b="1" kern="0" dirty="0" smtClean="0">
                <a:solidFill>
                  <a:srgbClr val="FF0000"/>
                </a:solidFill>
              </a:rPr>
              <a:t>никель </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 0,3%</a:t>
            </a:r>
            <a:r>
              <a:rPr lang="ru-RU" altLang="ru-RU" sz="2200" b="1" kern="0" dirty="0" smtClean="0"/>
              <a:t>, </a:t>
            </a:r>
            <a:r>
              <a:rPr lang="ru-RU" altLang="ru-RU" sz="2200" b="1" kern="0" dirty="0" err="1" smtClean="0">
                <a:solidFill>
                  <a:srgbClr val="FF0000"/>
                </a:solidFill>
              </a:rPr>
              <a:t>Тпл</a:t>
            </a:r>
            <a:r>
              <a:rPr lang="ru-RU" altLang="ru-RU" sz="2200" b="1" kern="0" dirty="0" smtClean="0">
                <a:solidFill>
                  <a:srgbClr val="FF0000"/>
                </a:solidFill>
              </a:rPr>
              <a:t> = 605</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С</a:t>
            </a:r>
            <a:r>
              <a:rPr lang="ru-RU" altLang="ru-RU" sz="2200" b="1" kern="0" dirty="0" smtClean="0"/>
              <a:t>) –           пайка чёрных и цветных металлов, имеющих </a:t>
            </a:r>
            <a:r>
              <a:rPr lang="ru-RU" altLang="ru-RU" sz="2200" b="1" kern="0" dirty="0" err="1" smtClean="0">
                <a:solidFill>
                  <a:srgbClr val="FF0000"/>
                </a:solidFill>
              </a:rPr>
              <a:t>Тпл</a:t>
            </a:r>
            <a:r>
              <a:rPr lang="ru-RU" altLang="ru-RU" sz="2200" b="1" kern="0" dirty="0" smtClean="0">
                <a:solidFill>
                  <a:srgbClr val="FF0000"/>
                </a:solidFill>
              </a:rPr>
              <a:t> </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 650</a:t>
            </a:r>
            <a:r>
              <a:rPr lang="ru-RU" altLang="ru-RU" sz="2200" b="1" kern="0" dirty="0" smtClean="0">
                <a:solidFill>
                  <a:srgbClr val="FF0000"/>
                </a:solidFill>
                <a:sym typeface="Symbol" panose="05050102010706020507" pitchFamily="18" charset="2"/>
              </a:rPr>
              <a:t></a:t>
            </a:r>
            <a:r>
              <a:rPr lang="ru-RU" altLang="ru-RU" sz="2200" b="1" kern="0" dirty="0" smtClean="0">
                <a:solidFill>
                  <a:srgbClr val="FF0000"/>
                </a:solidFill>
              </a:rPr>
              <a:t>С</a:t>
            </a:r>
            <a:r>
              <a:rPr lang="ru-RU" altLang="ru-RU" sz="2200" b="1" i="1" kern="0" dirty="0" smtClean="0">
                <a:solidFill>
                  <a:srgbClr val="FF0000"/>
                </a:solidFill>
              </a:rPr>
              <a:t>.</a:t>
            </a:r>
            <a:r>
              <a:rPr lang="ru-RU" altLang="ru-RU" sz="2200" b="1" kern="0" dirty="0" smtClean="0">
                <a:solidFill>
                  <a:srgbClr val="FF0000"/>
                </a:solidFill>
              </a:rPr>
              <a:t> </a:t>
            </a:r>
            <a:endParaRPr lang="ru-RU" altLang="ru-RU" sz="2200" b="1" kern="0" dirty="0" smtClean="0">
              <a:solidFill>
                <a:srgbClr val="FF0000"/>
              </a:solidFill>
            </a:endParaRPr>
          </a:p>
        </p:txBody>
      </p:sp>
    </p:spTree>
    <p:extLst>
      <p:ext uri="{BB962C8B-B14F-4D97-AF65-F5344CB8AC3E}">
        <p14:creationId xmlns:p14="http://schemas.microsoft.com/office/powerpoint/2010/main" val="1674613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242812" y="1019080"/>
            <a:ext cx="8654613" cy="3240360"/>
          </a:xfrm>
          <a:solidFill>
            <a:srgbClr val="FFFFCC"/>
          </a:solidFill>
        </p:spPr>
        <p:txBody>
          <a:bodyPr/>
          <a:lstStyle/>
          <a:p>
            <a:pPr marL="0" indent="0">
              <a:buFont typeface="Wingdings 2" panose="05020102010507070707" pitchFamily="18" charset="2"/>
              <a:buNone/>
            </a:pPr>
            <a:r>
              <a:rPr lang="ru-RU" altLang="ru-RU" sz="2400" b="1" dirty="0" smtClean="0"/>
              <a:t>      </a:t>
            </a:r>
            <a:r>
              <a:rPr lang="ru-RU" altLang="ru-RU" sz="2400" b="1" i="1" dirty="0" smtClean="0">
                <a:solidFill>
                  <a:srgbClr val="C00000"/>
                </a:solidFill>
              </a:rPr>
              <a:t>Тугоплавкие припои </a:t>
            </a:r>
            <a:r>
              <a:rPr lang="ru-RU" altLang="ru-RU" sz="2400" b="1" dirty="0" smtClean="0">
                <a:solidFill>
                  <a:srgbClr val="002060"/>
                </a:solidFill>
                <a:cs typeface="Times New Roman" panose="02020603050405020304" pitchFamily="18" charset="0"/>
              </a:rPr>
              <a:t>представляют собой тугоплавкие металлы и сплавы, из них широко применяют </a:t>
            </a:r>
            <a:r>
              <a:rPr lang="ru-RU" altLang="ru-RU" sz="2400" b="1" dirty="0" smtClean="0">
                <a:solidFill>
                  <a:srgbClr val="FF0000"/>
                </a:solidFill>
                <a:cs typeface="Times New Roman" panose="02020603050405020304" pitchFamily="18" charset="0"/>
              </a:rPr>
              <a:t>медно-цинковые</a:t>
            </a:r>
            <a:r>
              <a:rPr lang="ru-RU" altLang="ru-RU" sz="2400" b="1" dirty="0" smtClean="0">
                <a:solidFill>
                  <a:srgbClr val="002060"/>
                </a:solidFill>
                <a:cs typeface="Times New Roman" panose="02020603050405020304" pitchFamily="18" charset="0"/>
              </a:rPr>
              <a:t> и </a:t>
            </a:r>
            <a:r>
              <a:rPr lang="ru-RU" altLang="ru-RU" sz="2400" b="1" dirty="0" smtClean="0">
                <a:solidFill>
                  <a:srgbClr val="FF0000"/>
                </a:solidFill>
                <a:cs typeface="Times New Roman" panose="02020603050405020304" pitchFamily="18" charset="0"/>
              </a:rPr>
              <a:t>серебряные.</a:t>
            </a:r>
          </a:p>
          <a:p>
            <a:pPr marL="0" indent="0">
              <a:buFontTx/>
              <a:buNone/>
            </a:pPr>
            <a:r>
              <a:rPr lang="ru-RU" altLang="ru-RU" sz="2400" b="1" dirty="0" smtClean="0">
                <a:solidFill>
                  <a:srgbClr val="002060"/>
                </a:solidFill>
                <a:cs typeface="Times New Roman" panose="02020603050405020304" pitchFamily="18" charset="0"/>
              </a:rPr>
              <a:t>      Добавка в небольших количествах </a:t>
            </a:r>
            <a:r>
              <a:rPr lang="ru-RU" altLang="ru-RU" sz="2400" b="1" dirty="0" smtClean="0">
                <a:solidFill>
                  <a:srgbClr val="006600"/>
                </a:solidFill>
                <a:cs typeface="Times New Roman" panose="02020603050405020304" pitchFamily="18" charset="0"/>
              </a:rPr>
              <a:t>бора</a:t>
            </a:r>
            <a:r>
              <a:rPr lang="ru-RU" altLang="ru-RU" sz="2400" b="1" dirty="0" smtClean="0">
                <a:solidFill>
                  <a:srgbClr val="002060"/>
                </a:solidFill>
                <a:cs typeface="Times New Roman" panose="02020603050405020304" pitchFamily="18" charset="0"/>
              </a:rPr>
              <a:t> повышает твёрдость и прочность припоя, но повышает хрупкость паяных швов.</a:t>
            </a:r>
          </a:p>
          <a:p>
            <a:pPr marL="0" indent="0">
              <a:buFont typeface="Wingdings 2" panose="05020102010507070707" pitchFamily="18" charset="2"/>
              <a:buNone/>
            </a:pPr>
            <a:r>
              <a:rPr lang="ru-RU" altLang="ru-RU" sz="2400" b="1" dirty="0" smtClean="0">
                <a:solidFill>
                  <a:srgbClr val="002060"/>
                </a:solidFill>
                <a:cs typeface="Times New Roman" panose="02020603050405020304" pitchFamily="18" charset="0"/>
              </a:rPr>
              <a:t>      Температура плавления тугоплавких припоев составляет </a:t>
            </a:r>
            <a:r>
              <a:rPr lang="ru-RU" altLang="ru-RU" sz="2400" b="1" dirty="0" smtClean="0">
                <a:solidFill>
                  <a:srgbClr val="FF0000"/>
                </a:solidFill>
                <a:cs typeface="Times New Roman" panose="02020603050405020304" pitchFamily="18" charset="0"/>
              </a:rPr>
              <a:t>от 600 до 1450 °C.</a:t>
            </a:r>
          </a:p>
          <a:p>
            <a:pPr marL="0" indent="0">
              <a:buFont typeface="Wingdings 2" panose="05020102010507070707" pitchFamily="18" charset="2"/>
              <a:buNone/>
            </a:pPr>
            <a:endParaRPr lang="ru-RU" altLang="ru-RU" sz="2400" b="1" dirty="0" smtClean="0">
              <a:solidFill>
                <a:srgbClr val="FF0000"/>
              </a:solidFill>
              <a:cs typeface="Times New Roman" panose="02020603050405020304" pitchFamily="18" charset="0"/>
            </a:endParaRPr>
          </a:p>
        </p:txBody>
      </p:sp>
      <p:sp>
        <p:nvSpPr>
          <p:cNvPr id="2" name="Прямоугольник 1"/>
          <p:cNvSpPr/>
          <p:nvPr/>
        </p:nvSpPr>
        <p:spPr>
          <a:xfrm>
            <a:off x="193654" y="4369502"/>
            <a:ext cx="8686173" cy="2308324"/>
          </a:xfrm>
          <a:prstGeom prst="rect">
            <a:avLst/>
          </a:prstGeom>
          <a:solidFill>
            <a:srgbClr val="CCFFCC"/>
          </a:solidFill>
        </p:spPr>
        <p:txBody>
          <a:bodyPr wrap="square">
            <a:spAutoFit/>
          </a:bodyPr>
          <a:lstStyle/>
          <a:p>
            <a:pPr marL="0" indent="0" eaLnBrk="1" hangingPunct="1">
              <a:buFontTx/>
              <a:buNone/>
            </a:pPr>
            <a:r>
              <a:rPr lang="ru-RU" altLang="ru-RU" sz="2400" b="1" dirty="0">
                <a:latin typeface="Times New Roman" panose="02020603050405020304" pitchFamily="18" charset="0"/>
                <a:cs typeface="Times New Roman" panose="02020603050405020304" pitchFamily="18" charset="0"/>
              </a:rPr>
              <a:t>Согласно ГОСТу </a:t>
            </a:r>
            <a:r>
              <a:rPr lang="ru-RU" altLang="ru-RU" sz="2400" b="1" dirty="0">
                <a:solidFill>
                  <a:srgbClr val="0000CC"/>
                </a:solidFill>
                <a:latin typeface="Times New Roman" panose="02020603050405020304" pitchFamily="18" charset="0"/>
                <a:cs typeface="Times New Roman" panose="02020603050405020304" pitchFamily="18" charset="0"/>
              </a:rPr>
              <a:t>медно-цинковые припои </a:t>
            </a:r>
            <a:r>
              <a:rPr lang="ru-RU" altLang="ru-RU" sz="2400" b="1" dirty="0">
                <a:latin typeface="Times New Roman" panose="02020603050405020304" pitchFamily="18" charset="0"/>
                <a:cs typeface="Times New Roman" panose="02020603050405020304" pitchFamily="18" charset="0"/>
              </a:rPr>
              <a:t>выпускают трёх марок: </a:t>
            </a:r>
          </a:p>
          <a:p>
            <a:pPr marL="0" indent="0" eaLnBrk="1" hangingPunct="1">
              <a:buFontTx/>
              <a:buNone/>
            </a:pPr>
            <a:r>
              <a:rPr lang="ru-RU" altLang="ru-RU" sz="2400" b="1" dirty="0">
                <a:solidFill>
                  <a:srgbClr val="FF0000"/>
                </a:solidFill>
                <a:latin typeface="Times New Roman" panose="02020603050405020304" pitchFamily="18" charset="0"/>
                <a:cs typeface="Times New Roman" panose="02020603050405020304" pitchFamily="18" charset="0"/>
              </a:rPr>
              <a:t>ПМЦ-38</a:t>
            </a:r>
            <a:r>
              <a:rPr lang="ru-RU" altLang="ru-RU" sz="2400" b="1" dirty="0">
                <a:latin typeface="Times New Roman" panose="02020603050405020304" pitchFamily="18" charset="0"/>
                <a:cs typeface="Times New Roman" panose="02020603050405020304" pitchFamily="18" charset="0"/>
              </a:rPr>
              <a:t> для паяния латуни с </a:t>
            </a:r>
            <a:r>
              <a:rPr lang="ru-RU" altLang="ru-RU" sz="2400" b="1" dirty="0" smtClean="0">
                <a:solidFill>
                  <a:srgbClr val="FF0000"/>
                </a:solidFill>
                <a:latin typeface="Times New Roman" panose="02020603050405020304" pitchFamily="18" charset="0"/>
                <a:cs typeface="Times New Roman" panose="02020603050405020304" pitchFamily="18" charset="0"/>
              </a:rPr>
              <a:t>60…68 % </a:t>
            </a:r>
            <a:r>
              <a:rPr lang="ru-RU" altLang="ru-RU" sz="2400" b="1" dirty="0">
                <a:solidFill>
                  <a:srgbClr val="FF0000"/>
                </a:solidFill>
                <a:latin typeface="Times New Roman" panose="02020603050405020304" pitchFamily="18" charset="0"/>
                <a:cs typeface="Times New Roman" panose="02020603050405020304" pitchFamily="18" charset="0"/>
              </a:rPr>
              <a:t>меди</a:t>
            </a:r>
            <a:r>
              <a:rPr lang="ru-RU" altLang="ru-RU" sz="2400" b="1" dirty="0">
                <a:latin typeface="Times New Roman" panose="02020603050405020304" pitchFamily="18" charset="0"/>
                <a:cs typeface="Times New Roman" panose="02020603050405020304" pitchFamily="18" charset="0"/>
              </a:rPr>
              <a:t>; </a:t>
            </a:r>
          </a:p>
          <a:p>
            <a:pPr marL="0" indent="0" eaLnBrk="1" hangingPunct="1">
              <a:buFontTx/>
              <a:buNone/>
            </a:pPr>
            <a:r>
              <a:rPr lang="ru-RU" altLang="ru-RU" sz="2400" b="1" dirty="0">
                <a:solidFill>
                  <a:srgbClr val="FF0000"/>
                </a:solidFill>
                <a:latin typeface="Times New Roman" panose="02020603050405020304" pitchFamily="18" charset="0"/>
                <a:cs typeface="Times New Roman" panose="02020603050405020304" pitchFamily="18" charset="0"/>
              </a:rPr>
              <a:t>ПМЦ-48</a:t>
            </a:r>
            <a:r>
              <a:rPr lang="ru-RU" altLang="ru-RU" sz="2400" b="1" dirty="0">
                <a:latin typeface="Times New Roman" panose="02020603050405020304" pitchFamily="18" charset="0"/>
                <a:cs typeface="Times New Roman" panose="02020603050405020304" pitchFamily="18" charset="0"/>
              </a:rPr>
              <a:t> – для паяния медных сплавов, </a:t>
            </a:r>
            <a:r>
              <a:rPr lang="ru-RU" altLang="ru-RU" sz="2400" b="1" dirty="0">
                <a:solidFill>
                  <a:srgbClr val="FF0000"/>
                </a:solidFill>
                <a:latin typeface="Times New Roman" panose="02020603050405020304" pitchFamily="18" charset="0"/>
                <a:cs typeface="Times New Roman" panose="02020603050405020304" pitchFamily="18" charset="0"/>
              </a:rPr>
              <a:t>меди свыше </a:t>
            </a:r>
            <a:r>
              <a:rPr lang="ru-RU" altLang="ru-RU" sz="2400" b="1" dirty="0" smtClean="0">
                <a:solidFill>
                  <a:srgbClr val="FF0000"/>
                </a:solidFill>
                <a:latin typeface="Times New Roman" panose="02020603050405020304" pitchFamily="18" charset="0"/>
                <a:cs typeface="Times New Roman" panose="02020603050405020304" pitchFamily="18" charset="0"/>
              </a:rPr>
              <a:t>68 %</a:t>
            </a:r>
            <a:r>
              <a:rPr lang="ru-RU" altLang="ru-RU" sz="2400" b="1" dirty="0" smtClean="0">
                <a:latin typeface="Times New Roman" panose="02020603050405020304" pitchFamily="18" charset="0"/>
                <a:cs typeface="Times New Roman" panose="02020603050405020304" pitchFamily="18" charset="0"/>
              </a:rPr>
              <a:t>; </a:t>
            </a:r>
            <a:endParaRPr lang="ru-RU" altLang="ru-RU" sz="2400" b="1" dirty="0">
              <a:latin typeface="Times New Roman" panose="02020603050405020304" pitchFamily="18" charset="0"/>
              <a:cs typeface="Times New Roman" panose="02020603050405020304" pitchFamily="18" charset="0"/>
            </a:endParaRPr>
          </a:p>
          <a:p>
            <a:pPr marL="0" indent="0" eaLnBrk="1" hangingPunct="1">
              <a:buFontTx/>
              <a:buNone/>
            </a:pPr>
            <a:r>
              <a:rPr lang="ru-RU" altLang="ru-RU" sz="2400" b="1" dirty="0">
                <a:solidFill>
                  <a:srgbClr val="FF0000"/>
                </a:solidFill>
                <a:latin typeface="Times New Roman" panose="02020603050405020304" pitchFamily="18" charset="0"/>
                <a:cs typeface="Times New Roman" panose="02020603050405020304" pitchFamily="18" charset="0"/>
              </a:rPr>
              <a:t>ПМЦ-54</a:t>
            </a:r>
            <a:r>
              <a:rPr lang="ru-RU" altLang="ru-RU" sz="2400" b="1" dirty="0">
                <a:latin typeface="Times New Roman" panose="02020603050405020304" pitchFamily="18" charset="0"/>
                <a:cs typeface="Times New Roman" panose="02020603050405020304" pitchFamily="18" charset="0"/>
              </a:rPr>
              <a:t> – для паяния бронзы, меди, томпака и стали. </a:t>
            </a:r>
            <a:endParaRPr lang="ru-RU" altLang="ru-RU" sz="2400" b="1" dirty="0" smtClean="0">
              <a:latin typeface="Times New Roman" panose="02020603050405020304" pitchFamily="18" charset="0"/>
              <a:cs typeface="Times New Roman" panose="02020603050405020304" pitchFamily="18" charset="0"/>
            </a:endParaRPr>
          </a:p>
          <a:p>
            <a:pPr marL="0" indent="0" eaLnBrk="1" hangingPunct="1">
              <a:buFontTx/>
              <a:buNone/>
            </a:pPr>
            <a:r>
              <a:rPr lang="ru-RU" altLang="ru-RU" sz="2400" b="1" dirty="0" smtClean="0">
                <a:latin typeface="Times New Roman" panose="02020603050405020304" pitchFamily="18" charset="0"/>
                <a:cs typeface="Times New Roman" panose="02020603050405020304" pitchFamily="18" charset="0"/>
              </a:rPr>
              <a:t>Медно-цинковые </a:t>
            </a:r>
            <a:r>
              <a:rPr lang="ru-RU" altLang="ru-RU" sz="2400" b="1" dirty="0">
                <a:latin typeface="Times New Roman" panose="02020603050405020304" pitchFamily="18" charset="0"/>
                <a:cs typeface="Times New Roman" panose="02020603050405020304" pitchFamily="18" charset="0"/>
              </a:rPr>
              <a:t>припои плавят при </a:t>
            </a:r>
            <a:r>
              <a:rPr lang="ru-RU" altLang="ru-RU" sz="2400" b="1" dirty="0">
                <a:solidFill>
                  <a:srgbClr val="FF0000"/>
                </a:solidFill>
                <a:latin typeface="Times New Roman" panose="02020603050405020304" pitchFamily="18" charset="0"/>
                <a:cs typeface="Times New Roman" panose="02020603050405020304" pitchFamily="18" charset="0"/>
              </a:rPr>
              <a:t>700…950</a:t>
            </a:r>
            <a:r>
              <a:rPr lang="ru-RU" altLang="ru-RU" sz="2400" b="1" dirty="0">
                <a:latin typeface="Times New Roman" panose="02020603050405020304" pitchFamily="18" charset="0"/>
                <a:cs typeface="Times New Roman" panose="02020603050405020304" pitchFamily="18" charset="0"/>
              </a:rPr>
              <a:t> </a:t>
            </a:r>
            <a:r>
              <a:rPr lang="ru-RU" altLang="ru-RU" sz="2400" b="1" dirty="0">
                <a:solidFill>
                  <a:srgbClr val="FF0000"/>
                </a:solidFill>
                <a:cs typeface="Times New Roman" panose="02020603050405020304" pitchFamily="18" charset="0"/>
              </a:rPr>
              <a:t>°C</a:t>
            </a:r>
            <a:r>
              <a:rPr lang="ru-RU" altLang="ru-RU" sz="2400" b="1" dirty="0" smtClean="0">
                <a:latin typeface="Times New Roman" panose="02020603050405020304" pitchFamily="18" charset="0"/>
                <a:cs typeface="Times New Roman" panose="02020603050405020304" pitchFamily="18" charset="0"/>
              </a:rPr>
              <a:t>.</a:t>
            </a:r>
            <a:endParaRPr lang="ru-RU" altLang="ru-RU" sz="2400" b="1" dirty="0">
              <a:latin typeface="Times New Roman" panose="02020603050405020304" pitchFamily="18" charset="0"/>
              <a:cs typeface="Times New Roman" panose="02020603050405020304" pitchFamily="18" charset="0"/>
            </a:endParaRPr>
          </a:p>
        </p:txBody>
      </p:sp>
      <p:sp>
        <p:nvSpPr>
          <p:cNvPr id="6" name="Rectangle 2"/>
          <p:cNvSpPr>
            <a:spLocks noGrp="1" noChangeArrowheads="1"/>
          </p:cNvSpPr>
          <p:nvPr>
            <p:ph type="title"/>
          </p:nvPr>
        </p:nvSpPr>
        <p:spPr>
          <a:xfrm>
            <a:off x="0" y="80628"/>
            <a:ext cx="9143999" cy="576064"/>
          </a:xfrm>
          <a:solidFill>
            <a:srgbClr val="FFC000"/>
          </a:solidFill>
        </p:spPr>
        <p:txBody>
          <a:bodyPr/>
          <a:lstStyle/>
          <a:p>
            <a:pPr fontAlgn="auto">
              <a:spcAft>
                <a:spcPts val="0"/>
              </a:spcAft>
              <a:defRPr/>
            </a:pPr>
            <a:r>
              <a:rPr lang="ru-RU" sz="3100" b="1" dirty="0">
                <a:solidFill>
                  <a:srgbClr val="0000CC"/>
                </a:solidFill>
                <a:effectLst/>
              </a:rPr>
              <a:t>Припои</a:t>
            </a:r>
            <a:r>
              <a:rPr lang="ru-RU" sz="3100" dirty="0">
                <a:solidFill>
                  <a:srgbClr val="0000CC"/>
                </a:solidFill>
                <a:effectLst/>
              </a:rPr>
              <a:t> </a:t>
            </a:r>
            <a:r>
              <a:rPr lang="ru-RU" sz="3100" b="1" dirty="0">
                <a:solidFill>
                  <a:srgbClr val="0000CC"/>
                </a:solidFill>
                <a:effectLst/>
              </a:rPr>
              <a:t>для высокотемпературной пайки</a:t>
            </a:r>
            <a:endParaRPr lang="ru-RU" altLang="ru-RU" sz="3100" b="1" dirty="0" smtClean="0">
              <a:solidFill>
                <a:srgbClr val="0000CC"/>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943885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11685" y="1095708"/>
            <a:ext cx="8933366" cy="5760640"/>
          </a:xfrm>
          <a:solidFill>
            <a:srgbClr val="FFFFFF"/>
          </a:solidFill>
        </p:spPr>
        <p:txBody>
          <a:bodyPr/>
          <a:lstStyle/>
          <a:p>
            <a:pPr marL="0" indent="0">
              <a:buNone/>
            </a:pPr>
            <a:r>
              <a:rPr lang="ru-RU" sz="1500" dirty="0" smtClean="0">
                <a:effectLst/>
              </a:rPr>
              <a:t>К</a:t>
            </a:r>
            <a:r>
              <a:rPr lang="ru-RU" sz="1500" dirty="0">
                <a:effectLst/>
              </a:rPr>
              <a:t> </a:t>
            </a:r>
            <a:r>
              <a:rPr lang="ru-RU" sz="1500" b="1" i="1" dirty="0">
                <a:solidFill>
                  <a:srgbClr val="FF0000"/>
                </a:solidFill>
                <a:effectLst/>
              </a:rPr>
              <a:t>среднеплавким припоям</a:t>
            </a:r>
            <a:r>
              <a:rPr lang="ru-RU" sz="1500" dirty="0">
                <a:effectLst/>
              </a:rPr>
              <a:t> </a:t>
            </a:r>
            <a:r>
              <a:rPr lang="ru-RU" sz="1500" dirty="0" smtClean="0">
                <a:effectLst/>
              </a:rPr>
              <a:t>относятся </a:t>
            </a:r>
            <a:r>
              <a:rPr lang="ru-RU" sz="1500" b="1" i="1" dirty="0">
                <a:solidFill>
                  <a:srgbClr val="006600"/>
                </a:solidFill>
                <a:effectLst/>
              </a:rPr>
              <a:t>серебряные и </a:t>
            </a:r>
            <a:r>
              <a:rPr lang="ru-RU" sz="1500" b="1" i="1" dirty="0" smtClean="0">
                <a:solidFill>
                  <a:srgbClr val="006600"/>
                </a:solidFill>
                <a:effectLst/>
              </a:rPr>
              <a:t>медно-цинковые </a:t>
            </a:r>
            <a:r>
              <a:rPr lang="ru-RU" sz="1500" b="1" i="1" dirty="0">
                <a:solidFill>
                  <a:srgbClr val="006600"/>
                </a:solidFill>
                <a:effectLst/>
              </a:rPr>
              <a:t>припои.</a:t>
            </a:r>
          </a:p>
          <a:p>
            <a:pPr>
              <a:buClr>
                <a:srgbClr val="FF0000"/>
              </a:buClr>
              <a:buSzPct val="100000"/>
              <a:buFont typeface="Wingdings" panose="05000000000000000000" pitchFamily="2" charset="2"/>
              <a:buChar char="q"/>
            </a:pPr>
            <a:r>
              <a:rPr lang="ru-RU" sz="1500" b="1" u="sng" dirty="0" smtClean="0">
                <a:solidFill>
                  <a:srgbClr val="0000CC"/>
                </a:solidFill>
                <a:effectLst/>
              </a:rPr>
              <a:t>Среднеплавкие серебряные припои</a:t>
            </a:r>
            <a:r>
              <a:rPr lang="ru-RU" sz="1500" b="1" dirty="0" smtClean="0">
                <a:solidFill>
                  <a:srgbClr val="0000CC"/>
                </a:solidFill>
                <a:effectLst/>
              </a:rPr>
              <a:t> </a:t>
            </a:r>
            <a:r>
              <a:rPr lang="ru-RU" sz="1500" dirty="0">
                <a:effectLst/>
              </a:rPr>
              <a:t>– </a:t>
            </a:r>
            <a:r>
              <a:rPr lang="ru-RU" sz="1500" dirty="0">
                <a:effectLst/>
              </a:rPr>
              <a:t>припои, в состав которых помимо </a:t>
            </a:r>
            <a:r>
              <a:rPr lang="ru-RU" sz="1500" b="1" dirty="0">
                <a:solidFill>
                  <a:srgbClr val="0000CC"/>
                </a:solidFill>
                <a:effectLst/>
              </a:rPr>
              <a:t>серебра</a:t>
            </a:r>
            <a:r>
              <a:rPr lang="ru-RU" sz="1500" b="1" dirty="0">
                <a:solidFill>
                  <a:srgbClr val="C00000"/>
                </a:solidFill>
                <a:effectLst/>
              </a:rPr>
              <a:t> (10…70 %) </a:t>
            </a:r>
            <a:r>
              <a:rPr lang="ru-RU" sz="1500" dirty="0">
                <a:effectLst/>
              </a:rPr>
              <a:t>в значительных количествах входят </a:t>
            </a:r>
            <a:r>
              <a:rPr lang="ru-RU" sz="1500" b="1" dirty="0">
                <a:solidFill>
                  <a:srgbClr val="0000CC"/>
                </a:solidFill>
                <a:effectLst/>
              </a:rPr>
              <a:t>медь</a:t>
            </a:r>
            <a:r>
              <a:rPr lang="ru-RU" sz="1500" b="1" dirty="0">
                <a:solidFill>
                  <a:srgbClr val="C00000"/>
                </a:solidFill>
                <a:effectLst/>
              </a:rPr>
              <a:t> (</a:t>
            </a:r>
            <a:r>
              <a:rPr lang="ru-RU" sz="1500" b="1" dirty="0" err="1">
                <a:solidFill>
                  <a:srgbClr val="C00000"/>
                </a:solidFill>
                <a:effectLst/>
              </a:rPr>
              <a:t>ПСр</a:t>
            </a:r>
            <a:r>
              <a:rPr lang="ru-RU" sz="1500" b="1" dirty="0">
                <a:solidFill>
                  <a:srgbClr val="C00000"/>
                </a:solidFill>
                <a:effectLst/>
              </a:rPr>
              <a:t> 72, </a:t>
            </a:r>
            <a:r>
              <a:rPr lang="ru-RU" sz="1500" b="1" dirty="0" err="1">
                <a:solidFill>
                  <a:srgbClr val="C00000"/>
                </a:solidFill>
                <a:effectLst/>
              </a:rPr>
              <a:t>ПСр</a:t>
            </a:r>
            <a:r>
              <a:rPr lang="ru-RU" sz="1500" b="1" dirty="0">
                <a:solidFill>
                  <a:srgbClr val="C00000"/>
                </a:solidFill>
                <a:effectLst/>
              </a:rPr>
              <a:t> 50 и др.) </a:t>
            </a:r>
            <a:r>
              <a:rPr lang="ru-RU" sz="1500" dirty="0">
                <a:effectLst/>
              </a:rPr>
              <a:t>или </a:t>
            </a:r>
            <a:r>
              <a:rPr lang="ru-RU" sz="1500" b="1" dirty="0">
                <a:solidFill>
                  <a:srgbClr val="0000CC"/>
                </a:solidFill>
                <a:effectLst/>
              </a:rPr>
              <a:t>медь и цинк </a:t>
            </a:r>
            <a:r>
              <a:rPr lang="ru-RU" sz="1500" b="1" dirty="0">
                <a:solidFill>
                  <a:srgbClr val="C00000"/>
                </a:solidFill>
                <a:effectLst/>
              </a:rPr>
              <a:t>(</a:t>
            </a:r>
            <a:r>
              <a:rPr lang="ru-RU" sz="1500" b="1" dirty="0" err="1">
                <a:solidFill>
                  <a:srgbClr val="C00000"/>
                </a:solidFill>
                <a:effectLst/>
              </a:rPr>
              <a:t>ПСр</a:t>
            </a:r>
            <a:r>
              <a:rPr lang="ru-RU" sz="1500" b="1" dirty="0">
                <a:solidFill>
                  <a:srgbClr val="C00000"/>
                </a:solidFill>
                <a:effectLst/>
              </a:rPr>
              <a:t> 70, </a:t>
            </a:r>
            <a:r>
              <a:rPr lang="ru-RU" sz="1500" b="1" dirty="0" err="1">
                <a:solidFill>
                  <a:srgbClr val="C00000"/>
                </a:solidFill>
                <a:effectLst/>
              </a:rPr>
              <a:t>ПСр</a:t>
            </a:r>
            <a:r>
              <a:rPr lang="ru-RU" sz="1500" b="1" dirty="0">
                <a:solidFill>
                  <a:srgbClr val="C00000"/>
                </a:solidFill>
                <a:effectLst/>
              </a:rPr>
              <a:t> 45 и др.). </a:t>
            </a:r>
            <a:endParaRPr lang="ru-RU" sz="1500" b="1" dirty="0" smtClean="0">
              <a:solidFill>
                <a:srgbClr val="C00000"/>
              </a:solidFill>
              <a:effectLst/>
            </a:endParaRPr>
          </a:p>
          <a:p>
            <a:pPr marL="0" indent="0">
              <a:buNone/>
            </a:pPr>
            <a:r>
              <a:rPr lang="ru-RU" sz="1500" b="1" dirty="0" smtClean="0">
                <a:solidFill>
                  <a:srgbClr val="006600"/>
                </a:solidFill>
                <a:effectLst/>
              </a:rPr>
              <a:t>Припой </a:t>
            </a:r>
            <a:r>
              <a:rPr lang="ru-RU" sz="1500" b="1" dirty="0" err="1">
                <a:solidFill>
                  <a:srgbClr val="C00000"/>
                </a:solidFill>
                <a:effectLst/>
              </a:rPr>
              <a:t>ПСр</a:t>
            </a:r>
            <a:r>
              <a:rPr lang="ru-RU" sz="1500" b="1" dirty="0">
                <a:solidFill>
                  <a:srgbClr val="C00000"/>
                </a:solidFill>
                <a:effectLst/>
              </a:rPr>
              <a:t> </a:t>
            </a:r>
            <a:r>
              <a:rPr lang="ru-RU" sz="1500" b="1" dirty="0" smtClean="0">
                <a:solidFill>
                  <a:srgbClr val="C00000"/>
                </a:solidFill>
                <a:effectLst/>
              </a:rPr>
              <a:t>72  получил </a:t>
            </a:r>
            <a:r>
              <a:rPr lang="ru-RU" sz="1500" dirty="0" smtClean="0">
                <a:effectLst/>
              </a:rPr>
              <a:t>широкое применение, имеет </a:t>
            </a:r>
            <a:r>
              <a:rPr lang="ru-RU" sz="1500" dirty="0">
                <a:effectLst/>
              </a:rPr>
              <a:t>эвтектический состав с очень хорошими технологическими свойствами. </a:t>
            </a:r>
            <a:endParaRPr lang="ru-RU" sz="1500" dirty="0" smtClean="0">
              <a:effectLst/>
            </a:endParaRPr>
          </a:p>
          <a:p>
            <a:pPr marL="0" indent="0">
              <a:buNone/>
            </a:pPr>
            <a:r>
              <a:rPr lang="ru-RU" sz="1500" b="1" dirty="0" smtClean="0">
                <a:solidFill>
                  <a:srgbClr val="006600"/>
                </a:solidFill>
                <a:effectLst/>
              </a:rPr>
              <a:t>Припои</a:t>
            </a:r>
            <a:r>
              <a:rPr lang="ru-RU" sz="1500" dirty="0" smtClean="0">
                <a:effectLst/>
              </a:rPr>
              <a:t> </a:t>
            </a:r>
            <a:r>
              <a:rPr lang="ru-RU" sz="1500" b="1" dirty="0" err="1">
                <a:solidFill>
                  <a:srgbClr val="C00000"/>
                </a:solidFill>
                <a:effectLst/>
              </a:rPr>
              <a:t>ПСр</a:t>
            </a:r>
            <a:r>
              <a:rPr lang="ru-RU" sz="1500" b="1" dirty="0">
                <a:solidFill>
                  <a:srgbClr val="C00000"/>
                </a:solidFill>
                <a:effectLst/>
              </a:rPr>
              <a:t> 45, </a:t>
            </a:r>
            <a:r>
              <a:rPr lang="ru-RU" sz="1500" b="1" dirty="0" err="1">
                <a:solidFill>
                  <a:srgbClr val="C00000"/>
                </a:solidFill>
                <a:effectLst/>
              </a:rPr>
              <a:t>ПСр</a:t>
            </a:r>
            <a:r>
              <a:rPr lang="ru-RU" sz="1500" b="1" dirty="0">
                <a:solidFill>
                  <a:srgbClr val="C00000"/>
                </a:solidFill>
                <a:effectLst/>
              </a:rPr>
              <a:t> 50, </a:t>
            </a:r>
            <a:r>
              <a:rPr lang="ru-RU" sz="1500" b="1" dirty="0" err="1">
                <a:solidFill>
                  <a:srgbClr val="C00000"/>
                </a:solidFill>
                <a:effectLst/>
              </a:rPr>
              <a:t>ПСр</a:t>
            </a:r>
            <a:r>
              <a:rPr lang="ru-RU" sz="1500" b="1" dirty="0">
                <a:solidFill>
                  <a:srgbClr val="C00000"/>
                </a:solidFill>
                <a:effectLst/>
              </a:rPr>
              <a:t> 70, </a:t>
            </a:r>
            <a:r>
              <a:rPr lang="ru-RU" sz="1500" b="1" dirty="0" err="1">
                <a:solidFill>
                  <a:srgbClr val="C00000"/>
                </a:solidFill>
                <a:effectLst/>
              </a:rPr>
              <a:t>ПСр</a:t>
            </a:r>
            <a:r>
              <a:rPr lang="ru-RU" sz="1500" b="1" dirty="0">
                <a:solidFill>
                  <a:srgbClr val="C00000"/>
                </a:solidFill>
                <a:effectLst/>
              </a:rPr>
              <a:t> 72 </a:t>
            </a:r>
            <a:r>
              <a:rPr lang="ru-RU" sz="1500" dirty="0">
                <a:effectLst/>
              </a:rPr>
              <a:t>отличаются высокой пластичностью и технологичны. Такие припои применяются </a:t>
            </a:r>
            <a:r>
              <a:rPr lang="ru-RU" sz="1500" b="1" dirty="0">
                <a:solidFill>
                  <a:srgbClr val="006600"/>
                </a:solidFill>
                <a:effectLst/>
              </a:rPr>
              <a:t>для пайки меди, медных и медно-никелевых сплавов, никеля, </a:t>
            </a:r>
            <a:r>
              <a:rPr lang="ru-RU" sz="1500" b="1" dirty="0" err="1">
                <a:solidFill>
                  <a:srgbClr val="006600"/>
                </a:solidFill>
                <a:effectLst/>
              </a:rPr>
              <a:t>ковара</a:t>
            </a:r>
            <a:r>
              <a:rPr lang="ru-RU" sz="1500" b="1" dirty="0">
                <a:solidFill>
                  <a:srgbClr val="006600"/>
                </a:solidFill>
                <a:effectLst/>
              </a:rPr>
              <a:t>, нейзильбера, латуней и бронз, а также железоникелевых сплавов с посеребренными деталями из стали, титана и титановых сплавов с нержавеющей сталью и </a:t>
            </a:r>
            <a:r>
              <a:rPr lang="ru-RU" sz="1500" b="1" dirty="0" smtClean="0">
                <a:solidFill>
                  <a:srgbClr val="006600"/>
                </a:solidFill>
                <a:effectLst/>
              </a:rPr>
              <a:t>т.п</a:t>
            </a:r>
            <a:r>
              <a:rPr lang="ru-RU" sz="1500" b="1" dirty="0">
                <a:solidFill>
                  <a:srgbClr val="006600"/>
                </a:solidFill>
                <a:effectLst/>
              </a:rPr>
              <a:t>.</a:t>
            </a:r>
          </a:p>
          <a:p>
            <a:pPr marL="0" indent="0">
              <a:buNone/>
            </a:pPr>
            <a:r>
              <a:rPr lang="ru-RU" sz="1500" dirty="0" smtClean="0">
                <a:effectLst/>
              </a:rPr>
              <a:t>Некоторые </a:t>
            </a:r>
            <a:r>
              <a:rPr lang="ru-RU" sz="1500" dirty="0">
                <a:effectLst/>
              </a:rPr>
              <a:t>припои, помимо этих элементов, </a:t>
            </a:r>
            <a:r>
              <a:rPr lang="ru-RU" sz="1500" dirty="0" smtClean="0">
                <a:effectLst/>
              </a:rPr>
              <a:t>содержат </a:t>
            </a:r>
            <a:r>
              <a:rPr lang="ru-RU" sz="1500" b="1" dirty="0" smtClean="0">
                <a:solidFill>
                  <a:srgbClr val="0000CC"/>
                </a:solidFill>
                <a:effectLst/>
              </a:rPr>
              <a:t>кадмий</a:t>
            </a:r>
            <a:r>
              <a:rPr lang="ru-RU" sz="1500" b="1" dirty="0" smtClean="0">
                <a:solidFill>
                  <a:srgbClr val="C00000"/>
                </a:solidFill>
                <a:effectLst/>
              </a:rPr>
              <a:t> </a:t>
            </a:r>
            <a:r>
              <a:rPr lang="ru-RU" sz="1500" b="1" dirty="0">
                <a:solidFill>
                  <a:srgbClr val="C00000"/>
                </a:solidFill>
                <a:effectLst/>
              </a:rPr>
              <a:t>(</a:t>
            </a:r>
            <a:r>
              <a:rPr lang="ru-RU" sz="1500" b="1" dirty="0" err="1">
                <a:solidFill>
                  <a:srgbClr val="C00000"/>
                </a:solidFill>
                <a:effectLst/>
              </a:rPr>
              <a:t>ПСрКдМ</a:t>
            </a:r>
            <a:r>
              <a:rPr lang="ru-RU" sz="1500" b="1" dirty="0">
                <a:solidFill>
                  <a:srgbClr val="C00000"/>
                </a:solidFill>
                <a:effectLst/>
              </a:rPr>
              <a:t> 50-34-16 и др.),</a:t>
            </a:r>
            <a:r>
              <a:rPr lang="ru-RU" sz="1500" dirty="0">
                <a:effectLst/>
              </a:rPr>
              <a:t> </a:t>
            </a:r>
            <a:r>
              <a:rPr lang="ru-RU" sz="1500" b="1" dirty="0">
                <a:solidFill>
                  <a:srgbClr val="0000CC"/>
                </a:solidFill>
                <a:effectLst/>
              </a:rPr>
              <a:t>олово</a:t>
            </a:r>
            <a:r>
              <a:rPr lang="ru-RU" sz="1500" b="1" dirty="0">
                <a:solidFill>
                  <a:srgbClr val="C00000"/>
                </a:solidFill>
                <a:effectLst/>
              </a:rPr>
              <a:t> (</a:t>
            </a:r>
            <a:r>
              <a:rPr lang="ru-RU" sz="1500" b="1" dirty="0" err="1">
                <a:solidFill>
                  <a:srgbClr val="C00000"/>
                </a:solidFill>
                <a:effectLst/>
              </a:rPr>
              <a:t>ПСр</a:t>
            </a:r>
            <a:r>
              <a:rPr lang="ru-RU" sz="1500" b="1" dirty="0">
                <a:solidFill>
                  <a:srgbClr val="C00000"/>
                </a:solidFill>
                <a:effectLst/>
              </a:rPr>
              <a:t> 62 и др.),</a:t>
            </a:r>
            <a:r>
              <a:rPr lang="ru-RU" sz="1500" dirty="0">
                <a:effectLst/>
              </a:rPr>
              <a:t> </a:t>
            </a:r>
            <a:r>
              <a:rPr lang="ru-RU" sz="1500" b="1" dirty="0">
                <a:solidFill>
                  <a:srgbClr val="0000CC"/>
                </a:solidFill>
                <a:effectLst/>
              </a:rPr>
              <a:t>марганец</a:t>
            </a:r>
            <a:r>
              <a:rPr lang="ru-RU" sz="1500" b="1" dirty="0">
                <a:solidFill>
                  <a:srgbClr val="C00000"/>
                </a:solidFill>
                <a:effectLst/>
              </a:rPr>
              <a:t> (</a:t>
            </a:r>
            <a:r>
              <a:rPr lang="ru-RU" sz="1500" b="1" dirty="0" err="1">
                <a:solidFill>
                  <a:srgbClr val="C00000"/>
                </a:solidFill>
                <a:effectLst/>
              </a:rPr>
              <a:t>ПСр</a:t>
            </a:r>
            <a:r>
              <a:rPr lang="ru-RU" sz="1500" b="1" dirty="0">
                <a:solidFill>
                  <a:srgbClr val="C00000"/>
                </a:solidFill>
                <a:effectLst/>
              </a:rPr>
              <a:t> 37,5),</a:t>
            </a:r>
            <a:r>
              <a:rPr lang="ru-RU" sz="1500" dirty="0">
                <a:effectLst/>
              </a:rPr>
              <a:t> </a:t>
            </a:r>
            <a:r>
              <a:rPr lang="ru-RU" sz="1500" b="1" dirty="0">
                <a:solidFill>
                  <a:srgbClr val="0000CC"/>
                </a:solidFill>
                <a:effectLst/>
              </a:rPr>
              <a:t>фосфор</a:t>
            </a:r>
            <a:r>
              <a:rPr lang="ru-RU" sz="1500" b="1" dirty="0">
                <a:solidFill>
                  <a:srgbClr val="C00000"/>
                </a:solidFill>
                <a:effectLst/>
              </a:rPr>
              <a:t> (</a:t>
            </a:r>
            <a:r>
              <a:rPr lang="ru-RU" sz="1500" b="1" dirty="0" err="1">
                <a:solidFill>
                  <a:srgbClr val="C00000"/>
                </a:solidFill>
                <a:effectLst/>
              </a:rPr>
              <a:t>ПСр</a:t>
            </a:r>
            <a:r>
              <a:rPr lang="ru-RU" sz="1500" b="1" dirty="0">
                <a:solidFill>
                  <a:srgbClr val="C00000"/>
                </a:solidFill>
                <a:effectLst/>
              </a:rPr>
              <a:t> 25Ф) </a:t>
            </a:r>
            <a:r>
              <a:rPr lang="ru-RU" sz="1500" b="1" dirty="0">
                <a:solidFill>
                  <a:srgbClr val="0000CC"/>
                </a:solidFill>
                <a:effectLst/>
              </a:rPr>
              <a:t>и др. </a:t>
            </a:r>
            <a:endParaRPr lang="ru-RU" sz="1500" b="1" dirty="0" smtClean="0">
              <a:solidFill>
                <a:srgbClr val="0000CC"/>
              </a:solidFill>
              <a:effectLst/>
            </a:endParaRPr>
          </a:p>
          <a:p>
            <a:pPr marL="0" indent="0">
              <a:buNone/>
            </a:pPr>
            <a:r>
              <a:rPr lang="ru-RU" sz="1500" dirty="0" smtClean="0">
                <a:effectLst/>
              </a:rPr>
              <a:t>Припои </a:t>
            </a:r>
            <a:r>
              <a:rPr lang="ru-RU" sz="1500" dirty="0">
                <a:effectLst/>
              </a:rPr>
              <a:t>с кадмием применяются для пайки цветных металлов и стали, с марганцем </a:t>
            </a:r>
            <a:r>
              <a:rPr lang="ru-RU" sz="1500" dirty="0" smtClean="0">
                <a:effectLst/>
              </a:rPr>
              <a:t>– меди </a:t>
            </a:r>
            <a:r>
              <a:rPr lang="ru-RU" sz="1500" dirty="0">
                <a:effectLst/>
              </a:rPr>
              <a:t>и медных сплавов с жаропрочными сплавами и нержавеющими сталями, с фосфором (самофлюсующиеся припои) </a:t>
            </a:r>
            <a:r>
              <a:rPr lang="ru-RU" sz="1500" dirty="0">
                <a:effectLst/>
              </a:rPr>
              <a:t>– </a:t>
            </a:r>
            <a:r>
              <a:rPr lang="ru-RU" sz="1500" dirty="0">
                <a:effectLst/>
              </a:rPr>
              <a:t>меди с бронзой</a:t>
            </a:r>
            <a:r>
              <a:rPr lang="ru-RU" sz="1500" dirty="0" smtClean="0">
                <a:effectLst/>
              </a:rPr>
              <a:t>, меди </a:t>
            </a:r>
            <a:r>
              <a:rPr lang="ru-RU" sz="1500" dirty="0">
                <a:effectLst/>
              </a:rPr>
              <a:t>с медью, </a:t>
            </a:r>
            <a:r>
              <a:rPr lang="ru-RU" sz="1500" dirty="0" err="1">
                <a:effectLst/>
              </a:rPr>
              <a:t>бонрозонйзы</a:t>
            </a:r>
            <a:r>
              <a:rPr lang="ru-RU" sz="1500" dirty="0">
                <a:effectLst/>
              </a:rPr>
              <a:t> с </a:t>
            </a:r>
            <a:r>
              <a:rPr lang="ru-RU" sz="1500" dirty="0" err="1" smtClean="0">
                <a:effectLst/>
              </a:rPr>
              <a:t>бр</a:t>
            </a:r>
            <a:r>
              <a:rPr lang="ru-RU" sz="1500" dirty="0" smtClean="0">
                <a:effectLst/>
              </a:rPr>
              <a:t> и </a:t>
            </a:r>
            <a:r>
              <a:rPr lang="ru-RU" sz="1500" dirty="0">
                <a:effectLst/>
              </a:rPr>
              <a:t>т. п.</a:t>
            </a:r>
          </a:p>
          <a:p>
            <a:pPr marL="0" indent="0">
              <a:buNone/>
            </a:pPr>
            <a:r>
              <a:rPr lang="ru-RU" sz="1500" dirty="0" smtClean="0">
                <a:effectLst/>
              </a:rPr>
              <a:t>Медно-цинковые </a:t>
            </a:r>
            <a:r>
              <a:rPr lang="ru-RU" sz="1500" dirty="0">
                <a:effectLst/>
              </a:rPr>
              <a:t>припои (ПМЦ 36, ПМЦ 48, ПМЦ 54) используются для пайки меди, медных сплавов и сталей. </a:t>
            </a:r>
            <a:endParaRPr lang="ru-RU" sz="1500" dirty="0" smtClean="0">
              <a:effectLst/>
            </a:endParaRPr>
          </a:p>
          <a:p>
            <a:pPr marL="0" indent="0">
              <a:buNone/>
            </a:pPr>
            <a:r>
              <a:rPr lang="ru-RU" sz="1500" b="1" u="sng" dirty="0" smtClean="0">
                <a:solidFill>
                  <a:srgbClr val="FF0000"/>
                </a:solidFill>
                <a:effectLst/>
              </a:rPr>
              <a:t>Маркировка </a:t>
            </a:r>
            <a:r>
              <a:rPr lang="ru-RU" sz="1500" b="1" u="sng" dirty="0">
                <a:solidFill>
                  <a:srgbClr val="FF0000"/>
                </a:solidFill>
                <a:effectLst/>
              </a:rPr>
              <a:t>медно-цинковых припоев состоит из </a:t>
            </a:r>
            <a:r>
              <a:rPr lang="ru-RU" sz="1500" b="1" u="sng" dirty="0" smtClean="0">
                <a:solidFill>
                  <a:srgbClr val="FF0000"/>
                </a:solidFill>
                <a:effectLst/>
              </a:rPr>
              <a:t>букв и цифр</a:t>
            </a:r>
            <a:r>
              <a:rPr lang="ru-RU" sz="1500" b="1" dirty="0" smtClean="0">
                <a:solidFill>
                  <a:srgbClr val="FF0000"/>
                </a:solidFill>
                <a:effectLst/>
              </a:rPr>
              <a:t>: </a:t>
            </a:r>
          </a:p>
          <a:p>
            <a:pPr marL="0" indent="0">
              <a:buNone/>
            </a:pPr>
            <a:r>
              <a:rPr lang="ru-RU" sz="1500" b="1" dirty="0">
                <a:solidFill>
                  <a:srgbClr val="FF0000"/>
                </a:solidFill>
                <a:effectLst/>
              </a:rPr>
              <a:t>П </a:t>
            </a:r>
            <a:r>
              <a:rPr lang="ru-RU" sz="1500" b="1" dirty="0">
                <a:solidFill>
                  <a:srgbClr val="0000CC"/>
                </a:solidFill>
                <a:effectLst/>
              </a:rPr>
              <a:t>–</a:t>
            </a:r>
            <a:r>
              <a:rPr lang="ru-RU" sz="1500" b="1" dirty="0" smtClean="0">
                <a:solidFill>
                  <a:srgbClr val="0000CC"/>
                </a:solidFill>
                <a:effectLst/>
              </a:rPr>
              <a:t> </a:t>
            </a:r>
            <a:r>
              <a:rPr lang="ru-RU" sz="1500" b="1" dirty="0">
                <a:solidFill>
                  <a:srgbClr val="0000CC"/>
                </a:solidFill>
                <a:effectLst/>
              </a:rPr>
              <a:t>припой, </a:t>
            </a:r>
            <a:endParaRPr lang="ru-RU" sz="1500" b="1" dirty="0" smtClean="0">
              <a:solidFill>
                <a:srgbClr val="0000CC"/>
              </a:solidFill>
              <a:effectLst/>
            </a:endParaRPr>
          </a:p>
          <a:p>
            <a:pPr marL="0" indent="0">
              <a:buNone/>
            </a:pPr>
            <a:r>
              <a:rPr lang="ru-RU" sz="1500" b="1" dirty="0">
                <a:solidFill>
                  <a:srgbClr val="FF0000"/>
                </a:solidFill>
                <a:effectLst/>
              </a:rPr>
              <a:t>МЦ</a:t>
            </a:r>
            <a:r>
              <a:rPr lang="ru-RU" sz="1500" dirty="0">
                <a:effectLst/>
              </a:rPr>
              <a:t> </a:t>
            </a:r>
            <a:r>
              <a:rPr lang="ru-RU" sz="1500" b="1" dirty="0">
                <a:solidFill>
                  <a:srgbClr val="0000CC"/>
                </a:solidFill>
                <a:effectLst/>
              </a:rPr>
              <a:t>–</a:t>
            </a:r>
            <a:r>
              <a:rPr lang="ru-RU" sz="1500" b="1" dirty="0" smtClean="0">
                <a:solidFill>
                  <a:srgbClr val="0000CC"/>
                </a:solidFill>
                <a:effectLst/>
              </a:rPr>
              <a:t> </a:t>
            </a:r>
            <a:r>
              <a:rPr lang="ru-RU" sz="1500" b="1" dirty="0">
                <a:solidFill>
                  <a:srgbClr val="0000CC"/>
                </a:solidFill>
                <a:effectLst/>
              </a:rPr>
              <a:t>медно-цинковый, </a:t>
            </a:r>
            <a:endParaRPr lang="ru-RU" sz="1500" b="1" dirty="0" smtClean="0">
              <a:solidFill>
                <a:srgbClr val="0000CC"/>
              </a:solidFill>
              <a:effectLst/>
            </a:endParaRPr>
          </a:p>
          <a:p>
            <a:pPr marL="0" indent="0">
              <a:buNone/>
            </a:pPr>
            <a:r>
              <a:rPr lang="ru-RU" sz="1500" b="1" dirty="0" smtClean="0">
                <a:solidFill>
                  <a:srgbClr val="FF0000"/>
                </a:solidFill>
                <a:effectLst/>
              </a:rPr>
              <a:t>Цифры</a:t>
            </a:r>
            <a:r>
              <a:rPr lang="ru-RU" sz="1500" dirty="0" smtClean="0">
                <a:effectLst/>
              </a:rPr>
              <a:t> </a:t>
            </a:r>
            <a:r>
              <a:rPr lang="ru-RU" sz="1500" b="1" dirty="0">
                <a:solidFill>
                  <a:srgbClr val="0000CC"/>
                </a:solidFill>
                <a:effectLst/>
              </a:rPr>
              <a:t>–</a:t>
            </a:r>
            <a:r>
              <a:rPr lang="ru-RU" sz="1500" dirty="0" smtClean="0">
                <a:effectLst/>
              </a:rPr>
              <a:t> </a:t>
            </a:r>
            <a:r>
              <a:rPr lang="ru-RU" sz="1500" b="1" dirty="0">
                <a:solidFill>
                  <a:srgbClr val="0000CC"/>
                </a:solidFill>
                <a:effectLst/>
              </a:rPr>
              <a:t>процентное содержание </a:t>
            </a:r>
            <a:r>
              <a:rPr lang="ru-RU" sz="1500" b="1" dirty="0">
                <a:solidFill>
                  <a:srgbClr val="006600"/>
                </a:solidFill>
                <a:effectLst/>
              </a:rPr>
              <a:t>меди</a:t>
            </a:r>
            <a:r>
              <a:rPr lang="ru-RU" sz="1500" b="1" dirty="0">
                <a:solidFill>
                  <a:srgbClr val="0000CC"/>
                </a:solidFill>
                <a:effectLst/>
              </a:rPr>
              <a:t>, остальное </a:t>
            </a:r>
            <a:r>
              <a:rPr lang="ru-RU" sz="1500" b="1" dirty="0">
                <a:solidFill>
                  <a:srgbClr val="0000CC"/>
                </a:solidFill>
                <a:effectLst/>
              </a:rPr>
              <a:t>–</a:t>
            </a:r>
            <a:r>
              <a:rPr lang="ru-RU" sz="1500" b="1" dirty="0" smtClean="0">
                <a:solidFill>
                  <a:srgbClr val="0000CC"/>
                </a:solidFill>
                <a:effectLst/>
              </a:rPr>
              <a:t> </a:t>
            </a:r>
            <a:r>
              <a:rPr lang="ru-RU" sz="1500" b="1" dirty="0">
                <a:solidFill>
                  <a:srgbClr val="006600"/>
                </a:solidFill>
                <a:effectLst/>
              </a:rPr>
              <a:t>цинк</a:t>
            </a:r>
            <a:r>
              <a:rPr lang="ru-RU" sz="1500" b="1" dirty="0" smtClean="0">
                <a:solidFill>
                  <a:srgbClr val="0000CC"/>
                </a:solidFill>
                <a:effectLst/>
              </a:rPr>
              <a:t>.</a:t>
            </a:r>
            <a:endParaRPr lang="ru-RU" sz="1500" b="1" dirty="0">
              <a:solidFill>
                <a:srgbClr val="0000CC"/>
              </a:solidFill>
              <a:effectLst/>
            </a:endParaRPr>
          </a:p>
        </p:txBody>
      </p:sp>
      <p:sp>
        <p:nvSpPr>
          <p:cNvPr id="2" name="Прямоугольник 1"/>
          <p:cNvSpPr/>
          <p:nvPr/>
        </p:nvSpPr>
        <p:spPr>
          <a:xfrm>
            <a:off x="6369" y="628137"/>
            <a:ext cx="9143998" cy="415498"/>
          </a:xfrm>
          <a:prstGeom prst="rect">
            <a:avLst/>
          </a:prstGeom>
          <a:solidFill>
            <a:srgbClr val="66FFFF"/>
          </a:solidFill>
        </p:spPr>
        <p:txBody>
          <a:bodyPr wrap="square">
            <a:spAutoFit/>
          </a:bodyPr>
          <a:lstStyle/>
          <a:p>
            <a:r>
              <a:rPr lang="ru-RU" sz="2100" b="1" i="1" dirty="0" smtClean="0">
                <a:solidFill>
                  <a:srgbClr val="0000CC"/>
                </a:solidFill>
              </a:rPr>
              <a:t>1)</a:t>
            </a:r>
            <a:r>
              <a:rPr lang="ru-RU" sz="2100" b="1" i="1" dirty="0" smtClean="0">
                <a:solidFill>
                  <a:srgbClr val="FF0000"/>
                </a:solidFill>
              </a:rPr>
              <a:t> </a:t>
            </a:r>
            <a:r>
              <a:rPr lang="ru-RU" sz="2100" b="1" i="1" u="sng" dirty="0" smtClean="0">
                <a:solidFill>
                  <a:srgbClr val="FF0000"/>
                </a:solidFill>
              </a:rPr>
              <a:t>Среднеплавкие припои</a:t>
            </a:r>
            <a:r>
              <a:rPr lang="ru-RU" sz="2100" dirty="0"/>
              <a:t> </a:t>
            </a:r>
            <a:r>
              <a:rPr lang="ru-RU" sz="2100" b="1" i="1" dirty="0" smtClean="0">
                <a:solidFill>
                  <a:srgbClr val="0000CC"/>
                </a:solidFill>
              </a:rPr>
              <a:t>(температура плавления </a:t>
            </a:r>
            <a:r>
              <a:rPr lang="ru-RU" sz="2100" b="1" i="1" dirty="0">
                <a:solidFill>
                  <a:srgbClr val="FF0000"/>
                </a:solidFill>
              </a:rPr>
              <a:t>до </a:t>
            </a:r>
            <a:r>
              <a:rPr lang="ru-RU" sz="2100" b="1" i="1" dirty="0" smtClean="0">
                <a:solidFill>
                  <a:srgbClr val="FF0000"/>
                </a:solidFill>
              </a:rPr>
              <a:t>1100 </a:t>
            </a:r>
            <a:r>
              <a:rPr lang="ru-RU" sz="2100" b="1" i="1" dirty="0">
                <a:solidFill>
                  <a:srgbClr val="FF0000"/>
                </a:solidFill>
              </a:rPr>
              <a:t>°</a:t>
            </a:r>
            <a:r>
              <a:rPr lang="ru-RU" sz="2100" b="1" i="1" dirty="0" smtClean="0">
                <a:solidFill>
                  <a:srgbClr val="FF0000"/>
                </a:solidFill>
              </a:rPr>
              <a:t>С</a:t>
            </a:r>
            <a:r>
              <a:rPr lang="ru-RU" sz="2100" b="1" i="1" dirty="0" smtClean="0">
                <a:solidFill>
                  <a:srgbClr val="0000CC"/>
                </a:solidFill>
              </a:rPr>
              <a:t>) </a:t>
            </a:r>
            <a:endParaRPr lang="ru-RU" sz="2100" b="1" i="1" dirty="0">
              <a:solidFill>
                <a:srgbClr val="0000CC"/>
              </a:solidFill>
            </a:endParaRPr>
          </a:p>
        </p:txBody>
      </p:sp>
      <p:sp>
        <p:nvSpPr>
          <p:cNvPr id="6" name="Rectangle 2"/>
          <p:cNvSpPr>
            <a:spLocks noGrp="1" noChangeArrowheads="1"/>
          </p:cNvSpPr>
          <p:nvPr>
            <p:ph type="title"/>
          </p:nvPr>
        </p:nvSpPr>
        <p:spPr>
          <a:xfrm>
            <a:off x="0" y="0"/>
            <a:ext cx="9143999" cy="576064"/>
          </a:xfrm>
          <a:solidFill>
            <a:srgbClr val="FFC000"/>
          </a:solidFill>
        </p:spPr>
        <p:txBody>
          <a:bodyPr/>
          <a:lstStyle/>
          <a:p>
            <a:pPr fontAlgn="auto">
              <a:spcAft>
                <a:spcPts val="0"/>
              </a:spcAft>
              <a:defRPr/>
            </a:pPr>
            <a:r>
              <a:rPr lang="ru-RU" sz="3100" b="1" dirty="0">
                <a:solidFill>
                  <a:srgbClr val="0000CC"/>
                </a:solidFill>
                <a:effectLst/>
              </a:rPr>
              <a:t>Припои</a:t>
            </a:r>
            <a:r>
              <a:rPr lang="ru-RU" sz="3100" dirty="0">
                <a:solidFill>
                  <a:srgbClr val="0000CC"/>
                </a:solidFill>
                <a:effectLst/>
              </a:rPr>
              <a:t> </a:t>
            </a:r>
            <a:r>
              <a:rPr lang="ru-RU" sz="3100" b="1" dirty="0">
                <a:solidFill>
                  <a:srgbClr val="0000CC"/>
                </a:solidFill>
                <a:effectLst/>
              </a:rPr>
              <a:t>для высокотемпературной пайки</a:t>
            </a:r>
            <a:endParaRPr lang="ru-RU" altLang="ru-RU" sz="3100" b="1" dirty="0" smtClean="0">
              <a:solidFill>
                <a:srgbClr val="0000CC"/>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456523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47243" y="1088740"/>
            <a:ext cx="8996757" cy="6408712"/>
          </a:xfrm>
        </p:spPr>
        <p:txBody>
          <a:bodyPr/>
          <a:lstStyle/>
          <a:p>
            <a:pPr marL="0" indent="0">
              <a:buNone/>
            </a:pPr>
            <a:r>
              <a:rPr lang="ru-RU" sz="1400" dirty="0" smtClean="0">
                <a:effectLst/>
              </a:rPr>
              <a:t>К</a:t>
            </a:r>
            <a:r>
              <a:rPr lang="ru-RU" sz="1400" b="1" i="1" dirty="0" smtClean="0">
                <a:effectLst/>
              </a:rPr>
              <a:t> </a:t>
            </a:r>
            <a:r>
              <a:rPr lang="ru-RU" sz="1400" b="1" i="1" dirty="0" smtClean="0">
                <a:solidFill>
                  <a:srgbClr val="FF0000"/>
                </a:solidFill>
                <a:effectLst/>
              </a:rPr>
              <a:t>высокоплавким припоям</a:t>
            </a:r>
            <a:r>
              <a:rPr lang="ru-RU" sz="1400" dirty="0">
                <a:effectLst/>
              </a:rPr>
              <a:t> </a:t>
            </a:r>
            <a:r>
              <a:rPr lang="ru-RU" sz="1400" b="1" dirty="0" smtClean="0">
                <a:solidFill>
                  <a:srgbClr val="FF0000"/>
                </a:solidFill>
                <a:effectLst/>
              </a:rPr>
              <a:t> </a:t>
            </a:r>
            <a:r>
              <a:rPr lang="ru-RU" sz="1400" dirty="0">
                <a:effectLst/>
              </a:rPr>
              <a:t>относятся </a:t>
            </a:r>
            <a:r>
              <a:rPr lang="ru-RU" sz="1400" b="1" dirty="0">
                <a:solidFill>
                  <a:srgbClr val="006600"/>
                </a:solidFill>
                <a:effectLst/>
              </a:rPr>
              <a:t>припои на основе меди и палладия.</a:t>
            </a:r>
          </a:p>
          <a:p>
            <a:pPr marL="0" indent="0">
              <a:buNone/>
            </a:pPr>
            <a:r>
              <a:rPr lang="ru-RU" sz="1400" dirty="0" smtClean="0">
                <a:effectLst/>
              </a:rPr>
              <a:t>Чистая </a:t>
            </a:r>
            <a:r>
              <a:rPr lang="ru-RU" sz="1400" dirty="0" err="1">
                <a:effectLst/>
              </a:rPr>
              <a:t>раскисленная</a:t>
            </a:r>
            <a:r>
              <a:rPr lang="ru-RU" sz="1400" dirty="0">
                <a:effectLst/>
              </a:rPr>
              <a:t> медь М0, M1 весьма широко применяется для пайки углеродистых и легированных сталей, никеля и его сплавов. Она хорошо смачивает сталь и растекается по ней, имеет более высокую прочность, чем среднеплавкие припои, высокую пластичность и менее дефицитна, чем серебро. Температура пайки медью находится в интервале 1 100...1 200 °С.</a:t>
            </a:r>
          </a:p>
          <a:p>
            <a:pPr marL="0" indent="0">
              <a:buNone/>
            </a:pPr>
            <a:r>
              <a:rPr lang="ru-RU" sz="1400" dirty="0" smtClean="0">
                <a:effectLst/>
              </a:rPr>
              <a:t>Особенности </a:t>
            </a:r>
            <a:r>
              <a:rPr lang="ru-RU" sz="1400" dirty="0">
                <a:effectLst/>
              </a:rPr>
              <a:t>взаимодействия меди с другими элементами позволяют создавать припои на ее основе с широким диапазоном температур пайки (700...1 200 ° С). Например, легирование меди палладием и никелем вызывает непрерывное повышение температуры плавления медного припоя.</a:t>
            </a:r>
          </a:p>
          <a:p>
            <a:pPr marL="0" indent="0">
              <a:buNone/>
            </a:pPr>
            <a:r>
              <a:rPr lang="ru-RU" sz="1400" dirty="0" smtClean="0">
                <a:effectLst/>
              </a:rPr>
              <a:t>Для </a:t>
            </a:r>
            <a:r>
              <a:rPr lang="ru-RU" sz="1400" dirty="0">
                <a:effectLst/>
              </a:rPr>
              <a:t>пайки деталей, работающих при высоких температурах, особенно подвергающихся трению (вентили и т. п.), используют медные припои, содержащие 2,5…10 % </a:t>
            </a:r>
            <a:r>
              <a:rPr lang="ru-RU" sz="1400" dirty="0" err="1">
                <a:effectLst/>
              </a:rPr>
              <a:t>Fe</a:t>
            </a:r>
            <a:r>
              <a:rPr lang="ru-RU" sz="1400" dirty="0">
                <a:effectLst/>
              </a:rPr>
              <a:t>, с температурой ликвидуса 1 180...1 230 °С или содержащие 20…30 % </a:t>
            </a:r>
            <a:r>
              <a:rPr lang="ru-RU" sz="1400" dirty="0" err="1">
                <a:effectLst/>
              </a:rPr>
              <a:t>Fe</a:t>
            </a:r>
            <a:r>
              <a:rPr lang="ru-RU" sz="1400" dirty="0">
                <a:effectLst/>
              </a:rPr>
              <a:t>, с температурой ликвидуса 1 200…1 230 ° С. Припой, содержащий 75 % </a:t>
            </a:r>
            <a:r>
              <a:rPr lang="ru-RU" sz="1400" dirty="0" err="1">
                <a:effectLst/>
              </a:rPr>
              <a:t>Сu</a:t>
            </a:r>
            <a:r>
              <a:rPr lang="ru-RU" sz="1400" dirty="0">
                <a:effectLst/>
              </a:rPr>
              <a:t> и 25 % </a:t>
            </a:r>
            <a:r>
              <a:rPr lang="ru-RU" sz="1400" dirty="0" err="1">
                <a:effectLst/>
              </a:rPr>
              <a:t>Ni</a:t>
            </a:r>
            <a:r>
              <a:rPr lang="ru-RU" sz="1400" dirty="0">
                <a:effectLst/>
              </a:rPr>
              <a:t> (</a:t>
            </a:r>
            <a:r>
              <a:rPr lang="ru-RU" sz="1400" i="1" dirty="0" err="1">
                <a:effectLst/>
              </a:rPr>
              <a:t>t</a:t>
            </a:r>
            <a:r>
              <a:rPr lang="ru-RU" sz="1400" baseline="-25000" dirty="0" err="1">
                <a:effectLst/>
              </a:rPr>
              <a:t>пл</a:t>
            </a:r>
            <a:r>
              <a:rPr lang="ru-RU" sz="1400" dirty="0">
                <a:effectLst/>
              </a:rPr>
              <a:t> = 1 205 °С), используется для пайки вольфрама и молибдена. Припои с палладием, несмотря на их дороговизну и дефицитность, в последнее время находят широкое применение. Палладий, во-первых, менее дефицитен, чем другие металлы платиновой группы, во-вторых, образует непрерывный ряд твердых </a:t>
            </a:r>
            <a:r>
              <a:rPr lang="ru-RU" sz="1400" dirty="0" smtClean="0">
                <a:effectLst/>
              </a:rPr>
              <a:t>растворов со </a:t>
            </a:r>
            <a:r>
              <a:rPr lang="ru-RU" sz="1400" dirty="0">
                <a:effectLst/>
              </a:rPr>
              <a:t>многими металлами (</a:t>
            </a:r>
            <a:r>
              <a:rPr lang="ru-RU" sz="1400" dirty="0" err="1">
                <a:effectLst/>
              </a:rPr>
              <a:t>Ag</a:t>
            </a:r>
            <a:r>
              <a:rPr lang="ru-RU" sz="1400" dirty="0">
                <a:effectLst/>
              </a:rPr>
              <a:t>, </a:t>
            </a:r>
            <a:r>
              <a:rPr lang="ru-RU" sz="1400" dirty="0" err="1">
                <a:effectLst/>
              </a:rPr>
              <a:t>Cu</a:t>
            </a:r>
            <a:r>
              <a:rPr lang="ru-RU" sz="1400" dirty="0">
                <a:effectLst/>
              </a:rPr>
              <a:t>, </a:t>
            </a:r>
            <a:r>
              <a:rPr lang="ru-RU" sz="1400" dirty="0" err="1">
                <a:effectLst/>
              </a:rPr>
              <a:t>Au</a:t>
            </a:r>
            <a:r>
              <a:rPr lang="ru-RU" sz="1400" dirty="0">
                <a:effectLst/>
              </a:rPr>
              <a:t>, </a:t>
            </a:r>
            <a:r>
              <a:rPr lang="ru-RU" sz="1400" dirty="0" err="1">
                <a:effectLst/>
              </a:rPr>
              <a:t>Fe</a:t>
            </a:r>
            <a:r>
              <a:rPr lang="ru-RU" sz="1400" dirty="0">
                <a:effectLst/>
              </a:rPr>
              <a:t>, </a:t>
            </a:r>
            <a:r>
              <a:rPr lang="ru-RU" sz="1400" dirty="0" err="1">
                <a:effectLst/>
              </a:rPr>
              <a:t>Co</a:t>
            </a:r>
            <a:r>
              <a:rPr lang="ru-RU" sz="1400" dirty="0">
                <a:effectLst/>
              </a:rPr>
              <a:t>, </a:t>
            </a:r>
            <a:r>
              <a:rPr lang="ru-RU" sz="1400" dirty="0" err="1">
                <a:effectLst/>
              </a:rPr>
              <a:t>Ni</a:t>
            </a:r>
            <a:r>
              <a:rPr lang="ru-RU" sz="1400" dirty="0">
                <a:effectLst/>
              </a:rPr>
              <a:t> и др.).</a:t>
            </a:r>
          </a:p>
          <a:p>
            <a:pPr marL="0" indent="0">
              <a:buNone/>
            </a:pPr>
            <a:r>
              <a:rPr lang="ru-RU" sz="1400" dirty="0" smtClean="0">
                <a:effectLst/>
              </a:rPr>
              <a:t>Использование </a:t>
            </a:r>
            <a:r>
              <a:rPr lang="ru-RU" sz="1400" dirty="0">
                <a:effectLst/>
              </a:rPr>
              <a:t>палладия в качестве основы или в качестве легирующего элемента позволяет получать припои с температурой ликвидуса от 810 °С до температуры плавления палладия (1 552 °С).</a:t>
            </a:r>
          </a:p>
          <a:p>
            <a:pPr marL="0" indent="0">
              <a:buNone/>
            </a:pPr>
            <a:r>
              <a:rPr lang="ru-RU" sz="1400" dirty="0" smtClean="0">
                <a:effectLst/>
              </a:rPr>
              <a:t>Припои </a:t>
            </a:r>
            <a:r>
              <a:rPr lang="ru-RU" sz="1400" dirty="0">
                <a:effectLst/>
              </a:rPr>
              <a:t>на основе палладия и никеля, легированные хромом, имеют высокую жаростойкость. Наименьшая температура ликвидуса таких сплавов 1 250 ° С. </a:t>
            </a:r>
            <a:endParaRPr lang="ru-RU" sz="1400" dirty="0" smtClean="0">
              <a:effectLst/>
            </a:endParaRPr>
          </a:p>
          <a:p>
            <a:pPr marL="0" indent="0">
              <a:buNone/>
            </a:pPr>
            <a:r>
              <a:rPr lang="ru-RU" sz="1400" dirty="0" smtClean="0">
                <a:effectLst/>
              </a:rPr>
              <a:t>Припой </a:t>
            </a:r>
            <a:r>
              <a:rPr lang="ru-RU" sz="1400" dirty="0">
                <a:effectLst/>
              </a:rPr>
              <a:t>состава: 24 % </a:t>
            </a:r>
            <a:r>
              <a:rPr lang="ru-RU" sz="1400" dirty="0" err="1">
                <a:effectLst/>
              </a:rPr>
              <a:t>Pd</a:t>
            </a:r>
            <a:r>
              <a:rPr lang="ru-RU" sz="1400" dirty="0">
                <a:effectLst/>
              </a:rPr>
              <a:t>, 33 % </a:t>
            </a:r>
            <a:r>
              <a:rPr lang="ru-RU" sz="1400" dirty="0" err="1">
                <a:effectLst/>
              </a:rPr>
              <a:t>Сr</a:t>
            </a:r>
            <a:r>
              <a:rPr lang="ru-RU" sz="1400" dirty="0">
                <a:effectLst/>
              </a:rPr>
              <a:t>, 39 % </a:t>
            </a:r>
            <a:r>
              <a:rPr lang="ru-RU" sz="1400" dirty="0" err="1">
                <a:effectLst/>
              </a:rPr>
              <a:t>Ni</a:t>
            </a:r>
            <a:r>
              <a:rPr lang="ru-RU" sz="1400" dirty="0">
                <a:effectLst/>
              </a:rPr>
              <a:t> и 4 % </a:t>
            </a:r>
            <a:r>
              <a:rPr lang="ru-RU" sz="1400" dirty="0" err="1">
                <a:effectLst/>
              </a:rPr>
              <a:t>Si</a:t>
            </a:r>
            <a:r>
              <a:rPr lang="ru-RU" sz="1400" dirty="0">
                <a:effectLst/>
              </a:rPr>
              <a:t> используется для пайки жаропрочных сплавов.</a:t>
            </a:r>
          </a:p>
          <a:p>
            <a:pPr marL="0" indent="0">
              <a:buNone/>
            </a:pPr>
            <a:r>
              <a:rPr lang="ru-RU" sz="1400" dirty="0" smtClean="0">
                <a:effectLst/>
              </a:rPr>
              <a:t>Палладиевые </a:t>
            </a:r>
            <a:r>
              <a:rPr lang="ru-RU" sz="1400" dirty="0">
                <a:effectLst/>
              </a:rPr>
              <a:t>припои применяют также для пайки керамики и графита со сталью и тугоплавкими металлами. </a:t>
            </a:r>
            <a:endParaRPr lang="ru-RU" sz="1400" dirty="0" smtClean="0">
              <a:effectLst/>
            </a:endParaRPr>
          </a:p>
          <a:p>
            <a:pPr marL="0" indent="0">
              <a:buNone/>
            </a:pPr>
            <a:r>
              <a:rPr lang="ru-RU" sz="1400" dirty="0" smtClean="0">
                <a:effectLst/>
              </a:rPr>
              <a:t>Припой </a:t>
            </a:r>
            <a:r>
              <a:rPr lang="ru-RU" sz="1400" dirty="0">
                <a:effectLst/>
              </a:rPr>
              <a:t>состава</a:t>
            </a:r>
            <a:r>
              <a:rPr lang="ru-RU" sz="1400" dirty="0" smtClean="0">
                <a:effectLst/>
              </a:rPr>
              <a:t>: 60 </a:t>
            </a:r>
            <a:r>
              <a:rPr lang="ru-RU" sz="1400" dirty="0">
                <a:effectLst/>
              </a:rPr>
              <a:t>% </a:t>
            </a:r>
            <a:r>
              <a:rPr lang="ru-RU" sz="1400" dirty="0" err="1">
                <a:effectLst/>
              </a:rPr>
              <a:t>Pd</a:t>
            </a:r>
            <a:r>
              <a:rPr lang="ru-RU" sz="1400" dirty="0">
                <a:effectLst/>
              </a:rPr>
              <a:t>, 40 % </a:t>
            </a:r>
            <a:r>
              <a:rPr lang="ru-RU" sz="1400" dirty="0" err="1">
                <a:effectLst/>
              </a:rPr>
              <a:t>Ni</a:t>
            </a:r>
            <a:r>
              <a:rPr lang="ru-RU" sz="1400" dirty="0">
                <a:effectLst/>
              </a:rPr>
              <a:t>, легированный литием и бором, применяют для пайки графита с графитом или с тугоплавкими металлами — </a:t>
            </a:r>
            <a:r>
              <a:rPr lang="ru-RU" sz="1400" dirty="0" err="1">
                <a:effectLst/>
              </a:rPr>
              <a:t>Mo</a:t>
            </a:r>
            <a:r>
              <a:rPr lang="ru-RU" sz="1400" dirty="0">
                <a:effectLst/>
              </a:rPr>
              <a:t>, W или их сплавами. Паяные соединения, полученные с помощью таких припоев, работают в условиях нейтронного облучения в ядерных реакторах.</a:t>
            </a:r>
          </a:p>
          <a:p>
            <a:pPr marL="0" indent="0">
              <a:buNone/>
            </a:pPr>
            <a:r>
              <a:rPr lang="ru-RU" sz="1400" dirty="0" smtClean="0">
                <a:effectLst/>
              </a:rPr>
              <a:t>Припои </a:t>
            </a:r>
            <a:r>
              <a:rPr lang="ru-RU" sz="1400" dirty="0">
                <a:effectLst/>
              </a:rPr>
              <a:t>на основе палладия и титана имеют температуру </a:t>
            </a:r>
            <a:r>
              <a:rPr lang="ru-RU" sz="1400" dirty="0" err="1">
                <a:effectLst/>
              </a:rPr>
              <a:t>солидуса</a:t>
            </a:r>
            <a:r>
              <a:rPr lang="ru-RU" sz="1400" dirty="0">
                <a:effectLst/>
              </a:rPr>
              <a:t> 1 440 °С, а соединения, паянные такими припоями, могут работать при температуре до 1 640 °С</a:t>
            </a:r>
            <a:r>
              <a:rPr lang="ru-RU" sz="1400" dirty="0" smtClean="0">
                <a:effectLst/>
              </a:rPr>
              <a:t>.</a:t>
            </a:r>
            <a:endParaRPr lang="ru-RU" altLang="ru-RU" sz="1400" b="1" dirty="0" smtClean="0">
              <a:solidFill>
                <a:srgbClr val="FF0000"/>
              </a:solidFill>
              <a:cs typeface="Times New Roman" panose="02020603050405020304" pitchFamily="18" charset="0"/>
            </a:endParaRPr>
          </a:p>
        </p:txBody>
      </p:sp>
      <p:sp>
        <p:nvSpPr>
          <p:cNvPr id="5" name="Rectangle 2"/>
          <p:cNvSpPr>
            <a:spLocks noGrp="1" noChangeArrowheads="1"/>
          </p:cNvSpPr>
          <p:nvPr>
            <p:ph type="title"/>
          </p:nvPr>
        </p:nvSpPr>
        <p:spPr>
          <a:xfrm>
            <a:off x="0" y="0"/>
            <a:ext cx="9143999" cy="576064"/>
          </a:xfrm>
          <a:solidFill>
            <a:srgbClr val="FFC000"/>
          </a:solidFill>
        </p:spPr>
        <p:txBody>
          <a:bodyPr/>
          <a:lstStyle/>
          <a:p>
            <a:pPr fontAlgn="auto">
              <a:spcAft>
                <a:spcPts val="0"/>
              </a:spcAft>
              <a:defRPr/>
            </a:pPr>
            <a:r>
              <a:rPr lang="ru-RU" sz="3100" b="1" dirty="0">
                <a:solidFill>
                  <a:srgbClr val="0000CC"/>
                </a:solidFill>
                <a:effectLst/>
              </a:rPr>
              <a:t>Припои</a:t>
            </a:r>
            <a:r>
              <a:rPr lang="ru-RU" sz="3100" dirty="0">
                <a:solidFill>
                  <a:srgbClr val="0000CC"/>
                </a:solidFill>
                <a:effectLst/>
              </a:rPr>
              <a:t> </a:t>
            </a:r>
            <a:r>
              <a:rPr lang="ru-RU" sz="3100" b="1" dirty="0">
                <a:solidFill>
                  <a:srgbClr val="0000CC"/>
                </a:solidFill>
                <a:effectLst/>
              </a:rPr>
              <a:t>для высокотемпературной пайки</a:t>
            </a:r>
            <a:endParaRPr lang="ru-RU" altLang="ru-RU" sz="3100" b="1" dirty="0" smtClean="0">
              <a:solidFill>
                <a:srgbClr val="0000CC"/>
              </a:solidFill>
              <a:effectLst>
                <a:outerShdw blurRad="38100" dist="38100" dir="2700000" algn="tl">
                  <a:srgbClr val="000000">
                    <a:alpha val="43137"/>
                  </a:srgbClr>
                </a:outerShdw>
              </a:effectLst>
              <a:cs typeface="Times New Roman" panose="02020603050405020304" pitchFamily="18" charset="0"/>
            </a:endParaRPr>
          </a:p>
        </p:txBody>
      </p:sp>
      <p:sp>
        <p:nvSpPr>
          <p:cNvPr id="3" name="Прямоугольник 2"/>
          <p:cNvSpPr/>
          <p:nvPr/>
        </p:nvSpPr>
        <p:spPr>
          <a:xfrm>
            <a:off x="0" y="647736"/>
            <a:ext cx="8977879" cy="384721"/>
          </a:xfrm>
          <a:prstGeom prst="rect">
            <a:avLst/>
          </a:prstGeom>
          <a:solidFill>
            <a:srgbClr val="66FFFF"/>
          </a:solidFill>
        </p:spPr>
        <p:txBody>
          <a:bodyPr wrap="square">
            <a:spAutoFit/>
          </a:bodyPr>
          <a:lstStyle/>
          <a:p>
            <a:r>
              <a:rPr lang="ru-RU" sz="1900" b="1" i="1" dirty="0">
                <a:solidFill>
                  <a:srgbClr val="0000CC"/>
                </a:solidFill>
              </a:rPr>
              <a:t>2)</a:t>
            </a:r>
            <a:r>
              <a:rPr lang="ru-RU" sz="1900" b="1" i="1" dirty="0"/>
              <a:t> </a:t>
            </a:r>
            <a:r>
              <a:rPr lang="ru-RU" sz="1900" b="1" i="1" dirty="0">
                <a:solidFill>
                  <a:srgbClr val="FF0000"/>
                </a:solidFill>
              </a:rPr>
              <a:t>Высокоплавкие припои</a:t>
            </a:r>
            <a:r>
              <a:rPr lang="ru-RU" sz="1900" dirty="0"/>
              <a:t> </a:t>
            </a:r>
            <a:r>
              <a:rPr lang="ru-RU" sz="1900" b="1" i="1" dirty="0">
                <a:solidFill>
                  <a:srgbClr val="0000CC"/>
                </a:solidFill>
              </a:rPr>
              <a:t>(температура плавления </a:t>
            </a:r>
            <a:r>
              <a:rPr lang="ru-RU" sz="1900" b="1" i="1" dirty="0">
                <a:solidFill>
                  <a:srgbClr val="FF0000"/>
                </a:solidFill>
              </a:rPr>
              <a:t>более </a:t>
            </a:r>
            <a:r>
              <a:rPr lang="ru-RU" sz="1900" b="1" i="1" dirty="0" smtClean="0">
                <a:solidFill>
                  <a:srgbClr val="FF0000"/>
                </a:solidFill>
              </a:rPr>
              <a:t>1100 </a:t>
            </a:r>
            <a:r>
              <a:rPr lang="ru-RU" sz="1900" b="1" i="1" dirty="0">
                <a:solidFill>
                  <a:srgbClr val="FF0000"/>
                </a:solidFill>
              </a:rPr>
              <a:t>°С</a:t>
            </a:r>
            <a:r>
              <a:rPr lang="ru-RU" sz="1900" b="1" i="1" dirty="0">
                <a:solidFill>
                  <a:srgbClr val="0000CC"/>
                </a:solidFill>
              </a:rPr>
              <a:t>)</a:t>
            </a:r>
            <a:r>
              <a:rPr lang="ru-RU" sz="1900" b="1" i="1" dirty="0">
                <a:solidFill>
                  <a:srgbClr val="FF0000"/>
                </a:solidFill>
              </a:rPr>
              <a:t> </a:t>
            </a:r>
            <a:endParaRPr lang="ru-RU" sz="1900" b="1" i="1" dirty="0"/>
          </a:p>
        </p:txBody>
      </p:sp>
    </p:spTree>
    <p:extLst>
      <p:ext uri="{BB962C8B-B14F-4D97-AF65-F5344CB8AC3E}">
        <p14:creationId xmlns:p14="http://schemas.microsoft.com/office/powerpoint/2010/main" val="935760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69811" y="1313384"/>
            <a:ext cx="8974189" cy="5544616"/>
          </a:xfrm>
          <a:solidFill>
            <a:srgbClr val="CCFFCC"/>
          </a:solidFill>
        </p:spPr>
        <p:txBody>
          <a:bodyPr/>
          <a:lstStyle/>
          <a:p>
            <a:pPr marL="0" indent="0">
              <a:buNone/>
            </a:pPr>
            <a:r>
              <a:rPr lang="ru-RU" sz="2000" dirty="0" smtClean="0">
                <a:effectLst/>
              </a:rPr>
              <a:t>К</a:t>
            </a:r>
            <a:r>
              <a:rPr lang="ru-RU" sz="2000" dirty="0">
                <a:effectLst/>
              </a:rPr>
              <a:t> </a:t>
            </a:r>
            <a:r>
              <a:rPr lang="ru-RU" sz="2000" b="1" i="1" dirty="0">
                <a:solidFill>
                  <a:srgbClr val="FF0000"/>
                </a:solidFill>
                <a:effectLst/>
              </a:rPr>
              <a:t>тугоплавким припоям</a:t>
            </a:r>
            <a:r>
              <a:rPr lang="ru-RU" sz="2000" dirty="0">
                <a:effectLst/>
              </a:rPr>
              <a:t> с температурой плавления </a:t>
            </a:r>
            <a:r>
              <a:rPr lang="ru-RU" sz="2000" b="1" dirty="0">
                <a:solidFill>
                  <a:srgbClr val="FF0000"/>
                </a:solidFill>
                <a:effectLst/>
              </a:rPr>
              <a:t>более 1 850 °С </a:t>
            </a:r>
            <a:r>
              <a:rPr lang="ru-RU" sz="2000" dirty="0">
                <a:effectLst/>
              </a:rPr>
              <a:t>относятся припои на основе тугоплавких металлов. Так, для диффузионной пайки сплава тантала с содержанием 1 % W в качестве припоя применяют чистый титан. Припой в виде фольги укладывается в места соединений, а пайку производят в вакуумной печи при температуре 1 900 ºС и выдержкой 10 мин. Для капиллярной пайки применяют припой на основе Та с 40 % </a:t>
            </a:r>
            <a:r>
              <a:rPr lang="ru-RU" sz="2000" dirty="0" err="1">
                <a:effectLst/>
              </a:rPr>
              <a:t>Hf</a:t>
            </a:r>
            <a:r>
              <a:rPr lang="ru-RU" sz="2000" dirty="0">
                <a:effectLst/>
              </a:rPr>
              <a:t>. Пайку выполняют при температуре 2 205 º С </a:t>
            </a:r>
            <a:r>
              <a:rPr lang="ru-RU" sz="2000" dirty="0" err="1">
                <a:effectLst/>
              </a:rPr>
              <a:t>с</a:t>
            </a:r>
            <a:r>
              <a:rPr lang="ru-RU" sz="2000" dirty="0">
                <a:effectLst/>
              </a:rPr>
              <a:t> выдержкой 1 мин . Также для пайки тантала применяется припой, содержащий 20 % Та, 5 % </a:t>
            </a:r>
            <a:r>
              <a:rPr lang="ru-RU" sz="2000" dirty="0" err="1">
                <a:effectLst/>
              </a:rPr>
              <a:t>Nb</a:t>
            </a:r>
            <a:r>
              <a:rPr lang="ru-RU" sz="2000" dirty="0">
                <a:effectLst/>
              </a:rPr>
              <a:t>, 3 % W, остальное — </a:t>
            </a:r>
            <a:r>
              <a:rPr lang="ru-RU" sz="2000" dirty="0" err="1">
                <a:effectLst/>
              </a:rPr>
              <a:t>Ti</a:t>
            </a:r>
            <a:r>
              <a:rPr lang="ru-RU" sz="2000" dirty="0">
                <a:effectLst/>
              </a:rPr>
              <a:t>.</a:t>
            </a:r>
          </a:p>
          <a:p>
            <a:pPr marL="0" indent="0">
              <a:buNone/>
            </a:pPr>
            <a:r>
              <a:rPr lang="ru-RU" sz="2000" dirty="0" smtClean="0">
                <a:effectLst/>
              </a:rPr>
              <a:t>Для </a:t>
            </a:r>
            <a:r>
              <a:rPr lang="ru-RU" sz="2000" dirty="0">
                <a:effectLst/>
              </a:rPr>
              <a:t>высокотемпературной пайки вольфрама используют припои с температурой плавления </a:t>
            </a:r>
            <a:r>
              <a:rPr lang="ru-RU" sz="2000" b="1" dirty="0">
                <a:solidFill>
                  <a:srgbClr val="FF0000"/>
                </a:solidFill>
                <a:effectLst/>
              </a:rPr>
              <a:t>до 3 000 °С,</a:t>
            </a:r>
            <a:r>
              <a:rPr lang="ru-RU" sz="2000" dirty="0">
                <a:effectLst/>
              </a:rPr>
              <a:t> в том числе чистые металлы (</a:t>
            </a:r>
            <a:r>
              <a:rPr lang="ru-RU" sz="2000" dirty="0" err="1">
                <a:effectLst/>
              </a:rPr>
              <a:t>Ta</a:t>
            </a:r>
            <a:r>
              <a:rPr lang="ru-RU" sz="2000" dirty="0">
                <a:effectLst/>
              </a:rPr>
              <a:t>, </a:t>
            </a:r>
            <a:r>
              <a:rPr lang="ru-RU" sz="2000" dirty="0" err="1">
                <a:effectLst/>
              </a:rPr>
              <a:t>Nb</a:t>
            </a:r>
            <a:r>
              <a:rPr lang="ru-RU" sz="2000" dirty="0">
                <a:effectLst/>
              </a:rPr>
              <a:t>, </a:t>
            </a:r>
            <a:r>
              <a:rPr lang="ru-RU" sz="2000" dirty="0" err="1">
                <a:effectLst/>
              </a:rPr>
              <a:t>Ni</a:t>
            </a:r>
            <a:r>
              <a:rPr lang="ru-RU" sz="2000" dirty="0">
                <a:effectLst/>
              </a:rPr>
              <a:t>, </a:t>
            </a:r>
            <a:r>
              <a:rPr lang="ru-RU" sz="2000" dirty="0" err="1">
                <a:effectLst/>
              </a:rPr>
              <a:t>Cu</a:t>
            </a:r>
            <a:r>
              <a:rPr lang="ru-RU" sz="2000" dirty="0">
                <a:effectLst/>
              </a:rPr>
              <a:t>) и сплавы (</a:t>
            </a:r>
            <a:r>
              <a:rPr lang="ru-RU" sz="2000" dirty="0" err="1">
                <a:effectLst/>
              </a:rPr>
              <a:t>Ni</a:t>
            </a:r>
            <a:r>
              <a:rPr lang="ru-RU" sz="2000" dirty="0">
                <a:effectLst/>
              </a:rPr>
              <a:t>–</a:t>
            </a:r>
            <a:r>
              <a:rPr lang="ru-RU" sz="2000" dirty="0" err="1">
                <a:effectLst/>
              </a:rPr>
              <a:t>Ti</a:t>
            </a:r>
            <a:r>
              <a:rPr lang="ru-RU" sz="2000" dirty="0">
                <a:effectLst/>
              </a:rPr>
              <a:t>, </a:t>
            </a:r>
            <a:r>
              <a:rPr lang="ru-RU" sz="2000" dirty="0" err="1">
                <a:effectLst/>
              </a:rPr>
              <a:t>Ni</a:t>
            </a:r>
            <a:r>
              <a:rPr lang="ru-RU" sz="2000" dirty="0">
                <a:effectLst/>
              </a:rPr>
              <a:t>–</a:t>
            </a:r>
            <a:r>
              <a:rPr lang="ru-RU" sz="2000" dirty="0" err="1">
                <a:effectLst/>
              </a:rPr>
              <a:t>Cu</a:t>
            </a:r>
            <a:r>
              <a:rPr lang="ru-RU" sz="2000" dirty="0">
                <a:effectLst/>
              </a:rPr>
              <a:t>, </a:t>
            </a:r>
            <a:r>
              <a:rPr lang="ru-RU" sz="2000" dirty="0" err="1">
                <a:effectLst/>
              </a:rPr>
              <a:t>Mn</a:t>
            </a:r>
            <a:r>
              <a:rPr lang="ru-RU" sz="2000" dirty="0">
                <a:effectLst/>
              </a:rPr>
              <a:t>–</a:t>
            </a:r>
            <a:r>
              <a:rPr lang="ru-RU" sz="2000" dirty="0" err="1">
                <a:effectLst/>
              </a:rPr>
              <a:t>Ni</a:t>
            </a:r>
            <a:r>
              <a:rPr lang="ru-RU" sz="2000" dirty="0">
                <a:effectLst/>
              </a:rPr>
              <a:t>–</a:t>
            </a:r>
            <a:r>
              <a:rPr lang="ru-RU" sz="2000" dirty="0" err="1">
                <a:effectLst/>
              </a:rPr>
              <a:t>Co</a:t>
            </a:r>
            <a:r>
              <a:rPr lang="ru-RU" sz="2000" dirty="0">
                <a:effectLst/>
              </a:rPr>
              <a:t>, Мо–В и др.).</a:t>
            </a:r>
          </a:p>
          <a:p>
            <a:pPr marL="0" indent="0">
              <a:buNone/>
            </a:pPr>
            <a:endParaRPr lang="ru-RU" altLang="ru-RU" sz="1100" b="1" dirty="0" smtClean="0">
              <a:solidFill>
                <a:srgbClr val="FF0000"/>
              </a:solidFill>
              <a:cs typeface="Times New Roman" panose="02020603050405020304" pitchFamily="18" charset="0"/>
            </a:endParaRPr>
          </a:p>
        </p:txBody>
      </p:sp>
      <p:sp>
        <p:nvSpPr>
          <p:cNvPr id="2" name="Прямоугольник 1"/>
          <p:cNvSpPr/>
          <p:nvPr/>
        </p:nvSpPr>
        <p:spPr>
          <a:xfrm>
            <a:off x="241757" y="582986"/>
            <a:ext cx="8794739" cy="384721"/>
          </a:xfrm>
          <a:prstGeom prst="rect">
            <a:avLst/>
          </a:prstGeom>
          <a:solidFill>
            <a:srgbClr val="66FFFF"/>
          </a:solidFill>
        </p:spPr>
        <p:txBody>
          <a:bodyPr wrap="square">
            <a:spAutoFit/>
          </a:bodyPr>
          <a:lstStyle/>
          <a:p>
            <a:r>
              <a:rPr lang="ru-RU" b="1" i="1" dirty="0" smtClean="0">
                <a:solidFill>
                  <a:srgbClr val="0000CC"/>
                </a:solidFill>
              </a:rPr>
              <a:t>3</a:t>
            </a:r>
            <a:r>
              <a:rPr lang="ru-RU" sz="1900" b="1" i="1" dirty="0" smtClean="0">
                <a:solidFill>
                  <a:srgbClr val="0000CC"/>
                </a:solidFill>
              </a:rPr>
              <a:t>) </a:t>
            </a:r>
            <a:r>
              <a:rPr lang="ru-RU" sz="1900" b="1" i="1" dirty="0" smtClean="0">
                <a:solidFill>
                  <a:srgbClr val="FF0000"/>
                </a:solidFill>
              </a:rPr>
              <a:t>Тугоплавкие припои</a:t>
            </a:r>
            <a:r>
              <a:rPr lang="ru-RU" sz="1900" dirty="0"/>
              <a:t> </a:t>
            </a:r>
            <a:r>
              <a:rPr lang="ru-RU" sz="1900" b="1" i="1" dirty="0" smtClean="0">
                <a:solidFill>
                  <a:srgbClr val="0000CC"/>
                </a:solidFill>
              </a:rPr>
              <a:t>(температура </a:t>
            </a:r>
            <a:r>
              <a:rPr lang="ru-RU" sz="1900" b="1" i="1" dirty="0">
                <a:solidFill>
                  <a:srgbClr val="0000CC"/>
                </a:solidFill>
              </a:rPr>
              <a:t>плавления </a:t>
            </a:r>
            <a:r>
              <a:rPr lang="ru-RU" sz="1900" b="1" i="1" dirty="0">
                <a:solidFill>
                  <a:srgbClr val="FF0000"/>
                </a:solidFill>
              </a:rPr>
              <a:t>более 1 850 °С </a:t>
            </a:r>
            <a:r>
              <a:rPr lang="ru-RU" sz="1900" b="1" i="1" dirty="0" smtClean="0">
                <a:solidFill>
                  <a:srgbClr val="0000CC"/>
                </a:solidFill>
              </a:rPr>
              <a:t>)</a:t>
            </a:r>
            <a:endParaRPr lang="ru-RU" sz="1900" b="1" i="1" dirty="0"/>
          </a:p>
        </p:txBody>
      </p:sp>
      <p:sp>
        <p:nvSpPr>
          <p:cNvPr id="6" name="Rectangle 2"/>
          <p:cNvSpPr>
            <a:spLocks noGrp="1" noChangeArrowheads="1"/>
          </p:cNvSpPr>
          <p:nvPr>
            <p:ph type="title"/>
          </p:nvPr>
        </p:nvSpPr>
        <p:spPr>
          <a:xfrm>
            <a:off x="0" y="0"/>
            <a:ext cx="9143999" cy="576064"/>
          </a:xfrm>
          <a:solidFill>
            <a:srgbClr val="FFC000"/>
          </a:solidFill>
        </p:spPr>
        <p:txBody>
          <a:bodyPr/>
          <a:lstStyle/>
          <a:p>
            <a:pPr fontAlgn="auto">
              <a:spcAft>
                <a:spcPts val="0"/>
              </a:spcAft>
              <a:defRPr/>
            </a:pPr>
            <a:r>
              <a:rPr lang="ru-RU" sz="3100" b="1" dirty="0">
                <a:solidFill>
                  <a:srgbClr val="0000CC"/>
                </a:solidFill>
                <a:effectLst/>
              </a:rPr>
              <a:t>Припои</a:t>
            </a:r>
            <a:r>
              <a:rPr lang="ru-RU" sz="3100" dirty="0">
                <a:solidFill>
                  <a:srgbClr val="0000CC"/>
                </a:solidFill>
                <a:effectLst/>
              </a:rPr>
              <a:t> </a:t>
            </a:r>
            <a:r>
              <a:rPr lang="ru-RU" sz="3100" b="1" dirty="0">
                <a:solidFill>
                  <a:srgbClr val="0000CC"/>
                </a:solidFill>
                <a:effectLst/>
              </a:rPr>
              <a:t>для высокотемпературной пайки</a:t>
            </a:r>
            <a:endParaRPr lang="ru-RU" altLang="ru-RU" sz="3100" b="1" dirty="0" smtClean="0">
              <a:solidFill>
                <a:srgbClr val="0000CC"/>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111241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10691"/>
            <a:ext cx="9144000" cy="609997"/>
          </a:xfrm>
          <a:solidFill>
            <a:srgbClr val="FFC000"/>
          </a:solidFill>
        </p:spPr>
        <p:txBody>
          <a:bodyPr/>
          <a:lstStyle/>
          <a:p>
            <a:pPr eaLnBrk="1" hangingPunct="1"/>
            <a:r>
              <a:rPr lang="ru-RU" sz="3600" b="1" dirty="0" smtClean="0">
                <a:solidFill>
                  <a:srgbClr val="0000CC"/>
                </a:solidFill>
                <a:effectLst>
                  <a:outerShdw blurRad="38100" dist="38100" dir="2700000" algn="tl">
                    <a:srgbClr val="000000">
                      <a:alpha val="43137"/>
                    </a:srgbClr>
                  </a:outerShdw>
                </a:effectLst>
              </a:rPr>
              <a:t>Тугоплавкие припои</a:t>
            </a:r>
            <a:endParaRPr lang="ru-RU" altLang="ru-RU" sz="3600" b="1" dirty="0" smtClean="0">
              <a:solidFill>
                <a:srgbClr val="0000CC"/>
              </a:solidFill>
              <a:effectLst>
                <a:outerShdw blurRad="38100" dist="38100" dir="2700000" algn="tl">
                  <a:srgbClr val="000000">
                    <a:alpha val="43137"/>
                  </a:srgbClr>
                </a:outerShdw>
              </a:effectLst>
            </a:endParaRPr>
          </a:p>
        </p:txBody>
      </p:sp>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3" name="Прямоугольник 2"/>
          <p:cNvSpPr/>
          <p:nvPr/>
        </p:nvSpPr>
        <p:spPr>
          <a:xfrm>
            <a:off x="90897" y="836712"/>
            <a:ext cx="9053103" cy="6286336"/>
          </a:xfrm>
          <a:prstGeom prst="rect">
            <a:avLst/>
          </a:prstGeom>
          <a:solidFill>
            <a:srgbClr val="FFFFFF"/>
          </a:solidFill>
        </p:spPr>
        <p:txBody>
          <a:bodyPr wrap="square">
            <a:spAutoFit/>
          </a:bodyPr>
          <a:lstStyle/>
          <a:p>
            <a:r>
              <a:rPr lang="ru-RU" sz="2400" b="1" dirty="0" smtClean="0">
                <a:solidFill>
                  <a:srgbClr val="FF0000"/>
                </a:solidFill>
              </a:rPr>
              <a:t>К </a:t>
            </a:r>
            <a:r>
              <a:rPr lang="ru-RU" sz="2400" b="1" u="sng" dirty="0" smtClean="0">
                <a:solidFill>
                  <a:srgbClr val="FF0000"/>
                </a:solidFill>
              </a:rPr>
              <a:t>тугоплавким (твёрдым)</a:t>
            </a:r>
            <a:r>
              <a:rPr lang="ru-RU" sz="2400" b="1" dirty="0" smtClean="0">
                <a:solidFill>
                  <a:srgbClr val="FF0000"/>
                </a:solidFill>
              </a:rPr>
              <a:t> </a:t>
            </a:r>
            <a:r>
              <a:rPr lang="ru-RU" sz="2400" b="1" dirty="0" smtClean="0"/>
              <a:t>относят </a:t>
            </a:r>
            <a:r>
              <a:rPr lang="ru-RU" sz="2400" b="1" dirty="0">
                <a:solidFill>
                  <a:srgbClr val="006600"/>
                </a:solidFill>
              </a:rPr>
              <a:t>сплавы на основе меди, цинка, серебра, латуни, золота, алюминия, магния и </a:t>
            </a:r>
            <a:r>
              <a:rPr lang="ru-RU" sz="2400" b="1" dirty="0" smtClean="0">
                <a:solidFill>
                  <a:srgbClr val="006600"/>
                </a:solidFill>
              </a:rPr>
              <a:t>никеля </a:t>
            </a:r>
            <a:r>
              <a:rPr lang="ru-RU" sz="2400" b="1" dirty="0" smtClean="0">
                <a:solidFill>
                  <a:srgbClr val="FF00FF"/>
                </a:solidFill>
              </a:rPr>
              <a:t>(медно-цинковые, серебряные и др.) (температура плавления </a:t>
            </a:r>
            <a:r>
              <a:rPr lang="ru-RU" sz="2400" b="1" dirty="0" smtClean="0">
                <a:solidFill>
                  <a:srgbClr val="FF0000"/>
                </a:solidFill>
              </a:rPr>
              <a:t>свыше 400-500°С</a:t>
            </a:r>
            <a:r>
              <a:rPr lang="ru-RU" sz="2400" b="1" dirty="0" smtClean="0">
                <a:solidFill>
                  <a:srgbClr val="FF00FF"/>
                </a:solidFill>
              </a:rPr>
              <a:t>). </a:t>
            </a:r>
          </a:p>
          <a:p>
            <a:r>
              <a:rPr lang="ru-RU" sz="2400" b="1" dirty="0" smtClean="0">
                <a:solidFill>
                  <a:srgbClr val="0000D0"/>
                </a:solidFill>
              </a:rPr>
              <a:t>Соединения, полученные с помощью таких припоев, имеют высокую прочность, температурную и коррозионную стойкость. </a:t>
            </a:r>
          </a:p>
          <a:p>
            <a:r>
              <a:rPr lang="ru-RU" sz="2400" b="1" dirty="0" smtClean="0">
                <a:solidFill>
                  <a:srgbClr val="006600"/>
                </a:solidFill>
              </a:rPr>
              <a:t>Такие припои используют для соединения деталей из стали, чугуна, меди, никеля и их сплавов, а также сплавов с высокой температурой плавления.</a:t>
            </a:r>
          </a:p>
          <a:p>
            <a:r>
              <a:rPr lang="ru-RU" sz="2400" b="1" dirty="0" smtClean="0">
                <a:solidFill>
                  <a:srgbClr val="0000D0"/>
                </a:solidFill>
              </a:rPr>
              <a:t>Для получения определенных свойств и температуры плавления в эти припои добавляют олово, марганец, алюминий, железо и др. </a:t>
            </a:r>
          </a:p>
          <a:p>
            <a:r>
              <a:rPr lang="ru-RU" sz="2400" b="1" dirty="0" smtClean="0">
                <a:solidFill>
                  <a:srgbClr val="006600"/>
                </a:solidFill>
              </a:rPr>
              <a:t>Добавка небольшого количества бора повышает твёрдость и прочность припоя, но повышает хрупкость паяных швов.</a:t>
            </a:r>
          </a:p>
          <a:p>
            <a:pPr>
              <a:spcBef>
                <a:spcPts val="300"/>
              </a:spcBef>
              <a:spcAft>
                <a:spcPts val="300"/>
              </a:spcAft>
            </a:pPr>
            <a:endParaRPr lang="ru-RU" sz="1600" b="1" dirty="0">
              <a:solidFill>
                <a:srgbClr val="0000D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52360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347864" y="1394711"/>
            <a:ext cx="5112568" cy="3476327"/>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800" b="1" dirty="0" smtClean="0">
              <a:solidFill>
                <a:srgbClr val="FF0000"/>
              </a:solidFill>
              <a:latin typeface="Times New Roman" pitchFamily="18" charset="0"/>
              <a:cs typeface="Times New Roman" pitchFamily="18" charset="0"/>
            </a:endParaRPr>
          </a:p>
          <a:p>
            <a:pPr algn="ctr">
              <a:defRPr/>
            </a:pPr>
            <a:endParaRPr lang="ru-RU" sz="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Материалы </a:t>
            </a:r>
          </a:p>
          <a:p>
            <a:pPr algn="ctr">
              <a:defRPr/>
            </a:pPr>
            <a:r>
              <a:rPr lang="ru-RU"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для пайки: </a:t>
            </a:r>
          </a:p>
          <a:p>
            <a:pPr algn="ctr">
              <a:defRPr/>
            </a:pPr>
            <a:r>
              <a:rPr lang="ru-RU" sz="44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ФЛЮСЫ</a:t>
            </a:r>
          </a:p>
          <a:p>
            <a:pPr algn="ctr">
              <a:defRPr/>
            </a:pPr>
            <a:endParaRPr lang="en-US" sz="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800" b="1" dirty="0">
              <a:solidFill>
                <a:srgbClr val="0000FF"/>
              </a:solidFill>
            </a:endParaRPr>
          </a:p>
        </p:txBody>
      </p:sp>
      <p:pic>
        <p:nvPicPr>
          <p:cNvPr id="6" name="Picture 18" descr="Так выглядят куски полученной сосновой канифол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5013176"/>
            <a:ext cx="2268252" cy="170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38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80">
                                          <p:stCondLst>
                                            <p:cond delay="0"/>
                                          </p:stCondLst>
                                        </p:cTn>
                                        <p:tgtEl>
                                          <p:spTgt spid="5">
                                            <p:txEl>
                                              <p:pRg st="2" end="2"/>
                                            </p:txEl>
                                          </p:spTgt>
                                        </p:tgtEl>
                                      </p:cBhvr>
                                    </p:animEffect>
                                    <p:anim calcmode="lin" valueType="num">
                                      <p:cBhvr>
                                        <p:cTn id="14"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2" end="2"/>
                                            </p:txEl>
                                          </p:spTgt>
                                        </p:tgtEl>
                                      </p:cBhvr>
                                      <p:to x="100000" y="60000"/>
                                    </p:animScale>
                                    <p:animScale>
                                      <p:cBhvr>
                                        <p:cTn id="20" dur="166" decel="50000">
                                          <p:stCondLst>
                                            <p:cond delay="676"/>
                                          </p:stCondLst>
                                        </p:cTn>
                                        <p:tgtEl>
                                          <p:spTgt spid="5">
                                            <p:txEl>
                                              <p:pRg st="2" end="2"/>
                                            </p:txEl>
                                          </p:spTgt>
                                        </p:tgtEl>
                                      </p:cBhvr>
                                      <p:to x="100000" y="100000"/>
                                    </p:animScale>
                                    <p:animScale>
                                      <p:cBhvr>
                                        <p:cTn id="21" dur="26">
                                          <p:stCondLst>
                                            <p:cond delay="1312"/>
                                          </p:stCondLst>
                                        </p:cTn>
                                        <p:tgtEl>
                                          <p:spTgt spid="5">
                                            <p:txEl>
                                              <p:pRg st="2" end="2"/>
                                            </p:txEl>
                                          </p:spTgt>
                                        </p:tgtEl>
                                      </p:cBhvr>
                                      <p:to x="100000" y="80000"/>
                                    </p:animScale>
                                    <p:animScale>
                                      <p:cBhvr>
                                        <p:cTn id="22" dur="166" decel="50000">
                                          <p:stCondLst>
                                            <p:cond delay="1338"/>
                                          </p:stCondLst>
                                        </p:cTn>
                                        <p:tgtEl>
                                          <p:spTgt spid="5">
                                            <p:txEl>
                                              <p:pRg st="2" end="2"/>
                                            </p:txEl>
                                          </p:spTgt>
                                        </p:tgtEl>
                                      </p:cBhvr>
                                      <p:to x="100000" y="100000"/>
                                    </p:animScale>
                                    <p:animScale>
                                      <p:cBhvr>
                                        <p:cTn id="23" dur="26">
                                          <p:stCondLst>
                                            <p:cond delay="1642"/>
                                          </p:stCondLst>
                                        </p:cTn>
                                        <p:tgtEl>
                                          <p:spTgt spid="5">
                                            <p:txEl>
                                              <p:pRg st="2" end="2"/>
                                            </p:txEl>
                                          </p:spTgt>
                                        </p:tgtEl>
                                      </p:cBhvr>
                                      <p:to x="100000" y="90000"/>
                                    </p:animScale>
                                    <p:animScale>
                                      <p:cBhvr>
                                        <p:cTn id="24" dur="166" decel="50000">
                                          <p:stCondLst>
                                            <p:cond delay="1668"/>
                                          </p:stCondLst>
                                        </p:cTn>
                                        <p:tgtEl>
                                          <p:spTgt spid="5">
                                            <p:txEl>
                                              <p:pRg st="2" end="2"/>
                                            </p:txEl>
                                          </p:spTgt>
                                        </p:tgtEl>
                                      </p:cBhvr>
                                      <p:to x="100000" y="100000"/>
                                    </p:animScale>
                                    <p:animScale>
                                      <p:cBhvr>
                                        <p:cTn id="25" dur="26">
                                          <p:stCondLst>
                                            <p:cond delay="1808"/>
                                          </p:stCondLst>
                                        </p:cTn>
                                        <p:tgtEl>
                                          <p:spTgt spid="5">
                                            <p:txEl>
                                              <p:pRg st="2" end="2"/>
                                            </p:txEl>
                                          </p:spTgt>
                                        </p:tgtEl>
                                      </p:cBhvr>
                                      <p:to x="100000" y="95000"/>
                                    </p:animScale>
                                    <p:animScale>
                                      <p:cBhvr>
                                        <p:cTn id="26" dur="166" decel="50000">
                                          <p:stCondLst>
                                            <p:cond delay="1834"/>
                                          </p:stCondLst>
                                        </p:cTn>
                                        <p:tgtEl>
                                          <p:spTgt spid="5">
                                            <p:txEl>
                                              <p:pRg st="2" end="2"/>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down)">
                                      <p:cBhvr>
                                        <p:cTn id="31" dur="580">
                                          <p:stCondLst>
                                            <p:cond delay="0"/>
                                          </p:stCondLst>
                                        </p:cTn>
                                        <p:tgtEl>
                                          <p:spTgt spid="5">
                                            <p:txEl>
                                              <p:pRg st="3" end="3"/>
                                            </p:txEl>
                                          </p:spTgt>
                                        </p:tgtEl>
                                      </p:cBhvr>
                                    </p:animEffect>
                                    <p:anim calcmode="lin" valueType="num">
                                      <p:cBhvr>
                                        <p:cTn id="32"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xEl>
                                              <p:pRg st="3" end="3"/>
                                            </p:txEl>
                                          </p:spTgt>
                                        </p:tgtEl>
                                      </p:cBhvr>
                                      <p:to x="100000" y="60000"/>
                                    </p:animScale>
                                    <p:animScale>
                                      <p:cBhvr>
                                        <p:cTn id="38" dur="166" decel="50000">
                                          <p:stCondLst>
                                            <p:cond delay="676"/>
                                          </p:stCondLst>
                                        </p:cTn>
                                        <p:tgtEl>
                                          <p:spTgt spid="5">
                                            <p:txEl>
                                              <p:pRg st="3" end="3"/>
                                            </p:txEl>
                                          </p:spTgt>
                                        </p:tgtEl>
                                      </p:cBhvr>
                                      <p:to x="100000" y="100000"/>
                                    </p:animScale>
                                    <p:animScale>
                                      <p:cBhvr>
                                        <p:cTn id="39" dur="26">
                                          <p:stCondLst>
                                            <p:cond delay="1312"/>
                                          </p:stCondLst>
                                        </p:cTn>
                                        <p:tgtEl>
                                          <p:spTgt spid="5">
                                            <p:txEl>
                                              <p:pRg st="3" end="3"/>
                                            </p:txEl>
                                          </p:spTgt>
                                        </p:tgtEl>
                                      </p:cBhvr>
                                      <p:to x="100000" y="80000"/>
                                    </p:animScale>
                                    <p:animScale>
                                      <p:cBhvr>
                                        <p:cTn id="40" dur="166" decel="50000">
                                          <p:stCondLst>
                                            <p:cond delay="1338"/>
                                          </p:stCondLst>
                                        </p:cTn>
                                        <p:tgtEl>
                                          <p:spTgt spid="5">
                                            <p:txEl>
                                              <p:pRg st="3" end="3"/>
                                            </p:txEl>
                                          </p:spTgt>
                                        </p:tgtEl>
                                      </p:cBhvr>
                                      <p:to x="100000" y="100000"/>
                                    </p:animScale>
                                    <p:animScale>
                                      <p:cBhvr>
                                        <p:cTn id="41" dur="26">
                                          <p:stCondLst>
                                            <p:cond delay="1642"/>
                                          </p:stCondLst>
                                        </p:cTn>
                                        <p:tgtEl>
                                          <p:spTgt spid="5">
                                            <p:txEl>
                                              <p:pRg st="3" end="3"/>
                                            </p:txEl>
                                          </p:spTgt>
                                        </p:tgtEl>
                                      </p:cBhvr>
                                      <p:to x="100000" y="90000"/>
                                    </p:animScale>
                                    <p:animScale>
                                      <p:cBhvr>
                                        <p:cTn id="42" dur="166" decel="50000">
                                          <p:stCondLst>
                                            <p:cond delay="1668"/>
                                          </p:stCondLst>
                                        </p:cTn>
                                        <p:tgtEl>
                                          <p:spTgt spid="5">
                                            <p:txEl>
                                              <p:pRg st="3" end="3"/>
                                            </p:txEl>
                                          </p:spTgt>
                                        </p:tgtEl>
                                      </p:cBhvr>
                                      <p:to x="100000" y="100000"/>
                                    </p:animScale>
                                    <p:animScale>
                                      <p:cBhvr>
                                        <p:cTn id="43" dur="26">
                                          <p:stCondLst>
                                            <p:cond delay="1808"/>
                                          </p:stCondLst>
                                        </p:cTn>
                                        <p:tgtEl>
                                          <p:spTgt spid="5">
                                            <p:txEl>
                                              <p:pRg st="3" end="3"/>
                                            </p:txEl>
                                          </p:spTgt>
                                        </p:tgtEl>
                                      </p:cBhvr>
                                      <p:to x="100000" y="95000"/>
                                    </p:animScale>
                                    <p:animScale>
                                      <p:cBhvr>
                                        <p:cTn id="44" dur="166" decel="50000">
                                          <p:stCondLst>
                                            <p:cond delay="1834"/>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5516" y="834562"/>
            <a:ext cx="8748972" cy="1730342"/>
          </a:xfrm>
          <a:solidFill>
            <a:srgbClr val="FFFFCC"/>
          </a:solidFill>
        </p:spPr>
        <p:txBody>
          <a:bodyPr rtlCol="0">
            <a:noAutofit/>
          </a:bodyPr>
          <a:lstStyle/>
          <a:p>
            <a:pPr marL="182563" indent="0" fontAlgn="auto">
              <a:spcAft>
                <a:spcPts val="0"/>
              </a:spcAft>
              <a:buNone/>
              <a:defRPr/>
            </a:pPr>
            <a:r>
              <a:rPr lang="ru-RU" sz="2400" b="1" i="1" u="sng" dirty="0" smtClean="0">
                <a:solidFill>
                  <a:srgbClr val="FF0000"/>
                </a:solidFill>
                <a:latin typeface="T-FLEX Type B" pitchFamily="2" charset="0"/>
              </a:rPr>
              <a:t>ФЛЮС</a:t>
            </a:r>
            <a:r>
              <a:rPr lang="ru-RU" sz="2400" b="1" i="1" dirty="0" smtClean="0">
                <a:latin typeface="T-FLEX Type B" pitchFamily="2" charset="0"/>
              </a:rPr>
              <a:t> </a:t>
            </a:r>
            <a:r>
              <a:rPr lang="ru-RU" sz="2400" b="1" i="1" dirty="0" smtClean="0">
                <a:solidFill>
                  <a:srgbClr val="0000CC"/>
                </a:solidFill>
                <a:latin typeface="T-FLEX Type B" pitchFamily="2" charset="0"/>
              </a:rPr>
              <a:t>– химическое вещество, используемое для:</a:t>
            </a:r>
          </a:p>
          <a:p>
            <a:pPr marL="809625" indent="-433388" fontAlgn="auto">
              <a:spcAft>
                <a:spcPts val="0"/>
              </a:spcAft>
              <a:buClr>
                <a:srgbClr val="FF0000"/>
              </a:buClr>
              <a:buSzPct val="100000"/>
              <a:buFont typeface="Wingdings" panose="05000000000000000000" pitchFamily="2" charset="2"/>
              <a:buChar char="ü"/>
              <a:defRPr/>
            </a:pPr>
            <a:r>
              <a:rPr lang="ru-RU" sz="2400" b="1" i="1" dirty="0" smtClean="0">
                <a:solidFill>
                  <a:srgbClr val="0000CC"/>
                </a:solidFill>
                <a:latin typeface="T-FLEX Type B" pitchFamily="2" charset="0"/>
              </a:rPr>
              <a:t>разрушения окисных пленок; </a:t>
            </a:r>
          </a:p>
          <a:p>
            <a:pPr marL="809625" indent="-433388" fontAlgn="auto">
              <a:spcAft>
                <a:spcPts val="0"/>
              </a:spcAft>
              <a:buClr>
                <a:srgbClr val="FF0000"/>
              </a:buClr>
              <a:buSzPct val="100000"/>
              <a:buFont typeface="Wingdings" panose="05000000000000000000" pitchFamily="2" charset="2"/>
              <a:buChar char="ü"/>
              <a:defRPr/>
            </a:pPr>
            <a:r>
              <a:rPr lang="ru-RU" sz="2400" b="1" i="1" dirty="0" smtClean="0">
                <a:solidFill>
                  <a:srgbClr val="0000CC"/>
                </a:solidFill>
                <a:latin typeface="T-FLEX Type B" pitchFamily="2" charset="0"/>
              </a:rPr>
              <a:t>улучшения смачиваемости паянных поверхностей и защиты их от окисления.</a:t>
            </a:r>
          </a:p>
        </p:txBody>
      </p:sp>
      <p:pic>
        <p:nvPicPr>
          <p:cNvPr id="17411" name="Picture 2" descr="http://www.radiopart.ru/gallery/2041/1282668758.jpg"/>
          <p:cNvPicPr>
            <a:picLocks noChangeAspect="1" noChangeArrowheads="1"/>
          </p:cNvPicPr>
          <p:nvPr/>
        </p:nvPicPr>
        <p:blipFill>
          <a:blip r:embed="rId2"/>
          <a:srcRect/>
          <a:stretch>
            <a:fillRect/>
          </a:stretch>
        </p:blipFill>
        <p:spPr bwMode="auto">
          <a:xfrm>
            <a:off x="1475656" y="2708920"/>
            <a:ext cx="2304256" cy="3840427"/>
          </a:xfrm>
          <a:prstGeom prst="rect">
            <a:avLst/>
          </a:prstGeom>
          <a:noFill/>
          <a:ln w="9525">
            <a:noFill/>
            <a:miter lim="800000"/>
            <a:headEnd/>
            <a:tailEnd/>
          </a:ln>
        </p:spPr>
      </p:pic>
      <p:pic>
        <p:nvPicPr>
          <p:cNvPr id="17412" name="Picture 4" descr="http://www.payalniki.ru/product_images/big/325.jpg"/>
          <p:cNvPicPr>
            <a:picLocks noChangeAspect="1" noChangeArrowheads="1"/>
          </p:cNvPicPr>
          <p:nvPr/>
        </p:nvPicPr>
        <p:blipFill>
          <a:blip r:embed="rId3"/>
          <a:srcRect/>
          <a:stretch>
            <a:fillRect/>
          </a:stretch>
        </p:blipFill>
        <p:spPr bwMode="auto">
          <a:xfrm>
            <a:off x="4932040" y="2708920"/>
            <a:ext cx="2474301" cy="3854624"/>
          </a:xfrm>
          <a:prstGeom prst="rect">
            <a:avLst/>
          </a:prstGeom>
          <a:noFill/>
          <a:ln w="9525">
            <a:noFill/>
            <a:miter lim="800000"/>
            <a:headEnd/>
            <a:tailEnd/>
          </a:ln>
        </p:spPr>
      </p:pic>
      <p:sp>
        <p:nvSpPr>
          <p:cNvPr id="7" name="Прямоугольник 6"/>
          <p:cNvSpPr/>
          <p:nvPr/>
        </p:nvSpPr>
        <p:spPr>
          <a:xfrm>
            <a:off x="1691680" y="0"/>
            <a:ext cx="5501827" cy="769441"/>
          </a:xfrm>
          <a:prstGeom prst="rect">
            <a:avLst/>
          </a:prstGeom>
        </p:spPr>
        <p:txBody>
          <a:bodyPr wrap="none">
            <a:spAutoFit/>
          </a:bodyPr>
          <a:lstStyle/>
          <a:p>
            <a:pPr algn="ctr"/>
            <a:r>
              <a:rPr lang="ru-RU" altLang="ru-RU" sz="4400" b="1" dirty="0" smtClean="0">
                <a:solidFill>
                  <a:srgbClr val="C00000"/>
                </a:solidFill>
                <a:cs typeface="Times New Roman" panose="02020603050405020304" pitchFamily="18" charset="0"/>
              </a:rPr>
              <a:t>Паяльные флюсы</a:t>
            </a:r>
            <a:endParaRPr lang="ru-RU" sz="4400" dirty="0">
              <a:solidFill>
                <a:srgbClr val="C00000"/>
              </a:solidFill>
            </a:endParaRPr>
          </a:p>
        </p:txBody>
      </p:sp>
    </p:spTree>
    <p:extLst>
      <p:ext uri="{BB962C8B-B14F-4D97-AF65-F5344CB8AC3E}">
        <p14:creationId xmlns:p14="http://schemas.microsoft.com/office/powerpoint/2010/main" val="1432561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1"/>
            <a:ext cx="9144000" cy="704806"/>
          </a:xfrm>
        </p:spPr>
        <p:txBody>
          <a:bodyPr/>
          <a:lstStyle/>
          <a:p>
            <a:pPr eaLnBrk="1" hangingPunct="1">
              <a:defRPr/>
            </a:pPr>
            <a:r>
              <a:rPr lang="ru-RU" sz="4000" b="1" dirty="0" smtClean="0">
                <a:solidFill>
                  <a:srgbClr val="C00000"/>
                </a:solidFill>
              </a:rPr>
              <a:t>Виды соединений деталей</a:t>
            </a:r>
          </a:p>
        </p:txBody>
      </p:sp>
      <p:sp>
        <p:nvSpPr>
          <p:cNvPr id="4" name="Rectangle 3"/>
          <p:cNvSpPr txBox="1">
            <a:spLocks noChangeArrowheads="1"/>
          </p:cNvSpPr>
          <p:nvPr/>
        </p:nvSpPr>
        <p:spPr bwMode="auto">
          <a:xfrm>
            <a:off x="187961" y="3104355"/>
            <a:ext cx="8768078" cy="368956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eaLnBrk="1" hangingPunct="1">
              <a:spcBef>
                <a:spcPts val="0"/>
              </a:spcBef>
              <a:spcAft>
                <a:spcPts val="0"/>
              </a:spcAft>
              <a:defRPr/>
            </a:pPr>
            <a:r>
              <a:rPr lang="ru-RU" sz="2200" b="1" u="sng" kern="0" dirty="0" smtClean="0">
                <a:solidFill>
                  <a:srgbClr val="FF0000"/>
                </a:solidFill>
              </a:rPr>
              <a:t>Разъёмные соединения</a:t>
            </a:r>
            <a:r>
              <a:rPr lang="ru-RU" sz="2200" kern="0" dirty="0" smtClean="0"/>
              <a:t> </a:t>
            </a:r>
            <a:r>
              <a:rPr lang="ru-RU" sz="2200" b="1" kern="0" dirty="0" smtClean="0">
                <a:solidFill>
                  <a:srgbClr val="0000FF"/>
                </a:solidFill>
              </a:rPr>
              <a:t>– это соединения, которые </a:t>
            </a:r>
            <a:r>
              <a:rPr lang="ru-RU" sz="2200" b="1" dirty="0" smtClean="0">
                <a:solidFill>
                  <a:srgbClr val="0000FF"/>
                </a:solidFill>
                <a:effectLst/>
              </a:rPr>
              <a:t>позволяют </a:t>
            </a:r>
            <a:r>
              <a:rPr lang="ru-RU" sz="2200" b="1" dirty="0">
                <a:solidFill>
                  <a:srgbClr val="0000FF"/>
                </a:solidFill>
                <a:effectLst/>
              </a:rPr>
              <a:t>производить многократную сборку и разборку сборочной единицы без повреждения </a:t>
            </a:r>
            <a:r>
              <a:rPr lang="ru-RU" sz="2200" b="1" dirty="0" smtClean="0">
                <a:solidFill>
                  <a:srgbClr val="0000FF"/>
                </a:solidFill>
                <a:effectLst/>
              </a:rPr>
              <a:t>деталей (</a:t>
            </a:r>
            <a:r>
              <a:rPr lang="ru-RU" sz="2200" b="1" kern="0" dirty="0" smtClean="0">
                <a:solidFill>
                  <a:srgbClr val="0000FF"/>
                </a:solidFill>
              </a:rPr>
              <a:t>без механического разрушения). </a:t>
            </a:r>
          </a:p>
          <a:p>
            <a:pPr marL="360363" indent="0" eaLnBrk="1" hangingPunct="1">
              <a:spcBef>
                <a:spcPts val="0"/>
              </a:spcBef>
              <a:spcAft>
                <a:spcPts val="0"/>
              </a:spcAft>
              <a:buNone/>
              <a:defRPr/>
            </a:pPr>
            <a:r>
              <a:rPr lang="ru-RU" sz="2200" b="1" i="1" u="sng" kern="0" dirty="0" smtClean="0">
                <a:solidFill>
                  <a:srgbClr val="FF00FF"/>
                </a:solidFill>
              </a:rPr>
              <a:t>Виды</a:t>
            </a:r>
            <a:r>
              <a:rPr lang="ru-RU" sz="2200" b="1" i="1" kern="0" dirty="0" smtClean="0">
                <a:solidFill>
                  <a:srgbClr val="FF00FF"/>
                </a:solidFill>
              </a:rPr>
              <a:t>: </a:t>
            </a:r>
            <a:r>
              <a:rPr lang="ru-RU" sz="2200" b="1" i="1" kern="0" dirty="0" smtClean="0">
                <a:solidFill>
                  <a:srgbClr val="006600"/>
                </a:solidFill>
              </a:rPr>
              <a:t>резьбовые (болтовое, винтовое, шпилечное), шпоночные, штифтовые, шлицевые и др.)</a:t>
            </a:r>
          </a:p>
          <a:p>
            <a:pPr eaLnBrk="1" hangingPunct="1">
              <a:spcBef>
                <a:spcPts val="600"/>
              </a:spcBef>
              <a:spcAft>
                <a:spcPts val="600"/>
              </a:spcAft>
              <a:defRPr/>
            </a:pPr>
            <a:r>
              <a:rPr lang="ru-RU" sz="2200" b="1" u="sng" kern="0" dirty="0" smtClean="0">
                <a:solidFill>
                  <a:srgbClr val="FF0000"/>
                </a:solidFill>
              </a:rPr>
              <a:t>Неразъёмные соединения</a:t>
            </a:r>
            <a:r>
              <a:rPr lang="ru-RU" sz="2200" kern="0" dirty="0" smtClean="0"/>
              <a:t> </a:t>
            </a:r>
            <a:r>
              <a:rPr lang="ru-RU" sz="2200" b="1" kern="0" dirty="0" smtClean="0">
                <a:solidFill>
                  <a:srgbClr val="0000FF"/>
                </a:solidFill>
              </a:rPr>
              <a:t>– это</a:t>
            </a:r>
            <a:r>
              <a:rPr lang="ru-RU" sz="2200" kern="0" dirty="0" smtClean="0"/>
              <a:t> </a:t>
            </a:r>
            <a:r>
              <a:rPr lang="ru-RU" sz="2200" b="1" kern="0" dirty="0" smtClean="0">
                <a:solidFill>
                  <a:srgbClr val="0000FF"/>
                </a:solidFill>
              </a:rPr>
              <a:t>соединения, которые нельзя разобрать на отдельные детали без механического разрушения. </a:t>
            </a:r>
          </a:p>
          <a:p>
            <a:pPr marL="360363" indent="0" eaLnBrk="1" hangingPunct="1">
              <a:spcBef>
                <a:spcPts val="0"/>
              </a:spcBef>
              <a:spcAft>
                <a:spcPts val="0"/>
              </a:spcAft>
              <a:buNone/>
              <a:defRPr/>
            </a:pPr>
            <a:r>
              <a:rPr lang="ru-RU" sz="2200" b="1" i="1" u="sng" kern="0" dirty="0" smtClean="0">
                <a:solidFill>
                  <a:srgbClr val="FF00FF"/>
                </a:solidFill>
              </a:rPr>
              <a:t>Виды</a:t>
            </a:r>
            <a:r>
              <a:rPr lang="ru-RU" sz="2200" b="1" i="1" kern="0" dirty="0" smtClean="0">
                <a:solidFill>
                  <a:srgbClr val="FF00FF"/>
                </a:solidFill>
              </a:rPr>
              <a:t>:</a:t>
            </a:r>
            <a:r>
              <a:rPr lang="ru-RU" sz="2200" b="1" i="1" kern="0" dirty="0" smtClean="0">
                <a:solidFill>
                  <a:srgbClr val="006600"/>
                </a:solidFill>
              </a:rPr>
              <a:t> </a:t>
            </a:r>
            <a:r>
              <a:rPr lang="ru-RU" sz="2200" b="1" i="1" u="sng" kern="0" dirty="0" smtClean="0">
                <a:solidFill>
                  <a:srgbClr val="006600"/>
                </a:solidFill>
              </a:rPr>
              <a:t>заклёпочные</a:t>
            </a:r>
            <a:r>
              <a:rPr lang="ru-RU" sz="2200" b="1" i="1" kern="0" dirty="0" smtClean="0">
                <a:solidFill>
                  <a:srgbClr val="006600"/>
                </a:solidFill>
              </a:rPr>
              <a:t>, </a:t>
            </a:r>
            <a:r>
              <a:rPr lang="ru-RU" sz="2200" b="1" i="1" u="sng" kern="0" dirty="0" smtClean="0">
                <a:solidFill>
                  <a:srgbClr val="006600"/>
                </a:solidFill>
              </a:rPr>
              <a:t>паяные</a:t>
            </a:r>
            <a:r>
              <a:rPr lang="ru-RU" sz="2200" b="1" i="1" kern="0" dirty="0" smtClean="0">
                <a:solidFill>
                  <a:srgbClr val="006600"/>
                </a:solidFill>
              </a:rPr>
              <a:t>, </a:t>
            </a:r>
            <a:r>
              <a:rPr lang="ru-RU" sz="2200" b="1" i="1" u="sng" kern="0" dirty="0" smtClean="0">
                <a:solidFill>
                  <a:srgbClr val="006600"/>
                </a:solidFill>
              </a:rPr>
              <a:t>клеевые</a:t>
            </a:r>
            <a:r>
              <a:rPr lang="ru-RU" sz="2200" b="1" i="1" kern="0" dirty="0" smtClean="0">
                <a:solidFill>
                  <a:srgbClr val="006600"/>
                </a:solidFill>
              </a:rPr>
              <a:t>, сварные </a:t>
            </a:r>
            <a:r>
              <a:rPr lang="ru-RU" sz="2200" b="1" i="1" kern="0" dirty="0">
                <a:solidFill>
                  <a:srgbClr val="006600"/>
                </a:solidFill>
              </a:rPr>
              <a:t>и </a:t>
            </a:r>
            <a:r>
              <a:rPr lang="ru-RU" sz="2200" b="1" i="1" kern="0" dirty="0" smtClean="0">
                <a:solidFill>
                  <a:srgbClr val="006600"/>
                </a:solidFill>
              </a:rPr>
              <a:t>др.)</a:t>
            </a:r>
          </a:p>
        </p:txBody>
      </p:sp>
      <p:sp>
        <p:nvSpPr>
          <p:cNvPr id="6" name="Rectangle 3"/>
          <p:cNvSpPr txBox="1">
            <a:spLocks noChangeArrowheads="1"/>
          </p:cNvSpPr>
          <p:nvPr/>
        </p:nvSpPr>
        <p:spPr bwMode="auto">
          <a:xfrm>
            <a:off x="177363" y="704807"/>
            <a:ext cx="8789274" cy="229214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eaLnBrk="1" hangingPunct="1">
              <a:spcBef>
                <a:spcPts val="600"/>
              </a:spcBef>
              <a:spcAft>
                <a:spcPts val="600"/>
              </a:spcAft>
              <a:defRPr/>
            </a:pPr>
            <a:r>
              <a:rPr lang="ru-RU" sz="2200" b="1" u="sng" kern="0" dirty="0" smtClean="0">
                <a:solidFill>
                  <a:srgbClr val="FF0000"/>
                </a:solidFill>
              </a:rPr>
              <a:t>Подвижные соединения</a:t>
            </a:r>
            <a:r>
              <a:rPr lang="ru-RU" sz="2200" kern="0" dirty="0" smtClean="0"/>
              <a:t> </a:t>
            </a:r>
            <a:r>
              <a:rPr lang="ru-RU" sz="2200" b="1" kern="0" dirty="0" smtClean="0">
                <a:solidFill>
                  <a:srgbClr val="0000FF"/>
                </a:solidFill>
              </a:rPr>
              <a:t>– это соединения, </a:t>
            </a:r>
            <a:r>
              <a:rPr lang="ru-RU" sz="2200" b="1" kern="0" dirty="0" smtClean="0">
                <a:solidFill>
                  <a:srgbClr val="0000FF"/>
                </a:solidFill>
                <a:effectLst/>
              </a:rPr>
              <a:t>обеспечивающие перемещение одной детали относительно другой.</a:t>
            </a:r>
            <a:endParaRPr lang="ru-RU" sz="2200" b="1" i="1" kern="0" dirty="0" smtClean="0">
              <a:solidFill>
                <a:srgbClr val="0000FF"/>
              </a:solidFill>
            </a:endParaRPr>
          </a:p>
          <a:p>
            <a:pPr eaLnBrk="1" hangingPunct="1">
              <a:spcBef>
                <a:spcPts val="600"/>
              </a:spcBef>
              <a:spcAft>
                <a:spcPts val="600"/>
              </a:spcAft>
              <a:defRPr/>
            </a:pPr>
            <a:r>
              <a:rPr lang="ru-RU" sz="2200" b="1" u="sng" kern="0" dirty="0" smtClean="0">
                <a:solidFill>
                  <a:srgbClr val="FF0000"/>
                </a:solidFill>
              </a:rPr>
              <a:t>Неподвижные соединения</a:t>
            </a:r>
            <a:r>
              <a:rPr lang="ru-RU" sz="2200" kern="0" dirty="0" smtClean="0"/>
              <a:t> </a:t>
            </a:r>
            <a:r>
              <a:rPr lang="ru-RU" sz="2200" b="1" kern="0" dirty="0" smtClean="0">
                <a:solidFill>
                  <a:srgbClr val="0000FF"/>
                </a:solidFill>
              </a:rPr>
              <a:t>– это</a:t>
            </a:r>
            <a:r>
              <a:rPr lang="ru-RU" sz="2200" kern="0" dirty="0" smtClean="0"/>
              <a:t> </a:t>
            </a:r>
            <a:r>
              <a:rPr lang="ru-RU" sz="2200" b="1" kern="0" dirty="0" smtClean="0">
                <a:solidFill>
                  <a:srgbClr val="0000FF"/>
                </a:solidFill>
              </a:rPr>
              <a:t>соединения, </a:t>
            </a:r>
            <a:r>
              <a:rPr lang="ru-RU" sz="2200" b="1" kern="0" dirty="0" smtClean="0">
                <a:solidFill>
                  <a:srgbClr val="0000FF"/>
                </a:solidFill>
                <a:effectLst/>
              </a:rPr>
              <a:t>в которых две или несколько деталей жёстко скреплены друг с другом.</a:t>
            </a:r>
            <a:endParaRPr lang="ru-RU" sz="2200" b="1" i="1" kern="0" dirty="0" smtClean="0">
              <a:solidFill>
                <a:srgbClr val="0000FF"/>
              </a:solidFill>
            </a:endParaRPr>
          </a:p>
        </p:txBody>
      </p:sp>
    </p:spTree>
    <p:extLst>
      <p:ext uri="{BB962C8B-B14F-4D97-AF65-F5344CB8AC3E}">
        <p14:creationId xmlns:p14="http://schemas.microsoft.com/office/powerpoint/2010/main" val="237408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p:cTn id="7" dur="3000" fill="hold"/>
                                        <p:tgtEl>
                                          <p:spTgt spid="254978"/>
                                        </p:tgtEl>
                                        <p:attrNameLst>
                                          <p:attrName>ppt_x</p:attrName>
                                        </p:attrNameLst>
                                      </p:cBhvr>
                                      <p:tavLst>
                                        <p:tav tm="0">
                                          <p:val>
                                            <p:strVal val="#ppt_x-.2"/>
                                          </p:val>
                                        </p:tav>
                                        <p:tav tm="100000">
                                          <p:val>
                                            <p:strVal val="#ppt_x"/>
                                          </p:val>
                                        </p:tav>
                                      </p:tavLst>
                                    </p:anim>
                                    <p:anim calcmode="lin" valueType="num">
                                      <p:cBhvr>
                                        <p:cTn id="8" dur="3000" fill="hold"/>
                                        <p:tgtEl>
                                          <p:spTgt spid="254978"/>
                                        </p:tgtEl>
                                        <p:attrNameLst>
                                          <p:attrName>ppt_y</p:attrName>
                                        </p:attrNameLst>
                                      </p:cBhvr>
                                      <p:tavLst>
                                        <p:tav tm="0">
                                          <p:val>
                                            <p:strVal val="#ppt_y"/>
                                          </p:val>
                                        </p:tav>
                                        <p:tav tm="100000">
                                          <p:val>
                                            <p:strVal val="#ppt_y"/>
                                          </p:val>
                                        </p:tav>
                                      </p:tavLst>
                                    </p:anim>
                                    <p:animEffect transition="in" filter="wipe(right)" prLst="gradientSize: 0.1">
                                      <p:cBhvr>
                                        <p:cTn id="9" dur="3000"/>
                                        <p:tgtEl>
                                          <p:spTgt spid="254978"/>
                                        </p:tgtEl>
                                      </p:cBhvr>
                                    </p:animEffect>
                                  </p:childTnLst>
                                </p:cTn>
                              </p:par>
                            </p:childTnLst>
                          </p:cTn>
                        </p:par>
                        <p:par>
                          <p:cTn id="10" fill="hold">
                            <p:stCondLst>
                              <p:cond delay="3000"/>
                            </p:stCondLst>
                            <p:childTnLst>
                              <p:par>
                                <p:cTn id="11" presetID="29"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3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4" dur="3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3000"/>
                                        <p:tgtEl>
                                          <p:spTgt spid="4">
                                            <p:txEl>
                                              <p:pRg st="0" end="0"/>
                                            </p:txEl>
                                          </p:spTgt>
                                        </p:tgtEl>
                                      </p:cBhvr>
                                    </p:animEffect>
                                  </p:childTnLst>
                                </p:cTn>
                              </p:par>
                            </p:childTnLst>
                          </p:cTn>
                        </p:par>
                        <p:par>
                          <p:cTn id="16" fill="hold">
                            <p:stCondLst>
                              <p:cond delay="6000"/>
                            </p:stCondLst>
                            <p:childTnLst>
                              <p:par>
                                <p:cTn id="17" presetID="29"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3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0" dur="3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3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3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27" dur="3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3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3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4" dur="3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3000"/>
                                        <p:tgtEl>
                                          <p:spTgt spid="4">
                                            <p:txEl>
                                              <p:pRg st="3" end="3"/>
                                            </p:txEl>
                                          </p:spTgt>
                                        </p:tgtEl>
                                      </p:cBhvr>
                                    </p:animEffect>
                                  </p:childTnLst>
                                </p:cTn>
                              </p:par>
                            </p:childTnLst>
                          </p:cTn>
                        </p:par>
                        <p:par>
                          <p:cTn id="36" fill="hold">
                            <p:stCondLst>
                              <p:cond delay="3000"/>
                            </p:stCondLst>
                            <p:childTnLst>
                              <p:par>
                                <p:cTn id="37" presetID="29" presetClass="entr" presetSubtype="0" fill="hold" nodeType="after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p:cTn id="39" dur="3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40" dur="3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30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 calcmode="lin" valueType="num">
                                      <p:cBhvr>
                                        <p:cTn id="46" dur="3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47" dur="3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8" dur="3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800100" y="12873"/>
            <a:ext cx="7772400" cy="1143000"/>
          </a:xfrm>
        </p:spPr>
        <p:txBody>
          <a:bodyPr/>
          <a:lstStyle/>
          <a:p>
            <a:pPr algn="ctr"/>
            <a:r>
              <a:rPr lang="ru-RU" altLang="ru-RU" b="1" i="1" dirty="0"/>
              <a:t>Флюсы паяльные</a:t>
            </a:r>
          </a:p>
        </p:txBody>
      </p:sp>
      <p:sp>
        <p:nvSpPr>
          <p:cNvPr id="20485" name="Rectangle 5"/>
          <p:cNvSpPr>
            <a:spLocks noChangeArrowheads="1"/>
          </p:cNvSpPr>
          <p:nvPr/>
        </p:nvSpPr>
        <p:spPr bwMode="auto">
          <a:xfrm>
            <a:off x="289471" y="2960948"/>
            <a:ext cx="882098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ru-RU" altLang="ru-RU" sz="2000" b="1" dirty="0">
                <a:solidFill>
                  <a:schemeClr val="hlink"/>
                </a:solidFill>
                <a:latin typeface="Arial" panose="020B0604020202020204" pitchFamily="34" charset="0"/>
              </a:rPr>
              <a:t>Флюсы паяльные применяют:</a:t>
            </a:r>
          </a:p>
          <a:p>
            <a:pPr algn="l">
              <a:buFontTx/>
              <a:buChar char="•"/>
            </a:pPr>
            <a:r>
              <a:rPr lang="ru-RU" altLang="ru-RU" dirty="0">
                <a:latin typeface="Arial" panose="020B0604020202020204" pitchFamily="34" charset="0"/>
              </a:rPr>
              <a:t> для очистки поверхности паяемого материала, </a:t>
            </a:r>
          </a:p>
          <a:p>
            <a:pPr algn="l">
              <a:buFontTx/>
              <a:buChar char="•"/>
            </a:pPr>
            <a:r>
              <a:rPr lang="ru-RU" altLang="ru-RU" dirty="0">
                <a:latin typeface="Arial" panose="020B0604020202020204" pitchFamily="34" charset="0"/>
              </a:rPr>
              <a:t> для снижения поверхностного натяжения и улучшения растекания жидкого припоя. </a:t>
            </a:r>
          </a:p>
          <a:p>
            <a:pPr algn="l">
              <a:buFontTx/>
              <a:buChar char="•"/>
            </a:pPr>
            <a:r>
              <a:rPr lang="ru-RU" altLang="ru-RU" dirty="0">
                <a:latin typeface="Arial" panose="020B0604020202020204" pitchFamily="34" charset="0"/>
              </a:rPr>
              <a:t> Флюс не должен химически взаимодействовать с припоем. </a:t>
            </a:r>
          </a:p>
          <a:p>
            <a:pPr algn="l">
              <a:buFontTx/>
              <a:buChar char="•"/>
            </a:pPr>
            <a:r>
              <a:rPr lang="ru-RU" altLang="ru-RU" dirty="0">
                <a:latin typeface="Arial" panose="020B0604020202020204" pitchFamily="34" charset="0"/>
              </a:rPr>
              <a:t> Температура плавления флюса должна быть ниже температуры плавления припоя. </a:t>
            </a:r>
          </a:p>
          <a:p>
            <a:pPr algn="l">
              <a:buFontTx/>
              <a:buChar char="•"/>
            </a:pPr>
            <a:r>
              <a:rPr lang="ru-RU" altLang="ru-RU" dirty="0">
                <a:latin typeface="Arial" panose="020B0604020202020204" pitchFamily="34" charset="0"/>
              </a:rPr>
              <a:t> Флюс в расплавленном и газообразном состояниях должен способствовать смачиванию поверхности основного металла расплавленным припоем. </a:t>
            </a:r>
          </a:p>
          <a:p>
            <a:pPr algn="l">
              <a:buFontTx/>
              <a:buChar char="•"/>
            </a:pPr>
            <a:r>
              <a:rPr lang="ru-RU" altLang="ru-RU" dirty="0">
                <a:latin typeface="Arial" panose="020B0604020202020204" pitchFamily="34" charset="0"/>
              </a:rPr>
              <a:t> Флюсы могут быть твердые, пастообразные и жидкие. </a:t>
            </a:r>
          </a:p>
          <a:p>
            <a:pPr algn="l">
              <a:buFontTx/>
              <a:buChar char="•"/>
            </a:pPr>
            <a:endParaRPr lang="ru-RU" altLang="ru-RU" dirty="0">
              <a:latin typeface="Arial" panose="020B0604020202020204" pitchFamily="34" charset="0"/>
            </a:endParaRPr>
          </a:p>
        </p:txBody>
      </p:sp>
      <p:sp>
        <p:nvSpPr>
          <p:cNvPr id="2" name="Прямоугольник 1"/>
          <p:cNvSpPr/>
          <p:nvPr/>
        </p:nvSpPr>
        <p:spPr>
          <a:xfrm>
            <a:off x="287524" y="1016732"/>
            <a:ext cx="8604956" cy="1354217"/>
          </a:xfrm>
          <a:prstGeom prst="rect">
            <a:avLst/>
          </a:prstGeom>
        </p:spPr>
        <p:txBody>
          <a:bodyPr wrap="square">
            <a:spAutoFit/>
          </a:bodyPr>
          <a:lstStyle/>
          <a:p>
            <a:pPr>
              <a:spcBef>
                <a:spcPts val="600"/>
              </a:spcBef>
              <a:spcAft>
                <a:spcPts val="600"/>
              </a:spcAft>
            </a:pPr>
            <a:r>
              <a:rPr lang="ru-RU" b="1" dirty="0"/>
              <a:t>С повышением температуры на поверхностях спаиваемых деталей образуются окислы, в результате чего припой не пристает к деталям. </a:t>
            </a:r>
          </a:p>
          <a:p>
            <a:pPr>
              <a:spcBef>
                <a:spcPts val="600"/>
              </a:spcBef>
              <a:spcAft>
                <a:spcPts val="600"/>
              </a:spcAft>
            </a:pPr>
            <a:r>
              <a:rPr lang="ru-RU" b="1" dirty="0">
                <a:solidFill>
                  <a:srgbClr val="0000D0"/>
                </a:solidFill>
              </a:rPr>
              <a:t>Для предохранения металлов от окисления и удаления окислов применяют химические вещества, называемые</a:t>
            </a:r>
            <a:r>
              <a:rPr lang="ru-RU" b="1" dirty="0"/>
              <a:t> </a:t>
            </a:r>
            <a:r>
              <a:rPr lang="ru-RU" b="1" i="1" dirty="0">
                <a:solidFill>
                  <a:srgbClr val="FF0000"/>
                </a:solidFill>
              </a:rPr>
              <a:t>флюсами</a:t>
            </a:r>
            <a:r>
              <a:rPr lang="ru-RU" b="1" dirty="0"/>
              <a:t>.</a:t>
            </a:r>
          </a:p>
        </p:txBody>
      </p:sp>
    </p:spTree>
    <p:extLst>
      <p:ext uri="{BB962C8B-B14F-4D97-AF65-F5344CB8AC3E}">
        <p14:creationId xmlns:p14="http://schemas.microsoft.com/office/powerpoint/2010/main" val="1753489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539552" y="656692"/>
            <a:ext cx="8075240" cy="4006680"/>
          </a:xfrm>
        </p:spPr>
        <p:txBody>
          <a:bodyPr>
            <a:noAutofit/>
          </a:bodyPr>
          <a:lstStyle/>
          <a:p>
            <a:pPr marL="0" indent="0" algn="just">
              <a:buNone/>
            </a:pPr>
            <a:r>
              <a:rPr lang="ru-RU" sz="2000" dirty="0" smtClean="0">
                <a:effectLst/>
              </a:rPr>
              <a:t>При </a:t>
            </a:r>
            <a:r>
              <a:rPr lang="ru-RU" sz="2000" dirty="0">
                <a:effectLst/>
              </a:rPr>
              <a:t>нагреве соединяемых пайкой деталей их поверхности окисляются (покрываются тонкой пленкой), в результате чего припой не пристает к деталям. Для удаления окисной пленки применяют паяльные флюсы, которые растворяют окислы, образуют легко удаляемые шлаки, способствуют лучшему смачиванию паяемых поверхностей расплавленным припоем и затеканию его в зазоры. Для легкоплавких припоев применяют следующие флюсы: хлористый цинк (травленая соляная кислота), нашатырь (хлористый аммоний) и канифоль. Для тугоплавких припоев применяют борную кислоту и буру. При пайке чугуна, алюминия, нержавеющих сталей применяют различные составы флюсов.</a:t>
            </a:r>
            <a:endParaRPr lang="ru-RU" sz="2000" dirty="0"/>
          </a:p>
        </p:txBody>
      </p:sp>
    </p:spTree>
    <p:extLst>
      <p:ext uri="{BB962C8B-B14F-4D97-AF65-F5344CB8AC3E}">
        <p14:creationId xmlns:p14="http://schemas.microsoft.com/office/powerpoint/2010/main" val="20265276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05570" y="0"/>
            <a:ext cx="2345514" cy="769441"/>
          </a:xfrm>
          <a:prstGeom prst="rect">
            <a:avLst/>
          </a:prstGeom>
        </p:spPr>
        <p:txBody>
          <a:bodyPr wrap="none">
            <a:spAutoFit/>
          </a:bodyPr>
          <a:lstStyle/>
          <a:p>
            <a:pPr algn="ctr"/>
            <a:r>
              <a:rPr lang="ru-RU" altLang="ru-RU" sz="4400" b="1" dirty="0" smtClean="0">
                <a:solidFill>
                  <a:srgbClr val="C00000"/>
                </a:solidFill>
                <a:cs typeface="Times New Roman" panose="02020603050405020304" pitchFamily="18" charset="0"/>
              </a:rPr>
              <a:t>Флюсы</a:t>
            </a:r>
            <a:endParaRPr lang="ru-RU" sz="4400" dirty="0">
              <a:solidFill>
                <a:srgbClr val="C00000"/>
              </a:solidFill>
            </a:endParaRPr>
          </a:p>
        </p:txBody>
      </p:sp>
      <p:sp>
        <p:nvSpPr>
          <p:cNvPr id="4" name="Прямоугольник 3"/>
          <p:cNvSpPr/>
          <p:nvPr/>
        </p:nvSpPr>
        <p:spPr>
          <a:xfrm>
            <a:off x="323528" y="889844"/>
            <a:ext cx="8460940" cy="3139321"/>
          </a:xfrm>
          <a:prstGeom prst="rect">
            <a:avLst/>
          </a:prstGeom>
        </p:spPr>
        <p:txBody>
          <a:bodyPr wrap="square">
            <a:spAutoFit/>
          </a:bodyPr>
          <a:lstStyle/>
          <a:p>
            <a:r>
              <a:rPr lang="ru-RU" b="1" dirty="0">
                <a:solidFill>
                  <a:srgbClr val="FF0000"/>
                </a:solidFill>
                <a:latin typeface="Arial" panose="020B0604020202020204" pitchFamily="34" charset="0"/>
              </a:rPr>
              <a:t>Флюсы</a:t>
            </a:r>
            <a:r>
              <a:rPr lang="ru-RU" b="1" dirty="0">
                <a:solidFill>
                  <a:srgbClr val="000000"/>
                </a:solidFill>
                <a:latin typeface="Arial" panose="020B0604020202020204" pitchFamily="34" charset="0"/>
              </a:rPr>
              <a:t> растворяют и удаляют оксиды и загрязнения с поверхности паяемого соединения. Кроме того, во время пайки они защищают от окисления поверхность нагреваемого металла и расплавленный припой. Всё это способствует увеличению </a:t>
            </a:r>
            <a:r>
              <a:rPr lang="ru-RU" b="1" dirty="0" err="1">
                <a:solidFill>
                  <a:srgbClr val="000000"/>
                </a:solidFill>
                <a:latin typeface="Arial" panose="020B0604020202020204" pitchFamily="34" charset="0"/>
              </a:rPr>
              <a:t>растекаемости</a:t>
            </a:r>
            <a:r>
              <a:rPr lang="ru-RU" b="1" dirty="0">
                <a:solidFill>
                  <a:srgbClr val="000000"/>
                </a:solidFill>
                <a:latin typeface="Arial" panose="020B0604020202020204" pitchFamily="34" charset="0"/>
              </a:rPr>
              <a:t> припоя, а следовательно, улучшению качества пайки. </a:t>
            </a:r>
            <a:endParaRPr lang="ru-RU" b="1" dirty="0" smtClean="0">
              <a:solidFill>
                <a:srgbClr val="000000"/>
              </a:solidFill>
              <a:latin typeface="Arial" panose="020B0604020202020204" pitchFamily="34" charset="0"/>
            </a:endParaRPr>
          </a:p>
          <a:p>
            <a:r>
              <a:rPr lang="ru-RU" b="1" dirty="0" smtClean="0">
                <a:solidFill>
                  <a:srgbClr val="000000"/>
                </a:solidFill>
                <a:latin typeface="Arial" panose="020B0604020202020204" pitchFamily="34" charset="0"/>
              </a:rPr>
              <a:t>Флюс </a:t>
            </a:r>
            <a:r>
              <a:rPr lang="ru-RU" b="1" dirty="0">
                <a:solidFill>
                  <a:srgbClr val="000000"/>
                </a:solidFill>
                <a:latin typeface="Arial" panose="020B0604020202020204" pitchFamily="34" charset="0"/>
              </a:rPr>
              <a:t>выбирают в зависимости от свойств соединяемых пайкой металлов или сплавов и применяемого припоя, а также от способа пайки. </a:t>
            </a:r>
            <a:endParaRPr lang="ru-RU" b="1" dirty="0" smtClean="0">
              <a:solidFill>
                <a:srgbClr val="000000"/>
              </a:solidFill>
              <a:latin typeface="Arial" panose="020B0604020202020204" pitchFamily="34" charset="0"/>
            </a:endParaRPr>
          </a:p>
          <a:p>
            <a:r>
              <a:rPr lang="ru-RU" b="1" dirty="0" smtClean="0">
                <a:solidFill>
                  <a:srgbClr val="000000"/>
                </a:solidFill>
                <a:latin typeface="Arial" panose="020B0604020202020204" pitchFamily="34" charset="0"/>
              </a:rPr>
              <a:t>Остатки </a:t>
            </a:r>
            <a:r>
              <a:rPr lang="ru-RU" b="1" dirty="0">
                <a:solidFill>
                  <a:srgbClr val="000000"/>
                </a:solidFill>
                <a:latin typeface="Arial" panose="020B0604020202020204" pitchFamily="34" charset="0"/>
              </a:rPr>
              <a:t>флюса, особенно активного, </a:t>
            </a:r>
            <a:r>
              <a:rPr lang="ru-RU" b="1" dirty="0" smtClean="0">
                <a:solidFill>
                  <a:srgbClr val="000000"/>
                </a:solidFill>
                <a:latin typeface="Arial" panose="020B0604020202020204" pitchFamily="34" charset="0"/>
              </a:rPr>
              <a:t>также </a:t>
            </a:r>
            <a:r>
              <a:rPr lang="ru-RU" b="1" dirty="0">
                <a:solidFill>
                  <a:srgbClr val="000000"/>
                </a:solidFill>
                <a:latin typeface="Arial" panose="020B0604020202020204" pitchFamily="34" charset="0"/>
              </a:rPr>
              <a:t>продукты его разложения нужно удалять сразу после пайки, так как они загрязняют места соединений и являются очагами коррозии.</a:t>
            </a:r>
            <a:endParaRPr lang="ru-RU" b="1" dirty="0"/>
          </a:p>
        </p:txBody>
      </p:sp>
      <p:sp>
        <p:nvSpPr>
          <p:cNvPr id="5" name="Прямоугольник 4"/>
          <p:cNvSpPr/>
          <p:nvPr/>
        </p:nvSpPr>
        <p:spPr>
          <a:xfrm>
            <a:off x="323528" y="4221088"/>
            <a:ext cx="8532332" cy="2031325"/>
          </a:xfrm>
          <a:prstGeom prst="rect">
            <a:avLst/>
          </a:prstGeom>
        </p:spPr>
        <p:txBody>
          <a:bodyPr wrap="square">
            <a:spAutoFit/>
          </a:bodyPr>
          <a:lstStyle/>
          <a:p>
            <a:r>
              <a:rPr lang="ru-RU" b="1" dirty="0">
                <a:solidFill>
                  <a:srgbClr val="202122"/>
                </a:solidFill>
                <a:latin typeface="Arial" panose="020B0604020202020204" pitchFamily="34" charset="0"/>
              </a:rPr>
              <a:t>Прочность соединения во многом зависит от </a:t>
            </a:r>
            <a:r>
              <a:rPr lang="ru-RU" b="1" dirty="0" err="1">
                <a:solidFill>
                  <a:srgbClr val="202122"/>
                </a:solidFill>
                <a:latin typeface="Arial" panose="020B0604020202020204" pitchFamily="34" charset="0"/>
              </a:rPr>
              <a:t>смачиваемости</a:t>
            </a:r>
            <a:r>
              <a:rPr lang="ru-RU" b="1" dirty="0">
                <a:solidFill>
                  <a:srgbClr val="202122"/>
                </a:solidFill>
                <a:latin typeface="Arial" panose="020B0604020202020204" pitchFamily="34" charset="0"/>
              </a:rPr>
              <a:t> припоем соединяемых поверхностей. </a:t>
            </a:r>
            <a:endParaRPr lang="ru-RU" b="1" dirty="0" smtClean="0">
              <a:solidFill>
                <a:srgbClr val="202122"/>
              </a:solidFill>
              <a:latin typeface="Arial" panose="020B0604020202020204" pitchFamily="34" charset="0"/>
            </a:endParaRPr>
          </a:p>
          <a:p>
            <a:r>
              <a:rPr lang="ru-RU" b="1" dirty="0" smtClean="0">
                <a:solidFill>
                  <a:srgbClr val="202122"/>
                </a:solidFill>
                <a:latin typeface="Arial" panose="020B0604020202020204" pitchFamily="34" charset="0"/>
              </a:rPr>
              <a:t>При </a:t>
            </a:r>
            <a:r>
              <a:rPr lang="ru-RU" b="1" dirty="0">
                <a:solidFill>
                  <a:srgbClr val="202122"/>
                </a:solidFill>
                <a:latin typeface="Arial" panose="020B0604020202020204" pitchFamily="34" charset="0"/>
              </a:rPr>
              <a:t>пайке металлов качество смачивания обычно зависит от чистоты </a:t>
            </a:r>
            <a:r>
              <a:rPr lang="ru-RU" b="1" dirty="0" smtClean="0">
                <a:solidFill>
                  <a:srgbClr val="202122"/>
                </a:solidFill>
                <a:latin typeface="Arial" panose="020B0604020202020204" pitchFamily="34" charset="0"/>
              </a:rPr>
              <a:t>поверхности – на ней </a:t>
            </a:r>
            <a:r>
              <a:rPr lang="ru-RU" b="1" dirty="0">
                <a:solidFill>
                  <a:srgbClr val="202122"/>
                </a:solidFill>
                <a:latin typeface="Arial" panose="020B0604020202020204" pitchFamily="34" charset="0"/>
              </a:rPr>
              <a:t>не должно быть окислов металлов или органических жиров и масел. </a:t>
            </a:r>
            <a:endParaRPr lang="ru-RU" b="1" dirty="0" smtClean="0">
              <a:solidFill>
                <a:srgbClr val="202122"/>
              </a:solidFill>
              <a:latin typeface="Arial" panose="020B0604020202020204" pitchFamily="34" charset="0"/>
            </a:endParaRPr>
          </a:p>
          <a:p>
            <a:r>
              <a:rPr lang="ru-RU" b="1" dirty="0" smtClean="0">
                <a:solidFill>
                  <a:srgbClr val="202122"/>
                </a:solidFill>
                <a:latin typeface="Arial" panose="020B0604020202020204" pitchFamily="34" charset="0"/>
              </a:rPr>
              <a:t>Для </a:t>
            </a:r>
            <a:r>
              <a:rPr lang="ru-RU" b="1" dirty="0">
                <a:solidFill>
                  <a:srgbClr val="202122"/>
                </a:solidFill>
                <a:latin typeface="Arial" panose="020B0604020202020204" pitchFamily="34" charset="0"/>
              </a:rPr>
              <a:t>удаления загрязнений, понижения поверхностного натяжения и улучшения растекания припоя применяют </a:t>
            </a:r>
            <a:r>
              <a:rPr lang="ru-RU" b="1" dirty="0">
                <a:solidFill>
                  <a:srgbClr val="0645AD"/>
                </a:solidFill>
                <a:latin typeface="Arial" panose="020B0604020202020204" pitchFamily="34" charset="0"/>
                <a:hlinkClick r:id="rId2" tooltip="Флюс (пайка)"/>
              </a:rPr>
              <a:t>флюсы</a:t>
            </a:r>
            <a:r>
              <a:rPr lang="ru-RU" b="1" dirty="0">
                <a:solidFill>
                  <a:srgbClr val="202122"/>
                </a:solidFill>
                <a:latin typeface="Arial" panose="020B0604020202020204" pitchFamily="34" charset="0"/>
              </a:rPr>
              <a:t> </a:t>
            </a:r>
            <a:endParaRPr lang="ru-RU" b="1" dirty="0"/>
          </a:p>
        </p:txBody>
      </p:sp>
    </p:spTree>
    <p:extLst>
      <p:ext uri="{BB962C8B-B14F-4D97-AF65-F5344CB8AC3E}">
        <p14:creationId xmlns:p14="http://schemas.microsoft.com/office/powerpoint/2010/main" val="1641026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59532" y="260350"/>
            <a:ext cx="8533643" cy="1152525"/>
          </a:xfrm>
          <a:solidFill>
            <a:srgbClr val="FFC000"/>
          </a:solidFill>
        </p:spPr>
        <p:txBody>
          <a:bodyPr/>
          <a:lstStyle/>
          <a:p>
            <a:pPr algn="ctr" fontAlgn="auto">
              <a:spcAft>
                <a:spcPts val="0"/>
              </a:spcAft>
              <a:defRPr/>
            </a:pPr>
            <a:r>
              <a:rPr lang="ru-RU" altLang="ru-RU" b="1" dirty="0" smtClean="0">
                <a:solidFill>
                  <a:srgbClr val="1008B8"/>
                </a:solidFill>
                <a:cs typeface="Times New Roman" panose="02020603050405020304" pitchFamily="18" charset="0"/>
              </a:rPr>
              <a:t>Флюсы</a:t>
            </a:r>
          </a:p>
        </p:txBody>
      </p:sp>
      <p:sp>
        <p:nvSpPr>
          <p:cNvPr id="14339" name="Rectangle 3"/>
          <p:cNvSpPr>
            <a:spLocks noGrp="1" noChangeArrowheads="1"/>
          </p:cNvSpPr>
          <p:nvPr>
            <p:ph idx="1"/>
          </p:nvPr>
        </p:nvSpPr>
        <p:spPr>
          <a:xfrm>
            <a:off x="143508" y="1628775"/>
            <a:ext cx="8821105" cy="3924461"/>
          </a:xfrm>
        </p:spPr>
        <p:txBody>
          <a:bodyPr>
            <a:normAutofit/>
          </a:bodyPr>
          <a:lstStyle/>
          <a:p>
            <a:pPr marL="84138" indent="-1588" fontAlgn="auto">
              <a:lnSpc>
                <a:spcPct val="110000"/>
              </a:lnSpc>
              <a:spcAft>
                <a:spcPts val="0"/>
              </a:spcAft>
              <a:buFontTx/>
              <a:buNone/>
              <a:defRPr/>
            </a:pPr>
            <a:r>
              <a:rPr lang="ru-RU" altLang="ru-RU" sz="3500" dirty="0" smtClean="0"/>
              <a:t>     </a:t>
            </a:r>
            <a:r>
              <a:rPr lang="ru-RU" altLang="ru-RU" sz="3500" dirty="0" smtClean="0">
                <a:solidFill>
                  <a:srgbClr val="C00000"/>
                </a:solidFill>
              </a:rPr>
              <a:t> </a:t>
            </a:r>
            <a:r>
              <a:rPr lang="ru-RU" altLang="ru-RU" sz="3500" b="1" i="1" dirty="0" smtClean="0">
                <a:solidFill>
                  <a:srgbClr val="C00000"/>
                </a:solidFill>
              </a:rPr>
              <a:t>Флюсы</a:t>
            </a:r>
            <a:r>
              <a:rPr lang="ru-RU" altLang="ru-RU" sz="3500" dirty="0" smtClean="0">
                <a:solidFill>
                  <a:srgbClr val="C00000"/>
                </a:solidFill>
              </a:rPr>
              <a:t> </a:t>
            </a:r>
            <a:r>
              <a:rPr lang="ru-RU" altLang="ru-RU" sz="3500" dirty="0" smtClean="0">
                <a:solidFill>
                  <a:srgbClr val="002060"/>
                </a:solidFill>
                <a:cs typeface="Times New Roman" pitchFamily="18" charset="0"/>
              </a:rPr>
              <a:t>применяют для удаления оксида химических веществ. </a:t>
            </a:r>
          </a:p>
          <a:p>
            <a:pPr marL="84138" indent="-1588" fontAlgn="auto">
              <a:lnSpc>
                <a:spcPct val="110000"/>
              </a:lnSpc>
              <a:spcAft>
                <a:spcPts val="0"/>
              </a:spcAft>
              <a:buFontTx/>
              <a:buNone/>
              <a:defRPr/>
            </a:pPr>
            <a:r>
              <a:rPr lang="ru-RU" altLang="ru-RU" sz="3500" dirty="0" smtClean="0">
                <a:solidFill>
                  <a:srgbClr val="002060"/>
                </a:solidFill>
                <a:cs typeface="Times New Roman" pitchFamily="18" charset="0"/>
              </a:rPr>
              <a:t>Флюсы улучшают условия смачивания поверхности, растворяя имеющиеся на поверхности паяемого металла  и припоя оксидные плёнки.    </a:t>
            </a:r>
            <a:endParaRPr lang="ru-RU" altLang="ru-RU" sz="3500" b="1" dirty="0" smtClean="0">
              <a:solidFill>
                <a:srgbClr val="002060"/>
              </a:solidFill>
            </a:endParaRPr>
          </a:p>
        </p:txBody>
      </p:sp>
    </p:spTree>
    <p:extLst>
      <p:ext uri="{BB962C8B-B14F-4D97-AF65-F5344CB8AC3E}">
        <p14:creationId xmlns:p14="http://schemas.microsoft.com/office/powerpoint/2010/main" val="42697581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5820" y="1736812"/>
            <a:ext cx="8352928" cy="3492388"/>
          </a:xfrm>
          <a:solidFill>
            <a:srgbClr val="FFC000"/>
          </a:solidFill>
          <a:ln>
            <a:solidFill>
              <a:schemeClr val="accent1"/>
            </a:solidFill>
          </a:ln>
        </p:spPr>
        <p:txBody>
          <a:bodyPr>
            <a:noAutofit/>
          </a:bodyPr>
          <a:lstStyle/>
          <a:p>
            <a:pPr fontAlgn="auto">
              <a:lnSpc>
                <a:spcPct val="150000"/>
              </a:lnSpc>
              <a:spcAft>
                <a:spcPts val="0"/>
              </a:spcAft>
              <a:defRPr/>
            </a:pPr>
            <a:r>
              <a:rPr lang="ru-RU" altLang="ru-RU" sz="6600" b="1" dirty="0" smtClean="0">
                <a:solidFill>
                  <a:srgbClr val="1008B8"/>
                </a:solidFill>
                <a:effectLst/>
                <a:cs typeface="Times New Roman" panose="02020603050405020304" pitchFamily="18" charset="0"/>
              </a:rPr>
              <a:t>Требования к флюсам</a:t>
            </a:r>
          </a:p>
        </p:txBody>
      </p:sp>
    </p:spTree>
    <p:extLst>
      <p:ext uri="{BB962C8B-B14F-4D97-AF65-F5344CB8AC3E}">
        <p14:creationId xmlns:p14="http://schemas.microsoft.com/office/powerpoint/2010/main" val="1371689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8594" y="1055416"/>
            <a:ext cx="8686800" cy="5541935"/>
          </a:xfrm>
          <a:solidFill>
            <a:srgbClr val="FFFFCC"/>
          </a:solidFill>
        </p:spPr>
        <p:txBody>
          <a:bodyPr rtlCol="0">
            <a:noAutofit/>
          </a:bodyPr>
          <a:lstStyle/>
          <a:p>
            <a:pPr marL="452438" indent="-452438" fontAlgn="auto">
              <a:spcAft>
                <a:spcPts val="0"/>
              </a:spcAft>
              <a:buClr>
                <a:srgbClr val="FF0000"/>
              </a:buClr>
              <a:buSzPct val="100000"/>
              <a:buFont typeface="Arial" pitchFamily="34" charset="0"/>
              <a:buAutoNum type="arabicParenR"/>
              <a:defRPr/>
            </a:pPr>
            <a:r>
              <a:rPr lang="ru-RU" sz="2400" b="1" i="1" dirty="0" smtClean="0">
                <a:solidFill>
                  <a:srgbClr val="006600"/>
                </a:solidFill>
                <a:latin typeface="T-FLEX Type B" pitchFamily="2" charset="0"/>
              </a:rPr>
              <a:t>должны иметь высокую жидкотекучесть;</a:t>
            </a:r>
          </a:p>
          <a:p>
            <a:pPr marL="452438" indent="-452438" fontAlgn="auto">
              <a:spcAft>
                <a:spcPts val="0"/>
              </a:spcAft>
              <a:buClr>
                <a:srgbClr val="FF0000"/>
              </a:buClr>
              <a:buSzPct val="100000"/>
              <a:buFont typeface="Arial" pitchFamily="34" charset="0"/>
              <a:buAutoNum type="arabicParenR"/>
              <a:defRPr/>
            </a:pPr>
            <a:r>
              <a:rPr lang="ru-RU" sz="2400" b="1" i="1" dirty="0" smtClean="0">
                <a:solidFill>
                  <a:srgbClr val="006600"/>
                </a:solidFill>
                <a:latin typeface="T-FLEX Type B" pitchFamily="2" charset="0"/>
              </a:rPr>
              <a:t>должны иметь стабильность химического состава;</a:t>
            </a:r>
          </a:p>
          <a:p>
            <a:pPr marL="452438" indent="-452438" fontAlgn="auto">
              <a:spcAft>
                <a:spcPts val="0"/>
              </a:spcAft>
              <a:buClr>
                <a:srgbClr val="FF0000"/>
              </a:buClr>
              <a:buSzPct val="100000"/>
              <a:buFont typeface="Arial" pitchFamily="34" charset="0"/>
              <a:buAutoNum type="arabicParenR"/>
              <a:defRPr/>
            </a:pPr>
            <a:r>
              <a:rPr lang="ru-RU" sz="2400" b="1" i="1" dirty="0" smtClean="0">
                <a:solidFill>
                  <a:srgbClr val="006600"/>
                </a:solidFill>
                <a:latin typeface="T-FLEX Type B" pitchFamily="2" charset="0"/>
              </a:rPr>
              <a:t>должны иметь высокую активность в широком интервале температур;</a:t>
            </a:r>
          </a:p>
          <a:p>
            <a:pPr marL="452438" indent="-452438" fontAlgn="auto">
              <a:spcAft>
                <a:spcPts val="0"/>
              </a:spcAft>
              <a:buClr>
                <a:srgbClr val="FF0000"/>
              </a:buClr>
              <a:buSzPct val="100000"/>
              <a:buFont typeface="Arial" pitchFamily="34" charset="0"/>
              <a:buAutoNum type="arabicParenR"/>
              <a:defRPr/>
            </a:pPr>
            <a:r>
              <a:rPr lang="ru-RU" sz="2400" b="1" i="1" dirty="0" smtClean="0">
                <a:solidFill>
                  <a:srgbClr val="006600"/>
                </a:solidFill>
                <a:latin typeface="T-FLEX Type B" pitchFamily="2" charset="0"/>
              </a:rPr>
              <a:t>улучшать условия смачивания поверхности паяемого металла расплавленным припоем;</a:t>
            </a:r>
          </a:p>
          <a:p>
            <a:pPr marL="452438" indent="-452438" fontAlgn="auto">
              <a:spcAft>
                <a:spcPts val="0"/>
              </a:spcAft>
              <a:buClr>
                <a:srgbClr val="FF0000"/>
              </a:buClr>
              <a:buSzPct val="100000"/>
              <a:buFont typeface="Arial" pitchFamily="34" charset="0"/>
              <a:buAutoNum type="arabicParenR"/>
              <a:defRPr/>
            </a:pPr>
            <a:r>
              <a:rPr lang="ru-RU" sz="2400" b="1" i="1" dirty="0" smtClean="0">
                <a:solidFill>
                  <a:srgbClr val="006600"/>
                </a:solidFill>
                <a:latin typeface="T-FLEX Type B" pitchFamily="2" charset="0"/>
              </a:rPr>
              <a:t>должны предохранять поверхность паяемого металла и расплавленного припоя от окисления при нагреве в процессе пайки;</a:t>
            </a:r>
          </a:p>
          <a:p>
            <a:pPr marL="452438" indent="-452438" fontAlgn="auto">
              <a:spcAft>
                <a:spcPts val="0"/>
              </a:spcAft>
              <a:buClr>
                <a:srgbClr val="FF0000"/>
              </a:buClr>
              <a:buSzPct val="100000"/>
              <a:buFont typeface="Arial" pitchFamily="34" charset="0"/>
              <a:buAutoNum type="arabicParenR"/>
              <a:defRPr/>
            </a:pPr>
            <a:r>
              <a:rPr lang="ru-RU" sz="2400" b="1" i="1" dirty="0" smtClean="0">
                <a:solidFill>
                  <a:srgbClr val="006600"/>
                </a:solidFill>
                <a:latin typeface="T-FLEX Type B" pitchFamily="2" charset="0"/>
              </a:rPr>
              <a:t>растворять окисные пленки на поверхности паяемого металла и припоя;</a:t>
            </a:r>
          </a:p>
          <a:p>
            <a:pPr marL="452438" indent="-452438" fontAlgn="auto">
              <a:spcAft>
                <a:spcPts val="0"/>
              </a:spcAft>
              <a:buClr>
                <a:srgbClr val="FF0000"/>
              </a:buClr>
              <a:buSzPct val="100000"/>
              <a:buFont typeface="Arial" pitchFamily="34" charset="0"/>
              <a:buAutoNum type="arabicParenR"/>
              <a:defRPr/>
            </a:pPr>
            <a:r>
              <a:rPr lang="ru-RU" sz="2400" b="1" i="1" dirty="0" smtClean="0">
                <a:solidFill>
                  <a:srgbClr val="006600"/>
                </a:solidFill>
                <a:latin typeface="T-FLEX Type B" pitchFamily="2" charset="0"/>
              </a:rPr>
              <a:t>не вызывать сильной коррозии паяного соединения;</a:t>
            </a:r>
          </a:p>
          <a:p>
            <a:pPr marL="452438" indent="-452438" fontAlgn="auto">
              <a:spcAft>
                <a:spcPts val="0"/>
              </a:spcAft>
              <a:buClr>
                <a:srgbClr val="FF0000"/>
              </a:buClr>
              <a:buSzPct val="100000"/>
              <a:buFont typeface="Arial" pitchFamily="34" charset="0"/>
              <a:buAutoNum type="arabicParenR"/>
              <a:defRPr/>
            </a:pPr>
            <a:r>
              <a:rPr lang="ru-RU" sz="2400" b="1" i="1" dirty="0" smtClean="0">
                <a:solidFill>
                  <a:srgbClr val="006600"/>
                </a:solidFill>
                <a:latin typeface="T-FLEX Type B" pitchFamily="2" charset="0"/>
              </a:rPr>
              <a:t>не выделять при нагреве ядовитых газов.</a:t>
            </a:r>
            <a:endParaRPr lang="ru-RU" sz="2400" b="1" dirty="0">
              <a:solidFill>
                <a:srgbClr val="006600"/>
              </a:solidFill>
            </a:endParaRPr>
          </a:p>
        </p:txBody>
      </p:sp>
      <p:sp>
        <p:nvSpPr>
          <p:cNvPr id="6" name="Rectangle 8"/>
          <p:cNvSpPr txBox="1">
            <a:spLocks noChangeArrowheads="1"/>
          </p:cNvSpPr>
          <p:nvPr/>
        </p:nvSpPr>
        <p:spPr bwMode="auto">
          <a:xfrm>
            <a:off x="0" y="80628"/>
            <a:ext cx="9144000" cy="764704"/>
          </a:xfrm>
          <a:prstGeom prst="rect">
            <a:avLst/>
          </a:prstGeom>
          <a:solidFill>
            <a:srgbClr val="FFC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ru-RU" altLang="ru-RU" sz="4200" b="1" i="1" kern="0" dirty="0" smtClean="0">
                <a:solidFill>
                  <a:srgbClr val="0000CC"/>
                </a:solidFill>
                <a:effectLst/>
              </a:rPr>
              <a:t>Общие требования к флюсам:</a:t>
            </a:r>
            <a:r>
              <a:rPr lang="ru-RU" altLang="ru-RU" sz="4200" b="1" kern="0" dirty="0" smtClean="0">
                <a:solidFill>
                  <a:srgbClr val="C00000"/>
                </a:solidFill>
                <a:effectLst/>
              </a:rPr>
              <a:t> </a:t>
            </a:r>
            <a:endParaRPr lang="ru-RU" altLang="ru-RU" sz="4200" b="1" kern="0" dirty="0">
              <a:solidFill>
                <a:srgbClr val="C00000"/>
              </a:solidFill>
              <a:effectLst/>
            </a:endParaRPr>
          </a:p>
        </p:txBody>
      </p:sp>
    </p:spTree>
    <p:extLst>
      <p:ext uri="{BB962C8B-B14F-4D97-AF65-F5344CB8AC3E}">
        <p14:creationId xmlns:p14="http://schemas.microsoft.com/office/powerpoint/2010/main" val="1791677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91580" y="1808820"/>
            <a:ext cx="7690624" cy="3132348"/>
          </a:xfrm>
          <a:solidFill>
            <a:srgbClr val="FFC000"/>
          </a:solidFill>
          <a:ln>
            <a:solidFill>
              <a:schemeClr val="accent1"/>
            </a:solidFill>
          </a:ln>
        </p:spPr>
        <p:txBody>
          <a:bodyPr>
            <a:noAutofit/>
          </a:bodyPr>
          <a:lstStyle/>
          <a:p>
            <a:pPr fontAlgn="auto">
              <a:lnSpc>
                <a:spcPct val="150000"/>
              </a:lnSpc>
              <a:spcAft>
                <a:spcPts val="0"/>
              </a:spcAft>
              <a:defRPr/>
            </a:pPr>
            <a:r>
              <a:rPr lang="ru-RU" altLang="ru-RU" sz="6600" b="1" dirty="0" smtClean="0">
                <a:solidFill>
                  <a:srgbClr val="1008B8"/>
                </a:solidFill>
                <a:effectLst/>
                <a:cs typeface="Times New Roman" panose="02020603050405020304" pitchFamily="18" charset="0"/>
              </a:rPr>
              <a:t>Виды флюсов</a:t>
            </a:r>
          </a:p>
        </p:txBody>
      </p:sp>
    </p:spTree>
    <p:extLst>
      <p:ext uri="{BB962C8B-B14F-4D97-AF65-F5344CB8AC3E}">
        <p14:creationId xmlns:p14="http://schemas.microsoft.com/office/powerpoint/2010/main" val="2454233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6174"/>
            <a:ext cx="7931224" cy="792088"/>
          </a:xfrm>
        </p:spPr>
        <p:txBody>
          <a:bodyPr>
            <a:normAutofit/>
          </a:bodyPr>
          <a:lstStyle/>
          <a:p>
            <a:r>
              <a:rPr lang="ru-RU" dirty="0" smtClean="0">
                <a:solidFill>
                  <a:srgbClr val="002060"/>
                </a:solidFill>
              </a:rPr>
              <a:t>Флюсы</a:t>
            </a:r>
            <a:endParaRPr lang="ru-RU" dirty="0">
              <a:solidFill>
                <a:srgbClr val="002060"/>
              </a:solidFill>
            </a:endParaRPr>
          </a:p>
        </p:txBody>
      </p:sp>
      <p:sp>
        <p:nvSpPr>
          <p:cNvPr id="3" name="Содержимое 2"/>
          <p:cNvSpPr>
            <a:spLocks noGrp="1"/>
          </p:cNvSpPr>
          <p:nvPr>
            <p:ph sz="quarter" idx="1"/>
          </p:nvPr>
        </p:nvSpPr>
        <p:spPr>
          <a:xfrm>
            <a:off x="107504" y="908720"/>
            <a:ext cx="8736244" cy="4248472"/>
          </a:xfrm>
        </p:spPr>
        <p:txBody>
          <a:bodyPr>
            <a:normAutofit/>
          </a:bodyPr>
          <a:lstStyle/>
          <a:p>
            <a:pPr algn="just">
              <a:buNone/>
            </a:pPr>
            <a:r>
              <a:rPr lang="ru-RU" sz="2400" dirty="0" smtClean="0"/>
              <a:t>    </a:t>
            </a:r>
            <a:r>
              <a:rPr lang="ru-RU" sz="2400" b="1" dirty="0" smtClean="0"/>
              <a:t>Флюсы для пайки делятся на две группы </a:t>
            </a:r>
            <a:r>
              <a:rPr lang="ru-RU" sz="2400" b="1" dirty="0" smtClean="0">
                <a:solidFill>
                  <a:srgbClr val="FF0000"/>
                </a:solidFill>
              </a:rPr>
              <a:t>по принципу действия:</a:t>
            </a:r>
          </a:p>
          <a:p>
            <a:pPr algn="just"/>
            <a:r>
              <a:rPr lang="ru-RU" sz="2400" b="1" dirty="0" smtClean="0">
                <a:solidFill>
                  <a:srgbClr val="FF0000"/>
                </a:solidFill>
              </a:rPr>
              <a:t>флюсы первой группы </a:t>
            </a:r>
            <a:r>
              <a:rPr lang="ru-RU" sz="2400" dirty="0" smtClean="0"/>
              <a:t>растворяют окислы. Обычно в этом качестве применяется соляная кислота или хлористый цинк.</a:t>
            </a:r>
          </a:p>
          <a:p>
            <a:pPr algn="just"/>
            <a:r>
              <a:rPr lang="ru-RU" sz="2400" b="1" dirty="0" smtClean="0">
                <a:solidFill>
                  <a:srgbClr val="FF0000"/>
                </a:solidFill>
              </a:rPr>
              <a:t>флюсы второй группы </a:t>
            </a:r>
            <a:r>
              <a:rPr lang="ru-RU" sz="2400" dirty="0" smtClean="0"/>
              <a:t>просто защищают место пайки во время нагрева от образования окислов, образуя защитную плёнку в месте пайки. </a:t>
            </a:r>
          </a:p>
          <a:p>
            <a:pPr algn="just"/>
            <a:r>
              <a:rPr lang="ru-RU" sz="2400" dirty="0" smtClean="0"/>
              <a:t>Чаще всего для этого применяется канифоль.</a:t>
            </a:r>
          </a:p>
          <a:p>
            <a:endParaRPr lang="ru-RU" dirty="0"/>
          </a:p>
        </p:txBody>
      </p:sp>
      <p:pic>
        <p:nvPicPr>
          <p:cNvPr id="4" name="Рисунок 3" descr="http://mir-mastera.ru/images/stories/rabota_po_metally/kanifol.jpg"/>
          <p:cNvPicPr/>
          <p:nvPr/>
        </p:nvPicPr>
        <p:blipFill>
          <a:blip r:embed="rId2" cstate="print"/>
          <a:srcRect/>
          <a:stretch>
            <a:fillRect/>
          </a:stretch>
        </p:blipFill>
        <p:spPr bwMode="auto">
          <a:xfrm rot="5400000">
            <a:off x="6692832" y="4404511"/>
            <a:ext cx="1974299" cy="2615565"/>
          </a:xfrm>
          <a:prstGeom prst="rect">
            <a:avLst/>
          </a:prstGeom>
          <a:noFill/>
          <a:ln w="9525">
            <a:noFill/>
            <a:miter lim="800000"/>
            <a:headEnd/>
            <a:tailEnd/>
          </a:ln>
        </p:spPr>
      </p:pic>
    </p:spTree>
    <p:extLst>
      <p:ext uri="{BB962C8B-B14F-4D97-AF65-F5344CB8AC3E}">
        <p14:creationId xmlns:p14="http://schemas.microsoft.com/office/powerpoint/2010/main" val="11940840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107504" y="872716"/>
            <a:ext cx="8856984" cy="5868652"/>
          </a:xfrm>
        </p:spPr>
        <p:txBody>
          <a:bodyPr/>
          <a:lstStyle/>
          <a:p>
            <a:pPr marL="0" indent="365125" eaLnBrk="1" hangingPunct="1">
              <a:lnSpc>
                <a:spcPct val="81000"/>
              </a:lnSpc>
              <a:buFont typeface="Arial" panose="020B0604020202020204" pitchFamily="34" charset="0"/>
              <a:buNone/>
            </a:pPr>
            <a:r>
              <a:rPr lang="ru-RU" altLang="ru-RU" sz="2400" b="1" dirty="0" smtClean="0">
                <a:solidFill>
                  <a:srgbClr val="FF0000"/>
                </a:solidFill>
              </a:rPr>
              <a:t>Флюсы</a:t>
            </a:r>
            <a:r>
              <a:rPr lang="ru-RU" altLang="ru-RU" sz="2400" b="1" dirty="0" smtClean="0">
                <a:solidFill>
                  <a:schemeClr val="tx1"/>
                </a:solidFill>
              </a:rPr>
              <a:t> </a:t>
            </a:r>
            <a:r>
              <a:rPr lang="ru-RU" altLang="ru-RU" sz="2400" dirty="0" smtClean="0">
                <a:solidFill>
                  <a:schemeClr val="tx1"/>
                </a:solidFill>
              </a:rPr>
              <a:t>при пайке предназначены для защиты металла от окисления и удаления окисной пленки. </a:t>
            </a:r>
          </a:p>
          <a:p>
            <a:pPr marL="0" indent="365125" eaLnBrk="1" hangingPunct="1">
              <a:lnSpc>
                <a:spcPct val="81000"/>
              </a:lnSpc>
              <a:buFont typeface="Arial" panose="020B0604020202020204" pitchFamily="34" charset="0"/>
              <a:buNone/>
            </a:pPr>
            <a:endParaRPr lang="ru-RU" altLang="ru-RU" sz="2400" b="1" dirty="0" smtClean="0">
              <a:solidFill>
                <a:schemeClr val="tx1"/>
              </a:solidFill>
            </a:endParaRPr>
          </a:p>
          <a:p>
            <a:pPr marL="0" indent="365125" eaLnBrk="1" hangingPunct="1">
              <a:lnSpc>
                <a:spcPct val="81000"/>
              </a:lnSpc>
              <a:buFont typeface="Arial" panose="020B0604020202020204" pitchFamily="34" charset="0"/>
              <a:buNone/>
            </a:pPr>
            <a:r>
              <a:rPr lang="ru-RU" altLang="ru-RU" sz="2400" b="1" dirty="0" smtClean="0">
                <a:solidFill>
                  <a:srgbClr val="0000D0"/>
                </a:solidFill>
              </a:rPr>
              <a:t>Флюсы бывают:</a:t>
            </a:r>
          </a:p>
          <a:p>
            <a:pPr marL="719138" indent="-358775" eaLnBrk="1" hangingPunct="1">
              <a:lnSpc>
                <a:spcPct val="81000"/>
              </a:lnSpc>
              <a:buFont typeface="Wingdings" panose="05000000000000000000" pitchFamily="2" charset="2"/>
              <a:buChar char="Ø"/>
            </a:pPr>
            <a:r>
              <a:rPr lang="ru-RU" altLang="ru-RU" sz="2400" b="1" dirty="0" smtClean="0">
                <a:solidFill>
                  <a:schemeClr val="tx1"/>
                </a:solidFill>
              </a:rPr>
              <a:t>твёрдые</a:t>
            </a:r>
            <a:r>
              <a:rPr lang="ru-RU" altLang="ru-RU" sz="2400" dirty="0" smtClean="0">
                <a:solidFill>
                  <a:schemeClr val="tx1"/>
                </a:solidFill>
              </a:rPr>
              <a:t>, </a:t>
            </a:r>
          </a:p>
          <a:p>
            <a:pPr marL="719138" indent="-358775" eaLnBrk="1" hangingPunct="1">
              <a:lnSpc>
                <a:spcPct val="81000"/>
              </a:lnSpc>
              <a:buFont typeface="Wingdings" panose="05000000000000000000" pitchFamily="2" charset="2"/>
              <a:buChar char="Ø"/>
            </a:pPr>
            <a:r>
              <a:rPr lang="ru-RU" altLang="ru-RU" sz="2400" b="1" dirty="0" smtClean="0">
                <a:solidFill>
                  <a:schemeClr val="tx1"/>
                </a:solidFill>
              </a:rPr>
              <a:t>жидкие</a:t>
            </a:r>
            <a:r>
              <a:rPr lang="ru-RU" altLang="ru-RU" sz="2400" dirty="0" smtClean="0">
                <a:solidFill>
                  <a:schemeClr val="tx1"/>
                </a:solidFill>
              </a:rPr>
              <a:t> и </a:t>
            </a:r>
          </a:p>
          <a:p>
            <a:pPr marL="719138" indent="-358775" eaLnBrk="1" hangingPunct="1">
              <a:lnSpc>
                <a:spcPct val="81000"/>
              </a:lnSpc>
              <a:buFont typeface="Wingdings" panose="05000000000000000000" pitchFamily="2" charset="2"/>
              <a:buChar char="Ø"/>
            </a:pPr>
            <a:r>
              <a:rPr lang="ru-RU" altLang="ru-RU" sz="2400" b="1" dirty="0" smtClean="0">
                <a:solidFill>
                  <a:schemeClr val="tx1"/>
                </a:solidFill>
              </a:rPr>
              <a:t>газообразные</a:t>
            </a:r>
            <a:r>
              <a:rPr lang="ru-RU" altLang="ru-RU" sz="2400" dirty="0" smtClean="0">
                <a:solidFill>
                  <a:schemeClr val="tx1"/>
                </a:solidFill>
              </a:rPr>
              <a:t>. </a:t>
            </a:r>
          </a:p>
          <a:p>
            <a:pPr marL="0" indent="365125" eaLnBrk="1" hangingPunct="1">
              <a:lnSpc>
                <a:spcPct val="81000"/>
              </a:lnSpc>
              <a:buFont typeface="Arial" panose="020B0604020202020204" pitchFamily="34" charset="0"/>
              <a:buNone/>
            </a:pPr>
            <a:endParaRPr lang="ru-RU" altLang="ru-RU" sz="2800" dirty="0" smtClean="0">
              <a:solidFill>
                <a:schemeClr val="tx1"/>
              </a:solidFill>
            </a:endParaRPr>
          </a:p>
          <a:p>
            <a:pPr marL="0" indent="365125" eaLnBrk="1" hangingPunct="1">
              <a:lnSpc>
                <a:spcPct val="81000"/>
              </a:lnSpc>
              <a:buFont typeface="Arial" panose="020B0604020202020204" pitchFamily="34" charset="0"/>
              <a:buNone/>
            </a:pPr>
            <a:r>
              <a:rPr lang="ru-RU" altLang="ru-RU" sz="2400" dirty="0" smtClean="0">
                <a:solidFill>
                  <a:schemeClr val="tx1"/>
                </a:solidFill>
              </a:rPr>
              <a:t>Наиболее известные из них: для мягких припоев - канифоль, нашатырь (хлористый аммоний), раствор хлористого цинка; для твердых припоев - бура (натрий борнокислый), борная кислота, хлористые и фтористые соли металлов.</a:t>
            </a:r>
          </a:p>
          <a:p>
            <a:pPr marL="84138" indent="-1588" fontAlgn="auto">
              <a:lnSpc>
                <a:spcPct val="110000"/>
              </a:lnSpc>
              <a:spcAft>
                <a:spcPts val="0"/>
              </a:spcAft>
              <a:buFontTx/>
              <a:buNone/>
              <a:defRPr/>
            </a:pPr>
            <a:r>
              <a:rPr lang="ru-RU" altLang="ru-RU" sz="2400" b="1" dirty="0">
                <a:solidFill>
                  <a:srgbClr val="002060"/>
                </a:solidFill>
                <a:cs typeface="Times New Roman" pitchFamily="18" charset="0"/>
              </a:rPr>
              <a:t>Различают флюсы </a:t>
            </a:r>
            <a:r>
              <a:rPr lang="ru-RU" altLang="ru-RU" sz="2400" b="1" dirty="0" smtClean="0">
                <a:solidFill>
                  <a:srgbClr val="002060"/>
                </a:solidFill>
                <a:cs typeface="Times New Roman" pitchFamily="18" charset="0"/>
              </a:rPr>
              <a:t>для мягких </a:t>
            </a:r>
            <a:r>
              <a:rPr lang="ru-RU" altLang="ru-RU" sz="2400" b="1" dirty="0">
                <a:solidFill>
                  <a:srgbClr val="002060"/>
                </a:solidFill>
                <a:cs typeface="Times New Roman" pitchFamily="18" charset="0"/>
              </a:rPr>
              <a:t>и твёрдых припоев, </a:t>
            </a:r>
          </a:p>
          <a:p>
            <a:pPr marL="92075" indent="-9525" fontAlgn="auto">
              <a:lnSpc>
                <a:spcPct val="110000"/>
              </a:lnSpc>
              <a:spcAft>
                <a:spcPts val="0"/>
              </a:spcAft>
              <a:buFontTx/>
              <a:buNone/>
              <a:defRPr/>
            </a:pPr>
            <a:r>
              <a:rPr lang="ru-RU" altLang="ru-RU" sz="2400" b="1" dirty="0">
                <a:solidFill>
                  <a:srgbClr val="002060"/>
                </a:solidFill>
                <a:cs typeface="Times New Roman" pitchFamily="18" charset="0"/>
              </a:rPr>
              <a:t>для пайки алюминиевых сплавов, </a:t>
            </a:r>
            <a:r>
              <a:rPr lang="ru-RU" altLang="ru-RU" sz="2400" b="1" dirty="0" smtClean="0">
                <a:solidFill>
                  <a:srgbClr val="002060"/>
                </a:solidFill>
                <a:cs typeface="Times New Roman" pitchFamily="18" charset="0"/>
              </a:rPr>
              <a:t>нержавеющих сталей </a:t>
            </a:r>
            <a:r>
              <a:rPr lang="ru-RU" altLang="ru-RU" sz="2400" b="1" dirty="0">
                <a:solidFill>
                  <a:srgbClr val="002060"/>
                </a:solidFill>
                <a:cs typeface="Times New Roman" pitchFamily="18" charset="0"/>
              </a:rPr>
              <a:t>и чугуна</a:t>
            </a:r>
            <a:r>
              <a:rPr lang="ru-RU" altLang="ru-RU" sz="2400" b="1" dirty="0">
                <a:solidFill>
                  <a:srgbClr val="002060"/>
                </a:solidFill>
              </a:rPr>
              <a:t>.</a:t>
            </a:r>
          </a:p>
          <a:p>
            <a:pPr marL="0" indent="365125" eaLnBrk="1" hangingPunct="1">
              <a:lnSpc>
                <a:spcPct val="81000"/>
              </a:lnSpc>
              <a:buFont typeface="Arial" panose="020B0604020202020204" pitchFamily="34" charset="0"/>
              <a:buNone/>
            </a:pPr>
            <a:endParaRPr lang="ru-RU" altLang="ru-RU" sz="2400" dirty="0" smtClean="0">
              <a:solidFill>
                <a:schemeClr val="tx1"/>
              </a:solidFill>
            </a:endParaRPr>
          </a:p>
        </p:txBody>
      </p:sp>
      <p:sp>
        <p:nvSpPr>
          <p:cNvPr id="2" name="Прямоугольник 1"/>
          <p:cNvSpPr/>
          <p:nvPr/>
        </p:nvSpPr>
        <p:spPr>
          <a:xfrm>
            <a:off x="2015716" y="0"/>
            <a:ext cx="4325223" cy="769441"/>
          </a:xfrm>
          <a:prstGeom prst="rect">
            <a:avLst/>
          </a:prstGeom>
        </p:spPr>
        <p:txBody>
          <a:bodyPr wrap="none">
            <a:spAutoFit/>
          </a:bodyPr>
          <a:lstStyle/>
          <a:p>
            <a:pPr algn="ctr"/>
            <a:r>
              <a:rPr lang="ru-RU" altLang="ru-RU" sz="4400" b="1" dirty="0" smtClean="0">
                <a:solidFill>
                  <a:srgbClr val="C00000"/>
                </a:solidFill>
                <a:cs typeface="Times New Roman" panose="02020603050405020304" pitchFamily="18" charset="0"/>
              </a:rPr>
              <a:t>Виды флюсов</a:t>
            </a:r>
            <a:endParaRPr lang="ru-RU" sz="4400" dirty="0">
              <a:solidFill>
                <a:srgbClr val="C00000"/>
              </a:solidFill>
            </a:endParaRPr>
          </a:p>
        </p:txBody>
      </p:sp>
    </p:spTree>
    <p:extLst>
      <p:ext uri="{BB962C8B-B14F-4D97-AF65-F5344CB8AC3E}">
        <p14:creationId xmlns:p14="http://schemas.microsoft.com/office/powerpoint/2010/main" val="15586000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p:nvPr>
        </p:nvSpPr>
        <p:spPr>
          <a:xfrm>
            <a:off x="422084" y="15781"/>
            <a:ext cx="8229600" cy="1371600"/>
          </a:xfrm>
        </p:spPr>
        <p:txBody>
          <a:bodyPr/>
          <a:lstStyle/>
          <a:p>
            <a:r>
              <a:rPr lang="ru-RU" b="1" i="1" dirty="0" smtClean="0">
                <a:solidFill>
                  <a:srgbClr val="FF0000"/>
                </a:solidFill>
                <a:latin typeface="T-FLEX Type B" pitchFamily="2" charset="0"/>
              </a:rPr>
              <a:t>ТИПЫ ФЛЮСОВ</a:t>
            </a:r>
          </a:p>
        </p:txBody>
      </p:sp>
      <p:sp>
        <p:nvSpPr>
          <p:cNvPr id="3" name="Содержимое 2"/>
          <p:cNvSpPr>
            <a:spLocks noGrp="1"/>
          </p:cNvSpPr>
          <p:nvPr>
            <p:ph idx="1"/>
          </p:nvPr>
        </p:nvSpPr>
        <p:spPr>
          <a:xfrm>
            <a:off x="215517" y="1143000"/>
            <a:ext cx="8642734" cy="4143375"/>
          </a:xfrm>
        </p:spPr>
        <p:txBody>
          <a:bodyPr rtlCol="0">
            <a:normAutofit fontScale="77500" lnSpcReduction="20000"/>
          </a:bodyPr>
          <a:lstStyle/>
          <a:p>
            <a:pPr marL="0" indent="0" fontAlgn="auto">
              <a:spcAft>
                <a:spcPts val="0"/>
              </a:spcAft>
              <a:buNone/>
              <a:defRPr/>
            </a:pPr>
            <a:r>
              <a:rPr lang="ru-RU" dirty="0" smtClean="0"/>
              <a:t>1) </a:t>
            </a:r>
            <a:r>
              <a:rPr lang="ru-RU" b="1" i="1" dirty="0" smtClean="0">
                <a:solidFill>
                  <a:srgbClr val="FF0000"/>
                </a:solidFill>
                <a:latin typeface="T-FLEX Type B" pitchFamily="2" charset="0"/>
              </a:rPr>
              <a:t>Твердые порошкообразные флюсы </a:t>
            </a:r>
            <a:r>
              <a:rPr lang="ru-RU" i="1" dirty="0" smtClean="0">
                <a:latin typeface="T-FLEX Type B" pitchFamily="2" charset="0"/>
              </a:rPr>
              <a:t>- смеси различных солей, применяются чаще всего при паянии тугоплавкими припоями (бура, борная кислота и их смеси).</a:t>
            </a:r>
          </a:p>
          <a:p>
            <a:pPr marL="0" indent="0" fontAlgn="auto">
              <a:spcAft>
                <a:spcPts val="0"/>
              </a:spcAft>
              <a:buNone/>
              <a:defRPr/>
            </a:pPr>
            <a:r>
              <a:rPr lang="ru-RU" i="1" dirty="0" smtClean="0">
                <a:latin typeface="T-FLEX Type B" pitchFamily="2" charset="0"/>
              </a:rPr>
              <a:t>2) </a:t>
            </a:r>
            <a:r>
              <a:rPr lang="ru-RU" b="1" i="1" dirty="0" smtClean="0">
                <a:solidFill>
                  <a:srgbClr val="FF0000"/>
                </a:solidFill>
                <a:latin typeface="T-FLEX Type B" pitchFamily="2" charset="0"/>
              </a:rPr>
              <a:t>Жидкие флюсы - </a:t>
            </a:r>
            <a:r>
              <a:rPr lang="ru-RU" i="1" dirty="0" smtClean="0">
                <a:latin typeface="T-FLEX Type B" pitchFamily="2" charset="0"/>
              </a:rPr>
              <a:t>водные растворы хлористых солей (хлористый цинк и хлористый аммония, спирт, глицерин и т. д.) </a:t>
            </a:r>
          </a:p>
          <a:p>
            <a:pPr marL="0" indent="0" fontAlgn="auto">
              <a:spcAft>
                <a:spcPts val="0"/>
              </a:spcAft>
              <a:buNone/>
              <a:defRPr/>
            </a:pPr>
            <a:r>
              <a:rPr lang="ru-RU" i="1" dirty="0" smtClean="0">
                <a:latin typeface="T-FLEX Type B" pitchFamily="2" charset="0"/>
              </a:rPr>
              <a:t>3) </a:t>
            </a:r>
            <a:r>
              <a:rPr lang="ru-RU" b="1" i="1" dirty="0" smtClean="0">
                <a:solidFill>
                  <a:srgbClr val="FF0000"/>
                </a:solidFill>
                <a:latin typeface="T-FLEX Type B" pitchFamily="2" charset="0"/>
              </a:rPr>
              <a:t>Газообразный флюс </a:t>
            </a:r>
            <a:r>
              <a:rPr lang="ru-RU" i="1" dirty="0" smtClean="0">
                <a:latin typeface="T-FLEX Type B" pitchFamily="2" charset="0"/>
              </a:rPr>
              <a:t>- </a:t>
            </a:r>
            <a:r>
              <a:rPr lang="ru-RU" i="1" dirty="0" err="1" smtClean="0">
                <a:latin typeface="T-FLEX Type B" pitchFamily="2" charset="0"/>
              </a:rPr>
              <a:t>хлоро-водородный</a:t>
            </a:r>
            <a:r>
              <a:rPr lang="ru-RU" i="1" dirty="0" smtClean="0">
                <a:latin typeface="T-FLEX Type B" pitchFamily="2" charset="0"/>
              </a:rPr>
              <a:t> газ, однако широкого распространения этот флюс не имеет.</a:t>
            </a:r>
          </a:p>
          <a:p>
            <a:pPr marL="0" indent="0" fontAlgn="auto">
              <a:spcAft>
                <a:spcPts val="0"/>
              </a:spcAft>
              <a:buNone/>
              <a:defRPr/>
            </a:pPr>
            <a:r>
              <a:rPr lang="ru-RU" i="1" dirty="0" smtClean="0">
                <a:latin typeface="T-FLEX Type B" pitchFamily="2" charset="0"/>
              </a:rPr>
              <a:t>4) </a:t>
            </a:r>
            <a:r>
              <a:rPr lang="ru-RU" b="1" i="1" dirty="0" smtClean="0">
                <a:solidFill>
                  <a:srgbClr val="FF0000"/>
                </a:solidFill>
                <a:latin typeface="T-FLEX Type B" pitchFamily="2" charset="0"/>
              </a:rPr>
              <a:t>Борорганические вещества </a:t>
            </a:r>
            <a:r>
              <a:rPr lang="ru-RU" i="1" dirty="0" smtClean="0">
                <a:latin typeface="T-FLEX Type B" pitchFamily="2" charset="0"/>
              </a:rPr>
              <a:t>. При сгорании этих веществ образуются окислы бора, которые и выполняют роль флюса. </a:t>
            </a:r>
            <a:endParaRPr lang="ru-RU" i="1" dirty="0">
              <a:latin typeface="T-FLEX Type B" pitchFamily="2" charset="0"/>
            </a:endParaRPr>
          </a:p>
        </p:txBody>
      </p:sp>
      <p:pic>
        <p:nvPicPr>
          <p:cNvPr id="18435" name="Picture 2" descr="http://www.payalniki.ru/product_images/big/231.jpg"/>
          <p:cNvPicPr>
            <a:picLocks noChangeAspect="1" noChangeArrowheads="1"/>
          </p:cNvPicPr>
          <p:nvPr/>
        </p:nvPicPr>
        <p:blipFill>
          <a:blip r:embed="rId2"/>
          <a:srcRect l="13889" t="8640" r="13611" b="22610"/>
          <a:stretch>
            <a:fillRect/>
          </a:stretch>
        </p:blipFill>
        <p:spPr bwMode="auto">
          <a:xfrm>
            <a:off x="1043608" y="5011738"/>
            <a:ext cx="1754187" cy="1663700"/>
          </a:xfrm>
          <a:prstGeom prst="rect">
            <a:avLst/>
          </a:prstGeom>
          <a:noFill/>
          <a:ln w="9525">
            <a:noFill/>
            <a:miter lim="800000"/>
            <a:headEnd/>
            <a:tailEnd/>
          </a:ln>
        </p:spPr>
      </p:pic>
      <p:pic>
        <p:nvPicPr>
          <p:cNvPr id="18436" name="Picture 4" descr="http://payka2010.ru/articlesfoto/1052_sm.jpg?0.0267220149721368"/>
          <p:cNvPicPr>
            <a:picLocks noChangeAspect="1" noChangeArrowheads="1"/>
          </p:cNvPicPr>
          <p:nvPr/>
        </p:nvPicPr>
        <p:blipFill>
          <a:blip r:embed="rId3"/>
          <a:srcRect/>
          <a:stretch>
            <a:fillRect/>
          </a:stretch>
        </p:blipFill>
        <p:spPr bwMode="auto">
          <a:xfrm>
            <a:off x="3779912" y="4934744"/>
            <a:ext cx="928687" cy="1817688"/>
          </a:xfrm>
          <a:prstGeom prst="rect">
            <a:avLst/>
          </a:prstGeom>
          <a:noFill/>
          <a:ln w="9525">
            <a:noFill/>
            <a:miter lim="800000"/>
            <a:headEnd/>
            <a:tailEnd/>
          </a:ln>
        </p:spPr>
      </p:pic>
    </p:spTree>
    <p:extLst>
      <p:ext uri="{BB962C8B-B14F-4D97-AF65-F5344CB8AC3E}">
        <p14:creationId xmlns:p14="http://schemas.microsoft.com/office/powerpoint/2010/main" val="3178575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3" name="Rectangle 11"/>
          <p:cNvSpPr>
            <a:spLocks noChangeArrowheads="1"/>
          </p:cNvSpPr>
          <p:nvPr/>
        </p:nvSpPr>
        <p:spPr bwMode="auto">
          <a:xfrm>
            <a:off x="3188958" y="993045"/>
            <a:ext cx="2857520" cy="1661884"/>
          </a:xfrm>
          <a:prstGeom prst="rect">
            <a:avLst/>
          </a:prstGeom>
          <a:solidFill>
            <a:srgbClr val="FFFF00"/>
          </a:solidFill>
          <a:ln w="762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Виды неразъёмных соединений</a:t>
            </a:r>
            <a:endParaRPr kumimoji="0" lang="ru-RU" sz="3200" b="1" i="0" u="none" strike="noStrike" cap="none" normalizeH="0" baseline="0" dirty="0" smtClean="0">
              <a:ln>
                <a:noFill/>
              </a:ln>
              <a:solidFill>
                <a:srgbClr val="FF0000"/>
              </a:solidFill>
              <a:effectLst/>
              <a:latin typeface="Arial" pitchFamily="34" charset="0"/>
              <a:cs typeface="Arial" pitchFamily="34" charset="0"/>
            </a:endParaRPr>
          </a:p>
        </p:txBody>
      </p:sp>
      <p:sp>
        <p:nvSpPr>
          <p:cNvPr id="49157" name="Rectangle 5"/>
          <p:cNvSpPr>
            <a:spLocks noChangeArrowheads="1"/>
          </p:cNvSpPr>
          <p:nvPr/>
        </p:nvSpPr>
        <p:spPr bwMode="auto">
          <a:xfrm>
            <a:off x="6264188" y="3929066"/>
            <a:ext cx="1857388" cy="785818"/>
          </a:xfrm>
          <a:prstGeom prst="rect">
            <a:avLst/>
          </a:prstGeom>
          <a:solidFill>
            <a:srgbClr val="CCFFFF"/>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Сварное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153" name="Rectangle 1"/>
          <p:cNvSpPr>
            <a:spLocks noChangeArrowheads="1"/>
          </p:cNvSpPr>
          <p:nvPr/>
        </p:nvSpPr>
        <p:spPr bwMode="auto">
          <a:xfrm>
            <a:off x="785786" y="3857628"/>
            <a:ext cx="1903415" cy="857256"/>
          </a:xfrm>
          <a:prstGeom prst="rect">
            <a:avLst/>
          </a:prstGeom>
          <a:solidFill>
            <a:srgbClr val="CCFFFF"/>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Клеевое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p:txBody>
      </p:sp>
      <p:sp>
        <p:nvSpPr>
          <p:cNvPr id="49156" name="Rectangle 4"/>
          <p:cNvSpPr>
            <a:spLocks noChangeArrowheads="1"/>
          </p:cNvSpPr>
          <p:nvPr/>
        </p:nvSpPr>
        <p:spPr bwMode="auto">
          <a:xfrm>
            <a:off x="6858016" y="2521885"/>
            <a:ext cx="2071702" cy="857256"/>
          </a:xfrm>
          <a:prstGeom prst="rect">
            <a:avLst/>
          </a:prstGeom>
          <a:solidFill>
            <a:srgbClr val="66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Паяное соединение</a:t>
            </a:r>
            <a:endParaRPr kumimoji="0" lang="ru-RU" sz="2400" b="0" i="0" u="none" strike="noStrike" cap="none" normalizeH="0" baseline="0" dirty="0" smtClean="0">
              <a:ln>
                <a:noFill/>
              </a:ln>
              <a:solidFill>
                <a:srgbClr val="FF0000"/>
              </a:solidFill>
              <a:effectLst/>
              <a:latin typeface="Arial" pitchFamily="34" charset="0"/>
              <a:cs typeface="Arial" pitchFamily="34" charset="0"/>
            </a:endParaRPr>
          </a:p>
        </p:txBody>
      </p:sp>
      <p:sp>
        <p:nvSpPr>
          <p:cNvPr id="49154" name="Rectangle 2"/>
          <p:cNvSpPr>
            <a:spLocks noChangeArrowheads="1"/>
          </p:cNvSpPr>
          <p:nvPr/>
        </p:nvSpPr>
        <p:spPr bwMode="auto">
          <a:xfrm>
            <a:off x="95166" y="2502743"/>
            <a:ext cx="2136574" cy="901240"/>
          </a:xfrm>
          <a:prstGeom prst="rect">
            <a:avLst/>
          </a:prstGeom>
          <a:solidFill>
            <a:srgbClr val="CCFFFF"/>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Заклёпочное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155" name="Rectangle 3"/>
          <p:cNvSpPr>
            <a:spLocks noChangeArrowheads="1"/>
          </p:cNvSpPr>
          <p:nvPr/>
        </p:nvSpPr>
        <p:spPr bwMode="auto">
          <a:xfrm>
            <a:off x="3510429" y="4221088"/>
            <a:ext cx="2214578" cy="857256"/>
          </a:xfrm>
          <a:prstGeom prst="rect">
            <a:avLst/>
          </a:prstGeom>
          <a:solidFill>
            <a:srgbClr val="CCFFFF"/>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Сшивное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p:txBody>
      </p:sp>
      <p:sp>
        <p:nvSpPr>
          <p:cNvPr id="49158" name="AutoShape 6"/>
          <p:cNvSpPr>
            <a:spLocks noChangeShapeType="1"/>
          </p:cNvSpPr>
          <p:nvPr/>
        </p:nvSpPr>
        <p:spPr bwMode="auto">
          <a:xfrm flipH="1">
            <a:off x="1783566" y="1772816"/>
            <a:ext cx="1405391" cy="721439"/>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ln w="38100">
                <a:solidFill>
                  <a:schemeClr val="tx1"/>
                </a:solidFill>
              </a:ln>
            </a:endParaRPr>
          </a:p>
        </p:txBody>
      </p:sp>
      <p:sp>
        <p:nvSpPr>
          <p:cNvPr id="49159" name="AutoShape 7"/>
          <p:cNvSpPr>
            <a:spLocks noChangeShapeType="1"/>
          </p:cNvSpPr>
          <p:nvPr/>
        </p:nvSpPr>
        <p:spPr bwMode="auto">
          <a:xfrm flipH="1">
            <a:off x="1974513" y="2637131"/>
            <a:ext cx="1214445" cy="1214446"/>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49160" name="AutoShape 8"/>
          <p:cNvSpPr>
            <a:spLocks noChangeShapeType="1"/>
          </p:cNvSpPr>
          <p:nvPr/>
        </p:nvSpPr>
        <p:spPr bwMode="auto">
          <a:xfrm>
            <a:off x="4576998" y="2663016"/>
            <a:ext cx="50559" cy="1558072"/>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49161" name="AutoShape 9"/>
          <p:cNvSpPr>
            <a:spLocks noChangeShapeType="1"/>
          </p:cNvSpPr>
          <p:nvPr/>
        </p:nvSpPr>
        <p:spPr bwMode="auto">
          <a:xfrm>
            <a:off x="6046478" y="2643181"/>
            <a:ext cx="973794" cy="1243669"/>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49162" name="AutoShape 10"/>
          <p:cNvSpPr>
            <a:spLocks noChangeShapeType="1"/>
          </p:cNvSpPr>
          <p:nvPr/>
        </p:nvSpPr>
        <p:spPr bwMode="auto">
          <a:xfrm>
            <a:off x="6046478" y="1772816"/>
            <a:ext cx="1477851" cy="721439"/>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49167" name="Rectangle 15"/>
          <p:cNvSpPr>
            <a:spLocks noChangeArrowheads="1"/>
          </p:cNvSpPr>
          <p:nvPr/>
        </p:nvSpPr>
        <p:spPr bwMode="auto">
          <a:xfrm>
            <a:off x="-180975"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9173" name="Rectangle 21"/>
          <p:cNvSpPr>
            <a:spLocks noChangeArrowheads="1"/>
          </p:cNvSpPr>
          <p:nvPr/>
        </p:nvSpPr>
        <p:spPr bwMode="auto">
          <a:xfrm>
            <a:off x="-180975"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308767" y="5616008"/>
            <a:ext cx="8536462" cy="830997"/>
          </a:xfrm>
          <a:prstGeom prst="rect">
            <a:avLst/>
          </a:prstGeom>
        </p:spPr>
        <p:txBody>
          <a:bodyPr wrap="square">
            <a:spAutoFit/>
          </a:bodyPr>
          <a:lstStyle/>
          <a:p>
            <a:pPr algn="ctr"/>
            <a:r>
              <a:rPr lang="ru-RU" altLang="ru-RU" sz="2400" b="1" dirty="0" smtClean="0">
                <a:solidFill>
                  <a:srgbClr val="006600"/>
                </a:solidFill>
              </a:rPr>
              <a:t>Неразъёмные </a:t>
            </a:r>
            <a:r>
              <a:rPr lang="ru-RU" altLang="ru-RU" sz="2400" b="1" dirty="0">
                <a:solidFill>
                  <a:srgbClr val="006600"/>
                </a:solidFill>
              </a:rPr>
              <a:t>соединения получили широкое распространение в машиностроении. </a:t>
            </a:r>
            <a:endParaRPr lang="ru-RU" sz="2400" b="1" dirty="0">
              <a:solidFill>
                <a:srgbClr val="006600"/>
              </a:solidFill>
            </a:endParaRPr>
          </a:p>
        </p:txBody>
      </p:sp>
    </p:spTree>
    <p:extLst>
      <p:ext uri="{BB962C8B-B14F-4D97-AF65-F5344CB8AC3E}">
        <p14:creationId xmlns:p14="http://schemas.microsoft.com/office/powerpoint/2010/main" val="14821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diamond(in)">
                                      <p:cBhvr>
                                        <p:cTn id="7" dur="1000"/>
                                        <p:tgtEl>
                                          <p:spTgt spid="4915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9153"/>
                                        </p:tgtEl>
                                        <p:attrNameLst>
                                          <p:attrName>style.visibility</p:attrName>
                                        </p:attrNameLst>
                                      </p:cBhvr>
                                      <p:to>
                                        <p:strVal val="visible"/>
                                      </p:to>
                                    </p:set>
                                    <p:animEffect transition="in" filter="diamond(in)">
                                      <p:cBhvr>
                                        <p:cTn id="12" dur="1000"/>
                                        <p:tgtEl>
                                          <p:spTgt spid="4915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9155"/>
                                        </p:tgtEl>
                                        <p:attrNameLst>
                                          <p:attrName>style.visibility</p:attrName>
                                        </p:attrNameLst>
                                      </p:cBhvr>
                                      <p:to>
                                        <p:strVal val="visible"/>
                                      </p:to>
                                    </p:set>
                                    <p:animEffect transition="in" filter="diamond(in)">
                                      <p:cBhvr>
                                        <p:cTn id="17" dur="1000"/>
                                        <p:tgtEl>
                                          <p:spTgt spid="4915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9154"/>
                                        </p:tgtEl>
                                        <p:attrNameLst>
                                          <p:attrName>style.visibility</p:attrName>
                                        </p:attrNameLst>
                                      </p:cBhvr>
                                      <p:to>
                                        <p:strVal val="visible"/>
                                      </p:to>
                                    </p:set>
                                    <p:animEffect transition="in" filter="diamond(in)">
                                      <p:cBhvr>
                                        <p:cTn id="22" dur="1000"/>
                                        <p:tgtEl>
                                          <p:spTgt spid="4915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9156"/>
                                        </p:tgtEl>
                                        <p:attrNameLst>
                                          <p:attrName>style.visibility</p:attrName>
                                        </p:attrNameLst>
                                      </p:cBhvr>
                                      <p:to>
                                        <p:strVal val="visible"/>
                                      </p:to>
                                    </p:set>
                                    <p:anim calcmode="lin" valueType="num">
                                      <p:cBhvr>
                                        <p:cTn id="27" dur="500" fill="hold"/>
                                        <p:tgtEl>
                                          <p:spTgt spid="49156"/>
                                        </p:tgtEl>
                                        <p:attrNameLst>
                                          <p:attrName>ppt_w</p:attrName>
                                        </p:attrNameLst>
                                      </p:cBhvr>
                                      <p:tavLst>
                                        <p:tav tm="0">
                                          <p:val>
                                            <p:fltVal val="0"/>
                                          </p:val>
                                        </p:tav>
                                        <p:tav tm="100000">
                                          <p:val>
                                            <p:strVal val="#ppt_w"/>
                                          </p:val>
                                        </p:tav>
                                      </p:tavLst>
                                    </p:anim>
                                    <p:anim calcmode="lin" valueType="num">
                                      <p:cBhvr>
                                        <p:cTn id="28" dur="500" fill="hold"/>
                                        <p:tgtEl>
                                          <p:spTgt spid="49156"/>
                                        </p:tgtEl>
                                        <p:attrNameLst>
                                          <p:attrName>ppt_h</p:attrName>
                                        </p:attrNameLst>
                                      </p:cBhvr>
                                      <p:tavLst>
                                        <p:tav tm="0">
                                          <p:val>
                                            <p:fltVal val="0"/>
                                          </p:val>
                                        </p:tav>
                                        <p:tav tm="100000">
                                          <p:val>
                                            <p:strVal val="#ppt_h"/>
                                          </p:val>
                                        </p:tav>
                                      </p:tavLst>
                                    </p:anim>
                                    <p:animEffect transition="in" filter="fade">
                                      <p:cBhvr>
                                        <p:cTn id="29"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3" grpId="0" animBg="1"/>
      <p:bldP spid="49156" grpId="0" animBg="1"/>
      <p:bldP spid="49154" grpId="0" animBg="1"/>
      <p:bldP spid="4915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9962" y="10691"/>
            <a:ext cx="8229600" cy="501985"/>
          </a:xfrm>
        </p:spPr>
        <p:txBody>
          <a:bodyPr/>
          <a:lstStyle/>
          <a:p>
            <a:pPr eaLnBrk="1" hangingPunct="1"/>
            <a:r>
              <a:rPr lang="ru-RU" sz="3600" b="1" dirty="0" smtClean="0">
                <a:solidFill>
                  <a:srgbClr val="C00000"/>
                </a:solidFill>
                <a:effectLst>
                  <a:outerShdw blurRad="38100" dist="38100" dir="2700000" algn="tl">
                    <a:srgbClr val="000000">
                      <a:alpha val="43137"/>
                    </a:srgbClr>
                  </a:outerShdw>
                </a:effectLst>
              </a:rPr>
              <a:t>ФЛЮСЫ</a:t>
            </a:r>
            <a:endParaRPr lang="ru-RU" altLang="ru-RU" sz="3600" b="1" dirty="0" smtClean="0">
              <a:solidFill>
                <a:srgbClr val="C00000"/>
              </a:solidFill>
              <a:effectLst>
                <a:outerShdw blurRad="38100" dist="38100" dir="2700000" algn="tl">
                  <a:srgbClr val="000000">
                    <a:alpha val="43137"/>
                  </a:srgbClr>
                </a:outerShdw>
              </a:effectLst>
            </a:endParaRPr>
          </a:p>
        </p:txBody>
      </p:sp>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pic>
        <p:nvPicPr>
          <p:cNvPr id="119812" name="Picture 4" descr="https://tovarvdom24.ru/upload/iblock/7f2/7f22b6b59480969250d5bf46297a44d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3655" y="82076"/>
            <a:ext cx="2988995" cy="2841593"/>
          </a:xfrm>
          <a:prstGeom prst="rect">
            <a:avLst/>
          </a:prstGeom>
          <a:noFill/>
          <a:extLst>
            <a:ext uri="{909E8E84-426E-40DD-AFC4-6F175D3DCCD1}">
              <a14:hiddenFill xmlns:a14="http://schemas.microsoft.com/office/drawing/2010/main">
                <a:solidFill>
                  <a:srgbClr val="FFFFFF"/>
                </a:solidFill>
              </a14:hiddenFill>
            </a:ext>
          </a:extLst>
        </p:spPr>
      </p:pic>
      <p:pic>
        <p:nvPicPr>
          <p:cNvPr id="119814" name="Picture 6" descr="https://en-msk.ru/upload/iblock/8e8/8e8ed26ba5510dcad2dc01a788d561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4188" y="3501008"/>
            <a:ext cx="2853580" cy="2853580"/>
          </a:xfrm>
          <a:prstGeom prst="rect">
            <a:avLst/>
          </a:prstGeom>
          <a:noFill/>
          <a:extLst>
            <a:ext uri="{909E8E84-426E-40DD-AFC4-6F175D3DCCD1}">
              <a14:hiddenFill xmlns:a14="http://schemas.microsoft.com/office/drawing/2010/main">
                <a:solidFill>
                  <a:srgbClr val="FFFFFF"/>
                </a:solidFill>
              </a14:hiddenFill>
            </a:ext>
          </a:extLst>
        </p:spPr>
      </p:pic>
      <p:pic>
        <p:nvPicPr>
          <p:cNvPr id="119818" name="Picture 10" descr="https://s3.e2e4.ru/imgproxy/14125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548720"/>
            <a:ext cx="3382674" cy="2255116"/>
          </a:xfrm>
          <a:prstGeom prst="rect">
            <a:avLst/>
          </a:prstGeom>
          <a:noFill/>
          <a:extLst>
            <a:ext uri="{909E8E84-426E-40DD-AFC4-6F175D3DCCD1}">
              <a14:hiddenFill xmlns:a14="http://schemas.microsoft.com/office/drawing/2010/main">
                <a:solidFill>
                  <a:srgbClr val="FFFFFF"/>
                </a:solidFill>
              </a14:hiddenFill>
            </a:ext>
          </a:extLst>
        </p:spPr>
      </p:pic>
      <p:pic>
        <p:nvPicPr>
          <p:cNvPr id="119820" name="Picture 12" descr="https://tpk-elektrik.ru/image/catalog/payalnoe-oborudovani-folder/4/860274376-flyus-dlya-pajki-payalnaya-kislota-100ml-maslenka-09-36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 y="1884424"/>
            <a:ext cx="266429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19822" name="Picture 14" descr="Канифоль соснова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2532" y="1372083"/>
            <a:ext cx="3078545" cy="2467235"/>
          </a:xfrm>
          <a:prstGeom prst="rect">
            <a:avLst/>
          </a:prstGeom>
          <a:noFill/>
          <a:extLst>
            <a:ext uri="{909E8E84-426E-40DD-AFC4-6F175D3DCCD1}">
              <a14:hiddenFill xmlns:a14="http://schemas.microsoft.com/office/drawing/2010/main">
                <a:solidFill>
                  <a:srgbClr val="FFFFFF"/>
                </a:solidFill>
              </a14:hiddenFill>
            </a:ext>
          </a:extLst>
        </p:spPr>
      </p:pic>
      <p:pic>
        <p:nvPicPr>
          <p:cNvPr id="119810" name="Picture 2" descr="Бура"/>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3879232"/>
            <a:ext cx="3745197" cy="2284572"/>
          </a:xfrm>
          <a:prstGeom prst="rect">
            <a:avLst/>
          </a:prstGeom>
          <a:noFill/>
          <a:extLst>
            <a:ext uri="{909E8E84-426E-40DD-AFC4-6F175D3DCCD1}">
              <a14:hiddenFill xmlns:a14="http://schemas.microsoft.com/office/drawing/2010/main">
                <a:solidFill>
                  <a:srgbClr val="FFFFFF"/>
                </a:solidFill>
              </a14:hiddenFill>
            </a:ext>
          </a:extLst>
        </p:spPr>
      </p:pic>
      <p:pic>
        <p:nvPicPr>
          <p:cNvPr id="119826" name="Picture 18" descr="Так выглядят куски полученной сосновой канифоли"/>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3425" y="605223"/>
            <a:ext cx="2393730" cy="179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9580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800100" y="12873"/>
            <a:ext cx="7772400" cy="1143000"/>
          </a:xfrm>
        </p:spPr>
        <p:txBody>
          <a:bodyPr/>
          <a:lstStyle/>
          <a:p>
            <a:pPr algn="ctr"/>
            <a:r>
              <a:rPr lang="ru-RU" altLang="ru-RU" b="1" i="1" dirty="0"/>
              <a:t>Флюсы паяльные</a:t>
            </a:r>
          </a:p>
        </p:txBody>
      </p:sp>
      <p:sp>
        <p:nvSpPr>
          <p:cNvPr id="20485" name="Rectangle 5"/>
          <p:cNvSpPr>
            <a:spLocks noChangeArrowheads="1"/>
          </p:cNvSpPr>
          <p:nvPr/>
        </p:nvSpPr>
        <p:spPr bwMode="auto">
          <a:xfrm>
            <a:off x="275810" y="1880828"/>
            <a:ext cx="882098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ru-RU" altLang="ru-RU" sz="2000" b="1" dirty="0" smtClean="0">
                <a:solidFill>
                  <a:schemeClr val="hlink"/>
                </a:solidFill>
                <a:latin typeface="Arial" panose="020B0604020202020204" pitchFamily="34" charset="0"/>
              </a:rPr>
              <a:t>Для </a:t>
            </a:r>
            <a:r>
              <a:rPr lang="ru-RU" altLang="ru-RU" sz="2000" b="1" dirty="0">
                <a:solidFill>
                  <a:schemeClr val="hlink"/>
                </a:solidFill>
                <a:latin typeface="Arial" panose="020B0604020202020204" pitchFamily="34" charset="0"/>
              </a:rPr>
              <a:t>пайки наиболее применимы флюсы: </a:t>
            </a:r>
          </a:p>
          <a:p>
            <a:pPr algn="l">
              <a:buFontTx/>
              <a:buChar char="•"/>
            </a:pPr>
            <a:r>
              <a:rPr lang="ru-RU" altLang="ru-RU" dirty="0">
                <a:latin typeface="Arial" panose="020B0604020202020204" pitchFamily="34" charset="0"/>
              </a:rPr>
              <a:t> бура </a:t>
            </a:r>
            <a:r>
              <a:rPr lang="en-US" altLang="ru-RU" dirty="0">
                <a:latin typeface="Arial" panose="020B0604020202020204" pitchFamily="34" charset="0"/>
              </a:rPr>
              <a:t>Na</a:t>
            </a:r>
            <a:r>
              <a:rPr lang="ru-RU" altLang="ru-RU" sz="1200" dirty="0">
                <a:latin typeface="Arial" panose="020B0604020202020204" pitchFamily="34" charset="0"/>
              </a:rPr>
              <a:t>2</a:t>
            </a:r>
            <a:r>
              <a:rPr lang="en-US" altLang="ru-RU" dirty="0">
                <a:latin typeface="Arial" panose="020B0604020202020204" pitchFamily="34" charset="0"/>
              </a:rPr>
              <a:t>B</a:t>
            </a:r>
            <a:r>
              <a:rPr lang="ru-RU" altLang="ru-RU" sz="1200" dirty="0">
                <a:latin typeface="Arial" panose="020B0604020202020204" pitchFamily="34" charset="0"/>
              </a:rPr>
              <a:t>4</a:t>
            </a:r>
            <a:r>
              <a:rPr lang="en-US" altLang="ru-RU" dirty="0">
                <a:latin typeface="Arial" panose="020B0604020202020204" pitchFamily="34" charset="0"/>
              </a:rPr>
              <a:t>O</a:t>
            </a:r>
            <a:r>
              <a:rPr lang="ru-RU" altLang="ru-RU" sz="1200" dirty="0">
                <a:latin typeface="Arial" panose="020B0604020202020204" pitchFamily="34" charset="0"/>
              </a:rPr>
              <a:t>7</a:t>
            </a:r>
            <a:r>
              <a:rPr lang="ru-RU" altLang="ru-RU" dirty="0">
                <a:latin typeface="Arial" panose="020B0604020202020204" pitchFamily="34" charset="0"/>
              </a:rPr>
              <a:t> и борная кислота </a:t>
            </a:r>
            <a:r>
              <a:rPr lang="en-US" altLang="ru-RU" dirty="0">
                <a:latin typeface="Arial" panose="020B0604020202020204" pitchFamily="34" charset="0"/>
              </a:rPr>
              <a:t>H</a:t>
            </a:r>
            <a:r>
              <a:rPr lang="ru-RU" altLang="ru-RU" sz="1200" dirty="0">
                <a:latin typeface="Arial" panose="020B0604020202020204" pitchFamily="34" charset="0"/>
              </a:rPr>
              <a:t>2</a:t>
            </a:r>
            <a:r>
              <a:rPr lang="en-US" altLang="ru-RU" dirty="0">
                <a:latin typeface="Arial" panose="020B0604020202020204" pitchFamily="34" charset="0"/>
              </a:rPr>
              <a:t>BO</a:t>
            </a:r>
            <a:r>
              <a:rPr lang="ru-RU" altLang="ru-RU" sz="1200" dirty="0">
                <a:latin typeface="Arial" panose="020B0604020202020204" pitchFamily="34" charset="0"/>
              </a:rPr>
              <a:t>3</a:t>
            </a:r>
            <a:r>
              <a:rPr lang="ru-RU" altLang="ru-RU" dirty="0">
                <a:latin typeface="Arial" panose="020B0604020202020204" pitchFamily="34" charset="0"/>
              </a:rPr>
              <a:t>, </a:t>
            </a:r>
          </a:p>
          <a:p>
            <a:pPr algn="l">
              <a:buFontTx/>
              <a:buChar char="•"/>
            </a:pPr>
            <a:r>
              <a:rPr lang="ru-RU" altLang="ru-RU" dirty="0">
                <a:latin typeface="Arial" panose="020B0604020202020204" pitchFamily="34" charset="0"/>
              </a:rPr>
              <a:t> хлористый цинк </a:t>
            </a:r>
            <a:r>
              <a:rPr lang="en-US" altLang="ru-RU" dirty="0" err="1">
                <a:latin typeface="Arial" panose="020B0604020202020204" pitchFamily="34" charset="0"/>
              </a:rPr>
              <a:t>ZnCl</a:t>
            </a:r>
            <a:r>
              <a:rPr lang="ru-RU" altLang="ru-RU" sz="1200" dirty="0">
                <a:latin typeface="Arial" panose="020B0604020202020204" pitchFamily="34" charset="0"/>
              </a:rPr>
              <a:t>2</a:t>
            </a:r>
            <a:r>
              <a:rPr lang="ru-RU" altLang="ru-RU" dirty="0">
                <a:latin typeface="Arial" panose="020B0604020202020204" pitchFamily="34" charset="0"/>
              </a:rPr>
              <a:t>, </a:t>
            </a:r>
          </a:p>
          <a:p>
            <a:pPr algn="l">
              <a:buFontTx/>
              <a:buChar char="•"/>
            </a:pPr>
            <a:r>
              <a:rPr lang="ru-RU" altLang="ru-RU" dirty="0">
                <a:latin typeface="Arial" panose="020B0604020202020204" pitchFamily="34" charset="0"/>
              </a:rPr>
              <a:t> фтористый калий </a:t>
            </a:r>
            <a:r>
              <a:rPr lang="en-US" altLang="ru-RU" dirty="0">
                <a:latin typeface="Arial" panose="020B0604020202020204" pitchFamily="34" charset="0"/>
              </a:rPr>
              <a:t>KF</a:t>
            </a:r>
            <a:r>
              <a:rPr lang="ru-RU" altLang="ru-RU" dirty="0">
                <a:latin typeface="Arial" panose="020B0604020202020204" pitchFamily="34" charset="0"/>
              </a:rPr>
              <a:t> и др. </a:t>
            </a:r>
          </a:p>
          <a:p>
            <a:pPr algn="l"/>
            <a:endParaRPr lang="ru-RU" altLang="ru-RU" dirty="0">
              <a:latin typeface="Arial" panose="020B0604020202020204" pitchFamily="34" charset="0"/>
            </a:endParaRPr>
          </a:p>
          <a:p>
            <a:pPr algn="l"/>
            <a:r>
              <a:rPr lang="ru-RU" altLang="ru-RU" dirty="0">
                <a:latin typeface="Arial" panose="020B0604020202020204" pitchFamily="34" charset="0"/>
              </a:rPr>
              <a:t>Иногда флюсующее действие производит сам припой с соответствующими добавками </a:t>
            </a:r>
            <a:r>
              <a:rPr lang="ru-RU" altLang="ru-RU" dirty="0" err="1">
                <a:latin typeface="Arial" panose="020B0604020202020204" pitchFamily="34" charset="0"/>
              </a:rPr>
              <a:t>раскислителей</a:t>
            </a:r>
            <a:r>
              <a:rPr lang="ru-RU" altLang="ru-RU" dirty="0">
                <a:latin typeface="Arial" panose="020B0604020202020204" pitchFamily="34" charset="0"/>
              </a:rPr>
              <a:t>, например, медно-фосфористые припои. </a:t>
            </a:r>
          </a:p>
        </p:txBody>
      </p:sp>
    </p:spTree>
    <p:extLst>
      <p:ext uri="{BB962C8B-B14F-4D97-AF65-F5344CB8AC3E}">
        <p14:creationId xmlns:p14="http://schemas.microsoft.com/office/powerpoint/2010/main" val="2533724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9962" y="10691"/>
            <a:ext cx="8229600" cy="501985"/>
          </a:xfrm>
        </p:spPr>
        <p:txBody>
          <a:bodyPr/>
          <a:lstStyle/>
          <a:p>
            <a:pPr eaLnBrk="1" hangingPunct="1"/>
            <a:r>
              <a:rPr lang="ru-RU" sz="3600" b="1" dirty="0" smtClean="0">
                <a:solidFill>
                  <a:srgbClr val="C00000"/>
                </a:solidFill>
                <a:effectLst>
                  <a:outerShdw blurRad="38100" dist="38100" dir="2700000" algn="tl">
                    <a:srgbClr val="000000">
                      <a:alpha val="43137"/>
                    </a:srgbClr>
                  </a:outerShdw>
                </a:effectLst>
              </a:rPr>
              <a:t>ФЛЮСЫ</a:t>
            </a:r>
            <a:endParaRPr lang="ru-RU" altLang="ru-RU" sz="3600" b="1" dirty="0" smtClean="0">
              <a:solidFill>
                <a:srgbClr val="C00000"/>
              </a:solidFill>
              <a:effectLst>
                <a:outerShdw blurRad="38100" dist="38100" dir="2700000" algn="tl">
                  <a:srgbClr val="000000">
                    <a:alpha val="43137"/>
                  </a:srgbClr>
                </a:outerShdw>
              </a:effectLst>
            </a:endParaRPr>
          </a:p>
        </p:txBody>
      </p:sp>
      <p:sp>
        <p:nvSpPr>
          <p:cNvPr id="24580" name="Rectangle 5"/>
          <p:cNvSpPr>
            <a:spLocks noChangeArrowheads="1"/>
          </p:cNvSpPr>
          <p:nvPr/>
        </p:nvSpPr>
        <p:spPr bwMode="auto">
          <a:xfrm>
            <a:off x="0" y="264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sp>
        <p:nvSpPr>
          <p:cNvPr id="3" name="Прямоугольник 2"/>
          <p:cNvSpPr/>
          <p:nvPr/>
        </p:nvSpPr>
        <p:spPr>
          <a:xfrm>
            <a:off x="90897" y="456247"/>
            <a:ext cx="9053103" cy="4555093"/>
          </a:xfrm>
          <a:prstGeom prst="rect">
            <a:avLst/>
          </a:prstGeom>
        </p:spPr>
        <p:txBody>
          <a:bodyPr wrap="square">
            <a:spAutoFit/>
          </a:bodyPr>
          <a:lstStyle/>
          <a:p>
            <a:pPr>
              <a:spcBef>
                <a:spcPts val="600"/>
              </a:spcBef>
              <a:spcAft>
                <a:spcPts val="600"/>
              </a:spcAft>
            </a:pPr>
            <a:r>
              <a:rPr lang="ru-RU" sz="2000" b="1" dirty="0" smtClean="0">
                <a:solidFill>
                  <a:srgbClr val="FF0000"/>
                </a:solidFill>
              </a:rPr>
              <a:t>В </a:t>
            </a:r>
            <a:r>
              <a:rPr lang="ru-RU" sz="2000" b="1" dirty="0">
                <a:solidFill>
                  <a:srgbClr val="FF0000"/>
                </a:solidFill>
              </a:rPr>
              <a:t>качестве флюсов для мягких припоев </a:t>
            </a:r>
            <a:r>
              <a:rPr lang="ru-RU" sz="2000" b="1" dirty="0">
                <a:solidFill>
                  <a:srgbClr val="006600"/>
                </a:solidFill>
              </a:rPr>
              <a:t>применяют хлористый цинк, нашатырь, канифоль, паяльные </a:t>
            </a:r>
            <a:r>
              <a:rPr lang="ru-RU" sz="2000" b="1" dirty="0" smtClean="0">
                <a:solidFill>
                  <a:srgbClr val="006600"/>
                </a:solidFill>
              </a:rPr>
              <a:t>пасты. </a:t>
            </a:r>
          </a:p>
          <a:p>
            <a:pPr>
              <a:spcBef>
                <a:spcPts val="600"/>
              </a:spcBef>
              <a:spcAft>
                <a:spcPts val="600"/>
              </a:spcAft>
            </a:pPr>
            <a:r>
              <a:rPr lang="ru-RU" sz="2000" b="1" dirty="0" smtClean="0">
                <a:solidFill>
                  <a:srgbClr val="FF0000"/>
                </a:solidFill>
              </a:rPr>
              <a:t>Для твердых </a:t>
            </a:r>
            <a:r>
              <a:rPr lang="ru-RU" sz="2000" b="1" dirty="0">
                <a:solidFill>
                  <a:srgbClr val="FF0000"/>
                </a:solidFill>
              </a:rPr>
              <a:t>припоев</a:t>
            </a:r>
            <a:r>
              <a:rPr lang="ru-RU" sz="2000" b="1" dirty="0"/>
              <a:t> </a:t>
            </a:r>
            <a:r>
              <a:rPr lang="ru-RU" sz="2000" b="1" dirty="0">
                <a:solidFill>
                  <a:srgbClr val="006600"/>
                </a:solidFill>
              </a:rPr>
              <a:t>– буру, борную кислоту и некоторые другие вещества.</a:t>
            </a:r>
          </a:p>
          <a:p>
            <a:pPr>
              <a:spcBef>
                <a:spcPts val="600"/>
              </a:spcBef>
              <a:spcAft>
                <a:spcPts val="600"/>
              </a:spcAft>
            </a:pPr>
            <a:r>
              <a:rPr lang="ru-RU" sz="2000" b="1" dirty="0">
                <a:solidFill>
                  <a:srgbClr val="FF00FF"/>
                </a:solidFill>
              </a:rPr>
              <a:t>Для пайки алюминиевых сплавов </a:t>
            </a:r>
            <a:r>
              <a:rPr lang="ru-RU" sz="2000" b="1" dirty="0"/>
              <a:t>применяемые флюсы представляют собой сложные по химическому составу смеси, состоящие из фтористого натрия, хлористого лития, хлористого калия, хлористого цинка и др.</a:t>
            </a:r>
          </a:p>
          <a:p>
            <a:pPr>
              <a:spcBef>
                <a:spcPts val="600"/>
              </a:spcBef>
              <a:spcAft>
                <a:spcPts val="600"/>
              </a:spcAft>
            </a:pPr>
            <a:r>
              <a:rPr lang="ru-RU" sz="2000" b="1" dirty="0">
                <a:solidFill>
                  <a:srgbClr val="FF00FF"/>
                </a:solidFill>
              </a:rPr>
              <a:t>Для пайки нержавеющей стали </a:t>
            </a:r>
            <a:r>
              <a:rPr lang="ru-RU" sz="2000" b="1" dirty="0"/>
              <a:t>применяют флюс, представляющий пастообразную смесь буры и борной кислоты (поровну), замешанную в насыщенном растворе хлористого цинка, или флюс 200, состоящий из 70 % борной кислоты, 21 % буры и 9 % фтористого калия</a:t>
            </a:r>
            <a:r>
              <a:rPr lang="ru-RU" sz="2000" b="1" dirty="0" smtClean="0"/>
              <a:t>.</a:t>
            </a:r>
            <a:endParaRPr lang="ru-RU" sz="1600" b="1" dirty="0">
              <a:solidFill>
                <a:srgbClr val="0000D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91942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347864" y="1394711"/>
            <a:ext cx="5112568" cy="4212491"/>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800" b="1" dirty="0" smtClean="0">
              <a:solidFill>
                <a:srgbClr val="FF0000"/>
              </a:solidFill>
              <a:latin typeface="Times New Roman" pitchFamily="18" charset="0"/>
              <a:cs typeface="Times New Roman" pitchFamily="18" charset="0"/>
            </a:endParaRPr>
          </a:p>
          <a:p>
            <a:pPr algn="ctr">
              <a:defRPr/>
            </a:pPr>
            <a:endParaRPr lang="ru-RU" sz="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Материалы </a:t>
            </a:r>
          </a:p>
          <a:p>
            <a:pPr algn="ctr">
              <a:defRPr/>
            </a:pPr>
            <a:r>
              <a:rPr lang="ru-RU"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для пайки: </a:t>
            </a:r>
          </a:p>
          <a:p>
            <a:pPr algn="ctr">
              <a:defRPr/>
            </a:pPr>
            <a:r>
              <a:rPr lang="ru-RU" altLang="ru-RU" sz="4400" b="1" u="sng" dirty="0" smtClean="0">
                <a:solidFill>
                  <a:srgbClr val="FF0000"/>
                </a:solidFill>
              </a:rPr>
              <a:t>отмывочные </a:t>
            </a:r>
            <a:r>
              <a:rPr lang="ru-RU" altLang="ru-RU" sz="4400" b="1" u="sng" dirty="0">
                <a:solidFill>
                  <a:srgbClr val="FF0000"/>
                </a:solidFill>
              </a:rPr>
              <a:t>жидкости</a:t>
            </a:r>
            <a:endParaRPr lang="en-US" sz="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800" b="1" dirty="0">
              <a:solidFill>
                <a:srgbClr val="0000FF"/>
              </a:solidFill>
            </a:endParaRPr>
          </a:p>
        </p:txBody>
      </p:sp>
    </p:spTree>
    <p:extLst>
      <p:ext uri="{BB962C8B-B14F-4D97-AF65-F5344CB8AC3E}">
        <p14:creationId xmlns:p14="http://schemas.microsoft.com/office/powerpoint/2010/main" val="389489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80">
                                          <p:stCondLst>
                                            <p:cond delay="0"/>
                                          </p:stCondLst>
                                        </p:cTn>
                                        <p:tgtEl>
                                          <p:spTgt spid="5">
                                            <p:txEl>
                                              <p:pRg st="2" end="2"/>
                                            </p:txEl>
                                          </p:spTgt>
                                        </p:tgtEl>
                                      </p:cBhvr>
                                    </p:animEffect>
                                    <p:anim calcmode="lin" valueType="num">
                                      <p:cBhvr>
                                        <p:cTn id="14"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2" end="2"/>
                                            </p:txEl>
                                          </p:spTgt>
                                        </p:tgtEl>
                                      </p:cBhvr>
                                      <p:to x="100000" y="60000"/>
                                    </p:animScale>
                                    <p:animScale>
                                      <p:cBhvr>
                                        <p:cTn id="20" dur="166" decel="50000">
                                          <p:stCondLst>
                                            <p:cond delay="676"/>
                                          </p:stCondLst>
                                        </p:cTn>
                                        <p:tgtEl>
                                          <p:spTgt spid="5">
                                            <p:txEl>
                                              <p:pRg st="2" end="2"/>
                                            </p:txEl>
                                          </p:spTgt>
                                        </p:tgtEl>
                                      </p:cBhvr>
                                      <p:to x="100000" y="100000"/>
                                    </p:animScale>
                                    <p:animScale>
                                      <p:cBhvr>
                                        <p:cTn id="21" dur="26">
                                          <p:stCondLst>
                                            <p:cond delay="1312"/>
                                          </p:stCondLst>
                                        </p:cTn>
                                        <p:tgtEl>
                                          <p:spTgt spid="5">
                                            <p:txEl>
                                              <p:pRg st="2" end="2"/>
                                            </p:txEl>
                                          </p:spTgt>
                                        </p:tgtEl>
                                      </p:cBhvr>
                                      <p:to x="100000" y="80000"/>
                                    </p:animScale>
                                    <p:animScale>
                                      <p:cBhvr>
                                        <p:cTn id="22" dur="166" decel="50000">
                                          <p:stCondLst>
                                            <p:cond delay="1338"/>
                                          </p:stCondLst>
                                        </p:cTn>
                                        <p:tgtEl>
                                          <p:spTgt spid="5">
                                            <p:txEl>
                                              <p:pRg st="2" end="2"/>
                                            </p:txEl>
                                          </p:spTgt>
                                        </p:tgtEl>
                                      </p:cBhvr>
                                      <p:to x="100000" y="100000"/>
                                    </p:animScale>
                                    <p:animScale>
                                      <p:cBhvr>
                                        <p:cTn id="23" dur="26">
                                          <p:stCondLst>
                                            <p:cond delay="1642"/>
                                          </p:stCondLst>
                                        </p:cTn>
                                        <p:tgtEl>
                                          <p:spTgt spid="5">
                                            <p:txEl>
                                              <p:pRg st="2" end="2"/>
                                            </p:txEl>
                                          </p:spTgt>
                                        </p:tgtEl>
                                      </p:cBhvr>
                                      <p:to x="100000" y="90000"/>
                                    </p:animScale>
                                    <p:animScale>
                                      <p:cBhvr>
                                        <p:cTn id="24" dur="166" decel="50000">
                                          <p:stCondLst>
                                            <p:cond delay="1668"/>
                                          </p:stCondLst>
                                        </p:cTn>
                                        <p:tgtEl>
                                          <p:spTgt spid="5">
                                            <p:txEl>
                                              <p:pRg st="2" end="2"/>
                                            </p:txEl>
                                          </p:spTgt>
                                        </p:tgtEl>
                                      </p:cBhvr>
                                      <p:to x="100000" y="100000"/>
                                    </p:animScale>
                                    <p:animScale>
                                      <p:cBhvr>
                                        <p:cTn id="25" dur="26">
                                          <p:stCondLst>
                                            <p:cond delay="1808"/>
                                          </p:stCondLst>
                                        </p:cTn>
                                        <p:tgtEl>
                                          <p:spTgt spid="5">
                                            <p:txEl>
                                              <p:pRg st="2" end="2"/>
                                            </p:txEl>
                                          </p:spTgt>
                                        </p:tgtEl>
                                      </p:cBhvr>
                                      <p:to x="100000" y="95000"/>
                                    </p:animScale>
                                    <p:animScale>
                                      <p:cBhvr>
                                        <p:cTn id="26" dur="166" decel="50000">
                                          <p:stCondLst>
                                            <p:cond delay="1834"/>
                                          </p:stCondLst>
                                        </p:cTn>
                                        <p:tgtEl>
                                          <p:spTgt spid="5">
                                            <p:txEl>
                                              <p:pRg st="2" end="2"/>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down)">
                                      <p:cBhvr>
                                        <p:cTn id="31" dur="580">
                                          <p:stCondLst>
                                            <p:cond delay="0"/>
                                          </p:stCondLst>
                                        </p:cTn>
                                        <p:tgtEl>
                                          <p:spTgt spid="5">
                                            <p:txEl>
                                              <p:pRg st="3" end="3"/>
                                            </p:txEl>
                                          </p:spTgt>
                                        </p:tgtEl>
                                      </p:cBhvr>
                                    </p:animEffect>
                                    <p:anim calcmode="lin" valueType="num">
                                      <p:cBhvr>
                                        <p:cTn id="32"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xEl>
                                              <p:pRg st="3" end="3"/>
                                            </p:txEl>
                                          </p:spTgt>
                                        </p:tgtEl>
                                      </p:cBhvr>
                                      <p:to x="100000" y="60000"/>
                                    </p:animScale>
                                    <p:animScale>
                                      <p:cBhvr>
                                        <p:cTn id="38" dur="166" decel="50000">
                                          <p:stCondLst>
                                            <p:cond delay="676"/>
                                          </p:stCondLst>
                                        </p:cTn>
                                        <p:tgtEl>
                                          <p:spTgt spid="5">
                                            <p:txEl>
                                              <p:pRg st="3" end="3"/>
                                            </p:txEl>
                                          </p:spTgt>
                                        </p:tgtEl>
                                      </p:cBhvr>
                                      <p:to x="100000" y="100000"/>
                                    </p:animScale>
                                    <p:animScale>
                                      <p:cBhvr>
                                        <p:cTn id="39" dur="26">
                                          <p:stCondLst>
                                            <p:cond delay="1312"/>
                                          </p:stCondLst>
                                        </p:cTn>
                                        <p:tgtEl>
                                          <p:spTgt spid="5">
                                            <p:txEl>
                                              <p:pRg st="3" end="3"/>
                                            </p:txEl>
                                          </p:spTgt>
                                        </p:tgtEl>
                                      </p:cBhvr>
                                      <p:to x="100000" y="80000"/>
                                    </p:animScale>
                                    <p:animScale>
                                      <p:cBhvr>
                                        <p:cTn id="40" dur="166" decel="50000">
                                          <p:stCondLst>
                                            <p:cond delay="1338"/>
                                          </p:stCondLst>
                                        </p:cTn>
                                        <p:tgtEl>
                                          <p:spTgt spid="5">
                                            <p:txEl>
                                              <p:pRg st="3" end="3"/>
                                            </p:txEl>
                                          </p:spTgt>
                                        </p:tgtEl>
                                      </p:cBhvr>
                                      <p:to x="100000" y="100000"/>
                                    </p:animScale>
                                    <p:animScale>
                                      <p:cBhvr>
                                        <p:cTn id="41" dur="26">
                                          <p:stCondLst>
                                            <p:cond delay="1642"/>
                                          </p:stCondLst>
                                        </p:cTn>
                                        <p:tgtEl>
                                          <p:spTgt spid="5">
                                            <p:txEl>
                                              <p:pRg st="3" end="3"/>
                                            </p:txEl>
                                          </p:spTgt>
                                        </p:tgtEl>
                                      </p:cBhvr>
                                      <p:to x="100000" y="90000"/>
                                    </p:animScale>
                                    <p:animScale>
                                      <p:cBhvr>
                                        <p:cTn id="42" dur="166" decel="50000">
                                          <p:stCondLst>
                                            <p:cond delay="1668"/>
                                          </p:stCondLst>
                                        </p:cTn>
                                        <p:tgtEl>
                                          <p:spTgt spid="5">
                                            <p:txEl>
                                              <p:pRg st="3" end="3"/>
                                            </p:txEl>
                                          </p:spTgt>
                                        </p:tgtEl>
                                      </p:cBhvr>
                                      <p:to x="100000" y="100000"/>
                                    </p:animScale>
                                    <p:animScale>
                                      <p:cBhvr>
                                        <p:cTn id="43" dur="26">
                                          <p:stCondLst>
                                            <p:cond delay="1808"/>
                                          </p:stCondLst>
                                        </p:cTn>
                                        <p:tgtEl>
                                          <p:spTgt spid="5">
                                            <p:txEl>
                                              <p:pRg st="3" end="3"/>
                                            </p:txEl>
                                          </p:spTgt>
                                        </p:tgtEl>
                                      </p:cBhvr>
                                      <p:to x="100000" y="95000"/>
                                    </p:animScale>
                                    <p:animScale>
                                      <p:cBhvr>
                                        <p:cTn id="44" dur="166" decel="50000">
                                          <p:stCondLst>
                                            <p:cond delay="1834"/>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0" y="7775"/>
            <a:ext cx="9144000" cy="684657"/>
          </a:xfrm>
          <a:solidFill>
            <a:srgbClr val="FFC000"/>
          </a:solidFill>
        </p:spPr>
        <p:txBody>
          <a:bodyPr/>
          <a:lstStyle/>
          <a:p>
            <a:pPr algn="ctr"/>
            <a:r>
              <a:rPr lang="ru-RU" altLang="ru-RU" sz="3800" b="1" i="1" dirty="0">
                <a:solidFill>
                  <a:srgbClr val="0000CC"/>
                </a:solidFill>
                <a:effectLst/>
              </a:rPr>
              <a:t>Обработка деталей после пайки</a:t>
            </a:r>
          </a:p>
        </p:txBody>
      </p:sp>
      <p:sp>
        <p:nvSpPr>
          <p:cNvPr id="28677" name="Rectangle 5"/>
          <p:cNvSpPr>
            <a:spLocks noChangeArrowheads="1"/>
          </p:cNvSpPr>
          <p:nvPr/>
        </p:nvSpPr>
        <p:spPr bwMode="auto">
          <a:xfrm>
            <a:off x="107504" y="1052736"/>
            <a:ext cx="8928992" cy="5262979"/>
          </a:xfrm>
          <a:prstGeom prst="rect">
            <a:avLst/>
          </a:prstGeom>
          <a:solidFill>
            <a:srgbClr val="FFFFCC"/>
          </a:solidFill>
          <a:ln>
            <a:noFill/>
          </a:ln>
          <a:effectLst/>
          <a:extLst/>
        </p:spPr>
        <p:txBody>
          <a:bodyPr wrap="square" anchor="ctr">
            <a:spAutoFit/>
          </a:bodyPr>
          <a:lstStyle>
            <a:lvl1pPr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87313" indent="0"/>
            <a:r>
              <a:rPr lang="ru-RU" altLang="ru-RU" sz="2800" b="1" i="1" u="sng" dirty="0">
                <a:solidFill>
                  <a:srgbClr val="FF0000"/>
                </a:solidFill>
                <a:latin typeface="Times New Roman" panose="02020603050405020304" pitchFamily="18" charset="0"/>
              </a:rPr>
              <a:t>Для удаления остатков флюсов</a:t>
            </a:r>
            <a:r>
              <a:rPr lang="ru-RU" altLang="ru-RU" sz="2800" b="1" i="1" dirty="0">
                <a:solidFill>
                  <a:srgbClr val="7030A0"/>
                </a:solidFill>
                <a:latin typeface="Times New Roman" panose="02020603050405020304" pitchFamily="18" charset="0"/>
              </a:rPr>
              <a:t>, вызывающих коррозию паяного соединения, </a:t>
            </a:r>
            <a:r>
              <a:rPr lang="ru-RU" altLang="ru-RU" sz="2800" b="1" i="1" dirty="0" smtClean="0">
                <a:solidFill>
                  <a:srgbClr val="7030A0"/>
                </a:solidFill>
                <a:latin typeface="Times New Roman" panose="02020603050405020304" pitchFamily="18" charset="0"/>
              </a:rPr>
              <a:t>применяют: </a:t>
            </a:r>
          </a:p>
          <a:p>
            <a:pPr marL="804863" indent="-457200">
              <a:buClr>
                <a:srgbClr val="FF0000"/>
              </a:buClr>
              <a:buFont typeface="Wingdings" panose="05000000000000000000" pitchFamily="2" charset="2"/>
              <a:buChar char="Ø"/>
            </a:pPr>
            <a:r>
              <a:rPr lang="ru-RU" altLang="ru-RU" sz="2800" b="1" dirty="0" smtClean="0">
                <a:solidFill>
                  <a:srgbClr val="0000CC"/>
                </a:solidFill>
                <a:latin typeface="Times New Roman" panose="02020603050405020304" pitchFamily="18" charset="0"/>
              </a:rPr>
              <a:t>промывку: </a:t>
            </a:r>
            <a:endParaRPr lang="ru-RU" altLang="ru-RU" sz="2800" b="1" dirty="0">
              <a:solidFill>
                <a:srgbClr val="0000CC"/>
              </a:solidFill>
              <a:latin typeface="Times New Roman" panose="02020603050405020304" pitchFamily="18" charset="0"/>
            </a:endParaRPr>
          </a:p>
          <a:p>
            <a:pPr marL="1165225" indent="-360363">
              <a:buClr>
                <a:srgbClr val="FF0000"/>
              </a:buClr>
              <a:buFontTx/>
              <a:buChar char="•"/>
            </a:pPr>
            <a:r>
              <a:rPr lang="ru-RU" altLang="ru-RU" sz="2800" b="1" dirty="0" smtClean="0">
                <a:solidFill>
                  <a:srgbClr val="006600"/>
                </a:solidFill>
                <a:latin typeface="Times New Roman" panose="02020603050405020304" pitchFamily="18" charset="0"/>
              </a:rPr>
              <a:t>в </a:t>
            </a:r>
            <a:r>
              <a:rPr lang="ru-RU" altLang="ru-RU" sz="2800" b="1" dirty="0">
                <a:solidFill>
                  <a:srgbClr val="006600"/>
                </a:solidFill>
                <a:latin typeface="Times New Roman" panose="02020603050405020304" pitchFamily="18" charset="0"/>
              </a:rPr>
              <a:t>горячей (обычно </a:t>
            </a:r>
            <a:r>
              <a:rPr lang="ru-RU" altLang="ru-RU" sz="2800" b="1" dirty="0" smtClean="0">
                <a:solidFill>
                  <a:srgbClr val="FF0000"/>
                </a:solidFill>
                <a:latin typeface="Times New Roman" panose="02020603050405020304" pitchFamily="18" charset="0"/>
              </a:rPr>
              <a:t>50…80 </a:t>
            </a:r>
            <a:r>
              <a:rPr lang="en-US" altLang="ru-RU" sz="2800" b="1" dirty="0" smtClean="0">
                <a:solidFill>
                  <a:srgbClr val="FF0000"/>
                </a:solidFill>
              </a:rPr>
              <a:t>º</a:t>
            </a:r>
            <a:r>
              <a:rPr lang="ru-RU" altLang="ru-RU" sz="2800" b="1" dirty="0">
                <a:solidFill>
                  <a:srgbClr val="FF0000"/>
                </a:solidFill>
                <a:latin typeface="Times New Roman" panose="02020603050405020304" pitchFamily="18" charset="0"/>
              </a:rPr>
              <a:t>С</a:t>
            </a:r>
            <a:r>
              <a:rPr lang="ru-RU" altLang="ru-RU" sz="2800" b="1" dirty="0">
                <a:solidFill>
                  <a:srgbClr val="006600"/>
                </a:solidFill>
                <a:latin typeface="Times New Roman" panose="02020603050405020304" pitchFamily="18" charset="0"/>
              </a:rPr>
              <a:t>) или холодной воде </a:t>
            </a:r>
            <a:r>
              <a:rPr lang="ru-RU" altLang="ru-RU" sz="2800" b="1" dirty="0" smtClean="0">
                <a:solidFill>
                  <a:srgbClr val="006600"/>
                </a:solidFill>
                <a:latin typeface="Times New Roman" panose="02020603050405020304" pitchFamily="18" charset="0"/>
              </a:rPr>
              <a:t>(</a:t>
            </a:r>
            <a:r>
              <a:rPr lang="ru-RU" altLang="ru-RU" sz="2800" b="1" dirty="0">
                <a:solidFill>
                  <a:srgbClr val="006600"/>
                </a:solidFill>
                <a:latin typeface="Times New Roman" panose="02020603050405020304" pitchFamily="18" charset="0"/>
              </a:rPr>
              <a:t>в проточной или в ваннах); </a:t>
            </a:r>
          </a:p>
          <a:p>
            <a:pPr marL="1165225" indent="-360363">
              <a:buClr>
                <a:srgbClr val="FF0000"/>
              </a:buClr>
              <a:buFontTx/>
              <a:buChar char="•"/>
            </a:pPr>
            <a:r>
              <a:rPr lang="ru-RU" altLang="ru-RU" sz="2800" b="1" dirty="0" smtClean="0">
                <a:solidFill>
                  <a:srgbClr val="006600"/>
                </a:solidFill>
                <a:latin typeface="Times New Roman" panose="02020603050405020304" pitchFamily="18" charset="0"/>
              </a:rPr>
              <a:t>в </a:t>
            </a:r>
            <a:r>
              <a:rPr lang="ru-RU" altLang="ru-RU" sz="2800" b="1" dirty="0" smtClean="0">
                <a:solidFill>
                  <a:srgbClr val="FF0000"/>
                </a:solidFill>
                <a:latin typeface="Times New Roman" panose="02020603050405020304" pitchFamily="18" charset="0"/>
              </a:rPr>
              <a:t>5 %-</a:t>
            </a:r>
            <a:r>
              <a:rPr lang="ru-RU" altLang="ru-RU" sz="2800" b="1" dirty="0">
                <a:solidFill>
                  <a:srgbClr val="FF0000"/>
                </a:solidFill>
                <a:latin typeface="Times New Roman" panose="02020603050405020304" pitchFamily="18" charset="0"/>
              </a:rPr>
              <a:t>ном </a:t>
            </a:r>
            <a:r>
              <a:rPr lang="ru-RU" altLang="ru-RU" sz="2800" b="1" dirty="0">
                <a:solidFill>
                  <a:srgbClr val="006600"/>
                </a:solidFill>
                <a:latin typeface="Times New Roman" panose="02020603050405020304" pitchFamily="18" charset="0"/>
              </a:rPr>
              <a:t>растворе кальцинированной соды</a:t>
            </a:r>
            <a:r>
              <a:rPr lang="ru-RU" altLang="ru-RU" sz="2800" b="1" dirty="0" smtClean="0">
                <a:solidFill>
                  <a:srgbClr val="006600"/>
                </a:solidFill>
                <a:latin typeface="Times New Roman" panose="02020603050405020304" pitchFamily="18" charset="0"/>
              </a:rPr>
              <a:t>;</a:t>
            </a:r>
          </a:p>
          <a:p>
            <a:pPr marL="1262062" indent="-457200">
              <a:buClr>
                <a:srgbClr val="FF0000"/>
              </a:buClr>
              <a:buFont typeface="Arial" panose="020B0604020202020204" pitchFamily="34" charset="0"/>
              <a:buChar char="•"/>
            </a:pPr>
            <a:r>
              <a:rPr lang="ru-RU" altLang="ru-RU" sz="2800" b="1" dirty="0" smtClean="0">
                <a:solidFill>
                  <a:srgbClr val="006600"/>
                </a:solidFill>
                <a:latin typeface="Times New Roman" panose="02020603050405020304" pitchFamily="18" charset="0"/>
              </a:rPr>
              <a:t>бензине;</a:t>
            </a:r>
          </a:p>
          <a:p>
            <a:pPr marL="1165225" indent="-360363">
              <a:buClr>
                <a:srgbClr val="FF0000"/>
              </a:buClr>
              <a:buFontTx/>
              <a:buChar char="•"/>
            </a:pPr>
            <a:r>
              <a:rPr lang="ru-RU" altLang="ru-RU" sz="2800" b="1" dirty="0" smtClean="0">
                <a:solidFill>
                  <a:srgbClr val="006600"/>
                </a:solidFill>
                <a:latin typeface="Times New Roman" panose="02020603050405020304" pitchFamily="18" charset="0"/>
              </a:rPr>
              <a:t>в </a:t>
            </a:r>
            <a:r>
              <a:rPr lang="ru-RU" altLang="ru-RU" sz="2800" b="1" dirty="0" smtClean="0">
                <a:solidFill>
                  <a:srgbClr val="FF0000"/>
                </a:solidFill>
                <a:latin typeface="Times New Roman" panose="02020603050405020304" pitchFamily="18" charset="0"/>
              </a:rPr>
              <a:t>1…3 %-</a:t>
            </a:r>
            <a:r>
              <a:rPr lang="ru-RU" altLang="ru-RU" sz="2800" b="1" dirty="0">
                <a:solidFill>
                  <a:srgbClr val="FF0000"/>
                </a:solidFill>
                <a:latin typeface="Times New Roman" panose="02020603050405020304" pitchFamily="18" charset="0"/>
              </a:rPr>
              <a:t>ном </a:t>
            </a:r>
            <a:r>
              <a:rPr lang="ru-RU" altLang="ru-RU" sz="2800" b="1" dirty="0">
                <a:solidFill>
                  <a:srgbClr val="006600"/>
                </a:solidFill>
                <a:latin typeface="Times New Roman" panose="02020603050405020304" pitchFamily="18" charset="0"/>
              </a:rPr>
              <a:t>растворе натриевого (или калиевого) хромпика; </a:t>
            </a:r>
          </a:p>
          <a:p>
            <a:pPr marL="804863" indent="-457200">
              <a:buClr>
                <a:srgbClr val="FF0000"/>
              </a:buClr>
              <a:buFont typeface="Wingdings" panose="05000000000000000000" pitchFamily="2" charset="2"/>
              <a:buChar char="Ø"/>
            </a:pPr>
            <a:r>
              <a:rPr lang="ru-RU" altLang="ru-RU" sz="2800" b="1" dirty="0" smtClean="0">
                <a:solidFill>
                  <a:srgbClr val="0000CC"/>
                </a:solidFill>
                <a:latin typeface="Times New Roman" panose="02020603050405020304" pitchFamily="18" charset="0"/>
              </a:rPr>
              <a:t>протирку </a:t>
            </a:r>
            <a:r>
              <a:rPr lang="ru-RU" altLang="ru-RU" sz="2800" b="1" dirty="0">
                <a:solidFill>
                  <a:srgbClr val="0000CC"/>
                </a:solidFill>
                <a:latin typeface="Times New Roman" panose="02020603050405020304" pitchFamily="18" charset="0"/>
              </a:rPr>
              <a:t>мягкой тряпкой или бязью, </a:t>
            </a:r>
            <a:r>
              <a:rPr lang="ru-RU" altLang="ru-RU" sz="2800" b="1" dirty="0" smtClean="0">
                <a:solidFill>
                  <a:srgbClr val="0000CC"/>
                </a:solidFill>
                <a:latin typeface="Times New Roman" panose="02020603050405020304" pitchFamily="18" charset="0"/>
              </a:rPr>
              <a:t>смоченной спиртом</a:t>
            </a:r>
            <a:r>
              <a:rPr lang="ru-RU" altLang="ru-RU" sz="2800" b="1" dirty="0">
                <a:solidFill>
                  <a:srgbClr val="0000CC"/>
                </a:solidFill>
                <a:latin typeface="Times New Roman" panose="02020603050405020304" pitchFamily="18" charset="0"/>
              </a:rPr>
              <a:t>, ацетоном и другими растворителями; </a:t>
            </a:r>
          </a:p>
          <a:p>
            <a:pPr marL="804863" indent="-457200">
              <a:buClr>
                <a:srgbClr val="FF0000"/>
              </a:buClr>
              <a:buFont typeface="Wingdings" panose="05000000000000000000" pitchFamily="2" charset="2"/>
              <a:buChar char="Ø"/>
            </a:pPr>
            <a:r>
              <a:rPr lang="ru-RU" altLang="ru-RU" sz="2800" b="1" dirty="0">
                <a:solidFill>
                  <a:srgbClr val="0000CC"/>
                </a:solidFill>
                <a:latin typeface="Times New Roman" panose="02020603050405020304" pitchFamily="18" charset="0"/>
              </a:rPr>
              <a:t>пескоструйную обработку.</a:t>
            </a:r>
          </a:p>
        </p:txBody>
      </p:sp>
    </p:spTree>
    <p:extLst>
      <p:ext uri="{BB962C8B-B14F-4D97-AF65-F5344CB8AC3E}">
        <p14:creationId xmlns:p14="http://schemas.microsoft.com/office/powerpoint/2010/main" val="10406164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275855" y="1124744"/>
            <a:ext cx="5292588" cy="3476327"/>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Инструменты и приспособления для пайки</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pic>
        <p:nvPicPr>
          <p:cNvPr id="6" name="Picture 2" descr="http://radio-hobby.org/uploads/schemes1/710/1.jpg"/>
          <p:cNvPicPr>
            <a:picLocks noChangeAspect="1" noChangeArrowheads="1"/>
          </p:cNvPicPr>
          <p:nvPr/>
        </p:nvPicPr>
        <p:blipFill>
          <a:blip r:embed="rId3"/>
          <a:srcRect/>
          <a:stretch>
            <a:fillRect/>
          </a:stretch>
        </p:blipFill>
        <p:spPr bwMode="auto">
          <a:xfrm>
            <a:off x="4788024" y="4711468"/>
            <a:ext cx="2707371" cy="2028694"/>
          </a:xfrm>
          <a:prstGeom prst="rect">
            <a:avLst/>
          </a:prstGeom>
          <a:noFill/>
          <a:ln w="9525">
            <a:noFill/>
            <a:miter lim="800000"/>
            <a:headEnd/>
            <a:tailEnd/>
          </a:ln>
        </p:spPr>
      </p:pic>
    </p:spTree>
    <p:extLst>
      <p:ext uri="{BB962C8B-B14F-4D97-AF65-F5344CB8AC3E}">
        <p14:creationId xmlns:p14="http://schemas.microsoft.com/office/powerpoint/2010/main" val="378178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199" y="5795"/>
            <a:ext cx="8229600" cy="974933"/>
          </a:xfrm>
        </p:spPr>
        <p:txBody>
          <a:bodyPr>
            <a:normAutofit/>
          </a:bodyPr>
          <a:lstStyle/>
          <a:p>
            <a:pPr algn="ctr" eaLnBrk="1" fontAlgn="auto" hangingPunct="1">
              <a:spcAft>
                <a:spcPts val="0"/>
              </a:spcAft>
              <a:defRPr/>
            </a:pPr>
            <a:r>
              <a:rPr lang="ru-RU" altLang="ru-RU" b="1" dirty="0" smtClean="0">
                <a:solidFill>
                  <a:srgbClr val="002060"/>
                </a:solidFill>
                <a:latin typeface="Times New Roman" panose="02020603050405020304" pitchFamily="18" charset="0"/>
                <a:cs typeface="Times New Roman" panose="02020603050405020304" pitchFamily="18" charset="0"/>
              </a:rPr>
              <a:t>Инструменты для пайки </a:t>
            </a:r>
          </a:p>
        </p:txBody>
      </p:sp>
      <p:sp>
        <p:nvSpPr>
          <p:cNvPr id="17411" name="Rectangle 3"/>
          <p:cNvSpPr>
            <a:spLocks noGrp="1" noChangeArrowheads="1"/>
          </p:cNvSpPr>
          <p:nvPr>
            <p:ph idx="1"/>
          </p:nvPr>
        </p:nvSpPr>
        <p:spPr>
          <a:xfrm>
            <a:off x="179386" y="1052736"/>
            <a:ext cx="8785225" cy="5220580"/>
          </a:xfrm>
        </p:spPr>
        <p:txBody>
          <a:bodyPr/>
          <a:lstStyle/>
          <a:p>
            <a:pPr eaLnBrk="1" hangingPunct="1">
              <a:lnSpc>
                <a:spcPct val="100000"/>
              </a:lnSpc>
            </a:pPr>
            <a:r>
              <a:rPr lang="ru-RU" altLang="ru-RU" sz="2000" b="1" i="1" dirty="0" smtClean="0">
                <a:solidFill>
                  <a:srgbClr val="FF0000"/>
                </a:solidFill>
                <a:latin typeface="Arial" panose="020B0604020202020204" pitchFamily="34" charset="0"/>
                <a:cs typeface="Arial" panose="020B0604020202020204" pitchFamily="34" charset="0"/>
              </a:rPr>
              <a:t>Электрические паяльники</a:t>
            </a:r>
            <a:r>
              <a:rPr lang="ru-RU" altLang="ru-RU" sz="2000" dirty="0" smtClean="0">
                <a:solidFill>
                  <a:srgbClr val="FF0000"/>
                </a:solidFill>
                <a:latin typeface="Arial" panose="020B0604020202020204" pitchFamily="34" charset="0"/>
                <a:cs typeface="Arial" panose="020B0604020202020204" pitchFamily="34" charset="0"/>
              </a:rPr>
              <a:t> </a:t>
            </a:r>
            <a:r>
              <a:rPr lang="ru-RU" altLang="ru-RU" sz="2000" dirty="0" smtClean="0">
                <a:latin typeface="Arial" panose="020B0604020202020204" pitchFamily="34" charset="0"/>
                <a:cs typeface="Arial" panose="020B0604020202020204" pitchFamily="34" charset="0"/>
              </a:rPr>
              <a:t>применяют широко, так как они просты по устройству и удобны в обращении. При их работе не образуются вредные газы, и нагреваются быстро – в течение 2…8 мин., что повышает качество пайки. Электрические паяльники бывают (а)- прямыми и (б)- угловыми.</a:t>
            </a:r>
          </a:p>
          <a:p>
            <a:pPr eaLnBrk="1" hangingPunct="1">
              <a:lnSpc>
                <a:spcPct val="100000"/>
              </a:lnSpc>
            </a:pPr>
            <a:r>
              <a:rPr lang="ru-RU" altLang="ru-RU" sz="2000" b="1" i="1" dirty="0" smtClean="0">
                <a:solidFill>
                  <a:srgbClr val="FF0000"/>
                </a:solidFill>
                <a:latin typeface="Arial" panose="020B0604020202020204" pitchFamily="34" charset="0"/>
                <a:cs typeface="Arial" panose="020B0604020202020204" pitchFamily="34" charset="0"/>
              </a:rPr>
              <a:t>Паяльники периодического подогрева</a:t>
            </a:r>
            <a:r>
              <a:rPr lang="ru-RU" altLang="ru-RU" sz="2000" dirty="0" smtClean="0">
                <a:solidFill>
                  <a:srgbClr val="FF0000"/>
                </a:solidFill>
                <a:latin typeface="Arial" panose="020B0604020202020204" pitchFamily="34" charset="0"/>
                <a:cs typeface="Arial" panose="020B0604020202020204" pitchFamily="34" charset="0"/>
              </a:rPr>
              <a:t> </a:t>
            </a:r>
            <a:r>
              <a:rPr lang="ru-RU" altLang="ru-RU" sz="2000" dirty="0" smtClean="0">
                <a:latin typeface="Arial" panose="020B0604020202020204" pitchFamily="34" charset="0"/>
                <a:cs typeface="Arial" panose="020B0604020202020204" pitchFamily="34" charset="0"/>
              </a:rPr>
              <a:t>подразделяются на угловые, или молотковые, и прямые, или торцовые. Первые применяют наиболее широко. Паяльник представляет собой определённой формы кусок меди, закреплённый на железном стержне с деревянной рукояткой на конце.</a:t>
            </a:r>
          </a:p>
          <a:p>
            <a:pPr eaLnBrk="1" hangingPunct="1">
              <a:lnSpc>
                <a:spcPct val="100000"/>
              </a:lnSpc>
            </a:pPr>
            <a:r>
              <a:rPr lang="ru-RU" altLang="ru-RU" sz="2000" b="1" i="1" dirty="0" smtClean="0">
                <a:solidFill>
                  <a:srgbClr val="FF0000"/>
                </a:solidFill>
                <a:latin typeface="Arial" panose="020B0604020202020204" pitchFamily="34" charset="0"/>
                <a:cs typeface="Arial" panose="020B0604020202020204" pitchFamily="34" charset="0"/>
              </a:rPr>
              <a:t>Паяльники</a:t>
            </a:r>
            <a:r>
              <a:rPr lang="ru-RU" altLang="ru-RU" sz="2000" dirty="0" smtClean="0">
                <a:latin typeface="Arial" panose="020B0604020202020204" pitchFamily="34" charset="0"/>
                <a:cs typeface="Arial" panose="020B0604020202020204" pitchFamily="34" charset="0"/>
              </a:rPr>
              <a:t> </a:t>
            </a:r>
            <a:r>
              <a:rPr lang="ru-RU" altLang="ru-RU" sz="2000" b="1" i="1" dirty="0" smtClean="0">
                <a:solidFill>
                  <a:srgbClr val="FF0000"/>
                </a:solidFill>
                <a:latin typeface="Arial" panose="020B0604020202020204" pitchFamily="34" charset="0"/>
                <a:cs typeface="Arial" panose="020B0604020202020204" pitchFamily="34" charset="0"/>
              </a:rPr>
              <a:t>непрерывного подогрева</a:t>
            </a:r>
            <a:r>
              <a:rPr lang="ru-RU" altLang="ru-RU" sz="2000" dirty="0" smtClean="0">
                <a:solidFill>
                  <a:srgbClr val="FF0000"/>
                </a:solidFill>
                <a:latin typeface="Arial" panose="020B0604020202020204" pitchFamily="34" charset="0"/>
                <a:cs typeface="Arial" panose="020B0604020202020204" pitchFamily="34" charset="0"/>
              </a:rPr>
              <a:t> </a:t>
            </a:r>
            <a:r>
              <a:rPr lang="ru-RU" altLang="ru-RU" sz="2000" dirty="0" smtClean="0">
                <a:latin typeface="Arial" panose="020B0604020202020204" pitchFamily="34" charset="0"/>
                <a:cs typeface="Arial" panose="020B0604020202020204" pitchFamily="34" charset="0"/>
              </a:rPr>
              <a:t>(газовые и бензиновые).</a:t>
            </a:r>
            <a:r>
              <a:rPr lang="ru-RU" altLang="ru-RU" sz="2000" b="1" i="1" dirty="0" smtClean="0">
                <a:latin typeface="Arial" panose="020B0604020202020204" pitchFamily="34" charset="0"/>
                <a:cs typeface="Arial" panose="020B0604020202020204" pitchFamily="34" charset="0"/>
              </a:rPr>
              <a:t> </a:t>
            </a:r>
          </a:p>
          <a:p>
            <a:pPr eaLnBrk="1" hangingPunct="1">
              <a:lnSpc>
                <a:spcPct val="100000"/>
              </a:lnSpc>
            </a:pPr>
            <a:r>
              <a:rPr lang="ru-RU" altLang="ru-RU" sz="2000" dirty="0" smtClean="0">
                <a:latin typeface="Arial" panose="020B0604020202020204" pitchFamily="34" charset="0"/>
                <a:cs typeface="Arial" panose="020B0604020202020204" pitchFamily="34" charset="0"/>
              </a:rPr>
              <a:t>Особую группу составляют </a:t>
            </a:r>
            <a:r>
              <a:rPr lang="ru-RU" altLang="ru-RU" sz="2000" b="1" i="1" dirty="0" smtClean="0">
                <a:solidFill>
                  <a:srgbClr val="FF0000"/>
                </a:solidFill>
                <a:latin typeface="Arial" panose="020B0604020202020204" pitchFamily="34" charset="0"/>
                <a:cs typeface="Arial" panose="020B0604020202020204" pitchFamily="34" charset="0"/>
              </a:rPr>
              <a:t>паяльники специального назначения:</a:t>
            </a:r>
          </a:p>
          <a:p>
            <a:pPr marL="630238" indent="-273050" eaLnBrk="1" hangingPunct="1">
              <a:lnSpc>
                <a:spcPct val="100000"/>
              </a:lnSpc>
              <a:buFont typeface="Wingdings" panose="05000000000000000000" pitchFamily="2" charset="2"/>
              <a:buChar char="Ø"/>
            </a:pPr>
            <a:r>
              <a:rPr lang="ru-RU" altLang="ru-RU" sz="2000" dirty="0" smtClean="0">
                <a:latin typeface="Arial" panose="020B0604020202020204" pitchFamily="34" charset="0"/>
                <a:cs typeface="Arial" panose="020B0604020202020204" pitchFamily="34" charset="0"/>
              </a:rPr>
              <a:t>ультразвуковые с генератором ультразвуковой частоты (УП-21); </a:t>
            </a:r>
          </a:p>
          <a:p>
            <a:pPr marL="630238" indent="-273050" eaLnBrk="1" hangingPunct="1">
              <a:lnSpc>
                <a:spcPct val="100000"/>
              </a:lnSpc>
              <a:buFont typeface="Wingdings" panose="05000000000000000000" pitchFamily="2" charset="2"/>
              <a:buChar char="Ø"/>
            </a:pPr>
            <a:r>
              <a:rPr lang="ru-RU" altLang="ru-RU" sz="2000" dirty="0" smtClean="0">
                <a:latin typeface="Arial" panose="020B0604020202020204" pitchFamily="34" charset="0"/>
                <a:cs typeface="Arial" panose="020B0604020202020204" pitchFamily="34" charset="0"/>
              </a:rPr>
              <a:t>с дуговым обогревом; </a:t>
            </a:r>
          </a:p>
          <a:p>
            <a:pPr marL="630238" indent="-273050" eaLnBrk="1" hangingPunct="1">
              <a:lnSpc>
                <a:spcPct val="100000"/>
              </a:lnSpc>
              <a:buFont typeface="Wingdings" panose="05000000000000000000" pitchFamily="2" charset="2"/>
              <a:buChar char="Ø"/>
            </a:pPr>
            <a:r>
              <a:rPr lang="ru-RU" altLang="ru-RU" sz="2000" dirty="0" smtClean="0">
                <a:latin typeface="Arial" panose="020B0604020202020204" pitchFamily="34" charset="0"/>
                <a:cs typeface="Arial" panose="020B0604020202020204" pitchFamily="34" charset="0"/>
              </a:rPr>
              <a:t>с вибрирующими устройствами и др.    </a:t>
            </a:r>
          </a:p>
        </p:txBody>
      </p:sp>
    </p:spTree>
    <p:extLst>
      <p:ext uri="{BB962C8B-B14F-4D97-AF65-F5344CB8AC3E}">
        <p14:creationId xmlns:p14="http://schemas.microsoft.com/office/powerpoint/2010/main" val="435802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23528" y="368660"/>
            <a:ext cx="8471284" cy="4006680"/>
          </a:xfrm>
        </p:spPr>
        <p:txBody>
          <a:bodyPr>
            <a:noAutofit/>
          </a:bodyPr>
          <a:lstStyle/>
          <a:p>
            <a:pPr marL="0" indent="0" algn="just">
              <a:buNone/>
            </a:pPr>
            <a:r>
              <a:rPr lang="ru-RU" sz="2000" dirty="0" smtClean="0">
                <a:effectLst/>
              </a:rPr>
              <a:t>Наиболее </a:t>
            </a:r>
            <a:r>
              <a:rPr lang="ru-RU" sz="2000" dirty="0">
                <a:effectLst/>
              </a:rPr>
              <a:t>распространенные инструменты для выполнения пайки – </a:t>
            </a:r>
            <a:r>
              <a:rPr lang="ru-RU" sz="2000" b="1" dirty="0">
                <a:solidFill>
                  <a:srgbClr val="FF0000"/>
                </a:solidFill>
                <a:effectLst/>
              </a:rPr>
              <a:t>паяльники периодического и непрерывного подогрева</a:t>
            </a:r>
            <a:r>
              <a:rPr lang="ru-RU" sz="2000" dirty="0">
                <a:effectLst/>
              </a:rPr>
              <a:t>. Паяльники периодического подогрева молоткового и торцового типов изготовляют из куска высококачественной красной меди призматической клиновидной формы, закрепленного на стальном стержне с деревянной рукояткой на конце. Такой паяльник периодически подогревают от постороннего источника теплоты – горн, паяльная лампа, пламя газовой горелки и т.п</a:t>
            </a:r>
            <a:r>
              <a:rPr lang="ru-RU" sz="2000" dirty="0" smtClean="0">
                <a:effectLst/>
              </a:rPr>
              <a:t>.</a:t>
            </a:r>
          </a:p>
          <a:p>
            <a:pPr marL="0" indent="0" algn="just">
              <a:buNone/>
            </a:pPr>
            <a:endParaRPr lang="ru-RU" sz="2000" dirty="0" smtClean="0">
              <a:effectLst/>
            </a:endParaRPr>
          </a:p>
          <a:p>
            <a:pPr marL="0" indent="0" algn="just">
              <a:buNone/>
            </a:pPr>
            <a:r>
              <a:rPr lang="ru-RU" sz="2000" dirty="0" smtClean="0">
                <a:effectLst/>
              </a:rPr>
              <a:t>Наиболее </a:t>
            </a:r>
            <a:r>
              <a:rPr lang="ru-RU" sz="2000" dirty="0">
                <a:effectLst/>
              </a:rPr>
              <a:t>часто для нагрева используют </a:t>
            </a:r>
            <a:r>
              <a:rPr lang="ru-RU" sz="2000" b="1" dirty="0">
                <a:solidFill>
                  <a:srgbClr val="FF0000"/>
                </a:solidFill>
                <a:effectLst/>
              </a:rPr>
              <a:t>паяльные лампы. </a:t>
            </a:r>
            <a:endParaRPr lang="ru-RU" sz="2000" b="1" dirty="0" smtClean="0">
              <a:solidFill>
                <a:srgbClr val="FF0000"/>
              </a:solidFill>
              <a:effectLst/>
            </a:endParaRPr>
          </a:p>
          <a:p>
            <a:pPr marL="0" indent="0" algn="just">
              <a:buNone/>
            </a:pPr>
            <a:r>
              <a:rPr lang="ru-RU" sz="2000" dirty="0" smtClean="0">
                <a:effectLst/>
              </a:rPr>
              <a:t>1 </a:t>
            </a:r>
            <a:r>
              <a:rPr lang="ru-RU" sz="2000" dirty="0">
                <a:effectLst/>
              </a:rPr>
              <a:t>- трубка подвода воздуха; 2 - резервуар; 3 - воздушное пространство; 4 - нагревательная чаша; 5 - каналы; 6 - труба; 7 - смеситель; 8 - сопло; 9 – ветрозащитное устройство; 10 - вентиль; 11 - крышка; 12 – насос.</a:t>
            </a:r>
            <a:endParaRPr lang="ru-RU" sz="2000" dirty="0"/>
          </a:p>
        </p:txBody>
      </p:sp>
    </p:spTree>
    <p:extLst>
      <p:ext uri="{BB962C8B-B14F-4D97-AF65-F5344CB8AC3E}">
        <p14:creationId xmlns:p14="http://schemas.microsoft.com/office/powerpoint/2010/main" val="15478897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2063" y="800708"/>
            <a:ext cx="8892480" cy="2088232"/>
          </a:xfrm>
        </p:spPr>
        <p:txBody>
          <a:bodyPr>
            <a:normAutofit/>
          </a:bodyPr>
          <a:lstStyle/>
          <a:p>
            <a:pPr marL="114300" indent="0">
              <a:buNone/>
            </a:pPr>
            <a:r>
              <a:rPr lang="ru-RU" sz="2400" dirty="0">
                <a:latin typeface="Times New Roman" panose="02020603050405020304" pitchFamily="18" charset="0"/>
                <a:cs typeface="Times New Roman" panose="02020603050405020304" pitchFamily="18" charset="0"/>
              </a:rPr>
              <a:t>К </a:t>
            </a:r>
            <a:r>
              <a:rPr lang="ru-RU" sz="2400" b="1" dirty="0">
                <a:solidFill>
                  <a:srgbClr val="FF0000"/>
                </a:solidFill>
                <a:latin typeface="Times New Roman" panose="02020603050405020304" pitchFamily="18" charset="0"/>
                <a:cs typeface="Times New Roman" panose="02020603050405020304" pitchFamily="18" charset="0"/>
              </a:rPr>
              <a:t>паяльникам непрерывного подогрева </a:t>
            </a:r>
            <a:r>
              <a:rPr lang="ru-RU" sz="2400" dirty="0">
                <a:latin typeface="Times New Roman" panose="02020603050405020304" pitchFamily="18" charset="0"/>
                <a:cs typeface="Times New Roman" panose="02020603050405020304" pitchFamily="18" charset="0"/>
              </a:rPr>
              <a:t>относятся электрические паяльники, позволяющие осуществлять пайку непрерывно. Они удобны в обращении, обеспечивают постоянную температуру, при работе меньше образуется вредных газов.</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429000"/>
            <a:ext cx="6817304" cy="3031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8512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mypresentation.ru/documents/0215ac6775bb76ce134626184121804d/im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499" cy="686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952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654032"/>
          </a:xfrm>
        </p:spPr>
        <p:txBody>
          <a:bodyPr/>
          <a:lstStyle/>
          <a:p>
            <a:pPr algn="ctr"/>
            <a:r>
              <a:rPr lang="ru-RU" sz="3600" b="1" dirty="0" smtClean="0">
                <a:solidFill>
                  <a:srgbClr val="006600"/>
                </a:solidFill>
              </a:rPr>
              <a:t>ПАЯНЫЕ  СОЕДИНЕНИЯ</a:t>
            </a:r>
            <a:endParaRPr lang="ru-RU" sz="3600" b="1" dirty="0">
              <a:solidFill>
                <a:srgbClr val="006600"/>
              </a:solidFill>
            </a:endParaRPr>
          </a:p>
        </p:txBody>
      </p:sp>
      <p:sp>
        <p:nvSpPr>
          <p:cNvPr id="10" name="TextBox 9"/>
          <p:cNvSpPr txBox="1"/>
          <p:nvPr/>
        </p:nvSpPr>
        <p:spPr>
          <a:xfrm>
            <a:off x="323881" y="1707967"/>
            <a:ext cx="8496237" cy="430887"/>
          </a:xfrm>
          <a:prstGeom prst="rect">
            <a:avLst/>
          </a:prstGeom>
          <a:solidFill>
            <a:srgbClr val="FFFF00"/>
          </a:solidFill>
        </p:spPr>
        <p:txBody>
          <a:bodyPr wrap="none" rtlCol="0">
            <a:spAutoFit/>
          </a:bodyPr>
          <a:lstStyle/>
          <a:p>
            <a:pPr algn="ctr"/>
            <a:r>
              <a:rPr lang="ru-RU" sz="2200" b="1" dirty="0" smtClean="0">
                <a:solidFill>
                  <a:srgbClr val="006600"/>
                </a:solidFill>
              </a:rPr>
              <a:t>НЕРАЗЪЁМНЫЕ НЕПОДВИЖНЫЕ СОЕДИНЕНИЯ ДЕТАЛЕЙ</a:t>
            </a:r>
            <a:endParaRPr lang="ru-RU" sz="2200" b="1" dirty="0">
              <a:solidFill>
                <a:srgbClr val="006600"/>
              </a:solidFill>
            </a:endParaRPr>
          </a:p>
        </p:txBody>
      </p:sp>
      <p:sp>
        <p:nvSpPr>
          <p:cNvPr id="31" name="Стрелка вниз 30"/>
          <p:cNvSpPr/>
          <p:nvPr/>
        </p:nvSpPr>
        <p:spPr>
          <a:xfrm>
            <a:off x="4175956" y="941826"/>
            <a:ext cx="484632" cy="642942"/>
          </a:xfrm>
          <a:prstGeom prst="downArrow">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https://www.hausjournal.net/wp-content/uploads/Draht-verbinden-720x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600908"/>
            <a:ext cx="5634956" cy="375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2401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lum bright="-36000" contrast="60000"/>
            <a:extLst>
              <a:ext uri="{28A0092B-C50C-407E-A947-70E740481C1C}">
                <a14:useLocalDpi xmlns:a14="http://schemas.microsoft.com/office/drawing/2010/main" val="0"/>
              </a:ext>
            </a:extLst>
          </a:blip>
          <a:srcRect l="-389" t="14848" r="3078" b="-5264"/>
          <a:stretch>
            <a:fillRect/>
          </a:stretch>
        </p:blipFill>
        <p:spPr bwMode="auto">
          <a:xfrm>
            <a:off x="-1" y="-22553"/>
            <a:ext cx="91440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215516" y="3969060"/>
            <a:ext cx="9072499"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dirty="0"/>
              <a:t>Паяльники являются  основными инструментами для выполнения пайки. По способу нагрева паяльники разделяют на три группы:</a:t>
            </a:r>
          </a:p>
          <a:p>
            <a:pPr eaLnBrk="1" hangingPunct="1">
              <a:buFontTx/>
              <a:buChar char="-"/>
            </a:pPr>
            <a:r>
              <a:rPr lang="ru-RU" altLang="ru-RU" dirty="0">
                <a:solidFill>
                  <a:srgbClr val="FF0000"/>
                </a:solidFill>
              </a:rPr>
              <a:t>Периодического подогрева;</a:t>
            </a:r>
          </a:p>
          <a:p>
            <a:pPr eaLnBrk="1" hangingPunct="1">
              <a:buFontTx/>
              <a:buChar char="-"/>
            </a:pPr>
            <a:r>
              <a:rPr lang="ru-RU" altLang="ru-RU" dirty="0">
                <a:solidFill>
                  <a:srgbClr val="FF0000"/>
                </a:solidFill>
              </a:rPr>
              <a:t>С непрерывным подогревом или жидким топливом;</a:t>
            </a:r>
          </a:p>
          <a:p>
            <a:pPr eaLnBrk="1" hangingPunct="1">
              <a:buFontTx/>
              <a:buChar char="-"/>
            </a:pPr>
            <a:r>
              <a:rPr lang="ru-RU" altLang="ru-RU" dirty="0">
                <a:solidFill>
                  <a:srgbClr val="FF0000"/>
                </a:solidFill>
              </a:rPr>
              <a:t> Электрические паяльники.</a:t>
            </a:r>
          </a:p>
          <a:p>
            <a:pPr eaLnBrk="1" hangingPunct="1"/>
            <a:r>
              <a:rPr lang="ru-RU" altLang="ru-RU" dirty="0"/>
              <a:t>Паяльники периодического подогрева подразделяют на угловые </a:t>
            </a:r>
            <a:r>
              <a:rPr lang="ru-RU" altLang="ru-RU" b="1" dirty="0">
                <a:solidFill>
                  <a:srgbClr val="FF0000"/>
                </a:solidFill>
              </a:rPr>
              <a:t>(а) </a:t>
            </a:r>
            <a:r>
              <a:rPr lang="ru-RU" altLang="ru-RU" dirty="0"/>
              <a:t>(молотковые) и прямые </a:t>
            </a:r>
            <a:r>
              <a:rPr lang="ru-RU" altLang="ru-RU" b="1" dirty="0">
                <a:solidFill>
                  <a:srgbClr val="FF0000"/>
                </a:solidFill>
              </a:rPr>
              <a:t>(б)</a:t>
            </a:r>
            <a:r>
              <a:rPr lang="ru-RU" altLang="ru-RU" dirty="0"/>
              <a:t> (торцовые)</a:t>
            </a:r>
          </a:p>
        </p:txBody>
      </p:sp>
    </p:spTree>
    <p:extLst>
      <p:ext uri="{BB962C8B-B14F-4D97-AF65-F5344CB8AC3E}">
        <p14:creationId xmlns:p14="http://schemas.microsoft.com/office/powerpoint/2010/main" val="35440873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lum bright="-36000" contrast="60000"/>
            <a:extLst>
              <a:ext uri="{28A0092B-C50C-407E-A947-70E740481C1C}">
                <a14:useLocalDpi xmlns:a14="http://schemas.microsoft.com/office/drawing/2010/main" val="0"/>
              </a:ext>
            </a:extLst>
          </a:blip>
          <a:srcRect l="3445" t="13741" r="4568"/>
          <a:stretch>
            <a:fillRect/>
          </a:stretch>
        </p:blipFill>
        <p:spPr bwMode="auto">
          <a:xfrm>
            <a:off x="251520" y="296652"/>
            <a:ext cx="8640763"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107504" y="3645024"/>
            <a:ext cx="853294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ru-RU" altLang="ru-RU" b="1" dirty="0">
                <a:solidFill>
                  <a:srgbClr val="FF0000"/>
                </a:solidFill>
              </a:rPr>
              <a:t>а</a:t>
            </a:r>
            <a:r>
              <a:rPr lang="ru-RU" altLang="ru-RU" dirty="0"/>
              <a:t> </a:t>
            </a:r>
            <a:r>
              <a:rPr lang="ru-RU" altLang="ru-RU" b="1" dirty="0"/>
              <a:t>– </a:t>
            </a:r>
            <a:r>
              <a:rPr lang="ru-RU" altLang="ru-RU" b="1" dirty="0" smtClean="0"/>
              <a:t>Прямой; </a:t>
            </a:r>
            <a:r>
              <a:rPr lang="ru-RU" altLang="ru-RU" b="1" dirty="0" smtClean="0">
                <a:solidFill>
                  <a:srgbClr val="FF0000"/>
                </a:solidFill>
              </a:rPr>
              <a:t>б</a:t>
            </a:r>
            <a:r>
              <a:rPr lang="ru-RU" altLang="ru-RU" b="1" dirty="0" smtClean="0"/>
              <a:t> </a:t>
            </a:r>
            <a:r>
              <a:rPr lang="ru-RU" altLang="ru-RU" b="1" dirty="0"/>
              <a:t>– </a:t>
            </a:r>
            <a:r>
              <a:rPr lang="ru-RU" altLang="ru-RU" b="1" dirty="0" smtClean="0"/>
              <a:t>Угловой:</a:t>
            </a:r>
            <a:endParaRPr lang="ru-RU" altLang="ru-RU" b="1" dirty="0"/>
          </a:p>
          <a:p>
            <a:pPr eaLnBrk="1" hangingPunct="1">
              <a:lnSpc>
                <a:spcPct val="150000"/>
              </a:lnSpc>
            </a:pPr>
            <a:r>
              <a:rPr lang="ru-RU" altLang="ru-RU" b="1" dirty="0">
                <a:solidFill>
                  <a:srgbClr val="FF0000"/>
                </a:solidFill>
              </a:rPr>
              <a:t>1. </a:t>
            </a:r>
            <a:r>
              <a:rPr lang="ru-RU" altLang="ru-RU" b="1" dirty="0" smtClean="0"/>
              <a:t>Рукоятка </a:t>
            </a:r>
            <a:endParaRPr lang="ru-RU" altLang="ru-RU" b="1" dirty="0"/>
          </a:p>
          <a:p>
            <a:pPr eaLnBrk="1" hangingPunct="1">
              <a:lnSpc>
                <a:spcPct val="150000"/>
              </a:lnSpc>
            </a:pPr>
            <a:r>
              <a:rPr lang="ru-RU" altLang="ru-RU" b="1" dirty="0">
                <a:solidFill>
                  <a:srgbClr val="FF0000"/>
                </a:solidFill>
              </a:rPr>
              <a:t>2. </a:t>
            </a:r>
            <a:r>
              <a:rPr lang="ru-RU" altLang="ru-RU" b="1" dirty="0"/>
              <a:t>Стальная пробка</a:t>
            </a:r>
          </a:p>
          <a:p>
            <a:pPr eaLnBrk="1" hangingPunct="1">
              <a:lnSpc>
                <a:spcPct val="150000"/>
              </a:lnSpc>
            </a:pPr>
            <a:r>
              <a:rPr lang="ru-RU" altLang="ru-RU" b="1" dirty="0">
                <a:solidFill>
                  <a:srgbClr val="FF0000"/>
                </a:solidFill>
              </a:rPr>
              <a:t>3</a:t>
            </a:r>
            <a:r>
              <a:rPr lang="ru-RU" altLang="ru-RU" b="1" dirty="0"/>
              <a:t>. Хомутик</a:t>
            </a:r>
          </a:p>
          <a:p>
            <a:pPr eaLnBrk="1" hangingPunct="1">
              <a:lnSpc>
                <a:spcPct val="150000"/>
              </a:lnSpc>
            </a:pPr>
            <a:r>
              <a:rPr lang="ru-RU" altLang="ru-RU" b="1" dirty="0">
                <a:solidFill>
                  <a:srgbClr val="FF0000"/>
                </a:solidFill>
              </a:rPr>
              <a:t>4</a:t>
            </a:r>
            <a:r>
              <a:rPr lang="ru-RU" altLang="ru-RU" b="1" dirty="0"/>
              <a:t>. Накладные боковины</a:t>
            </a:r>
          </a:p>
          <a:p>
            <a:pPr eaLnBrk="1" hangingPunct="1">
              <a:lnSpc>
                <a:spcPct val="150000"/>
              </a:lnSpc>
            </a:pPr>
            <a:r>
              <a:rPr lang="ru-RU" altLang="ru-RU" b="1" dirty="0">
                <a:solidFill>
                  <a:srgbClr val="FF0000"/>
                </a:solidFill>
              </a:rPr>
              <a:t>5</a:t>
            </a:r>
            <a:r>
              <a:rPr lang="ru-RU" altLang="ru-RU" b="1" dirty="0"/>
              <a:t>. Шнур</a:t>
            </a:r>
          </a:p>
          <a:p>
            <a:pPr eaLnBrk="1" hangingPunct="1">
              <a:lnSpc>
                <a:spcPct val="150000"/>
              </a:lnSpc>
            </a:pPr>
            <a:r>
              <a:rPr lang="ru-RU" altLang="ru-RU" b="1" dirty="0">
                <a:solidFill>
                  <a:srgbClr val="FF0000"/>
                </a:solidFill>
              </a:rPr>
              <a:t>6</a:t>
            </a:r>
            <a:r>
              <a:rPr lang="ru-RU" altLang="ru-RU" b="1" dirty="0"/>
              <a:t>. Штепсельная вилка</a:t>
            </a:r>
          </a:p>
          <a:p>
            <a:pPr eaLnBrk="1" hangingPunct="1">
              <a:lnSpc>
                <a:spcPct val="150000"/>
              </a:lnSpc>
            </a:pPr>
            <a:r>
              <a:rPr lang="ru-RU" altLang="ru-RU" b="1" dirty="0">
                <a:solidFill>
                  <a:srgbClr val="FF0000"/>
                </a:solidFill>
              </a:rPr>
              <a:t>7</a:t>
            </a:r>
            <a:r>
              <a:rPr lang="ru-RU" altLang="ru-RU" b="1" dirty="0"/>
              <a:t>. Медный стержень (теплопередатчик</a:t>
            </a:r>
            <a:r>
              <a:rPr lang="ru-RU" altLang="ru-RU" b="1" dirty="0" smtClean="0"/>
              <a:t>)</a:t>
            </a:r>
            <a:endParaRPr lang="ru-RU" altLang="ru-RU" b="1" dirty="0"/>
          </a:p>
        </p:txBody>
      </p:sp>
    </p:spTree>
    <p:extLst>
      <p:ext uri="{BB962C8B-B14F-4D97-AF65-F5344CB8AC3E}">
        <p14:creationId xmlns:p14="http://schemas.microsoft.com/office/powerpoint/2010/main" val="2870176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3745900399"/>
              </p:ext>
            </p:extLst>
          </p:nvPr>
        </p:nvGraphicFramePr>
        <p:xfrm>
          <a:off x="6516" y="152636"/>
          <a:ext cx="9036496" cy="1152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Содержимое 2"/>
          <p:cNvSpPr>
            <a:spLocks noGrp="1"/>
          </p:cNvSpPr>
          <p:nvPr>
            <p:ph sz="quarter" idx="1"/>
          </p:nvPr>
        </p:nvSpPr>
        <p:spPr>
          <a:xfrm>
            <a:off x="129018" y="1376772"/>
            <a:ext cx="8791492" cy="2304256"/>
          </a:xfrm>
        </p:spPr>
        <p:txBody>
          <a:bodyPr>
            <a:normAutofit/>
          </a:bodyPr>
          <a:lstStyle/>
          <a:p>
            <a:pPr algn="just"/>
            <a:r>
              <a:rPr lang="ru-RU" sz="2400" dirty="0" smtClean="0"/>
              <a:t>это ручной инструмент различной формы и массы. Часть паяльника, которой непосредственно паяют, выполняется из меди. </a:t>
            </a:r>
          </a:p>
          <a:p>
            <a:pPr algn="just"/>
            <a:r>
              <a:rPr lang="ru-RU" sz="2400" dirty="0" smtClean="0"/>
              <a:t> Размеры и мощность паяльника подбирают исходя из размеров соединяемых деталей</a:t>
            </a:r>
            <a:endParaRPr lang="ru-RU" sz="2400" dirty="0"/>
          </a:p>
        </p:txBody>
      </p:sp>
      <p:pic>
        <p:nvPicPr>
          <p:cNvPr id="4" name="Рисунок 3" descr="http://mir-mastera.ru/images/stories/rabota_po_metally/pajalnik.jpg"/>
          <p:cNvPicPr/>
          <p:nvPr/>
        </p:nvPicPr>
        <p:blipFill>
          <a:blip r:embed="rId7" cstate="print"/>
          <a:srcRect/>
          <a:stretch>
            <a:fillRect/>
          </a:stretch>
        </p:blipFill>
        <p:spPr bwMode="auto">
          <a:xfrm>
            <a:off x="5004048" y="4293096"/>
            <a:ext cx="3606021" cy="2218303"/>
          </a:xfrm>
          <a:prstGeom prst="rect">
            <a:avLst/>
          </a:prstGeom>
          <a:noFill/>
          <a:ln w="9525">
            <a:noFill/>
            <a:miter lim="800000"/>
            <a:headEnd/>
            <a:tailEnd/>
          </a:ln>
        </p:spPr>
      </p:pic>
      <p:pic>
        <p:nvPicPr>
          <p:cNvPr id="5" name="Рисунок 4" descr="http://mir-mastera.ru/images/stories/rabota_po_metally/pajalnik2.jpg"/>
          <p:cNvPicPr/>
          <p:nvPr/>
        </p:nvPicPr>
        <p:blipFill>
          <a:blip r:embed="rId8" cstate="print"/>
          <a:srcRect/>
          <a:stretch>
            <a:fillRect/>
          </a:stretch>
        </p:blipFill>
        <p:spPr bwMode="auto">
          <a:xfrm>
            <a:off x="1115616" y="4293096"/>
            <a:ext cx="3672408" cy="2228951"/>
          </a:xfrm>
          <a:prstGeom prst="rect">
            <a:avLst/>
          </a:prstGeom>
          <a:noFill/>
          <a:ln w="9525">
            <a:noFill/>
            <a:miter lim="800000"/>
            <a:headEnd/>
            <a:tailEnd/>
          </a:ln>
        </p:spPr>
      </p:pic>
    </p:spTree>
    <p:extLst>
      <p:ext uri="{BB962C8B-B14F-4D97-AF65-F5344CB8AC3E}">
        <p14:creationId xmlns:p14="http://schemas.microsoft.com/office/powerpoint/2010/main" val="19267007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11560" y="80628"/>
            <a:ext cx="7675562" cy="993775"/>
          </a:xfrm>
          <a:solidFill>
            <a:srgbClr val="FFC000"/>
          </a:solidFill>
        </p:spPr>
        <p:txBody>
          <a:bodyPr/>
          <a:lstStyle/>
          <a:p>
            <a:pPr algn="ctr" fontAlgn="auto">
              <a:spcAft>
                <a:spcPts val="0"/>
              </a:spcAft>
              <a:defRPr/>
            </a:pPr>
            <a:r>
              <a:rPr lang="ru-RU" altLang="ru-RU" b="1" dirty="0" smtClean="0">
                <a:solidFill>
                  <a:srgbClr val="1008B8"/>
                </a:solidFill>
                <a:cs typeface="Times New Roman" panose="02020603050405020304" pitchFamily="18" charset="0"/>
              </a:rPr>
              <a:t>Инструменты для пайки </a:t>
            </a:r>
          </a:p>
        </p:txBody>
      </p:sp>
      <p:sp>
        <p:nvSpPr>
          <p:cNvPr id="13315" name="Rectangle 3"/>
          <p:cNvSpPr>
            <a:spLocks noGrp="1" noChangeArrowheads="1"/>
          </p:cNvSpPr>
          <p:nvPr>
            <p:ph idx="1"/>
          </p:nvPr>
        </p:nvSpPr>
        <p:spPr>
          <a:xfrm>
            <a:off x="215516" y="1341438"/>
            <a:ext cx="8928484" cy="5832475"/>
          </a:xfrm>
        </p:spPr>
        <p:txBody>
          <a:bodyPr/>
          <a:lstStyle/>
          <a:p>
            <a:pPr marL="80963" indent="0">
              <a:spcBef>
                <a:spcPct val="0"/>
              </a:spcBef>
              <a:buFont typeface="Wingdings 2" panose="05020102010507070707" pitchFamily="18" charset="2"/>
              <a:buNone/>
            </a:pPr>
            <a:r>
              <a:rPr lang="ru-RU" altLang="ru-RU" sz="2800" b="1" i="1" dirty="0" smtClean="0">
                <a:cs typeface="Times New Roman" panose="02020603050405020304" pitchFamily="18" charset="0"/>
              </a:rPr>
              <a:t>   </a:t>
            </a:r>
            <a:r>
              <a:rPr lang="ru-RU" altLang="ru-RU" sz="3000" b="1" i="1" dirty="0" smtClean="0">
                <a:solidFill>
                  <a:srgbClr val="C00000"/>
                </a:solidFill>
                <a:cs typeface="Times New Roman" panose="02020603050405020304" pitchFamily="18" charset="0"/>
              </a:rPr>
              <a:t>Паяльник </a:t>
            </a:r>
            <a:r>
              <a:rPr lang="ru-RU" altLang="ru-RU" sz="3000" dirty="0" smtClean="0">
                <a:solidFill>
                  <a:srgbClr val="002060"/>
                </a:solidFill>
                <a:cs typeface="Times New Roman" panose="02020603050405020304" pitchFamily="18" charset="0"/>
              </a:rPr>
              <a:t>– это ручной инструмент различной формы и массы. Часть паяльника, которой непосредственно паяют, выполняется из меди.  </a:t>
            </a:r>
          </a:p>
          <a:p>
            <a:pPr marL="80963" indent="0">
              <a:spcBef>
                <a:spcPct val="0"/>
              </a:spcBef>
              <a:buFont typeface="Wingdings 2" panose="05020102010507070707" pitchFamily="18" charset="2"/>
              <a:buNone/>
            </a:pPr>
            <a:r>
              <a:rPr lang="ru-RU" altLang="ru-RU" sz="3000" dirty="0" smtClean="0">
                <a:solidFill>
                  <a:srgbClr val="002060"/>
                </a:solidFill>
                <a:cs typeface="Times New Roman" panose="02020603050405020304" pitchFamily="18" charset="0"/>
              </a:rPr>
              <a:t>   Нагрев медной части паяльника можно производить с помощью электричества (электрический паяльник), над газовым пламенем (газовый паяльник) или в горне.</a:t>
            </a:r>
          </a:p>
          <a:p>
            <a:pPr marL="80963" indent="0">
              <a:spcBef>
                <a:spcPct val="0"/>
              </a:spcBef>
              <a:buFont typeface="Wingdings 2" panose="05020102010507070707" pitchFamily="18" charset="2"/>
              <a:buNone/>
            </a:pPr>
            <a:r>
              <a:rPr lang="ru-RU" altLang="ru-RU" sz="3000" dirty="0" smtClean="0">
                <a:solidFill>
                  <a:srgbClr val="002060"/>
                </a:solidFill>
                <a:cs typeface="Times New Roman" panose="02020603050405020304" pitchFamily="18" charset="0"/>
              </a:rPr>
              <a:t>   Для нагрева паяльников и некоторого прогрева соединяемых металлов могут применяться паяльные бензиновые лампы</a:t>
            </a:r>
            <a:r>
              <a:rPr lang="ru-RU" altLang="ru-RU" sz="3600" dirty="0" smtClean="0">
                <a:solidFill>
                  <a:srgbClr val="002060"/>
                </a:solidFill>
                <a:cs typeface="Times New Roman" panose="02020603050405020304" pitchFamily="18" charset="0"/>
              </a:rPr>
              <a:t>.</a:t>
            </a:r>
          </a:p>
        </p:txBody>
      </p:sp>
    </p:spTree>
    <p:extLst>
      <p:ext uri="{BB962C8B-B14F-4D97-AF65-F5344CB8AC3E}">
        <p14:creationId xmlns:p14="http://schemas.microsoft.com/office/powerpoint/2010/main" val="2587274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596" y="0"/>
            <a:ext cx="7632700" cy="716186"/>
          </a:xfrm>
          <a:solidFill>
            <a:srgbClr val="FFC000"/>
          </a:solidFill>
        </p:spPr>
        <p:txBody>
          <a:bodyPr/>
          <a:lstStyle/>
          <a:p>
            <a:pPr algn="ctr" fontAlgn="auto">
              <a:spcAft>
                <a:spcPts val="0"/>
              </a:spcAft>
              <a:defRPr/>
            </a:pPr>
            <a:r>
              <a:rPr lang="ru-RU" b="1" dirty="0" smtClean="0">
                <a:solidFill>
                  <a:srgbClr val="1008B8"/>
                </a:solidFill>
                <a:effectLst>
                  <a:outerShdw blurRad="38100" dist="38100" dir="2700000" algn="tl">
                    <a:srgbClr val="000000">
                      <a:alpha val="43137"/>
                    </a:srgbClr>
                  </a:outerShdw>
                </a:effectLst>
              </a:rPr>
              <a:t>Электрический паяльник</a:t>
            </a:r>
            <a:endParaRPr lang="ru-RU" b="1" dirty="0">
              <a:solidFill>
                <a:srgbClr val="1008B8"/>
              </a:solidFill>
              <a:effectLst>
                <a:outerShdw blurRad="38100" dist="38100" dir="2700000" algn="tl">
                  <a:srgbClr val="000000">
                    <a:alpha val="43137"/>
                  </a:srgbClr>
                </a:outerShdw>
              </a:effectLst>
            </a:endParaRP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l="2322" t="11189" r="4822" b="7857"/>
          <a:stretch>
            <a:fillRect/>
          </a:stretch>
        </p:blipFill>
        <p:spPr bwMode="auto">
          <a:xfrm>
            <a:off x="143508" y="1052736"/>
            <a:ext cx="8893175" cy="556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334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80629"/>
            <a:ext cx="7632700" cy="684076"/>
          </a:xfrm>
          <a:solidFill>
            <a:srgbClr val="FFC000"/>
          </a:solidFill>
        </p:spPr>
        <p:txBody>
          <a:bodyPr/>
          <a:lstStyle/>
          <a:p>
            <a:pPr algn="ctr" fontAlgn="auto">
              <a:spcAft>
                <a:spcPts val="0"/>
              </a:spcAft>
              <a:defRPr/>
            </a:pPr>
            <a:r>
              <a:rPr lang="ru-RU" b="1" dirty="0" smtClean="0">
                <a:solidFill>
                  <a:srgbClr val="1008B8"/>
                </a:solidFill>
                <a:effectLst>
                  <a:outerShdw blurRad="38100" dist="38100" dir="2700000" algn="tl">
                    <a:srgbClr val="000000">
                      <a:alpha val="43137"/>
                    </a:srgbClr>
                  </a:outerShdw>
                </a:effectLst>
              </a:rPr>
              <a:t>Электрический паяльник</a:t>
            </a:r>
            <a:endParaRPr lang="ru-RU" b="1" dirty="0">
              <a:solidFill>
                <a:srgbClr val="1008B8"/>
              </a:solidFill>
              <a:effectLst>
                <a:outerShdw blurRad="38100" dist="38100" dir="2700000" algn="tl">
                  <a:srgbClr val="000000">
                    <a:alpha val="43137"/>
                  </a:srgbClr>
                </a:outerShdw>
              </a:effectLst>
            </a:endParaRPr>
          </a:p>
        </p:txBody>
      </p:sp>
      <p:sp>
        <p:nvSpPr>
          <p:cNvPr id="3" name="Прямоугольник 2"/>
          <p:cNvSpPr/>
          <p:nvPr/>
        </p:nvSpPr>
        <p:spPr>
          <a:xfrm>
            <a:off x="47625" y="5517232"/>
            <a:ext cx="9036496" cy="1200329"/>
          </a:xfrm>
          <a:prstGeom prst="rect">
            <a:avLst/>
          </a:prstGeom>
          <a:solidFill>
            <a:srgbClr val="CCFFFF"/>
          </a:solidFill>
        </p:spPr>
        <p:txBody>
          <a:bodyPr wrap="square">
            <a:spAutoFit/>
          </a:bodyPr>
          <a:lstStyle/>
          <a:p>
            <a:r>
              <a:rPr lang="ru-RU" b="1" dirty="0" smtClean="0">
                <a:solidFill>
                  <a:srgbClr val="006600"/>
                </a:solidFill>
                <a:latin typeface="Didact Gothic"/>
              </a:rPr>
              <a:t>К </a:t>
            </a:r>
            <a:r>
              <a:rPr lang="ru-RU" b="1" dirty="0">
                <a:solidFill>
                  <a:srgbClr val="006600"/>
                </a:solidFill>
                <a:latin typeface="Didact Gothic"/>
              </a:rPr>
              <a:t>паяльникам непрерывного подогрева относятся электрические паяльники, позволяющие осуществлять пайку непрерывно. </a:t>
            </a:r>
            <a:endParaRPr lang="ru-RU" b="1" dirty="0" smtClean="0">
              <a:solidFill>
                <a:srgbClr val="006600"/>
              </a:solidFill>
              <a:latin typeface="Didact Gothic"/>
            </a:endParaRPr>
          </a:p>
          <a:p>
            <a:r>
              <a:rPr lang="ru-RU" b="1" dirty="0" smtClean="0">
                <a:solidFill>
                  <a:srgbClr val="006600"/>
                </a:solidFill>
                <a:latin typeface="Didact Gothic"/>
              </a:rPr>
              <a:t>Они </a:t>
            </a:r>
            <a:r>
              <a:rPr lang="ru-RU" b="1" dirty="0">
                <a:solidFill>
                  <a:srgbClr val="006600"/>
                </a:solidFill>
                <a:latin typeface="Didact Gothic"/>
              </a:rPr>
              <a:t>удобны в обращении, обеспечивают постоянную температуру, при работе меньше образуется вредных газов.</a:t>
            </a:r>
            <a:endParaRPr lang="ru-RU" b="1" dirty="0">
              <a:solidFill>
                <a:srgbClr val="006600"/>
              </a:solidFill>
            </a:endParaRPr>
          </a:p>
        </p:txBody>
      </p:sp>
      <p:pic>
        <p:nvPicPr>
          <p:cNvPr id="4098" name="Picture 2" descr="https://kuzmich24.ru/images/cms/data/Article/payalniki/1_payal_n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872716"/>
            <a:ext cx="6399125" cy="426181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131840" y="5134534"/>
            <a:ext cx="3260251" cy="369332"/>
          </a:xfrm>
          <a:prstGeom prst="rect">
            <a:avLst/>
          </a:prstGeom>
        </p:spPr>
        <p:txBody>
          <a:bodyPr wrap="none">
            <a:spAutoFit/>
          </a:bodyPr>
          <a:lstStyle/>
          <a:p>
            <a:r>
              <a:rPr lang="ru-RU" b="1" dirty="0">
                <a:solidFill>
                  <a:srgbClr val="FF0000"/>
                </a:solidFill>
                <a:latin typeface="Didact Gothic"/>
              </a:rPr>
              <a:t>Электрические паяльники </a:t>
            </a:r>
          </a:p>
        </p:txBody>
      </p:sp>
    </p:spTree>
    <p:extLst>
      <p:ext uri="{BB962C8B-B14F-4D97-AF65-F5344CB8AC3E}">
        <p14:creationId xmlns:p14="http://schemas.microsoft.com/office/powerpoint/2010/main" val="36553640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395536" y="188640"/>
            <a:ext cx="8229600" cy="792088"/>
          </a:xfrm>
        </p:spPr>
        <p:txBody>
          <a:bodyPr/>
          <a:lstStyle/>
          <a:p>
            <a:r>
              <a:rPr lang="ru-RU" b="1" i="1" dirty="0" smtClean="0">
                <a:solidFill>
                  <a:srgbClr val="FF0000"/>
                </a:solidFill>
                <a:latin typeface="T-FLEX Type A" pitchFamily="2" charset="0"/>
              </a:rPr>
              <a:t>ПАЯЛЬНИКИ</a:t>
            </a:r>
          </a:p>
        </p:txBody>
      </p:sp>
      <p:sp>
        <p:nvSpPr>
          <p:cNvPr id="3" name="Содержимое 2"/>
          <p:cNvSpPr>
            <a:spLocks noGrp="1"/>
          </p:cNvSpPr>
          <p:nvPr>
            <p:ph idx="1"/>
          </p:nvPr>
        </p:nvSpPr>
        <p:spPr>
          <a:xfrm>
            <a:off x="107504" y="809146"/>
            <a:ext cx="9036496" cy="2400300"/>
          </a:xfrm>
        </p:spPr>
        <p:txBody>
          <a:bodyPr rtlCol="0">
            <a:normAutofit fontScale="70000" lnSpcReduction="20000"/>
          </a:bodyPr>
          <a:lstStyle/>
          <a:p>
            <a:pPr fontAlgn="auto">
              <a:spcAft>
                <a:spcPts val="0"/>
              </a:spcAft>
              <a:buFont typeface="Arial" pitchFamily="34" charset="0"/>
              <a:buChar char="•"/>
              <a:defRPr/>
            </a:pPr>
            <a:r>
              <a:rPr lang="ru-RU" i="1" dirty="0" smtClean="0">
                <a:latin typeface="T-FLEX Type A" pitchFamily="2" charset="0"/>
              </a:rPr>
              <a:t>Основным инструментом при пайке легкоплавкими припоями служит паяльник. Простейший паяльник представляет собой медный брусок, заостренный с одной стороны и насаженный на стальной стержень с ручкой . Такой паяльник нагревают паяльной лампой, на газовой плите, примусе</a:t>
            </a:r>
          </a:p>
          <a:p>
            <a:pPr fontAlgn="auto">
              <a:spcAft>
                <a:spcPts val="0"/>
              </a:spcAft>
              <a:buFont typeface="Arial" pitchFamily="34" charset="0"/>
              <a:buChar char="•"/>
              <a:defRPr/>
            </a:pPr>
            <a:r>
              <a:rPr lang="ru-RU" i="1" dirty="0" smtClean="0">
                <a:latin typeface="T-FLEX Type A" pitchFamily="2" charset="0"/>
              </a:rPr>
              <a:t>Электрический </a:t>
            </a:r>
            <a:r>
              <a:rPr lang="ru-RU" i="1" dirty="0" smtClean="0">
                <a:latin typeface="T-FLEX Type A" pitchFamily="2" charset="0"/>
                <a:hlinkClick r:id="rId2" action="ppaction://hlinkfile"/>
              </a:rPr>
              <a:t>паяльник</a:t>
            </a:r>
            <a:r>
              <a:rPr lang="ru-RU" i="1" dirty="0" smtClean="0">
                <a:latin typeface="T-FLEX Type A" pitchFamily="2" charset="0"/>
              </a:rPr>
              <a:t>, у которого подогрев постоянный, изображен на рисунке 5.</a:t>
            </a:r>
          </a:p>
          <a:p>
            <a:pPr fontAlgn="auto">
              <a:spcAft>
                <a:spcPts val="0"/>
              </a:spcAft>
              <a:buFont typeface="Arial" pitchFamily="34" charset="0"/>
              <a:buChar char="•"/>
              <a:defRPr/>
            </a:pPr>
            <a:endParaRPr lang="ru-RU" dirty="0"/>
          </a:p>
        </p:txBody>
      </p:sp>
      <p:sp>
        <p:nvSpPr>
          <p:cNvPr id="2" name="TextBox 1"/>
          <p:cNvSpPr txBox="1"/>
          <p:nvPr/>
        </p:nvSpPr>
        <p:spPr>
          <a:xfrm>
            <a:off x="767303" y="4562749"/>
            <a:ext cx="2185214" cy="369332"/>
          </a:xfrm>
          <a:prstGeom prst="rect">
            <a:avLst/>
          </a:prstGeom>
          <a:noFill/>
        </p:spPr>
        <p:txBody>
          <a:bodyPr wrap="none" rtlCol="0">
            <a:spAutoFit/>
          </a:bodyPr>
          <a:lstStyle/>
          <a:p>
            <a:r>
              <a:rPr lang="ru-RU" i="1" dirty="0" smtClean="0">
                <a:latin typeface="T-FLEX Type A" pitchFamily="2" charset="0"/>
              </a:rPr>
              <a:t>Рисунок 5 - Паяльник</a:t>
            </a:r>
            <a:endParaRPr lang="ru-RU" i="1" dirty="0">
              <a:latin typeface="T-FLEX Type A" pitchFamily="2" charset="0"/>
            </a:endParaRPr>
          </a:p>
        </p:txBody>
      </p:sp>
      <p:pic>
        <p:nvPicPr>
          <p:cNvPr id="4098" name="Picture 2" descr="http://cdn.instructables.com/FZE/6DTV/IQ2EWT1K6KY/FZE6DTVIQ2EWT1K6KY.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031332"/>
            <a:ext cx="2773005" cy="16133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elantraplus.ru/files/originals/30-13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2833670"/>
            <a:ext cx="2161349" cy="17290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9006" y="4610432"/>
            <a:ext cx="3326552" cy="646331"/>
          </a:xfrm>
          <a:prstGeom prst="rect">
            <a:avLst/>
          </a:prstGeom>
          <a:noFill/>
        </p:spPr>
        <p:txBody>
          <a:bodyPr wrap="none" rtlCol="0">
            <a:spAutoFit/>
          </a:bodyPr>
          <a:lstStyle/>
          <a:p>
            <a:r>
              <a:rPr lang="ru-RU" i="1" dirty="0" smtClean="0">
                <a:latin typeface="T-FLEX Type A" pitchFamily="2" charset="0"/>
              </a:rPr>
              <a:t>Рисунок 6 – Паяльник импульсный</a:t>
            </a:r>
          </a:p>
          <a:p>
            <a:r>
              <a:rPr lang="ru-RU" i="1" dirty="0">
                <a:latin typeface="T-FLEX Type A" pitchFamily="2" charset="0"/>
              </a:rPr>
              <a:t>д</a:t>
            </a:r>
            <a:r>
              <a:rPr lang="ru-RU" i="1" dirty="0" smtClean="0">
                <a:latin typeface="T-FLEX Type A" pitchFamily="2" charset="0"/>
              </a:rPr>
              <a:t>ля ручного монтажа радиосхем</a:t>
            </a:r>
            <a:endParaRPr lang="ru-RU" i="1" dirty="0">
              <a:latin typeface="T-FLEX Type A" pitchFamily="2" charset="0"/>
            </a:endParaRPr>
          </a:p>
        </p:txBody>
      </p:sp>
      <p:pic>
        <p:nvPicPr>
          <p:cNvPr id="4102" name="Picture 6" descr="http://www.prostopolezno.ru/image/upload/2014/04/14/145a2ff7d62c022b45332b47013a1f9460b909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2890047"/>
            <a:ext cx="2486220" cy="17403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www.stdb.ru/imgusr/5213324.jpg"/>
          <p:cNvPicPr>
            <a:picLocks noChangeAspect="1" noChangeArrowheads="1"/>
          </p:cNvPicPr>
          <p:nvPr/>
        </p:nvPicPr>
        <p:blipFill>
          <a:blip r:embed="rId6"/>
          <a:srcRect/>
          <a:stretch>
            <a:fillRect/>
          </a:stretch>
        </p:blipFill>
        <p:spPr bwMode="auto">
          <a:xfrm>
            <a:off x="2741659" y="5085184"/>
            <a:ext cx="1788473" cy="1596036"/>
          </a:xfrm>
          <a:prstGeom prst="rect">
            <a:avLst/>
          </a:prstGeom>
          <a:noFill/>
          <a:ln w="9525">
            <a:noFill/>
            <a:miter lim="800000"/>
            <a:headEnd/>
            <a:tailEnd/>
          </a:ln>
        </p:spPr>
      </p:pic>
      <p:sp>
        <p:nvSpPr>
          <p:cNvPr id="11" name="TextBox 6"/>
          <p:cNvSpPr txBox="1">
            <a:spLocks noChangeArrowheads="1"/>
          </p:cNvSpPr>
          <p:nvPr/>
        </p:nvSpPr>
        <p:spPr bwMode="auto">
          <a:xfrm>
            <a:off x="4710703" y="5733256"/>
            <a:ext cx="4000500" cy="738188"/>
          </a:xfrm>
          <a:prstGeom prst="rect">
            <a:avLst/>
          </a:prstGeom>
          <a:noFill/>
          <a:ln w="9525">
            <a:noFill/>
            <a:miter lim="800000"/>
            <a:headEnd/>
            <a:tailEnd/>
          </a:ln>
        </p:spPr>
        <p:txBody>
          <a:bodyPr>
            <a:spAutoFit/>
          </a:bodyPr>
          <a:lstStyle/>
          <a:p>
            <a:r>
              <a:rPr lang="ru-RU" sz="1400" i="1" dirty="0" smtClean="0">
                <a:latin typeface="T-FLEX Type A" pitchFamily="2" charset="0"/>
              </a:rPr>
              <a:t>Рисунок 7 - Портативный </a:t>
            </a:r>
            <a:r>
              <a:rPr lang="ru-RU" sz="1400" i="1" dirty="0">
                <a:latin typeface="T-FLEX Type A" pitchFamily="2" charset="0"/>
              </a:rPr>
              <a:t>плазменный аппарат Мультиплаз-2500М предназначен для ручной плазменной разделительной резки, сварки, пайки</a:t>
            </a:r>
          </a:p>
        </p:txBody>
      </p:sp>
    </p:spTree>
    <p:extLst>
      <p:ext uri="{BB962C8B-B14F-4D97-AF65-F5344CB8AC3E}">
        <p14:creationId xmlns:p14="http://schemas.microsoft.com/office/powerpoint/2010/main" val="22211420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1021" y="80628"/>
            <a:ext cx="8495403" cy="864096"/>
          </a:xfrm>
          <a:solidFill>
            <a:srgbClr val="FFC000"/>
          </a:solidFill>
        </p:spPr>
        <p:txBody>
          <a:bodyPr/>
          <a:lstStyle/>
          <a:p>
            <a:pPr algn="ctr" fontAlgn="auto">
              <a:spcAft>
                <a:spcPts val="0"/>
              </a:spcAft>
              <a:defRPr/>
            </a:pPr>
            <a:r>
              <a:rPr lang="ru-RU" b="1" dirty="0" smtClean="0">
                <a:solidFill>
                  <a:srgbClr val="1008B8"/>
                </a:solidFill>
              </a:rPr>
              <a:t>Газовый </a:t>
            </a:r>
            <a:r>
              <a:rPr lang="ru-RU" b="1" dirty="0">
                <a:solidFill>
                  <a:srgbClr val="1008B8"/>
                </a:solidFill>
              </a:rPr>
              <a:t>паяльник</a:t>
            </a:r>
          </a:p>
        </p:txBody>
      </p:sp>
      <p:pic>
        <p:nvPicPr>
          <p:cNvPr id="15363" name="Picture 2" descr="https://i.ebayimg.com/images/i/372691620138-0-1/s-l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21" y="1052736"/>
            <a:ext cx="8495404" cy="569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0995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8821" y="798"/>
            <a:ext cx="8229600" cy="849371"/>
          </a:xfrm>
        </p:spPr>
        <p:txBody>
          <a:bodyPr/>
          <a:lstStyle/>
          <a:p>
            <a:pPr algn="ctr"/>
            <a:r>
              <a:rPr lang="ru-RU" sz="3200" dirty="0" smtClean="0">
                <a:latin typeface="Times New Roman" panose="02020603050405020304" pitchFamily="18" charset="0"/>
                <a:cs typeface="Times New Roman" panose="02020603050405020304" pitchFamily="18" charset="0"/>
              </a:rPr>
              <a:t>Инструменты </a:t>
            </a:r>
            <a:r>
              <a:rPr lang="ru-RU" sz="3200" dirty="0">
                <a:latin typeface="Times New Roman" panose="02020603050405020304" pitchFamily="18" charset="0"/>
                <a:cs typeface="Times New Roman" panose="02020603050405020304" pitchFamily="18" charset="0"/>
              </a:rPr>
              <a:t>для выполнения пайки</a:t>
            </a:r>
          </a:p>
        </p:txBody>
      </p:sp>
      <p:sp>
        <p:nvSpPr>
          <p:cNvPr id="3" name="Объект 2"/>
          <p:cNvSpPr>
            <a:spLocks noGrp="1"/>
          </p:cNvSpPr>
          <p:nvPr>
            <p:ph idx="1"/>
          </p:nvPr>
        </p:nvSpPr>
        <p:spPr>
          <a:xfrm>
            <a:off x="179512" y="848742"/>
            <a:ext cx="8748972" cy="4114800"/>
          </a:xfrm>
        </p:spPr>
        <p:txBody>
          <a:bodyPr>
            <a:normAutofit/>
          </a:bodyPr>
          <a:lstStyle/>
          <a:p>
            <a:pPr marL="114300" indent="0">
              <a:buNone/>
            </a:pPr>
            <a:r>
              <a:rPr lang="ru-RU" sz="2400" dirty="0">
                <a:latin typeface="Times New Roman" panose="02020603050405020304" pitchFamily="18" charset="0"/>
                <a:cs typeface="Times New Roman" panose="02020603050405020304" pitchFamily="18" charset="0"/>
              </a:rPr>
              <a:t>Наиболее распространенные инструменты для выполнения пайки</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 </a:t>
            </a:r>
            <a:r>
              <a:rPr lang="ru-RU" sz="2400" b="1" dirty="0">
                <a:solidFill>
                  <a:srgbClr val="FF0000"/>
                </a:solidFill>
                <a:latin typeface="Times New Roman" panose="02020603050405020304" pitchFamily="18" charset="0"/>
                <a:cs typeface="Times New Roman" panose="02020603050405020304" pitchFamily="18" charset="0"/>
              </a:rPr>
              <a:t>паяльники периодического и непрерывного подогрева.</a:t>
            </a:r>
            <a:r>
              <a:rPr lang="ru-RU" sz="2400" dirty="0">
                <a:latin typeface="Times New Roman" panose="02020603050405020304" pitchFamily="18" charset="0"/>
                <a:cs typeface="Times New Roman" panose="02020603050405020304" pitchFamily="18" charset="0"/>
              </a:rPr>
              <a:t> Паяльники периодического подогрева молоткового и торцового типов изготовляют из куска высококачественной красной меди призматической клиновидной формы, закрепленного на стальном стержне с деревянной рукояткой на конце. Такой паяльник периодически подогревают от постороннего источника теплоты – горн, паяльная лампа, пламя газовой горелки и т.п.</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969060"/>
            <a:ext cx="4136665" cy="277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0425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851756"/>
          </a:xfrm>
        </p:spPr>
        <p:txBody>
          <a:bodyPr>
            <a:normAutofit/>
          </a:bodyPr>
          <a:lstStyle/>
          <a:p>
            <a:r>
              <a:rPr lang="ru-RU" b="0" dirty="0" smtClean="0"/>
              <a:t>Пайка паяльником</a:t>
            </a:r>
            <a:endParaRPr lang="ru-RU" dirty="0"/>
          </a:p>
        </p:txBody>
      </p:sp>
      <p:sp>
        <p:nvSpPr>
          <p:cNvPr id="3" name="Прямоугольник 2"/>
          <p:cNvSpPr/>
          <p:nvPr/>
        </p:nvSpPr>
        <p:spPr>
          <a:xfrm>
            <a:off x="10928" y="1412776"/>
            <a:ext cx="5785208" cy="4154984"/>
          </a:xfrm>
          <a:prstGeom prst="rect">
            <a:avLst/>
          </a:prstGeom>
        </p:spPr>
        <p:txBody>
          <a:bodyPr wrap="square">
            <a:spAutoFit/>
          </a:bodyPr>
          <a:lstStyle/>
          <a:p>
            <a:r>
              <a:rPr lang="ru-RU" sz="2400" b="1" dirty="0" smtClean="0">
                <a:solidFill>
                  <a:srgbClr val="0000CC"/>
                </a:solidFill>
              </a:rPr>
              <a:t>Параметры пайки</a:t>
            </a:r>
            <a:r>
              <a:rPr lang="ru-RU" sz="2400" dirty="0" smtClean="0">
                <a:solidFill>
                  <a:srgbClr val="0000CC"/>
                </a:solidFill>
              </a:rPr>
              <a:t>: мощность нагрева 4-2000 Вт, температура паяльника 100-600 °С, время пайки 10-60 с.</a:t>
            </a:r>
          </a:p>
          <a:p>
            <a:r>
              <a:rPr lang="ru-RU" sz="2400" b="1" dirty="0" smtClean="0">
                <a:solidFill>
                  <a:srgbClr val="0000CC"/>
                </a:solidFill>
              </a:rPr>
              <a:t>Тип соединения</a:t>
            </a:r>
            <a:r>
              <a:rPr lang="ru-RU" sz="2400" dirty="0" smtClean="0">
                <a:solidFill>
                  <a:srgbClr val="0000CC"/>
                </a:solidFill>
              </a:rPr>
              <a:t>: см. ГОСТ 19249-73; ширина зазора 0,05—0,3 мм.</a:t>
            </a:r>
          </a:p>
          <a:p>
            <a:r>
              <a:rPr lang="ru-RU" sz="2400" b="1" dirty="0" smtClean="0">
                <a:solidFill>
                  <a:srgbClr val="0000CC"/>
                </a:solidFill>
              </a:rPr>
              <a:t>Припои</a:t>
            </a:r>
            <a:r>
              <a:rPr lang="ru-RU" sz="2400" dirty="0" smtClean="0">
                <a:solidFill>
                  <a:srgbClr val="0000CC"/>
                </a:solidFill>
              </a:rPr>
              <a:t>: оловянно-свинцовые, свинцовые, висмутовые, индиевые.</a:t>
            </a:r>
          </a:p>
          <a:p>
            <a:r>
              <a:rPr lang="ru-RU" sz="2400" b="1" dirty="0" smtClean="0">
                <a:solidFill>
                  <a:srgbClr val="0000CC"/>
                </a:solidFill>
              </a:rPr>
              <a:t>Флюсы</a:t>
            </a:r>
            <a:r>
              <a:rPr lang="ru-RU" sz="2400" dirty="0" smtClean="0">
                <a:solidFill>
                  <a:srgbClr val="0000CC"/>
                </a:solidFill>
              </a:rPr>
              <a:t>: канифольные, </a:t>
            </a:r>
            <a:r>
              <a:rPr lang="ru-RU" sz="2400" dirty="0" err="1" smtClean="0">
                <a:solidFill>
                  <a:srgbClr val="0000CC"/>
                </a:solidFill>
              </a:rPr>
              <a:t>канифолесодержащие</a:t>
            </a:r>
            <a:r>
              <a:rPr lang="ru-RU" sz="2400" dirty="0" smtClean="0">
                <a:solidFill>
                  <a:srgbClr val="0000CC"/>
                </a:solidFill>
              </a:rPr>
              <a:t>, </a:t>
            </a:r>
            <a:r>
              <a:rPr lang="ru-RU" sz="2400" dirty="0" err="1" smtClean="0">
                <a:solidFill>
                  <a:srgbClr val="0000CC"/>
                </a:solidFill>
              </a:rPr>
              <a:t>гидразиновые</a:t>
            </a:r>
            <a:r>
              <a:rPr lang="ru-RU" sz="2400" dirty="0" smtClean="0">
                <a:solidFill>
                  <a:srgbClr val="0000CC"/>
                </a:solidFill>
              </a:rPr>
              <a:t>, анилиновые, </a:t>
            </a:r>
            <a:r>
              <a:rPr lang="ru-RU" sz="2400" dirty="0" err="1" smtClean="0">
                <a:solidFill>
                  <a:srgbClr val="0000CC"/>
                </a:solidFill>
              </a:rPr>
              <a:t>галогенидные</a:t>
            </a:r>
            <a:r>
              <a:rPr lang="ru-RU" sz="2400" dirty="0" smtClean="0">
                <a:solidFill>
                  <a:srgbClr val="0000CC"/>
                </a:solidFill>
              </a:rPr>
              <a:t>  и др.</a:t>
            </a:r>
            <a:endParaRPr lang="ru-RU" sz="2400" dirty="0">
              <a:solidFill>
                <a:srgbClr val="0000CC"/>
              </a:solidFill>
            </a:endParaRPr>
          </a:p>
        </p:txBody>
      </p:sp>
      <p:pic>
        <p:nvPicPr>
          <p:cNvPr id="25602" name="Picture 2" descr="http://cdn01.ru/files/users/images/1d/dd/1ddd692fde9f94d8f9b2fd05abca6986.jpg"/>
          <p:cNvPicPr>
            <a:picLocks noChangeAspect="1" noChangeArrowheads="1"/>
          </p:cNvPicPr>
          <p:nvPr/>
        </p:nvPicPr>
        <p:blipFill>
          <a:blip r:embed="rId2"/>
          <a:srcRect/>
          <a:stretch>
            <a:fillRect/>
          </a:stretch>
        </p:blipFill>
        <p:spPr bwMode="auto">
          <a:xfrm>
            <a:off x="5904148" y="1844824"/>
            <a:ext cx="3381372" cy="4143404"/>
          </a:xfrm>
          <a:prstGeom prst="rect">
            <a:avLst/>
          </a:prstGeom>
          <a:noFill/>
        </p:spPr>
      </p:pic>
    </p:spTree>
    <p:extLst>
      <p:ext uri="{BB962C8B-B14F-4D97-AF65-F5344CB8AC3E}">
        <p14:creationId xmlns:p14="http://schemas.microsoft.com/office/powerpoint/2010/main" val="45278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835914" y="224644"/>
            <a:ext cx="7631619" cy="1143000"/>
          </a:xfrm>
          <a:solidFill>
            <a:srgbClr val="0070C0"/>
          </a:solidFill>
        </p:spPr>
        <p:txBody>
          <a:bodyPr/>
          <a:lstStyle/>
          <a:p>
            <a:pPr algn="ct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b="1" dirty="0" smtClean="0">
                <a:solidFill>
                  <a:srgbClr val="FFFF00"/>
                </a:solidFill>
              </a:rPr>
              <a:t>Пая</a:t>
            </a:r>
            <a:r>
              <a:rPr lang="en-GB" b="1" dirty="0" smtClean="0">
                <a:solidFill>
                  <a:srgbClr val="FFFF00"/>
                </a:solidFill>
              </a:rPr>
              <a:t>ные соединения</a:t>
            </a:r>
            <a:r>
              <a:rPr lang="en-GB" dirty="0" smtClean="0">
                <a:solidFill>
                  <a:srgbClr val="FFFF00"/>
                </a:solidFill>
              </a:rPr>
              <a:t> </a:t>
            </a:r>
          </a:p>
        </p:txBody>
      </p:sp>
      <p:sp>
        <p:nvSpPr>
          <p:cNvPr id="7170" name="Rectangle 2"/>
          <p:cNvSpPr>
            <a:spLocks noGrp="1" noChangeArrowheads="1"/>
          </p:cNvSpPr>
          <p:nvPr>
            <p:ph type="body" idx="4294967295"/>
          </p:nvPr>
        </p:nvSpPr>
        <p:spPr>
          <a:xfrm>
            <a:off x="172415" y="1534226"/>
            <a:ext cx="8819751" cy="1750758"/>
          </a:xfrm>
          <a:solidFill>
            <a:srgbClr val="CCFFCC"/>
          </a:solidFill>
        </p:spPr>
        <p:txBody>
          <a:bodyPr/>
          <a:lstStyle/>
          <a:p>
            <a:pPr marL="84138" indent="1588" eaLnBrk="1" hangingPunct="1">
              <a:lnSpc>
                <a:spcPct val="100000"/>
              </a:lnSpc>
              <a:spcBef>
                <a:spcPts val="225"/>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ru-RU" sz="2100" b="1" i="1" u="sng" dirty="0" smtClean="0">
                <a:solidFill>
                  <a:srgbClr val="FF0000"/>
                </a:solidFill>
                <a:effectLst/>
              </a:rPr>
              <a:t>Паяные соединения</a:t>
            </a:r>
            <a:r>
              <a:rPr lang="ru-RU" sz="2100" b="1" i="1" dirty="0" smtClean="0">
                <a:solidFill>
                  <a:srgbClr val="FF0000"/>
                </a:solidFill>
                <a:effectLst/>
              </a:rPr>
              <a:t> </a:t>
            </a:r>
            <a:r>
              <a:rPr lang="ru-RU" sz="2100" b="1" dirty="0" smtClean="0">
                <a:solidFill>
                  <a:srgbClr val="0000D0"/>
                </a:solidFill>
                <a:effectLst/>
              </a:rPr>
              <a:t>— неразъёмные соединения, образуемые силами молекулярного взаимодействия между соединяемыми деталями и присадочным материалом (</a:t>
            </a:r>
            <a:r>
              <a:rPr lang="ru-RU" sz="2100" b="1" dirty="0" smtClean="0">
                <a:solidFill>
                  <a:srgbClr val="FF0000"/>
                </a:solidFill>
                <a:effectLst/>
              </a:rPr>
              <a:t>припоем</a:t>
            </a:r>
            <a:r>
              <a:rPr lang="ru-RU" sz="2100" b="1" dirty="0" smtClean="0">
                <a:solidFill>
                  <a:srgbClr val="0000CC"/>
                </a:solidFill>
                <a:effectLst/>
              </a:rPr>
              <a:t>), </a:t>
            </a:r>
            <a:r>
              <a:rPr lang="ru-RU" altLang="ru-RU" sz="2100" b="1" dirty="0" smtClean="0">
                <a:solidFill>
                  <a:srgbClr val="0000CC"/>
                </a:solidFill>
                <a:effectLst/>
              </a:rPr>
              <a:t>имеющего более низкую температуру плавления, чем материал соединяемых деталей.</a:t>
            </a:r>
            <a:endParaRPr lang="en-GB" sz="2100" b="1" dirty="0" smtClean="0">
              <a:solidFill>
                <a:srgbClr val="0000CC"/>
              </a:solidFill>
              <a:effectLst/>
            </a:endParaRPr>
          </a:p>
        </p:txBody>
      </p:sp>
      <p:pic>
        <p:nvPicPr>
          <p:cNvPr id="5" name="Picture 2" descr="http://popgun.ru/files/g/24/orig/1197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7096" y="3451566"/>
            <a:ext cx="4465070" cy="308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ятиугольник 1"/>
          <p:cNvSpPr/>
          <p:nvPr/>
        </p:nvSpPr>
        <p:spPr>
          <a:xfrm>
            <a:off x="172415" y="3717032"/>
            <a:ext cx="4255569" cy="2682046"/>
          </a:xfrm>
          <a:prstGeom prst="homePlate">
            <a:avLst/>
          </a:prstGeom>
          <a:solidFill>
            <a:srgbClr val="CCFFFF">
              <a:alpha val="90000"/>
            </a:srgbClr>
          </a:solidFill>
          <a:ln w="57150">
            <a:solidFill>
              <a:srgbClr val="006600"/>
            </a:solidFill>
          </a:ln>
          <a:effectLst>
            <a:outerShdw blurRad="50800" dist="38100" dir="2700000" algn="tl" rotWithShape="0">
              <a:prstClr val="black">
                <a:alpha val="40000"/>
              </a:prstClr>
            </a:outerShdw>
          </a:effectLst>
          <a:scene3d>
            <a:camera prst="orthographicFront"/>
            <a:lightRig rig="threePt" dir="t"/>
          </a:scene3d>
          <a:sp3d>
            <a:bevelT w="101600" prst="riblet"/>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rtlCol="0" anchor="ctr" anchorCtr="0">
            <a:noAutofit/>
          </a:bodyPr>
          <a:lstStyle/>
          <a:p>
            <a:pPr marL="85725" eaLnBrk="1" hangingPunct="1"/>
            <a:r>
              <a:rPr lang="ru-RU" altLang="ru-RU" sz="2000" b="1" dirty="0">
                <a:solidFill>
                  <a:srgbClr val="FF00FF"/>
                </a:solidFill>
              </a:rPr>
              <a:t>Паяные соединения подобны </a:t>
            </a:r>
            <a:r>
              <a:rPr lang="ru-RU" altLang="ru-RU" sz="2000" b="1" dirty="0" smtClean="0">
                <a:solidFill>
                  <a:srgbClr val="FF00FF"/>
                </a:solidFill>
              </a:rPr>
              <a:t>сварным: </a:t>
            </a:r>
          </a:p>
          <a:p>
            <a:pPr marL="85725" eaLnBrk="1" hangingPunct="1"/>
            <a:r>
              <a:rPr lang="ru-RU" altLang="ru-RU" sz="2000" b="1" u="sng" dirty="0" smtClean="0">
                <a:solidFill>
                  <a:srgbClr val="006600"/>
                </a:solidFill>
              </a:rPr>
              <a:t>отличие </a:t>
            </a:r>
            <a:r>
              <a:rPr lang="ru-RU" altLang="ru-RU" sz="2000" b="1" u="sng" dirty="0">
                <a:solidFill>
                  <a:srgbClr val="006600"/>
                </a:solidFill>
              </a:rPr>
              <a:t>состоит в</a:t>
            </a:r>
            <a:r>
              <a:rPr lang="ru-RU" altLang="ru-RU" sz="2000" b="1" dirty="0">
                <a:solidFill>
                  <a:srgbClr val="006600"/>
                </a:solidFill>
              </a:rPr>
              <a:t> отсутствии расплавления или высокотемпературного нагрева соединяемых деталей.</a:t>
            </a:r>
          </a:p>
        </p:txBody>
      </p:sp>
    </p:spTree>
    <p:extLst>
      <p:ext uri="{BB962C8B-B14F-4D97-AF65-F5344CB8AC3E}">
        <p14:creationId xmlns:p14="http://schemas.microsoft.com/office/powerpoint/2010/main" val="1183505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16" y="93215"/>
            <a:ext cx="8784976" cy="1293813"/>
          </a:xfrm>
          <a:solidFill>
            <a:srgbClr val="FFC000"/>
          </a:solidFill>
        </p:spPr>
        <p:txBody>
          <a:bodyPr>
            <a:normAutofit fontScale="90000"/>
          </a:bodyPr>
          <a:lstStyle/>
          <a:p>
            <a:pPr algn="ctr" fontAlgn="auto">
              <a:spcAft>
                <a:spcPts val="0"/>
              </a:spcAft>
              <a:defRPr/>
            </a:pPr>
            <a:r>
              <a:rPr lang="ru-RU" b="1" dirty="0" smtClean="0">
                <a:solidFill>
                  <a:srgbClr val="1008B8"/>
                </a:solidFill>
              </a:rPr>
              <a:t>Паяльник периодического подогрева</a:t>
            </a:r>
            <a:endParaRPr lang="ru-RU" b="1" dirty="0">
              <a:solidFill>
                <a:srgbClr val="1008B8"/>
              </a:solidFill>
            </a:endParaRP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73238"/>
            <a:ext cx="741997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8" name="Picture 2" descr="https://mypresentation.ru/documents/0215ac6775bb76ce134626184121804d/img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 y="2132856"/>
            <a:ext cx="4382955" cy="32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1093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b="1" dirty="0" smtClean="0">
                <a:solidFill>
                  <a:srgbClr val="FF0000"/>
                </a:solidFill>
                <a:latin typeface="T-FLEX Type A" pitchFamily="2" charset="0"/>
              </a:rPr>
              <a:t>ГАЗОВАЯ ГОРЕЛКА ДЛЯ ПАЙКИ МЕТАЛЛОВ</a:t>
            </a:r>
            <a:endParaRPr lang="ru-RU" b="1" dirty="0">
              <a:solidFill>
                <a:srgbClr val="FF0000"/>
              </a:solidFill>
              <a:latin typeface="T-FLEX Type A" pitchFamily="2" charset="0"/>
            </a:endParaRPr>
          </a:p>
        </p:txBody>
      </p:sp>
      <p:sp>
        <p:nvSpPr>
          <p:cNvPr id="3" name="Содержимое 2"/>
          <p:cNvSpPr>
            <a:spLocks noGrp="1"/>
          </p:cNvSpPr>
          <p:nvPr>
            <p:ph idx="1"/>
          </p:nvPr>
        </p:nvSpPr>
        <p:spPr>
          <a:xfrm>
            <a:off x="214313" y="1600200"/>
            <a:ext cx="4500562" cy="5043488"/>
          </a:xfrm>
        </p:spPr>
        <p:txBody>
          <a:bodyPr rtlCol="0">
            <a:normAutofit fontScale="55000" lnSpcReduction="20000"/>
          </a:bodyPr>
          <a:lstStyle/>
          <a:p>
            <a:pPr fontAlgn="auto">
              <a:spcAft>
                <a:spcPts val="0"/>
              </a:spcAft>
              <a:buFont typeface="Arial" pitchFamily="34" charset="0"/>
              <a:buChar char="•"/>
              <a:defRPr/>
            </a:pPr>
            <a:r>
              <a:rPr lang="ru-RU" i="1" dirty="0" smtClean="0">
                <a:latin typeface="T-FLEX Type A" pitchFamily="2" charset="0"/>
              </a:rPr>
              <a:t>Горелка (рисунок 8) состоит из двух трубок, вставленных одна в другую. Диаметр внутренней трубки 1 — 1 — 5 мм с толщиной стенок 1 мм; трубка на конце </a:t>
            </a:r>
            <a:r>
              <a:rPr lang="ru-RU" i="1" dirty="0" err="1" smtClean="0">
                <a:latin typeface="T-FLEX Type A" pitchFamily="2" charset="0"/>
              </a:rPr>
              <a:t>завальцовывается</a:t>
            </a:r>
            <a:r>
              <a:rPr lang="ru-RU" i="1" dirty="0" smtClean="0">
                <a:latin typeface="T-FLEX Type A" pitchFamily="2" charset="0"/>
              </a:rPr>
              <a:t> до отверстия 1 — 1,5 мм и затачивается на конус. Внешняя трубка 2 тоже </a:t>
            </a:r>
            <a:r>
              <a:rPr lang="ru-RU" i="1" dirty="0" err="1" smtClean="0">
                <a:latin typeface="T-FLEX Type A" pitchFamily="2" charset="0"/>
              </a:rPr>
              <a:t>завальцовывается</a:t>
            </a:r>
            <a:r>
              <a:rPr lang="ru-RU" i="1" dirty="0" smtClean="0">
                <a:latin typeface="T-FLEX Type A" pitchFamily="2" charset="0"/>
              </a:rPr>
              <a:t> на конце до отверстия 3—4 мм (ее внутренний диаметр 10—12 мм). Внутренняя трубка, в которую подается бытовой газ, передвигается в заднем торце 3 и специальной звездочкой 4, которая плотно посажена в середине внешней трубки. Воздух подается во внешнюю трубку через отросток 5. Передвижением внутренней трубки и регулированием подачи газа и воздуха изменяют форму пламени</a:t>
            </a:r>
            <a:endParaRPr lang="ru-RU" i="1" dirty="0">
              <a:latin typeface="T-FLEX Type A" pitchFamily="2" charset="0"/>
            </a:endParaRPr>
          </a:p>
        </p:txBody>
      </p:sp>
      <p:sp>
        <p:nvSpPr>
          <p:cNvPr id="4" name="TextBox 3"/>
          <p:cNvSpPr txBox="1"/>
          <p:nvPr/>
        </p:nvSpPr>
        <p:spPr>
          <a:xfrm>
            <a:off x="5352569" y="5733256"/>
            <a:ext cx="2948243" cy="646331"/>
          </a:xfrm>
          <a:prstGeom prst="rect">
            <a:avLst/>
          </a:prstGeom>
          <a:noFill/>
        </p:spPr>
        <p:txBody>
          <a:bodyPr wrap="none" rtlCol="0">
            <a:spAutoFit/>
          </a:bodyPr>
          <a:lstStyle/>
          <a:p>
            <a:r>
              <a:rPr lang="ru-RU" i="1" dirty="0" smtClean="0">
                <a:latin typeface="T-FLEX Type A" pitchFamily="2" charset="0"/>
              </a:rPr>
              <a:t>Рисунок 8 – Газовая горелка </a:t>
            </a:r>
          </a:p>
          <a:p>
            <a:r>
              <a:rPr lang="ru-RU" i="1" dirty="0" smtClean="0">
                <a:latin typeface="T-FLEX Type A" pitchFamily="2" charset="0"/>
              </a:rPr>
              <a:t>для пайки металлов</a:t>
            </a:r>
            <a:endParaRPr lang="ru-RU" i="1" dirty="0">
              <a:latin typeface="T-FLEX Type A" pitchFamily="2"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982" y="1700808"/>
            <a:ext cx="418892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9"/>
          <p:cNvSpPr>
            <a:spLocks noChangeArrowheads="1"/>
          </p:cNvSpPr>
          <p:nvPr/>
        </p:nvSpPr>
        <p:spPr bwMode="auto">
          <a:xfrm>
            <a:off x="0" y="0"/>
            <a:ext cx="9144000" cy="0"/>
          </a:xfrm>
          <a:prstGeom prst="rect">
            <a:avLst/>
          </a:prstGeom>
          <a:solidFill>
            <a:srgbClr val="534D4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500" b="0" i="0" u="none" strike="noStrike" cap="none" normalizeH="0" baseline="0" smtClean="0">
                <a:ln>
                  <a:noFill/>
                </a:ln>
                <a:solidFill>
                  <a:srgbClr val="FFFFFF"/>
                </a:solidFill>
                <a:effectLst/>
                <a:latin typeface="Helvetica" panose="020B0604020202020204" pitchFamily="34" charset="0"/>
                <a:cs typeface="Arial" panose="020B0604020202020204" pitchFamily="34" charset="0"/>
              </a:rPr>
              <a:t>РЕКЛАМА</a:t>
            </a:r>
            <a:endParaRPr kumimoji="0" lang="ru-RU" altLang="ru-RU" sz="900" b="0" i="0" u="none" strike="noStrike" cap="none" normalizeH="0" baseline="0" smtClean="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2" name="Rectangle 14"/>
          <p:cNvSpPr>
            <a:spLocks noChangeArrowheads="1"/>
          </p:cNvSpPr>
          <p:nvPr/>
        </p:nvSpPr>
        <p:spPr bwMode="auto">
          <a:xfrm>
            <a:off x="0" y="0"/>
            <a:ext cx="9144000" cy="0"/>
          </a:xfrm>
          <a:prstGeom prst="rect">
            <a:avLst/>
          </a:prstGeom>
          <a:solidFill>
            <a:srgbClr val="675F5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500" b="0" i="0" u="none" strike="noStrike" cap="none" normalizeH="0" baseline="0" smtClean="0">
                <a:ln>
                  <a:noFill/>
                </a:ln>
                <a:solidFill>
                  <a:srgbClr val="FFFFFF"/>
                </a:solidFill>
                <a:effectLst/>
                <a:latin typeface="Helvetica" panose="020B0604020202020204" pitchFamily="34" charset="0"/>
                <a:cs typeface="Arial" panose="020B0604020202020204" pitchFamily="34" charset="0"/>
              </a:rPr>
              <a:t>РЕКЛАМА</a:t>
            </a:r>
            <a:endParaRPr kumimoji="0" lang="ru-RU" altLang="ru-RU" sz="900" b="0" i="0" u="none" strike="noStrike" cap="none" normalizeH="0" baseline="0" smtClean="0">
              <a:ln>
                <a:noFill/>
              </a:ln>
              <a:solidFill>
                <a:srgbClr val="FFFF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07538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512676"/>
            <a:ext cx="8229600" cy="977280"/>
          </a:xfrm>
        </p:spPr>
        <p:txBody>
          <a:bodyPr/>
          <a:lstStyle/>
          <a:p>
            <a:pPr marL="114300" indent="0">
              <a:buNone/>
            </a:pPr>
            <a:r>
              <a:rPr lang="ru-RU" sz="2400" dirty="0">
                <a:latin typeface="Times New Roman" panose="02020603050405020304" pitchFamily="18" charset="0"/>
                <a:cs typeface="Times New Roman" panose="02020603050405020304" pitchFamily="18" charset="0"/>
              </a:rPr>
              <a:t>Наиболее часто для нагрева </a:t>
            </a:r>
            <a:r>
              <a:rPr lang="ru-RU" sz="2400" dirty="0" smtClean="0">
                <a:latin typeface="Times New Roman" panose="02020603050405020304" pitchFamily="18" charset="0"/>
                <a:cs typeface="Times New Roman" panose="02020603050405020304" pitchFamily="18" charset="0"/>
              </a:rPr>
              <a:t>используют </a:t>
            </a:r>
            <a:r>
              <a:rPr lang="ru-RU" sz="2400" dirty="0">
                <a:latin typeface="Times New Roman" panose="02020603050405020304" pitchFamily="18" charset="0"/>
                <a:cs typeface="Times New Roman" panose="02020603050405020304" pitchFamily="18" charset="0"/>
              </a:rPr>
              <a:t>паяльные лампы</a:t>
            </a:r>
            <a:r>
              <a:rPr lang="ru-RU" dirty="0"/>
              <a:t>. </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04764"/>
            <a:ext cx="4933950" cy="543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77424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431540" y="1880828"/>
            <a:ext cx="8388932" cy="3096344"/>
          </a:xfrm>
          <a:solidFill>
            <a:srgbClr val="FFC000"/>
          </a:solidFill>
        </p:spPr>
        <p:txBody>
          <a:bodyPr/>
          <a:lstStyle/>
          <a:p>
            <a:pPr algn="ctr"/>
            <a:r>
              <a:rPr lang="ru-RU" altLang="ru-RU" sz="7200" b="1" i="1" dirty="0" smtClean="0">
                <a:solidFill>
                  <a:srgbClr val="0000CC"/>
                </a:solidFill>
                <a:effectLst/>
              </a:rPr>
              <a:t>Способы </a:t>
            </a:r>
            <a:r>
              <a:rPr lang="ru-RU" altLang="ru-RU" sz="7200" b="1" i="1" dirty="0">
                <a:solidFill>
                  <a:srgbClr val="0000CC"/>
                </a:solidFill>
                <a:effectLst/>
              </a:rPr>
              <a:t>пайки</a:t>
            </a:r>
          </a:p>
        </p:txBody>
      </p:sp>
    </p:spTree>
    <p:extLst>
      <p:ext uri="{BB962C8B-B14F-4D97-AF65-F5344CB8AC3E}">
        <p14:creationId xmlns:p14="http://schemas.microsoft.com/office/powerpoint/2010/main" val="27980169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431540" y="116632"/>
            <a:ext cx="8229600" cy="612068"/>
          </a:xfrm>
          <a:solidFill>
            <a:srgbClr val="FFC000"/>
          </a:solidFill>
        </p:spPr>
        <p:txBody>
          <a:bodyPr/>
          <a:lstStyle/>
          <a:p>
            <a:pPr algn="ctr"/>
            <a:r>
              <a:rPr lang="ru-RU" altLang="ru-RU" b="1" i="1" dirty="0">
                <a:solidFill>
                  <a:srgbClr val="0000CC"/>
                </a:solidFill>
                <a:effectLst/>
              </a:rPr>
              <a:t>Способы пайки</a:t>
            </a:r>
          </a:p>
        </p:txBody>
      </p:sp>
      <p:pic>
        <p:nvPicPr>
          <p:cNvPr id="3074" name="Picture 2" descr="https://eti.su/images/articles/paika_metallov/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042" y="872716"/>
            <a:ext cx="5364596" cy="588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6844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170564" y="158672"/>
            <a:ext cx="8802978" cy="576064"/>
          </a:xfrm>
          <a:solidFill>
            <a:srgbClr val="FFC000"/>
          </a:solidFill>
        </p:spPr>
        <p:txBody>
          <a:bodyPr/>
          <a:lstStyle/>
          <a:p>
            <a:r>
              <a:rPr lang="ru-RU" altLang="ru-RU" sz="3600" b="1" i="1" dirty="0" smtClean="0">
                <a:solidFill>
                  <a:srgbClr val="0000CC"/>
                </a:solidFill>
                <a:effectLst/>
                <a:latin typeface="Arial Black" panose="020B0A04020102020204" pitchFamily="34" charset="0"/>
                <a:cs typeface="Times New Roman" panose="02020603050405020304" pitchFamily="18" charset="0"/>
              </a:rPr>
              <a:t>Классификация </a:t>
            </a:r>
            <a:r>
              <a:rPr lang="ru-RU" altLang="ru-RU" sz="3600" b="1" i="1" dirty="0" smtClean="0">
                <a:solidFill>
                  <a:srgbClr val="0000CC"/>
                </a:solidFill>
                <a:effectLst/>
                <a:latin typeface="Arial Black" panose="020B0A04020102020204" pitchFamily="34" charset="0"/>
              </a:rPr>
              <a:t>способов пайки</a:t>
            </a:r>
            <a:endParaRPr lang="ru-RU" altLang="ru-RU" sz="3600" b="1" i="1" dirty="0">
              <a:solidFill>
                <a:srgbClr val="0000CC"/>
              </a:solidFill>
              <a:effectLst/>
              <a:latin typeface="Arial Black" panose="020B0A04020102020204" pitchFamily="34" charset="0"/>
            </a:endParaRPr>
          </a:p>
        </p:txBody>
      </p:sp>
      <p:sp>
        <p:nvSpPr>
          <p:cNvPr id="24582" name="Rectangle 6"/>
          <p:cNvSpPr>
            <a:spLocks noChangeArrowheads="1"/>
          </p:cNvSpPr>
          <p:nvPr/>
        </p:nvSpPr>
        <p:spPr bwMode="auto">
          <a:xfrm>
            <a:off x="233518" y="1052736"/>
            <a:ext cx="8676964" cy="4862870"/>
          </a:xfrm>
          <a:prstGeom prst="rect">
            <a:avLst/>
          </a:prstGeom>
          <a:solidFill>
            <a:srgbClr val="FFFFCC"/>
          </a:solidFill>
          <a:ln>
            <a:noFill/>
          </a:ln>
          <a:effectLst/>
          <a:extLst/>
        </p:spPr>
        <p:txBody>
          <a:bodyPr wrap="square"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eaLnBrk="0" hangingPunct="0">
              <a:spcBef>
                <a:spcPts val="600"/>
              </a:spcBef>
              <a:spcAft>
                <a:spcPts val="600"/>
              </a:spcAft>
            </a:pPr>
            <a:r>
              <a:rPr lang="ru-RU" altLang="ru-RU" sz="2400" b="1" dirty="0" smtClean="0">
                <a:solidFill>
                  <a:srgbClr val="FF0000"/>
                </a:solidFill>
                <a:latin typeface="Arial Black" panose="020B0A04020102020204" pitchFamily="34" charset="0"/>
                <a:cs typeface="Times New Roman" panose="02020603050405020304" pitchFamily="18" charset="0"/>
              </a:rPr>
              <a:t>Способы </a:t>
            </a:r>
            <a:r>
              <a:rPr lang="ru-RU" altLang="ru-RU" sz="2400" b="1" dirty="0">
                <a:solidFill>
                  <a:srgbClr val="FF0000"/>
                </a:solidFill>
                <a:latin typeface="Arial Black" panose="020B0A04020102020204" pitchFamily="34" charset="0"/>
                <a:cs typeface="Times New Roman" panose="02020603050405020304" pitchFamily="18" charset="0"/>
              </a:rPr>
              <a:t>пайки </a:t>
            </a:r>
            <a:r>
              <a:rPr lang="ru-RU" altLang="ru-RU" sz="2400" b="1" dirty="0" smtClean="0">
                <a:solidFill>
                  <a:srgbClr val="FF0000"/>
                </a:solidFill>
                <a:latin typeface="Arial Black" panose="020B0A04020102020204" pitchFamily="34" charset="0"/>
                <a:cs typeface="Times New Roman" panose="02020603050405020304" pitchFamily="18" charset="0"/>
              </a:rPr>
              <a:t>в </a:t>
            </a:r>
            <a:r>
              <a:rPr lang="ru-RU" altLang="ru-RU" sz="2400" b="1" dirty="0">
                <a:solidFill>
                  <a:srgbClr val="FF0000"/>
                </a:solidFill>
                <a:latin typeface="Arial Black" panose="020B0A04020102020204" pitchFamily="34" charset="0"/>
                <a:cs typeface="Times New Roman" panose="02020603050405020304" pitchFamily="18" charset="0"/>
              </a:rPr>
              <a:t>зависимости </a:t>
            </a:r>
            <a:r>
              <a:rPr lang="ru-RU" altLang="ru-RU" sz="2400" b="1" dirty="0" smtClean="0">
                <a:solidFill>
                  <a:srgbClr val="FF0000"/>
                </a:solidFill>
                <a:latin typeface="Arial Black" panose="020B0A04020102020204" pitchFamily="34" charset="0"/>
                <a:cs typeface="Times New Roman" panose="02020603050405020304" pitchFamily="18" charset="0"/>
              </a:rPr>
              <a:t>от </a:t>
            </a:r>
            <a:r>
              <a:rPr lang="ru-RU" altLang="ru-RU" sz="2400" b="1" dirty="0">
                <a:solidFill>
                  <a:srgbClr val="FF0000"/>
                </a:solidFill>
                <a:latin typeface="Arial Black" panose="020B0A04020102020204" pitchFamily="34" charset="0"/>
                <a:cs typeface="Times New Roman" panose="02020603050405020304" pitchFamily="18" charset="0"/>
              </a:rPr>
              <a:t>используемых </a:t>
            </a:r>
            <a:r>
              <a:rPr lang="ru-RU" altLang="ru-RU" sz="2400" b="1" u="sng" dirty="0">
                <a:solidFill>
                  <a:srgbClr val="FF0000"/>
                </a:solidFill>
                <a:latin typeface="Arial Black" panose="020B0A04020102020204" pitchFamily="34" charset="0"/>
                <a:cs typeface="Times New Roman" panose="02020603050405020304" pitchFamily="18" charset="0"/>
              </a:rPr>
              <a:t>источников </a:t>
            </a:r>
            <a:r>
              <a:rPr lang="ru-RU" altLang="ru-RU" sz="2400" b="1" u="sng" dirty="0" smtClean="0">
                <a:solidFill>
                  <a:srgbClr val="FF0000"/>
                </a:solidFill>
                <a:latin typeface="Arial Black" panose="020B0A04020102020204" pitchFamily="34" charset="0"/>
                <a:cs typeface="Times New Roman" panose="02020603050405020304" pitchFamily="18" charset="0"/>
              </a:rPr>
              <a:t>нагрева</a:t>
            </a:r>
            <a:r>
              <a:rPr lang="ru-RU" altLang="ru-RU" sz="2400" b="1" dirty="0" smtClean="0">
                <a:solidFill>
                  <a:srgbClr val="FF0000"/>
                </a:solidFill>
                <a:latin typeface="Arial Black" panose="020B0A04020102020204" pitchFamily="34" charset="0"/>
                <a:cs typeface="Times New Roman" panose="02020603050405020304" pitchFamily="18" charset="0"/>
              </a:rPr>
              <a:t>: </a:t>
            </a:r>
            <a:endParaRPr lang="ru-RU" altLang="ru-RU" sz="2400" b="1" dirty="0">
              <a:solidFill>
                <a:srgbClr val="FF0000"/>
              </a:solidFill>
              <a:latin typeface="Arial Black" panose="020B0A04020102020204" pitchFamily="34" charset="0"/>
            </a:endParaRPr>
          </a:p>
          <a:p>
            <a:pPr marL="714375" indent="-452438" eaLnBrk="0" hangingPunct="0">
              <a:spcBef>
                <a:spcPts val="600"/>
              </a:spcBef>
              <a:spcAft>
                <a:spcPts val="600"/>
              </a:spcAft>
              <a:buClr>
                <a:srgbClr val="FF0000"/>
              </a:buClr>
              <a:buFont typeface="Wingdings" panose="05000000000000000000" pitchFamily="2" charset="2"/>
              <a:buChar char="ü"/>
              <a:tabLst/>
            </a:pPr>
            <a:r>
              <a:rPr lang="ru-RU" altLang="ru-RU" sz="2400" b="1" dirty="0" smtClean="0">
                <a:solidFill>
                  <a:srgbClr val="0000CC"/>
                </a:solidFill>
              </a:rPr>
              <a:t>пайка паяльником;</a:t>
            </a:r>
          </a:p>
          <a:p>
            <a:pPr marL="714375" indent="-452438" eaLnBrk="0" hangingPunct="0">
              <a:spcBef>
                <a:spcPts val="600"/>
              </a:spcBef>
              <a:spcAft>
                <a:spcPts val="600"/>
              </a:spcAft>
              <a:buClr>
                <a:srgbClr val="FF0000"/>
              </a:buClr>
              <a:buFont typeface="Wingdings" panose="05000000000000000000" pitchFamily="2" charset="2"/>
              <a:buChar char="ü"/>
              <a:tabLst/>
            </a:pPr>
            <a:r>
              <a:rPr lang="ru-RU" altLang="ru-RU" sz="2400" b="1" dirty="0" smtClean="0">
                <a:solidFill>
                  <a:srgbClr val="0000CC"/>
                </a:solidFill>
              </a:rPr>
              <a:t>газопламенная пайка;</a:t>
            </a:r>
            <a:endParaRPr lang="ru-RU" altLang="ru-RU" sz="2400" b="1" dirty="0">
              <a:solidFill>
                <a:srgbClr val="0000CC"/>
              </a:solidFill>
            </a:endParaRPr>
          </a:p>
          <a:p>
            <a:pPr marL="714375" indent="-452438" eaLnBrk="0" hangingPunct="0">
              <a:spcBef>
                <a:spcPts val="600"/>
              </a:spcBef>
              <a:spcAft>
                <a:spcPts val="600"/>
              </a:spcAft>
              <a:buClr>
                <a:srgbClr val="FF0000"/>
              </a:buClr>
              <a:buFont typeface="Wingdings" panose="05000000000000000000" pitchFamily="2" charset="2"/>
              <a:buChar char="ü"/>
              <a:tabLst/>
            </a:pPr>
            <a:r>
              <a:rPr lang="ru-RU" altLang="ru-RU" sz="2400" b="1" dirty="0" smtClean="0">
                <a:solidFill>
                  <a:srgbClr val="0000CC"/>
                </a:solidFill>
              </a:rPr>
              <a:t>пайка </a:t>
            </a:r>
            <a:r>
              <a:rPr lang="ru-RU" altLang="ru-RU" sz="2400" b="1" dirty="0">
                <a:solidFill>
                  <a:srgbClr val="0000CC"/>
                </a:solidFill>
              </a:rPr>
              <a:t>в </a:t>
            </a:r>
            <a:r>
              <a:rPr lang="ru-RU" altLang="ru-RU" sz="2400" b="1" dirty="0" smtClean="0">
                <a:solidFill>
                  <a:srgbClr val="0000CC"/>
                </a:solidFill>
              </a:rPr>
              <a:t>печах;</a:t>
            </a:r>
            <a:endParaRPr lang="ru-RU" altLang="ru-RU" sz="2400" b="1" dirty="0">
              <a:solidFill>
                <a:srgbClr val="0000CC"/>
              </a:solidFill>
            </a:endParaRPr>
          </a:p>
          <a:p>
            <a:pPr marL="714375" indent="-452438" eaLnBrk="0" hangingPunct="0">
              <a:spcBef>
                <a:spcPts val="600"/>
              </a:spcBef>
              <a:spcAft>
                <a:spcPts val="600"/>
              </a:spcAft>
              <a:buClr>
                <a:srgbClr val="FF0000"/>
              </a:buClr>
              <a:buFont typeface="Wingdings" panose="05000000000000000000" pitchFamily="2" charset="2"/>
              <a:buChar char=""/>
              <a:tabLst/>
            </a:pPr>
            <a:r>
              <a:rPr lang="ru-RU" altLang="ru-RU" sz="2400" b="1" dirty="0">
                <a:solidFill>
                  <a:srgbClr val="0000CC"/>
                </a:solidFill>
              </a:rPr>
              <a:t>индукционная пайка (токами высокой частоты</a:t>
            </a:r>
            <a:r>
              <a:rPr lang="ru-RU" altLang="ru-RU" sz="2400" b="1" dirty="0" smtClean="0">
                <a:solidFill>
                  <a:srgbClr val="0000CC"/>
                </a:solidFill>
              </a:rPr>
              <a:t>);</a:t>
            </a:r>
            <a:endParaRPr lang="ru-RU" altLang="ru-RU" sz="2400" b="1" dirty="0">
              <a:solidFill>
                <a:srgbClr val="0000CC"/>
              </a:solidFill>
            </a:endParaRPr>
          </a:p>
          <a:p>
            <a:pPr marL="714375" indent="-452438" eaLnBrk="0" hangingPunct="0">
              <a:spcBef>
                <a:spcPts val="600"/>
              </a:spcBef>
              <a:spcAft>
                <a:spcPts val="600"/>
              </a:spcAft>
              <a:buClr>
                <a:srgbClr val="FF0000"/>
              </a:buClr>
              <a:buFont typeface="Wingdings" panose="05000000000000000000" pitchFamily="2" charset="2"/>
              <a:buChar char=""/>
              <a:tabLst/>
            </a:pPr>
            <a:r>
              <a:rPr lang="ru-RU" altLang="ru-RU" sz="2400" b="1" dirty="0" smtClean="0">
                <a:solidFill>
                  <a:srgbClr val="0000CC"/>
                </a:solidFill>
              </a:rPr>
              <a:t>контактная </a:t>
            </a:r>
            <a:r>
              <a:rPr lang="ru-RU" altLang="ru-RU" sz="2400" b="1" dirty="0">
                <a:solidFill>
                  <a:srgbClr val="0000CC"/>
                </a:solidFill>
              </a:rPr>
              <a:t>(пайка </a:t>
            </a:r>
            <a:r>
              <a:rPr lang="ru-RU" altLang="ru-RU" sz="2400" b="1" dirty="0" smtClean="0">
                <a:solidFill>
                  <a:srgbClr val="0000CC"/>
                </a:solidFill>
              </a:rPr>
              <a:t>электросопротивлением);</a:t>
            </a:r>
            <a:endParaRPr lang="ru-RU" altLang="ru-RU" sz="2400" b="1" dirty="0">
              <a:solidFill>
                <a:srgbClr val="0000CC"/>
              </a:solidFill>
            </a:endParaRPr>
          </a:p>
          <a:p>
            <a:pPr marL="714375" indent="-452438" eaLnBrk="0" hangingPunct="0">
              <a:spcBef>
                <a:spcPts val="600"/>
              </a:spcBef>
              <a:spcAft>
                <a:spcPts val="600"/>
              </a:spcAft>
              <a:buClr>
                <a:srgbClr val="FF0000"/>
              </a:buClr>
              <a:buFont typeface="Wingdings" panose="05000000000000000000" pitchFamily="2" charset="2"/>
              <a:buChar char=""/>
              <a:tabLst/>
            </a:pPr>
            <a:r>
              <a:rPr lang="ru-RU" altLang="ru-RU" sz="2400" b="1" dirty="0" smtClean="0">
                <a:solidFill>
                  <a:srgbClr val="0000CC"/>
                </a:solidFill>
              </a:rPr>
              <a:t>пайка погружением (в металлические – припой </a:t>
            </a:r>
            <a:r>
              <a:rPr lang="ru-RU" altLang="ru-RU" sz="2400" b="1" dirty="0">
                <a:solidFill>
                  <a:srgbClr val="0000CC"/>
                </a:solidFill>
              </a:rPr>
              <a:t>или соляные </a:t>
            </a:r>
            <a:r>
              <a:rPr lang="ru-RU" altLang="ru-RU" sz="2400" b="1" dirty="0" smtClean="0">
                <a:solidFill>
                  <a:srgbClr val="0000CC"/>
                </a:solidFill>
              </a:rPr>
              <a:t>ванны);</a:t>
            </a:r>
            <a:endParaRPr lang="ru-RU" altLang="ru-RU" sz="2400" b="1" dirty="0">
              <a:solidFill>
                <a:srgbClr val="0000CC"/>
              </a:solidFill>
            </a:endParaRPr>
          </a:p>
          <a:p>
            <a:pPr marL="714375" indent="-452438" eaLnBrk="0" hangingPunct="0">
              <a:spcBef>
                <a:spcPts val="600"/>
              </a:spcBef>
              <a:spcAft>
                <a:spcPts val="600"/>
              </a:spcAft>
              <a:buClr>
                <a:srgbClr val="FF0000"/>
              </a:buClr>
              <a:buFont typeface="Wingdings" panose="05000000000000000000" pitchFamily="2" charset="2"/>
              <a:buChar char="ü"/>
              <a:tabLst/>
            </a:pPr>
            <a:r>
              <a:rPr lang="ru-RU" altLang="ru-RU" sz="2400" b="1" dirty="0" smtClean="0">
                <a:solidFill>
                  <a:srgbClr val="0000CC"/>
                </a:solidFill>
              </a:rPr>
              <a:t>плазменная пайка.</a:t>
            </a:r>
            <a:endParaRPr lang="en-US" altLang="ru-RU" sz="2400" b="1" dirty="0">
              <a:solidFill>
                <a:srgbClr val="0000CC"/>
              </a:solidFill>
            </a:endParaRPr>
          </a:p>
        </p:txBody>
      </p:sp>
    </p:spTree>
    <p:extLst>
      <p:ext uri="{BB962C8B-B14F-4D97-AF65-F5344CB8AC3E}">
        <p14:creationId xmlns:p14="http://schemas.microsoft.com/office/powerpoint/2010/main" val="22233125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0" y="22042"/>
            <a:ext cx="9144000" cy="576064"/>
          </a:xfrm>
          <a:solidFill>
            <a:srgbClr val="FFC000"/>
          </a:solidFill>
        </p:spPr>
        <p:txBody>
          <a:bodyPr/>
          <a:lstStyle/>
          <a:p>
            <a:r>
              <a:rPr lang="ru-RU" altLang="ru-RU" sz="3600" b="1" i="1" dirty="0" smtClean="0">
                <a:solidFill>
                  <a:srgbClr val="0000CC"/>
                </a:solidFill>
                <a:effectLst/>
                <a:latin typeface="Arial Black" panose="020B0A04020102020204" pitchFamily="34" charset="0"/>
                <a:cs typeface="Times New Roman" panose="02020603050405020304" pitchFamily="18" charset="0"/>
              </a:rPr>
              <a:t>Классификация </a:t>
            </a:r>
            <a:r>
              <a:rPr lang="ru-RU" altLang="ru-RU" sz="3600" b="1" i="1" dirty="0" smtClean="0">
                <a:solidFill>
                  <a:srgbClr val="0000CC"/>
                </a:solidFill>
                <a:effectLst/>
                <a:latin typeface="Arial Black" panose="020B0A04020102020204" pitchFamily="34" charset="0"/>
              </a:rPr>
              <a:t>способов пайки</a:t>
            </a:r>
            <a:endParaRPr lang="ru-RU" altLang="ru-RU" sz="3600" b="1" i="1" dirty="0">
              <a:solidFill>
                <a:srgbClr val="0000CC"/>
              </a:solidFill>
              <a:effectLst/>
              <a:latin typeface="Arial Black" panose="020B0A04020102020204" pitchFamily="34" charset="0"/>
            </a:endParaRPr>
          </a:p>
        </p:txBody>
      </p:sp>
      <p:sp>
        <p:nvSpPr>
          <p:cNvPr id="24582" name="Rectangle 6"/>
          <p:cNvSpPr>
            <a:spLocks noChangeArrowheads="1"/>
          </p:cNvSpPr>
          <p:nvPr/>
        </p:nvSpPr>
        <p:spPr bwMode="auto">
          <a:xfrm>
            <a:off x="60891" y="703206"/>
            <a:ext cx="9022218" cy="6117059"/>
          </a:xfrm>
          <a:prstGeom prst="rect">
            <a:avLst/>
          </a:prstGeom>
          <a:solidFill>
            <a:srgbClr val="FFFFCC"/>
          </a:solidFill>
          <a:ln>
            <a:noFill/>
          </a:ln>
          <a:effectLst/>
          <a:extLst/>
        </p:spPr>
        <p:txBody>
          <a:bodyPr wrap="square"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marL="136525" indent="-136525">
              <a:buClr>
                <a:srgbClr val="FF0000"/>
              </a:buClr>
              <a:buFont typeface="Arial" panose="020B0604020202020204" pitchFamily="34" charset="0"/>
              <a:buChar char="•"/>
              <a:tabLst/>
            </a:pPr>
            <a:r>
              <a:rPr lang="ru-RU" sz="1350" b="1" dirty="0"/>
              <a:t>При </a:t>
            </a:r>
            <a:r>
              <a:rPr lang="ru-RU" sz="1350" b="1" dirty="0">
                <a:solidFill>
                  <a:srgbClr val="FF0000"/>
                </a:solidFill>
              </a:rPr>
              <a:t>пайке </a:t>
            </a:r>
            <a:r>
              <a:rPr lang="ru-RU" sz="1350" b="1" i="1" dirty="0">
                <a:solidFill>
                  <a:srgbClr val="FF0000"/>
                </a:solidFill>
              </a:rPr>
              <a:t>паяльниками</a:t>
            </a:r>
            <a:r>
              <a:rPr lang="ru-RU" sz="1350" b="1" dirty="0"/>
              <a:t> основной металл нагревают, а припой расплавляют за счет теплоты, аккумулированной в массе металла паяльника. Для низкотемпературной пайки применяют паяльники с периодическим и непрерывным нагревом и ультразвуковые. Паяльник с периодическим нагревом в процессе работы периодически подогревают посторонним источником теплоты. Для непрерывного нагрева используют электропаяльники. Паяльники с периодическим и непрерывным нагревом чаще используют для флюсовой пайки черных и цветных металлов легкоплавкими припоями с температурой плавления ниже 300...350 °С. Ультразвуковые паяльники применяют для </a:t>
            </a:r>
            <a:r>
              <a:rPr lang="ru-RU" sz="1350" b="1" dirty="0" err="1"/>
              <a:t>бесфлюсовой</a:t>
            </a:r>
            <a:r>
              <a:rPr lang="ru-RU" sz="1350" b="1" dirty="0"/>
              <a:t> пайки на воздухе и пайки алюминия. В этом случае оксидные пленки разрушаются за счет колебаний ультразвуковой частоты.</a:t>
            </a:r>
          </a:p>
          <a:p>
            <a:pPr marL="136525" indent="-136525">
              <a:buClr>
                <a:srgbClr val="FF0000"/>
              </a:buClr>
              <a:buFont typeface="Arial" panose="020B0604020202020204" pitchFamily="34" charset="0"/>
              <a:buChar char="•"/>
              <a:tabLst/>
            </a:pPr>
            <a:r>
              <a:rPr lang="ru-RU" sz="1350" b="1" dirty="0"/>
              <a:t>При </a:t>
            </a:r>
            <a:r>
              <a:rPr lang="ru-RU" sz="1350" b="1" i="1" dirty="0">
                <a:solidFill>
                  <a:srgbClr val="FF0000"/>
                </a:solidFill>
              </a:rPr>
              <a:t>газопламенной</a:t>
            </a:r>
            <a:r>
              <a:rPr lang="ru-RU" sz="1350" b="1" dirty="0">
                <a:solidFill>
                  <a:srgbClr val="FF0000"/>
                </a:solidFill>
              </a:rPr>
              <a:t> пайке </a:t>
            </a:r>
            <a:r>
              <a:rPr lang="ru-RU" sz="1350" b="1" dirty="0"/>
              <a:t>заготовки нагревают и припой расплавляют горелками для газовой сварки. В качестве горючих газов используют ацетилен, природные газы, водород, пары керосина и т. п.</a:t>
            </a:r>
          </a:p>
          <a:p>
            <a:pPr marL="136525" indent="-136525">
              <a:buClr>
                <a:srgbClr val="FF0000"/>
              </a:buClr>
              <a:buFont typeface="Arial" panose="020B0604020202020204" pitchFamily="34" charset="0"/>
              <a:buChar char="•"/>
              <a:tabLst/>
            </a:pPr>
            <a:r>
              <a:rPr lang="ru-RU" sz="1350" b="1" dirty="0" smtClean="0"/>
              <a:t>При </a:t>
            </a:r>
            <a:r>
              <a:rPr lang="ru-RU" sz="1350" b="1" dirty="0">
                <a:solidFill>
                  <a:srgbClr val="FF0000"/>
                </a:solidFill>
              </a:rPr>
              <a:t>пайке </a:t>
            </a:r>
            <a:r>
              <a:rPr lang="ru-RU" sz="1350" b="1" i="1" dirty="0">
                <a:solidFill>
                  <a:srgbClr val="FF0000"/>
                </a:solidFill>
              </a:rPr>
              <a:t>в печах</a:t>
            </a:r>
            <a:r>
              <a:rPr lang="ru-RU" sz="1350" b="1" dirty="0"/>
              <a:t> соединяемые заготовки нагревают в специальных печах: электросопротивления, с индукционным нагревом, газопламенных и газовых. Припой заранее закладывают в шов собранного узла, на место пайки наносят флюс и затем изделие помещают в печь, где его нагревают до температуры пайки. Этот способ обеспечивает равномерный нагрев соединяемых деталей без заметной их деформации</a:t>
            </a:r>
            <a:r>
              <a:rPr lang="ru-RU" sz="1350" b="1" dirty="0" smtClean="0"/>
              <a:t>.</a:t>
            </a:r>
          </a:p>
          <a:p>
            <a:pPr marL="136525" indent="-136525">
              <a:buClr>
                <a:srgbClr val="FF0000"/>
              </a:buClr>
              <a:buFont typeface="Arial" panose="020B0604020202020204" pitchFamily="34" charset="0"/>
              <a:buChar char="•"/>
              <a:tabLst/>
            </a:pPr>
            <a:r>
              <a:rPr lang="ru-RU" sz="1350" b="1" dirty="0" smtClean="0">
                <a:solidFill>
                  <a:srgbClr val="FF0000"/>
                </a:solidFill>
              </a:rPr>
              <a:t>Пайка</a:t>
            </a:r>
            <a:r>
              <a:rPr lang="ru-RU" sz="1350" b="1" dirty="0" smtClean="0"/>
              <a:t> </a:t>
            </a:r>
            <a:r>
              <a:rPr lang="ru-RU" sz="1350" b="1" i="1" dirty="0" smtClean="0">
                <a:solidFill>
                  <a:srgbClr val="FF0000"/>
                </a:solidFill>
              </a:rPr>
              <a:t>электросопротивлением (контактная)</a:t>
            </a:r>
            <a:r>
              <a:rPr lang="ru-RU" sz="1350" b="1" dirty="0" smtClean="0"/>
              <a:t>, </a:t>
            </a:r>
            <a:r>
              <a:rPr lang="ru-RU" sz="1350" b="1" dirty="0"/>
              <a:t>когда припой и соединяемые заготовки нагреваются за </a:t>
            </a:r>
            <a:r>
              <a:rPr lang="ru-RU" sz="1350" b="1" dirty="0" smtClean="0"/>
              <a:t>счёт </a:t>
            </a:r>
            <a:r>
              <a:rPr lang="ru-RU" sz="1350" b="1" dirty="0"/>
              <a:t>протекания по ним электрического </a:t>
            </a:r>
            <a:r>
              <a:rPr lang="ru-RU" sz="1350" b="1" dirty="0" smtClean="0"/>
              <a:t>тока</a:t>
            </a:r>
            <a:r>
              <a:rPr lang="ru-RU" sz="1350" b="1" dirty="0"/>
              <a:t>.</a:t>
            </a:r>
          </a:p>
          <a:p>
            <a:pPr marL="136525" indent="-136525">
              <a:buClr>
                <a:srgbClr val="FF0000"/>
              </a:buClr>
              <a:buFont typeface="Arial" panose="020B0604020202020204" pitchFamily="34" charset="0"/>
              <a:buChar char="•"/>
              <a:tabLst/>
            </a:pPr>
            <a:r>
              <a:rPr lang="ru-RU" sz="1350" b="1" dirty="0" smtClean="0"/>
              <a:t>При</a:t>
            </a:r>
            <a:r>
              <a:rPr lang="ru-RU" sz="1350" b="1" dirty="0"/>
              <a:t> </a:t>
            </a:r>
            <a:r>
              <a:rPr lang="ru-RU" sz="1350" b="1" i="1" dirty="0">
                <a:solidFill>
                  <a:srgbClr val="FF0000"/>
                </a:solidFill>
              </a:rPr>
              <a:t>индукционной</a:t>
            </a:r>
            <a:r>
              <a:rPr lang="ru-RU" sz="1350" b="1" dirty="0">
                <a:solidFill>
                  <a:srgbClr val="FF0000"/>
                </a:solidFill>
              </a:rPr>
              <a:t> пайке </a:t>
            </a:r>
            <a:r>
              <a:rPr lang="ru-RU" sz="1350" b="1" dirty="0"/>
              <a:t>паяемый участок нагревают в индукторе токами высокой частоты. Для предохранения от окисления изделие нагревают в вакууме или в защитной среде с применением флюсов.</a:t>
            </a:r>
          </a:p>
          <a:p>
            <a:pPr marL="136525" indent="-136525">
              <a:buClr>
                <a:srgbClr val="FF0000"/>
              </a:buClr>
              <a:buFont typeface="Arial" panose="020B0604020202020204" pitchFamily="34" charset="0"/>
              <a:buChar char="•"/>
              <a:tabLst/>
            </a:pPr>
            <a:r>
              <a:rPr lang="ru-RU" sz="1350" b="1" dirty="0" smtClean="0">
                <a:solidFill>
                  <a:srgbClr val="FF0000"/>
                </a:solidFill>
              </a:rPr>
              <a:t>Пайку</a:t>
            </a:r>
            <a:r>
              <a:rPr lang="ru-RU" sz="1350" b="1" dirty="0">
                <a:solidFill>
                  <a:srgbClr val="FF0000"/>
                </a:solidFill>
              </a:rPr>
              <a:t> </a:t>
            </a:r>
            <a:r>
              <a:rPr lang="ru-RU" sz="1350" b="1" i="1" dirty="0">
                <a:solidFill>
                  <a:srgbClr val="FF0000"/>
                </a:solidFill>
              </a:rPr>
              <a:t>погружением</a:t>
            </a:r>
            <a:r>
              <a:rPr lang="ru-RU" sz="1350" b="1" dirty="0"/>
              <a:t> выполняют в ваннах с расплавленными солями или припоями. Соляная смесь обычно состоит из 55 % </a:t>
            </a:r>
            <a:r>
              <a:rPr lang="ru-RU" sz="1350" b="1" dirty="0" err="1" smtClean="0"/>
              <a:t>KСl</a:t>
            </a:r>
            <a:r>
              <a:rPr lang="ru-RU" sz="1350" b="1" dirty="0" smtClean="0"/>
              <a:t> </a:t>
            </a:r>
            <a:r>
              <a:rPr lang="ru-RU" sz="1350" b="1" dirty="0"/>
              <a:t>и 45 % </a:t>
            </a:r>
            <a:r>
              <a:rPr lang="ru-RU" sz="1350" b="1" dirty="0" smtClean="0"/>
              <a:t>НС</a:t>
            </a:r>
            <a:r>
              <a:rPr lang="en-US" sz="1350" b="1" dirty="0"/>
              <a:t>l</a:t>
            </a:r>
            <a:r>
              <a:rPr lang="ru-RU" sz="1350" b="1" dirty="0" smtClean="0"/>
              <a:t>. </a:t>
            </a:r>
            <a:r>
              <a:rPr lang="ru-RU" sz="1350" b="1" dirty="0"/>
              <a:t>Температура ванны </a:t>
            </a:r>
            <a:r>
              <a:rPr lang="ru-RU" sz="1350" b="1" dirty="0" smtClean="0"/>
              <a:t>– 700...</a:t>
            </a:r>
            <a:r>
              <a:rPr lang="ru-RU" sz="1350" b="1" dirty="0"/>
              <a:t>800 °С. При пайке погружением в ванну с расплавленным припоем покрытые флюсом детали предварительно нагревают до температуры 550 ° С. Пайку погружением в расплавленный припой используют для соединения деталей из стальных, медных и алюминиевых сплавов</a:t>
            </a:r>
            <a:r>
              <a:rPr lang="ru-RU" sz="1350" b="1" dirty="0" smtClean="0"/>
              <a:t>.</a:t>
            </a:r>
            <a:endParaRPr lang="en-US" sz="1350" b="1" dirty="0" smtClean="0"/>
          </a:p>
          <a:p>
            <a:pPr marL="136525" indent="-136525">
              <a:buClr>
                <a:srgbClr val="FF0000"/>
              </a:buClr>
              <a:buFont typeface="Arial" panose="020B0604020202020204" pitchFamily="34" charset="0"/>
              <a:buChar char="•"/>
              <a:tabLst/>
            </a:pPr>
            <a:r>
              <a:rPr lang="ru-RU" sz="1350" b="1" dirty="0" smtClean="0"/>
              <a:t>При</a:t>
            </a:r>
            <a:r>
              <a:rPr lang="ru-RU" sz="1350" b="1" dirty="0"/>
              <a:t> </a:t>
            </a:r>
            <a:r>
              <a:rPr lang="ru-RU" sz="1350" b="1" i="1" dirty="0">
                <a:solidFill>
                  <a:srgbClr val="FF0000"/>
                </a:solidFill>
              </a:rPr>
              <a:t>плазменной пайке</a:t>
            </a:r>
            <a:r>
              <a:rPr lang="ru-RU" sz="1350" b="1" dirty="0"/>
              <a:t> плазмотроном, обеспечивающим более высокую температуру нагрева, паяют тугоплавкие металлы –</a:t>
            </a:r>
            <a:r>
              <a:rPr lang="ru-RU" sz="1350" b="1" dirty="0" smtClean="0"/>
              <a:t> </a:t>
            </a:r>
            <a:r>
              <a:rPr lang="ru-RU" sz="1350" b="1" dirty="0"/>
              <a:t>вольфрам, тантал, молибден, ниобий и т. п</a:t>
            </a:r>
            <a:r>
              <a:rPr lang="ru-RU" sz="1350" b="1" dirty="0" smtClean="0"/>
              <a:t>.</a:t>
            </a:r>
            <a:endParaRPr lang="ru-RU" sz="1350" b="1" dirty="0"/>
          </a:p>
        </p:txBody>
      </p:sp>
    </p:spTree>
    <p:extLst>
      <p:ext uri="{BB962C8B-B14F-4D97-AF65-F5344CB8AC3E}">
        <p14:creationId xmlns:p14="http://schemas.microsoft.com/office/powerpoint/2010/main" val="3711733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2600.wrepp.com/2600/Links/30/4/makerfaireoslo.no/content/02-program/0165-loddeverksted/1476623_493423444110826_1809138190_n.jpg"/>
          <p:cNvPicPr>
            <a:picLocks noChangeAspect="1" noChangeArrowheads="1"/>
          </p:cNvPicPr>
          <p:nvPr/>
        </p:nvPicPr>
        <p:blipFill>
          <a:blip r:embed="rId2"/>
          <a:srcRect/>
          <a:stretch>
            <a:fillRect/>
          </a:stretch>
        </p:blipFill>
        <p:spPr bwMode="auto">
          <a:xfrm>
            <a:off x="214282" y="1928802"/>
            <a:ext cx="4429156" cy="3112221"/>
          </a:xfrm>
          <a:prstGeom prst="rect">
            <a:avLst/>
          </a:prstGeom>
          <a:noFill/>
        </p:spPr>
      </p:pic>
      <p:pic>
        <p:nvPicPr>
          <p:cNvPr id="27650" name="Picture 2" descr="http://electronicsdesign.ru/r_486.jpg"/>
          <p:cNvPicPr>
            <a:picLocks noChangeAspect="1" noChangeArrowheads="1"/>
          </p:cNvPicPr>
          <p:nvPr/>
        </p:nvPicPr>
        <p:blipFill>
          <a:blip r:embed="rId3"/>
          <a:srcRect/>
          <a:stretch>
            <a:fillRect/>
          </a:stretch>
        </p:blipFill>
        <p:spPr bwMode="auto">
          <a:xfrm>
            <a:off x="3500430" y="4143380"/>
            <a:ext cx="3810000" cy="2505076"/>
          </a:xfrm>
          <a:prstGeom prst="rect">
            <a:avLst/>
          </a:prstGeom>
          <a:noFill/>
        </p:spPr>
      </p:pic>
      <p:sp>
        <p:nvSpPr>
          <p:cNvPr id="2" name="Заголовок 1"/>
          <p:cNvSpPr>
            <a:spLocks noGrp="1"/>
          </p:cNvSpPr>
          <p:nvPr>
            <p:ph type="title"/>
          </p:nvPr>
        </p:nvSpPr>
        <p:spPr>
          <a:xfrm>
            <a:off x="528638" y="136648"/>
            <a:ext cx="8229600" cy="671736"/>
          </a:xfrm>
        </p:spPr>
        <p:txBody>
          <a:bodyPr>
            <a:normAutofit fontScale="90000"/>
          </a:bodyPr>
          <a:lstStyle/>
          <a:p>
            <a:r>
              <a:rPr lang="ru-RU" b="0" dirty="0" smtClean="0"/>
              <a:t>Пайка паяльником</a:t>
            </a:r>
            <a:endParaRPr lang="ru-RU" dirty="0"/>
          </a:p>
        </p:txBody>
      </p:sp>
      <p:sp>
        <p:nvSpPr>
          <p:cNvPr id="3" name="Прямоугольник 2"/>
          <p:cNvSpPr/>
          <p:nvPr/>
        </p:nvSpPr>
        <p:spPr>
          <a:xfrm>
            <a:off x="0" y="928670"/>
            <a:ext cx="9144000" cy="830997"/>
          </a:xfrm>
          <a:prstGeom prst="rect">
            <a:avLst/>
          </a:prstGeom>
        </p:spPr>
        <p:txBody>
          <a:bodyPr wrap="square">
            <a:spAutoFit/>
          </a:bodyPr>
          <a:lstStyle/>
          <a:p>
            <a:r>
              <a:rPr lang="ru-RU" sz="2400" dirty="0" smtClean="0">
                <a:solidFill>
                  <a:srgbClr val="0000CC"/>
                </a:solidFill>
              </a:rPr>
              <a:t>Применяются электрические паяльники непрерывного и периодического действия.</a:t>
            </a:r>
            <a:endParaRPr lang="ru-RU" sz="2400" dirty="0">
              <a:solidFill>
                <a:srgbClr val="0000CC"/>
              </a:solidFill>
            </a:endParaRPr>
          </a:p>
        </p:txBody>
      </p:sp>
      <p:pic>
        <p:nvPicPr>
          <p:cNvPr id="5" name="Picture 2" descr="http://www.cdxetextbook.com/images/soldering.jpg"/>
          <p:cNvPicPr>
            <a:picLocks noChangeAspect="1" noChangeArrowheads="1"/>
          </p:cNvPicPr>
          <p:nvPr/>
        </p:nvPicPr>
        <p:blipFill>
          <a:blip r:embed="rId4"/>
          <a:srcRect/>
          <a:stretch>
            <a:fillRect/>
          </a:stretch>
        </p:blipFill>
        <p:spPr bwMode="auto">
          <a:xfrm>
            <a:off x="9429784" y="1285860"/>
            <a:ext cx="3333750" cy="2667000"/>
          </a:xfrm>
          <a:prstGeom prst="rect">
            <a:avLst/>
          </a:prstGeom>
          <a:noFill/>
        </p:spPr>
      </p:pic>
      <p:pic>
        <p:nvPicPr>
          <p:cNvPr id="6" name="Picture 2" descr="http://www.cdxetextbook.com/images/soldering.jpg"/>
          <p:cNvPicPr>
            <a:picLocks noChangeAspect="1" noChangeArrowheads="1"/>
          </p:cNvPicPr>
          <p:nvPr/>
        </p:nvPicPr>
        <p:blipFill>
          <a:blip r:embed="rId4"/>
          <a:srcRect/>
          <a:stretch>
            <a:fillRect/>
          </a:stretch>
        </p:blipFill>
        <p:spPr bwMode="auto">
          <a:xfrm>
            <a:off x="5357818" y="2000240"/>
            <a:ext cx="3333750" cy="2667000"/>
          </a:xfrm>
          <a:prstGeom prst="rect">
            <a:avLst/>
          </a:prstGeom>
          <a:noFill/>
        </p:spPr>
      </p:pic>
    </p:spTree>
    <p:extLst>
      <p:ext uri="{BB962C8B-B14F-4D97-AF65-F5344CB8AC3E}">
        <p14:creationId xmlns:p14="http://schemas.microsoft.com/office/powerpoint/2010/main" val="19516728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548" y="116632"/>
            <a:ext cx="8229600" cy="599728"/>
          </a:xfrm>
        </p:spPr>
        <p:txBody>
          <a:bodyPr>
            <a:normAutofit fontScale="90000"/>
          </a:bodyPr>
          <a:lstStyle/>
          <a:p>
            <a:r>
              <a:rPr lang="ru-RU" b="0" dirty="0" smtClean="0"/>
              <a:t>Пайка паяльником</a:t>
            </a:r>
            <a:endParaRPr lang="ru-RU" dirty="0"/>
          </a:p>
        </p:txBody>
      </p:sp>
      <p:sp>
        <p:nvSpPr>
          <p:cNvPr id="3" name="Прямоугольник 2"/>
          <p:cNvSpPr/>
          <p:nvPr/>
        </p:nvSpPr>
        <p:spPr>
          <a:xfrm>
            <a:off x="107504" y="800708"/>
            <a:ext cx="9036496" cy="2923877"/>
          </a:xfrm>
          <a:prstGeom prst="rect">
            <a:avLst/>
          </a:prstGeom>
        </p:spPr>
        <p:txBody>
          <a:bodyPr wrap="square">
            <a:spAutoFit/>
          </a:bodyPr>
          <a:lstStyle/>
          <a:p>
            <a:r>
              <a:rPr lang="ru-RU" sz="2300" b="1" dirty="0" smtClean="0">
                <a:solidFill>
                  <a:srgbClr val="0000CC"/>
                </a:solidFill>
              </a:rPr>
              <a:t>Границы применения</a:t>
            </a:r>
            <a:r>
              <a:rPr lang="ru-RU" sz="2300" dirty="0" smtClean="0">
                <a:solidFill>
                  <a:srgbClr val="0000CC"/>
                </a:solidFill>
              </a:rPr>
              <a:t>. Размеры: толщина деталей 0,2-2 мм.</a:t>
            </a:r>
          </a:p>
          <a:p>
            <a:r>
              <a:rPr lang="ru-RU" sz="2300" b="1" dirty="0" smtClean="0">
                <a:solidFill>
                  <a:srgbClr val="0000CC"/>
                </a:solidFill>
              </a:rPr>
              <a:t>Материал</a:t>
            </a:r>
            <a:r>
              <a:rPr lang="ru-RU" sz="2300" dirty="0" smtClean="0">
                <a:solidFill>
                  <a:srgbClr val="0000CC"/>
                </a:solidFill>
              </a:rPr>
              <a:t>: сталь, никель, медь, латунь, цинк и др.</a:t>
            </a:r>
          </a:p>
          <a:p>
            <a:r>
              <a:rPr lang="ru-RU" sz="2300" b="1" dirty="0" smtClean="0">
                <a:solidFill>
                  <a:srgbClr val="0000CC"/>
                </a:solidFill>
              </a:rPr>
              <a:t>Область использования</a:t>
            </a:r>
            <a:r>
              <a:rPr lang="ru-RU" sz="2300" dirty="0" smtClean="0">
                <a:solidFill>
                  <a:srgbClr val="0000CC"/>
                </a:solidFill>
              </a:rPr>
              <a:t>: ручная и механизированная пайка печатного монтажа, электротехнических изделий, многожильных проводов и ремонт бытовой радио- и электроаппаратуры.</a:t>
            </a:r>
          </a:p>
          <a:p>
            <a:r>
              <a:rPr lang="ru-RU" sz="2300" b="1" dirty="0" smtClean="0">
                <a:solidFill>
                  <a:srgbClr val="0000CC"/>
                </a:solidFill>
              </a:rPr>
              <a:t>Степень механизации</a:t>
            </a:r>
            <a:r>
              <a:rPr lang="ru-RU" sz="2300" dirty="0" smtClean="0">
                <a:solidFill>
                  <a:srgbClr val="0000CC"/>
                </a:solidFill>
              </a:rPr>
              <a:t>: от низкой до высокой (специальные установки).</a:t>
            </a:r>
            <a:endParaRPr lang="ru-RU" sz="2300" dirty="0">
              <a:solidFill>
                <a:srgbClr val="0000CC"/>
              </a:solidFill>
            </a:endParaRPr>
          </a:p>
        </p:txBody>
      </p:sp>
      <p:pic>
        <p:nvPicPr>
          <p:cNvPr id="4" name="Picture 2" descr="https://im2-tub-ru.yandex.net/i?id=24c090678a07093a04c2fc131fb5ee51&amp;n=33&amp;h=190&amp;w=254"/>
          <p:cNvPicPr>
            <a:picLocks noChangeAspect="1" noChangeArrowheads="1"/>
          </p:cNvPicPr>
          <p:nvPr/>
        </p:nvPicPr>
        <p:blipFill>
          <a:blip r:embed="rId2"/>
          <a:srcRect/>
          <a:stretch>
            <a:fillRect/>
          </a:stretch>
        </p:blipFill>
        <p:spPr bwMode="auto">
          <a:xfrm>
            <a:off x="2807804" y="3429000"/>
            <a:ext cx="4429156" cy="3313150"/>
          </a:xfrm>
          <a:prstGeom prst="rect">
            <a:avLst/>
          </a:prstGeom>
          <a:noFill/>
        </p:spPr>
      </p:pic>
    </p:spTree>
    <p:extLst>
      <p:ext uri="{BB962C8B-B14F-4D97-AF65-F5344CB8AC3E}">
        <p14:creationId xmlns:p14="http://schemas.microsoft.com/office/powerpoint/2010/main" val="17247825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8640"/>
            <a:ext cx="7859216" cy="792088"/>
          </a:xfrm>
        </p:spPr>
        <p:txBody>
          <a:bodyPr>
            <a:normAutofit/>
          </a:bodyPr>
          <a:lstStyle/>
          <a:p>
            <a:r>
              <a:rPr lang="ru-RU" dirty="0" smtClean="0">
                <a:solidFill>
                  <a:srgbClr val="002060"/>
                </a:solidFill>
              </a:rPr>
              <a:t>Выполнение пайки</a:t>
            </a:r>
            <a:endParaRPr lang="ru-RU" dirty="0">
              <a:solidFill>
                <a:srgbClr val="002060"/>
              </a:solidFill>
            </a:endParaRPr>
          </a:p>
        </p:txBody>
      </p:sp>
      <p:sp>
        <p:nvSpPr>
          <p:cNvPr id="3" name="Содержимое 2"/>
          <p:cNvSpPr>
            <a:spLocks noGrp="1"/>
          </p:cNvSpPr>
          <p:nvPr>
            <p:ph sz="quarter" idx="1"/>
          </p:nvPr>
        </p:nvSpPr>
        <p:spPr>
          <a:xfrm>
            <a:off x="179512" y="1052736"/>
            <a:ext cx="8507288" cy="5328592"/>
          </a:xfrm>
        </p:spPr>
        <p:txBody>
          <a:bodyPr>
            <a:normAutofit lnSpcReduction="10000"/>
          </a:bodyPr>
          <a:lstStyle/>
          <a:p>
            <a:pPr algn="just"/>
            <a:endParaRPr lang="ru-RU" sz="2400" dirty="0" smtClean="0"/>
          </a:p>
          <a:p>
            <a:pPr algn="just"/>
            <a:r>
              <a:rPr lang="ru-RU" sz="2400" dirty="0" smtClean="0"/>
              <a:t>захватывают паяльником необходимое количество припоя и производят им несколько движений вперед и назад по куску нашатыря, пока рабочая часть паяльника не покроется ровным слоем припоя;</a:t>
            </a:r>
          </a:p>
          <a:p>
            <a:pPr algn="just"/>
            <a:r>
              <a:rPr lang="ru-RU" sz="2400" dirty="0" smtClean="0"/>
              <a:t>накладывают паяльник рабочей частью на участок соединения и, медленно перемещая его, одновременно прогревают и соединяют детали припоем;</a:t>
            </a:r>
          </a:p>
          <a:p>
            <a:pPr algn="just"/>
            <a:r>
              <a:rPr lang="ru-RU" sz="2400" dirty="0" smtClean="0"/>
              <a:t>промывают и обтирают охлажденный участок соединения, а затем проверяют качество пайки и прочность соединения деталей — в паяном шве не должно быть трещин и разрывов, детали должны быть прочно соединены без  смещений</a:t>
            </a:r>
          </a:p>
          <a:p>
            <a:pPr algn="just">
              <a:buNone/>
            </a:pPr>
            <a:r>
              <a:rPr lang="ru-RU" sz="2400" dirty="0" smtClean="0"/>
              <a:t>      и перекосов</a:t>
            </a:r>
          </a:p>
        </p:txBody>
      </p:sp>
      <p:pic>
        <p:nvPicPr>
          <p:cNvPr id="4" name="i-main-pic" descr="Картинка 1 из 108629">
            <a:hlinkClick r:id="rId2" tgtFrame="_blank"/>
          </p:cNvPr>
          <p:cNvPicPr/>
          <p:nvPr/>
        </p:nvPicPr>
        <p:blipFill>
          <a:blip r:embed="rId3" cstate="print"/>
          <a:srcRect/>
          <a:stretch>
            <a:fillRect/>
          </a:stretch>
        </p:blipFill>
        <p:spPr bwMode="auto">
          <a:xfrm>
            <a:off x="6084168" y="5253917"/>
            <a:ext cx="2465735" cy="1604083"/>
          </a:xfrm>
          <a:prstGeom prst="rect">
            <a:avLst/>
          </a:prstGeom>
          <a:noFill/>
          <a:ln w="9525">
            <a:noFill/>
            <a:miter lim="800000"/>
            <a:headEnd/>
            <a:tailEnd/>
          </a:ln>
        </p:spPr>
      </p:pic>
    </p:spTree>
    <p:extLst>
      <p:ext uri="{BB962C8B-B14F-4D97-AF65-F5344CB8AC3E}">
        <p14:creationId xmlns:p14="http://schemas.microsoft.com/office/powerpoint/2010/main" val="243935159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кстура">
  <a:themeElements>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Текстура">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82497" tIns="82497" rIns="82497" bIns="82497" numCol="1" spcCol="1270" anchor="ctr" anchorCtr="0">
        <a:noAutofit/>
      </a:bodyPr>
      <a:lstStyle>
        <a:defPPr algn="ctr" defTabSz="622300">
          <a:lnSpc>
            <a:spcPct val="90000"/>
          </a:lnSpc>
          <a:spcBef>
            <a:spcPct val="0"/>
          </a:spcBef>
          <a:spcAft>
            <a:spcPct val="35000"/>
          </a:spcAft>
          <a:defRPr sz="1400" b="1" kern="1200" dirty="0" smtClean="0"/>
        </a:defPPr>
      </a:lstStyle>
      <a: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a:style>
    </a:spDef>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6268</TotalTime>
  <Words>9432</Words>
  <Application>Microsoft Office PowerPoint</Application>
  <PresentationFormat>Экран (4:3)</PresentationFormat>
  <Paragraphs>1083</Paragraphs>
  <Slides>187</Slides>
  <Notes>12</Notes>
  <HiddenSlides>0</HiddenSlides>
  <MMClips>0</MMClips>
  <ScaleCrop>false</ScaleCrop>
  <HeadingPairs>
    <vt:vector size="6" baseType="variant">
      <vt:variant>
        <vt:lpstr>Использованные шрифты</vt:lpstr>
      </vt:variant>
      <vt:variant>
        <vt:i4>21</vt:i4>
      </vt:variant>
      <vt:variant>
        <vt:lpstr>Тема</vt:lpstr>
      </vt:variant>
      <vt:variant>
        <vt:i4>1</vt:i4>
      </vt:variant>
      <vt:variant>
        <vt:lpstr>Заголовки слайдов</vt:lpstr>
      </vt:variant>
      <vt:variant>
        <vt:i4>187</vt:i4>
      </vt:variant>
    </vt:vector>
  </HeadingPairs>
  <TitlesOfParts>
    <vt:vector size="209" baseType="lpstr">
      <vt:lpstr>Arial</vt:lpstr>
      <vt:lpstr>Arial Black</vt:lpstr>
      <vt:lpstr>Arial Unicode MS</vt:lpstr>
      <vt:lpstr>Calibri</vt:lpstr>
      <vt:lpstr>Didact Gothic</vt:lpstr>
      <vt:lpstr>Georgia</vt:lpstr>
      <vt:lpstr>Helvetica</vt:lpstr>
      <vt:lpstr>Lucida Sans Unicode</vt:lpstr>
      <vt:lpstr>Merriweather</vt:lpstr>
      <vt:lpstr>Monotype Corsiva</vt:lpstr>
      <vt:lpstr>Open Sans</vt:lpstr>
      <vt:lpstr>Symbol</vt:lpstr>
      <vt:lpstr>Tahoma</vt:lpstr>
      <vt:lpstr>T-FLEX Type A</vt:lpstr>
      <vt:lpstr>T-FLEX Type B</vt:lpstr>
      <vt:lpstr>Times New Roman</vt:lpstr>
      <vt:lpstr>Verdana</vt:lpstr>
      <vt:lpstr>Wingdings</vt:lpstr>
      <vt:lpstr>Wingdings 2</vt:lpstr>
      <vt:lpstr>YS Text</vt:lpstr>
      <vt:lpstr>YS Text Optional</vt:lpstr>
      <vt:lpstr>Текстура</vt:lpstr>
      <vt:lpstr> МДК 03.01  СЛЕСАРНОЕ ДЕЛО И  ТЕХНИЧЕСКИЕ ИЗМЕРЕНИЯ   РАЗДЕЛ 1 СЛЕСАРНОЕ ДЕЛО </vt:lpstr>
      <vt:lpstr>Презентация PowerPoint</vt:lpstr>
      <vt:lpstr>Классификация соединений деталей в зависимости от конструкции</vt:lpstr>
      <vt:lpstr>Презентация PowerPoint</vt:lpstr>
      <vt:lpstr>Виды неразъемных соединений</vt:lpstr>
      <vt:lpstr>Виды соединений деталей</vt:lpstr>
      <vt:lpstr>Презентация PowerPoint</vt:lpstr>
      <vt:lpstr>ПАЯНЫЕ  СОЕДИНЕНИЯ</vt:lpstr>
      <vt:lpstr>Паяные соединения </vt:lpstr>
      <vt:lpstr>Презентация PowerPoint</vt:lpstr>
      <vt:lpstr>ИЗУЧАЕМЫЕ ВОПРОСЫ:</vt:lpstr>
      <vt:lpstr>Презентация PowerPoint</vt:lpstr>
      <vt:lpstr>Презентация PowerPoint</vt:lpstr>
      <vt:lpstr>Презентация PowerPoint</vt:lpstr>
      <vt:lpstr>ИСТОРИЯ ПАЙКИ</vt:lpstr>
      <vt:lpstr>ИСТОРИЯ ПАЙКИ</vt:lpstr>
      <vt:lpstr>ПАЙКА В НАСТОЯЩЕЕ ВРЕМЯ</vt:lpstr>
      <vt:lpstr>СУЩНОСТЬ ПАЙКИ</vt:lpstr>
      <vt:lpstr>СУЩНОСТЬ ПАЙКИ</vt:lpstr>
      <vt:lpstr>ПАЙКА И ЕЕ ФИЗИКО-ХИМИЧЕСКИЕ ОСОБЕННОСТИ, ТЕХНОЛОГИЯ И ТЕХНОЛОГИЧЕСКИЙ ПРОЦЕСС</vt:lpstr>
      <vt:lpstr>ПРИМЕНЕНИЕ ПАЙКИ</vt:lpstr>
      <vt:lpstr>ПРИМЕНЕНИЕ ПАЙКИ</vt:lpstr>
      <vt:lpstr>ПАЙКА РАДИАТОРОВ ОХЛАЖДЕНИЯ</vt:lpstr>
      <vt:lpstr>ДОСТОИНСТВА ПАЯНЫХ СОЕДИНЕНИЙ</vt:lpstr>
      <vt:lpstr>ДОСТОИНСТВА ПАЯНЫХ СОЕДИНЕНИЙ</vt:lpstr>
      <vt:lpstr>НЕДОСТАТКИ ПАЯННЫХ СОЕДИНЕНИЙ</vt:lpstr>
      <vt:lpstr>Презентация PowerPoint</vt:lpstr>
      <vt:lpstr>Паяльные материалы</vt:lpstr>
      <vt:lpstr>Паяльные материалы</vt:lpstr>
      <vt:lpstr>Презентация PowerPoint</vt:lpstr>
      <vt:lpstr>Припои </vt:lpstr>
      <vt:lpstr>Требования к припоям</vt:lpstr>
      <vt:lpstr>Требования к припоям </vt:lpstr>
      <vt:lpstr>ПРИПОИ – это качество, прочность и эксплуатационная надёжность паяльного соединения</vt:lpstr>
      <vt:lpstr>Классификация припоев  (виды припоев)</vt:lpstr>
      <vt:lpstr>Классификация припоев </vt:lpstr>
      <vt:lpstr>Классификация припоев </vt:lpstr>
      <vt:lpstr>Классификация припоев </vt:lpstr>
      <vt:lpstr>Припои</vt:lpstr>
      <vt:lpstr>Припои</vt:lpstr>
      <vt:lpstr>Легкоплавкие (мягкие) припои</vt:lpstr>
      <vt:lpstr>Легкоплавкие (мягкие) припои</vt:lpstr>
      <vt:lpstr>Легкоплавкие (мягкие) припои</vt:lpstr>
      <vt:lpstr>Презентация PowerPoint</vt:lpstr>
      <vt:lpstr>Температуры плавления припоев</vt:lpstr>
      <vt:lpstr>Расшифровка марок оловянно-свинцовых припоев</vt:lpstr>
      <vt:lpstr>Легкоплавкие (мягкие) припои</vt:lpstr>
      <vt:lpstr>Легирование ПОС</vt:lpstr>
      <vt:lpstr>Легирование ПОС</vt:lpstr>
      <vt:lpstr>Легирование припоев</vt:lpstr>
      <vt:lpstr>Тугоплавкие (твёрдые) припои</vt:lpstr>
      <vt:lpstr>Припои для высокотемпературной пайки</vt:lpstr>
      <vt:lpstr>Припои для высокотемпературной пайки</vt:lpstr>
      <vt:lpstr>Припои для высокотемпературной пайки</vt:lpstr>
      <vt:lpstr>Припои для высокотемпературной пайки</vt:lpstr>
      <vt:lpstr>Припои для высокотемпературной пайки</vt:lpstr>
      <vt:lpstr>Тугоплавкие припои</vt:lpstr>
      <vt:lpstr>Презентация PowerPoint</vt:lpstr>
      <vt:lpstr>Презентация PowerPoint</vt:lpstr>
      <vt:lpstr>Флюсы паяльные</vt:lpstr>
      <vt:lpstr>Презентация PowerPoint</vt:lpstr>
      <vt:lpstr>Презентация PowerPoint</vt:lpstr>
      <vt:lpstr>Флюсы</vt:lpstr>
      <vt:lpstr>Требования к флюсам</vt:lpstr>
      <vt:lpstr>Презентация PowerPoint</vt:lpstr>
      <vt:lpstr>Виды флюсов</vt:lpstr>
      <vt:lpstr>Флюсы</vt:lpstr>
      <vt:lpstr>Презентация PowerPoint</vt:lpstr>
      <vt:lpstr>ТИПЫ ФЛЮСОВ</vt:lpstr>
      <vt:lpstr>ФЛЮСЫ</vt:lpstr>
      <vt:lpstr>Флюсы паяльные</vt:lpstr>
      <vt:lpstr>ФЛЮСЫ</vt:lpstr>
      <vt:lpstr>Презентация PowerPoint</vt:lpstr>
      <vt:lpstr>Обработка деталей после пайки</vt:lpstr>
      <vt:lpstr>Презентация PowerPoint</vt:lpstr>
      <vt:lpstr>Инструменты для пайки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Инструменты для пайки </vt:lpstr>
      <vt:lpstr>Электрический паяльник</vt:lpstr>
      <vt:lpstr>Электрический паяльник</vt:lpstr>
      <vt:lpstr>ПАЯЛЬНИКИ</vt:lpstr>
      <vt:lpstr>Газовый паяльник</vt:lpstr>
      <vt:lpstr>Инструменты для выполнения пайки</vt:lpstr>
      <vt:lpstr>Пайка паяльником</vt:lpstr>
      <vt:lpstr>Паяльник периодического подогрева</vt:lpstr>
      <vt:lpstr>ГАЗОВАЯ ГОРЕЛКА ДЛЯ ПАЙКИ МЕТАЛЛОВ</vt:lpstr>
      <vt:lpstr>Презентация PowerPoint</vt:lpstr>
      <vt:lpstr>Способы пайки</vt:lpstr>
      <vt:lpstr>Способы пайки</vt:lpstr>
      <vt:lpstr>Классификация способов пайки</vt:lpstr>
      <vt:lpstr>Классификация способов пайки</vt:lpstr>
      <vt:lpstr>Пайка паяльником</vt:lpstr>
      <vt:lpstr>Пайка паяльником</vt:lpstr>
      <vt:lpstr>Выполнение пайки</vt:lpstr>
      <vt:lpstr>Пайка паяльником</vt:lpstr>
      <vt:lpstr>Газопламенная пайка </vt:lpstr>
      <vt:lpstr>Газопламенная пайка </vt:lpstr>
      <vt:lpstr>Газопламенная пайка </vt:lpstr>
      <vt:lpstr>Газопламенная пайка </vt:lpstr>
      <vt:lpstr>Презентация PowerPoint</vt:lpstr>
      <vt:lpstr>Качество паяных соединений </vt:lpstr>
      <vt:lpstr>Элементы паянного соединения</vt:lpstr>
      <vt:lpstr>Процесс образования паяного шва</vt:lpstr>
      <vt:lpstr>Вспомогательные процессы при пайке</vt:lpstr>
      <vt:lpstr>Виды паяных швов</vt:lpstr>
      <vt:lpstr>Виды швов при пайке</vt:lpstr>
      <vt:lpstr>Некоторые особенности конструкций паяных соединений</vt:lpstr>
      <vt:lpstr>Некоторые особенности конструкций паяных соединений</vt:lpstr>
      <vt:lpstr>Виды паяных швов</vt:lpstr>
      <vt:lpstr>Виды паяных соединений</vt:lpstr>
      <vt:lpstr>Презентация PowerPoint</vt:lpstr>
      <vt:lpstr>ТИПЫ ПАЯНЫХ СОЕДИНЕНИЙ</vt:lpstr>
      <vt:lpstr>Презентация PowerPoint</vt:lpstr>
      <vt:lpstr>Структура паяного соединения </vt:lpstr>
      <vt:lpstr>Соединение пайкой</vt:lpstr>
      <vt:lpstr>Презентация PowerPoint</vt:lpstr>
      <vt:lpstr>Соединение пайкой</vt:lpstr>
      <vt:lpstr>Презентация PowerPoint</vt:lpstr>
      <vt:lpstr>Методы пайки</vt:lpstr>
      <vt:lpstr>Презентация PowerPoint</vt:lpstr>
      <vt:lpstr>Подготовка заготовок к пайке. Лужение</vt:lpstr>
      <vt:lpstr>Подготовка к пайке</vt:lpstr>
      <vt:lpstr>Презентация PowerPoint</vt:lpstr>
      <vt:lpstr>СБОРКА И ЗАКРЕПЛЕНИЕ ДЕТАЛЕЙ ПЕРЕД ПАЙКОЙ</vt:lpstr>
      <vt:lpstr>Сборка соединений пайкой</vt:lpstr>
      <vt:lpstr>Паяные соединения </vt:lpstr>
      <vt:lpstr>Презентация PowerPoint</vt:lpstr>
      <vt:lpstr>Презентация PowerPoint</vt:lpstr>
      <vt:lpstr>Технология пайки</vt:lpstr>
      <vt:lpstr>ПАЙКА МЯГКИМИ ПРИПОЯМИ</vt:lpstr>
      <vt:lpstr>Пайка мягкими припоями</vt:lpstr>
      <vt:lpstr>Приёмы пайки легкоплавкими припоями </vt:lpstr>
      <vt:lpstr>Приёмы пайки легкоплавкими припоями </vt:lpstr>
      <vt:lpstr>Техника пайки мягкими припоями</vt:lpstr>
      <vt:lpstr>Пайка мягкими припоями</vt:lpstr>
      <vt:lpstr>Презентация PowerPoint</vt:lpstr>
      <vt:lpstr>Технология пайки</vt:lpstr>
      <vt:lpstr>Пайка мягкими припоями</vt:lpstr>
      <vt:lpstr>Пайка мягкими припоями</vt:lpstr>
      <vt:lpstr>ПАЙКА ТВЁРДЫМИ ПРИПОЯМИ</vt:lpstr>
      <vt:lpstr>Приёмы пайки  среднеплавкими и тугоплавкими припоями </vt:lpstr>
      <vt:lpstr>Технология пайки</vt:lpstr>
      <vt:lpstr>Презентация PowerPoint</vt:lpstr>
      <vt:lpstr>Пайка твёрдыми припоями</vt:lpstr>
      <vt:lpstr>Пайка твёрдым припоем</vt:lpstr>
      <vt:lpstr>Пайка твёрдым припоем</vt:lpstr>
      <vt:lpstr>Пайка твёрдым припоем</vt:lpstr>
      <vt:lpstr>КЛАССИФИКАЦИЯ ВИДОВ ПАЙКИ</vt:lpstr>
      <vt:lpstr>Виды пайки:</vt:lpstr>
      <vt:lpstr>Схемы индукционной и контактной пайки </vt:lpstr>
      <vt:lpstr>Презентация PowerPoint</vt:lpstr>
      <vt:lpstr>Лужение </vt:lpstr>
      <vt:lpstr>Лужение </vt:lpstr>
      <vt:lpstr>Процесс лужения</vt:lpstr>
      <vt:lpstr>Техника лужения</vt:lpstr>
      <vt:lpstr>Способы лужения</vt:lpstr>
      <vt:lpstr>Презентация PowerPoint</vt:lpstr>
      <vt:lpstr>Презентация PowerPoint</vt:lpstr>
      <vt:lpstr>Презентация PowerPoint</vt:lpstr>
      <vt:lpstr>Презентация PowerPoint</vt:lpstr>
      <vt:lpstr>Лужение кузова</vt:lpstr>
      <vt:lpstr>Лужение кузова</vt:lpstr>
      <vt:lpstr>Лужение под пайку</vt:lpstr>
      <vt:lpstr>Инструменты: паяльник для лужения </vt:lpstr>
      <vt:lpstr>Подготовка поверхности к лужению</vt:lpstr>
      <vt:lpstr>ОБЕЗЖИРИВАНИЕ</vt:lpstr>
      <vt:lpstr>Травление металлов</vt:lpstr>
      <vt:lpstr>Химическое травление</vt:lpstr>
      <vt:lpstr>Электролитическое травление</vt:lpstr>
      <vt:lpstr>ТИПИЧНЫЕ ДЕФЕКТЫ ПРИ ПАЙКЕ, ЛУЖЕНИИ МЕТАЛЛА,  ПРИЧИНЫ ИХ ВОЗНИКНОВЕНИЯ И СПОСОБЫ ПРЕДУПРЕЖДЕНИЯ</vt:lpstr>
      <vt:lpstr>Безопасность труда</vt:lpstr>
      <vt:lpstr>Презентация PowerPoint</vt:lpstr>
      <vt:lpstr>Презентация PowerPoint</vt:lpstr>
      <vt:lpstr>Презентация PowerPoint</vt:lpstr>
      <vt:lpstr>Контрольные вопросы для самоконтроля</vt:lpstr>
      <vt:lpstr>    Соединения деталей </vt:lpstr>
      <vt:lpstr>    Соединения деталей </vt:lpstr>
      <vt:lpstr>Презентация PowerPoint</vt:lpstr>
      <vt:lpstr>Презентация PowerPoint</vt:lpstr>
      <vt:lpstr>Рекомендуемые средства освоения дисциплины</vt:lpstr>
      <vt:lpstr>Спасибо за  внимание !</vt:lpstr>
      <vt:lpstr>Презентация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Ludmila</dc:creator>
  <cp:lastModifiedBy>user</cp:lastModifiedBy>
  <cp:revision>893</cp:revision>
  <dcterms:created xsi:type="dcterms:W3CDTF">2006-11-10T10:18:49Z</dcterms:created>
  <dcterms:modified xsi:type="dcterms:W3CDTF">2022-03-24T08:40:51Z</dcterms:modified>
</cp:coreProperties>
</file>