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0" r:id="rId2"/>
    <p:sldId id="258" r:id="rId3"/>
    <p:sldId id="259" r:id="rId4"/>
    <p:sldId id="261" r:id="rId5"/>
    <p:sldId id="262" r:id="rId6"/>
    <p:sldId id="263"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C71D2D-8F76-4E4F-93D0-5D08C8369C38}" type="datetimeFigureOut">
              <a:rPr lang="ru-RU" smtClean="0"/>
              <a:t>02.11.2017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7DD53-E529-44E6-AB2B-238581DEF89F}" type="slidenum">
              <a:rPr lang="ru-RU" smtClean="0"/>
              <a:t>‹#›</a:t>
            </a:fld>
            <a:endParaRPr lang="ru-RU"/>
          </a:p>
        </p:txBody>
      </p:sp>
    </p:spTree>
    <p:extLst>
      <p:ext uri="{BB962C8B-B14F-4D97-AF65-F5344CB8AC3E}">
        <p14:creationId xmlns:p14="http://schemas.microsoft.com/office/powerpoint/2010/main" val="170985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0DBF1-1716-45A0-ACE1-D2035F5CBBAD}" type="datetimeFigureOut">
              <a:rPr lang="ru-RU" smtClean="0"/>
              <a:t>02.11.2017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FB7FE-BFCA-4034-8A1A-BE3EF3B8CC58}" type="slidenum">
              <a:rPr lang="ru-RU" smtClean="0"/>
              <a:t>‹#›</a:t>
            </a:fld>
            <a:endParaRPr lang="ru-RU"/>
          </a:p>
        </p:txBody>
      </p:sp>
    </p:spTree>
    <p:extLst>
      <p:ext uri="{BB962C8B-B14F-4D97-AF65-F5344CB8AC3E}">
        <p14:creationId xmlns:p14="http://schemas.microsoft.com/office/powerpoint/2010/main" val="186834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08FB7FE-BFCA-4034-8A1A-BE3EF3B8CC58}" type="slidenum">
              <a:rPr lang="ru-RU" smtClean="0"/>
              <a:t>1</a:t>
            </a:fld>
            <a:endParaRPr lang="ru-RU"/>
          </a:p>
        </p:txBody>
      </p:sp>
    </p:spTree>
    <p:extLst>
      <p:ext uri="{BB962C8B-B14F-4D97-AF65-F5344CB8AC3E}">
        <p14:creationId xmlns:p14="http://schemas.microsoft.com/office/powerpoint/2010/main" val="342760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28863"/>
            <a:ext cx="6048672" cy="830997"/>
          </a:xfrm>
          <a:prstGeom prst="rect">
            <a:avLst/>
          </a:prstGeom>
        </p:spPr>
        <p:txBody>
          <a:bodyPr wrap="square">
            <a:spAutoFit/>
          </a:bodyPr>
          <a:lstStyle/>
          <a:p>
            <a:pPr algn="ctr"/>
            <a:r>
              <a:rPr lang="ru-RU" sz="2400" b="1" dirty="0">
                <a:solidFill>
                  <a:srgbClr val="000000"/>
                </a:solidFill>
                <a:latin typeface="Times New Roman"/>
                <a:ea typeface="Times New Roman"/>
              </a:rPr>
              <a:t>Обработка металлов резанием</a:t>
            </a:r>
            <a:r>
              <a:rPr lang="ru-RU" sz="2400" b="1" dirty="0" smtClean="0">
                <a:solidFill>
                  <a:srgbClr val="000000"/>
                </a:solidFill>
                <a:latin typeface="Times New Roman"/>
                <a:ea typeface="Times New Roman"/>
              </a:rPr>
              <a:t>.</a:t>
            </a:r>
          </a:p>
          <a:p>
            <a:pPr algn="ctr"/>
            <a:r>
              <a:rPr lang="ru-RU" sz="2400" b="1" dirty="0" smtClean="0">
                <a:solidFill>
                  <a:srgbClr val="000000"/>
                </a:solidFill>
                <a:latin typeface="Times New Roman"/>
                <a:ea typeface="Times New Roman"/>
              </a:rPr>
              <a:t> </a:t>
            </a:r>
            <a:r>
              <a:rPr lang="ru-RU" sz="2400" b="1" dirty="0">
                <a:solidFill>
                  <a:srgbClr val="000000"/>
                </a:solidFill>
                <a:latin typeface="Times New Roman"/>
                <a:ea typeface="Times New Roman"/>
              </a:rPr>
              <a:t>Основные понятия, сущность </a:t>
            </a:r>
            <a:r>
              <a:rPr lang="ru-RU" sz="2400" b="1" dirty="0" smtClean="0">
                <a:solidFill>
                  <a:srgbClr val="000000"/>
                </a:solidFill>
                <a:latin typeface="Times New Roman"/>
                <a:ea typeface="Times New Roman"/>
              </a:rPr>
              <a:t>процесса.</a:t>
            </a:r>
            <a:endParaRPr lang="ru-RU" sz="2400" b="1" dirty="0"/>
          </a:p>
        </p:txBody>
      </p:sp>
      <p:sp>
        <p:nvSpPr>
          <p:cNvPr id="5" name="Прямоугольник 4"/>
          <p:cNvSpPr/>
          <p:nvPr/>
        </p:nvSpPr>
        <p:spPr>
          <a:xfrm>
            <a:off x="251613" y="875621"/>
            <a:ext cx="8725952" cy="1200329"/>
          </a:xfrm>
          <a:prstGeom prst="rect">
            <a:avLst/>
          </a:prstGeom>
        </p:spPr>
        <p:txBody>
          <a:bodyPr wrap="square">
            <a:spAutoFit/>
          </a:bodyPr>
          <a:lstStyle/>
          <a:p>
            <a:pPr indent="254000" algn="just">
              <a:spcAft>
                <a:spcPts val="0"/>
              </a:spcAft>
            </a:pPr>
            <a:r>
              <a:rPr lang="ru-RU" b="1" i="1" dirty="0">
                <a:latin typeface="Times New Roman"/>
                <a:ea typeface="Times New Roman"/>
              </a:rPr>
              <a:t>Обработка металлов резанием</a:t>
            </a:r>
            <a:r>
              <a:rPr lang="ru-RU" dirty="0">
                <a:latin typeface="Times New Roman"/>
                <a:ea typeface="Times New Roman"/>
              </a:rPr>
              <a:t> – процесс срезания режущим инструментом с поверхности заготовки слоя металла в виде стружки для получения необходимой геометрической формы, точности размеров, взаимного расположения и шероховатости поверхностей детали.</a:t>
            </a:r>
            <a:endParaRPr lang="ru-RU" dirty="0">
              <a:effectLst/>
              <a:latin typeface="Times New Roman"/>
              <a:ea typeface="Times New Roman"/>
            </a:endParaRPr>
          </a:p>
        </p:txBody>
      </p:sp>
      <p:sp>
        <p:nvSpPr>
          <p:cNvPr id="6" name="Прямоугольник 5"/>
          <p:cNvSpPr/>
          <p:nvPr/>
        </p:nvSpPr>
        <p:spPr>
          <a:xfrm>
            <a:off x="167707" y="2075950"/>
            <a:ext cx="8784976" cy="646331"/>
          </a:xfrm>
          <a:prstGeom prst="rect">
            <a:avLst/>
          </a:prstGeom>
        </p:spPr>
        <p:txBody>
          <a:bodyPr wrap="square">
            <a:spAutoFit/>
          </a:bodyPr>
          <a:lstStyle/>
          <a:p>
            <a:r>
              <a:rPr lang="ru-RU" b="1" dirty="0">
                <a:latin typeface="Times New Roman"/>
                <a:ea typeface="Times New Roman"/>
              </a:rPr>
              <a:t>Главное движение </a:t>
            </a:r>
            <a:r>
              <a:rPr lang="ru-RU" dirty="0">
                <a:latin typeface="Times New Roman"/>
                <a:ea typeface="Times New Roman"/>
              </a:rPr>
              <a:t>– это движение направленное на </a:t>
            </a:r>
            <a:r>
              <a:rPr lang="ru-RU" dirty="0" smtClean="0">
                <a:latin typeface="Times New Roman"/>
                <a:ea typeface="Times New Roman"/>
              </a:rPr>
              <a:t>осуществление непосредственного </a:t>
            </a:r>
            <a:r>
              <a:rPr lang="ru-RU" dirty="0">
                <a:latin typeface="Times New Roman"/>
                <a:ea typeface="Times New Roman"/>
              </a:rPr>
              <a:t>процесса резания (отделение стружки) (</a:t>
            </a:r>
            <a:r>
              <a:rPr lang="ru-RU" dirty="0" err="1">
                <a:latin typeface="Times New Roman"/>
                <a:ea typeface="Times New Roman"/>
              </a:rPr>
              <a:t>Дг</a:t>
            </a:r>
            <a:r>
              <a:rPr lang="ru-RU" dirty="0">
                <a:latin typeface="Times New Roman"/>
                <a:ea typeface="Times New Roman"/>
              </a:rPr>
              <a:t>).</a:t>
            </a:r>
            <a:endParaRPr lang="ru-RU" dirty="0"/>
          </a:p>
        </p:txBody>
      </p:sp>
      <p:sp>
        <p:nvSpPr>
          <p:cNvPr id="7" name="Прямоугольник 6"/>
          <p:cNvSpPr/>
          <p:nvPr/>
        </p:nvSpPr>
        <p:spPr>
          <a:xfrm>
            <a:off x="118719" y="2745794"/>
            <a:ext cx="8882951" cy="646331"/>
          </a:xfrm>
          <a:prstGeom prst="rect">
            <a:avLst/>
          </a:prstGeom>
        </p:spPr>
        <p:txBody>
          <a:bodyPr wrap="square">
            <a:spAutoFit/>
          </a:bodyPr>
          <a:lstStyle/>
          <a:p>
            <a:pPr indent="254000" algn="just">
              <a:spcAft>
                <a:spcPts val="0"/>
              </a:spcAft>
            </a:pPr>
            <a:r>
              <a:rPr lang="ru-RU" b="1" spc="-25" dirty="0">
                <a:latin typeface="Times New Roman"/>
                <a:ea typeface="Times New Roman"/>
              </a:rPr>
              <a:t>Движение подачи</a:t>
            </a:r>
            <a:r>
              <a:rPr lang="ru-RU" spc="-25" dirty="0">
                <a:latin typeface="Times New Roman"/>
                <a:ea typeface="Times New Roman"/>
              </a:rPr>
              <a:t> – обеспечивает врезание режущей кромки инструмента в материал заготовки, направленно на поддержание непрерывности процесса резания (</a:t>
            </a:r>
            <a:r>
              <a:rPr lang="ru-RU" spc="-25" dirty="0" err="1">
                <a:latin typeface="Times New Roman"/>
                <a:ea typeface="Times New Roman"/>
              </a:rPr>
              <a:t>Дs</a:t>
            </a:r>
            <a:r>
              <a:rPr lang="ru-RU" spc="-25" dirty="0">
                <a:latin typeface="Times New Roman"/>
                <a:ea typeface="Times New Roman"/>
              </a:rPr>
              <a:t>).</a:t>
            </a:r>
            <a:endParaRPr lang="ru-RU" dirty="0">
              <a:effectLst/>
              <a:latin typeface="Times New Roman"/>
              <a:ea typeface="Times New Roman"/>
            </a:endParaRPr>
          </a:p>
        </p:txBody>
      </p:sp>
      <p:sp>
        <p:nvSpPr>
          <p:cNvPr id="8" name="Прямоугольник 7"/>
          <p:cNvSpPr/>
          <p:nvPr/>
        </p:nvSpPr>
        <p:spPr>
          <a:xfrm>
            <a:off x="171431" y="3861048"/>
            <a:ext cx="3896513" cy="1477328"/>
          </a:xfrm>
          <a:prstGeom prst="rect">
            <a:avLst/>
          </a:prstGeom>
        </p:spPr>
        <p:txBody>
          <a:bodyPr wrap="square">
            <a:spAutoFit/>
          </a:bodyPr>
          <a:lstStyle/>
          <a:p>
            <a:pPr indent="254000" algn="just">
              <a:spcAft>
                <a:spcPts val="0"/>
              </a:spcAft>
            </a:pPr>
            <a:r>
              <a:rPr lang="ru-RU" dirty="0">
                <a:latin typeface="Times New Roman"/>
                <a:ea typeface="Times New Roman"/>
              </a:rPr>
              <a:t>В процессе резания на заготовке различают </a:t>
            </a:r>
            <a:r>
              <a:rPr lang="ru-RU" dirty="0" smtClean="0">
                <a:latin typeface="Times New Roman"/>
                <a:ea typeface="Times New Roman"/>
              </a:rPr>
              <a:t>поверхности:</a:t>
            </a:r>
            <a:endParaRPr lang="ru-RU" dirty="0">
              <a:latin typeface="Times New Roman"/>
              <a:ea typeface="Times New Roman"/>
            </a:endParaRPr>
          </a:p>
          <a:p>
            <a:pPr indent="254000" algn="just">
              <a:spcAft>
                <a:spcPts val="0"/>
              </a:spcAft>
            </a:pPr>
            <a:r>
              <a:rPr lang="ru-RU" dirty="0">
                <a:latin typeface="Times New Roman"/>
                <a:ea typeface="Times New Roman"/>
              </a:rPr>
              <a:t>обрабатываемую (1);</a:t>
            </a:r>
          </a:p>
          <a:p>
            <a:pPr indent="254000" algn="just">
              <a:spcAft>
                <a:spcPts val="0"/>
              </a:spcAft>
            </a:pPr>
            <a:r>
              <a:rPr lang="ru-RU" dirty="0">
                <a:latin typeface="Times New Roman"/>
                <a:ea typeface="Times New Roman"/>
              </a:rPr>
              <a:t>обработанную (3);</a:t>
            </a:r>
          </a:p>
          <a:p>
            <a:pPr indent="254000" algn="just">
              <a:spcAft>
                <a:spcPts val="0"/>
              </a:spcAft>
            </a:pPr>
            <a:r>
              <a:rPr lang="ru-RU" dirty="0">
                <a:latin typeface="Times New Roman"/>
                <a:ea typeface="Times New Roman"/>
              </a:rPr>
              <a:t>поверхность резания (2).</a:t>
            </a:r>
            <a:endParaRPr lang="ru-RU" dirty="0">
              <a:effectLst/>
              <a:latin typeface="Times New Roman"/>
              <a:ea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392124"/>
            <a:ext cx="3619632" cy="327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1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6632"/>
            <a:ext cx="8856984" cy="2031325"/>
          </a:xfrm>
          <a:prstGeom prst="rect">
            <a:avLst/>
          </a:prstGeom>
        </p:spPr>
        <p:txBody>
          <a:bodyPr wrap="square">
            <a:spAutoFit/>
          </a:bodyPr>
          <a:lstStyle/>
          <a:p>
            <a:pPr indent="254000" algn="just" fontAlgn="ctr">
              <a:spcAft>
                <a:spcPts val="0"/>
              </a:spcAft>
            </a:pPr>
            <a:r>
              <a:rPr lang="ru-RU" dirty="0">
                <a:latin typeface="Times New Roman"/>
                <a:ea typeface="Times New Roman"/>
              </a:rPr>
              <a:t>Для получения отверстий более высокой точности и чистоты поверхности после сверления на том же станке выполняются зенкерование и развертывание.</a:t>
            </a:r>
            <a:endParaRPr lang="ru-RU" sz="1600" dirty="0">
              <a:latin typeface="Times New Roman"/>
              <a:ea typeface="Times New Roman"/>
            </a:endParaRPr>
          </a:p>
          <a:p>
            <a:endParaRPr lang="ru-RU" i="1" dirty="0" smtClean="0">
              <a:latin typeface="Times New Roman"/>
              <a:ea typeface="Times New Roman"/>
            </a:endParaRPr>
          </a:p>
          <a:p>
            <a:r>
              <a:rPr lang="ru-RU" b="1" i="1" dirty="0" smtClean="0">
                <a:latin typeface="Times New Roman"/>
                <a:ea typeface="Times New Roman"/>
              </a:rPr>
              <a:t>Зенкерование</a:t>
            </a:r>
            <a:r>
              <a:rPr lang="ru-RU" i="1" dirty="0" smtClean="0">
                <a:latin typeface="Times New Roman"/>
                <a:ea typeface="Times New Roman"/>
              </a:rPr>
              <a:t> </a:t>
            </a:r>
            <a:r>
              <a:rPr lang="ru-RU" dirty="0">
                <a:latin typeface="Times New Roman"/>
                <a:ea typeface="Times New Roman"/>
              </a:rPr>
              <a:t>– обработка предварительно полученных отверстий для придания им более правильной геометрической формы, повышения точности и снижения шероховатости. Эту операцию выполняют многолезвийным режущим инструментом – зенкером, который имеет более жесткую рабочую часть, число зубьев не менее </a:t>
            </a:r>
            <a:r>
              <a:rPr lang="ru-RU" dirty="0" smtClean="0">
                <a:latin typeface="Times New Roman"/>
                <a:ea typeface="Times New Roman"/>
              </a:rPr>
              <a:t>трех.</a:t>
            </a:r>
            <a:endParaRPr lang="ru-RU" dirty="0"/>
          </a:p>
        </p:txBody>
      </p:sp>
      <p:sp>
        <p:nvSpPr>
          <p:cNvPr id="5" name="Прямоугольник 4"/>
          <p:cNvSpPr/>
          <p:nvPr/>
        </p:nvSpPr>
        <p:spPr>
          <a:xfrm>
            <a:off x="251520" y="2492896"/>
            <a:ext cx="8496944" cy="1200329"/>
          </a:xfrm>
          <a:prstGeom prst="rect">
            <a:avLst/>
          </a:prstGeom>
        </p:spPr>
        <p:txBody>
          <a:bodyPr wrap="square">
            <a:spAutoFit/>
          </a:bodyPr>
          <a:lstStyle/>
          <a:p>
            <a:r>
              <a:rPr lang="ru-RU" b="1" i="1" dirty="0">
                <a:latin typeface="Times New Roman"/>
                <a:ea typeface="Times New Roman"/>
              </a:rPr>
              <a:t>Развертывание</a:t>
            </a:r>
            <a:r>
              <a:rPr lang="ru-RU" dirty="0">
                <a:latin typeface="Times New Roman"/>
                <a:ea typeface="Times New Roman"/>
              </a:rPr>
              <a:t> – окончательная обработка цилиндрического или конического отверстия разверткой в целях получения высокой точности и низкой шероховатости. Развертки – многолезвийный инструмент, срезающий очень тонкие слои с обрабатываемой </a:t>
            </a:r>
            <a:r>
              <a:rPr lang="ru-RU" dirty="0" smtClean="0">
                <a:latin typeface="Times New Roman"/>
                <a:ea typeface="Times New Roman"/>
              </a:rPr>
              <a:t>поверхности.</a:t>
            </a:r>
            <a:endParaRPr lang="ru-RU" dirty="0"/>
          </a:p>
        </p:txBody>
      </p:sp>
    </p:spTree>
    <p:extLst>
      <p:ext uri="{BB962C8B-B14F-4D97-AF65-F5344CB8AC3E}">
        <p14:creationId xmlns:p14="http://schemas.microsoft.com/office/powerpoint/2010/main" val="26729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830" y="1844824"/>
            <a:ext cx="8712880" cy="2585323"/>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При протягивании используется сложный дорогостоящий инструмент </a:t>
            </a:r>
            <a:r>
              <a:rPr lang="ru-RU" b="1" dirty="0">
                <a:latin typeface="Times New Roman" panose="02020603050405020304" pitchFamily="18" charset="0"/>
                <a:cs typeface="Times New Roman" panose="02020603050405020304" pitchFamily="18" charset="0"/>
              </a:rPr>
              <a:t>– протяжка</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каждым формообразующим зубом вдоль протяжки изготавливается ряд зубьев постепенно увеличивающейся высоты.</a:t>
            </a:r>
          </a:p>
          <a:p>
            <a:r>
              <a:rPr lang="ru-RU" dirty="0">
                <a:latin typeface="Times New Roman" panose="02020603050405020304" pitchFamily="18" charset="0"/>
                <a:cs typeface="Times New Roman" panose="02020603050405020304" pitchFamily="18" charset="0"/>
              </a:rPr>
              <a:t>Процесс резания при протягивании осуществляется на протяжных станках при поступательном главном движении инструмента относительно неподвижной заготовки за один проход.</a:t>
            </a:r>
          </a:p>
          <a:p>
            <a:r>
              <a:rPr lang="ru-RU" dirty="0">
                <a:latin typeface="Times New Roman" panose="02020603050405020304" pitchFamily="18" charset="0"/>
                <a:cs typeface="Times New Roman" panose="02020603050405020304" pitchFamily="18" charset="0"/>
              </a:rPr>
              <a:t>Движение подачи отсутствует. За величину подачи  принимают подъем на зуб, т.е. разность размеров по высоте двух соседних зубьев протяжки;  является одновременно и глубиной резания.</a:t>
            </a:r>
          </a:p>
        </p:txBody>
      </p:sp>
      <p:sp>
        <p:nvSpPr>
          <p:cNvPr id="5" name="Прямоугольник 4"/>
          <p:cNvSpPr/>
          <p:nvPr/>
        </p:nvSpPr>
        <p:spPr>
          <a:xfrm>
            <a:off x="3563888" y="116632"/>
            <a:ext cx="1941172" cy="369332"/>
          </a:xfrm>
          <a:prstGeom prst="rect">
            <a:avLst/>
          </a:prstGeom>
        </p:spPr>
        <p:txBody>
          <a:bodyPr wrap="none">
            <a:spAutoFit/>
          </a:bodyPr>
          <a:lstStyle/>
          <a:p>
            <a:pPr indent="254000" algn="ctr" fontAlgn="ctr">
              <a:spcAft>
                <a:spcPts val="0"/>
              </a:spcAft>
            </a:pPr>
            <a:r>
              <a:rPr lang="ru-RU" b="1" i="1" dirty="0">
                <a:latin typeface="Times New Roman"/>
                <a:ea typeface="Times New Roman"/>
              </a:rPr>
              <a:t>Протягивание</a:t>
            </a:r>
            <a:endParaRPr lang="ru-RU" sz="1600" dirty="0">
              <a:effectLst/>
              <a:latin typeface="Times New Roman"/>
              <a:ea typeface="Times New Roman"/>
            </a:endParaRPr>
          </a:p>
        </p:txBody>
      </p:sp>
      <p:sp>
        <p:nvSpPr>
          <p:cNvPr id="6" name="Прямоугольник 5"/>
          <p:cNvSpPr/>
          <p:nvPr/>
        </p:nvSpPr>
        <p:spPr>
          <a:xfrm>
            <a:off x="280271" y="485964"/>
            <a:ext cx="8695439" cy="1200329"/>
          </a:xfrm>
          <a:prstGeom prst="rect">
            <a:avLst/>
          </a:prstGeom>
        </p:spPr>
        <p:txBody>
          <a:bodyPr wrap="square">
            <a:spAutoFit/>
          </a:bodyPr>
          <a:lstStyle/>
          <a:p>
            <a:r>
              <a:rPr lang="ru-RU" b="1" i="1" dirty="0">
                <a:latin typeface="Times New Roman"/>
                <a:ea typeface="Times New Roman"/>
              </a:rPr>
              <a:t>Протягивание </a:t>
            </a:r>
            <a:r>
              <a:rPr lang="ru-RU" dirty="0">
                <a:latin typeface="Times New Roman"/>
                <a:ea typeface="Times New Roman"/>
              </a:rPr>
              <a:t>является высокопроизводительным методом обработки деталей разнообразных форм, обеспечивающим высокую точность формы и размеров обрабатываемой поверхности. </a:t>
            </a:r>
            <a:endParaRPr lang="ru-RU" dirty="0" smtClean="0">
              <a:latin typeface="Times New Roman"/>
              <a:ea typeface="Times New Roman"/>
            </a:endParaRPr>
          </a:p>
          <a:p>
            <a:r>
              <a:rPr lang="ru-RU" dirty="0" smtClean="0">
                <a:latin typeface="Times New Roman"/>
                <a:ea typeface="Times New Roman"/>
              </a:rPr>
              <a:t>Применяется </a:t>
            </a:r>
            <a:r>
              <a:rPr lang="ru-RU" dirty="0">
                <a:latin typeface="Times New Roman"/>
                <a:ea typeface="Times New Roman"/>
              </a:rPr>
              <a:t>протягивание в </a:t>
            </a:r>
            <a:r>
              <a:rPr lang="ru-RU" dirty="0" smtClean="0">
                <a:latin typeface="Times New Roman"/>
                <a:ea typeface="Times New Roman"/>
              </a:rPr>
              <a:t>крупносерийном и массовом </a:t>
            </a:r>
            <a:r>
              <a:rPr lang="ru-RU" dirty="0">
                <a:latin typeface="Times New Roman"/>
                <a:ea typeface="Times New Roman"/>
              </a:rPr>
              <a:t>производстве.</a:t>
            </a:r>
            <a:endParaRPr lang="ru-RU"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9"/>
          <a:stretch/>
        </p:blipFill>
        <p:spPr bwMode="auto">
          <a:xfrm>
            <a:off x="1837426" y="4402500"/>
            <a:ext cx="5974934" cy="235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53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655"/>
            <a:ext cx="5832648" cy="279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752979"/>
            <a:ext cx="3367400" cy="191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068960"/>
            <a:ext cx="6840760" cy="143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52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352928" cy="5016758"/>
          </a:xfrm>
          <a:prstGeom prst="rect">
            <a:avLst/>
          </a:prstGeom>
        </p:spPr>
        <p:txBody>
          <a:bodyPr wrap="square">
            <a:spAutoFit/>
          </a:bodyPr>
          <a:lstStyle/>
          <a:p>
            <a:pPr algn="ctr">
              <a:spcAft>
                <a:spcPts val="0"/>
              </a:spcAft>
            </a:pPr>
            <a:r>
              <a:rPr lang="ru-RU" b="1" i="1" dirty="0" smtClean="0">
                <a:latin typeface="Times New Roman"/>
                <a:ea typeface="Times New Roman"/>
              </a:rPr>
              <a:t>Фрезерование</a:t>
            </a:r>
          </a:p>
          <a:p>
            <a:pPr algn="ctr">
              <a:spcAft>
                <a:spcPts val="0"/>
              </a:spcAft>
            </a:pPr>
            <a:endParaRPr lang="ru-RU" sz="1600" dirty="0">
              <a:latin typeface="Times New Roman"/>
              <a:ea typeface="Times New Roman"/>
            </a:endParaRPr>
          </a:p>
          <a:p>
            <a:pPr indent="450215" algn="just">
              <a:spcAft>
                <a:spcPts val="0"/>
              </a:spcAft>
            </a:pPr>
            <a:r>
              <a:rPr lang="ru-RU" i="1" dirty="0">
                <a:latin typeface="Times New Roman"/>
                <a:ea typeface="Times New Roman"/>
              </a:rPr>
              <a:t>Фрезерование </a:t>
            </a:r>
            <a:r>
              <a:rPr lang="ru-RU" dirty="0">
                <a:latin typeface="Times New Roman"/>
                <a:ea typeface="Times New Roman"/>
              </a:rPr>
              <a:t>– высокопроизводительный и распространенный метод обработки поверхностей заготовок: многолезвийным режущим инструментом – фрезой</a:t>
            </a:r>
            <a:r>
              <a:rPr lang="ru-RU" dirty="0" smtClean="0">
                <a:latin typeface="Times New Roman"/>
                <a:ea typeface="Times New Roman"/>
              </a:rPr>
              <a:t>.</a:t>
            </a:r>
          </a:p>
          <a:p>
            <a:pPr indent="450215" algn="just">
              <a:spcAft>
                <a:spcPts val="0"/>
              </a:spcAft>
            </a:pPr>
            <a:endParaRPr lang="ru-RU" sz="1600" dirty="0">
              <a:latin typeface="Times New Roman"/>
              <a:ea typeface="Times New Roman"/>
            </a:endParaRPr>
          </a:p>
          <a:p>
            <a:pPr indent="450215" algn="just">
              <a:spcAft>
                <a:spcPts val="0"/>
              </a:spcAft>
            </a:pPr>
            <a:r>
              <a:rPr lang="ru-RU" dirty="0">
                <a:latin typeface="Times New Roman"/>
                <a:ea typeface="Times New Roman"/>
              </a:rPr>
              <a:t>Главным движением при фрезеровании является вращение фрезы, а </a:t>
            </a:r>
            <a:r>
              <a:rPr lang="ru-RU" dirty="0" smtClean="0">
                <a:latin typeface="Times New Roman"/>
                <a:ea typeface="Times New Roman"/>
              </a:rPr>
              <a:t>движением подачи поступательное </a:t>
            </a:r>
            <a:r>
              <a:rPr lang="ru-RU" dirty="0">
                <a:latin typeface="Times New Roman"/>
                <a:ea typeface="Times New Roman"/>
              </a:rPr>
              <a:t>перемещение </a:t>
            </a:r>
            <a:r>
              <a:rPr lang="ru-RU" dirty="0" smtClean="0">
                <a:latin typeface="Times New Roman"/>
                <a:ea typeface="Times New Roman"/>
              </a:rPr>
              <a:t>заготовки или </a:t>
            </a:r>
            <a:r>
              <a:rPr lang="ru-RU" dirty="0">
                <a:latin typeface="Times New Roman"/>
                <a:ea typeface="Times New Roman"/>
              </a:rPr>
              <a:t>вращательное движение заготовки вокруг оси вращающегося стола или </a:t>
            </a:r>
            <a:r>
              <a:rPr lang="ru-RU" dirty="0" smtClean="0">
                <a:latin typeface="Times New Roman"/>
                <a:ea typeface="Times New Roman"/>
              </a:rPr>
              <a:t>барабана. </a:t>
            </a:r>
          </a:p>
          <a:p>
            <a:pPr indent="450215" algn="just">
              <a:spcAft>
                <a:spcPts val="0"/>
              </a:spcAft>
            </a:pPr>
            <a:r>
              <a:rPr lang="ru-RU" dirty="0" smtClean="0">
                <a:latin typeface="Times New Roman"/>
                <a:ea typeface="Times New Roman"/>
              </a:rPr>
              <a:t>Каждый </a:t>
            </a:r>
            <a:r>
              <a:rPr lang="ru-RU" dirty="0">
                <a:latin typeface="Times New Roman"/>
                <a:ea typeface="Times New Roman"/>
              </a:rPr>
              <a:t>режущий зуб при вращении фрезы врезается в заготовку и осуществляет резание только в пределах определенного угла поворота фрезы, а затем вращается в холостую до следующего врезания. Таким образом, особенностью процесса фрезерования является периодичность и прерывистость процесса резания каждым зубом фрезы, при чем процесс врезания зуба сопровождается ударами.</a:t>
            </a:r>
            <a:endParaRPr lang="ru-RU" sz="1600" dirty="0">
              <a:latin typeface="Times New Roman"/>
              <a:ea typeface="Times New Roman"/>
            </a:endParaRPr>
          </a:p>
          <a:p>
            <a:pPr algn="just">
              <a:spcAft>
                <a:spcPts val="0"/>
              </a:spcAft>
            </a:pPr>
            <a:r>
              <a:rPr lang="ru-RU" dirty="0" smtClean="0">
                <a:latin typeface="Times New Roman"/>
                <a:ea typeface="Times New Roman"/>
              </a:rPr>
              <a:t>       По </a:t>
            </a:r>
            <a:r>
              <a:rPr lang="ru-RU" dirty="0">
                <a:latin typeface="Times New Roman"/>
                <a:ea typeface="Times New Roman"/>
              </a:rPr>
              <a:t>исполнению фрезы делятся на цилиндрические, когда зубья располагаются только на цилиндрической поверхности фрезы и торцевые, у которых режущие зубья располагаются на торцевой и цилиндрической поверхности фрезы.</a:t>
            </a:r>
            <a:endParaRPr lang="ru-RU" sz="1600" dirty="0">
              <a:effectLst/>
              <a:latin typeface="Times New Roman"/>
              <a:ea typeface="Times New Roman"/>
            </a:endParaRPr>
          </a:p>
        </p:txBody>
      </p:sp>
    </p:spTree>
    <p:extLst>
      <p:ext uri="{BB962C8B-B14F-4D97-AF65-F5344CB8AC3E}">
        <p14:creationId xmlns:p14="http://schemas.microsoft.com/office/powerpoint/2010/main" val="258162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62074"/>
          </a:xfrm>
        </p:spPr>
        <p:txBody>
          <a:bodyPr>
            <a:noAutofit/>
          </a:bodyPr>
          <a:lstStyle/>
          <a:p>
            <a:r>
              <a:rPr lang="ru-RU" sz="2400" dirty="0">
                <a:latin typeface="Times New Roman"/>
                <a:ea typeface="Times New Roman"/>
              </a:rPr>
              <a:t>Схемы обработки заготовок на станках фрезерной группы</a:t>
            </a:r>
            <a:endParaRPr lang="ru-RU"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722" y="692695"/>
            <a:ext cx="5256584" cy="577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05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8847"/>
            <a:ext cx="8712967" cy="3970318"/>
          </a:xfrm>
          <a:prstGeom prst="rect">
            <a:avLst/>
          </a:prstGeom>
        </p:spPr>
        <p:txBody>
          <a:bodyPr wrap="square">
            <a:spAutoFit/>
          </a:bodyPr>
          <a:lstStyle/>
          <a:p>
            <a:pPr algn="ctr">
              <a:spcAft>
                <a:spcPts val="0"/>
              </a:spcAft>
            </a:pPr>
            <a:r>
              <a:rPr lang="ru-RU" b="1" i="1" dirty="0">
                <a:latin typeface="Times New Roman"/>
                <a:ea typeface="Times New Roman"/>
              </a:rPr>
              <a:t>Шлифование</a:t>
            </a:r>
            <a:endParaRPr lang="ru-RU" sz="1600" dirty="0">
              <a:latin typeface="Times New Roman"/>
              <a:ea typeface="Times New Roman"/>
            </a:endParaRPr>
          </a:p>
          <a:p>
            <a:pPr algn="just">
              <a:spcAft>
                <a:spcPts val="0"/>
              </a:spcAft>
            </a:pPr>
            <a:r>
              <a:rPr lang="ru-RU" dirty="0">
                <a:latin typeface="Times New Roman"/>
                <a:ea typeface="Times New Roman"/>
              </a:rPr>
              <a:t> </a:t>
            </a:r>
            <a:endParaRPr lang="ru-RU" sz="1600" dirty="0">
              <a:latin typeface="Times New Roman"/>
              <a:ea typeface="Times New Roman"/>
            </a:endParaRPr>
          </a:p>
          <a:p>
            <a:pPr algn="just">
              <a:spcAft>
                <a:spcPts val="0"/>
              </a:spcAft>
            </a:pPr>
            <a:r>
              <a:rPr lang="ru-RU" i="1" dirty="0">
                <a:latin typeface="Times New Roman"/>
                <a:ea typeface="Times New Roman"/>
              </a:rPr>
              <a:t>Шлифование</a:t>
            </a:r>
            <a:r>
              <a:rPr lang="ru-RU" dirty="0">
                <a:latin typeface="Times New Roman"/>
                <a:ea typeface="Times New Roman"/>
              </a:rPr>
              <a:t> – процесс обработки заготовок резанием с помощью инструментов (кругов), состоящих из абразивного материала.</a:t>
            </a:r>
            <a:endParaRPr lang="ru-RU" sz="1600" dirty="0">
              <a:latin typeface="Times New Roman"/>
              <a:ea typeface="Times New Roman"/>
            </a:endParaRPr>
          </a:p>
          <a:p>
            <a:pPr algn="just">
              <a:spcAft>
                <a:spcPts val="0"/>
              </a:spcAft>
            </a:pPr>
            <a:r>
              <a:rPr lang="ru-RU" dirty="0">
                <a:latin typeface="Times New Roman"/>
                <a:ea typeface="Times New Roman"/>
              </a:rPr>
              <a:t>Абразивные зерна расположены беспорядочно. При вращательном движении в зоне контакта с заготовкой часть зерен срезает материал в виде очень большого числа тонких стружек (до 100000000 в мин.).</a:t>
            </a:r>
            <a:endParaRPr lang="ru-RU" sz="1600" dirty="0">
              <a:latin typeface="Times New Roman"/>
              <a:ea typeface="Times New Roman"/>
            </a:endParaRPr>
          </a:p>
          <a:p>
            <a:pPr algn="just">
              <a:spcAft>
                <a:spcPts val="0"/>
              </a:spcAft>
            </a:pPr>
            <a:r>
              <a:rPr lang="ru-RU" dirty="0">
                <a:latin typeface="Times New Roman"/>
                <a:ea typeface="Times New Roman"/>
              </a:rPr>
              <a:t>Процесс резания каждым зерном осуществляется мгновенно. Обработанная поверхность представляет собой совокупность микро-следов абразивных зерен и имеет малую шероховатость.</a:t>
            </a:r>
            <a:endParaRPr lang="ru-RU" sz="1600" dirty="0">
              <a:latin typeface="Times New Roman"/>
              <a:ea typeface="Times New Roman"/>
            </a:endParaRPr>
          </a:p>
          <a:p>
            <a:pPr algn="just">
              <a:spcAft>
                <a:spcPts val="0"/>
              </a:spcAft>
            </a:pPr>
            <a:r>
              <a:rPr lang="ru-RU" dirty="0">
                <a:latin typeface="Times New Roman"/>
                <a:ea typeface="Times New Roman"/>
              </a:rPr>
              <a:t>Шлифование применяют для чистовой и отделочной обработки деталей с высокой точностью.</a:t>
            </a:r>
            <a:endParaRPr lang="ru-RU" sz="1600" dirty="0">
              <a:latin typeface="Times New Roman"/>
              <a:ea typeface="Times New Roman"/>
            </a:endParaRPr>
          </a:p>
          <a:p>
            <a:pPr algn="just">
              <a:spcAft>
                <a:spcPts val="0"/>
              </a:spcAft>
            </a:pPr>
            <a:r>
              <a:rPr lang="ru-RU" dirty="0">
                <a:latin typeface="Times New Roman"/>
                <a:ea typeface="Times New Roman"/>
              </a:rPr>
              <a:t>Главным движением при шлифовании является вращение шлифовального круга, а перемещение круга относительно детали является движением подачи.</a:t>
            </a:r>
            <a:endParaRPr lang="ru-RU" sz="1600" dirty="0">
              <a:effectLst/>
              <a:latin typeface="Times New Roman"/>
              <a:ea typeface="Times New Roman"/>
            </a:endParaRPr>
          </a:p>
        </p:txBody>
      </p:sp>
    </p:spTree>
    <p:extLst>
      <p:ext uri="{BB962C8B-B14F-4D97-AF65-F5344CB8AC3E}">
        <p14:creationId xmlns:p14="http://schemas.microsoft.com/office/powerpoint/2010/main" val="123631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16632"/>
            <a:ext cx="8568952" cy="461665"/>
          </a:xfrm>
          <a:prstGeom prst="rect">
            <a:avLst/>
          </a:prstGeom>
        </p:spPr>
        <p:txBody>
          <a:bodyPr wrap="square">
            <a:spAutoFit/>
          </a:bodyPr>
          <a:lstStyle/>
          <a:p>
            <a:r>
              <a:rPr lang="ru-RU" sz="2400" dirty="0">
                <a:solidFill>
                  <a:prstClr val="black"/>
                </a:solidFill>
                <a:latin typeface="Times New Roman"/>
                <a:ea typeface="Times New Roman"/>
                <a:cs typeface="+mj-cs"/>
              </a:rPr>
              <a:t>Схемы обработки заготовок на станках </a:t>
            </a:r>
            <a:r>
              <a:rPr lang="ru-RU" sz="2400" dirty="0" smtClean="0">
                <a:solidFill>
                  <a:prstClr val="black"/>
                </a:solidFill>
                <a:latin typeface="Times New Roman"/>
                <a:ea typeface="Times New Roman"/>
                <a:cs typeface="+mj-cs"/>
              </a:rPr>
              <a:t>шлифовальной группы</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78297"/>
            <a:ext cx="3168352" cy="330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44" y="578296"/>
            <a:ext cx="4937044" cy="366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41" y="4275355"/>
            <a:ext cx="2786825" cy="208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262503"/>
            <a:ext cx="2540530" cy="203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4085836"/>
            <a:ext cx="3309156" cy="244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35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376548"/>
            <a:ext cx="1944216" cy="167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6" r="2049" b="901"/>
          <a:stretch/>
        </p:blipFill>
        <p:spPr bwMode="auto">
          <a:xfrm>
            <a:off x="2326674" y="4917946"/>
            <a:ext cx="1768716" cy="172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116632"/>
            <a:ext cx="8712968" cy="4801314"/>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Шлифовальные круги характеризуются геометрической формой (типом), видом абразивного материала, его зернистостью, типом связки, твердостью и пр. И при выборе шлифовального круга такие характеристики как степень твердости или структура могут оказаться более значимыми, чем вид абразива</a:t>
            </a:r>
            <a:r>
              <a:rPr lang="ru-RU" dirty="0" smtClean="0">
                <a:solidFill>
                  <a:srgbClr val="000000"/>
                </a:solidFill>
                <a:latin typeface="Times New Roman" panose="02020603050405020304" pitchFamily="18" charset="0"/>
                <a:cs typeface="Times New Roman" panose="02020603050405020304" pitchFamily="18" charset="0"/>
              </a:rPr>
              <a:t>. </a:t>
            </a:r>
          </a:p>
          <a:p>
            <a:pPr algn="just"/>
            <a:r>
              <a:rPr lang="ru-RU" dirty="0" smtClean="0">
                <a:solidFill>
                  <a:srgbClr val="000000"/>
                </a:solidFill>
                <a:latin typeface="Times New Roman" panose="02020603050405020304" pitchFamily="18" charset="0"/>
                <a:cs typeface="Times New Roman" panose="02020603050405020304" pitchFamily="18" charset="0"/>
              </a:rPr>
              <a:t>Полная </a:t>
            </a:r>
            <a:r>
              <a:rPr lang="ru-RU" dirty="0">
                <a:solidFill>
                  <a:srgbClr val="000000"/>
                </a:solidFill>
                <a:latin typeface="Times New Roman" panose="02020603050405020304" pitchFamily="18" charset="0"/>
                <a:cs typeface="Times New Roman" panose="02020603050405020304" pitchFamily="18" charset="0"/>
              </a:rPr>
              <a:t>маркировка шлифовальных кругов содержит:</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тип круга;</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его размеры</a:t>
            </a:r>
            <a:r>
              <a:rPr lang="ru-RU" dirty="0" smtClean="0">
                <a:solidFill>
                  <a:srgbClr val="000000"/>
                </a:solidFill>
                <a:latin typeface="Times New Roman" panose="02020603050405020304" pitchFamily="18" charset="0"/>
                <a:cs typeface="Times New Roman" panose="02020603050405020304" pitchFamily="18" charset="0"/>
              </a:rPr>
              <a:t>;</a:t>
            </a:r>
            <a:endParaRPr lang="ru-RU" dirty="0">
              <a:solidFill>
                <a:srgbClr val="000000"/>
              </a:solidFill>
              <a:latin typeface="Times New Roman" panose="02020603050405020304" pitchFamily="18" charset="0"/>
              <a:cs typeface="Times New Roman" panose="02020603050405020304" pitchFamily="18" charset="0"/>
            </a:endParaRP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вид абразивного материала;</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номер зернистости;</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степень твердости;</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структуру (соотношение между абразивом, связкой и порами в теле инструмента);</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вид связки;</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максимальную скорость;</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класс точности;</a:t>
            </a:r>
          </a:p>
          <a:p>
            <a:pPr algn="just">
              <a:buFont typeface="Arial"/>
              <a:buChar char="•"/>
            </a:pPr>
            <a:r>
              <a:rPr lang="ru-RU" dirty="0">
                <a:solidFill>
                  <a:srgbClr val="000000"/>
                </a:solidFill>
                <a:latin typeface="Times New Roman" panose="02020603050405020304" pitchFamily="18" charset="0"/>
                <a:cs typeface="Times New Roman" panose="02020603050405020304" pitchFamily="18" charset="0"/>
              </a:rPr>
              <a:t>класс неуравновешенности.</a:t>
            </a:r>
          </a:p>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86" y="4005064"/>
            <a:ext cx="4753602" cy="268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3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03868"/>
            <a:ext cx="7632848" cy="646331"/>
          </a:xfrm>
          <a:prstGeom prst="rect">
            <a:avLst/>
          </a:prstGeom>
        </p:spPr>
        <p:txBody>
          <a:bodyPr wrap="square">
            <a:spAutoFit/>
          </a:bodyPr>
          <a:lstStyle/>
          <a:p>
            <a:pPr algn="ctr">
              <a:spcAft>
                <a:spcPts val="0"/>
              </a:spcAft>
            </a:pPr>
            <a:r>
              <a:rPr lang="ru-RU" b="1" i="1" dirty="0">
                <a:latin typeface="Times New Roman"/>
                <a:ea typeface="Times New Roman"/>
              </a:rPr>
              <a:t>Технологические методы отделочной (финишной) </a:t>
            </a:r>
            <a:r>
              <a:rPr lang="ru-RU" b="1" i="1" dirty="0" smtClean="0">
                <a:latin typeface="Times New Roman"/>
                <a:ea typeface="Times New Roman"/>
              </a:rPr>
              <a:t>обработки поверхностей </a:t>
            </a:r>
            <a:r>
              <a:rPr lang="ru-RU" b="1" i="1" dirty="0">
                <a:latin typeface="Times New Roman"/>
                <a:ea typeface="Times New Roman"/>
              </a:rPr>
              <a:t>деталей машин</a:t>
            </a:r>
            <a:endParaRPr lang="ru-RU" dirty="0"/>
          </a:p>
        </p:txBody>
      </p:sp>
      <p:sp>
        <p:nvSpPr>
          <p:cNvPr id="6" name="Прямоугольник 5"/>
          <p:cNvSpPr/>
          <p:nvPr/>
        </p:nvSpPr>
        <p:spPr>
          <a:xfrm>
            <a:off x="3767036" y="724269"/>
            <a:ext cx="1609928" cy="369332"/>
          </a:xfrm>
          <a:prstGeom prst="rect">
            <a:avLst/>
          </a:prstGeom>
        </p:spPr>
        <p:txBody>
          <a:bodyPr wrap="none">
            <a:spAutoFit/>
          </a:bodyPr>
          <a:lstStyle/>
          <a:p>
            <a:r>
              <a:rPr lang="ru-RU" b="1" i="1" dirty="0">
                <a:latin typeface="Times New Roman"/>
                <a:ea typeface="Times New Roman"/>
              </a:rPr>
              <a:t>Хонингование</a:t>
            </a:r>
            <a:endParaRPr lang="ru-RU" dirty="0"/>
          </a:p>
        </p:txBody>
      </p:sp>
      <p:sp>
        <p:nvSpPr>
          <p:cNvPr id="8" name="Прямоугольник 7"/>
          <p:cNvSpPr/>
          <p:nvPr/>
        </p:nvSpPr>
        <p:spPr>
          <a:xfrm>
            <a:off x="249351" y="1340768"/>
            <a:ext cx="3334874" cy="2862322"/>
          </a:xfrm>
          <a:prstGeom prst="rect">
            <a:avLst/>
          </a:prstGeom>
        </p:spPr>
        <p:txBody>
          <a:bodyPr wrap="square">
            <a:spAutoFit/>
          </a:bodyPr>
          <a:lstStyle/>
          <a:p>
            <a:r>
              <a:rPr lang="ru-RU" i="1" dirty="0">
                <a:latin typeface="Times New Roman"/>
                <a:ea typeface="Times New Roman"/>
              </a:rPr>
              <a:t>Хонингование </a:t>
            </a:r>
            <a:r>
              <a:rPr lang="ru-RU" dirty="0">
                <a:latin typeface="Times New Roman"/>
                <a:ea typeface="Times New Roman"/>
              </a:rPr>
              <a:t>применяют для получения поверхностей высокой точности и малой шероховатости, а также для создания специфического микро-профиля обработанной поверхности в виде сетки (для удержания смазочного материала на поверхности деталей).</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75125"/>
            <a:ext cx="4464496" cy="3327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89" y="4203090"/>
            <a:ext cx="3630047" cy="226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4104105" y="4598882"/>
            <a:ext cx="4902976" cy="2031325"/>
          </a:xfrm>
          <a:prstGeom prst="rect">
            <a:avLst/>
          </a:prstGeom>
        </p:spPr>
        <p:txBody>
          <a:bodyPr wrap="square">
            <a:spAutoFit/>
          </a:bodyPr>
          <a:lstStyle/>
          <a:p>
            <a:r>
              <a:rPr lang="ru-RU" dirty="0">
                <a:latin typeface="Times New Roman"/>
                <a:ea typeface="Times New Roman"/>
              </a:rPr>
              <a:t>Поверхность неподвижной заготовки обрабатывается мелко-зернистыми абразивными брусками, закрепленными в хонинговальной головке (хоне). </a:t>
            </a:r>
            <a:endParaRPr lang="ru-RU" dirty="0" smtClean="0">
              <a:latin typeface="Times New Roman"/>
              <a:ea typeface="Times New Roman"/>
            </a:endParaRPr>
          </a:p>
          <a:p>
            <a:r>
              <a:rPr lang="ru-RU" dirty="0" smtClean="0">
                <a:latin typeface="Times New Roman"/>
                <a:ea typeface="Times New Roman"/>
              </a:rPr>
              <a:t>Бруски </a:t>
            </a:r>
            <a:r>
              <a:rPr lang="ru-RU" dirty="0">
                <a:latin typeface="Times New Roman"/>
                <a:ea typeface="Times New Roman"/>
              </a:rPr>
              <a:t>вращаются и одновременно перемещаются </a:t>
            </a:r>
            <a:r>
              <a:rPr lang="ru-RU" dirty="0" smtClean="0">
                <a:latin typeface="Times New Roman"/>
                <a:ea typeface="Times New Roman"/>
              </a:rPr>
              <a:t>возвратно-поступательно </a:t>
            </a:r>
            <a:r>
              <a:rPr lang="ru-RU" dirty="0">
                <a:latin typeface="Times New Roman"/>
                <a:ea typeface="Times New Roman"/>
              </a:rPr>
              <a:t>вдоль оси обрабатываемого </a:t>
            </a:r>
            <a:r>
              <a:rPr lang="ru-RU" dirty="0" smtClean="0">
                <a:latin typeface="Times New Roman"/>
                <a:ea typeface="Times New Roman"/>
              </a:rPr>
              <a:t>отверстия.</a:t>
            </a:r>
            <a:endParaRPr lang="ru-RU" dirty="0"/>
          </a:p>
        </p:txBody>
      </p:sp>
    </p:spTree>
    <p:extLst>
      <p:ext uri="{BB962C8B-B14F-4D97-AF65-F5344CB8AC3E}">
        <p14:creationId xmlns:p14="http://schemas.microsoft.com/office/powerpoint/2010/main" val="28428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35393" y="116632"/>
            <a:ext cx="2464136" cy="369332"/>
          </a:xfrm>
          <a:prstGeom prst="rect">
            <a:avLst/>
          </a:prstGeom>
        </p:spPr>
        <p:txBody>
          <a:bodyPr wrap="none">
            <a:spAutoFit/>
          </a:bodyPr>
          <a:lstStyle/>
          <a:p>
            <a:pPr algn="ctr">
              <a:spcAft>
                <a:spcPts val="0"/>
              </a:spcAft>
            </a:pPr>
            <a:r>
              <a:rPr lang="ru-RU" b="1" i="1" dirty="0" err="1">
                <a:latin typeface="Times New Roman"/>
                <a:ea typeface="Times New Roman"/>
              </a:rPr>
              <a:t>Суперфиниширование</a:t>
            </a:r>
            <a:endParaRPr lang="ru-RU" sz="1600" dirty="0">
              <a:effectLst/>
              <a:latin typeface="Times New Roman"/>
              <a:ea typeface="Times New Roman"/>
            </a:endParaRPr>
          </a:p>
        </p:txBody>
      </p:sp>
      <p:sp>
        <p:nvSpPr>
          <p:cNvPr id="5" name="Прямоугольник 4"/>
          <p:cNvSpPr/>
          <p:nvPr/>
        </p:nvSpPr>
        <p:spPr>
          <a:xfrm>
            <a:off x="179511" y="548680"/>
            <a:ext cx="8636421" cy="1200329"/>
          </a:xfrm>
          <a:prstGeom prst="rect">
            <a:avLst/>
          </a:prstGeom>
        </p:spPr>
        <p:txBody>
          <a:bodyPr wrap="square">
            <a:spAutoFit/>
          </a:bodyPr>
          <a:lstStyle/>
          <a:p>
            <a:r>
              <a:rPr lang="ru-RU" i="1" dirty="0" err="1">
                <a:latin typeface="Times New Roman"/>
                <a:ea typeface="Times New Roman"/>
              </a:rPr>
              <a:t>Суперфиниширование</a:t>
            </a:r>
            <a:r>
              <a:rPr lang="ru-RU" dirty="0">
                <a:latin typeface="Times New Roman"/>
                <a:ea typeface="Times New Roman"/>
              </a:rPr>
              <a:t> уменьшает шероховатость поверхности, оставшуюся от предыдущей обработки. </a:t>
            </a:r>
            <a:endParaRPr lang="ru-RU" dirty="0" smtClean="0">
              <a:latin typeface="Times New Roman"/>
              <a:ea typeface="Times New Roman"/>
            </a:endParaRPr>
          </a:p>
          <a:p>
            <a:r>
              <a:rPr lang="ru-RU" dirty="0" smtClean="0">
                <a:latin typeface="Times New Roman"/>
                <a:ea typeface="Times New Roman"/>
              </a:rPr>
              <a:t>Получают </a:t>
            </a:r>
            <a:r>
              <a:rPr lang="ru-RU" dirty="0">
                <a:latin typeface="Times New Roman"/>
                <a:ea typeface="Times New Roman"/>
              </a:rPr>
              <a:t>очень гладкую поверхность, сетчатый рельеф, благоприятные условия для взаимодействия поверхностей.</a:t>
            </a:r>
            <a:endParaRPr lang="ru-RU" dirty="0"/>
          </a:p>
        </p:txBody>
      </p:sp>
      <p:sp>
        <p:nvSpPr>
          <p:cNvPr id="6" name="Прямоугольник 5"/>
          <p:cNvSpPr/>
          <p:nvPr/>
        </p:nvSpPr>
        <p:spPr>
          <a:xfrm>
            <a:off x="147551" y="5013176"/>
            <a:ext cx="8496944" cy="923330"/>
          </a:xfrm>
          <a:prstGeom prst="rect">
            <a:avLst/>
          </a:prstGeom>
        </p:spPr>
        <p:txBody>
          <a:bodyPr wrap="square">
            <a:spAutoFit/>
          </a:bodyPr>
          <a:lstStyle/>
          <a:p>
            <a:r>
              <a:rPr lang="ru-RU" dirty="0">
                <a:latin typeface="Times New Roman"/>
                <a:ea typeface="Times New Roman"/>
              </a:rPr>
              <a:t>Поверхности обрабатывают абразивными брусками, установленными в специальной головке. Для </a:t>
            </a:r>
            <a:r>
              <a:rPr lang="ru-RU" dirty="0" err="1">
                <a:latin typeface="Times New Roman"/>
                <a:ea typeface="Times New Roman"/>
              </a:rPr>
              <a:t>суперфиниширования</a:t>
            </a:r>
            <a:r>
              <a:rPr lang="ru-RU" dirty="0">
                <a:latin typeface="Times New Roman"/>
                <a:ea typeface="Times New Roman"/>
              </a:rPr>
              <a:t> характерно колебательное движение брусков наряду с движением заготовки</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1" y="2636912"/>
            <a:ext cx="4435556" cy="182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149" y="1583574"/>
            <a:ext cx="4514198" cy="288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69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75856" y="116632"/>
            <a:ext cx="2263953" cy="369332"/>
          </a:xfrm>
          <a:prstGeom prst="rect">
            <a:avLst/>
          </a:prstGeom>
        </p:spPr>
        <p:txBody>
          <a:bodyPr wrap="none">
            <a:spAutoFit/>
          </a:bodyPr>
          <a:lstStyle/>
          <a:p>
            <a:pPr indent="254000" algn="ctr">
              <a:spcAft>
                <a:spcPts val="0"/>
              </a:spcAft>
            </a:pPr>
            <a:r>
              <a:rPr lang="ru-RU" b="1" dirty="0">
                <a:latin typeface="Times New Roman"/>
                <a:ea typeface="Times New Roman"/>
              </a:rPr>
              <a:t>Режимы  резания</a:t>
            </a:r>
            <a:endParaRPr lang="ru-RU" dirty="0">
              <a:effectLst/>
              <a:latin typeface="Times New Roman"/>
              <a:ea typeface="Times New Roman"/>
            </a:endParaRPr>
          </a:p>
        </p:txBody>
      </p:sp>
      <p:sp>
        <p:nvSpPr>
          <p:cNvPr id="7" name="Прямоугольник 6"/>
          <p:cNvSpPr/>
          <p:nvPr/>
        </p:nvSpPr>
        <p:spPr>
          <a:xfrm>
            <a:off x="208024" y="485963"/>
            <a:ext cx="8712968" cy="646331"/>
          </a:xfrm>
          <a:prstGeom prst="rect">
            <a:avLst/>
          </a:prstGeom>
        </p:spPr>
        <p:txBody>
          <a:bodyPr wrap="square">
            <a:spAutoFit/>
          </a:bodyPr>
          <a:lstStyle/>
          <a:p>
            <a:r>
              <a:rPr lang="ru-RU" i="1" dirty="0">
                <a:latin typeface="Times New Roman"/>
                <a:ea typeface="Times New Roman"/>
              </a:rPr>
              <a:t>Скоростью главного </a:t>
            </a:r>
            <a:r>
              <a:rPr lang="ru-RU" i="1" dirty="0" smtClean="0">
                <a:latin typeface="Times New Roman"/>
                <a:ea typeface="Times New Roman"/>
              </a:rPr>
              <a:t>движения </a:t>
            </a:r>
            <a:r>
              <a:rPr lang="en-US" i="1" dirty="0" smtClean="0">
                <a:latin typeface="Times New Roman"/>
                <a:ea typeface="Times New Roman"/>
              </a:rPr>
              <a:t>(V)</a:t>
            </a:r>
            <a:r>
              <a:rPr lang="ru-RU" dirty="0" smtClean="0">
                <a:latin typeface="Times New Roman"/>
                <a:ea typeface="Times New Roman"/>
              </a:rPr>
              <a:t> </a:t>
            </a:r>
            <a:r>
              <a:rPr lang="ru-RU" dirty="0">
                <a:latin typeface="Times New Roman"/>
                <a:ea typeface="Times New Roman"/>
              </a:rPr>
              <a:t>– называют расстояние, пройденное точкой режущей кромки инструмента в единицу времени (м/мин; м/с).</a:t>
            </a:r>
            <a:endParaRPr lang="ru-RU" dirty="0"/>
          </a:p>
        </p:txBody>
      </p:sp>
      <p:sp>
        <p:nvSpPr>
          <p:cNvPr id="10" name="Прямоугольник 9"/>
          <p:cNvSpPr/>
          <p:nvPr/>
        </p:nvSpPr>
        <p:spPr>
          <a:xfrm>
            <a:off x="233088" y="1196752"/>
            <a:ext cx="8697985" cy="1477328"/>
          </a:xfrm>
          <a:prstGeom prst="rect">
            <a:avLst/>
          </a:prstGeom>
        </p:spPr>
        <p:txBody>
          <a:bodyPr wrap="square">
            <a:spAutoFit/>
          </a:bodyPr>
          <a:lstStyle/>
          <a:p>
            <a:r>
              <a:rPr lang="ru-RU" i="1" dirty="0" smtClean="0">
                <a:latin typeface="Times New Roman" panose="02020603050405020304" pitchFamily="18" charset="0"/>
                <a:cs typeface="Times New Roman" panose="02020603050405020304" pitchFamily="18" charset="0"/>
              </a:rPr>
              <a:t>Подача</a:t>
            </a:r>
            <a:r>
              <a:rPr lang="en-US" i="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(S) </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путь точки режущей кромки инструмента относительно заготовки </a:t>
            </a:r>
            <a:r>
              <a:rPr lang="ru-RU" dirty="0" smtClean="0">
                <a:latin typeface="Times New Roman" panose="02020603050405020304" pitchFamily="18" charset="0"/>
                <a:cs typeface="Times New Roman" panose="02020603050405020304" pitchFamily="18" charset="0"/>
              </a:rPr>
              <a:t>в</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направлении </a:t>
            </a:r>
            <a:r>
              <a:rPr lang="ru-RU" dirty="0">
                <a:latin typeface="Times New Roman" panose="02020603050405020304" pitchFamily="18" charset="0"/>
                <a:cs typeface="Times New Roman" panose="02020603050405020304" pitchFamily="18" charset="0"/>
              </a:rPr>
              <a:t>движения подачи за один ход заготовки или инструмента.</a:t>
            </a:r>
          </a:p>
          <a:p>
            <a:r>
              <a:rPr lang="ru-RU" dirty="0">
                <a:latin typeface="Times New Roman" panose="02020603050405020304" pitchFamily="18" charset="0"/>
                <a:cs typeface="Times New Roman" panose="02020603050405020304" pitchFamily="18" charset="0"/>
              </a:rPr>
              <a:t>В зависимости от технологического метода обработки подачу измеряют:</a:t>
            </a:r>
          </a:p>
          <a:p>
            <a:r>
              <a:rPr lang="ru-RU" dirty="0">
                <a:latin typeface="Times New Roman" panose="02020603050405020304" pitchFamily="18" charset="0"/>
                <a:cs typeface="Times New Roman" panose="02020603050405020304" pitchFamily="18" charset="0"/>
              </a:rPr>
              <a:t>мм/об – точение и сверление;</a:t>
            </a:r>
          </a:p>
          <a:p>
            <a:r>
              <a:rPr lang="ru-RU" dirty="0">
                <a:latin typeface="Times New Roman" panose="02020603050405020304" pitchFamily="18" charset="0"/>
                <a:cs typeface="Times New Roman" panose="02020603050405020304" pitchFamily="18" charset="0"/>
              </a:rPr>
              <a:t>мм/</a:t>
            </a:r>
            <a:r>
              <a:rPr lang="ru-RU" dirty="0" err="1">
                <a:latin typeface="Times New Roman" panose="02020603050405020304" pitchFamily="18" charset="0"/>
                <a:cs typeface="Times New Roman" panose="02020603050405020304" pitchFamily="18" charset="0"/>
              </a:rPr>
              <a:t>дв</a:t>
            </a:r>
            <a:r>
              <a:rPr lang="ru-RU" dirty="0">
                <a:latin typeface="Times New Roman" panose="02020603050405020304" pitchFamily="18" charset="0"/>
                <a:cs typeface="Times New Roman" panose="02020603050405020304" pitchFamily="18" charset="0"/>
              </a:rPr>
              <a:t>. ход – строгание и шлифование.</a:t>
            </a:r>
          </a:p>
        </p:txBody>
      </p:sp>
      <p:sp>
        <p:nvSpPr>
          <p:cNvPr id="13" name="Прямоугольник 12"/>
          <p:cNvSpPr/>
          <p:nvPr/>
        </p:nvSpPr>
        <p:spPr>
          <a:xfrm>
            <a:off x="117584" y="2674080"/>
            <a:ext cx="9026416" cy="1200329"/>
          </a:xfrm>
          <a:prstGeom prst="rect">
            <a:avLst/>
          </a:prstGeom>
        </p:spPr>
        <p:txBody>
          <a:bodyPr wrap="square">
            <a:spAutoFit/>
          </a:bodyPr>
          <a:lstStyle/>
          <a:p>
            <a:r>
              <a:rPr lang="ru-RU" i="1" dirty="0">
                <a:latin typeface="Times New Roman" panose="02020603050405020304" pitchFamily="18" charset="0"/>
                <a:cs typeface="Times New Roman" panose="02020603050405020304" pitchFamily="18" charset="0"/>
              </a:rPr>
              <a:t>Глубина резания </a:t>
            </a:r>
            <a:r>
              <a:rPr lang="ru-RU"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t</a:t>
            </a:r>
            <a:r>
              <a:rPr lang="ru-RU" i="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толщина слоя </a:t>
            </a:r>
            <a:r>
              <a:rPr lang="ru-RU" dirty="0">
                <a:latin typeface="Times New Roman" panose="02020603050405020304" pitchFamily="18" charset="0"/>
                <a:cs typeface="Times New Roman" panose="02020603050405020304" pitchFamily="18" charset="0"/>
              </a:rPr>
              <a:t>металла </a:t>
            </a:r>
            <a:r>
              <a:rPr lang="ru-RU" dirty="0" smtClean="0">
                <a:latin typeface="Times New Roman" panose="02020603050405020304" pitchFamily="18" charset="0"/>
                <a:cs typeface="Times New Roman" panose="02020603050405020304" pitchFamily="18" charset="0"/>
              </a:rPr>
              <a:t>снимаемого </a:t>
            </a:r>
            <a:r>
              <a:rPr lang="ru-RU" dirty="0">
                <a:latin typeface="Times New Roman" panose="02020603050405020304" pitchFamily="18" charset="0"/>
                <a:cs typeface="Times New Roman" panose="02020603050405020304" pitchFamily="18" charset="0"/>
              </a:rPr>
              <a:t>с заготовки за один проход режущего </a:t>
            </a:r>
            <a:r>
              <a:rPr lang="ru-RU" dirty="0" smtClean="0">
                <a:latin typeface="Times New Roman" panose="02020603050405020304" pitchFamily="18" charset="0"/>
                <a:cs typeface="Times New Roman" panose="02020603050405020304" pitchFamily="18" charset="0"/>
              </a:rPr>
              <a:t>инструмента, то есть расстояние </a:t>
            </a:r>
            <a:r>
              <a:rPr lang="ru-RU" dirty="0">
                <a:latin typeface="Times New Roman" panose="02020603050405020304" pitchFamily="18" charset="0"/>
                <a:cs typeface="Times New Roman" panose="02020603050405020304" pitchFamily="18" charset="0"/>
              </a:rPr>
              <a:t>между обрабатываемой и обработанной п</a:t>
            </a:r>
            <a:r>
              <a:rPr lang="ru-RU" dirty="0" smtClean="0">
                <a:latin typeface="Times New Roman" panose="02020603050405020304" pitchFamily="18" charset="0"/>
                <a:cs typeface="Times New Roman" panose="02020603050405020304" pitchFamily="18" charset="0"/>
              </a:rPr>
              <a:t>оверхностями </a:t>
            </a:r>
            <a:r>
              <a:rPr lang="ru-RU" dirty="0">
                <a:latin typeface="Times New Roman" panose="02020603050405020304" pitchFamily="18" charset="0"/>
                <a:cs typeface="Times New Roman" panose="02020603050405020304" pitchFamily="18" charset="0"/>
              </a:rPr>
              <a:t>заготовки, измеренное перпендикулярно к обработанной поверхности (мм</a:t>
            </a:r>
            <a:r>
              <a:rPr lang="ru-RU" dirty="0" smtClean="0">
                <a:latin typeface="Times New Roman" panose="02020603050405020304" pitchFamily="18" charset="0"/>
                <a:cs typeface="Times New Roman" panose="02020603050405020304" pitchFamily="18" charset="0"/>
              </a:rPr>
              <a:t>).</a:t>
            </a: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645024"/>
            <a:ext cx="327908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445224"/>
            <a:ext cx="1512168" cy="11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015547"/>
            <a:ext cx="3556904" cy="112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687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605" y="4489"/>
            <a:ext cx="8928992" cy="2000548"/>
          </a:xfrm>
          <a:prstGeom prst="rect">
            <a:avLst/>
          </a:prstGeom>
        </p:spPr>
        <p:txBody>
          <a:bodyPr wrap="square">
            <a:spAutoFit/>
          </a:bodyPr>
          <a:lstStyle/>
          <a:p>
            <a:pPr algn="ctr">
              <a:spcAft>
                <a:spcPts val="0"/>
              </a:spcAft>
            </a:pPr>
            <a:r>
              <a:rPr lang="ru-RU" sz="1600" b="1" i="1" dirty="0" smtClean="0">
                <a:latin typeface="Times New Roman"/>
                <a:ea typeface="Times New Roman"/>
              </a:rPr>
              <a:t>Полирование</a:t>
            </a:r>
            <a:endParaRPr lang="ru-RU" sz="1600" dirty="0">
              <a:latin typeface="Times New Roman"/>
              <a:ea typeface="Times New Roman"/>
            </a:endParaRPr>
          </a:p>
          <a:p>
            <a:pPr indent="450215">
              <a:spcAft>
                <a:spcPts val="0"/>
              </a:spcAft>
            </a:pPr>
            <a:r>
              <a:rPr lang="ru-RU" i="1" dirty="0">
                <a:latin typeface="Times New Roman"/>
                <a:ea typeface="Times New Roman"/>
              </a:rPr>
              <a:t>Полированием</a:t>
            </a:r>
            <a:r>
              <a:rPr lang="ru-RU" dirty="0">
                <a:latin typeface="Times New Roman"/>
                <a:ea typeface="Times New Roman"/>
              </a:rPr>
              <a:t> уменьшают шероховатость поверхности. </a:t>
            </a:r>
            <a:endParaRPr lang="ru-RU" sz="1600" dirty="0">
              <a:latin typeface="Times New Roman"/>
              <a:ea typeface="Times New Roman"/>
            </a:endParaRPr>
          </a:p>
          <a:p>
            <a:pPr indent="450215">
              <a:spcAft>
                <a:spcPts val="0"/>
              </a:spcAft>
            </a:pPr>
            <a:r>
              <a:rPr lang="ru-RU" dirty="0">
                <a:latin typeface="Times New Roman"/>
                <a:ea typeface="Times New Roman"/>
              </a:rPr>
              <a:t>Этим способом получают зеркальный блеск на ответственных частях деталей (дорожки качения подшипников) либо на декоративных элементах (облицовочные части автомобилей). Используют полировальные пасты или абразивные зерна, смешанные со смазочным материалом. Эти материалы наносят на быстро- вращающиеся эластичные круги (фетровые</a:t>
            </a:r>
            <a:r>
              <a:rPr lang="ru-RU" dirty="0" smtClean="0">
                <a:latin typeface="Times New Roman"/>
                <a:ea typeface="Times New Roman"/>
              </a:rPr>
              <a:t>) или </a:t>
            </a:r>
            <a:r>
              <a:rPr lang="ru-RU" dirty="0">
                <a:latin typeface="Times New Roman"/>
                <a:ea typeface="Times New Roman"/>
              </a:rPr>
              <a:t>на колеблющиеся щетки.</a:t>
            </a:r>
            <a:endParaRPr lang="ru-RU" sz="1600" dirty="0">
              <a:effectLst/>
              <a:latin typeface="Times New Roman"/>
              <a:ea typeface="Times New Roman"/>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33"/>
          <a:stretch/>
        </p:blipFill>
        <p:spPr bwMode="auto">
          <a:xfrm>
            <a:off x="394808" y="2007532"/>
            <a:ext cx="4537231" cy="292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772816"/>
            <a:ext cx="348276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5002834"/>
            <a:ext cx="1753251" cy="185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293096"/>
            <a:ext cx="332059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227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3808" y="37490"/>
            <a:ext cx="3711722" cy="369332"/>
          </a:xfrm>
          <a:prstGeom prst="rect">
            <a:avLst/>
          </a:prstGeom>
        </p:spPr>
        <p:txBody>
          <a:bodyPr wrap="none">
            <a:spAutoFit/>
          </a:bodyPr>
          <a:lstStyle/>
          <a:p>
            <a:pPr algn="ctr">
              <a:spcAft>
                <a:spcPts val="0"/>
              </a:spcAft>
            </a:pPr>
            <a:r>
              <a:rPr lang="ru-RU" b="1" i="1" dirty="0">
                <a:latin typeface="Times New Roman"/>
                <a:ea typeface="Times New Roman"/>
              </a:rPr>
              <a:t>Абразивно – жидкостная отделка</a:t>
            </a:r>
            <a:endParaRPr lang="ru-RU" sz="1600" dirty="0">
              <a:effectLst/>
              <a:latin typeface="Times New Roman"/>
              <a:ea typeface="Times New Roman"/>
            </a:endParaRPr>
          </a:p>
        </p:txBody>
      </p:sp>
      <p:sp>
        <p:nvSpPr>
          <p:cNvPr id="5" name="Прямоугольник 4"/>
          <p:cNvSpPr/>
          <p:nvPr/>
        </p:nvSpPr>
        <p:spPr>
          <a:xfrm>
            <a:off x="162897" y="692696"/>
            <a:ext cx="4985165" cy="5632311"/>
          </a:xfrm>
          <a:prstGeom prst="rect">
            <a:avLst/>
          </a:prstGeom>
        </p:spPr>
        <p:txBody>
          <a:bodyPr wrap="square">
            <a:spAutoFit/>
          </a:bodyPr>
          <a:lstStyle/>
          <a:p>
            <a:pPr indent="450215" algn="just">
              <a:spcAft>
                <a:spcPts val="0"/>
              </a:spcAft>
            </a:pPr>
            <a:r>
              <a:rPr lang="ru-RU" dirty="0">
                <a:latin typeface="Times New Roman"/>
                <a:ea typeface="Times New Roman"/>
              </a:rPr>
              <a:t>Данный вид обработки применяется для отделки </a:t>
            </a:r>
            <a:r>
              <a:rPr lang="ru-RU" dirty="0" smtClean="0">
                <a:latin typeface="Times New Roman"/>
                <a:ea typeface="Times New Roman"/>
              </a:rPr>
              <a:t>объемно-криволинейных</a:t>
            </a:r>
            <a:r>
              <a:rPr lang="ru-RU" dirty="0">
                <a:latin typeface="Times New Roman"/>
                <a:ea typeface="Times New Roman"/>
              </a:rPr>
              <a:t>, фасонных поверхностей.</a:t>
            </a:r>
            <a:endParaRPr lang="ru-RU" sz="1600" dirty="0">
              <a:latin typeface="Times New Roman"/>
              <a:ea typeface="Times New Roman"/>
            </a:endParaRPr>
          </a:p>
          <a:p>
            <a:pPr indent="450215" algn="just">
              <a:spcAft>
                <a:spcPts val="0"/>
              </a:spcAft>
            </a:pPr>
            <a:r>
              <a:rPr lang="ru-RU" dirty="0">
                <a:latin typeface="Times New Roman"/>
                <a:ea typeface="Times New Roman"/>
              </a:rPr>
              <a:t>На обрабатываемую поверхность, имеющую следы предшествующей обработки, подают струи антикоррозионной жидкости со взвешенными частицами абразивного порошка.</a:t>
            </a:r>
            <a:endParaRPr lang="ru-RU" sz="1600" dirty="0">
              <a:latin typeface="Times New Roman"/>
              <a:ea typeface="Times New Roman"/>
            </a:endParaRPr>
          </a:p>
          <a:p>
            <a:pPr indent="450215" algn="just">
              <a:spcAft>
                <a:spcPts val="0"/>
              </a:spcAft>
            </a:pPr>
            <a:r>
              <a:rPr lang="ru-RU" dirty="0" smtClean="0">
                <a:latin typeface="Times New Roman"/>
                <a:ea typeface="Times New Roman"/>
              </a:rPr>
              <a:t>Водно-абразивная </a:t>
            </a:r>
            <a:r>
              <a:rPr lang="ru-RU" dirty="0">
                <a:latin typeface="Times New Roman"/>
                <a:ea typeface="Times New Roman"/>
              </a:rPr>
              <a:t>суспензия перемещается под давлением с большой скоростью. Частицы абразива ударяются о поверхность заготовки и сглаживают </a:t>
            </a:r>
            <a:r>
              <a:rPr lang="ru-RU" dirty="0" smtClean="0">
                <a:latin typeface="Times New Roman"/>
                <a:ea typeface="Times New Roman"/>
              </a:rPr>
              <a:t>микро- </a:t>
            </a:r>
            <a:r>
              <a:rPr lang="ru-RU" dirty="0">
                <a:latin typeface="Times New Roman"/>
                <a:ea typeface="Times New Roman"/>
              </a:rPr>
              <a:t>неровности.</a:t>
            </a:r>
            <a:endParaRPr lang="ru-RU" sz="1600" dirty="0">
              <a:latin typeface="Times New Roman"/>
              <a:ea typeface="Times New Roman"/>
            </a:endParaRPr>
          </a:p>
          <a:p>
            <a:pPr indent="450215" algn="just">
              <a:spcAft>
                <a:spcPts val="0"/>
              </a:spcAft>
            </a:pPr>
            <a:r>
              <a:rPr lang="ru-RU" dirty="0">
                <a:latin typeface="Times New Roman"/>
                <a:ea typeface="Times New Roman"/>
              </a:rPr>
              <a:t>Интенсивность съема материала регулируется зернистостью порошка, давлением струи и углом под которым подают жидкость. </a:t>
            </a:r>
            <a:endParaRPr lang="ru-RU" sz="1600" dirty="0">
              <a:latin typeface="Times New Roman"/>
              <a:ea typeface="Times New Roman"/>
            </a:endParaRPr>
          </a:p>
          <a:p>
            <a:r>
              <a:rPr lang="ru-RU" dirty="0">
                <a:latin typeface="Times New Roman"/>
                <a:ea typeface="Times New Roman"/>
              </a:rPr>
              <a:t>Жидкостная пленка играет важную роль в данном процессе. Зерна, попадающие на выступы, легко преодолевают ее, а зерна, попадающие во впадины – встречают сопротивление, съем материала затрудняется, шероховатость сглаживается.</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854" y="829242"/>
            <a:ext cx="3732422" cy="526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07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5332"/>
            <a:ext cx="6552728" cy="369332"/>
          </a:xfrm>
          <a:prstGeom prst="rect">
            <a:avLst/>
          </a:prstGeom>
        </p:spPr>
        <p:txBody>
          <a:bodyPr wrap="square">
            <a:spAutoFit/>
          </a:bodyPr>
          <a:lstStyle/>
          <a:p>
            <a:pPr indent="254000" algn="ctr" fontAlgn="ctr">
              <a:spcAft>
                <a:spcPts val="0"/>
              </a:spcAft>
            </a:pPr>
            <a:r>
              <a:rPr lang="ru-RU" b="1" i="1" dirty="0">
                <a:latin typeface="Times New Roman"/>
                <a:ea typeface="Times New Roman"/>
              </a:rPr>
              <a:t>Классификация металлорежущих станков</a:t>
            </a:r>
            <a:endParaRPr lang="ru-RU" sz="1600" dirty="0">
              <a:effectLst/>
              <a:latin typeface="Times New Roman"/>
              <a:ea typeface="Times New Roman"/>
            </a:endParaRPr>
          </a:p>
        </p:txBody>
      </p:sp>
      <p:sp>
        <p:nvSpPr>
          <p:cNvPr id="3" name="Прямоугольник 2"/>
          <p:cNvSpPr/>
          <p:nvPr/>
        </p:nvSpPr>
        <p:spPr>
          <a:xfrm>
            <a:off x="2126778" y="404664"/>
            <a:ext cx="6264696" cy="369332"/>
          </a:xfrm>
          <a:prstGeom prst="rect">
            <a:avLst/>
          </a:prstGeom>
        </p:spPr>
        <p:txBody>
          <a:bodyPr wrap="square">
            <a:spAutoFit/>
          </a:bodyPr>
          <a:lstStyle/>
          <a:p>
            <a:r>
              <a:rPr lang="ru-RU" dirty="0">
                <a:latin typeface="Times New Roman"/>
                <a:ea typeface="Times New Roman"/>
              </a:rPr>
              <a:t>По общности технологического метода </a:t>
            </a:r>
            <a:r>
              <a:rPr lang="ru-RU" dirty="0" smtClean="0">
                <a:latin typeface="Times New Roman"/>
                <a:ea typeface="Times New Roman"/>
              </a:rPr>
              <a:t>обработки:</a:t>
            </a:r>
            <a:endParaRPr lang="ru-RU" dirty="0"/>
          </a:p>
        </p:txBody>
      </p:sp>
      <p:sp>
        <p:nvSpPr>
          <p:cNvPr id="5" name="TextBox 4"/>
          <p:cNvSpPr txBox="1"/>
          <p:nvPr/>
        </p:nvSpPr>
        <p:spPr>
          <a:xfrm>
            <a:off x="1103865" y="692696"/>
            <a:ext cx="1166025"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Токарные</a:t>
            </a:r>
            <a:endParaRPr lang="ru-RU" b="1"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019803" y="692696"/>
            <a:ext cx="1509965"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Сверлильные</a:t>
            </a:r>
            <a:endParaRPr lang="ru-RU" b="1"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251269" y="771615"/>
            <a:ext cx="1309974"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Фрезерные</a:t>
            </a:r>
            <a:endParaRPr lang="ru-RU" b="1"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99112" y="3777904"/>
            <a:ext cx="1803699"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Шлифовальные</a:t>
            </a:r>
            <a:endParaRPr lang="ru-RU" b="1"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330716" y="3915681"/>
            <a:ext cx="1333891"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Расточные</a:t>
            </a:r>
            <a:endParaRPr lang="ru-RU" b="1"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297387" y="3768383"/>
            <a:ext cx="1597169"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Строгальные</a:t>
            </a:r>
            <a:endParaRPr lang="ru-RU" b="1" i="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062028"/>
            <a:ext cx="2784821" cy="254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65"/>
          <a:stretch/>
        </p:blipFill>
        <p:spPr bwMode="auto">
          <a:xfrm>
            <a:off x="4019803" y="1062028"/>
            <a:ext cx="1294596" cy="270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77011"/>
            <a:ext cx="2692796" cy="273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166071"/>
            <a:ext cx="3489159" cy="249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33" t="1394"/>
          <a:stretch/>
        </p:blipFill>
        <p:spPr bwMode="auto">
          <a:xfrm>
            <a:off x="3786995" y="4166394"/>
            <a:ext cx="2617955" cy="251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362" y="4285013"/>
            <a:ext cx="2036618" cy="24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514195" cy="607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9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560840" cy="508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49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8064896" cy="569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31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624"/>
            <a:ext cx="8928992" cy="1200329"/>
          </a:xfrm>
          <a:prstGeom prst="rect">
            <a:avLst/>
          </a:prstGeom>
        </p:spPr>
        <p:txBody>
          <a:bodyPr wrap="square">
            <a:spAutoFit/>
          </a:bodyPr>
          <a:lstStyle/>
          <a:p>
            <a:pPr indent="254000" algn="ctr">
              <a:spcAft>
                <a:spcPts val="0"/>
              </a:spcAft>
            </a:pPr>
            <a:r>
              <a:rPr lang="ru-RU" sz="1600" dirty="0">
                <a:latin typeface="Times New Roman"/>
                <a:ea typeface="Times New Roman"/>
              </a:rPr>
              <a:t> </a:t>
            </a:r>
            <a:r>
              <a:rPr lang="ru-RU" b="1" i="1" dirty="0" smtClean="0">
                <a:latin typeface="Times New Roman"/>
                <a:ea typeface="Times New Roman"/>
              </a:rPr>
              <a:t>Точение</a:t>
            </a:r>
            <a:r>
              <a:rPr lang="ru-RU" sz="1600" dirty="0">
                <a:latin typeface="Times New Roman"/>
                <a:ea typeface="Times New Roman"/>
              </a:rPr>
              <a:t> </a:t>
            </a:r>
          </a:p>
          <a:p>
            <a:pPr indent="254000" algn="just" fontAlgn="ctr">
              <a:spcAft>
                <a:spcPts val="0"/>
              </a:spcAft>
            </a:pPr>
            <a:r>
              <a:rPr lang="ru-RU" i="1" dirty="0">
                <a:latin typeface="Times New Roman"/>
                <a:ea typeface="Times New Roman"/>
              </a:rPr>
              <a:t>Точение</a:t>
            </a:r>
            <a:r>
              <a:rPr lang="ru-RU" dirty="0">
                <a:latin typeface="Times New Roman"/>
                <a:ea typeface="Times New Roman"/>
              </a:rPr>
              <a:t> является основным способом обработки поверхностей тел вращения.</a:t>
            </a:r>
            <a:endParaRPr lang="ru-RU" sz="1600" dirty="0">
              <a:latin typeface="Times New Roman"/>
              <a:ea typeface="Times New Roman"/>
            </a:endParaRPr>
          </a:p>
          <a:p>
            <a:pPr indent="254000" algn="just" fontAlgn="ctr">
              <a:spcAft>
                <a:spcPts val="0"/>
              </a:spcAft>
            </a:pPr>
            <a:r>
              <a:rPr lang="ru-RU" dirty="0" smtClean="0">
                <a:latin typeface="Times New Roman"/>
                <a:ea typeface="Times New Roman"/>
              </a:rPr>
              <a:t>Процесс </a:t>
            </a:r>
            <a:r>
              <a:rPr lang="ru-RU" dirty="0">
                <a:latin typeface="Times New Roman"/>
                <a:ea typeface="Times New Roman"/>
              </a:rPr>
              <a:t>резания осуществляется на токарных станках при вращении обрабатываемой заготовки (главное движение) и перемещении резца (движение подачи).</a:t>
            </a:r>
            <a:endParaRPr lang="ru-RU" sz="1600" dirty="0">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1734"/>
            <a:ext cx="5885457" cy="518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39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0"/>
          <a:stretch/>
        </p:blipFill>
        <p:spPr bwMode="auto">
          <a:xfrm>
            <a:off x="179512" y="260874"/>
            <a:ext cx="8760010" cy="579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65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8664" y="116632"/>
            <a:ext cx="8856984" cy="923330"/>
          </a:xfrm>
          <a:prstGeom prst="rect">
            <a:avLst/>
          </a:prstGeom>
        </p:spPr>
        <p:txBody>
          <a:bodyPr wrap="square">
            <a:spAutoFit/>
          </a:bodyPr>
          <a:lstStyle/>
          <a:p>
            <a:pPr indent="254000" algn="ctr" fontAlgn="ctr">
              <a:spcAft>
                <a:spcPts val="0"/>
              </a:spcAft>
            </a:pPr>
            <a:r>
              <a:rPr lang="ru-RU" b="1" i="1" dirty="0" smtClean="0">
                <a:latin typeface="Times New Roman"/>
                <a:ea typeface="Times New Roman"/>
              </a:rPr>
              <a:t>Обработка отверстий</a:t>
            </a:r>
            <a:endParaRPr lang="ru-RU" sz="1600" dirty="0">
              <a:latin typeface="Times New Roman"/>
              <a:ea typeface="Times New Roman"/>
            </a:endParaRPr>
          </a:p>
          <a:p>
            <a:pPr indent="254000" algn="just" fontAlgn="ctr">
              <a:spcAft>
                <a:spcPts val="0"/>
              </a:spcAft>
            </a:pPr>
            <a:r>
              <a:rPr lang="ru-RU" i="1" dirty="0">
                <a:latin typeface="Times New Roman"/>
                <a:ea typeface="Times New Roman"/>
              </a:rPr>
              <a:t>Сверление</a:t>
            </a:r>
            <a:r>
              <a:rPr lang="ru-RU" dirty="0">
                <a:latin typeface="Times New Roman"/>
                <a:ea typeface="Times New Roman"/>
              </a:rPr>
              <a:t> является основным способом получения глухих и сквозных цилиндрических отверстий в сплошном материале заготовки.</a:t>
            </a:r>
            <a:endParaRPr lang="ru-RU" sz="1600" dirty="0">
              <a:effectLst/>
              <a:latin typeface="Times New Roman"/>
              <a:ea typeface="Times New Roman"/>
            </a:endParaRPr>
          </a:p>
        </p:txBody>
      </p:sp>
      <p:sp>
        <p:nvSpPr>
          <p:cNvPr id="5" name="Прямоугольник 4"/>
          <p:cNvSpPr/>
          <p:nvPr/>
        </p:nvSpPr>
        <p:spPr>
          <a:xfrm>
            <a:off x="162710" y="1238528"/>
            <a:ext cx="3807885" cy="4801314"/>
          </a:xfrm>
          <a:prstGeom prst="rect">
            <a:avLst/>
          </a:prstGeom>
        </p:spPr>
        <p:txBody>
          <a:bodyPr wrap="square">
            <a:spAutoFit/>
          </a:bodyPr>
          <a:lstStyle/>
          <a:p>
            <a:pPr indent="254000" algn="just" fontAlgn="ctr">
              <a:spcAft>
                <a:spcPts val="0"/>
              </a:spcAft>
            </a:pPr>
            <a:r>
              <a:rPr lang="ru-RU" dirty="0">
                <a:latin typeface="Times New Roman"/>
                <a:ea typeface="Times New Roman"/>
              </a:rPr>
              <a:t>В качестве инструмента при сверлении используется сверло, имеющее две главные режущие кромки.</a:t>
            </a:r>
            <a:endParaRPr lang="ru-RU" sz="1600" dirty="0">
              <a:latin typeface="Times New Roman"/>
              <a:ea typeface="Times New Roman"/>
            </a:endParaRPr>
          </a:p>
          <a:p>
            <a:pPr indent="254000" algn="just" fontAlgn="ctr">
              <a:spcAft>
                <a:spcPts val="0"/>
              </a:spcAft>
            </a:pPr>
            <a:r>
              <a:rPr lang="ru-RU" dirty="0">
                <a:latin typeface="Times New Roman"/>
                <a:ea typeface="Times New Roman"/>
              </a:rPr>
              <a:t>Для сверления используются сверлильные и токарные станки.</a:t>
            </a:r>
            <a:endParaRPr lang="ru-RU" sz="1600" dirty="0">
              <a:latin typeface="Times New Roman"/>
              <a:ea typeface="Times New Roman"/>
            </a:endParaRPr>
          </a:p>
          <a:p>
            <a:pPr indent="254000" algn="just" fontAlgn="ctr">
              <a:spcAft>
                <a:spcPts val="0"/>
              </a:spcAft>
            </a:pPr>
            <a:r>
              <a:rPr lang="ru-RU" dirty="0">
                <a:latin typeface="Times New Roman"/>
                <a:ea typeface="Times New Roman"/>
              </a:rPr>
              <a:t>На сверлильных станках сверло совершает вращательное (главное) движение и продольное (движение подачи) вдоль оси отверстия, заготовка </a:t>
            </a:r>
            <a:r>
              <a:rPr lang="ru-RU" dirty="0" smtClean="0">
                <a:latin typeface="Times New Roman"/>
                <a:ea typeface="Times New Roman"/>
              </a:rPr>
              <a:t>неподвижна.</a:t>
            </a:r>
            <a:endParaRPr lang="ru-RU" sz="1600" dirty="0">
              <a:latin typeface="Times New Roman"/>
              <a:ea typeface="Times New Roman"/>
            </a:endParaRPr>
          </a:p>
          <a:p>
            <a:r>
              <a:rPr lang="ru-RU" dirty="0" smtClean="0">
                <a:latin typeface="Times New Roman"/>
                <a:ea typeface="Times New Roman"/>
              </a:rPr>
              <a:t>     При </a:t>
            </a:r>
            <a:r>
              <a:rPr lang="ru-RU" dirty="0">
                <a:latin typeface="Times New Roman"/>
                <a:ea typeface="Times New Roman"/>
              </a:rPr>
              <a:t>работе на токарных станках вращательное (главное движение) совершает обрабатываемая деталь, а поступательное движение вдоль оси отверстия (движение подачи) совершает </a:t>
            </a:r>
            <a:r>
              <a:rPr lang="ru-RU" dirty="0" smtClean="0">
                <a:latin typeface="Times New Roman"/>
                <a:ea typeface="Times New Roman"/>
              </a:rPr>
              <a:t>сверло.</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9" y="1628800"/>
            <a:ext cx="4736633" cy="402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4189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1014</Words>
  <Application>Microsoft Office PowerPoint</Application>
  <PresentationFormat>Экран (4:3)</PresentationFormat>
  <Paragraphs>92</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Схемы обработки заготовок на станках фрезерной группы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Обрывалин Алексей Викторович</dc:creator>
  <cp:lastModifiedBy>Обрывалин Алексей Викторович</cp:lastModifiedBy>
  <cp:revision>144</cp:revision>
  <dcterms:created xsi:type="dcterms:W3CDTF">2017-09-06T06:17:22Z</dcterms:created>
  <dcterms:modified xsi:type="dcterms:W3CDTF">2017-11-02T08:35:55Z</dcterms:modified>
</cp:coreProperties>
</file>