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65" r:id="rId1"/>
  </p:sldMasterIdLst>
  <p:notesMasterIdLst>
    <p:notesMasterId r:id="rId19"/>
  </p:notesMasterIdLst>
  <p:sldIdLst>
    <p:sldId id="368" r:id="rId2"/>
    <p:sldId id="501" r:id="rId3"/>
    <p:sldId id="644" r:id="rId4"/>
    <p:sldId id="645" r:id="rId5"/>
    <p:sldId id="646" r:id="rId6"/>
    <p:sldId id="647" r:id="rId7"/>
    <p:sldId id="629" r:id="rId8"/>
    <p:sldId id="623" r:id="rId9"/>
    <p:sldId id="630" r:id="rId10"/>
    <p:sldId id="637" r:id="rId11"/>
    <p:sldId id="631" r:id="rId12"/>
    <p:sldId id="632" r:id="rId13"/>
    <p:sldId id="638" r:id="rId14"/>
    <p:sldId id="634" r:id="rId15"/>
    <p:sldId id="635" r:id="rId16"/>
    <p:sldId id="636" r:id="rId17"/>
    <p:sldId id="641" r:id="rId18"/>
  </p:sldIdLst>
  <p:sldSz cx="9144000" cy="6858000" type="screen4x3"/>
  <p:notesSz cx="6797675" cy="98742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CC00"/>
    <a:srgbClr val="1D08B8"/>
    <a:srgbClr val="C6D9F1"/>
    <a:srgbClr val="6590C5"/>
    <a:srgbClr val="98B5E0"/>
    <a:srgbClr val="87B8ED"/>
    <a:srgbClr val="8BBCE9"/>
    <a:srgbClr val="348A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88" autoAdjust="0"/>
    <p:restoredTop sz="94434" autoAdjust="0"/>
  </p:normalViewPr>
  <p:slideViewPr>
    <p:cSldViewPr>
      <p:cViewPr varScale="1">
        <p:scale>
          <a:sx n="98" d="100"/>
          <a:sy n="98" d="100"/>
        </p:scale>
        <p:origin x="187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image" Target="../media/image1.png"/></Relationships>
</file>

<file path=ppt/diagrams/_rels/drawing1.xml.rels><?xml version="1.0" encoding="UTF-8" standalone="yes"?>
<Relationships xmlns="http://schemas.openxmlformats.org/package/2006/relationships"><Relationship Id="rId1" Type="http://schemas.openxmlformats.org/officeDocument/2006/relationships/image" Target="../media/image1.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3B16E0-AECD-4578-8F2A-83F65CE54E1F}" type="doc">
      <dgm:prSet loTypeId="urn:microsoft.com/office/officeart/2005/8/layout/vList3#4" loCatId="list" qsTypeId="urn:microsoft.com/office/officeart/2005/8/quickstyle/simple1" qsCatId="simple" csTypeId="urn:microsoft.com/office/officeart/2005/8/colors/accent1_2" csCatId="accent1" phldr="1"/>
      <dgm:spPr/>
    </dgm:pt>
    <dgm:pt modelId="{CAFF4084-0ED0-4505-A747-053925E43812}">
      <dgm:prSet phldrT="[Текст]" custT="1"/>
      <dgm:spPr>
        <a:solidFill>
          <a:srgbClr val="0000FF"/>
        </a:solidFill>
        <a:ln w="76200">
          <a:solidFill>
            <a:srgbClr val="FFFF00"/>
          </a:solidFill>
        </a:ln>
      </dgm:spPr>
      <dgm:t>
        <a:bodyPr/>
        <a:lstStyle/>
        <a:p>
          <a:pPr algn="ctr">
            <a:lnSpc>
              <a:spcPct val="100000"/>
            </a:lnSpc>
            <a:spcAft>
              <a:spcPts val="0"/>
            </a:spcAft>
          </a:pPr>
          <a:r>
            <a:rPr lang="ru-RU" sz="6600" b="1" dirty="0" smtClean="0">
              <a:ln>
                <a:solidFill>
                  <a:srgbClr val="FFC000"/>
                </a:solidFill>
              </a:ln>
              <a:solidFill>
                <a:srgbClr val="FFFF00"/>
              </a:solidFill>
              <a:latin typeface="Book Antiqua" pitchFamily="18" charset="0"/>
            </a:rPr>
            <a:t>   </a:t>
          </a:r>
          <a:r>
            <a:rPr lang="ru-RU" sz="6600" b="1" dirty="0" smtClean="0">
              <a:ln>
                <a:solidFill>
                  <a:srgbClr val="FFC000"/>
                </a:solidFill>
              </a:ln>
              <a:solidFill>
                <a:schemeClr val="accent6">
                  <a:lumMod val="75000"/>
                </a:schemeClr>
              </a:solidFill>
              <a:latin typeface="Book Antiqua" pitchFamily="18" charset="0"/>
            </a:rPr>
            <a:t>Раздел 1. </a:t>
          </a:r>
        </a:p>
        <a:p>
          <a:pPr algn="ctr">
            <a:lnSpc>
              <a:spcPct val="100000"/>
            </a:lnSpc>
            <a:spcAft>
              <a:spcPts val="0"/>
            </a:spcAft>
          </a:pPr>
          <a:r>
            <a:rPr lang="ru-RU" sz="6600" b="1" dirty="0" smtClean="0">
              <a:ln>
                <a:solidFill>
                  <a:srgbClr val="FFC000"/>
                </a:solidFill>
              </a:ln>
              <a:solidFill>
                <a:srgbClr val="FFFF00"/>
              </a:solidFill>
              <a:latin typeface="Book Antiqua" pitchFamily="18" charset="0"/>
            </a:rPr>
            <a:t>    Метрология</a:t>
          </a:r>
          <a:endParaRPr lang="ru-RU" sz="6600" b="1" dirty="0">
            <a:ln>
              <a:solidFill>
                <a:srgbClr val="FFC000"/>
              </a:solidFill>
            </a:ln>
            <a:solidFill>
              <a:srgbClr val="FFFF00"/>
            </a:solidFill>
            <a:latin typeface="Book Antiqua" pitchFamily="18" charset="0"/>
          </a:endParaRPr>
        </a:p>
      </dgm:t>
    </dgm:pt>
    <dgm:pt modelId="{BB75147F-5592-4AF8-A22F-32717F3BAE3B}" type="parTrans" cxnId="{67CB2DFD-CCF9-452E-B131-C345ECDB6A82}">
      <dgm:prSet/>
      <dgm:spPr/>
      <dgm:t>
        <a:bodyPr/>
        <a:lstStyle/>
        <a:p>
          <a:endParaRPr lang="ru-RU"/>
        </a:p>
      </dgm:t>
    </dgm:pt>
    <dgm:pt modelId="{8F804AB7-D317-4BE7-96A7-F109FAC9A0D4}" type="sibTrans" cxnId="{67CB2DFD-CCF9-452E-B131-C345ECDB6A82}">
      <dgm:prSet/>
      <dgm:spPr/>
      <dgm:t>
        <a:bodyPr/>
        <a:lstStyle/>
        <a:p>
          <a:endParaRPr lang="ru-RU"/>
        </a:p>
      </dgm:t>
    </dgm:pt>
    <dgm:pt modelId="{CEBCF2F7-0D88-41A8-A15F-564AA90C3F72}" type="pres">
      <dgm:prSet presAssocID="{0F3B16E0-AECD-4578-8F2A-83F65CE54E1F}" presName="linearFlow" presStyleCnt="0">
        <dgm:presLayoutVars>
          <dgm:dir/>
          <dgm:resizeHandles val="exact"/>
        </dgm:presLayoutVars>
      </dgm:prSet>
      <dgm:spPr/>
    </dgm:pt>
    <dgm:pt modelId="{82A9C622-35C2-4CA8-BFCD-F1FEC0EBFFD6}" type="pres">
      <dgm:prSet presAssocID="{CAFF4084-0ED0-4505-A747-053925E43812}" presName="composite" presStyleCnt="0"/>
      <dgm:spPr/>
    </dgm:pt>
    <dgm:pt modelId="{D07D269E-EBFF-4B7A-B587-0C185410A93E}" type="pres">
      <dgm:prSet presAssocID="{CAFF4084-0ED0-4505-A747-053925E43812}" presName="imgShp" presStyleLbl="fgImgPlace1" presStyleIdx="0" presStyleCnt="1" custScaleX="95326" custScaleY="98827"/>
      <dgm:spPr>
        <a:blipFill rotWithShape="1">
          <a:blip xmlns:r="http://schemas.openxmlformats.org/officeDocument/2006/relationships" r:embed="rId1"/>
          <a:stretch>
            <a:fillRect/>
          </a:stretch>
        </a:blipFill>
        <a:ln w="76200">
          <a:solidFill>
            <a:srgbClr val="FFFF00"/>
          </a:solidFill>
        </a:ln>
      </dgm:spPr>
    </dgm:pt>
    <dgm:pt modelId="{5015721E-F960-4CFA-BCC7-C409FED336F5}" type="pres">
      <dgm:prSet presAssocID="{CAFF4084-0ED0-4505-A747-053925E43812}" presName="txShp" presStyleLbl="node1" presStyleIdx="0" presStyleCnt="1" custScaleX="146676" custLinFactNeighborX="3628" custLinFactNeighborY="635">
        <dgm:presLayoutVars>
          <dgm:bulletEnabled val="1"/>
        </dgm:presLayoutVars>
      </dgm:prSet>
      <dgm:spPr/>
      <dgm:t>
        <a:bodyPr/>
        <a:lstStyle/>
        <a:p>
          <a:endParaRPr lang="ru-RU"/>
        </a:p>
      </dgm:t>
    </dgm:pt>
  </dgm:ptLst>
  <dgm:cxnLst>
    <dgm:cxn modelId="{40C27D1C-828C-409B-BEF9-516A948EE7BF}" type="presOf" srcId="{0F3B16E0-AECD-4578-8F2A-83F65CE54E1F}" destId="{CEBCF2F7-0D88-41A8-A15F-564AA90C3F72}" srcOrd="0" destOrd="0" presId="urn:microsoft.com/office/officeart/2005/8/layout/vList3#4"/>
    <dgm:cxn modelId="{67CB2DFD-CCF9-452E-B131-C345ECDB6A82}" srcId="{0F3B16E0-AECD-4578-8F2A-83F65CE54E1F}" destId="{CAFF4084-0ED0-4505-A747-053925E43812}" srcOrd="0" destOrd="0" parTransId="{BB75147F-5592-4AF8-A22F-32717F3BAE3B}" sibTransId="{8F804AB7-D317-4BE7-96A7-F109FAC9A0D4}"/>
    <dgm:cxn modelId="{B4C9C833-B9FC-433C-A632-105F5AC76CF5}" type="presOf" srcId="{CAFF4084-0ED0-4505-A747-053925E43812}" destId="{5015721E-F960-4CFA-BCC7-C409FED336F5}" srcOrd="0" destOrd="0" presId="urn:microsoft.com/office/officeart/2005/8/layout/vList3#4"/>
    <dgm:cxn modelId="{6FFC0BEE-EBE0-4154-A857-744E2E2893E4}" type="presParOf" srcId="{CEBCF2F7-0D88-41A8-A15F-564AA90C3F72}" destId="{82A9C622-35C2-4CA8-BFCD-F1FEC0EBFFD6}" srcOrd="0" destOrd="0" presId="urn:microsoft.com/office/officeart/2005/8/layout/vList3#4"/>
    <dgm:cxn modelId="{0030A326-4E22-4CE0-AC9E-512E198203FF}" type="presParOf" srcId="{82A9C622-35C2-4CA8-BFCD-F1FEC0EBFFD6}" destId="{D07D269E-EBFF-4B7A-B587-0C185410A93E}" srcOrd="0" destOrd="0" presId="urn:microsoft.com/office/officeart/2005/8/layout/vList3#4"/>
    <dgm:cxn modelId="{0A25D9B3-4CB0-4414-AB16-D598B7DFA22D}" type="presParOf" srcId="{82A9C622-35C2-4CA8-BFCD-F1FEC0EBFFD6}" destId="{5015721E-F960-4CFA-BCC7-C409FED336F5}" srcOrd="1" destOrd="0" presId="urn:microsoft.com/office/officeart/2005/8/layout/vList3#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EDC1F88-52BA-439C-A33B-5A93B7C215E7}" type="doc">
      <dgm:prSet loTypeId="urn:microsoft.com/office/officeart/2005/8/layout/orgChart1" loCatId="hierarchy" qsTypeId="urn:microsoft.com/office/officeart/2005/8/quickstyle/simple1" qsCatId="simple" csTypeId="urn:microsoft.com/office/officeart/2005/8/colors/accent1_2" csCatId="accent1" phldr="1"/>
      <dgm:spPr/>
    </dgm:pt>
    <dgm:pt modelId="{0FA0446A-6DBA-4B63-88FE-5D6B03B4BA80}">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dirty="0" smtClean="0">
              <a:ln>
                <a:noFill/>
              </a:ln>
              <a:solidFill>
                <a:srgbClr val="FFFF00"/>
              </a:solidFill>
              <a:effectLst/>
              <a:cs typeface="Arial" charset="0"/>
            </a:rPr>
            <a:t>СПОСОБЫ ВЫРАЖЕНИЯ ПОГРЕШНОСТИ</a:t>
          </a:r>
        </a:p>
      </dgm:t>
    </dgm:pt>
    <dgm:pt modelId="{2F44A6BE-CAD8-43BB-8240-E35DF95947E9}" type="parTrans" cxnId="{1DED1EDB-DA07-4CE0-B269-42A64BB84AC6}">
      <dgm:prSet/>
      <dgm:spPr/>
      <dgm:t>
        <a:bodyPr/>
        <a:lstStyle/>
        <a:p>
          <a:endParaRPr lang="ru-RU"/>
        </a:p>
      </dgm:t>
    </dgm:pt>
    <dgm:pt modelId="{07F9C220-43B9-4C99-8806-D94961C03476}" type="sibTrans" cxnId="{1DED1EDB-DA07-4CE0-B269-42A64BB84AC6}">
      <dgm:prSet/>
      <dgm:spPr/>
      <dgm:t>
        <a:bodyPr/>
        <a:lstStyle/>
        <a:p>
          <a:endParaRPr lang="ru-RU"/>
        </a:p>
      </dgm:t>
    </dgm:pt>
    <dgm:pt modelId="{FCF7151C-1B19-45EE-BFBD-FE45CB3B8549}">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dirty="0" smtClean="0">
              <a:ln>
                <a:noFill/>
              </a:ln>
              <a:solidFill>
                <a:schemeClr val="tx1"/>
              </a:solidFill>
              <a:effectLst/>
              <a:cs typeface="Arial" charset="0"/>
            </a:rPr>
            <a:t>в абсолютном виде</a:t>
          </a:r>
        </a:p>
      </dgm:t>
    </dgm:pt>
    <dgm:pt modelId="{CD302295-75D8-4626-A5DF-50ECF1B0A64E}" type="parTrans" cxnId="{B41269A4-CBC1-4553-894F-DE54C34366E6}">
      <dgm:prSet/>
      <dgm:spPr/>
      <dgm:t>
        <a:bodyPr/>
        <a:lstStyle/>
        <a:p>
          <a:endParaRPr lang="ru-RU"/>
        </a:p>
      </dgm:t>
    </dgm:pt>
    <dgm:pt modelId="{73A464CA-8B5D-45CC-8774-74AA5C4CADC3}" type="sibTrans" cxnId="{B41269A4-CBC1-4553-894F-DE54C34366E6}">
      <dgm:prSet/>
      <dgm:spPr/>
      <dgm:t>
        <a:bodyPr/>
        <a:lstStyle/>
        <a:p>
          <a:endParaRPr lang="ru-RU"/>
        </a:p>
      </dgm:t>
    </dgm:pt>
    <dgm:pt modelId="{8079394E-9390-48D4-9A74-8FA8388DA5B6}">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dirty="0" smtClean="0">
              <a:ln>
                <a:noFill/>
              </a:ln>
              <a:solidFill>
                <a:schemeClr val="tx1"/>
              </a:solidFill>
              <a:effectLst/>
              <a:cs typeface="Arial" charset="0"/>
            </a:rPr>
            <a:t>Абсолютная погрешность</a:t>
          </a:r>
        </a:p>
      </dgm:t>
    </dgm:pt>
    <dgm:pt modelId="{CD36A4B5-8FDE-4D93-8ABC-EB221BFF2AC9}" type="parTrans" cxnId="{EE803A47-5FAB-45A5-9787-E8FA8A53C64D}">
      <dgm:prSet/>
      <dgm:spPr/>
      <dgm:t>
        <a:bodyPr/>
        <a:lstStyle/>
        <a:p>
          <a:endParaRPr lang="ru-RU"/>
        </a:p>
      </dgm:t>
    </dgm:pt>
    <dgm:pt modelId="{45662559-1F89-43ED-A3C7-0192611CDCED}" type="sibTrans" cxnId="{EE803A47-5FAB-45A5-9787-E8FA8A53C64D}">
      <dgm:prSet/>
      <dgm:spPr/>
      <dgm:t>
        <a:bodyPr/>
        <a:lstStyle/>
        <a:p>
          <a:endParaRPr lang="ru-RU"/>
        </a:p>
      </dgm:t>
    </dgm:pt>
    <dgm:pt modelId="{0413BF88-1A31-4F4D-B928-06B364E69187}">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dirty="0" smtClean="0">
              <a:ln>
                <a:noFill/>
              </a:ln>
              <a:solidFill>
                <a:schemeClr val="tx1"/>
              </a:solidFill>
              <a:effectLst/>
              <a:cs typeface="Arial" charset="0"/>
            </a:rPr>
            <a:t>в относительном виде</a:t>
          </a:r>
        </a:p>
      </dgm:t>
    </dgm:pt>
    <dgm:pt modelId="{A529F862-78CD-482A-B68F-AB9441345BEE}" type="parTrans" cxnId="{C12643EC-8DE3-449A-BC87-F9FF08774558}">
      <dgm:prSet/>
      <dgm:spPr/>
      <dgm:t>
        <a:bodyPr/>
        <a:lstStyle/>
        <a:p>
          <a:endParaRPr lang="ru-RU"/>
        </a:p>
      </dgm:t>
    </dgm:pt>
    <dgm:pt modelId="{9A52D5B3-96D3-4C90-9BDD-1E91C14ED321}" type="sibTrans" cxnId="{C12643EC-8DE3-449A-BC87-F9FF08774558}">
      <dgm:prSet/>
      <dgm:spPr/>
      <dgm:t>
        <a:bodyPr/>
        <a:lstStyle/>
        <a:p>
          <a:endParaRPr lang="ru-RU"/>
        </a:p>
      </dgm:t>
    </dgm:pt>
    <dgm:pt modelId="{CAF22268-05A8-4E1D-8869-15C56BE83C68}">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dirty="0" smtClean="0">
              <a:ln>
                <a:noFill/>
              </a:ln>
              <a:solidFill>
                <a:schemeClr val="tx1"/>
              </a:solidFill>
              <a:effectLst/>
              <a:cs typeface="Arial" charset="0"/>
            </a:rPr>
            <a:t>Относительная погрешность</a:t>
          </a:r>
        </a:p>
      </dgm:t>
    </dgm:pt>
    <dgm:pt modelId="{9E637A66-F448-4308-8388-6B72DFD19277}" type="parTrans" cxnId="{2A8A2C65-F26A-4787-B6C5-6978E74B7C87}">
      <dgm:prSet/>
      <dgm:spPr/>
      <dgm:t>
        <a:bodyPr/>
        <a:lstStyle/>
        <a:p>
          <a:endParaRPr lang="ru-RU"/>
        </a:p>
      </dgm:t>
    </dgm:pt>
    <dgm:pt modelId="{FCA17435-0492-47B2-8AE6-604673AC6A88}" type="sibTrans" cxnId="{2A8A2C65-F26A-4787-B6C5-6978E74B7C87}">
      <dgm:prSet/>
      <dgm:spPr/>
      <dgm:t>
        <a:bodyPr/>
        <a:lstStyle/>
        <a:p>
          <a:endParaRPr lang="ru-RU"/>
        </a:p>
      </dgm:t>
    </dgm:pt>
    <dgm:pt modelId="{5292FF32-66CB-4BC6-831A-70C670DB9B1A}">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dirty="0" smtClean="0">
              <a:ln>
                <a:noFill/>
              </a:ln>
              <a:solidFill>
                <a:schemeClr val="tx1"/>
              </a:solidFill>
              <a:effectLst/>
              <a:cs typeface="Arial" charset="0"/>
            </a:rPr>
            <a:t>в приведенном виде</a:t>
          </a:r>
        </a:p>
      </dgm:t>
    </dgm:pt>
    <dgm:pt modelId="{9897B7AB-76BA-44D7-8D1B-17B3A7DB2568}" type="parTrans" cxnId="{6E2CA8B6-B51A-4D6B-B4B0-725F2127FEC5}">
      <dgm:prSet/>
      <dgm:spPr/>
      <dgm:t>
        <a:bodyPr/>
        <a:lstStyle/>
        <a:p>
          <a:endParaRPr lang="ru-RU"/>
        </a:p>
      </dgm:t>
    </dgm:pt>
    <dgm:pt modelId="{264BB7BF-C593-4D76-B84D-19C0398AC3B0}" type="sibTrans" cxnId="{6E2CA8B6-B51A-4D6B-B4B0-725F2127FEC5}">
      <dgm:prSet/>
      <dgm:spPr/>
      <dgm:t>
        <a:bodyPr/>
        <a:lstStyle/>
        <a:p>
          <a:endParaRPr lang="ru-RU"/>
        </a:p>
      </dgm:t>
    </dgm:pt>
    <dgm:pt modelId="{C4FF82E6-7A82-4BB1-AE9D-0C1E4520615E}">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cap="none" normalizeH="0" baseline="0" dirty="0" smtClean="0">
              <a:ln>
                <a:noFill/>
              </a:ln>
              <a:solidFill>
                <a:schemeClr val="tx1"/>
              </a:solidFill>
              <a:effectLst/>
              <a:cs typeface="Arial" charset="0"/>
            </a:rPr>
            <a:t>Приведенная   погрешность</a:t>
          </a:r>
        </a:p>
      </dgm:t>
    </dgm:pt>
    <dgm:pt modelId="{3D9864C1-BA7B-4685-BFFC-E0649800E4C5}" type="parTrans" cxnId="{6AF86052-8760-4802-BFF5-16458B39FAA6}">
      <dgm:prSet/>
      <dgm:spPr/>
      <dgm:t>
        <a:bodyPr/>
        <a:lstStyle/>
        <a:p>
          <a:endParaRPr lang="ru-RU"/>
        </a:p>
      </dgm:t>
    </dgm:pt>
    <dgm:pt modelId="{1C0337AA-B182-4F04-BDA5-460BF31BE16A}" type="sibTrans" cxnId="{6AF86052-8760-4802-BFF5-16458B39FAA6}">
      <dgm:prSet/>
      <dgm:spPr/>
      <dgm:t>
        <a:bodyPr/>
        <a:lstStyle/>
        <a:p>
          <a:endParaRPr lang="ru-RU"/>
        </a:p>
      </dgm:t>
    </dgm:pt>
    <dgm:pt modelId="{4DAEBE97-6853-49FB-B24F-017D20A13C57}" type="pres">
      <dgm:prSet presAssocID="{0EDC1F88-52BA-439C-A33B-5A93B7C215E7}" presName="hierChild1" presStyleCnt="0">
        <dgm:presLayoutVars>
          <dgm:orgChart val="1"/>
          <dgm:chPref val="1"/>
          <dgm:dir/>
          <dgm:animOne val="branch"/>
          <dgm:animLvl val="lvl"/>
          <dgm:resizeHandles/>
        </dgm:presLayoutVars>
      </dgm:prSet>
      <dgm:spPr/>
    </dgm:pt>
    <dgm:pt modelId="{4663BDF1-DE08-49E5-8C5B-66BEAD002FAC}" type="pres">
      <dgm:prSet presAssocID="{0FA0446A-6DBA-4B63-88FE-5D6B03B4BA80}" presName="hierRoot1" presStyleCnt="0">
        <dgm:presLayoutVars>
          <dgm:hierBranch/>
        </dgm:presLayoutVars>
      </dgm:prSet>
      <dgm:spPr/>
    </dgm:pt>
    <dgm:pt modelId="{3C5F2424-84B3-4AA4-B576-61A963319361}" type="pres">
      <dgm:prSet presAssocID="{0FA0446A-6DBA-4B63-88FE-5D6B03B4BA80}" presName="rootComposite1" presStyleCnt="0"/>
      <dgm:spPr/>
    </dgm:pt>
    <dgm:pt modelId="{062AA61D-93C3-45CE-8D83-784FABBF9436}" type="pres">
      <dgm:prSet presAssocID="{0FA0446A-6DBA-4B63-88FE-5D6B03B4BA80}" presName="rootText1" presStyleLbl="node0" presStyleIdx="0" presStyleCnt="1" custScaleX="551163" custLinFactNeighborY="-16834">
        <dgm:presLayoutVars>
          <dgm:chPref val="3"/>
        </dgm:presLayoutVars>
      </dgm:prSet>
      <dgm:spPr/>
      <dgm:t>
        <a:bodyPr/>
        <a:lstStyle/>
        <a:p>
          <a:endParaRPr lang="ru-RU"/>
        </a:p>
      </dgm:t>
    </dgm:pt>
    <dgm:pt modelId="{B99C5BC1-3A9D-44C5-A024-110866CBA8FB}" type="pres">
      <dgm:prSet presAssocID="{0FA0446A-6DBA-4B63-88FE-5D6B03B4BA80}" presName="rootConnector1" presStyleLbl="node1" presStyleIdx="0" presStyleCnt="0"/>
      <dgm:spPr/>
      <dgm:t>
        <a:bodyPr/>
        <a:lstStyle/>
        <a:p>
          <a:endParaRPr lang="ru-RU"/>
        </a:p>
      </dgm:t>
    </dgm:pt>
    <dgm:pt modelId="{73335EA7-8C08-4379-8B2E-736B82CBE484}" type="pres">
      <dgm:prSet presAssocID="{0FA0446A-6DBA-4B63-88FE-5D6B03B4BA80}" presName="hierChild2" presStyleCnt="0"/>
      <dgm:spPr/>
    </dgm:pt>
    <dgm:pt modelId="{C6D1CCE7-7A50-4746-98E3-3BE9090BE4C8}" type="pres">
      <dgm:prSet presAssocID="{CD302295-75D8-4626-A5DF-50ECF1B0A64E}" presName="Name35" presStyleLbl="parChTrans1D2" presStyleIdx="0" presStyleCnt="3"/>
      <dgm:spPr/>
      <dgm:t>
        <a:bodyPr/>
        <a:lstStyle/>
        <a:p>
          <a:endParaRPr lang="ru-RU"/>
        </a:p>
      </dgm:t>
    </dgm:pt>
    <dgm:pt modelId="{D21907AD-7073-4671-B4CA-3B88D4C9CAEE}" type="pres">
      <dgm:prSet presAssocID="{FCF7151C-1B19-45EE-BFBD-FE45CB3B8549}" presName="hierRoot2" presStyleCnt="0">
        <dgm:presLayoutVars>
          <dgm:hierBranch/>
        </dgm:presLayoutVars>
      </dgm:prSet>
      <dgm:spPr/>
    </dgm:pt>
    <dgm:pt modelId="{D475C3B9-C26A-4174-B8DD-4B539ADE7625}" type="pres">
      <dgm:prSet presAssocID="{FCF7151C-1B19-45EE-BFBD-FE45CB3B8549}" presName="rootComposite" presStyleCnt="0"/>
      <dgm:spPr/>
    </dgm:pt>
    <dgm:pt modelId="{A5B6F958-6689-49DA-AE24-E64E5BD87456}" type="pres">
      <dgm:prSet presAssocID="{FCF7151C-1B19-45EE-BFBD-FE45CB3B8549}" presName="rootText" presStyleLbl="node2" presStyleIdx="0" presStyleCnt="3" custScaleX="342576">
        <dgm:presLayoutVars>
          <dgm:chPref val="3"/>
        </dgm:presLayoutVars>
      </dgm:prSet>
      <dgm:spPr/>
      <dgm:t>
        <a:bodyPr/>
        <a:lstStyle/>
        <a:p>
          <a:endParaRPr lang="ru-RU"/>
        </a:p>
      </dgm:t>
    </dgm:pt>
    <dgm:pt modelId="{067723C7-E724-4C3B-AF8E-C32EA34CB0D5}" type="pres">
      <dgm:prSet presAssocID="{FCF7151C-1B19-45EE-BFBD-FE45CB3B8549}" presName="rootConnector" presStyleLbl="node2" presStyleIdx="0" presStyleCnt="3"/>
      <dgm:spPr/>
      <dgm:t>
        <a:bodyPr/>
        <a:lstStyle/>
        <a:p>
          <a:endParaRPr lang="ru-RU"/>
        </a:p>
      </dgm:t>
    </dgm:pt>
    <dgm:pt modelId="{C2DFF5FE-4EF6-48CA-84F2-3272FB1881B4}" type="pres">
      <dgm:prSet presAssocID="{FCF7151C-1B19-45EE-BFBD-FE45CB3B8549}" presName="hierChild4" presStyleCnt="0"/>
      <dgm:spPr/>
    </dgm:pt>
    <dgm:pt modelId="{4EDDE8FB-DEE0-4947-BB97-42CE780EDFE0}" type="pres">
      <dgm:prSet presAssocID="{CD36A4B5-8FDE-4D93-8ABC-EB221BFF2AC9}" presName="Name35" presStyleLbl="parChTrans1D3" presStyleIdx="0" presStyleCnt="3"/>
      <dgm:spPr/>
      <dgm:t>
        <a:bodyPr/>
        <a:lstStyle/>
        <a:p>
          <a:endParaRPr lang="ru-RU"/>
        </a:p>
      </dgm:t>
    </dgm:pt>
    <dgm:pt modelId="{26138AB8-59C6-4995-B89C-E90008DD0F55}" type="pres">
      <dgm:prSet presAssocID="{8079394E-9390-48D4-9A74-8FA8388DA5B6}" presName="hierRoot2" presStyleCnt="0">
        <dgm:presLayoutVars>
          <dgm:hierBranch val="r"/>
        </dgm:presLayoutVars>
      </dgm:prSet>
      <dgm:spPr/>
    </dgm:pt>
    <dgm:pt modelId="{D1B8D75E-24EC-4D71-810E-1E98E6A6F446}" type="pres">
      <dgm:prSet presAssocID="{8079394E-9390-48D4-9A74-8FA8388DA5B6}" presName="rootComposite" presStyleCnt="0"/>
      <dgm:spPr/>
    </dgm:pt>
    <dgm:pt modelId="{8197A6A4-98AA-423B-8003-FB1D8069B661}" type="pres">
      <dgm:prSet presAssocID="{8079394E-9390-48D4-9A74-8FA8388DA5B6}" presName="rootText" presStyleLbl="node3" presStyleIdx="0" presStyleCnt="3" custScaleX="265070">
        <dgm:presLayoutVars>
          <dgm:chPref val="3"/>
        </dgm:presLayoutVars>
      </dgm:prSet>
      <dgm:spPr/>
      <dgm:t>
        <a:bodyPr/>
        <a:lstStyle/>
        <a:p>
          <a:endParaRPr lang="ru-RU"/>
        </a:p>
      </dgm:t>
    </dgm:pt>
    <dgm:pt modelId="{A101C42D-F213-466E-A10A-DC9D658EFD2E}" type="pres">
      <dgm:prSet presAssocID="{8079394E-9390-48D4-9A74-8FA8388DA5B6}" presName="rootConnector" presStyleLbl="node3" presStyleIdx="0" presStyleCnt="3"/>
      <dgm:spPr/>
      <dgm:t>
        <a:bodyPr/>
        <a:lstStyle/>
        <a:p>
          <a:endParaRPr lang="ru-RU"/>
        </a:p>
      </dgm:t>
    </dgm:pt>
    <dgm:pt modelId="{2A0111D6-4E0A-4105-AB2C-A1E5D589489E}" type="pres">
      <dgm:prSet presAssocID="{8079394E-9390-48D4-9A74-8FA8388DA5B6}" presName="hierChild4" presStyleCnt="0"/>
      <dgm:spPr/>
    </dgm:pt>
    <dgm:pt modelId="{C653B7DF-EA73-4E25-98F8-465C0CB734AF}" type="pres">
      <dgm:prSet presAssocID="{8079394E-9390-48D4-9A74-8FA8388DA5B6}" presName="hierChild5" presStyleCnt="0"/>
      <dgm:spPr/>
    </dgm:pt>
    <dgm:pt modelId="{F6E04A8F-DCA1-4A6D-89C0-E9BE72A68F59}" type="pres">
      <dgm:prSet presAssocID="{FCF7151C-1B19-45EE-BFBD-FE45CB3B8549}" presName="hierChild5" presStyleCnt="0"/>
      <dgm:spPr/>
    </dgm:pt>
    <dgm:pt modelId="{C7A2CC3C-D0D0-4588-BC5C-0E10B4D23DF6}" type="pres">
      <dgm:prSet presAssocID="{A529F862-78CD-482A-B68F-AB9441345BEE}" presName="Name35" presStyleLbl="parChTrans1D2" presStyleIdx="1" presStyleCnt="3"/>
      <dgm:spPr/>
      <dgm:t>
        <a:bodyPr/>
        <a:lstStyle/>
        <a:p>
          <a:endParaRPr lang="ru-RU"/>
        </a:p>
      </dgm:t>
    </dgm:pt>
    <dgm:pt modelId="{7B881827-DDC1-4C1A-B98E-EEEAF7EDCB46}" type="pres">
      <dgm:prSet presAssocID="{0413BF88-1A31-4F4D-B928-06B364E69187}" presName="hierRoot2" presStyleCnt="0">
        <dgm:presLayoutVars>
          <dgm:hierBranch/>
        </dgm:presLayoutVars>
      </dgm:prSet>
      <dgm:spPr/>
    </dgm:pt>
    <dgm:pt modelId="{65BA646C-59C6-4797-B9FC-5BB6E7EAC497}" type="pres">
      <dgm:prSet presAssocID="{0413BF88-1A31-4F4D-B928-06B364E69187}" presName="rootComposite" presStyleCnt="0"/>
      <dgm:spPr/>
    </dgm:pt>
    <dgm:pt modelId="{1D91209D-43C4-4CD5-9C8A-3AEAD32CCEFB}" type="pres">
      <dgm:prSet presAssocID="{0413BF88-1A31-4F4D-B928-06B364E69187}" presName="rootText" presStyleLbl="node2" presStyleIdx="1" presStyleCnt="3" custScaleX="350961">
        <dgm:presLayoutVars>
          <dgm:chPref val="3"/>
        </dgm:presLayoutVars>
      </dgm:prSet>
      <dgm:spPr/>
      <dgm:t>
        <a:bodyPr/>
        <a:lstStyle/>
        <a:p>
          <a:endParaRPr lang="ru-RU"/>
        </a:p>
      </dgm:t>
    </dgm:pt>
    <dgm:pt modelId="{09711078-B865-420F-A1AF-F60F2A2E6407}" type="pres">
      <dgm:prSet presAssocID="{0413BF88-1A31-4F4D-B928-06B364E69187}" presName="rootConnector" presStyleLbl="node2" presStyleIdx="1" presStyleCnt="3"/>
      <dgm:spPr/>
      <dgm:t>
        <a:bodyPr/>
        <a:lstStyle/>
        <a:p>
          <a:endParaRPr lang="ru-RU"/>
        </a:p>
      </dgm:t>
    </dgm:pt>
    <dgm:pt modelId="{919905D3-3232-448E-9A24-180CACA3B30C}" type="pres">
      <dgm:prSet presAssocID="{0413BF88-1A31-4F4D-B928-06B364E69187}" presName="hierChild4" presStyleCnt="0"/>
      <dgm:spPr/>
    </dgm:pt>
    <dgm:pt modelId="{7E36144F-5ADE-4735-9471-CE9B261AA9D2}" type="pres">
      <dgm:prSet presAssocID="{9E637A66-F448-4308-8388-6B72DFD19277}" presName="Name35" presStyleLbl="parChTrans1D3" presStyleIdx="1" presStyleCnt="3"/>
      <dgm:spPr/>
      <dgm:t>
        <a:bodyPr/>
        <a:lstStyle/>
        <a:p>
          <a:endParaRPr lang="ru-RU"/>
        </a:p>
      </dgm:t>
    </dgm:pt>
    <dgm:pt modelId="{0F185570-F121-4263-9816-16861A6AEA43}" type="pres">
      <dgm:prSet presAssocID="{CAF22268-05A8-4E1D-8869-15C56BE83C68}" presName="hierRoot2" presStyleCnt="0">
        <dgm:presLayoutVars>
          <dgm:hierBranch val="r"/>
        </dgm:presLayoutVars>
      </dgm:prSet>
      <dgm:spPr/>
    </dgm:pt>
    <dgm:pt modelId="{ED565157-F1B8-4881-BF50-F97D8F7E71BE}" type="pres">
      <dgm:prSet presAssocID="{CAF22268-05A8-4E1D-8869-15C56BE83C68}" presName="rootComposite" presStyleCnt="0"/>
      <dgm:spPr/>
    </dgm:pt>
    <dgm:pt modelId="{4D0724C4-FCFB-433D-9C12-72AEC651938F}" type="pres">
      <dgm:prSet presAssocID="{CAF22268-05A8-4E1D-8869-15C56BE83C68}" presName="rootText" presStyleLbl="node3" presStyleIdx="1" presStyleCnt="3" custScaleX="300423">
        <dgm:presLayoutVars>
          <dgm:chPref val="3"/>
        </dgm:presLayoutVars>
      </dgm:prSet>
      <dgm:spPr/>
      <dgm:t>
        <a:bodyPr/>
        <a:lstStyle/>
        <a:p>
          <a:endParaRPr lang="ru-RU"/>
        </a:p>
      </dgm:t>
    </dgm:pt>
    <dgm:pt modelId="{A9BF1F76-4DEA-436D-AD6F-ADC92A49893D}" type="pres">
      <dgm:prSet presAssocID="{CAF22268-05A8-4E1D-8869-15C56BE83C68}" presName="rootConnector" presStyleLbl="node3" presStyleIdx="1" presStyleCnt="3"/>
      <dgm:spPr/>
      <dgm:t>
        <a:bodyPr/>
        <a:lstStyle/>
        <a:p>
          <a:endParaRPr lang="ru-RU"/>
        </a:p>
      </dgm:t>
    </dgm:pt>
    <dgm:pt modelId="{52768F32-D020-49CF-8B23-0230ECB9EAE8}" type="pres">
      <dgm:prSet presAssocID="{CAF22268-05A8-4E1D-8869-15C56BE83C68}" presName="hierChild4" presStyleCnt="0"/>
      <dgm:spPr/>
    </dgm:pt>
    <dgm:pt modelId="{E3408CBB-C482-4FE7-8C3F-B19B9C8BF30C}" type="pres">
      <dgm:prSet presAssocID="{CAF22268-05A8-4E1D-8869-15C56BE83C68}" presName="hierChild5" presStyleCnt="0"/>
      <dgm:spPr/>
    </dgm:pt>
    <dgm:pt modelId="{02A0B52D-57CC-4091-8AEC-9B1F6555CC1A}" type="pres">
      <dgm:prSet presAssocID="{0413BF88-1A31-4F4D-B928-06B364E69187}" presName="hierChild5" presStyleCnt="0"/>
      <dgm:spPr/>
    </dgm:pt>
    <dgm:pt modelId="{4DCF6AFE-BB24-4F42-8AC0-802C5C283006}" type="pres">
      <dgm:prSet presAssocID="{9897B7AB-76BA-44D7-8D1B-17B3A7DB2568}" presName="Name35" presStyleLbl="parChTrans1D2" presStyleIdx="2" presStyleCnt="3"/>
      <dgm:spPr/>
      <dgm:t>
        <a:bodyPr/>
        <a:lstStyle/>
        <a:p>
          <a:endParaRPr lang="ru-RU"/>
        </a:p>
      </dgm:t>
    </dgm:pt>
    <dgm:pt modelId="{09707BF5-F0EC-4451-937E-8492074C218D}" type="pres">
      <dgm:prSet presAssocID="{5292FF32-66CB-4BC6-831A-70C670DB9B1A}" presName="hierRoot2" presStyleCnt="0">
        <dgm:presLayoutVars>
          <dgm:hierBranch/>
        </dgm:presLayoutVars>
      </dgm:prSet>
      <dgm:spPr/>
    </dgm:pt>
    <dgm:pt modelId="{66B891E1-4BF1-468F-BF60-44C4E864CB95}" type="pres">
      <dgm:prSet presAssocID="{5292FF32-66CB-4BC6-831A-70C670DB9B1A}" presName="rootComposite" presStyleCnt="0"/>
      <dgm:spPr/>
    </dgm:pt>
    <dgm:pt modelId="{059EA352-D693-452D-85AA-4E254D460E59}" type="pres">
      <dgm:prSet presAssocID="{5292FF32-66CB-4BC6-831A-70C670DB9B1A}" presName="rootText" presStyleLbl="node2" presStyleIdx="2" presStyleCnt="3" custScaleX="292249">
        <dgm:presLayoutVars>
          <dgm:chPref val="3"/>
        </dgm:presLayoutVars>
      </dgm:prSet>
      <dgm:spPr/>
      <dgm:t>
        <a:bodyPr/>
        <a:lstStyle/>
        <a:p>
          <a:endParaRPr lang="ru-RU"/>
        </a:p>
      </dgm:t>
    </dgm:pt>
    <dgm:pt modelId="{B4B7FCA1-DB82-45C8-9883-AFFF3D5FA866}" type="pres">
      <dgm:prSet presAssocID="{5292FF32-66CB-4BC6-831A-70C670DB9B1A}" presName="rootConnector" presStyleLbl="node2" presStyleIdx="2" presStyleCnt="3"/>
      <dgm:spPr/>
      <dgm:t>
        <a:bodyPr/>
        <a:lstStyle/>
        <a:p>
          <a:endParaRPr lang="ru-RU"/>
        </a:p>
      </dgm:t>
    </dgm:pt>
    <dgm:pt modelId="{5D82D34E-326A-4DD9-A5E4-A88794EE8867}" type="pres">
      <dgm:prSet presAssocID="{5292FF32-66CB-4BC6-831A-70C670DB9B1A}" presName="hierChild4" presStyleCnt="0"/>
      <dgm:spPr/>
    </dgm:pt>
    <dgm:pt modelId="{6C2B9D83-3D7B-4A55-BA3B-9446C93801BB}" type="pres">
      <dgm:prSet presAssocID="{3D9864C1-BA7B-4685-BFFC-E0649800E4C5}" presName="Name35" presStyleLbl="parChTrans1D3" presStyleIdx="2" presStyleCnt="3"/>
      <dgm:spPr/>
      <dgm:t>
        <a:bodyPr/>
        <a:lstStyle/>
        <a:p>
          <a:endParaRPr lang="ru-RU"/>
        </a:p>
      </dgm:t>
    </dgm:pt>
    <dgm:pt modelId="{126EDDF6-5126-4B04-82AB-BA27914C7780}" type="pres">
      <dgm:prSet presAssocID="{C4FF82E6-7A82-4BB1-AE9D-0C1E4520615E}" presName="hierRoot2" presStyleCnt="0">
        <dgm:presLayoutVars>
          <dgm:hierBranch val="r"/>
        </dgm:presLayoutVars>
      </dgm:prSet>
      <dgm:spPr/>
    </dgm:pt>
    <dgm:pt modelId="{8E2955A2-2DDF-4FA0-8567-774EB05FC559}" type="pres">
      <dgm:prSet presAssocID="{C4FF82E6-7A82-4BB1-AE9D-0C1E4520615E}" presName="rootComposite" presStyleCnt="0"/>
      <dgm:spPr/>
    </dgm:pt>
    <dgm:pt modelId="{4EA4E179-FCE8-45A6-8A6F-5C891B52A6CF}" type="pres">
      <dgm:prSet presAssocID="{C4FF82E6-7A82-4BB1-AE9D-0C1E4520615E}" presName="rootText" presStyleLbl="node3" presStyleIdx="2" presStyleCnt="3" custScaleX="292249">
        <dgm:presLayoutVars>
          <dgm:chPref val="3"/>
        </dgm:presLayoutVars>
      </dgm:prSet>
      <dgm:spPr/>
      <dgm:t>
        <a:bodyPr/>
        <a:lstStyle/>
        <a:p>
          <a:endParaRPr lang="ru-RU"/>
        </a:p>
      </dgm:t>
    </dgm:pt>
    <dgm:pt modelId="{5351653A-F536-4F93-A2E1-6836578655EE}" type="pres">
      <dgm:prSet presAssocID="{C4FF82E6-7A82-4BB1-AE9D-0C1E4520615E}" presName="rootConnector" presStyleLbl="node3" presStyleIdx="2" presStyleCnt="3"/>
      <dgm:spPr/>
      <dgm:t>
        <a:bodyPr/>
        <a:lstStyle/>
        <a:p>
          <a:endParaRPr lang="ru-RU"/>
        </a:p>
      </dgm:t>
    </dgm:pt>
    <dgm:pt modelId="{9B5191D8-584E-43DD-B301-7D215F40843C}" type="pres">
      <dgm:prSet presAssocID="{C4FF82E6-7A82-4BB1-AE9D-0C1E4520615E}" presName="hierChild4" presStyleCnt="0"/>
      <dgm:spPr/>
    </dgm:pt>
    <dgm:pt modelId="{CF673F85-86AA-418E-B6E7-80AF58F5DFB2}" type="pres">
      <dgm:prSet presAssocID="{C4FF82E6-7A82-4BB1-AE9D-0C1E4520615E}" presName="hierChild5" presStyleCnt="0"/>
      <dgm:spPr/>
    </dgm:pt>
    <dgm:pt modelId="{54ED2CD6-6B30-4238-899A-931E6987665E}" type="pres">
      <dgm:prSet presAssocID="{5292FF32-66CB-4BC6-831A-70C670DB9B1A}" presName="hierChild5" presStyleCnt="0"/>
      <dgm:spPr/>
    </dgm:pt>
    <dgm:pt modelId="{45B428B4-9A60-4BE2-9984-AA0D6E6F2E34}" type="pres">
      <dgm:prSet presAssocID="{0FA0446A-6DBA-4B63-88FE-5D6B03B4BA80}" presName="hierChild3" presStyleCnt="0"/>
      <dgm:spPr/>
    </dgm:pt>
  </dgm:ptLst>
  <dgm:cxnLst>
    <dgm:cxn modelId="{6EA6A2A6-FE56-4EB7-BB95-BC75B0A5B4D6}" type="presOf" srcId="{8079394E-9390-48D4-9A74-8FA8388DA5B6}" destId="{8197A6A4-98AA-423B-8003-FB1D8069B661}" srcOrd="0" destOrd="0" presId="urn:microsoft.com/office/officeart/2005/8/layout/orgChart1"/>
    <dgm:cxn modelId="{494EA674-4263-4B37-9966-0790CB6A4F94}" type="presOf" srcId="{CAF22268-05A8-4E1D-8869-15C56BE83C68}" destId="{4D0724C4-FCFB-433D-9C12-72AEC651938F}" srcOrd="0" destOrd="0" presId="urn:microsoft.com/office/officeart/2005/8/layout/orgChart1"/>
    <dgm:cxn modelId="{677BCB28-D8CF-4574-8F56-922CBF50F805}" type="presOf" srcId="{5292FF32-66CB-4BC6-831A-70C670DB9B1A}" destId="{059EA352-D693-452D-85AA-4E254D460E59}" srcOrd="0" destOrd="0" presId="urn:microsoft.com/office/officeart/2005/8/layout/orgChart1"/>
    <dgm:cxn modelId="{6E2CA8B6-B51A-4D6B-B4B0-725F2127FEC5}" srcId="{0FA0446A-6DBA-4B63-88FE-5D6B03B4BA80}" destId="{5292FF32-66CB-4BC6-831A-70C670DB9B1A}" srcOrd="2" destOrd="0" parTransId="{9897B7AB-76BA-44D7-8D1B-17B3A7DB2568}" sibTransId="{264BB7BF-C593-4D76-B84D-19C0398AC3B0}"/>
    <dgm:cxn modelId="{588C8ACD-3CB4-4642-86FE-7E37AEDA1C69}" type="presOf" srcId="{CD36A4B5-8FDE-4D93-8ABC-EB221BFF2AC9}" destId="{4EDDE8FB-DEE0-4947-BB97-42CE780EDFE0}" srcOrd="0" destOrd="0" presId="urn:microsoft.com/office/officeart/2005/8/layout/orgChart1"/>
    <dgm:cxn modelId="{C12643EC-8DE3-449A-BC87-F9FF08774558}" srcId="{0FA0446A-6DBA-4B63-88FE-5D6B03B4BA80}" destId="{0413BF88-1A31-4F4D-B928-06B364E69187}" srcOrd="1" destOrd="0" parTransId="{A529F862-78CD-482A-B68F-AB9441345BEE}" sibTransId="{9A52D5B3-96D3-4C90-9BDD-1E91C14ED321}"/>
    <dgm:cxn modelId="{7DFA3259-DE32-4EE0-AB57-A981570202DB}" type="presOf" srcId="{0FA0446A-6DBA-4B63-88FE-5D6B03B4BA80}" destId="{062AA61D-93C3-45CE-8D83-784FABBF9436}" srcOrd="0" destOrd="0" presId="urn:microsoft.com/office/officeart/2005/8/layout/orgChart1"/>
    <dgm:cxn modelId="{C071B897-7B7C-4477-995E-A7A608CB5DEF}" type="presOf" srcId="{CAF22268-05A8-4E1D-8869-15C56BE83C68}" destId="{A9BF1F76-4DEA-436D-AD6F-ADC92A49893D}" srcOrd="1" destOrd="0" presId="urn:microsoft.com/office/officeart/2005/8/layout/orgChart1"/>
    <dgm:cxn modelId="{EE803A47-5FAB-45A5-9787-E8FA8A53C64D}" srcId="{FCF7151C-1B19-45EE-BFBD-FE45CB3B8549}" destId="{8079394E-9390-48D4-9A74-8FA8388DA5B6}" srcOrd="0" destOrd="0" parTransId="{CD36A4B5-8FDE-4D93-8ABC-EB221BFF2AC9}" sibTransId="{45662559-1F89-43ED-A3C7-0192611CDCED}"/>
    <dgm:cxn modelId="{B41269A4-CBC1-4553-894F-DE54C34366E6}" srcId="{0FA0446A-6DBA-4B63-88FE-5D6B03B4BA80}" destId="{FCF7151C-1B19-45EE-BFBD-FE45CB3B8549}" srcOrd="0" destOrd="0" parTransId="{CD302295-75D8-4626-A5DF-50ECF1B0A64E}" sibTransId="{73A464CA-8B5D-45CC-8774-74AA5C4CADC3}"/>
    <dgm:cxn modelId="{48986BDC-A669-48A0-B6C4-3BC34BC71C28}" type="presOf" srcId="{FCF7151C-1B19-45EE-BFBD-FE45CB3B8549}" destId="{A5B6F958-6689-49DA-AE24-E64E5BD87456}" srcOrd="0" destOrd="0" presId="urn:microsoft.com/office/officeart/2005/8/layout/orgChart1"/>
    <dgm:cxn modelId="{FDD8D060-D6B5-4574-B971-30AF6C5D0852}" type="presOf" srcId="{FCF7151C-1B19-45EE-BFBD-FE45CB3B8549}" destId="{067723C7-E724-4C3B-AF8E-C32EA34CB0D5}" srcOrd="1" destOrd="0" presId="urn:microsoft.com/office/officeart/2005/8/layout/orgChart1"/>
    <dgm:cxn modelId="{2A8A2C65-F26A-4787-B6C5-6978E74B7C87}" srcId="{0413BF88-1A31-4F4D-B928-06B364E69187}" destId="{CAF22268-05A8-4E1D-8869-15C56BE83C68}" srcOrd="0" destOrd="0" parTransId="{9E637A66-F448-4308-8388-6B72DFD19277}" sibTransId="{FCA17435-0492-47B2-8AE6-604673AC6A88}"/>
    <dgm:cxn modelId="{B5082260-9A67-4986-82BE-457D96361755}" type="presOf" srcId="{9E637A66-F448-4308-8388-6B72DFD19277}" destId="{7E36144F-5ADE-4735-9471-CE9B261AA9D2}" srcOrd="0" destOrd="0" presId="urn:microsoft.com/office/officeart/2005/8/layout/orgChart1"/>
    <dgm:cxn modelId="{6AF86052-8760-4802-BFF5-16458B39FAA6}" srcId="{5292FF32-66CB-4BC6-831A-70C670DB9B1A}" destId="{C4FF82E6-7A82-4BB1-AE9D-0C1E4520615E}" srcOrd="0" destOrd="0" parTransId="{3D9864C1-BA7B-4685-BFFC-E0649800E4C5}" sibTransId="{1C0337AA-B182-4F04-BDA5-460BF31BE16A}"/>
    <dgm:cxn modelId="{69193AA2-5090-4B40-A012-81A6C808C6F6}" type="presOf" srcId="{0413BF88-1A31-4F4D-B928-06B364E69187}" destId="{1D91209D-43C4-4CD5-9C8A-3AEAD32CCEFB}" srcOrd="0" destOrd="0" presId="urn:microsoft.com/office/officeart/2005/8/layout/orgChart1"/>
    <dgm:cxn modelId="{081DAFA7-9DED-4A3E-B47C-2A6723B65838}" type="presOf" srcId="{8079394E-9390-48D4-9A74-8FA8388DA5B6}" destId="{A101C42D-F213-466E-A10A-DC9D658EFD2E}" srcOrd="1" destOrd="0" presId="urn:microsoft.com/office/officeart/2005/8/layout/orgChart1"/>
    <dgm:cxn modelId="{7B50BBC1-054E-4A19-99EF-CE64EBF83B35}" type="presOf" srcId="{A529F862-78CD-482A-B68F-AB9441345BEE}" destId="{C7A2CC3C-D0D0-4588-BC5C-0E10B4D23DF6}" srcOrd="0" destOrd="0" presId="urn:microsoft.com/office/officeart/2005/8/layout/orgChart1"/>
    <dgm:cxn modelId="{30295E77-0070-4BA4-B420-45E96E55C0BF}" type="presOf" srcId="{9897B7AB-76BA-44D7-8D1B-17B3A7DB2568}" destId="{4DCF6AFE-BB24-4F42-8AC0-802C5C283006}" srcOrd="0" destOrd="0" presId="urn:microsoft.com/office/officeart/2005/8/layout/orgChart1"/>
    <dgm:cxn modelId="{8F133562-CA0F-4AB0-BBE6-B087809A9412}" type="presOf" srcId="{0EDC1F88-52BA-439C-A33B-5A93B7C215E7}" destId="{4DAEBE97-6853-49FB-B24F-017D20A13C57}" srcOrd="0" destOrd="0" presId="urn:microsoft.com/office/officeart/2005/8/layout/orgChart1"/>
    <dgm:cxn modelId="{12E86427-020C-4FBD-B642-220C6B3D7FC4}" type="presOf" srcId="{CD302295-75D8-4626-A5DF-50ECF1B0A64E}" destId="{C6D1CCE7-7A50-4746-98E3-3BE9090BE4C8}" srcOrd="0" destOrd="0" presId="urn:microsoft.com/office/officeart/2005/8/layout/orgChart1"/>
    <dgm:cxn modelId="{62E1EBCA-086A-470A-A2CD-27C0580F91AF}" type="presOf" srcId="{C4FF82E6-7A82-4BB1-AE9D-0C1E4520615E}" destId="{4EA4E179-FCE8-45A6-8A6F-5C891B52A6CF}" srcOrd="0" destOrd="0" presId="urn:microsoft.com/office/officeart/2005/8/layout/orgChart1"/>
    <dgm:cxn modelId="{6636CE4F-B223-46A9-AC77-94C19488A342}" type="presOf" srcId="{3D9864C1-BA7B-4685-BFFC-E0649800E4C5}" destId="{6C2B9D83-3D7B-4A55-BA3B-9446C93801BB}" srcOrd="0" destOrd="0" presId="urn:microsoft.com/office/officeart/2005/8/layout/orgChart1"/>
    <dgm:cxn modelId="{8E6B6CE1-A3E0-40DC-A630-2AED090D5F37}" type="presOf" srcId="{0413BF88-1A31-4F4D-B928-06B364E69187}" destId="{09711078-B865-420F-A1AF-F60F2A2E6407}" srcOrd="1" destOrd="0" presId="urn:microsoft.com/office/officeart/2005/8/layout/orgChart1"/>
    <dgm:cxn modelId="{355E7963-FA4B-4BBF-9700-C3A20048C80C}" type="presOf" srcId="{0FA0446A-6DBA-4B63-88FE-5D6B03B4BA80}" destId="{B99C5BC1-3A9D-44C5-A024-110866CBA8FB}" srcOrd="1" destOrd="0" presId="urn:microsoft.com/office/officeart/2005/8/layout/orgChart1"/>
    <dgm:cxn modelId="{7395414A-FFE1-4AE4-BC4F-C79E1CD1E89C}" type="presOf" srcId="{C4FF82E6-7A82-4BB1-AE9D-0C1E4520615E}" destId="{5351653A-F536-4F93-A2E1-6836578655EE}" srcOrd="1" destOrd="0" presId="urn:microsoft.com/office/officeart/2005/8/layout/orgChart1"/>
    <dgm:cxn modelId="{1DED1EDB-DA07-4CE0-B269-42A64BB84AC6}" srcId="{0EDC1F88-52BA-439C-A33B-5A93B7C215E7}" destId="{0FA0446A-6DBA-4B63-88FE-5D6B03B4BA80}" srcOrd="0" destOrd="0" parTransId="{2F44A6BE-CAD8-43BB-8240-E35DF95947E9}" sibTransId="{07F9C220-43B9-4C99-8806-D94961C03476}"/>
    <dgm:cxn modelId="{74545C8B-DAC4-4371-A9E7-44A12CC55B07}" type="presOf" srcId="{5292FF32-66CB-4BC6-831A-70C670DB9B1A}" destId="{B4B7FCA1-DB82-45C8-9883-AFFF3D5FA866}" srcOrd="1" destOrd="0" presId="urn:microsoft.com/office/officeart/2005/8/layout/orgChart1"/>
    <dgm:cxn modelId="{47680CB2-F823-46FD-B4C2-9A735628C536}" type="presParOf" srcId="{4DAEBE97-6853-49FB-B24F-017D20A13C57}" destId="{4663BDF1-DE08-49E5-8C5B-66BEAD002FAC}" srcOrd="0" destOrd="0" presId="urn:microsoft.com/office/officeart/2005/8/layout/orgChart1"/>
    <dgm:cxn modelId="{EE83B285-B934-4D64-A894-0BF4019DCB20}" type="presParOf" srcId="{4663BDF1-DE08-49E5-8C5B-66BEAD002FAC}" destId="{3C5F2424-84B3-4AA4-B576-61A963319361}" srcOrd="0" destOrd="0" presId="urn:microsoft.com/office/officeart/2005/8/layout/orgChart1"/>
    <dgm:cxn modelId="{C703465B-2DFA-45CF-BB97-5C3E7115960A}" type="presParOf" srcId="{3C5F2424-84B3-4AA4-B576-61A963319361}" destId="{062AA61D-93C3-45CE-8D83-784FABBF9436}" srcOrd="0" destOrd="0" presId="urn:microsoft.com/office/officeart/2005/8/layout/orgChart1"/>
    <dgm:cxn modelId="{05FC78B4-1277-4799-BC28-C965215D2F65}" type="presParOf" srcId="{3C5F2424-84B3-4AA4-B576-61A963319361}" destId="{B99C5BC1-3A9D-44C5-A024-110866CBA8FB}" srcOrd="1" destOrd="0" presId="urn:microsoft.com/office/officeart/2005/8/layout/orgChart1"/>
    <dgm:cxn modelId="{300BE207-86EF-46DF-84E7-E034618AF7FA}" type="presParOf" srcId="{4663BDF1-DE08-49E5-8C5B-66BEAD002FAC}" destId="{73335EA7-8C08-4379-8B2E-736B82CBE484}" srcOrd="1" destOrd="0" presId="urn:microsoft.com/office/officeart/2005/8/layout/orgChart1"/>
    <dgm:cxn modelId="{BA02E2FC-5DF1-46F1-9A0E-A2F79D6ECF43}" type="presParOf" srcId="{73335EA7-8C08-4379-8B2E-736B82CBE484}" destId="{C6D1CCE7-7A50-4746-98E3-3BE9090BE4C8}" srcOrd="0" destOrd="0" presId="urn:microsoft.com/office/officeart/2005/8/layout/orgChart1"/>
    <dgm:cxn modelId="{A0C152A3-3F53-4AE1-B9D2-D10ACB82C869}" type="presParOf" srcId="{73335EA7-8C08-4379-8B2E-736B82CBE484}" destId="{D21907AD-7073-4671-B4CA-3B88D4C9CAEE}" srcOrd="1" destOrd="0" presId="urn:microsoft.com/office/officeart/2005/8/layout/orgChart1"/>
    <dgm:cxn modelId="{60A38988-F59B-40F3-A8CC-A1861ED81D26}" type="presParOf" srcId="{D21907AD-7073-4671-B4CA-3B88D4C9CAEE}" destId="{D475C3B9-C26A-4174-B8DD-4B539ADE7625}" srcOrd="0" destOrd="0" presId="urn:microsoft.com/office/officeart/2005/8/layout/orgChart1"/>
    <dgm:cxn modelId="{D862855C-33D0-45DC-A45E-4968FFC7D162}" type="presParOf" srcId="{D475C3B9-C26A-4174-B8DD-4B539ADE7625}" destId="{A5B6F958-6689-49DA-AE24-E64E5BD87456}" srcOrd="0" destOrd="0" presId="urn:microsoft.com/office/officeart/2005/8/layout/orgChart1"/>
    <dgm:cxn modelId="{0632F32E-99E6-4C18-9878-A289E211989C}" type="presParOf" srcId="{D475C3B9-C26A-4174-B8DD-4B539ADE7625}" destId="{067723C7-E724-4C3B-AF8E-C32EA34CB0D5}" srcOrd="1" destOrd="0" presId="urn:microsoft.com/office/officeart/2005/8/layout/orgChart1"/>
    <dgm:cxn modelId="{2BA5FD25-180D-4E4B-AF22-30CBA9ACDCC8}" type="presParOf" srcId="{D21907AD-7073-4671-B4CA-3B88D4C9CAEE}" destId="{C2DFF5FE-4EF6-48CA-84F2-3272FB1881B4}" srcOrd="1" destOrd="0" presId="urn:microsoft.com/office/officeart/2005/8/layout/orgChart1"/>
    <dgm:cxn modelId="{3075CE67-50C3-4629-9075-D5241C7C2210}" type="presParOf" srcId="{C2DFF5FE-4EF6-48CA-84F2-3272FB1881B4}" destId="{4EDDE8FB-DEE0-4947-BB97-42CE780EDFE0}" srcOrd="0" destOrd="0" presId="urn:microsoft.com/office/officeart/2005/8/layout/orgChart1"/>
    <dgm:cxn modelId="{C576D5EA-DC09-4C60-A9D9-FC8F18E36B13}" type="presParOf" srcId="{C2DFF5FE-4EF6-48CA-84F2-3272FB1881B4}" destId="{26138AB8-59C6-4995-B89C-E90008DD0F55}" srcOrd="1" destOrd="0" presId="urn:microsoft.com/office/officeart/2005/8/layout/orgChart1"/>
    <dgm:cxn modelId="{424F2FB0-D1DD-44A3-892A-0030644E95C3}" type="presParOf" srcId="{26138AB8-59C6-4995-B89C-E90008DD0F55}" destId="{D1B8D75E-24EC-4D71-810E-1E98E6A6F446}" srcOrd="0" destOrd="0" presId="urn:microsoft.com/office/officeart/2005/8/layout/orgChart1"/>
    <dgm:cxn modelId="{D14BFBEE-A599-4196-899B-96227104F95B}" type="presParOf" srcId="{D1B8D75E-24EC-4D71-810E-1E98E6A6F446}" destId="{8197A6A4-98AA-423B-8003-FB1D8069B661}" srcOrd="0" destOrd="0" presId="urn:microsoft.com/office/officeart/2005/8/layout/orgChart1"/>
    <dgm:cxn modelId="{CFF256F9-5D7D-450F-A6E1-2725AC28C04B}" type="presParOf" srcId="{D1B8D75E-24EC-4D71-810E-1E98E6A6F446}" destId="{A101C42D-F213-466E-A10A-DC9D658EFD2E}" srcOrd="1" destOrd="0" presId="urn:microsoft.com/office/officeart/2005/8/layout/orgChart1"/>
    <dgm:cxn modelId="{93A8C0F0-C898-4223-B666-45A3660FC446}" type="presParOf" srcId="{26138AB8-59C6-4995-B89C-E90008DD0F55}" destId="{2A0111D6-4E0A-4105-AB2C-A1E5D589489E}" srcOrd="1" destOrd="0" presId="urn:microsoft.com/office/officeart/2005/8/layout/orgChart1"/>
    <dgm:cxn modelId="{E7B06A0F-599F-4806-AD4D-C3E6E237E4E7}" type="presParOf" srcId="{26138AB8-59C6-4995-B89C-E90008DD0F55}" destId="{C653B7DF-EA73-4E25-98F8-465C0CB734AF}" srcOrd="2" destOrd="0" presId="urn:microsoft.com/office/officeart/2005/8/layout/orgChart1"/>
    <dgm:cxn modelId="{46F765EA-8626-4E6C-A9DC-7D8B7E543CCB}" type="presParOf" srcId="{D21907AD-7073-4671-B4CA-3B88D4C9CAEE}" destId="{F6E04A8F-DCA1-4A6D-89C0-E9BE72A68F59}" srcOrd="2" destOrd="0" presId="urn:microsoft.com/office/officeart/2005/8/layout/orgChart1"/>
    <dgm:cxn modelId="{0C5F7E86-904F-469C-A3C4-B90B1D6F0422}" type="presParOf" srcId="{73335EA7-8C08-4379-8B2E-736B82CBE484}" destId="{C7A2CC3C-D0D0-4588-BC5C-0E10B4D23DF6}" srcOrd="2" destOrd="0" presId="urn:microsoft.com/office/officeart/2005/8/layout/orgChart1"/>
    <dgm:cxn modelId="{C0B98178-E499-49D0-BAA2-EA326B30D182}" type="presParOf" srcId="{73335EA7-8C08-4379-8B2E-736B82CBE484}" destId="{7B881827-DDC1-4C1A-B98E-EEEAF7EDCB46}" srcOrd="3" destOrd="0" presId="urn:microsoft.com/office/officeart/2005/8/layout/orgChart1"/>
    <dgm:cxn modelId="{EFA5CFD6-1C9A-40DE-84DC-073194C9F8D3}" type="presParOf" srcId="{7B881827-DDC1-4C1A-B98E-EEEAF7EDCB46}" destId="{65BA646C-59C6-4797-B9FC-5BB6E7EAC497}" srcOrd="0" destOrd="0" presId="urn:microsoft.com/office/officeart/2005/8/layout/orgChart1"/>
    <dgm:cxn modelId="{DC838C14-9180-4FCD-B55D-0781C01C6B78}" type="presParOf" srcId="{65BA646C-59C6-4797-B9FC-5BB6E7EAC497}" destId="{1D91209D-43C4-4CD5-9C8A-3AEAD32CCEFB}" srcOrd="0" destOrd="0" presId="urn:microsoft.com/office/officeart/2005/8/layout/orgChart1"/>
    <dgm:cxn modelId="{713E4AE0-D677-422A-BDB9-D63E81526D89}" type="presParOf" srcId="{65BA646C-59C6-4797-B9FC-5BB6E7EAC497}" destId="{09711078-B865-420F-A1AF-F60F2A2E6407}" srcOrd="1" destOrd="0" presId="urn:microsoft.com/office/officeart/2005/8/layout/orgChart1"/>
    <dgm:cxn modelId="{9FBB39B2-3325-4811-9094-6728576807CD}" type="presParOf" srcId="{7B881827-DDC1-4C1A-B98E-EEEAF7EDCB46}" destId="{919905D3-3232-448E-9A24-180CACA3B30C}" srcOrd="1" destOrd="0" presId="urn:microsoft.com/office/officeart/2005/8/layout/orgChart1"/>
    <dgm:cxn modelId="{9470B792-9307-41D0-9D09-70984BC30950}" type="presParOf" srcId="{919905D3-3232-448E-9A24-180CACA3B30C}" destId="{7E36144F-5ADE-4735-9471-CE9B261AA9D2}" srcOrd="0" destOrd="0" presId="urn:microsoft.com/office/officeart/2005/8/layout/orgChart1"/>
    <dgm:cxn modelId="{4AD64950-E5A7-42C2-B9E6-88B0804CE4C1}" type="presParOf" srcId="{919905D3-3232-448E-9A24-180CACA3B30C}" destId="{0F185570-F121-4263-9816-16861A6AEA43}" srcOrd="1" destOrd="0" presId="urn:microsoft.com/office/officeart/2005/8/layout/orgChart1"/>
    <dgm:cxn modelId="{CF68D721-14A8-4324-B608-2CDF52CF8A0C}" type="presParOf" srcId="{0F185570-F121-4263-9816-16861A6AEA43}" destId="{ED565157-F1B8-4881-BF50-F97D8F7E71BE}" srcOrd="0" destOrd="0" presId="urn:microsoft.com/office/officeart/2005/8/layout/orgChart1"/>
    <dgm:cxn modelId="{CF9F0AE1-5AF3-415D-996A-5CE62080243E}" type="presParOf" srcId="{ED565157-F1B8-4881-BF50-F97D8F7E71BE}" destId="{4D0724C4-FCFB-433D-9C12-72AEC651938F}" srcOrd="0" destOrd="0" presId="urn:microsoft.com/office/officeart/2005/8/layout/orgChart1"/>
    <dgm:cxn modelId="{A7AAE019-CA50-42F6-A710-CCCAB1E4EE96}" type="presParOf" srcId="{ED565157-F1B8-4881-BF50-F97D8F7E71BE}" destId="{A9BF1F76-4DEA-436D-AD6F-ADC92A49893D}" srcOrd="1" destOrd="0" presId="urn:microsoft.com/office/officeart/2005/8/layout/orgChart1"/>
    <dgm:cxn modelId="{FF431AF4-72AA-40D1-963E-7C55C4B4E436}" type="presParOf" srcId="{0F185570-F121-4263-9816-16861A6AEA43}" destId="{52768F32-D020-49CF-8B23-0230ECB9EAE8}" srcOrd="1" destOrd="0" presId="urn:microsoft.com/office/officeart/2005/8/layout/orgChart1"/>
    <dgm:cxn modelId="{6EE030B1-0632-4665-837C-4A34BF4B249B}" type="presParOf" srcId="{0F185570-F121-4263-9816-16861A6AEA43}" destId="{E3408CBB-C482-4FE7-8C3F-B19B9C8BF30C}" srcOrd="2" destOrd="0" presId="urn:microsoft.com/office/officeart/2005/8/layout/orgChart1"/>
    <dgm:cxn modelId="{677563D0-CA90-4B68-82DE-F9F801306FC5}" type="presParOf" srcId="{7B881827-DDC1-4C1A-B98E-EEEAF7EDCB46}" destId="{02A0B52D-57CC-4091-8AEC-9B1F6555CC1A}" srcOrd="2" destOrd="0" presId="urn:microsoft.com/office/officeart/2005/8/layout/orgChart1"/>
    <dgm:cxn modelId="{3105411E-4EDD-4FDF-A0E9-29D5BF06BA1C}" type="presParOf" srcId="{73335EA7-8C08-4379-8B2E-736B82CBE484}" destId="{4DCF6AFE-BB24-4F42-8AC0-802C5C283006}" srcOrd="4" destOrd="0" presId="urn:microsoft.com/office/officeart/2005/8/layout/orgChart1"/>
    <dgm:cxn modelId="{479F5ADC-0B6F-4A1B-8AFF-1067973D2869}" type="presParOf" srcId="{73335EA7-8C08-4379-8B2E-736B82CBE484}" destId="{09707BF5-F0EC-4451-937E-8492074C218D}" srcOrd="5" destOrd="0" presId="urn:microsoft.com/office/officeart/2005/8/layout/orgChart1"/>
    <dgm:cxn modelId="{5CF9D0DE-CFF8-4425-A22A-F12C23D01733}" type="presParOf" srcId="{09707BF5-F0EC-4451-937E-8492074C218D}" destId="{66B891E1-4BF1-468F-BF60-44C4E864CB95}" srcOrd="0" destOrd="0" presId="urn:microsoft.com/office/officeart/2005/8/layout/orgChart1"/>
    <dgm:cxn modelId="{DBC18A8B-5780-461D-8ECC-33025B9C2F5F}" type="presParOf" srcId="{66B891E1-4BF1-468F-BF60-44C4E864CB95}" destId="{059EA352-D693-452D-85AA-4E254D460E59}" srcOrd="0" destOrd="0" presId="urn:microsoft.com/office/officeart/2005/8/layout/orgChart1"/>
    <dgm:cxn modelId="{F0A7C500-BE39-4428-8C19-653EA921D60B}" type="presParOf" srcId="{66B891E1-4BF1-468F-BF60-44C4E864CB95}" destId="{B4B7FCA1-DB82-45C8-9883-AFFF3D5FA866}" srcOrd="1" destOrd="0" presId="urn:microsoft.com/office/officeart/2005/8/layout/orgChart1"/>
    <dgm:cxn modelId="{25CF0EFD-A276-43D8-AB82-B06215A149AA}" type="presParOf" srcId="{09707BF5-F0EC-4451-937E-8492074C218D}" destId="{5D82D34E-326A-4DD9-A5E4-A88794EE8867}" srcOrd="1" destOrd="0" presId="urn:microsoft.com/office/officeart/2005/8/layout/orgChart1"/>
    <dgm:cxn modelId="{707572AB-E977-4C54-8ADB-BF06670A64A4}" type="presParOf" srcId="{5D82D34E-326A-4DD9-A5E4-A88794EE8867}" destId="{6C2B9D83-3D7B-4A55-BA3B-9446C93801BB}" srcOrd="0" destOrd="0" presId="urn:microsoft.com/office/officeart/2005/8/layout/orgChart1"/>
    <dgm:cxn modelId="{868B56C5-3C3C-46F0-96D1-89C258614CEB}" type="presParOf" srcId="{5D82D34E-326A-4DD9-A5E4-A88794EE8867}" destId="{126EDDF6-5126-4B04-82AB-BA27914C7780}" srcOrd="1" destOrd="0" presId="urn:microsoft.com/office/officeart/2005/8/layout/orgChart1"/>
    <dgm:cxn modelId="{EF997D73-91B7-4AB2-BCE7-38B25571B892}" type="presParOf" srcId="{126EDDF6-5126-4B04-82AB-BA27914C7780}" destId="{8E2955A2-2DDF-4FA0-8567-774EB05FC559}" srcOrd="0" destOrd="0" presId="urn:microsoft.com/office/officeart/2005/8/layout/orgChart1"/>
    <dgm:cxn modelId="{4EC93B40-B0F7-4ED2-9AEF-EA9AD5F331C4}" type="presParOf" srcId="{8E2955A2-2DDF-4FA0-8567-774EB05FC559}" destId="{4EA4E179-FCE8-45A6-8A6F-5C891B52A6CF}" srcOrd="0" destOrd="0" presId="urn:microsoft.com/office/officeart/2005/8/layout/orgChart1"/>
    <dgm:cxn modelId="{56C11F12-7B47-4E84-A27E-A64BB59F4B63}" type="presParOf" srcId="{8E2955A2-2DDF-4FA0-8567-774EB05FC559}" destId="{5351653A-F536-4F93-A2E1-6836578655EE}" srcOrd="1" destOrd="0" presId="urn:microsoft.com/office/officeart/2005/8/layout/orgChart1"/>
    <dgm:cxn modelId="{5667BF1E-23FB-425C-AD01-05B7E377669F}" type="presParOf" srcId="{126EDDF6-5126-4B04-82AB-BA27914C7780}" destId="{9B5191D8-584E-43DD-B301-7D215F40843C}" srcOrd="1" destOrd="0" presId="urn:microsoft.com/office/officeart/2005/8/layout/orgChart1"/>
    <dgm:cxn modelId="{AAF4F089-EBF4-48B2-9B62-795E69D85543}" type="presParOf" srcId="{126EDDF6-5126-4B04-82AB-BA27914C7780}" destId="{CF673F85-86AA-418E-B6E7-80AF58F5DFB2}" srcOrd="2" destOrd="0" presId="urn:microsoft.com/office/officeart/2005/8/layout/orgChart1"/>
    <dgm:cxn modelId="{454866EC-61E7-4D51-8DC1-89A3AD38347C}" type="presParOf" srcId="{09707BF5-F0EC-4451-937E-8492074C218D}" destId="{54ED2CD6-6B30-4238-899A-931E6987665E}" srcOrd="2" destOrd="0" presId="urn:microsoft.com/office/officeart/2005/8/layout/orgChart1"/>
    <dgm:cxn modelId="{D14459C0-EBC9-42DF-9A1E-BC79EA7AFD98}" type="presParOf" srcId="{4663BDF1-DE08-49E5-8C5B-66BEAD002FAC}" destId="{45B428B4-9A60-4BE2-9984-AA0D6E6F2E34}" srcOrd="2" destOrd="0" presId="urn:microsoft.com/office/officeart/2005/8/layout/orgChar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15721E-F960-4CFA-BCC7-C409FED336F5}">
      <dsp:nvSpPr>
        <dsp:cNvPr id="0" name=""/>
        <dsp:cNvSpPr/>
      </dsp:nvSpPr>
      <dsp:spPr>
        <a:xfrm rot="10800000">
          <a:off x="214379" y="592519"/>
          <a:ext cx="8498588" cy="2915993"/>
        </a:xfrm>
        <a:prstGeom prst="homePlate">
          <a:avLst/>
        </a:prstGeom>
        <a:solidFill>
          <a:srgbClr val="0000FF"/>
        </a:solidFill>
        <a:ln w="76200" cap="rnd" cmpd="sng" algn="ctr">
          <a:solidFill>
            <a:srgbClr val="FFFF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5872" tIns="251460" rIns="469392" bIns="251460" numCol="1" spcCol="1270" anchor="ctr" anchorCtr="0">
          <a:noAutofit/>
        </a:bodyPr>
        <a:lstStyle/>
        <a:p>
          <a:pPr lvl="0" algn="ctr" defTabSz="2933700">
            <a:lnSpc>
              <a:spcPct val="100000"/>
            </a:lnSpc>
            <a:spcBef>
              <a:spcPct val="0"/>
            </a:spcBef>
            <a:spcAft>
              <a:spcPts val="0"/>
            </a:spcAft>
          </a:pPr>
          <a:r>
            <a:rPr lang="ru-RU" sz="6600" b="1" kern="1200" dirty="0" smtClean="0">
              <a:ln>
                <a:solidFill>
                  <a:srgbClr val="FFC000"/>
                </a:solidFill>
              </a:ln>
              <a:solidFill>
                <a:srgbClr val="FFFF00"/>
              </a:solidFill>
              <a:latin typeface="Book Antiqua" pitchFamily="18" charset="0"/>
            </a:rPr>
            <a:t>   </a:t>
          </a:r>
          <a:r>
            <a:rPr lang="ru-RU" sz="6600" b="1" kern="1200" dirty="0" smtClean="0">
              <a:ln>
                <a:solidFill>
                  <a:srgbClr val="FFC000"/>
                </a:solidFill>
              </a:ln>
              <a:solidFill>
                <a:schemeClr val="accent6">
                  <a:lumMod val="75000"/>
                </a:schemeClr>
              </a:solidFill>
              <a:latin typeface="Book Antiqua" pitchFamily="18" charset="0"/>
            </a:rPr>
            <a:t>Раздел 1. </a:t>
          </a:r>
        </a:p>
        <a:p>
          <a:pPr lvl="0" algn="ctr" defTabSz="2933700">
            <a:lnSpc>
              <a:spcPct val="100000"/>
            </a:lnSpc>
            <a:spcBef>
              <a:spcPct val="0"/>
            </a:spcBef>
            <a:spcAft>
              <a:spcPts val="0"/>
            </a:spcAft>
          </a:pPr>
          <a:r>
            <a:rPr lang="ru-RU" sz="6600" b="1" kern="1200" dirty="0" smtClean="0">
              <a:ln>
                <a:solidFill>
                  <a:srgbClr val="FFC000"/>
                </a:solidFill>
              </a:ln>
              <a:solidFill>
                <a:srgbClr val="FFFF00"/>
              </a:solidFill>
              <a:latin typeface="Book Antiqua" pitchFamily="18" charset="0"/>
            </a:rPr>
            <a:t>    Метрология</a:t>
          </a:r>
          <a:endParaRPr lang="ru-RU" sz="6600" b="1" kern="1200" dirty="0">
            <a:ln>
              <a:solidFill>
                <a:srgbClr val="FFC000"/>
              </a:solidFill>
            </a:ln>
            <a:solidFill>
              <a:srgbClr val="FFFF00"/>
            </a:solidFill>
            <a:latin typeface="Book Antiqua" pitchFamily="18" charset="0"/>
          </a:endParaRPr>
        </a:p>
      </dsp:txBody>
      <dsp:txXfrm rot="10800000">
        <a:off x="943377" y="592519"/>
        <a:ext cx="7769590" cy="2915993"/>
      </dsp:txXfrm>
    </dsp:sp>
    <dsp:sp modelId="{D07D269E-EBFF-4B7A-B587-0C185410A93E}">
      <dsp:nvSpPr>
        <dsp:cNvPr id="0" name=""/>
        <dsp:cNvSpPr/>
      </dsp:nvSpPr>
      <dsp:spPr>
        <a:xfrm>
          <a:off x="88380" y="591105"/>
          <a:ext cx="2779700" cy="2881789"/>
        </a:xfrm>
        <a:prstGeom prst="ellipse">
          <a:avLst/>
        </a:prstGeom>
        <a:blipFill rotWithShape="1">
          <a:blip xmlns:r="http://schemas.openxmlformats.org/officeDocument/2006/relationships" r:embed="rId1"/>
          <a:stretch>
            <a:fillRect/>
          </a:stretch>
        </a:blipFill>
        <a:ln w="76200" cap="rnd" cmpd="sng" algn="ctr">
          <a:solidFill>
            <a:srgbClr val="FFFF00"/>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2B9D83-3D7B-4A55-BA3B-9446C93801BB}">
      <dsp:nvSpPr>
        <dsp:cNvPr id="0" name=""/>
        <dsp:cNvSpPr/>
      </dsp:nvSpPr>
      <dsp:spPr>
        <a:xfrm>
          <a:off x="7697448" y="1043449"/>
          <a:ext cx="91440" cy="181077"/>
        </a:xfrm>
        <a:custGeom>
          <a:avLst/>
          <a:gdLst/>
          <a:ahLst/>
          <a:cxnLst/>
          <a:rect l="0" t="0" r="0" b="0"/>
          <a:pathLst>
            <a:path>
              <a:moveTo>
                <a:pt x="45720" y="0"/>
              </a:moveTo>
              <a:lnTo>
                <a:pt x="45720" y="181077"/>
              </a:lnTo>
            </a:path>
          </a:pathLst>
        </a:custGeom>
        <a:noFill/>
        <a:ln w="1270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DCF6AFE-BB24-4F42-8AC0-802C5C283006}">
      <dsp:nvSpPr>
        <dsp:cNvPr id="0" name=""/>
        <dsp:cNvSpPr/>
      </dsp:nvSpPr>
      <dsp:spPr>
        <a:xfrm>
          <a:off x="4572000" y="431136"/>
          <a:ext cx="3171168" cy="181176"/>
        </a:xfrm>
        <a:custGeom>
          <a:avLst/>
          <a:gdLst/>
          <a:ahLst/>
          <a:cxnLst/>
          <a:rect l="0" t="0" r="0" b="0"/>
          <a:pathLst>
            <a:path>
              <a:moveTo>
                <a:pt x="0" y="0"/>
              </a:moveTo>
              <a:lnTo>
                <a:pt x="0" y="90638"/>
              </a:lnTo>
              <a:lnTo>
                <a:pt x="3171168" y="90638"/>
              </a:lnTo>
              <a:lnTo>
                <a:pt x="3171168" y="181176"/>
              </a:lnTo>
            </a:path>
          </a:pathLst>
        </a:custGeom>
        <a:noFill/>
        <a:ln w="1270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36144F-5ADE-4735-9471-CE9B261AA9D2}">
      <dsp:nvSpPr>
        <dsp:cNvPr id="0" name=""/>
        <dsp:cNvSpPr/>
      </dsp:nvSpPr>
      <dsp:spPr>
        <a:xfrm>
          <a:off x="4743258" y="1043449"/>
          <a:ext cx="91440" cy="181077"/>
        </a:xfrm>
        <a:custGeom>
          <a:avLst/>
          <a:gdLst/>
          <a:ahLst/>
          <a:cxnLst/>
          <a:rect l="0" t="0" r="0" b="0"/>
          <a:pathLst>
            <a:path>
              <a:moveTo>
                <a:pt x="45720" y="0"/>
              </a:moveTo>
              <a:lnTo>
                <a:pt x="45720" y="181077"/>
              </a:lnTo>
            </a:path>
          </a:pathLst>
        </a:custGeom>
        <a:noFill/>
        <a:ln w="1270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7A2CC3C-D0D0-4588-BC5C-0E10B4D23DF6}">
      <dsp:nvSpPr>
        <dsp:cNvPr id="0" name=""/>
        <dsp:cNvSpPr/>
      </dsp:nvSpPr>
      <dsp:spPr>
        <a:xfrm>
          <a:off x="4572000" y="431136"/>
          <a:ext cx="216978" cy="181176"/>
        </a:xfrm>
        <a:custGeom>
          <a:avLst/>
          <a:gdLst/>
          <a:ahLst/>
          <a:cxnLst/>
          <a:rect l="0" t="0" r="0" b="0"/>
          <a:pathLst>
            <a:path>
              <a:moveTo>
                <a:pt x="0" y="0"/>
              </a:moveTo>
              <a:lnTo>
                <a:pt x="0" y="90638"/>
              </a:lnTo>
              <a:lnTo>
                <a:pt x="216978" y="90638"/>
              </a:lnTo>
              <a:lnTo>
                <a:pt x="216978" y="181176"/>
              </a:lnTo>
            </a:path>
          </a:pathLst>
        </a:custGeom>
        <a:noFill/>
        <a:ln w="1270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DDE8FB-DEE0-4947-BB97-42CE780EDFE0}">
      <dsp:nvSpPr>
        <dsp:cNvPr id="0" name=""/>
        <dsp:cNvSpPr/>
      </dsp:nvSpPr>
      <dsp:spPr>
        <a:xfrm>
          <a:off x="1572089" y="1043449"/>
          <a:ext cx="91440" cy="181077"/>
        </a:xfrm>
        <a:custGeom>
          <a:avLst/>
          <a:gdLst/>
          <a:ahLst/>
          <a:cxnLst/>
          <a:rect l="0" t="0" r="0" b="0"/>
          <a:pathLst>
            <a:path>
              <a:moveTo>
                <a:pt x="45720" y="0"/>
              </a:moveTo>
              <a:lnTo>
                <a:pt x="45720" y="181077"/>
              </a:lnTo>
            </a:path>
          </a:pathLst>
        </a:custGeom>
        <a:noFill/>
        <a:ln w="1270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D1CCE7-7A50-4746-98E3-3BE9090BE4C8}">
      <dsp:nvSpPr>
        <dsp:cNvPr id="0" name=""/>
        <dsp:cNvSpPr/>
      </dsp:nvSpPr>
      <dsp:spPr>
        <a:xfrm>
          <a:off x="1617809" y="431136"/>
          <a:ext cx="2954190" cy="181176"/>
        </a:xfrm>
        <a:custGeom>
          <a:avLst/>
          <a:gdLst/>
          <a:ahLst/>
          <a:cxnLst/>
          <a:rect l="0" t="0" r="0" b="0"/>
          <a:pathLst>
            <a:path>
              <a:moveTo>
                <a:pt x="2954190" y="0"/>
              </a:moveTo>
              <a:lnTo>
                <a:pt x="2954190" y="90638"/>
              </a:lnTo>
              <a:lnTo>
                <a:pt x="0" y="90638"/>
              </a:lnTo>
              <a:lnTo>
                <a:pt x="0" y="181176"/>
              </a:lnTo>
            </a:path>
          </a:pathLst>
        </a:custGeom>
        <a:noFill/>
        <a:ln w="1270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62AA61D-93C3-45CE-8D83-784FABBF9436}">
      <dsp:nvSpPr>
        <dsp:cNvPr id="0" name=""/>
        <dsp:cNvSpPr/>
      </dsp:nvSpPr>
      <dsp:spPr>
        <a:xfrm>
          <a:off x="2195735" y="0"/>
          <a:ext cx="4752529" cy="431136"/>
        </a:xfrm>
        <a:prstGeom prst="rect">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kern="1200" cap="none" normalizeH="0" baseline="0" dirty="0" smtClean="0">
              <a:ln>
                <a:noFill/>
              </a:ln>
              <a:solidFill>
                <a:srgbClr val="FFFF00"/>
              </a:solidFill>
              <a:effectLst/>
              <a:cs typeface="Arial" charset="0"/>
            </a:rPr>
            <a:t>СПОСОБЫ ВЫРАЖЕНИЯ ПОГРЕШНОСТИ</a:t>
          </a:r>
        </a:p>
      </dsp:txBody>
      <dsp:txXfrm>
        <a:off x="2195735" y="0"/>
        <a:ext cx="4752529" cy="431136"/>
      </dsp:txXfrm>
    </dsp:sp>
    <dsp:sp modelId="{A5B6F958-6689-49DA-AE24-E64E5BD87456}">
      <dsp:nvSpPr>
        <dsp:cNvPr id="0" name=""/>
        <dsp:cNvSpPr/>
      </dsp:nvSpPr>
      <dsp:spPr>
        <a:xfrm>
          <a:off x="140839" y="612313"/>
          <a:ext cx="2953940" cy="431136"/>
        </a:xfrm>
        <a:prstGeom prst="rect">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kern="1200" cap="none" normalizeH="0" baseline="0" dirty="0" smtClean="0">
              <a:ln>
                <a:noFill/>
              </a:ln>
              <a:solidFill>
                <a:schemeClr val="tx1"/>
              </a:solidFill>
              <a:effectLst/>
              <a:cs typeface="Arial" charset="0"/>
            </a:rPr>
            <a:t>в абсолютном виде</a:t>
          </a:r>
        </a:p>
      </dsp:txBody>
      <dsp:txXfrm>
        <a:off x="140839" y="612313"/>
        <a:ext cx="2953940" cy="431136"/>
      </dsp:txXfrm>
    </dsp:sp>
    <dsp:sp modelId="{8197A6A4-98AA-423B-8003-FB1D8069B661}">
      <dsp:nvSpPr>
        <dsp:cNvPr id="0" name=""/>
        <dsp:cNvSpPr/>
      </dsp:nvSpPr>
      <dsp:spPr>
        <a:xfrm>
          <a:off x="474996" y="1224527"/>
          <a:ext cx="2285626" cy="431136"/>
        </a:xfrm>
        <a:prstGeom prst="rect">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kern="1200" cap="none" normalizeH="0" baseline="0" dirty="0" smtClean="0">
              <a:ln>
                <a:noFill/>
              </a:ln>
              <a:solidFill>
                <a:schemeClr val="tx1"/>
              </a:solidFill>
              <a:effectLst/>
              <a:cs typeface="Arial" charset="0"/>
            </a:rPr>
            <a:t>Абсолютная погрешность</a:t>
          </a:r>
        </a:p>
      </dsp:txBody>
      <dsp:txXfrm>
        <a:off x="474996" y="1224527"/>
        <a:ext cx="2285626" cy="431136"/>
      </dsp:txXfrm>
    </dsp:sp>
    <dsp:sp modelId="{1D91209D-43C4-4CD5-9C8A-3AEAD32CCEFB}">
      <dsp:nvSpPr>
        <dsp:cNvPr id="0" name=""/>
        <dsp:cNvSpPr/>
      </dsp:nvSpPr>
      <dsp:spPr>
        <a:xfrm>
          <a:off x="3275857" y="612313"/>
          <a:ext cx="3026241" cy="431136"/>
        </a:xfrm>
        <a:prstGeom prst="rect">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kern="1200" cap="none" normalizeH="0" baseline="0" dirty="0" smtClean="0">
              <a:ln>
                <a:noFill/>
              </a:ln>
              <a:solidFill>
                <a:schemeClr val="tx1"/>
              </a:solidFill>
              <a:effectLst/>
              <a:cs typeface="Arial" charset="0"/>
            </a:rPr>
            <a:t>в относительном виде</a:t>
          </a:r>
        </a:p>
      </dsp:txBody>
      <dsp:txXfrm>
        <a:off x="3275857" y="612313"/>
        <a:ext cx="3026241" cy="431136"/>
      </dsp:txXfrm>
    </dsp:sp>
    <dsp:sp modelId="{4D0724C4-FCFB-433D-9C12-72AEC651938F}">
      <dsp:nvSpPr>
        <dsp:cNvPr id="0" name=""/>
        <dsp:cNvSpPr/>
      </dsp:nvSpPr>
      <dsp:spPr>
        <a:xfrm>
          <a:off x="3493744" y="1224527"/>
          <a:ext cx="2590466" cy="431136"/>
        </a:xfrm>
        <a:prstGeom prst="rect">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kern="1200" cap="none" normalizeH="0" baseline="0" dirty="0" smtClean="0">
              <a:ln>
                <a:noFill/>
              </a:ln>
              <a:solidFill>
                <a:schemeClr val="tx1"/>
              </a:solidFill>
              <a:effectLst/>
              <a:cs typeface="Arial" charset="0"/>
            </a:rPr>
            <a:t>Относительная погрешность</a:t>
          </a:r>
        </a:p>
      </dsp:txBody>
      <dsp:txXfrm>
        <a:off x="3493744" y="1224527"/>
        <a:ext cx="2590466" cy="431136"/>
      </dsp:txXfrm>
    </dsp:sp>
    <dsp:sp modelId="{059EA352-D693-452D-85AA-4E254D460E59}">
      <dsp:nvSpPr>
        <dsp:cNvPr id="0" name=""/>
        <dsp:cNvSpPr/>
      </dsp:nvSpPr>
      <dsp:spPr>
        <a:xfrm>
          <a:off x="6483176" y="612313"/>
          <a:ext cx="2519984" cy="431136"/>
        </a:xfrm>
        <a:prstGeom prst="rect">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kern="1200" cap="none" normalizeH="0" baseline="0" dirty="0" smtClean="0">
              <a:ln>
                <a:noFill/>
              </a:ln>
              <a:solidFill>
                <a:schemeClr val="tx1"/>
              </a:solidFill>
              <a:effectLst/>
              <a:cs typeface="Arial" charset="0"/>
            </a:rPr>
            <a:t>в приведенном виде</a:t>
          </a:r>
        </a:p>
      </dsp:txBody>
      <dsp:txXfrm>
        <a:off x="6483176" y="612313"/>
        <a:ext cx="2519984" cy="431136"/>
      </dsp:txXfrm>
    </dsp:sp>
    <dsp:sp modelId="{4EA4E179-FCE8-45A6-8A6F-5C891B52A6CF}">
      <dsp:nvSpPr>
        <dsp:cNvPr id="0" name=""/>
        <dsp:cNvSpPr/>
      </dsp:nvSpPr>
      <dsp:spPr>
        <a:xfrm>
          <a:off x="6483176" y="1224527"/>
          <a:ext cx="2519984" cy="431136"/>
        </a:xfrm>
        <a:prstGeom prst="rect">
          <a:avLst/>
        </a:prstGeom>
        <a:solidFill>
          <a:schemeClr val="accent1">
            <a:hueOff val="0"/>
            <a:satOff val="0"/>
            <a:lumOff val="0"/>
            <a:alphaOff val="0"/>
          </a:schemeClr>
        </a:solidFill>
        <a:ln w="1270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400" b="1" i="0" u="none" strike="noStrike" kern="1200" cap="none" normalizeH="0" baseline="0" dirty="0" smtClean="0">
              <a:ln>
                <a:noFill/>
              </a:ln>
              <a:solidFill>
                <a:schemeClr val="tx1"/>
              </a:solidFill>
              <a:effectLst/>
              <a:cs typeface="Arial" charset="0"/>
            </a:rPr>
            <a:t>Приведенная   погрешность</a:t>
          </a:r>
        </a:p>
      </dsp:txBody>
      <dsp:txXfrm>
        <a:off x="6483176" y="1224527"/>
        <a:ext cx="2519984" cy="431136"/>
      </dsp:txXfrm>
    </dsp:sp>
  </dsp:spTree>
</dsp:drawing>
</file>

<file path=ppt/diagrams/layout1.xml><?xml version="1.0" encoding="utf-8"?>
<dgm:layoutDef xmlns:dgm="http://schemas.openxmlformats.org/drawingml/2006/diagram" xmlns:a="http://schemas.openxmlformats.org/drawingml/2006/main" uniqueId="urn:microsoft.com/office/officeart/2005/8/layout/vList3#4">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11" Type="http://schemas.openxmlformats.org/officeDocument/2006/relationships/image" Target="../media/image14.wmf"/><Relationship Id="rId5" Type="http://schemas.openxmlformats.org/officeDocument/2006/relationships/image" Target="../media/image8.wmf"/><Relationship Id="rId10" Type="http://schemas.openxmlformats.org/officeDocument/2006/relationships/image" Target="../media/image13.wmf"/><Relationship Id="rId4" Type="http://schemas.openxmlformats.org/officeDocument/2006/relationships/image" Target="../media/image7.wmf"/><Relationship Id="rId9"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5766" cy="4930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ru-RU"/>
          </a:p>
        </p:txBody>
      </p:sp>
      <p:sp>
        <p:nvSpPr>
          <p:cNvPr id="37891" name="Rectangle 3"/>
          <p:cNvSpPr>
            <a:spLocks noGrp="1" noChangeArrowheads="1"/>
          </p:cNvSpPr>
          <p:nvPr>
            <p:ph type="dt" idx="1"/>
          </p:nvPr>
        </p:nvSpPr>
        <p:spPr bwMode="auto">
          <a:xfrm>
            <a:off x="3850320" y="0"/>
            <a:ext cx="2945766" cy="4930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fld id="{369FB850-5CA4-4115-B1B1-7CC395988977}" type="datetimeFigureOut">
              <a:rPr lang="ru-RU"/>
              <a:pPr>
                <a:defRPr/>
              </a:pPr>
              <a:t>20.02.2020</a:t>
            </a:fld>
            <a:endParaRPr lang="ru-RU"/>
          </a:p>
        </p:txBody>
      </p:sp>
      <p:sp>
        <p:nvSpPr>
          <p:cNvPr id="145412" name="Rectangle 4"/>
          <p:cNvSpPr>
            <a:spLocks noGrp="1" noRot="1" noChangeAspect="1" noChangeArrowheads="1" noTextEdit="1"/>
          </p:cNvSpPr>
          <p:nvPr>
            <p:ph type="sldImg" idx="2"/>
          </p:nvPr>
        </p:nvSpPr>
        <p:spPr bwMode="auto">
          <a:xfrm>
            <a:off x="930275" y="741363"/>
            <a:ext cx="4937125" cy="3702050"/>
          </a:xfrm>
          <a:prstGeom prst="rect">
            <a:avLst/>
          </a:prstGeom>
          <a:noFill/>
          <a:ln w="9525">
            <a:solidFill>
              <a:srgbClr val="000000"/>
            </a:solidFill>
            <a:miter lim="800000"/>
            <a:headEnd/>
            <a:tailEnd/>
          </a:ln>
        </p:spPr>
      </p:sp>
      <p:sp>
        <p:nvSpPr>
          <p:cNvPr id="37893" name="Rectangle 5"/>
          <p:cNvSpPr>
            <a:spLocks noGrp="1" noChangeArrowheads="1"/>
          </p:cNvSpPr>
          <p:nvPr>
            <p:ph type="body" sz="quarter" idx="3"/>
          </p:nvPr>
        </p:nvSpPr>
        <p:spPr bwMode="auto">
          <a:xfrm>
            <a:off x="680404" y="4689834"/>
            <a:ext cx="5436868" cy="44433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37894" name="Rectangle 6"/>
          <p:cNvSpPr>
            <a:spLocks noGrp="1" noChangeArrowheads="1"/>
          </p:cNvSpPr>
          <p:nvPr>
            <p:ph type="ftr" sz="quarter" idx="4"/>
          </p:nvPr>
        </p:nvSpPr>
        <p:spPr bwMode="auto">
          <a:xfrm>
            <a:off x="0" y="9378089"/>
            <a:ext cx="2945766" cy="49458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ru-RU"/>
          </a:p>
        </p:txBody>
      </p:sp>
      <p:sp>
        <p:nvSpPr>
          <p:cNvPr id="37895" name="Rectangle 7"/>
          <p:cNvSpPr>
            <a:spLocks noGrp="1" noChangeArrowheads="1"/>
          </p:cNvSpPr>
          <p:nvPr>
            <p:ph type="sldNum" sz="quarter" idx="5"/>
          </p:nvPr>
        </p:nvSpPr>
        <p:spPr bwMode="auto">
          <a:xfrm>
            <a:off x="3850320" y="9378089"/>
            <a:ext cx="2945766" cy="49458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58818E08-A771-4C20-9C52-2D86D6AA743F}" type="slidenum">
              <a:rPr lang="ru-RU"/>
              <a:pPr>
                <a:defRPr/>
              </a:pPr>
              <a:t>‹#›</a:t>
            </a:fld>
            <a:endParaRPr lang="ru-RU"/>
          </a:p>
        </p:txBody>
      </p:sp>
    </p:spTree>
    <p:extLst>
      <p:ext uri="{BB962C8B-B14F-4D97-AF65-F5344CB8AC3E}">
        <p14:creationId xmlns:p14="http://schemas.microsoft.com/office/powerpoint/2010/main" val="14862171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58818E08-A771-4C20-9C52-2D86D6AA743F}" type="slidenum">
              <a:rPr lang="ru-RU" smtClean="0"/>
              <a:pPr>
                <a:defRPr/>
              </a:pPr>
              <a:t>1</a:t>
            </a:fld>
            <a:endParaRPr lang="ru-RU"/>
          </a:p>
        </p:txBody>
      </p:sp>
    </p:spTree>
    <p:extLst>
      <p:ext uri="{BB962C8B-B14F-4D97-AF65-F5344CB8AC3E}">
        <p14:creationId xmlns:p14="http://schemas.microsoft.com/office/powerpoint/2010/main" val="12815364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58818E08-A771-4C20-9C52-2D86D6AA743F}" type="slidenum">
              <a:rPr lang="ru-RU" smtClean="0"/>
              <a:pPr>
                <a:defRPr/>
              </a:pPr>
              <a:t>12</a:t>
            </a:fld>
            <a:endParaRPr lang="ru-RU"/>
          </a:p>
        </p:txBody>
      </p:sp>
    </p:spTree>
    <p:extLst>
      <p:ext uri="{BB962C8B-B14F-4D97-AF65-F5344CB8AC3E}">
        <p14:creationId xmlns:p14="http://schemas.microsoft.com/office/powerpoint/2010/main" val="3788454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58818E08-A771-4C20-9C52-2D86D6AA743F}" type="slidenum">
              <a:rPr lang="ru-RU" smtClean="0"/>
              <a:pPr>
                <a:defRPr/>
              </a:pPr>
              <a:t>13</a:t>
            </a:fld>
            <a:endParaRPr lang="ru-RU"/>
          </a:p>
        </p:txBody>
      </p:sp>
    </p:spTree>
    <p:extLst>
      <p:ext uri="{BB962C8B-B14F-4D97-AF65-F5344CB8AC3E}">
        <p14:creationId xmlns:p14="http://schemas.microsoft.com/office/powerpoint/2010/main" val="30113585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58818E08-A771-4C20-9C52-2D86D6AA743F}" type="slidenum">
              <a:rPr lang="ru-RU" smtClean="0"/>
              <a:pPr>
                <a:defRPr/>
              </a:pPr>
              <a:t>14</a:t>
            </a:fld>
            <a:endParaRPr lang="ru-RU"/>
          </a:p>
        </p:txBody>
      </p:sp>
    </p:spTree>
    <p:extLst>
      <p:ext uri="{BB962C8B-B14F-4D97-AF65-F5344CB8AC3E}">
        <p14:creationId xmlns:p14="http://schemas.microsoft.com/office/powerpoint/2010/main" val="30435944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58818E08-A771-4C20-9C52-2D86D6AA743F}" type="slidenum">
              <a:rPr lang="ru-RU" smtClean="0"/>
              <a:pPr>
                <a:defRPr/>
              </a:pPr>
              <a:t>15</a:t>
            </a:fld>
            <a:endParaRPr lang="ru-RU"/>
          </a:p>
        </p:txBody>
      </p:sp>
    </p:spTree>
    <p:extLst>
      <p:ext uri="{BB962C8B-B14F-4D97-AF65-F5344CB8AC3E}">
        <p14:creationId xmlns:p14="http://schemas.microsoft.com/office/powerpoint/2010/main" val="6395895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58818E08-A771-4C20-9C52-2D86D6AA743F}" type="slidenum">
              <a:rPr lang="ru-RU" smtClean="0"/>
              <a:pPr>
                <a:defRPr/>
              </a:pPr>
              <a:t>16</a:t>
            </a:fld>
            <a:endParaRPr lang="ru-RU"/>
          </a:p>
        </p:txBody>
      </p:sp>
    </p:spTree>
    <p:extLst>
      <p:ext uri="{BB962C8B-B14F-4D97-AF65-F5344CB8AC3E}">
        <p14:creationId xmlns:p14="http://schemas.microsoft.com/office/powerpoint/2010/main" val="343064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58818E08-A771-4C20-9C52-2D86D6AA743F}" type="slidenum">
              <a:rPr lang="ru-RU" smtClean="0"/>
              <a:pPr>
                <a:defRPr/>
              </a:pPr>
              <a:t>17</a:t>
            </a:fld>
            <a:endParaRPr lang="ru-RU"/>
          </a:p>
        </p:txBody>
      </p:sp>
    </p:spTree>
    <p:extLst>
      <p:ext uri="{BB962C8B-B14F-4D97-AF65-F5344CB8AC3E}">
        <p14:creationId xmlns:p14="http://schemas.microsoft.com/office/powerpoint/2010/main" val="24079501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58818E08-A771-4C20-9C52-2D86D6AA743F}" type="slidenum">
              <a:rPr lang="ru-RU" smtClean="0"/>
              <a:pPr>
                <a:defRPr/>
              </a:pPr>
              <a:t>2</a:t>
            </a:fld>
            <a:endParaRPr lang="ru-RU"/>
          </a:p>
        </p:txBody>
      </p:sp>
    </p:spTree>
    <p:extLst>
      <p:ext uri="{BB962C8B-B14F-4D97-AF65-F5344CB8AC3E}">
        <p14:creationId xmlns:p14="http://schemas.microsoft.com/office/powerpoint/2010/main" val="2611973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58818E08-A771-4C20-9C52-2D86D6AA743F}" type="slidenum">
              <a:rPr lang="ru-RU" smtClean="0"/>
              <a:pPr>
                <a:defRPr/>
              </a:pPr>
              <a:t>3</a:t>
            </a:fld>
            <a:endParaRPr lang="ru-RU"/>
          </a:p>
        </p:txBody>
      </p:sp>
    </p:spTree>
    <p:extLst>
      <p:ext uri="{BB962C8B-B14F-4D97-AF65-F5344CB8AC3E}">
        <p14:creationId xmlns:p14="http://schemas.microsoft.com/office/powerpoint/2010/main" val="13128936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58818E08-A771-4C20-9C52-2D86D6AA743F}" type="slidenum">
              <a:rPr lang="ru-RU" smtClean="0"/>
              <a:pPr>
                <a:defRPr/>
              </a:pPr>
              <a:t>6</a:t>
            </a:fld>
            <a:endParaRPr lang="ru-RU"/>
          </a:p>
        </p:txBody>
      </p:sp>
    </p:spTree>
    <p:extLst>
      <p:ext uri="{BB962C8B-B14F-4D97-AF65-F5344CB8AC3E}">
        <p14:creationId xmlns:p14="http://schemas.microsoft.com/office/powerpoint/2010/main" val="23686093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58818E08-A771-4C20-9C52-2D86D6AA743F}" type="slidenum">
              <a:rPr lang="ru-RU" smtClean="0"/>
              <a:pPr>
                <a:defRPr/>
              </a:pPr>
              <a:t>7</a:t>
            </a:fld>
            <a:endParaRPr lang="ru-RU"/>
          </a:p>
        </p:txBody>
      </p:sp>
    </p:spTree>
    <p:extLst>
      <p:ext uri="{BB962C8B-B14F-4D97-AF65-F5344CB8AC3E}">
        <p14:creationId xmlns:p14="http://schemas.microsoft.com/office/powerpoint/2010/main" val="40457216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58818E08-A771-4C20-9C52-2D86D6AA743F}" type="slidenum">
              <a:rPr lang="ru-RU" smtClean="0"/>
              <a:pPr>
                <a:defRPr/>
              </a:pPr>
              <a:t>8</a:t>
            </a:fld>
            <a:endParaRPr lang="ru-RU"/>
          </a:p>
        </p:txBody>
      </p:sp>
    </p:spTree>
    <p:extLst>
      <p:ext uri="{BB962C8B-B14F-4D97-AF65-F5344CB8AC3E}">
        <p14:creationId xmlns:p14="http://schemas.microsoft.com/office/powerpoint/2010/main" val="14846310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58818E08-A771-4C20-9C52-2D86D6AA743F}" type="slidenum">
              <a:rPr lang="ru-RU" smtClean="0"/>
              <a:pPr>
                <a:defRPr/>
              </a:pPr>
              <a:t>9</a:t>
            </a:fld>
            <a:endParaRPr lang="ru-RU"/>
          </a:p>
        </p:txBody>
      </p:sp>
    </p:spTree>
    <p:extLst>
      <p:ext uri="{BB962C8B-B14F-4D97-AF65-F5344CB8AC3E}">
        <p14:creationId xmlns:p14="http://schemas.microsoft.com/office/powerpoint/2010/main" val="2264047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58818E08-A771-4C20-9C52-2D86D6AA743F}" type="slidenum">
              <a:rPr lang="ru-RU" smtClean="0"/>
              <a:pPr>
                <a:defRPr/>
              </a:pPr>
              <a:t>10</a:t>
            </a:fld>
            <a:endParaRPr lang="ru-RU"/>
          </a:p>
        </p:txBody>
      </p:sp>
    </p:spTree>
    <p:extLst>
      <p:ext uri="{BB962C8B-B14F-4D97-AF65-F5344CB8AC3E}">
        <p14:creationId xmlns:p14="http://schemas.microsoft.com/office/powerpoint/2010/main" val="5873255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pPr>
              <a:defRPr/>
            </a:pPr>
            <a:fld id="{58818E08-A771-4C20-9C52-2D86D6AA743F}" type="slidenum">
              <a:rPr lang="ru-RU" smtClean="0"/>
              <a:pPr>
                <a:defRPr/>
              </a:pPr>
              <a:t>11</a:t>
            </a:fld>
            <a:endParaRPr lang="ru-RU"/>
          </a:p>
        </p:txBody>
      </p:sp>
    </p:spTree>
    <p:extLst>
      <p:ext uri="{BB962C8B-B14F-4D97-AF65-F5344CB8AC3E}">
        <p14:creationId xmlns:p14="http://schemas.microsoft.com/office/powerpoint/2010/main" val="3998949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pPr>
              <a:defRPr/>
            </a:pPr>
            <a:fld id="{872A0184-BECC-4E8A-A64C-5610F337EDE2}" type="datetime1">
              <a:rPr lang="ru-RU" smtClean="0"/>
              <a:pPr>
                <a:defRPr/>
              </a:pPr>
              <a:t>20.02.2020</a:t>
            </a:fld>
            <a:endParaRPr lang="ru-RU"/>
          </a:p>
        </p:txBody>
      </p:sp>
      <p:sp>
        <p:nvSpPr>
          <p:cNvPr id="5" name="Footer Placeholder 4"/>
          <p:cNvSpPr>
            <a:spLocks noGrp="1"/>
          </p:cNvSpPr>
          <p:nvPr>
            <p:ph type="ftr" sz="quarter" idx="11"/>
          </p:nvPr>
        </p:nvSpPr>
        <p:spPr/>
        <p:txBody>
          <a:bodyPr/>
          <a:lstStyle/>
          <a:p>
            <a:pPr>
              <a:defRPr/>
            </a:pPr>
            <a:r>
              <a:rPr lang="ru-RU" smtClean="0"/>
              <a:t>Гавриленко Наталия Айратовна</a:t>
            </a:r>
            <a:endParaRPr lang="ru-RU"/>
          </a:p>
        </p:txBody>
      </p:sp>
      <p:sp>
        <p:nvSpPr>
          <p:cNvPr id="6" name="Slide Number Placeholder 5"/>
          <p:cNvSpPr>
            <a:spLocks noGrp="1"/>
          </p:cNvSpPr>
          <p:nvPr>
            <p:ph type="sldNum" sz="quarter" idx="12"/>
          </p:nvPr>
        </p:nvSpPr>
        <p:spPr/>
        <p:txBody>
          <a:bodyPr/>
          <a:lstStyle/>
          <a:p>
            <a:pPr>
              <a:defRPr/>
            </a:pPr>
            <a:fld id="{37BEC81D-71B9-470B-917D-D175E491ACCA}" type="slidenum">
              <a:rPr lang="ru-RU" smtClean="0"/>
              <a:pPr>
                <a:defRPr/>
              </a:pPr>
              <a:t>‹#›</a:t>
            </a:fld>
            <a:endParaRPr lang="ru-RU"/>
          </a:p>
        </p:txBody>
      </p:sp>
    </p:spTree>
    <p:extLst>
      <p:ext uri="{BB962C8B-B14F-4D97-AF65-F5344CB8AC3E}">
        <p14:creationId xmlns:p14="http://schemas.microsoft.com/office/powerpoint/2010/main" val="1041933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ru-RU" smtClean="0"/>
              <a:t>Образец заголовка</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pPr>
              <a:defRPr/>
            </a:pPr>
            <a:fld id="{37206F79-10D0-43D1-9710-57B11391F292}" type="datetime1">
              <a:rPr lang="ru-RU" smtClean="0"/>
              <a:pPr>
                <a:defRPr/>
              </a:pPr>
              <a:t>20.02.2020</a:t>
            </a:fld>
            <a:endParaRPr lang="ru-RU"/>
          </a:p>
        </p:txBody>
      </p:sp>
      <p:sp>
        <p:nvSpPr>
          <p:cNvPr id="4" name="Footer Placeholder 3"/>
          <p:cNvSpPr>
            <a:spLocks noGrp="1"/>
          </p:cNvSpPr>
          <p:nvPr>
            <p:ph type="ftr" sz="quarter" idx="11"/>
          </p:nvPr>
        </p:nvSpPr>
        <p:spPr/>
        <p:txBody>
          <a:bodyPr/>
          <a:lstStyle/>
          <a:p>
            <a:pPr>
              <a:defRPr/>
            </a:pPr>
            <a:r>
              <a:rPr lang="ru-RU" smtClean="0"/>
              <a:t>Гавриленко Наталия Айратовна</a:t>
            </a:r>
            <a:endParaRPr lang="ru-RU"/>
          </a:p>
        </p:txBody>
      </p:sp>
      <p:sp>
        <p:nvSpPr>
          <p:cNvPr id="5" name="Slide Number Placeholder 4"/>
          <p:cNvSpPr>
            <a:spLocks noGrp="1"/>
          </p:cNvSpPr>
          <p:nvPr>
            <p:ph type="sldNum" sz="quarter" idx="12"/>
          </p:nvPr>
        </p:nvSpPr>
        <p:spPr/>
        <p:txBody>
          <a:bodyPr/>
          <a:lstStyle/>
          <a:p>
            <a:pPr>
              <a:defRPr/>
            </a:pPr>
            <a:fld id="{419DE836-D3D1-4A05-9C66-D5F90F3F40F8}" type="slidenum">
              <a:rPr lang="ru-RU" smtClean="0"/>
              <a:pPr>
                <a:defRPr/>
              </a:pPr>
              <a:t>‹#›</a:t>
            </a:fld>
            <a:endParaRPr lang="ru-RU"/>
          </a:p>
        </p:txBody>
      </p:sp>
    </p:spTree>
    <p:extLst>
      <p:ext uri="{BB962C8B-B14F-4D97-AF65-F5344CB8AC3E}">
        <p14:creationId xmlns:p14="http://schemas.microsoft.com/office/powerpoint/2010/main" val="1178484790"/>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37206F79-10D0-43D1-9710-57B11391F292}" type="datetime1">
              <a:rPr lang="ru-RU" smtClean="0"/>
              <a:pPr>
                <a:defRPr/>
              </a:pPr>
              <a:t>20.02.2020</a:t>
            </a:fld>
            <a:endParaRPr lang="ru-RU"/>
          </a:p>
        </p:txBody>
      </p:sp>
      <p:sp>
        <p:nvSpPr>
          <p:cNvPr id="5" name="Footer Placeholder 4"/>
          <p:cNvSpPr>
            <a:spLocks noGrp="1"/>
          </p:cNvSpPr>
          <p:nvPr>
            <p:ph type="ftr" sz="quarter" idx="11"/>
          </p:nvPr>
        </p:nvSpPr>
        <p:spPr/>
        <p:txBody>
          <a:bodyPr/>
          <a:lstStyle/>
          <a:p>
            <a:pPr>
              <a:defRPr/>
            </a:pPr>
            <a:r>
              <a:rPr lang="ru-RU" smtClean="0"/>
              <a:t>Гавриленко Наталия Айратовна</a:t>
            </a:r>
            <a:endParaRPr lang="ru-RU"/>
          </a:p>
        </p:txBody>
      </p:sp>
      <p:sp>
        <p:nvSpPr>
          <p:cNvPr id="6" name="Slide Number Placeholder 5"/>
          <p:cNvSpPr>
            <a:spLocks noGrp="1"/>
          </p:cNvSpPr>
          <p:nvPr>
            <p:ph type="sldNum" sz="quarter" idx="12"/>
          </p:nvPr>
        </p:nvSpPr>
        <p:spPr/>
        <p:txBody>
          <a:bodyPr/>
          <a:lstStyle/>
          <a:p>
            <a:pPr>
              <a:defRPr/>
            </a:pPr>
            <a:fld id="{419DE836-D3D1-4A05-9C66-D5F90F3F40F8}" type="slidenum">
              <a:rPr lang="ru-RU" smtClean="0"/>
              <a:pPr>
                <a:defRPr/>
              </a:pPr>
              <a:t>‹#›</a:t>
            </a:fld>
            <a:endParaRPr lang="ru-RU"/>
          </a:p>
        </p:txBody>
      </p:sp>
    </p:spTree>
    <p:extLst>
      <p:ext uri="{BB962C8B-B14F-4D97-AF65-F5344CB8AC3E}">
        <p14:creationId xmlns:p14="http://schemas.microsoft.com/office/powerpoint/2010/main" val="78986030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37206F79-10D0-43D1-9710-57B11391F292}" type="datetime1">
              <a:rPr lang="ru-RU" smtClean="0"/>
              <a:pPr>
                <a:defRPr/>
              </a:pPr>
              <a:t>20.02.2020</a:t>
            </a:fld>
            <a:endParaRPr lang="ru-RU"/>
          </a:p>
        </p:txBody>
      </p:sp>
      <p:sp>
        <p:nvSpPr>
          <p:cNvPr id="5" name="Footer Placeholder 4"/>
          <p:cNvSpPr>
            <a:spLocks noGrp="1"/>
          </p:cNvSpPr>
          <p:nvPr>
            <p:ph type="ftr" sz="quarter" idx="11"/>
          </p:nvPr>
        </p:nvSpPr>
        <p:spPr/>
        <p:txBody>
          <a:bodyPr/>
          <a:lstStyle/>
          <a:p>
            <a:pPr>
              <a:defRPr/>
            </a:pPr>
            <a:r>
              <a:rPr lang="ru-RU" smtClean="0"/>
              <a:t>Гавриленко Наталия Айратовна</a:t>
            </a:r>
            <a:endParaRPr lang="ru-RU"/>
          </a:p>
        </p:txBody>
      </p:sp>
      <p:sp>
        <p:nvSpPr>
          <p:cNvPr id="6" name="Slide Number Placeholder 5"/>
          <p:cNvSpPr>
            <a:spLocks noGrp="1"/>
          </p:cNvSpPr>
          <p:nvPr>
            <p:ph type="sldNum" sz="quarter" idx="12"/>
          </p:nvPr>
        </p:nvSpPr>
        <p:spPr/>
        <p:txBody>
          <a:bodyPr/>
          <a:lstStyle/>
          <a:p>
            <a:pPr>
              <a:defRPr/>
            </a:pPr>
            <a:fld id="{419DE836-D3D1-4A05-9C66-D5F90F3F40F8}" type="slidenum">
              <a:rPr lang="ru-RU" smtClean="0"/>
              <a:pPr>
                <a:defRPr/>
              </a:pPr>
              <a:t>‹#›</a:t>
            </a:fld>
            <a:endParaRPr lang="ru-RU"/>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879530920"/>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37206F79-10D0-43D1-9710-57B11391F292}" type="datetime1">
              <a:rPr lang="ru-RU" smtClean="0"/>
              <a:pPr>
                <a:defRPr/>
              </a:pPr>
              <a:t>20.02.2020</a:t>
            </a:fld>
            <a:endParaRPr lang="ru-RU"/>
          </a:p>
        </p:txBody>
      </p:sp>
      <p:sp>
        <p:nvSpPr>
          <p:cNvPr id="5" name="Footer Placeholder 4"/>
          <p:cNvSpPr>
            <a:spLocks noGrp="1"/>
          </p:cNvSpPr>
          <p:nvPr>
            <p:ph type="ftr" sz="quarter" idx="11"/>
          </p:nvPr>
        </p:nvSpPr>
        <p:spPr/>
        <p:txBody>
          <a:bodyPr/>
          <a:lstStyle/>
          <a:p>
            <a:pPr>
              <a:defRPr/>
            </a:pPr>
            <a:r>
              <a:rPr lang="ru-RU" smtClean="0"/>
              <a:t>Гавриленко Наталия Айратовна</a:t>
            </a:r>
            <a:endParaRPr lang="ru-RU"/>
          </a:p>
        </p:txBody>
      </p:sp>
      <p:sp>
        <p:nvSpPr>
          <p:cNvPr id="6" name="Slide Number Placeholder 5"/>
          <p:cNvSpPr>
            <a:spLocks noGrp="1"/>
          </p:cNvSpPr>
          <p:nvPr>
            <p:ph type="sldNum" sz="quarter" idx="12"/>
          </p:nvPr>
        </p:nvSpPr>
        <p:spPr/>
        <p:txBody>
          <a:bodyPr/>
          <a:lstStyle/>
          <a:p>
            <a:pPr>
              <a:defRPr/>
            </a:pPr>
            <a:fld id="{419DE836-D3D1-4A05-9C66-D5F90F3F40F8}" type="slidenum">
              <a:rPr lang="ru-RU" smtClean="0"/>
              <a:pPr>
                <a:defRPr/>
              </a:pPr>
              <a:t>‹#›</a:t>
            </a:fld>
            <a:endParaRPr lang="ru-RU"/>
          </a:p>
        </p:txBody>
      </p:sp>
    </p:spTree>
    <p:extLst>
      <p:ext uri="{BB962C8B-B14F-4D97-AF65-F5344CB8AC3E}">
        <p14:creationId xmlns:p14="http://schemas.microsoft.com/office/powerpoint/2010/main" val="743318304"/>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37206F79-10D0-43D1-9710-57B11391F292}" type="datetime1">
              <a:rPr lang="ru-RU" smtClean="0"/>
              <a:pPr>
                <a:defRPr/>
              </a:pPr>
              <a:t>20.02.2020</a:t>
            </a:fld>
            <a:endParaRPr lang="ru-RU"/>
          </a:p>
        </p:txBody>
      </p:sp>
      <p:sp>
        <p:nvSpPr>
          <p:cNvPr id="5" name="Footer Placeholder 4"/>
          <p:cNvSpPr>
            <a:spLocks noGrp="1"/>
          </p:cNvSpPr>
          <p:nvPr>
            <p:ph type="ftr" sz="quarter" idx="11"/>
          </p:nvPr>
        </p:nvSpPr>
        <p:spPr/>
        <p:txBody>
          <a:bodyPr/>
          <a:lstStyle/>
          <a:p>
            <a:pPr>
              <a:defRPr/>
            </a:pPr>
            <a:r>
              <a:rPr lang="ru-RU" smtClean="0"/>
              <a:t>Гавриленко Наталия Айратовна</a:t>
            </a:r>
            <a:endParaRPr lang="ru-RU"/>
          </a:p>
        </p:txBody>
      </p:sp>
      <p:sp>
        <p:nvSpPr>
          <p:cNvPr id="6" name="Slide Number Placeholder 5"/>
          <p:cNvSpPr>
            <a:spLocks noGrp="1"/>
          </p:cNvSpPr>
          <p:nvPr>
            <p:ph type="sldNum" sz="quarter" idx="12"/>
          </p:nvPr>
        </p:nvSpPr>
        <p:spPr/>
        <p:txBody>
          <a:bodyPr/>
          <a:lstStyle/>
          <a:p>
            <a:pPr>
              <a:defRPr/>
            </a:pPr>
            <a:fld id="{419DE836-D3D1-4A05-9C66-D5F90F3F40F8}" type="slidenum">
              <a:rPr lang="ru-RU" smtClean="0"/>
              <a:pPr>
                <a:defRPr/>
              </a:pPr>
              <a:t>‹#›</a:t>
            </a:fld>
            <a:endParaRPr lang="ru-RU"/>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23814911"/>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37206F79-10D0-43D1-9710-57B11391F292}" type="datetime1">
              <a:rPr lang="ru-RU" smtClean="0"/>
              <a:pPr>
                <a:defRPr/>
              </a:pPr>
              <a:t>20.02.2020</a:t>
            </a:fld>
            <a:endParaRPr lang="ru-RU"/>
          </a:p>
        </p:txBody>
      </p:sp>
      <p:sp>
        <p:nvSpPr>
          <p:cNvPr id="5" name="Footer Placeholder 4"/>
          <p:cNvSpPr>
            <a:spLocks noGrp="1"/>
          </p:cNvSpPr>
          <p:nvPr>
            <p:ph type="ftr" sz="quarter" idx="11"/>
          </p:nvPr>
        </p:nvSpPr>
        <p:spPr/>
        <p:txBody>
          <a:bodyPr/>
          <a:lstStyle/>
          <a:p>
            <a:pPr>
              <a:defRPr/>
            </a:pPr>
            <a:r>
              <a:rPr lang="ru-RU" smtClean="0"/>
              <a:t>Гавриленко Наталия Айратовна</a:t>
            </a:r>
            <a:endParaRPr lang="ru-RU"/>
          </a:p>
        </p:txBody>
      </p:sp>
      <p:sp>
        <p:nvSpPr>
          <p:cNvPr id="6" name="Slide Number Placeholder 5"/>
          <p:cNvSpPr>
            <a:spLocks noGrp="1"/>
          </p:cNvSpPr>
          <p:nvPr>
            <p:ph type="sldNum" sz="quarter" idx="12"/>
          </p:nvPr>
        </p:nvSpPr>
        <p:spPr/>
        <p:txBody>
          <a:bodyPr/>
          <a:lstStyle/>
          <a:p>
            <a:pPr>
              <a:defRPr/>
            </a:pPr>
            <a:fld id="{419DE836-D3D1-4A05-9C66-D5F90F3F40F8}" type="slidenum">
              <a:rPr lang="ru-RU" smtClean="0"/>
              <a:pPr>
                <a:defRPr/>
              </a:pPr>
              <a:t>‹#›</a:t>
            </a:fld>
            <a:endParaRPr lang="ru-RU"/>
          </a:p>
        </p:txBody>
      </p:sp>
    </p:spTree>
    <p:extLst>
      <p:ext uri="{BB962C8B-B14F-4D97-AF65-F5344CB8AC3E}">
        <p14:creationId xmlns:p14="http://schemas.microsoft.com/office/powerpoint/2010/main" val="2252776509"/>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EBDA6E95-3291-4D6D-8FF9-B8734864AB44}" type="datetime1">
              <a:rPr lang="ru-RU" smtClean="0"/>
              <a:pPr>
                <a:defRPr/>
              </a:pPr>
              <a:t>20.02.2020</a:t>
            </a:fld>
            <a:endParaRPr lang="ru-RU"/>
          </a:p>
        </p:txBody>
      </p:sp>
      <p:sp>
        <p:nvSpPr>
          <p:cNvPr id="5" name="Footer Placeholder 4"/>
          <p:cNvSpPr>
            <a:spLocks noGrp="1"/>
          </p:cNvSpPr>
          <p:nvPr>
            <p:ph type="ftr" sz="quarter" idx="11"/>
          </p:nvPr>
        </p:nvSpPr>
        <p:spPr/>
        <p:txBody>
          <a:bodyPr/>
          <a:lstStyle/>
          <a:p>
            <a:pPr>
              <a:defRPr/>
            </a:pPr>
            <a:r>
              <a:rPr lang="ru-RU" smtClean="0"/>
              <a:t>Гавриленко Наталия Айратовна</a:t>
            </a:r>
            <a:endParaRPr lang="ru-RU"/>
          </a:p>
        </p:txBody>
      </p:sp>
      <p:sp>
        <p:nvSpPr>
          <p:cNvPr id="6" name="Slide Number Placeholder 5"/>
          <p:cNvSpPr>
            <a:spLocks noGrp="1"/>
          </p:cNvSpPr>
          <p:nvPr>
            <p:ph type="sldNum" sz="quarter" idx="12"/>
          </p:nvPr>
        </p:nvSpPr>
        <p:spPr/>
        <p:txBody>
          <a:bodyPr/>
          <a:lstStyle/>
          <a:p>
            <a:pPr>
              <a:defRPr/>
            </a:pPr>
            <a:fld id="{A2E3A16F-69F8-48A4-95F9-4E50D6905637}" type="slidenum">
              <a:rPr lang="ru-RU" smtClean="0"/>
              <a:pPr>
                <a:defRPr/>
              </a:pPr>
              <a:t>‹#›</a:t>
            </a:fld>
            <a:endParaRPr lang="ru-RU"/>
          </a:p>
        </p:txBody>
      </p:sp>
    </p:spTree>
    <p:extLst>
      <p:ext uri="{BB962C8B-B14F-4D97-AF65-F5344CB8AC3E}">
        <p14:creationId xmlns:p14="http://schemas.microsoft.com/office/powerpoint/2010/main" val="17959057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EF82773D-3090-4A54-807A-FDC1B49F3F7F}" type="datetime1">
              <a:rPr lang="ru-RU" smtClean="0"/>
              <a:pPr>
                <a:defRPr/>
              </a:pPr>
              <a:t>20.02.2020</a:t>
            </a:fld>
            <a:endParaRPr lang="ru-RU"/>
          </a:p>
        </p:txBody>
      </p:sp>
      <p:sp>
        <p:nvSpPr>
          <p:cNvPr id="5" name="Footer Placeholder 4"/>
          <p:cNvSpPr>
            <a:spLocks noGrp="1"/>
          </p:cNvSpPr>
          <p:nvPr>
            <p:ph type="ftr" sz="quarter" idx="11"/>
          </p:nvPr>
        </p:nvSpPr>
        <p:spPr/>
        <p:txBody>
          <a:bodyPr/>
          <a:lstStyle/>
          <a:p>
            <a:pPr>
              <a:defRPr/>
            </a:pPr>
            <a:r>
              <a:rPr lang="ru-RU" smtClean="0"/>
              <a:t>Гавриленко Наталия Айратовна</a:t>
            </a:r>
            <a:endParaRPr lang="ru-RU"/>
          </a:p>
        </p:txBody>
      </p:sp>
      <p:sp>
        <p:nvSpPr>
          <p:cNvPr id="6" name="Slide Number Placeholder 5"/>
          <p:cNvSpPr>
            <a:spLocks noGrp="1"/>
          </p:cNvSpPr>
          <p:nvPr>
            <p:ph type="sldNum" sz="quarter" idx="12"/>
          </p:nvPr>
        </p:nvSpPr>
        <p:spPr/>
        <p:txBody>
          <a:bodyPr/>
          <a:lstStyle/>
          <a:p>
            <a:pPr>
              <a:defRPr/>
            </a:pPr>
            <a:fld id="{F14F88B3-8EB5-4082-8172-FB293DAFCE9C}" type="slidenum">
              <a:rPr lang="ru-RU" smtClean="0"/>
              <a:pPr>
                <a:defRPr/>
              </a:pPr>
              <a:t>‹#›</a:t>
            </a:fld>
            <a:endParaRPr lang="ru-RU"/>
          </a:p>
        </p:txBody>
      </p:sp>
    </p:spTree>
    <p:extLst>
      <p:ext uri="{BB962C8B-B14F-4D97-AF65-F5344CB8AC3E}">
        <p14:creationId xmlns:p14="http://schemas.microsoft.com/office/powerpoint/2010/main" val="2193261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36A7755B-45D9-45FD-8EFF-1191D6A13FFE}" type="datetime1">
              <a:rPr lang="ru-RU" smtClean="0"/>
              <a:pPr>
                <a:defRPr/>
              </a:pPr>
              <a:t>20.02.2020</a:t>
            </a:fld>
            <a:endParaRPr lang="ru-RU"/>
          </a:p>
        </p:txBody>
      </p:sp>
      <p:sp>
        <p:nvSpPr>
          <p:cNvPr id="5" name="Footer Placeholder 4"/>
          <p:cNvSpPr>
            <a:spLocks noGrp="1"/>
          </p:cNvSpPr>
          <p:nvPr>
            <p:ph type="ftr" sz="quarter" idx="11"/>
          </p:nvPr>
        </p:nvSpPr>
        <p:spPr/>
        <p:txBody>
          <a:bodyPr/>
          <a:lstStyle/>
          <a:p>
            <a:pPr>
              <a:defRPr/>
            </a:pPr>
            <a:r>
              <a:rPr lang="ru-RU" smtClean="0"/>
              <a:t>Гавриленко Наталия Айратовна</a:t>
            </a:r>
            <a:endParaRPr lang="ru-RU"/>
          </a:p>
        </p:txBody>
      </p:sp>
      <p:sp>
        <p:nvSpPr>
          <p:cNvPr id="6" name="Slide Number Placeholder 5"/>
          <p:cNvSpPr>
            <a:spLocks noGrp="1"/>
          </p:cNvSpPr>
          <p:nvPr>
            <p:ph type="sldNum" sz="quarter" idx="12"/>
          </p:nvPr>
        </p:nvSpPr>
        <p:spPr/>
        <p:txBody>
          <a:bodyPr/>
          <a:lstStyle/>
          <a:p>
            <a:pPr>
              <a:defRPr/>
            </a:pPr>
            <a:fld id="{B1C343F1-3032-41C8-979A-5577136490CC}" type="slidenum">
              <a:rPr lang="ru-RU" smtClean="0"/>
              <a:pPr>
                <a:defRPr/>
              </a:pPr>
              <a:t>‹#›</a:t>
            </a:fld>
            <a:endParaRPr lang="ru-RU"/>
          </a:p>
        </p:txBody>
      </p:sp>
    </p:spTree>
    <p:extLst>
      <p:ext uri="{BB962C8B-B14F-4D97-AF65-F5344CB8AC3E}">
        <p14:creationId xmlns:p14="http://schemas.microsoft.com/office/powerpoint/2010/main" val="3637748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77718154-A19F-4D96-A5DB-F631147FB891}" type="datetime1">
              <a:rPr lang="ru-RU" smtClean="0"/>
              <a:pPr>
                <a:defRPr/>
              </a:pPr>
              <a:t>20.02.2020</a:t>
            </a:fld>
            <a:endParaRPr lang="ru-RU"/>
          </a:p>
        </p:txBody>
      </p:sp>
      <p:sp>
        <p:nvSpPr>
          <p:cNvPr id="5" name="Footer Placeholder 4"/>
          <p:cNvSpPr>
            <a:spLocks noGrp="1"/>
          </p:cNvSpPr>
          <p:nvPr>
            <p:ph type="ftr" sz="quarter" idx="11"/>
          </p:nvPr>
        </p:nvSpPr>
        <p:spPr/>
        <p:txBody>
          <a:bodyPr/>
          <a:lstStyle/>
          <a:p>
            <a:pPr>
              <a:defRPr/>
            </a:pPr>
            <a:r>
              <a:rPr lang="ru-RU" smtClean="0"/>
              <a:t>Гавриленко Наталия Айратовна</a:t>
            </a:r>
            <a:endParaRPr lang="ru-RU"/>
          </a:p>
        </p:txBody>
      </p:sp>
      <p:sp>
        <p:nvSpPr>
          <p:cNvPr id="6" name="Slide Number Placeholder 5"/>
          <p:cNvSpPr>
            <a:spLocks noGrp="1"/>
          </p:cNvSpPr>
          <p:nvPr>
            <p:ph type="sldNum" sz="quarter" idx="12"/>
          </p:nvPr>
        </p:nvSpPr>
        <p:spPr/>
        <p:txBody>
          <a:bodyPr/>
          <a:lstStyle/>
          <a:p>
            <a:pPr>
              <a:defRPr/>
            </a:pPr>
            <a:fld id="{D1E10C33-B47D-47A5-80DC-F2C4107F7FE9}" type="slidenum">
              <a:rPr lang="ru-RU" smtClean="0"/>
              <a:pPr>
                <a:defRPr/>
              </a:pPr>
              <a:t>‹#›</a:t>
            </a:fld>
            <a:endParaRPr lang="ru-RU"/>
          </a:p>
        </p:txBody>
      </p:sp>
    </p:spTree>
    <p:extLst>
      <p:ext uri="{BB962C8B-B14F-4D97-AF65-F5344CB8AC3E}">
        <p14:creationId xmlns:p14="http://schemas.microsoft.com/office/powerpoint/2010/main" val="3502135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ru-RU" smtClean="0"/>
              <a:t>Образец заголовка</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a:defRPr/>
            </a:pPr>
            <a:fld id="{FABF1509-1DE2-4E79-B535-9257FCE4671F}" type="datetime1">
              <a:rPr lang="ru-RU" smtClean="0"/>
              <a:pPr>
                <a:defRPr/>
              </a:pPr>
              <a:t>20.02.2020</a:t>
            </a:fld>
            <a:endParaRPr lang="ru-RU"/>
          </a:p>
        </p:txBody>
      </p:sp>
      <p:sp>
        <p:nvSpPr>
          <p:cNvPr id="6" name="Footer Placeholder 5"/>
          <p:cNvSpPr>
            <a:spLocks noGrp="1"/>
          </p:cNvSpPr>
          <p:nvPr>
            <p:ph type="ftr" sz="quarter" idx="11"/>
          </p:nvPr>
        </p:nvSpPr>
        <p:spPr/>
        <p:txBody>
          <a:bodyPr/>
          <a:lstStyle/>
          <a:p>
            <a:pPr>
              <a:defRPr/>
            </a:pPr>
            <a:r>
              <a:rPr lang="ru-RU" smtClean="0"/>
              <a:t>Гавриленко Наталия Айратовна</a:t>
            </a:r>
            <a:endParaRPr lang="ru-RU"/>
          </a:p>
        </p:txBody>
      </p:sp>
      <p:sp>
        <p:nvSpPr>
          <p:cNvPr id="7" name="Slide Number Placeholder 6"/>
          <p:cNvSpPr>
            <a:spLocks noGrp="1"/>
          </p:cNvSpPr>
          <p:nvPr>
            <p:ph type="sldNum" sz="quarter" idx="12"/>
          </p:nvPr>
        </p:nvSpPr>
        <p:spPr/>
        <p:txBody>
          <a:bodyPr/>
          <a:lstStyle/>
          <a:p>
            <a:pPr>
              <a:defRPr/>
            </a:pPr>
            <a:fld id="{5A9278F8-665D-44E5-978E-D403EAED1CBE}" type="slidenum">
              <a:rPr lang="ru-RU" smtClean="0"/>
              <a:pPr>
                <a:defRPr/>
              </a:pPr>
              <a:t>‹#›</a:t>
            </a:fld>
            <a:endParaRPr lang="ru-RU"/>
          </a:p>
        </p:txBody>
      </p:sp>
    </p:spTree>
    <p:extLst>
      <p:ext uri="{BB962C8B-B14F-4D97-AF65-F5344CB8AC3E}">
        <p14:creationId xmlns:p14="http://schemas.microsoft.com/office/powerpoint/2010/main" val="3821956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ru-RU" smtClean="0"/>
              <a:t>Образец заголовка</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a:defRPr/>
            </a:pPr>
            <a:fld id="{2896B410-49E0-4604-85FE-F585587D7968}" type="datetime1">
              <a:rPr lang="ru-RU" smtClean="0"/>
              <a:pPr>
                <a:defRPr/>
              </a:pPr>
              <a:t>20.02.2020</a:t>
            </a:fld>
            <a:endParaRPr lang="ru-RU"/>
          </a:p>
        </p:txBody>
      </p:sp>
      <p:sp>
        <p:nvSpPr>
          <p:cNvPr id="8" name="Footer Placeholder 7"/>
          <p:cNvSpPr>
            <a:spLocks noGrp="1"/>
          </p:cNvSpPr>
          <p:nvPr>
            <p:ph type="ftr" sz="quarter" idx="11"/>
          </p:nvPr>
        </p:nvSpPr>
        <p:spPr/>
        <p:txBody>
          <a:bodyPr/>
          <a:lstStyle/>
          <a:p>
            <a:pPr>
              <a:defRPr/>
            </a:pPr>
            <a:r>
              <a:rPr lang="ru-RU" smtClean="0"/>
              <a:t>Гавриленко Наталия Айратовна</a:t>
            </a:r>
            <a:endParaRPr lang="ru-RU"/>
          </a:p>
        </p:txBody>
      </p:sp>
      <p:sp>
        <p:nvSpPr>
          <p:cNvPr id="9" name="Slide Number Placeholder 8"/>
          <p:cNvSpPr>
            <a:spLocks noGrp="1"/>
          </p:cNvSpPr>
          <p:nvPr>
            <p:ph type="sldNum" sz="quarter" idx="12"/>
          </p:nvPr>
        </p:nvSpPr>
        <p:spPr/>
        <p:txBody>
          <a:bodyPr/>
          <a:lstStyle/>
          <a:p>
            <a:pPr>
              <a:defRPr/>
            </a:pPr>
            <a:fld id="{4CBE1C65-558E-4E1A-9071-7EF76E01EA29}" type="slidenum">
              <a:rPr lang="ru-RU" smtClean="0"/>
              <a:pPr>
                <a:defRPr/>
              </a:pPr>
              <a:t>‹#›</a:t>
            </a:fld>
            <a:endParaRPr lang="ru-RU"/>
          </a:p>
        </p:txBody>
      </p:sp>
    </p:spTree>
    <p:extLst>
      <p:ext uri="{BB962C8B-B14F-4D97-AF65-F5344CB8AC3E}">
        <p14:creationId xmlns:p14="http://schemas.microsoft.com/office/powerpoint/2010/main" val="539177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pPr>
              <a:defRPr/>
            </a:pPr>
            <a:fld id="{460C40E4-7D52-481F-ADB3-479AC07A37D0}" type="datetime1">
              <a:rPr lang="ru-RU" smtClean="0"/>
              <a:pPr>
                <a:defRPr/>
              </a:pPr>
              <a:t>20.02.2020</a:t>
            </a:fld>
            <a:endParaRPr lang="ru-RU"/>
          </a:p>
        </p:txBody>
      </p:sp>
      <p:sp>
        <p:nvSpPr>
          <p:cNvPr id="4" name="Footer Placeholder 3"/>
          <p:cNvSpPr>
            <a:spLocks noGrp="1"/>
          </p:cNvSpPr>
          <p:nvPr>
            <p:ph type="ftr" sz="quarter" idx="11"/>
          </p:nvPr>
        </p:nvSpPr>
        <p:spPr/>
        <p:txBody>
          <a:bodyPr/>
          <a:lstStyle/>
          <a:p>
            <a:pPr>
              <a:defRPr/>
            </a:pPr>
            <a:r>
              <a:rPr lang="ru-RU" smtClean="0"/>
              <a:t>Гавриленко Наталия Айратовна</a:t>
            </a:r>
            <a:endParaRPr lang="ru-RU"/>
          </a:p>
        </p:txBody>
      </p:sp>
      <p:sp>
        <p:nvSpPr>
          <p:cNvPr id="5" name="Slide Number Placeholder 4"/>
          <p:cNvSpPr>
            <a:spLocks noGrp="1"/>
          </p:cNvSpPr>
          <p:nvPr>
            <p:ph type="sldNum" sz="quarter" idx="12"/>
          </p:nvPr>
        </p:nvSpPr>
        <p:spPr/>
        <p:txBody>
          <a:bodyPr/>
          <a:lstStyle/>
          <a:p>
            <a:pPr>
              <a:defRPr/>
            </a:pPr>
            <a:fld id="{6C183C18-3994-4976-BB7A-D897A6CC0F7A}" type="slidenum">
              <a:rPr lang="ru-RU" smtClean="0"/>
              <a:pPr>
                <a:defRPr/>
              </a:pPr>
              <a:t>‹#›</a:t>
            </a:fld>
            <a:endParaRPr lang="ru-RU"/>
          </a:p>
        </p:txBody>
      </p:sp>
    </p:spTree>
    <p:extLst>
      <p:ext uri="{BB962C8B-B14F-4D97-AF65-F5344CB8AC3E}">
        <p14:creationId xmlns:p14="http://schemas.microsoft.com/office/powerpoint/2010/main" val="1969473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6072889F-9158-4B8D-A52E-2992D98152AC}" type="datetime1">
              <a:rPr lang="ru-RU" smtClean="0"/>
              <a:pPr>
                <a:defRPr/>
              </a:pPr>
              <a:t>20.02.2020</a:t>
            </a:fld>
            <a:endParaRPr lang="ru-RU"/>
          </a:p>
        </p:txBody>
      </p:sp>
      <p:sp>
        <p:nvSpPr>
          <p:cNvPr id="3" name="Footer Placeholder 2"/>
          <p:cNvSpPr>
            <a:spLocks noGrp="1"/>
          </p:cNvSpPr>
          <p:nvPr>
            <p:ph type="ftr" sz="quarter" idx="11"/>
          </p:nvPr>
        </p:nvSpPr>
        <p:spPr/>
        <p:txBody>
          <a:bodyPr/>
          <a:lstStyle/>
          <a:p>
            <a:pPr>
              <a:defRPr/>
            </a:pPr>
            <a:r>
              <a:rPr lang="ru-RU" smtClean="0"/>
              <a:t>Гавриленко Наталия Айратовна</a:t>
            </a:r>
            <a:endParaRPr lang="ru-RU"/>
          </a:p>
        </p:txBody>
      </p:sp>
      <p:sp>
        <p:nvSpPr>
          <p:cNvPr id="4" name="Slide Number Placeholder 3"/>
          <p:cNvSpPr>
            <a:spLocks noGrp="1"/>
          </p:cNvSpPr>
          <p:nvPr>
            <p:ph type="sldNum" sz="quarter" idx="12"/>
          </p:nvPr>
        </p:nvSpPr>
        <p:spPr/>
        <p:txBody>
          <a:bodyPr/>
          <a:lstStyle/>
          <a:p>
            <a:pPr>
              <a:defRPr/>
            </a:pPr>
            <a:fld id="{12637339-AF86-4D1F-84E6-D32B79BC2DF1}" type="slidenum">
              <a:rPr lang="ru-RU" smtClean="0"/>
              <a:pPr>
                <a:defRPr/>
              </a:pPr>
              <a:t>‹#›</a:t>
            </a:fld>
            <a:endParaRPr lang="ru-RU"/>
          </a:p>
        </p:txBody>
      </p:sp>
    </p:spTree>
    <p:extLst>
      <p:ext uri="{BB962C8B-B14F-4D97-AF65-F5344CB8AC3E}">
        <p14:creationId xmlns:p14="http://schemas.microsoft.com/office/powerpoint/2010/main" val="579290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204A7553-A468-4FEF-9189-7CEAB8EC9E19}" type="datetime1">
              <a:rPr lang="ru-RU" smtClean="0"/>
              <a:pPr>
                <a:defRPr/>
              </a:pPr>
              <a:t>20.02.2020</a:t>
            </a:fld>
            <a:endParaRPr lang="ru-RU"/>
          </a:p>
        </p:txBody>
      </p:sp>
      <p:sp>
        <p:nvSpPr>
          <p:cNvPr id="6" name="Footer Placeholder 5"/>
          <p:cNvSpPr>
            <a:spLocks noGrp="1"/>
          </p:cNvSpPr>
          <p:nvPr>
            <p:ph type="ftr" sz="quarter" idx="11"/>
          </p:nvPr>
        </p:nvSpPr>
        <p:spPr/>
        <p:txBody>
          <a:bodyPr/>
          <a:lstStyle/>
          <a:p>
            <a:pPr>
              <a:defRPr/>
            </a:pPr>
            <a:r>
              <a:rPr lang="ru-RU" smtClean="0"/>
              <a:t>Гавриленко Наталия Айратовна</a:t>
            </a:r>
            <a:endParaRPr lang="ru-RU"/>
          </a:p>
        </p:txBody>
      </p:sp>
      <p:sp>
        <p:nvSpPr>
          <p:cNvPr id="7" name="Slide Number Placeholder 6"/>
          <p:cNvSpPr>
            <a:spLocks noGrp="1"/>
          </p:cNvSpPr>
          <p:nvPr>
            <p:ph type="sldNum" sz="quarter" idx="12"/>
          </p:nvPr>
        </p:nvSpPr>
        <p:spPr/>
        <p:txBody>
          <a:bodyPr/>
          <a:lstStyle/>
          <a:p>
            <a:pPr>
              <a:defRPr/>
            </a:pPr>
            <a:fld id="{7851AB30-34AE-4B43-84F2-D8244160FED5}" type="slidenum">
              <a:rPr lang="ru-RU" smtClean="0"/>
              <a:pPr>
                <a:defRPr/>
              </a:pPr>
              <a:t>‹#›</a:t>
            </a:fld>
            <a:endParaRPr lang="ru-RU"/>
          </a:p>
        </p:txBody>
      </p:sp>
    </p:spTree>
    <p:extLst>
      <p:ext uri="{BB962C8B-B14F-4D97-AF65-F5344CB8AC3E}">
        <p14:creationId xmlns:p14="http://schemas.microsoft.com/office/powerpoint/2010/main" val="3498640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F7CFAEA7-CB25-4CFE-8FAC-14001BCADF53}" type="datetime1">
              <a:rPr lang="ru-RU" smtClean="0"/>
              <a:pPr>
                <a:defRPr/>
              </a:pPr>
              <a:t>20.02.2020</a:t>
            </a:fld>
            <a:endParaRPr lang="ru-RU"/>
          </a:p>
        </p:txBody>
      </p:sp>
      <p:sp>
        <p:nvSpPr>
          <p:cNvPr id="6" name="Footer Placeholder 5"/>
          <p:cNvSpPr>
            <a:spLocks noGrp="1"/>
          </p:cNvSpPr>
          <p:nvPr>
            <p:ph type="ftr" sz="quarter" idx="11"/>
          </p:nvPr>
        </p:nvSpPr>
        <p:spPr>
          <a:xfrm>
            <a:off x="533400" y="6172200"/>
            <a:ext cx="5811724" cy="365125"/>
          </a:xfrm>
        </p:spPr>
        <p:txBody>
          <a:bodyPr/>
          <a:lstStyle/>
          <a:p>
            <a:pPr>
              <a:defRPr/>
            </a:pPr>
            <a:r>
              <a:rPr lang="ru-RU" smtClean="0"/>
              <a:t>Гавриленко Наталия Айратовна</a:t>
            </a:r>
            <a:endParaRPr lang="ru-RU"/>
          </a:p>
        </p:txBody>
      </p:sp>
      <p:sp>
        <p:nvSpPr>
          <p:cNvPr id="7" name="Slide Number Placeholder 6"/>
          <p:cNvSpPr>
            <a:spLocks noGrp="1"/>
          </p:cNvSpPr>
          <p:nvPr>
            <p:ph type="sldNum" sz="quarter" idx="12"/>
          </p:nvPr>
        </p:nvSpPr>
        <p:spPr/>
        <p:txBody>
          <a:bodyPr/>
          <a:lstStyle/>
          <a:p>
            <a:pPr>
              <a:defRPr/>
            </a:pPr>
            <a:fld id="{7DA4FEA5-1BB8-4D91-A77A-E1FF467627C1}" type="slidenum">
              <a:rPr lang="ru-RU" smtClean="0"/>
              <a:pPr>
                <a:defRPr/>
              </a:pPr>
              <a:t>‹#›</a:t>
            </a:fld>
            <a:endParaRPr lang="ru-RU"/>
          </a:p>
        </p:txBody>
      </p:sp>
    </p:spTree>
    <p:extLst>
      <p:ext uri="{BB962C8B-B14F-4D97-AF65-F5344CB8AC3E}">
        <p14:creationId xmlns:p14="http://schemas.microsoft.com/office/powerpoint/2010/main" val="733540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000">
              <a:schemeClr val="tx2">
                <a:lumMod val="40000"/>
                <a:lumOff val="60000"/>
              </a:schemeClr>
            </a:gs>
            <a:gs pos="100000">
              <a:schemeClr val="bg2">
                <a:tint val="97000"/>
                <a:hueMod val="92000"/>
                <a:satMod val="169000"/>
                <a:lumMod val="164000"/>
              </a:schemeClr>
            </a:gs>
          </a:gsLst>
          <a:lin ang="612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pPr>
              <a:defRPr/>
            </a:pPr>
            <a:fld id="{37206F79-10D0-43D1-9710-57B11391F292}" type="datetime1">
              <a:rPr lang="ru-RU" smtClean="0"/>
              <a:pPr>
                <a:defRPr/>
              </a:pPr>
              <a:t>20.02.2020</a:t>
            </a:fld>
            <a:endParaRPr lang="ru-RU"/>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pPr>
              <a:defRPr/>
            </a:pPr>
            <a:r>
              <a:rPr lang="ru-RU" smtClean="0"/>
              <a:t>Гавриленко Наталия Айратовна</a:t>
            </a:r>
            <a:endParaRPr lang="ru-RU"/>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pPr>
              <a:defRPr/>
            </a:pPr>
            <a:fld id="{419DE836-D3D1-4A05-9C66-D5F90F3F40F8}" type="slidenum">
              <a:rPr lang="ru-RU" smtClean="0"/>
              <a:pPr>
                <a:defRPr/>
              </a:pPr>
              <a:t>‹#›</a:t>
            </a:fld>
            <a:endParaRPr lang="ru-RU"/>
          </a:p>
        </p:txBody>
      </p:sp>
    </p:spTree>
    <p:extLst>
      <p:ext uri="{BB962C8B-B14F-4D97-AF65-F5344CB8AC3E}">
        <p14:creationId xmlns:p14="http://schemas.microsoft.com/office/powerpoint/2010/main" val="2546564299"/>
      </p:ext>
    </p:extLst>
  </p:cSld>
  <p:clrMap bg1="dk1" tx1="lt1" bg2="dk2" tx2="lt2" accent1="accent1" accent2="accent2" accent3="accent3" accent4="accent4" accent5="accent5" accent6="accent6" hlink="hlink" folHlink="folHlink"/>
  <p:sldLayoutIdLst>
    <p:sldLayoutId id="2147484366" r:id="rId1"/>
    <p:sldLayoutId id="2147484367" r:id="rId2"/>
    <p:sldLayoutId id="2147484368" r:id="rId3"/>
    <p:sldLayoutId id="2147484369" r:id="rId4"/>
    <p:sldLayoutId id="2147484370" r:id="rId5"/>
    <p:sldLayoutId id="2147484371" r:id="rId6"/>
    <p:sldLayoutId id="2147484372" r:id="rId7"/>
    <p:sldLayoutId id="2147484373" r:id="rId8"/>
    <p:sldLayoutId id="2147484374" r:id="rId9"/>
    <p:sldLayoutId id="2147484375" r:id="rId10"/>
    <p:sldLayoutId id="2147484376" r:id="rId11"/>
    <p:sldLayoutId id="2147484377" r:id="rId12"/>
    <p:sldLayoutId id="2147484378" r:id="rId13"/>
    <p:sldLayoutId id="2147484379" r:id="rId14"/>
    <p:sldLayoutId id="2147484380" r:id="rId15"/>
    <p:sldLayoutId id="2147484381" r:id="rId16"/>
    <p:sldLayoutId id="2147484382" r:id="rId17"/>
  </p:sldLayoutIdLst>
  <p:hf hd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2.xml"/><Relationship Id="rId13" Type="http://schemas.openxmlformats.org/officeDocument/2006/relationships/oleObject" Target="../embeddings/oleObject3.bin"/><Relationship Id="rId18" Type="http://schemas.openxmlformats.org/officeDocument/2006/relationships/image" Target="../media/image8.wmf"/><Relationship Id="rId26" Type="http://schemas.openxmlformats.org/officeDocument/2006/relationships/image" Target="../media/image12.wmf"/><Relationship Id="rId3" Type="http://schemas.openxmlformats.org/officeDocument/2006/relationships/notesSlide" Target="../notesSlides/notesSlide8.xml"/><Relationship Id="rId21" Type="http://schemas.openxmlformats.org/officeDocument/2006/relationships/oleObject" Target="../embeddings/oleObject7.bin"/><Relationship Id="rId7" Type="http://schemas.openxmlformats.org/officeDocument/2006/relationships/diagramColors" Target="../diagrams/colors2.xml"/><Relationship Id="rId12" Type="http://schemas.openxmlformats.org/officeDocument/2006/relationships/image" Target="../media/image5.wmf"/><Relationship Id="rId17" Type="http://schemas.openxmlformats.org/officeDocument/2006/relationships/oleObject" Target="../embeddings/oleObject5.bin"/><Relationship Id="rId25" Type="http://schemas.openxmlformats.org/officeDocument/2006/relationships/oleObject" Target="../embeddings/oleObject9.bin"/><Relationship Id="rId2" Type="http://schemas.openxmlformats.org/officeDocument/2006/relationships/slideLayout" Target="../slideLayouts/slideLayout7.xml"/><Relationship Id="rId16" Type="http://schemas.openxmlformats.org/officeDocument/2006/relationships/image" Target="../media/image7.wmf"/><Relationship Id="rId20" Type="http://schemas.openxmlformats.org/officeDocument/2006/relationships/image" Target="../media/image9.wmf"/><Relationship Id="rId29" Type="http://schemas.openxmlformats.org/officeDocument/2006/relationships/image" Target="../media/image13.wmf"/><Relationship Id="rId1" Type="http://schemas.openxmlformats.org/officeDocument/2006/relationships/vmlDrawing" Target="../drawings/vmlDrawing1.vml"/><Relationship Id="rId6" Type="http://schemas.openxmlformats.org/officeDocument/2006/relationships/diagramQuickStyle" Target="../diagrams/quickStyle2.xml"/><Relationship Id="rId11" Type="http://schemas.openxmlformats.org/officeDocument/2006/relationships/oleObject" Target="../embeddings/oleObject2.bin"/><Relationship Id="rId24" Type="http://schemas.openxmlformats.org/officeDocument/2006/relationships/image" Target="../media/image11.wmf"/><Relationship Id="rId5" Type="http://schemas.openxmlformats.org/officeDocument/2006/relationships/diagramLayout" Target="../diagrams/layout2.xml"/><Relationship Id="rId15" Type="http://schemas.openxmlformats.org/officeDocument/2006/relationships/oleObject" Target="../embeddings/oleObject4.bin"/><Relationship Id="rId23" Type="http://schemas.openxmlformats.org/officeDocument/2006/relationships/oleObject" Target="../embeddings/oleObject8.bin"/><Relationship Id="rId28" Type="http://schemas.openxmlformats.org/officeDocument/2006/relationships/oleObject" Target="../embeddings/oleObject11.bin"/><Relationship Id="rId10" Type="http://schemas.openxmlformats.org/officeDocument/2006/relationships/image" Target="../media/image4.wmf"/><Relationship Id="rId19" Type="http://schemas.openxmlformats.org/officeDocument/2006/relationships/oleObject" Target="../embeddings/oleObject6.bin"/><Relationship Id="rId31" Type="http://schemas.openxmlformats.org/officeDocument/2006/relationships/image" Target="../media/image14.wmf"/><Relationship Id="rId4" Type="http://schemas.openxmlformats.org/officeDocument/2006/relationships/diagramData" Target="../diagrams/data2.xml"/><Relationship Id="rId9" Type="http://schemas.openxmlformats.org/officeDocument/2006/relationships/oleObject" Target="../embeddings/oleObject1.bin"/><Relationship Id="rId14" Type="http://schemas.openxmlformats.org/officeDocument/2006/relationships/image" Target="../media/image6.wmf"/><Relationship Id="rId22" Type="http://schemas.openxmlformats.org/officeDocument/2006/relationships/image" Target="../media/image10.wmf"/><Relationship Id="rId27" Type="http://schemas.openxmlformats.org/officeDocument/2006/relationships/oleObject" Target="../embeddings/oleObject10.bin"/><Relationship Id="rId30" Type="http://schemas.openxmlformats.org/officeDocument/2006/relationships/oleObject" Target="../embeddings/oleObject12.bin"/></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15.wmf"/><Relationship Id="rId4" Type="http://schemas.openxmlformats.org/officeDocument/2006/relationships/oleObject" Target="../embeddings/oleObject13.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an.yandex.ru/count/GCCuUxhqcaW50442CKP_Qrm00000EFB16K02I09Wl0Xe173MsfkG1u01-EmQY07-tlZ9Df01vA_Bfp2O0OoSg88me07chykdCAW1t9IeWZ2u0QZNePyQm042s06QnyyLu06GhyOLw05m-041Y085e0A6gHwv0Y6LPkY0EjxQy0BYr_pu3FW2We20W82GHu03iz-HYWs80_twdiG2c0Es-W6e0mIm0mIm106u17_e1COB-0JohbM81VAkLP05cU9Me0NGXHge1OFQ5R05WzeLk0NEXnR01QM2FCW5aA4Fq0MEuWdW1Nlm1G6O1gBElPm4e0Pog0PooGP6Ew1DB1otRj46udyZtFsgOXhP1W00052L0000a0SWgGUHNDp3ssTx2R07W82GFC07ejghoG_G1mBW1uOAW0WCq0YwYe21m9200k08mvGFW0e1mGe00000003mFzWA0k0AW8bw-0g0jHY82mgg2n3_GZ8TaLm00C9csKOtWWK0m0k0emN82u3Kam7P2v5StCFRPti9w0lohbNm2mQ839wJthu1w0mVc0tXufe2u0q2YGu00000003mFv0Em8Gzc0x6ze3jn8N7sswW3i24FR0E0Q4F00000000y3-e3v6viP6V-zcz2TaFmq1HnOaXzp_W3m604CNfWXAG48Vie96uzely1veG2H400000003mFyWG1D0Gq8YlN_WGzl__________0O0HxF__________0OWH0P0H0g4H00000000y3-e4S24FR0H0G00?stat-id=5&amp;test-tag=312811280406529&amp;format-type=6&amp;actual-format=40&amp;banner-test-tags=eyI2NDgzOTYyODY2IjoiMzEyODExMDU4MTM1MDQwIn0%3D&amp;"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hyperlink" Target="https://an.yandex.ru/count/GCCuUrc4DeW503S2CKP_Qrm00000EFB16K02I09Wl0Xe173gegVH0e01deLbY07Wmu06a062iSkKCfW1a8_2bJIW0VYmovGog06AZyALDBW1oBQXYHl00GBO0ShEvnRW0UZAomte0IZu0T2Gthu1Y085e0BsfB06kG8XbMReW3hUsl02ujVy-0pu0eA0W820a4UW0mIe0mIm0mIu1Fy1w0Ju3FW4v_z4Y0Nd_qIG1P6wHQ05keOLg0MmnH6m1R354RW5cjGHm0NWWaZ81U2d4j05jV87u0LDy0K1c0Q2qApp3g06SgW6Sia6HZkWJImSjsxH1k9_8zpzgc8QsGO0001GbG000Aa7aLpSmzjdUmcm1u20a3p01wBQgyaFq0S4s0S2u0U62e083D08keg0WS2GW0BW2BkIc0E02W712W0000000F0_s0e2u0g0YNhu2e2r68WB2geB4Fz2CXsHN000mcRPHZU21G302u2Z1SWBWDIJ0TaBaLpSmzjdUmde2-V_HF0B1eWCq93UlW7e31-O3U7YcWBW3GA93W0000000B0-a0x0X3sO3iRsWEt4XSVRRg0Em8Gzi0u1eGy00000003mFwWFaRcnaP_xsRq9sGzjcBL4V4dpF-0F0O0GhT274v0GX-oWaRZsY_m7cX0I2G0G000000004PgPcPcPcUa_o104-13s__________y1W17i__________y1Y141a142eH400000003mFwWHm8Gzi141?stat-id=5&amp;test-tag=312811280406529&amp;format-type=6&amp;actual-format=40&amp;banner-test-tags=eyI2NzMyNDc1NDU3IjoiMzEyODExMDU4MTM1MDQwIn0%3D&amp;" TargetMode="Externa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hyperlink" Target="https://an.yandex.ru/count/GCCuUxhqcaW50442CKP_Qrm00000EFB16K02I09Wl0Xe173MsfkG1u01-EmQY07-tlZ9Df01vA_Bfp2O0OoSg88me07chykdCAW1t9IeWZ2u0QZNePyQm042s06QnyyLu06GhyOLw05m-041Y085e0A6gHwv0Y6LPkY0EjxQy0BYr_pu3FW2We20W82GHu03iz-HYWs80_twdiG2c0Es-W6e0mIm0mIm106u17_e1COB-0JohbM81VAkLP05cU9Me0NGXHge1OFQ5R05WzeLk0NEXnR01QM2FCW5aA4Fq0MEuWdW1Nlm1G6O1gBElPm4e0Pog0PooGP6Ew1DB1otRj46udyZtFsgOXhP1W00052L0000a0SWgGUHNDp3ssTx2R07W82GFC07ejghoG_G1mBW1uOAW0WCq0YwYe21m9200k08mvGFW0e1mGe00000003mFzWA0k0AW8bw-0g0jHY82mgg2n3_GZ8TaLm00C9csKOtWWK0m0k0emN82u3Kam7P2v5StCFRPti9w0lohbNm2mQ839wJthu1w0mVc0tXufe2u0q2YGu00000003mFv0Em8Gzc0x6ze3jn8N7sswW3i24FR0E0Q4F00000000y3-e3v6viP6V-zcz2TaFmq1HnOaXzp_W3m604CNfWXAG48Vie96uzely1veG2H400000003mFyWG1D0Gq8YlN_WGzl__________0O0HxF__________0OWH0P0H0g4H00000000y3-e4S24FR0H0G00?stat-id=5&amp;test-tag=312811280406529&amp;format-type=6&amp;actual-format=40&amp;banner-test-tags=eyI2NDgzOTYyODY2IjoiMzEyODExMDU4MTM1MDQwIn0%3D&amp;"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hyperlink" Target="https://an.yandex.ru/count/GCCuUrc4DeW503S2CKP_Qrm00000EFB16K02I09Wl0Xe173gegVH0e01deLbY07Wmu06a062iSkKCfW1a8_2bJIW0VYmovGog06AZyALDBW1oBQXYHl00GBO0ShEvnRW0UZAomte0IZu0T2Gthu1Y085e0BsfB06kG8XbMReW3hUsl02ujVy-0pu0eA0W820a4UW0mIe0mIm0mIu1Fy1w0Ju3FW4v_z4Y0Nd_qIG1P6wHQ05keOLg0MmnH6m1R354RW5cjGHm0NWWaZ81U2d4j05jV87u0LDy0K1c0Q2qApp3g06SgW6Sia6HZkWJImSjsxH1k9_8zpzgc8QsGO0001GbG000Aa7aLpSmzjdUmcm1u20a3p01wBQgyaFq0S4s0S2u0U62e083D08keg0WS2GW0BW2BkIc0E02W712W0000000F0_s0e2u0g0YNhu2e2r68WB2geB4Fz2CXsHN000mcRPHZU21G302u2Z1SWBWDIJ0TaBaLpSmzjdUmde2-V_HF0B1eWCq93UlW7e31-O3U7YcWBW3GA93W0000000B0-a0x0X3sO3iRsWEt4XSVRRg0Em8Gzi0u1eGy00000003mFwWFaRcnaP_xsRq9sGzjcBL4V4dpF-0F0O0GhT274v0GX-oWaRZsY_m7cX0I2G0G000000004PgPcPcPcUa_o104-13s__________y1W17i__________y1Y141a142eH400000003mFwWHm8Gzi141?stat-id=5&amp;test-tag=312811280406529&amp;format-type=6&amp;actual-format=40&amp;banner-test-tags=eyI2NzMyNDc1NDU3IjoiMzEyODExMDU4MTM1MDQwIn0%3D&amp;" TargetMode="Externa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Номер слайда 4"/>
          <p:cNvSpPr>
            <a:spLocks noGrp="1"/>
          </p:cNvSpPr>
          <p:nvPr>
            <p:ph type="sldNum" sz="quarter" idx="12"/>
          </p:nvPr>
        </p:nvSpPr>
        <p:spPr>
          <a:xfrm>
            <a:off x="8287093" y="6165304"/>
            <a:ext cx="856907" cy="669925"/>
          </a:xfrm>
        </p:spPr>
        <p:txBody>
          <a:bodyPr/>
          <a:lstStyle/>
          <a:p>
            <a:pPr>
              <a:defRPr/>
            </a:pPr>
            <a:fld id="{F1318F1C-4954-4BF0-A2DA-C80DE216D2AA}" type="slidenum">
              <a:rPr lang="ru-RU" sz="1600" smtClean="0"/>
              <a:pPr>
                <a:defRPr/>
              </a:pPr>
              <a:t>1</a:t>
            </a:fld>
            <a:endParaRPr lang="ru-RU" sz="1600" dirty="0"/>
          </a:p>
        </p:txBody>
      </p:sp>
      <p:graphicFrame>
        <p:nvGraphicFramePr>
          <p:cNvPr id="6" name="Схема 5"/>
          <p:cNvGraphicFramePr/>
          <p:nvPr>
            <p:extLst>
              <p:ext uri="{D42A27DB-BD31-4B8C-83A1-F6EECF244321}">
                <p14:modId xmlns:p14="http://schemas.microsoft.com/office/powerpoint/2010/main" val="2818273600"/>
              </p:ext>
            </p:extLst>
          </p:nvPr>
        </p:nvGraphicFramePr>
        <p:xfrm>
          <a:off x="179512" y="1397000"/>
          <a:ext cx="8712968"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Номер слайда 5"/>
          <p:cNvSpPr>
            <a:spLocks noGrp="1"/>
          </p:cNvSpPr>
          <p:nvPr>
            <p:ph type="sldNum" sz="quarter" idx="12"/>
          </p:nvPr>
        </p:nvSpPr>
        <p:spPr>
          <a:xfrm>
            <a:off x="8271031" y="6188075"/>
            <a:ext cx="856907" cy="669925"/>
          </a:xfrm>
        </p:spPr>
        <p:txBody>
          <a:bodyPr/>
          <a:lstStyle/>
          <a:p>
            <a:pPr>
              <a:defRPr/>
            </a:pPr>
            <a:fld id="{F59B6858-F8D5-4444-9165-0DDA44E05FB3}" type="slidenum">
              <a:rPr lang="ru-RU" sz="1600"/>
              <a:pPr>
                <a:defRPr/>
              </a:pPr>
              <a:t>10</a:t>
            </a:fld>
            <a:endParaRPr lang="ru-RU" sz="1600" dirty="0"/>
          </a:p>
        </p:txBody>
      </p:sp>
      <p:sp>
        <p:nvSpPr>
          <p:cNvPr id="8210" name="Text Box 2"/>
          <p:cNvSpPr txBox="1">
            <a:spLocks noChangeArrowheads="1"/>
          </p:cNvSpPr>
          <p:nvPr/>
        </p:nvSpPr>
        <p:spPr bwMode="auto">
          <a:xfrm>
            <a:off x="0" y="32638"/>
            <a:ext cx="9144000" cy="396875"/>
          </a:xfrm>
          <a:prstGeom prst="rect">
            <a:avLst/>
          </a:prstGeom>
          <a:solidFill>
            <a:srgbClr val="FFFF00"/>
          </a:solidFill>
          <a:ln w="9525">
            <a:noFill/>
            <a:miter lim="800000"/>
            <a:headEnd/>
            <a:tailEnd/>
          </a:ln>
        </p:spPr>
        <p:txBody>
          <a:bodyPr wrap="square">
            <a:spAutoFit/>
          </a:bodyPr>
          <a:lstStyle/>
          <a:p>
            <a:pPr algn="ctr">
              <a:spcBef>
                <a:spcPct val="50000"/>
              </a:spcBef>
            </a:pPr>
            <a:r>
              <a:rPr lang="ru-RU" sz="2000" b="1" dirty="0">
                <a:solidFill>
                  <a:srgbClr val="FF0000"/>
                </a:solidFill>
                <a:latin typeface="Book Antiqua" pitchFamily="18" charset="0"/>
              </a:rPr>
              <a:t>Погрешность </a:t>
            </a:r>
            <a:r>
              <a:rPr lang="ru-RU" sz="2000" b="1" dirty="0" smtClean="0">
                <a:solidFill>
                  <a:srgbClr val="0000FF"/>
                </a:solidFill>
                <a:latin typeface="Book Antiqua" pitchFamily="18" charset="0"/>
              </a:rPr>
              <a:t>СРЕДСТВА ИЗМЕРЕНИЙ</a:t>
            </a:r>
            <a:r>
              <a:rPr lang="ru-RU" b="1" dirty="0" smtClean="0">
                <a:solidFill>
                  <a:srgbClr val="0000FF"/>
                </a:solidFill>
                <a:latin typeface="Book Antiqua" pitchFamily="18" charset="0"/>
              </a:rPr>
              <a:t> </a:t>
            </a:r>
            <a:endParaRPr lang="ru-RU" b="1" dirty="0">
              <a:solidFill>
                <a:srgbClr val="0000FF"/>
              </a:solidFill>
              <a:latin typeface="Book Antiqua" pitchFamily="18" charset="0"/>
            </a:endParaRPr>
          </a:p>
        </p:txBody>
      </p:sp>
      <p:sp>
        <p:nvSpPr>
          <p:cNvPr id="8211" name="Rectangle 1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solidFill>
                <a:srgbClr val="000000"/>
              </a:solidFill>
            </a:endParaRPr>
          </a:p>
        </p:txBody>
      </p:sp>
      <p:sp>
        <p:nvSpPr>
          <p:cNvPr id="8212" name="Rectangle 1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solidFill>
                <a:srgbClr val="000000"/>
              </a:solidFill>
            </a:endParaRPr>
          </a:p>
        </p:txBody>
      </p:sp>
      <p:graphicFrame>
        <p:nvGraphicFramePr>
          <p:cNvPr id="2" name="Схема 1"/>
          <p:cNvGraphicFramePr/>
          <p:nvPr>
            <p:extLst/>
          </p:nvPr>
        </p:nvGraphicFramePr>
        <p:xfrm>
          <a:off x="0" y="548680"/>
          <a:ext cx="9144000" cy="16557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213" name="Text Box 46"/>
          <p:cNvSpPr txBox="1">
            <a:spLocks noChangeArrowheads="1"/>
          </p:cNvSpPr>
          <p:nvPr/>
        </p:nvSpPr>
        <p:spPr bwMode="auto">
          <a:xfrm>
            <a:off x="0" y="2306629"/>
            <a:ext cx="2978151" cy="3417888"/>
          </a:xfrm>
          <a:prstGeom prst="rect">
            <a:avLst/>
          </a:prstGeom>
          <a:noFill/>
          <a:ln w="9525">
            <a:noFill/>
            <a:miter lim="800000"/>
            <a:headEnd/>
            <a:tailEnd/>
          </a:ln>
        </p:spPr>
        <p:txBody>
          <a:bodyPr wrap="square">
            <a:spAutoFit/>
          </a:bodyPr>
          <a:lstStyle/>
          <a:p>
            <a:pPr algn="just">
              <a:lnSpc>
                <a:spcPct val="80000"/>
              </a:lnSpc>
              <a:spcAft>
                <a:spcPct val="25000"/>
              </a:spcAft>
            </a:pPr>
            <a:r>
              <a:rPr lang="ru-RU" sz="1000" dirty="0">
                <a:solidFill>
                  <a:srgbClr val="000000"/>
                </a:solidFill>
                <a:latin typeface="Book Antiqua" pitchFamily="18" charset="0"/>
              </a:rPr>
              <a:t>- погрешность средства измерений, выраженная в единицах измеряемой физической величины.</a:t>
            </a:r>
          </a:p>
          <a:p>
            <a:pPr algn="just">
              <a:lnSpc>
                <a:spcPct val="80000"/>
              </a:lnSpc>
            </a:pPr>
            <a:endParaRPr lang="en-US" sz="1000" dirty="0">
              <a:solidFill>
                <a:srgbClr val="000000"/>
              </a:solidFill>
              <a:latin typeface="Book Antiqua" pitchFamily="18" charset="0"/>
            </a:endParaRPr>
          </a:p>
          <a:p>
            <a:pPr algn="just">
              <a:lnSpc>
                <a:spcPct val="80000"/>
              </a:lnSpc>
            </a:pPr>
            <a:r>
              <a:rPr lang="ru-RU" sz="1000" b="1" dirty="0">
                <a:solidFill>
                  <a:srgbClr val="1D08B8"/>
                </a:solidFill>
                <a:latin typeface="Book Antiqua" pitchFamily="18" charset="0"/>
              </a:rPr>
              <a:t>Абсолютная погрешность</a:t>
            </a:r>
            <a:r>
              <a:rPr lang="ru-RU" sz="1000" b="1" dirty="0">
                <a:solidFill>
                  <a:srgbClr val="000000"/>
                </a:solidFill>
                <a:latin typeface="Book Antiqua" pitchFamily="18" charset="0"/>
              </a:rPr>
              <a:t> </a:t>
            </a:r>
            <a:r>
              <a:rPr lang="ru-RU" sz="1000" dirty="0">
                <a:solidFill>
                  <a:srgbClr val="000000"/>
                </a:solidFill>
                <a:latin typeface="Book Antiqua" pitchFamily="18" charset="0"/>
              </a:rPr>
              <a:t>вычисляется, как разность между показанием средства измерений и истинным (действительным) значением измеряемой физической величины, по формуле : </a:t>
            </a:r>
          </a:p>
          <a:p>
            <a:pPr algn="just">
              <a:lnSpc>
                <a:spcPct val="80000"/>
              </a:lnSpc>
            </a:pPr>
            <a:endParaRPr lang="ru-RU" sz="1000" dirty="0">
              <a:solidFill>
                <a:srgbClr val="000000"/>
              </a:solidFill>
              <a:latin typeface="Book Antiqua" pitchFamily="18" charset="0"/>
            </a:endParaRPr>
          </a:p>
          <a:p>
            <a:pPr algn="just">
              <a:lnSpc>
                <a:spcPct val="80000"/>
              </a:lnSpc>
            </a:pPr>
            <a:endParaRPr lang="ru-RU" sz="1000" dirty="0">
              <a:solidFill>
                <a:srgbClr val="000000"/>
              </a:solidFill>
              <a:latin typeface="Book Antiqua" pitchFamily="18" charset="0"/>
            </a:endParaRPr>
          </a:p>
          <a:p>
            <a:pPr algn="just">
              <a:lnSpc>
                <a:spcPct val="80000"/>
              </a:lnSpc>
            </a:pPr>
            <a:endParaRPr lang="ru-RU" sz="1000" dirty="0" smtClean="0">
              <a:solidFill>
                <a:srgbClr val="000000"/>
              </a:solidFill>
              <a:latin typeface="Book Antiqua" pitchFamily="18" charset="0"/>
            </a:endParaRPr>
          </a:p>
          <a:p>
            <a:pPr algn="just">
              <a:lnSpc>
                <a:spcPct val="80000"/>
              </a:lnSpc>
            </a:pPr>
            <a:r>
              <a:rPr lang="ru-RU" sz="1000" dirty="0" smtClean="0">
                <a:solidFill>
                  <a:srgbClr val="000000"/>
                </a:solidFill>
                <a:latin typeface="Book Antiqua" pitchFamily="18" charset="0"/>
              </a:rPr>
              <a:t>Пределы </a:t>
            </a:r>
            <a:r>
              <a:rPr lang="ru-RU" sz="1000" dirty="0">
                <a:solidFill>
                  <a:srgbClr val="000000"/>
                </a:solidFill>
                <a:latin typeface="Book Antiqua" pitchFamily="18" charset="0"/>
              </a:rPr>
              <a:t>допускаемой основной абсолютной погрешности могут быть заданы в виде:</a:t>
            </a:r>
          </a:p>
          <a:p>
            <a:pPr>
              <a:lnSpc>
                <a:spcPct val="80000"/>
              </a:lnSpc>
            </a:pPr>
            <a:r>
              <a:rPr lang="ru-RU" sz="1000" dirty="0">
                <a:solidFill>
                  <a:srgbClr val="000000"/>
                </a:solidFill>
                <a:latin typeface="Book Antiqua" pitchFamily="18" charset="0"/>
              </a:rPr>
              <a:t>		</a:t>
            </a:r>
          </a:p>
          <a:p>
            <a:pPr>
              <a:lnSpc>
                <a:spcPct val="80000"/>
              </a:lnSpc>
            </a:pPr>
            <a:endParaRPr lang="ru-RU" sz="1000" dirty="0">
              <a:solidFill>
                <a:srgbClr val="000000"/>
              </a:solidFill>
              <a:latin typeface="Book Antiqua" pitchFamily="18" charset="0"/>
            </a:endParaRPr>
          </a:p>
          <a:p>
            <a:pPr algn="just">
              <a:lnSpc>
                <a:spcPct val="80000"/>
              </a:lnSpc>
            </a:pPr>
            <a:r>
              <a:rPr lang="ru-RU" sz="1000" dirty="0">
                <a:solidFill>
                  <a:srgbClr val="000000"/>
                </a:solidFill>
                <a:latin typeface="Book Antiqua" pitchFamily="18" charset="0"/>
              </a:rPr>
              <a:t>	</a:t>
            </a:r>
            <a:r>
              <a:rPr lang="ru-RU" sz="900" dirty="0">
                <a:solidFill>
                  <a:srgbClr val="000000"/>
                </a:solidFill>
                <a:latin typeface="Book Antiqua" pitchFamily="18" charset="0"/>
              </a:rPr>
              <a:t>или </a:t>
            </a:r>
          </a:p>
          <a:p>
            <a:pPr>
              <a:lnSpc>
                <a:spcPct val="80000"/>
              </a:lnSpc>
            </a:pPr>
            <a:endParaRPr lang="ru-RU" sz="900" dirty="0">
              <a:solidFill>
                <a:srgbClr val="000000"/>
              </a:solidFill>
              <a:latin typeface="Book Antiqua" pitchFamily="18" charset="0"/>
            </a:endParaRPr>
          </a:p>
          <a:p>
            <a:pPr>
              <a:lnSpc>
                <a:spcPct val="80000"/>
              </a:lnSpc>
            </a:pPr>
            <a:r>
              <a:rPr lang="ru-RU" sz="900" dirty="0">
                <a:solidFill>
                  <a:srgbClr val="000000"/>
                </a:solidFill>
                <a:latin typeface="Book Antiqua" pitchFamily="18" charset="0"/>
              </a:rPr>
              <a:t>	</a:t>
            </a:r>
            <a:r>
              <a:rPr lang="ru-RU" sz="900" dirty="0" smtClean="0">
                <a:solidFill>
                  <a:srgbClr val="000000"/>
                </a:solidFill>
                <a:latin typeface="Book Antiqua" pitchFamily="18" charset="0"/>
              </a:rPr>
              <a:t>               ;</a:t>
            </a:r>
            <a:r>
              <a:rPr lang="ru-RU" sz="1000" dirty="0">
                <a:solidFill>
                  <a:srgbClr val="000000"/>
                </a:solidFill>
                <a:latin typeface="Book Antiqua" pitchFamily="18" charset="0"/>
              </a:rPr>
              <a:t>	</a:t>
            </a:r>
          </a:p>
          <a:p>
            <a:pPr>
              <a:lnSpc>
                <a:spcPct val="80000"/>
              </a:lnSpc>
            </a:pPr>
            <a:r>
              <a:rPr lang="ru-RU" sz="1000" dirty="0">
                <a:solidFill>
                  <a:srgbClr val="000000"/>
                </a:solidFill>
                <a:latin typeface="Book Antiqua" pitchFamily="18" charset="0"/>
              </a:rPr>
              <a:t>где </a:t>
            </a:r>
            <a:r>
              <a:rPr lang="el-GR" sz="1000" b="1" dirty="0">
                <a:solidFill>
                  <a:srgbClr val="FF0000"/>
                </a:solidFill>
                <a:latin typeface="Book Antiqua" pitchFamily="18" charset="0"/>
              </a:rPr>
              <a:t>Δ</a:t>
            </a:r>
            <a:r>
              <a:rPr lang="ru-RU" sz="1000" b="1" dirty="0">
                <a:solidFill>
                  <a:srgbClr val="FF0000"/>
                </a:solidFill>
                <a:latin typeface="Book Antiqua" pitchFamily="18" charset="0"/>
              </a:rPr>
              <a:t> </a:t>
            </a:r>
            <a:r>
              <a:rPr lang="ru-RU" sz="1000" dirty="0">
                <a:solidFill>
                  <a:srgbClr val="000000"/>
                </a:solidFill>
                <a:latin typeface="Book Antiqua" pitchFamily="18" charset="0"/>
              </a:rPr>
              <a:t>- пределы допускаемой абсолютной погрешности, выраженной в единицах измеряемой величины на входе (выходе) или условно в делениях шкалы;</a:t>
            </a:r>
            <a:endParaRPr lang="ru-RU" sz="1000" b="1" dirty="0">
              <a:solidFill>
                <a:srgbClr val="000000"/>
              </a:solidFill>
              <a:latin typeface="Book Antiqua" pitchFamily="18" charset="0"/>
            </a:endParaRPr>
          </a:p>
          <a:p>
            <a:pPr>
              <a:lnSpc>
                <a:spcPct val="80000"/>
              </a:lnSpc>
            </a:pPr>
            <a:r>
              <a:rPr lang="ru-RU" sz="1000" i="1" dirty="0">
                <a:solidFill>
                  <a:srgbClr val="FF0000"/>
                </a:solidFill>
                <a:latin typeface="Book Antiqua" pitchFamily="18" charset="0"/>
              </a:rPr>
              <a:t> </a:t>
            </a:r>
            <a:r>
              <a:rPr lang="en-US" sz="1000" i="1" dirty="0">
                <a:solidFill>
                  <a:srgbClr val="FF0000"/>
                </a:solidFill>
                <a:latin typeface="Book Antiqua" pitchFamily="18" charset="0"/>
              </a:rPr>
              <a:t>x</a:t>
            </a:r>
            <a:r>
              <a:rPr lang="en-US" sz="1000" i="1" dirty="0">
                <a:solidFill>
                  <a:srgbClr val="000000"/>
                </a:solidFill>
                <a:latin typeface="Book Antiqua" pitchFamily="18" charset="0"/>
              </a:rPr>
              <a:t> </a:t>
            </a:r>
            <a:r>
              <a:rPr lang="ru-RU" sz="1000" dirty="0">
                <a:solidFill>
                  <a:srgbClr val="000000"/>
                </a:solidFill>
                <a:latin typeface="Book Antiqua" pitchFamily="18" charset="0"/>
              </a:rPr>
              <a:t>- значение измеряемой величины на входе (выходе) средств измерений или число делений, отсчитанных по шкале;</a:t>
            </a:r>
          </a:p>
          <a:p>
            <a:pPr>
              <a:lnSpc>
                <a:spcPct val="80000"/>
              </a:lnSpc>
            </a:pPr>
            <a:r>
              <a:rPr lang="en-US" sz="1000" b="1" i="1" dirty="0">
                <a:solidFill>
                  <a:srgbClr val="FF0000"/>
                </a:solidFill>
                <a:latin typeface="Book Antiqua" pitchFamily="18" charset="0"/>
              </a:rPr>
              <a:t>a, b</a:t>
            </a:r>
            <a:r>
              <a:rPr lang="en-US" sz="1000" b="1" dirty="0">
                <a:solidFill>
                  <a:srgbClr val="FF0000"/>
                </a:solidFill>
                <a:latin typeface="Book Antiqua" pitchFamily="18" charset="0"/>
              </a:rPr>
              <a:t> </a:t>
            </a:r>
            <a:r>
              <a:rPr lang="ru-RU" sz="1000" dirty="0">
                <a:solidFill>
                  <a:srgbClr val="000000"/>
                </a:solidFill>
                <a:latin typeface="Book Antiqua" pitchFamily="18" charset="0"/>
              </a:rPr>
              <a:t>- положительные числа, не зависящие от</a:t>
            </a:r>
            <a:r>
              <a:rPr lang="en-US" sz="1000" dirty="0">
                <a:solidFill>
                  <a:srgbClr val="000000"/>
                </a:solidFill>
                <a:latin typeface="Book Antiqua" pitchFamily="18" charset="0"/>
              </a:rPr>
              <a:t> </a:t>
            </a:r>
            <a:r>
              <a:rPr lang="en-US" sz="1000" b="1" i="1" dirty="0">
                <a:solidFill>
                  <a:srgbClr val="FF0000"/>
                </a:solidFill>
                <a:latin typeface="Book Antiqua" pitchFamily="18" charset="0"/>
              </a:rPr>
              <a:t>x</a:t>
            </a:r>
            <a:r>
              <a:rPr lang="en-US" sz="1000" dirty="0">
                <a:solidFill>
                  <a:srgbClr val="000000"/>
                </a:solidFill>
                <a:latin typeface="Book Antiqua" pitchFamily="18" charset="0"/>
              </a:rPr>
              <a:t>.</a:t>
            </a:r>
            <a:endParaRPr lang="ru-RU" sz="1000" dirty="0">
              <a:solidFill>
                <a:srgbClr val="000000"/>
              </a:solidFill>
              <a:latin typeface="Book Antiqua" pitchFamily="18" charset="0"/>
            </a:endParaRPr>
          </a:p>
        </p:txBody>
      </p:sp>
      <p:graphicFrame>
        <p:nvGraphicFramePr>
          <p:cNvPr id="8214" name="Object 47"/>
          <p:cNvGraphicFramePr>
            <a:graphicFrameLocks noChangeAspect="1"/>
          </p:cNvGraphicFramePr>
          <p:nvPr>
            <p:extLst/>
          </p:nvPr>
        </p:nvGraphicFramePr>
        <p:xfrm>
          <a:off x="1655663" y="3479585"/>
          <a:ext cx="1065621" cy="355207"/>
        </p:xfrm>
        <a:graphic>
          <a:graphicData uri="http://schemas.openxmlformats.org/presentationml/2006/ole">
            <mc:AlternateContent xmlns:mc="http://schemas.openxmlformats.org/markup-compatibility/2006">
              <mc:Choice xmlns:v="urn:schemas-microsoft-com:vml" Requires="v">
                <p:oleObj spid="_x0000_s138698" name="Формула" r:id="rId9" imgW="647700" imgH="228600" progId="Equation.3">
                  <p:embed/>
                </p:oleObj>
              </mc:Choice>
              <mc:Fallback>
                <p:oleObj name="Формула" r:id="rId9" imgW="647700" imgH="228600" progId="Equation.3">
                  <p:embed/>
                  <p:pic>
                    <p:nvPicPr>
                      <p:cNvPr id="8214" name="Object 4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55663" y="3479585"/>
                        <a:ext cx="1065621" cy="355207"/>
                      </a:xfrm>
                      <a:prstGeom prst="rect">
                        <a:avLst/>
                      </a:prstGeom>
                      <a:solidFill>
                        <a:srgbClr val="FFFF00"/>
                      </a:solidFill>
                      <a:extLst/>
                    </p:spPr>
                  </p:pic>
                </p:oleObj>
              </mc:Fallback>
            </mc:AlternateContent>
          </a:graphicData>
        </a:graphic>
      </p:graphicFrame>
      <p:sp>
        <p:nvSpPr>
          <p:cNvPr id="8215" name="Rectangle 4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solidFill>
                <a:srgbClr val="000000"/>
              </a:solidFill>
            </a:endParaRPr>
          </a:p>
        </p:txBody>
      </p:sp>
      <p:graphicFrame>
        <p:nvGraphicFramePr>
          <p:cNvPr id="8216" name="Object 48"/>
          <p:cNvGraphicFramePr>
            <a:graphicFrameLocks noChangeAspect="1"/>
          </p:cNvGraphicFramePr>
          <p:nvPr>
            <p:extLst/>
          </p:nvPr>
        </p:nvGraphicFramePr>
        <p:xfrm>
          <a:off x="856887" y="4173254"/>
          <a:ext cx="503237" cy="142875"/>
        </p:xfrm>
        <a:graphic>
          <a:graphicData uri="http://schemas.openxmlformats.org/presentationml/2006/ole">
            <mc:AlternateContent xmlns:mc="http://schemas.openxmlformats.org/markup-compatibility/2006">
              <mc:Choice xmlns:v="urn:schemas-microsoft-com:vml" Requires="v">
                <p:oleObj spid="_x0000_s138699" r:id="rId11" imgW="520474" imgH="190417" progId="">
                  <p:embed/>
                </p:oleObj>
              </mc:Choice>
              <mc:Fallback>
                <p:oleObj r:id="rId11" imgW="520474" imgH="190417" progId="">
                  <p:embed/>
                  <p:pic>
                    <p:nvPicPr>
                      <p:cNvPr id="8216" name="Object 4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56887" y="4173254"/>
                        <a:ext cx="503237" cy="142875"/>
                      </a:xfrm>
                      <a:prstGeom prst="rect">
                        <a:avLst/>
                      </a:prstGeom>
                      <a:noFill/>
                      <a:extLst/>
                    </p:spPr>
                  </p:pic>
                </p:oleObj>
              </mc:Fallback>
            </mc:AlternateContent>
          </a:graphicData>
        </a:graphic>
      </p:graphicFrame>
      <p:sp>
        <p:nvSpPr>
          <p:cNvPr id="8217" name="Rectangle 5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solidFill>
                <a:srgbClr val="000000"/>
              </a:solidFill>
            </a:endParaRPr>
          </a:p>
        </p:txBody>
      </p:sp>
      <p:graphicFrame>
        <p:nvGraphicFramePr>
          <p:cNvPr id="8218" name="Object 50"/>
          <p:cNvGraphicFramePr>
            <a:graphicFrameLocks noChangeAspect="1"/>
          </p:cNvGraphicFramePr>
          <p:nvPr>
            <p:extLst/>
          </p:nvPr>
        </p:nvGraphicFramePr>
        <p:xfrm>
          <a:off x="1207686" y="4485643"/>
          <a:ext cx="719138" cy="206375"/>
        </p:xfrm>
        <a:graphic>
          <a:graphicData uri="http://schemas.openxmlformats.org/presentationml/2006/ole">
            <mc:AlternateContent xmlns:mc="http://schemas.openxmlformats.org/markup-compatibility/2006">
              <mc:Choice xmlns:v="urn:schemas-microsoft-com:vml" Requires="v">
                <p:oleObj spid="_x0000_s138700" r:id="rId13" imgW="965200" imgH="279400" progId="">
                  <p:embed/>
                </p:oleObj>
              </mc:Choice>
              <mc:Fallback>
                <p:oleObj r:id="rId13" imgW="965200" imgH="279400" progId="">
                  <p:embed/>
                  <p:pic>
                    <p:nvPicPr>
                      <p:cNvPr id="8218" name="Object 5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07686" y="4485643"/>
                        <a:ext cx="719138" cy="206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19" name="Text Box 52"/>
          <p:cNvSpPr txBox="1">
            <a:spLocks noChangeArrowheads="1"/>
          </p:cNvSpPr>
          <p:nvPr/>
        </p:nvSpPr>
        <p:spPr bwMode="auto">
          <a:xfrm>
            <a:off x="6181187" y="2302972"/>
            <a:ext cx="2771439" cy="2708434"/>
          </a:xfrm>
          <a:prstGeom prst="rect">
            <a:avLst/>
          </a:prstGeom>
          <a:noFill/>
          <a:ln w="9525">
            <a:noFill/>
            <a:miter lim="800000"/>
            <a:headEnd/>
            <a:tailEnd/>
          </a:ln>
        </p:spPr>
        <p:txBody>
          <a:bodyPr wrap="square">
            <a:spAutoFit/>
          </a:bodyPr>
          <a:lstStyle/>
          <a:p>
            <a:pPr algn="just"/>
            <a:r>
              <a:rPr lang="en-US" sz="1000" dirty="0">
                <a:solidFill>
                  <a:srgbClr val="000000"/>
                </a:solidFill>
                <a:latin typeface="Book Antiqua" pitchFamily="18" charset="0"/>
              </a:rPr>
              <a:t>- </a:t>
            </a:r>
            <a:r>
              <a:rPr lang="ru-RU" sz="1000" dirty="0">
                <a:solidFill>
                  <a:srgbClr val="000000"/>
                </a:solidFill>
                <a:latin typeface="Book Antiqua" pitchFamily="18" charset="0"/>
              </a:rPr>
              <a:t>относительная погрешность, выраженная отношением абсолютной погрешности средства измерений к условно принятому значению величины (нормирующему значению), постоянному во всем диапазоне измерений или в части диапазона.</a:t>
            </a:r>
          </a:p>
          <a:p>
            <a:pPr algn="just"/>
            <a:r>
              <a:rPr lang="ru-RU" sz="1000" b="1" dirty="0">
                <a:solidFill>
                  <a:srgbClr val="1D08B8"/>
                </a:solidFill>
                <a:latin typeface="Book Antiqua" pitchFamily="18" charset="0"/>
              </a:rPr>
              <a:t>Приведенная погрешность </a:t>
            </a:r>
            <a:r>
              <a:rPr lang="ru-RU" sz="1000" dirty="0">
                <a:solidFill>
                  <a:srgbClr val="000000"/>
                </a:solidFill>
                <a:latin typeface="Book Antiqua" pitchFamily="18" charset="0"/>
              </a:rPr>
              <a:t>средства измерений определяется по формуле:</a:t>
            </a:r>
            <a:endParaRPr lang="ru-RU" sz="1000" b="1" dirty="0">
              <a:solidFill>
                <a:srgbClr val="000000"/>
              </a:solidFill>
              <a:latin typeface="Book Antiqua" pitchFamily="18" charset="0"/>
            </a:endParaRPr>
          </a:p>
          <a:p>
            <a:pPr algn="just"/>
            <a:r>
              <a:rPr lang="ru-RU" sz="1000" b="1" dirty="0">
                <a:solidFill>
                  <a:srgbClr val="000000"/>
                </a:solidFill>
                <a:latin typeface="Book Antiqua" pitchFamily="18" charset="0"/>
              </a:rPr>
              <a:t>					</a:t>
            </a:r>
          </a:p>
          <a:p>
            <a:pPr algn="just"/>
            <a:endParaRPr lang="ru-RU" sz="1000" dirty="0" smtClean="0">
              <a:solidFill>
                <a:srgbClr val="000000"/>
              </a:solidFill>
              <a:latin typeface="Book Antiqua" pitchFamily="18" charset="0"/>
            </a:endParaRPr>
          </a:p>
          <a:p>
            <a:pPr algn="just"/>
            <a:endParaRPr lang="ru-RU" sz="1000" dirty="0" smtClean="0">
              <a:solidFill>
                <a:srgbClr val="000000"/>
              </a:solidFill>
              <a:latin typeface="Book Antiqua" pitchFamily="18" charset="0"/>
            </a:endParaRPr>
          </a:p>
          <a:p>
            <a:pPr algn="just"/>
            <a:endParaRPr lang="ru-RU" sz="1000" dirty="0" smtClean="0">
              <a:solidFill>
                <a:srgbClr val="000000"/>
              </a:solidFill>
              <a:latin typeface="Book Antiqua" pitchFamily="18" charset="0"/>
            </a:endParaRPr>
          </a:p>
          <a:p>
            <a:pPr algn="just"/>
            <a:r>
              <a:rPr lang="ru-RU" sz="1000" dirty="0" smtClean="0">
                <a:solidFill>
                  <a:srgbClr val="000000"/>
                </a:solidFill>
                <a:latin typeface="Book Antiqua" pitchFamily="18" charset="0"/>
              </a:rPr>
              <a:t>где  </a:t>
            </a:r>
            <a:r>
              <a:rPr lang="el-GR" sz="1000" b="1" dirty="0">
                <a:solidFill>
                  <a:srgbClr val="FF0000"/>
                </a:solidFill>
                <a:latin typeface="Book Antiqua" pitchFamily="18" charset="0"/>
              </a:rPr>
              <a:t>Δ</a:t>
            </a:r>
            <a:r>
              <a:rPr lang="ru-RU" sz="1000" dirty="0">
                <a:solidFill>
                  <a:srgbClr val="000000"/>
                </a:solidFill>
                <a:latin typeface="Book Antiqua" pitchFamily="18" charset="0"/>
              </a:rPr>
              <a:t> - пределы допускаемой абсолютной основной погрешности.</a:t>
            </a:r>
          </a:p>
          <a:p>
            <a:pPr algn="just"/>
            <a:r>
              <a:rPr lang="en-US" sz="1000" b="1" i="1" dirty="0" err="1">
                <a:solidFill>
                  <a:srgbClr val="FF0000"/>
                </a:solidFill>
                <a:latin typeface="Book Antiqua" pitchFamily="18" charset="0"/>
              </a:rPr>
              <a:t>x</a:t>
            </a:r>
            <a:r>
              <a:rPr lang="en-US" sz="1000" b="1" i="1" baseline="-25000" dirty="0" err="1">
                <a:solidFill>
                  <a:srgbClr val="FF0000"/>
                </a:solidFill>
                <a:latin typeface="Book Antiqua" pitchFamily="18" charset="0"/>
              </a:rPr>
              <a:t>n</a:t>
            </a:r>
            <a:r>
              <a:rPr lang="en-US" sz="1000" i="1" baseline="-25000" dirty="0">
                <a:solidFill>
                  <a:srgbClr val="000000"/>
                </a:solidFill>
                <a:latin typeface="Book Antiqua" pitchFamily="18" charset="0"/>
              </a:rPr>
              <a:t> </a:t>
            </a:r>
            <a:r>
              <a:rPr lang="ru-RU" sz="1000" dirty="0">
                <a:solidFill>
                  <a:srgbClr val="000000"/>
                </a:solidFill>
                <a:latin typeface="Book Antiqua" pitchFamily="18" charset="0"/>
              </a:rPr>
              <a:t>- нормирующее значение, выраженное в тех же единицах, что и</a:t>
            </a:r>
            <a:r>
              <a:rPr lang="en-US" sz="1000" dirty="0">
                <a:solidFill>
                  <a:srgbClr val="000000"/>
                </a:solidFill>
                <a:latin typeface="Book Antiqua" pitchFamily="18" charset="0"/>
              </a:rPr>
              <a:t> </a:t>
            </a:r>
            <a:r>
              <a:rPr lang="el-GR" sz="1000" dirty="0">
                <a:solidFill>
                  <a:srgbClr val="000000"/>
                </a:solidFill>
                <a:latin typeface="Book Antiqua" pitchFamily="18" charset="0"/>
              </a:rPr>
              <a:t>Δ</a:t>
            </a:r>
            <a:r>
              <a:rPr lang="en-US" sz="1000" dirty="0">
                <a:solidFill>
                  <a:srgbClr val="000000"/>
                </a:solidFill>
                <a:latin typeface="Book Antiqua" pitchFamily="18" charset="0"/>
              </a:rPr>
              <a:t>.</a:t>
            </a:r>
            <a:endParaRPr lang="ru-RU" sz="1000" dirty="0">
              <a:solidFill>
                <a:srgbClr val="000000"/>
              </a:solidFill>
              <a:latin typeface="Book Antiqua" pitchFamily="18" charset="0"/>
            </a:endParaRPr>
          </a:p>
        </p:txBody>
      </p:sp>
      <p:sp>
        <p:nvSpPr>
          <p:cNvPr id="8220" name="Rectangle 5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solidFill>
                <a:srgbClr val="000000"/>
              </a:solidFill>
            </a:endParaRPr>
          </a:p>
        </p:txBody>
      </p:sp>
      <p:graphicFrame>
        <p:nvGraphicFramePr>
          <p:cNvPr id="8221" name="Object 55"/>
          <p:cNvGraphicFramePr>
            <a:graphicFrameLocks noChangeAspect="1"/>
          </p:cNvGraphicFramePr>
          <p:nvPr>
            <p:extLst/>
          </p:nvPr>
        </p:nvGraphicFramePr>
        <p:xfrm>
          <a:off x="7092280" y="3708302"/>
          <a:ext cx="1283306" cy="614541"/>
        </p:xfrm>
        <a:graphic>
          <a:graphicData uri="http://schemas.openxmlformats.org/presentationml/2006/ole">
            <mc:AlternateContent xmlns:mc="http://schemas.openxmlformats.org/markup-compatibility/2006">
              <mc:Choice xmlns:v="urn:schemas-microsoft-com:vml" Requires="v">
                <p:oleObj spid="_x0000_s138701" name="Формула" r:id="rId15" imgW="901309" imgH="431613" progId="Equation.3">
                  <p:embed/>
                </p:oleObj>
              </mc:Choice>
              <mc:Fallback>
                <p:oleObj name="Формула" r:id="rId15" imgW="901309" imgH="431613" progId="Equation.3">
                  <p:embed/>
                  <p:pic>
                    <p:nvPicPr>
                      <p:cNvPr id="8221" name="Object 5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092280" y="3708302"/>
                        <a:ext cx="1283306" cy="614541"/>
                      </a:xfrm>
                      <a:prstGeom prst="rect">
                        <a:avLst/>
                      </a:prstGeom>
                      <a:solidFill>
                        <a:srgbClr val="FFFF00"/>
                      </a:solidFill>
                      <a:extLst/>
                    </p:spPr>
                  </p:pic>
                </p:oleObj>
              </mc:Fallback>
            </mc:AlternateContent>
          </a:graphicData>
        </a:graphic>
      </p:graphicFrame>
      <p:sp>
        <p:nvSpPr>
          <p:cNvPr id="8222" name="Text Box 56"/>
          <p:cNvSpPr txBox="1">
            <a:spLocks noChangeArrowheads="1"/>
          </p:cNvSpPr>
          <p:nvPr/>
        </p:nvSpPr>
        <p:spPr bwMode="auto">
          <a:xfrm>
            <a:off x="3027006" y="2313886"/>
            <a:ext cx="3097212" cy="4224233"/>
          </a:xfrm>
          <a:prstGeom prst="rect">
            <a:avLst/>
          </a:prstGeom>
          <a:noFill/>
          <a:ln w="9525">
            <a:noFill/>
            <a:miter lim="800000"/>
            <a:headEnd/>
            <a:tailEnd/>
          </a:ln>
        </p:spPr>
        <p:txBody>
          <a:bodyPr>
            <a:spAutoFit/>
          </a:bodyPr>
          <a:lstStyle/>
          <a:p>
            <a:r>
              <a:rPr lang="ru-RU" sz="1000" dirty="0">
                <a:solidFill>
                  <a:srgbClr val="000000"/>
                </a:solidFill>
                <a:latin typeface="Book Antiqua" pitchFamily="18" charset="0"/>
              </a:rPr>
              <a:t>- погрешность средства измерений, выраженная отношением абсолютной погрешности средства измерений к результату измерений или к действительному значению измеренной физической величины.</a:t>
            </a:r>
          </a:p>
          <a:p>
            <a:r>
              <a:rPr lang="ru-RU" sz="1000" b="1" dirty="0">
                <a:solidFill>
                  <a:srgbClr val="1D08B8"/>
                </a:solidFill>
                <a:latin typeface="Book Antiqua" pitchFamily="18" charset="0"/>
              </a:rPr>
              <a:t>Относительная погрешность</a:t>
            </a:r>
            <a:r>
              <a:rPr lang="ru-RU" sz="1000" b="1" dirty="0">
                <a:solidFill>
                  <a:srgbClr val="000000"/>
                </a:solidFill>
                <a:latin typeface="Book Antiqua" pitchFamily="18" charset="0"/>
              </a:rPr>
              <a:t> </a:t>
            </a:r>
            <a:r>
              <a:rPr lang="ru-RU" sz="1000" dirty="0">
                <a:solidFill>
                  <a:srgbClr val="000000"/>
                </a:solidFill>
                <a:latin typeface="Book Antiqua" pitchFamily="18" charset="0"/>
              </a:rPr>
              <a:t>средства измерений вычисляется по формуле:</a:t>
            </a:r>
          </a:p>
          <a:p>
            <a:r>
              <a:rPr lang="ru-RU" sz="1000" dirty="0">
                <a:solidFill>
                  <a:srgbClr val="000000"/>
                </a:solidFill>
                <a:latin typeface="Book Antiqua" pitchFamily="18" charset="0"/>
              </a:rPr>
              <a:t>					</a:t>
            </a:r>
          </a:p>
          <a:p>
            <a:pPr>
              <a:spcBef>
                <a:spcPct val="10000"/>
              </a:spcBef>
            </a:pPr>
            <a:endParaRPr lang="ru-RU" sz="1000" dirty="0" smtClean="0">
              <a:solidFill>
                <a:srgbClr val="000000"/>
              </a:solidFill>
              <a:latin typeface="Book Antiqua" pitchFamily="18" charset="0"/>
            </a:endParaRPr>
          </a:p>
          <a:p>
            <a:pPr>
              <a:spcBef>
                <a:spcPct val="10000"/>
              </a:spcBef>
            </a:pPr>
            <a:endParaRPr lang="ru-RU" sz="500" dirty="0" smtClean="0">
              <a:solidFill>
                <a:srgbClr val="000000"/>
              </a:solidFill>
              <a:latin typeface="Book Antiqua" pitchFamily="18" charset="0"/>
            </a:endParaRPr>
          </a:p>
          <a:p>
            <a:pPr>
              <a:spcBef>
                <a:spcPct val="10000"/>
              </a:spcBef>
            </a:pPr>
            <a:endParaRPr lang="ru-RU" sz="1000" dirty="0" smtClean="0">
              <a:solidFill>
                <a:srgbClr val="000000"/>
              </a:solidFill>
              <a:latin typeface="Book Antiqua" pitchFamily="18" charset="0"/>
            </a:endParaRPr>
          </a:p>
          <a:p>
            <a:pPr>
              <a:spcBef>
                <a:spcPct val="10000"/>
              </a:spcBef>
            </a:pPr>
            <a:r>
              <a:rPr lang="ru-RU" sz="1000" dirty="0" smtClean="0">
                <a:solidFill>
                  <a:srgbClr val="000000"/>
                </a:solidFill>
                <a:latin typeface="Book Antiqua" pitchFamily="18" charset="0"/>
              </a:rPr>
              <a:t>где </a:t>
            </a:r>
            <a:r>
              <a:rPr lang="el-GR" sz="1000" b="1" dirty="0">
                <a:solidFill>
                  <a:srgbClr val="FF0000"/>
                </a:solidFill>
                <a:latin typeface="Book Antiqua" pitchFamily="18" charset="0"/>
              </a:rPr>
              <a:t>Δ</a:t>
            </a:r>
            <a:r>
              <a:rPr lang="ru-RU" sz="1000" dirty="0">
                <a:solidFill>
                  <a:srgbClr val="000000"/>
                </a:solidFill>
                <a:latin typeface="Book Antiqua" pitchFamily="18" charset="0"/>
              </a:rPr>
              <a:t>- пределы допускаемой абсолютной погрешности; </a:t>
            </a:r>
          </a:p>
          <a:p>
            <a:r>
              <a:rPr lang="en-US" sz="1000" b="1" i="1" dirty="0">
                <a:solidFill>
                  <a:srgbClr val="FF0000"/>
                </a:solidFill>
                <a:latin typeface="Book Antiqua" pitchFamily="18" charset="0"/>
              </a:rPr>
              <a:t>x</a:t>
            </a:r>
            <a:r>
              <a:rPr lang="en-US" sz="1000" dirty="0">
                <a:solidFill>
                  <a:srgbClr val="000000"/>
                </a:solidFill>
                <a:latin typeface="Book Antiqua" pitchFamily="18" charset="0"/>
              </a:rPr>
              <a:t> </a:t>
            </a:r>
            <a:r>
              <a:rPr lang="ru-RU" sz="1000" dirty="0">
                <a:solidFill>
                  <a:srgbClr val="000000"/>
                </a:solidFill>
                <a:latin typeface="Book Antiqua" pitchFamily="18" charset="0"/>
              </a:rPr>
              <a:t>- значение измеряемой величины на входе (выходе) средств измерений.</a:t>
            </a:r>
          </a:p>
          <a:p>
            <a:r>
              <a:rPr lang="ru-RU" sz="1000" dirty="0">
                <a:solidFill>
                  <a:srgbClr val="000000"/>
                </a:solidFill>
                <a:latin typeface="Book Antiqua" pitchFamily="18" charset="0"/>
              </a:rPr>
              <a:t>Пределы допускаемой относительной основной погрешности устанавливают:</a:t>
            </a:r>
          </a:p>
          <a:p>
            <a:r>
              <a:rPr lang="ru-RU" sz="1000" dirty="0">
                <a:solidFill>
                  <a:srgbClr val="000000"/>
                </a:solidFill>
                <a:latin typeface="Book Antiqua" pitchFamily="18" charset="0"/>
              </a:rPr>
              <a:t>если</a:t>
            </a:r>
            <a:r>
              <a:rPr lang="en-US" sz="1000" dirty="0">
                <a:solidFill>
                  <a:srgbClr val="000000"/>
                </a:solidFill>
                <a:latin typeface="Book Antiqua" pitchFamily="18" charset="0"/>
              </a:rPr>
              <a:t> </a:t>
            </a:r>
            <a:r>
              <a:rPr lang="ru-RU" sz="1000" dirty="0">
                <a:solidFill>
                  <a:srgbClr val="000000"/>
                </a:solidFill>
                <a:latin typeface="Book Antiqua" pitchFamily="18" charset="0"/>
              </a:rPr>
              <a:t>                  , то в виде:                  ,				</a:t>
            </a:r>
          </a:p>
          <a:p>
            <a:r>
              <a:rPr lang="ru-RU" sz="1000" dirty="0">
                <a:solidFill>
                  <a:srgbClr val="000000"/>
                </a:solidFill>
                <a:latin typeface="Book Antiqua" pitchFamily="18" charset="0"/>
              </a:rPr>
              <a:t>если</a:t>
            </a:r>
            <a:r>
              <a:rPr lang="en-US" sz="1000" dirty="0">
                <a:solidFill>
                  <a:srgbClr val="000000"/>
                </a:solidFill>
                <a:latin typeface="Book Antiqua" pitchFamily="18" charset="0"/>
              </a:rPr>
              <a:t> </a:t>
            </a:r>
            <a:r>
              <a:rPr lang="ru-RU" sz="1000" dirty="0">
                <a:solidFill>
                  <a:srgbClr val="000000"/>
                </a:solidFill>
                <a:latin typeface="Book Antiqua" pitchFamily="18" charset="0"/>
              </a:rPr>
              <a:t>                         , то в виде</a:t>
            </a:r>
          </a:p>
          <a:p>
            <a:endParaRPr lang="ru-RU" sz="1000" dirty="0">
              <a:solidFill>
                <a:srgbClr val="000000"/>
              </a:solidFill>
              <a:latin typeface="Book Antiqua" pitchFamily="18" charset="0"/>
            </a:endParaRPr>
          </a:p>
          <a:p>
            <a:r>
              <a:rPr lang="ru-RU" sz="1000" dirty="0">
                <a:solidFill>
                  <a:srgbClr val="000000"/>
                </a:solidFill>
                <a:latin typeface="Book Antiqua" pitchFamily="18" charset="0"/>
              </a:rPr>
              <a:t>где</a:t>
            </a:r>
            <a:r>
              <a:rPr lang="ru-RU" sz="1000" i="1" dirty="0">
                <a:solidFill>
                  <a:srgbClr val="000000"/>
                </a:solidFill>
                <a:latin typeface="Book Antiqua" pitchFamily="18" charset="0"/>
              </a:rPr>
              <a:t> </a:t>
            </a:r>
            <a:r>
              <a:rPr lang="en-US" sz="1000" i="1" dirty="0" err="1">
                <a:solidFill>
                  <a:srgbClr val="000000"/>
                </a:solidFill>
                <a:latin typeface="Book Antiqua" pitchFamily="18" charset="0"/>
              </a:rPr>
              <a:t>x</a:t>
            </a:r>
            <a:r>
              <a:rPr lang="en-US" sz="1000" baseline="-25000" dirty="0" err="1">
                <a:solidFill>
                  <a:srgbClr val="000000"/>
                </a:solidFill>
                <a:latin typeface="Book Antiqua" pitchFamily="18" charset="0"/>
              </a:rPr>
              <a:t>k</a:t>
            </a:r>
            <a:r>
              <a:rPr lang="ru-RU" sz="1000" dirty="0">
                <a:solidFill>
                  <a:srgbClr val="000000"/>
                </a:solidFill>
                <a:latin typeface="Book Antiqua" pitchFamily="18" charset="0"/>
              </a:rPr>
              <a:t> - больший (по модулю) из пределов измерений;</a:t>
            </a:r>
            <a:r>
              <a:rPr lang="en-US" sz="1000" dirty="0">
                <a:solidFill>
                  <a:srgbClr val="000000"/>
                </a:solidFill>
                <a:latin typeface="Book Antiqua" pitchFamily="18" charset="0"/>
              </a:rPr>
              <a:t> </a:t>
            </a:r>
            <a:r>
              <a:rPr lang="en-US" sz="1000" i="1" dirty="0">
                <a:solidFill>
                  <a:srgbClr val="000000"/>
                </a:solidFill>
                <a:latin typeface="Book Antiqua" pitchFamily="18" charset="0"/>
              </a:rPr>
              <a:t>c, d</a:t>
            </a:r>
            <a:r>
              <a:rPr lang="en-US" sz="1000" dirty="0">
                <a:solidFill>
                  <a:srgbClr val="000000"/>
                </a:solidFill>
                <a:latin typeface="Book Antiqua" pitchFamily="18" charset="0"/>
              </a:rPr>
              <a:t> </a:t>
            </a:r>
            <a:r>
              <a:rPr lang="ru-RU" sz="1000" dirty="0">
                <a:solidFill>
                  <a:srgbClr val="000000"/>
                </a:solidFill>
                <a:latin typeface="Book Antiqua" pitchFamily="18" charset="0"/>
              </a:rPr>
              <a:t>- положительные числа,</a:t>
            </a:r>
            <a:r>
              <a:rPr lang="en-US" sz="1000" dirty="0">
                <a:solidFill>
                  <a:srgbClr val="000000"/>
                </a:solidFill>
                <a:latin typeface="Book Antiqua" pitchFamily="18" charset="0"/>
              </a:rPr>
              <a:t> </a:t>
            </a:r>
          </a:p>
          <a:p>
            <a:endParaRPr lang="en-US" sz="1000" dirty="0">
              <a:solidFill>
                <a:srgbClr val="000000"/>
              </a:solidFill>
              <a:latin typeface="Book Antiqua" pitchFamily="18" charset="0"/>
            </a:endParaRPr>
          </a:p>
          <a:p>
            <a:endParaRPr lang="en-US" sz="1000" dirty="0">
              <a:solidFill>
                <a:srgbClr val="000000"/>
              </a:solidFill>
              <a:latin typeface="Book Antiqua" pitchFamily="18" charset="0"/>
            </a:endParaRPr>
          </a:p>
          <a:p>
            <a:endParaRPr lang="en-US" sz="1000" dirty="0">
              <a:solidFill>
                <a:srgbClr val="000000"/>
              </a:solidFill>
              <a:latin typeface="Book Antiqua" pitchFamily="18" charset="0"/>
            </a:endParaRPr>
          </a:p>
          <a:p>
            <a:endParaRPr lang="ru-RU" sz="1000" dirty="0">
              <a:solidFill>
                <a:srgbClr val="000000"/>
              </a:solidFill>
              <a:latin typeface="Book Antiqua" pitchFamily="18" charset="0"/>
            </a:endParaRPr>
          </a:p>
        </p:txBody>
      </p:sp>
      <p:graphicFrame>
        <p:nvGraphicFramePr>
          <p:cNvPr id="8223" name="Object 58"/>
          <p:cNvGraphicFramePr>
            <a:graphicFrameLocks noChangeAspect="1"/>
          </p:cNvGraphicFramePr>
          <p:nvPr>
            <p:extLst/>
          </p:nvPr>
        </p:nvGraphicFramePr>
        <p:xfrm>
          <a:off x="3846364" y="3480783"/>
          <a:ext cx="1152774" cy="552032"/>
        </p:xfrm>
        <a:graphic>
          <a:graphicData uri="http://schemas.openxmlformats.org/presentationml/2006/ole">
            <mc:AlternateContent xmlns:mc="http://schemas.openxmlformats.org/markup-compatibility/2006">
              <mc:Choice xmlns:v="urn:schemas-microsoft-com:vml" Requires="v">
                <p:oleObj spid="_x0000_s138702" name="Формула" r:id="rId17" imgW="901309" imgH="431613" progId="Equation.3">
                  <p:embed/>
                </p:oleObj>
              </mc:Choice>
              <mc:Fallback>
                <p:oleObj name="Формула" r:id="rId17" imgW="901309" imgH="431613" progId="Equation.3">
                  <p:embed/>
                  <p:pic>
                    <p:nvPicPr>
                      <p:cNvPr id="8223" name="Object 5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846364" y="3480783"/>
                        <a:ext cx="1152774" cy="552032"/>
                      </a:xfrm>
                      <a:prstGeom prst="rect">
                        <a:avLst/>
                      </a:prstGeom>
                      <a:solidFill>
                        <a:srgbClr val="FFFF00"/>
                      </a:solidFill>
                      <a:extLst/>
                    </p:spPr>
                  </p:pic>
                </p:oleObj>
              </mc:Fallback>
            </mc:AlternateContent>
          </a:graphicData>
        </a:graphic>
      </p:graphicFrame>
      <p:graphicFrame>
        <p:nvGraphicFramePr>
          <p:cNvPr id="8224" name="Object 59"/>
          <p:cNvGraphicFramePr>
            <a:graphicFrameLocks noChangeAspect="1"/>
          </p:cNvGraphicFramePr>
          <p:nvPr>
            <p:extLst/>
          </p:nvPr>
        </p:nvGraphicFramePr>
        <p:xfrm>
          <a:off x="323487" y="4494832"/>
          <a:ext cx="533400" cy="177800"/>
        </p:xfrm>
        <a:graphic>
          <a:graphicData uri="http://schemas.openxmlformats.org/presentationml/2006/ole">
            <mc:AlternateContent xmlns:mc="http://schemas.openxmlformats.org/markup-compatibility/2006">
              <mc:Choice xmlns:v="urn:schemas-microsoft-com:vml" Requires="v">
                <p:oleObj spid="_x0000_s138703" name="Формула" r:id="rId19" imgW="532937" imgH="177646" progId="Equation.3">
                  <p:embed/>
                </p:oleObj>
              </mc:Choice>
              <mc:Fallback>
                <p:oleObj name="Формула" r:id="rId19" imgW="532937" imgH="177646" progId="Equation.3">
                  <p:embed/>
                  <p:pic>
                    <p:nvPicPr>
                      <p:cNvPr id="8224" name="Object 5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23487" y="4494832"/>
                        <a:ext cx="533400" cy="177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25" name="Rectangle 6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solidFill>
                <a:srgbClr val="000000"/>
              </a:solidFill>
            </a:endParaRPr>
          </a:p>
        </p:txBody>
      </p:sp>
      <p:graphicFrame>
        <p:nvGraphicFramePr>
          <p:cNvPr id="8226" name="Object 60"/>
          <p:cNvGraphicFramePr>
            <a:graphicFrameLocks noChangeAspect="1"/>
          </p:cNvGraphicFramePr>
          <p:nvPr>
            <p:extLst/>
          </p:nvPr>
        </p:nvGraphicFramePr>
        <p:xfrm>
          <a:off x="3453135" y="5004645"/>
          <a:ext cx="511175" cy="161925"/>
        </p:xfrm>
        <a:graphic>
          <a:graphicData uri="http://schemas.openxmlformats.org/presentationml/2006/ole">
            <mc:AlternateContent xmlns:mc="http://schemas.openxmlformats.org/markup-compatibility/2006">
              <mc:Choice xmlns:v="urn:schemas-microsoft-com:vml" Requires="v">
                <p:oleObj spid="_x0000_s138704" r:id="rId21" imgW="596900" imgH="190500" progId="">
                  <p:embed/>
                </p:oleObj>
              </mc:Choice>
              <mc:Fallback>
                <p:oleObj r:id="rId21" imgW="596900" imgH="190500" progId="">
                  <p:embed/>
                  <p:pic>
                    <p:nvPicPr>
                      <p:cNvPr id="8226" name="Object 60"/>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453135" y="5004645"/>
                        <a:ext cx="511175" cy="161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27" name="Rectangle 63"/>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solidFill>
                <a:srgbClr val="000000"/>
              </a:solidFill>
            </a:endParaRPr>
          </a:p>
        </p:txBody>
      </p:sp>
      <p:graphicFrame>
        <p:nvGraphicFramePr>
          <p:cNvPr id="8228" name="Object 62"/>
          <p:cNvGraphicFramePr>
            <a:graphicFrameLocks noChangeAspect="1"/>
          </p:cNvGraphicFramePr>
          <p:nvPr>
            <p:extLst/>
          </p:nvPr>
        </p:nvGraphicFramePr>
        <p:xfrm>
          <a:off x="4703750" y="4987937"/>
          <a:ext cx="428625" cy="193675"/>
        </p:xfrm>
        <a:graphic>
          <a:graphicData uri="http://schemas.openxmlformats.org/presentationml/2006/ole">
            <mc:AlternateContent xmlns:mc="http://schemas.openxmlformats.org/markup-compatibility/2006">
              <mc:Choice xmlns:v="urn:schemas-microsoft-com:vml" Requires="v">
                <p:oleObj spid="_x0000_s138705" r:id="rId23" imgW="508000" imgH="228600" progId="">
                  <p:embed/>
                </p:oleObj>
              </mc:Choice>
              <mc:Fallback>
                <p:oleObj r:id="rId23" imgW="508000" imgH="228600" progId="">
                  <p:embed/>
                  <p:pic>
                    <p:nvPicPr>
                      <p:cNvPr id="8228" name="Object 6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703750" y="4987937"/>
                        <a:ext cx="428625" cy="193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29" name="Rectangle 6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solidFill>
                <a:srgbClr val="000000"/>
              </a:solidFill>
            </a:endParaRPr>
          </a:p>
        </p:txBody>
      </p:sp>
      <p:graphicFrame>
        <p:nvGraphicFramePr>
          <p:cNvPr id="8230" name="Object 64"/>
          <p:cNvGraphicFramePr>
            <a:graphicFrameLocks noChangeAspect="1"/>
          </p:cNvGraphicFramePr>
          <p:nvPr>
            <p:extLst/>
          </p:nvPr>
        </p:nvGraphicFramePr>
        <p:xfrm>
          <a:off x="4876168" y="5131135"/>
          <a:ext cx="1216025" cy="536575"/>
        </p:xfrm>
        <a:graphic>
          <a:graphicData uri="http://schemas.openxmlformats.org/presentationml/2006/ole">
            <mc:AlternateContent xmlns:mc="http://schemas.openxmlformats.org/markup-compatibility/2006">
              <mc:Choice xmlns:v="urn:schemas-microsoft-com:vml" Requires="v">
                <p:oleObj spid="_x0000_s138706" r:id="rId25" imgW="1447172" imgH="634725" progId="">
                  <p:embed/>
                </p:oleObj>
              </mc:Choice>
              <mc:Fallback>
                <p:oleObj r:id="rId25" imgW="1447172" imgH="634725" progId="">
                  <p:embed/>
                  <p:pic>
                    <p:nvPicPr>
                      <p:cNvPr id="8230" name="Object 6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876168" y="5131135"/>
                        <a:ext cx="1216025" cy="536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231" name="Object 66"/>
          <p:cNvGraphicFramePr>
            <a:graphicFrameLocks noChangeAspect="1"/>
          </p:cNvGraphicFramePr>
          <p:nvPr>
            <p:extLst/>
          </p:nvPr>
        </p:nvGraphicFramePr>
        <p:xfrm>
          <a:off x="3486795" y="5310523"/>
          <a:ext cx="719138" cy="206375"/>
        </p:xfrm>
        <a:graphic>
          <a:graphicData uri="http://schemas.openxmlformats.org/presentationml/2006/ole">
            <mc:AlternateContent xmlns:mc="http://schemas.openxmlformats.org/markup-compatibility/2006">
              <mc:Choice xmlns:v="urn:schemas-microsoft-com:vml" Requires="v">
                <p:oleObj spid="_x0000_s138707" r:id="rId27" imgW="965200" imgH="279400" progId="">
                  <p:embed/>
                </p:oleObj>
              </mc:Choice>
              <mc:Fallback>
                <p:oleObj r:id="rId27" imgW="965200" imgH="279400" progId="">
                  <p:embed/>
                  <p:pic>
                    <p:nvPicPr>
                      <p:cNvPr id="8231" name="Object 6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86795" y="5310523"/>
                        <a:ext cx="719138" cy="206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32" name="Rectangle 68"/>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solidFill>
                <a:srgbClr val="000000"/>
              </a:solidFill>
            </a:endParaRPr>
          </a:p>
        </p:txBody>
      </p:sp>
      <p:graphicFrame>
        <p:nvGraphicFramePr>
          <p:cNvPr id="8233" name="Object 67"/>
          <p:cNvGraphicFramePr>
            <a:graphicFrameLocks noChangeAspect="1"/>
          </p:cNvGraphicFramePr>
          <p:nvPr>
            <p:extLst/>
          </p:nvPr>
        </p:nvGraphicFramePr>
        <p:xfrm>
          <a:off x="3563789" y="6120070"/>
          <a:ext cx="565150" cy="182563"/>
        </p:xfrm>
        <a:graphic>
          <a:graphicData uri="http://schemas.openxmlformats.org/presentationml/2006/ole">
            <mc:AlternateContent xmlns:mc="http://schemas.openxmlformats.org/markup-compatibility/2006">
              <mc:Choice xmlns:v="urn:schemas-microsoft-com:vml" Requires="v">
                <p:oleObj spid="_x0000_s138708" r:id="rId28" imgW="672808" imgH="215806" progId="">
                  <p:embed/>
                </p:oleObj>
              </mc:Choice>
              <mc:Fallback>
                <p:oleObj r:id="rId28" imgW="672808" imgH="215806" progId="">
                  <p:embed/>
                  <p:pic>
                    <p:nvPicPr>
                      <p:cNvPr id="8233" name="Object 67"/>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3563789" y="6120070"/>
                        <a:ext cx="565150" cy="1825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34" name="Rectangle 7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solidFill>
                <a:srgbClr val="000000"/>
              </a:solidFill>
            </a:endParaRPr>
          </a:p>
        </p:txBody>
      </p:sp>
      <p:graphicFrame>
        <p:nvGraphicFramePr>
          <p:cNvPr id="8235" name="Object 69"/>
          <p:cNvGraphicFramePr>
            <a:graphicFrameLocks noChangeAspect="1"/>
          </p:cNvGraphicFramePr>
          <p:nvPr>
            <p:extLst/>
          </p:nvPr>
        </p:nvGraphicFramePr>
        <p:xfrm>
          <a:off x="4475150" y="5957346"/>
          <a:ext cx="457200" cy="358775"/>
        </p:xfrm>
        <a:graphic>
          <a:graphicData uri="http://schemas.openxmlformats.org/presentationml/2006/ole">
            <mc:AlternateContent xmlns:mc="http://schemas.openxmlformats.org/markup-compatibility/2006">
              <mc:Choice xmlns:v="urn:schemas-microsoft-com:vml" Requires="v">
                <p:oleObj spid="_x0000_s138709" r:id="rId30" imgW="545863" imgH="482391" progId="">
                  <p:embed/>
                </p:oleObj>
              </mc:Choice>
              <mc:Fallback>
                <p:oleObj r:id="rId30" imgW="545863" imgH="482391" progId="">
                  <p:embed/>
                  <p:pic>
                    <p:nvPicPr>
                      <p:cNvPr id="8235" name="Object 69"/>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4475150" y="5957346"/>
                        <a:ext cx="457200" cy="358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236" name="Text Box 71"/>
          <p:cNvSpPr txBox="1">
            <a:spLocks noChangeArrowheads="1"/>
          </p:cNvSpPr>
          <p:nvPr/>
        </p:nvSpPr>
        <p:spPr bwMode="auto">
          <a:xfrm>
            <a:off x="107504" y="6362164"/>
            <a:ext cx="8568952" cy="523220"/>
          </a:xfrm>
          <a:prstGeom prst="rect">
            <a:avLst/>
          </a:prstGeom>
          <a:noFill/>
          <a:ln w="9525">
            <a:noFill/>
            <a:miter lim="800000"/>
            <a:headEnd/>
            <a:tailEnd/>
          </a:ln>
        </p:spPr>
        <p:txBody>
          <a:bodyPr wrap="square">
            <a:spAutoFit/>
          </a:bodyPr>
          <a:lstStyle/>
          <a:p>
            <a:pPr algn="just">
              <a:spcBef>
                <a:spcPct val="50000"/>
              </a:spcBef>
            </a:pPr>
            <a:r>
              <a:rPr lang="en-US" sz="1400" dirty="0">
                <a:solidFill>
                  <a:srgbClr val="000000"/>
                </a:solidFill>
                <a:latin typeface="ZDingbats" pitchFamily="2" charset="0"/>
                <a:sym typeface="Wingdings 2" pitchFamily="18" charset="2"/>
              </a:rPr>
              <a:t>Z</a:t>
            </a:r>
            <a:r>
              <a:rPr lang="ru-RU" sz="1400" dirty="0">
                <a:solidFill>
                  <a:srgbClr val="000000"/>
                </a:solidFill>
                <a:latin typeface="Book Antiqua" pitchFamily="18" charset="0"/>
                <a:sym typeface="Wingdings 2" pitchFamily="18" charset="2"/>
              </a:rPr>
              <a:t> </a:t>
            </a:r>
            <a:r>
              <a:rPr lang="ru-RU" sz="1400" dirty="0">
                <a:solidFill>
                  <a:srgbClr val="000000"/>
                </a:solidFill>
                <a:latin typeface="Book Antiqua" pitchFamily="18" charset="0"/>
              </a:rPr>
              <a:t>В повседневной производственной практике широко пользуются обобщенной характеристикой – </a:t>
            </a:r>
            <a:r>
              <a:rPr lang="ru-RU" sz="1400" b="1" i="1" dirty="0">
                <a:solidFill>
                  <a:srgbClr val="FF0000"/>
                </a:solidFill>
                <a:latin typeface="Book Antiqua" pitchFamily="18" charset="0"/>
              </a:rPr>
              <a:t>классом точности</a:t>
            </a:r>
            <a:r>
              <a:rPr lang="ru-RU" sz="1400" b="1" dirty="0">
                <a:solidFill>
                  <a:srgbClr val="348AD8"/>
                </a:solidFill>
                <a:latin typeface="Book Antiqua" pitchFamily="18" charset="0"/>
              </a:rPr>
              <a:t>.</a:t>
            </a:r>
            <a:r>
              <a:rPr lang="ru-RU" sz="1400" dirty="0">
                <a:solidFill>
                  <a:srgbClr val="348AD8"/>
                </a:solidFill>
                <a:latin typeface="Book Antiqua" pitchFamily="18" charset="0"/>
              </a:rPr>
              <a:t> </a:t>
            </a:r>
          </a:p>
        </p:txBody>
      </p:sp>
    </p:spTree>
    <p:extLst>
      <p:ext uri="{BB962C8B-B14F-4D97-AF65-F5344CB8AC3E}">
        <p14:creationId xmlns:p14="http://schemas.microsoft.com/office/powerpoint/2010/main" val="390198666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1" name="AutoShape 3"/>
          <p:cNvSpPr>
            <a:spLocks noChangeArrowheads="1"/>
          </p:cNvSpPr>
          <p:nvPr/>
        </p:nvSpPr>
        <p:spPr bwMode="auto">
          <a:xfrm>
            <a:off x="0" y="8586"/>
            <a:ext cx="9144000" cy="533400"/>
          </a:xfrm>
          <a:prstGeom prst="roundRect">
            <a:avLst>
              <a:gd name="adj" fmla="val 16667"/>
            </a:avLst>
          </a:prstGeom>
          <a:solidFill>
            <a:srgbClr val="FFFF00"/>
          </a:solidFill>
          <a:ln w="57150">
            <a:solidFill>
              <a:srgbClr val="0000FF"/>
            </a:solidFill>
            <a:round/>
            <a:headEnd/>
            <a:tailEnd/>
          </a:ln>
        </p:spPr>
        <p:txBody>
          <a:bodyPr wrap="none" anchor="ctr"/>
          <a:lstStyle/>
          <a:p>
            <a:pPr algn="ctr"/>
            <a:endParaRPr lang="ru-RU" sz="2800" b="1" dirty="0">
              <a:solidFill>
                <a:srgbClr val="000000"/>
              </a:solidFill>
              <a:latin typeface="Times New Roman" pitchFamily="18" charset="0"/>
            </a:endParaRPr>
          </a:p>
          <a:p>
            <a:pPr algn="ctr"/>
            <a:r>
              <a:rPr lang="ru-RU" sz="2000" b="1" dirty="0" smtClean="0">
                <a:solidFill>
                  <a:srgbClr val="FF0000"/>
                </a:solidFill>
                <a:latin typeface="Book Antiqua" pitchFamily="18" charset="0"/>
                <a:cs typeface="Times New Roman" pitchFamily="18" charset="0"/>
              </a:rPr>
              <a:t>Метрологические характеристики </a:t>
            </a:r>
            <a:r>
              <a:rPr lang="ru-RU" sz="2000" b="1" dirty="0" smtClean="0">
                <a:solidFill>
                  <a:srgbClr val="FF0000"/>
                </a:solidFill>
                <a:latin typeface="Book Antiqua" pitchFamily="18" charset="0"/>
              </a:rPr>
              <a:t>СРЕДСТВ ИЗМЕРЕНИЙ</a:t>
            </a:r>
            <a:endParaRPr lang="ru-RU" sz="2000" b="1" dirty="0">
              <a:solidFill>
                <a:srgbClr val="FF0000"/>
              </a:solidFill>
              <a:latin typeface="Book Antiqua" pitchFamily="18" charset="0"/>
            </a:endParaRPr>
          </a:p>
          <a:p>
            <a:pPr algn="ctr"/>
            <a:endParaRPr lang="ru-RU" sz="2400" b="1" dirty="0">
              <a:solidFill>
                <a:srgbClr val="000000"/>
              </a:solidFill>
              <a:latin typeface="Times New Roman" pitchFamily="18" charset="0"/>
            </a:endParaRPr>
          </a:p>
        </p:txBody>
      </p:sp>
      <p:sp>
        <p:nvSpPr>
          <p:cNvPr id="3" name="Прямоугольник 2"/>
          <p:cNvSpPr/>
          <p:nvPr/>
        </p:nvSpPr>
        <p:spPr>
          <a:xfrm>
            <a:off x="179512" y="620688"/>
            <a:ext cx="8784976" cy="3247043"/>
          </a:xfrm>
          <a:prstGeom prst="rect">
            <a:avLst/>
          </a:prstGeom>
          <a:solidFill>
            <a:schemeClr val="tx1"/>
          </a:solidFill>
        </p:spPr>
        <p:txBody>
          <a:bodyPr wrap="square">
            <a:spAutoFit/>
          </a:bodyPr>
          <a:lstStyle/>
          <a:p>
            <a:pPr algn="just"/>
            <a:r>
              <a:rPr lang="ru-RU" b="1" dirty="0">
                <a:solidFill>
                  <a:srgbClr val="FF0000"/>
                </a:solidFill>
                <a:latin typeface="Times New Roman" panose="02020603050405020304" pitchFamily="18" charset="0"/>
                <a:cs typeface="Times New Roman" panose="02020603050405020304" pitchFamily="18" charset="0"/>
              </a:rPr>
              <a:t>Метрологическая исправность СИ</a:t>
            </a:r>
            <a:r>
              <a:rPr lang="ru-RU" dirty="0">
                <a:solidFill>
                  <a:schemeClr val="bg1"/>
                </a:solidFill>
                <a:latin typeface="Times New Roman" panose="02020603050405020304" pitchFamily="18" charset="0"/>
                <a:cs typeface="Times New Roman" panose="02020603050405020304" pitchFamily="18" charset="0"/>
              </a:rPr>
              <a:t> – состояние средств измерений, при котором все нормируемые метрологические характеристики соответствуют установленным требованиям. </a:t>
            </a:r>
            <a:endParaRPr lang="ru-RU" dirty="0" smtClean="0">
              <a:solidFill>
                <a:schemeClr val="bg1"/>
              </a:solidFill>
              <a:latin typeface="Times New Roman" panose="02020603050405020304" pitchFamily="18" charset="0"/>
              <a:cs typeface="Times New Roman" panose="02020603050405020304" pitchFamily="18" charset="0"/>
            </a:endParaRPr>
          </a:p>
          <a:p>
            <a:pPr algn="just"/>
            <a:endParaRPr lang="ru-RU" sz="500" dirty="0" smtClean="0">
              <a:solidFill>
                <a:schemeClr val="bg1"/>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q"/>
            </a:pPr>
            <a:r>
              <a:rPr lang="ru-RU" sz="1600" dirty="0" smtClean="0">
                <a:solidFill>
                  <a:schemeClr val="bg1"/>
                </a:solidFill>
                <a:latin typeface="Times New Roman" panose="02020603050405020304" pitchFamily="18" charset="0"/>
                <a:cs typeface="Times New Roman" panose="02020603050405020304" pitchFamily="18" charset="0"/>
              </a:rPr>
              <a:t>Тогда </a:t>
            </a:r>
            <a:r>
              <a:rPr lang="ru-RU" sz="1600" dirty="0">
                <a:solidFill>
                  <a:schemeClr val="bg1"/>
                </a:solidFill>
                <a:latin typeface="Times New Roman" panose="02020603050405020304" pitchFamily="18" charset="0"/>
                <a:cs typeface="Times New Roman" panose="02020603050405020304" pitchFamily="18" charset="0"/>
              </a:rPr>
              <a:t>они могут использоваться в соответствии с их назначением и метрологическими характеристиками</a:t>
            </a:r>
            <a:r>
              <a:rPr lang="ru-RU" sz="1600" dirty="0" smtClean="0">
                <a:solidFill>
                  <a:schemeClr val="bg1"/>
                </a:solidFill>
                <a:latin typeface="Times New Roman" panose="02020603050405020304" pitchFamily="18" charset="0"/>
                <a:cs typeface="Times New Roman" panose="02020603050405020304" pitchFamily="18" charset="0"/>
              </a:rPr>
              <a:t>.</a:t>
            </a:r>
          </a:p>
          <a:p>
            <a:pPr algn="just"/>
            <a:endParaRPr lang="ru-RU" sz="500" dirty="0">
              <a:solidFill>
                <a:schemeClr val="bg1"/>
              </a:solidFill>
              <a:latin typeface="Times New Roman" panose="02020603050405020304" pitchFamily="18" charset="0"/>
              <a:cs typeface="Times New Roman" panose="02020603050405020304" pitchFamily="18" charset="0"/>
            </a:endParaRPr>
          </a:p>
          <a:p>
            <a:pPr algn="just"/>
            <a:r>
              <a:rPr lang="ru-RU" b="1" dirty="0">
                <a:solidFill>
                  <a:srgbClr val="FF0000"/>
                </a:solidFill>
                <a:latin typeface="Times New Roman" panose="02020603050405020304" pitchFamily="18" charset="0"/>
                <a:cs typeface="Times New Roman" panose="02020603050405020304" pitchFamily="18" charset="0"/>
              </a:rPr>
              <a:t>Метрологический отказ СИ</a:t>
            </a:r>
            <a:r>
              <a:rPr lang="ru-RU" dirty="0">
                <a:solidFill>
                  <a:schemeClr val="bg1"/>
                </a:solidFill>
                <a:latin typeface="Times New Roman" panose="02020603050405020304" pitchFamily="18" charset="0"/>
                <a:cs typeface="Times New Roman" panose="02020603050405020304" pitchFamily="18" charset="0"/>
              </a:rPr>
              <a:t> – выход метрологической характеристики средства измерений за установленные пределы. </a:t>
            </a:r>
            <a:endParaRPr lang="ru-RU" dirty="0" smtClean="0">
              <a:solidFill>
                <a:schemeClr val="bg1"/>
              </a:solidFill>
              <a:latin typeface="Times New Roman" panose="02020603050405020304" pitchFamily="18" charset="0"/>
              <a:cs typeface="Times New Roman" panose="02020603050405020304" pitchFamily="18" charset="0"/>
            </a:endParaRPr>
          </a:p>
          <a:p>
            <a:pPr algn="just"/>
            <a:endParaRPr lang="ru-RU" sz="500" dirty="0" smtClean="0">
              <a:solidFill>
                <a:schemeClr val="bg1"/>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q"/>
            </a:pPr>
            <a:r>
              <a:rPr lang="ru-RU" sz="1600" dirty="0" smtClean="0">
                <a:solidFill>
                  <a:schemeClr val="bg1"/>
                </a:solidFill>
                <a:latin typeface="Times New Roman" panose="02020603050405020304" pitchFamily="18" charset="0"/>
                <a:cs typeface="Times New Roman" panose="02020603050405020304" pitchFamily="18" charset="0"/>
              </a:rPr>
              <a:t>Если </a:t>
            </a:r>
            <a:r>
              <a:rPr lang="ru-RU" sz="1600" dirty="0">
                <a:solidFill>
                  <a:schemeClr val="bg1"/>
                </a:solidFill>
                <a:latin typeface="Times New Roman" panose="02020603050405020304" pitchFamily="18" charset="0"/>
                <a:cs typeface="Times New Roman" panose="02020603050405020304" pitchFamily="18" charset="0"/>
              </a:rPr>
              <a:t>метрологический отказ произошел из-за технических неполадок, то они должны быть устранены. </a:t>
            </a:r>
            <a:endParaRPr lang="ru-RU" sz="1600" dirty="0" smtClean="0">
              <a:solidFill>
                <a:schemeClr val="bg1"/>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q"/>
            </a:pPr>
            <a:r>
              <a:rPr lang="ru-RU" sz="1600" dirty="0" smtClean="0">
                <a:solidFill>
                  <a:schemeClr val="bg1"/>
                </a:solidFill>
                <a:latin typeface="Times New Roman" panose="02020603050405020304" pitchFamily="18" charset="0"/>
                <a:cs typeface="Times New Roman" panose="02020603050405020304" pitchFamily="18" charset="0"/>
              </a:rPr>
              <a:t>Если </a:t>
            </a:r>
            <a:r>
              <a:rPr lang="ru-RU" sz="1600" dirty="0">
                <a:solidFill>
                  <a:schemeClr val="bg1"/>
                </a:solidFill>
                <a:latin typeface="Times New Roman" panose="02020603050405020304" pitchFamily="18" charset="0"/>
                <a:cs typeface="Times New Roman" panose="02020603050405020304" pitchFamily="18" charset="0"/>
              </a:rPr>
              <a:t>же прибор технически исправен, то в случае метрологического отказа его класс точности должен быть понижен.</a:t>
            </a:r>
          </a:p>
        </p:txBody>
      </p:sp>
      <p:sp>
        <p:nvSpPr>
          <p:cNvPr id="4" name="Прямоугольник 3"/>
          <p:cNvSpPr/>
          <p:nvPr/>
        </p:nvSpPr>
        <p:spPr>
          <a:xfrm>
            <a:off x="179512" y="3979023"/>
            <a:ext cx="8784976" cy="2800767"/>
          </a:xfrm>
          <a:prstGeom prst="rect">
            <a:avLst/>
          </a:prstGeom>
          <a:solidFill>
            <a:schemeClr val="tx1"/>
          </a:solidFill>
        </p:spPr>
        <p:txBody>
          <a:bodyPr wrap="square">
            <a:spAutoFit/>
          </a:bodyPr>
          <a:lstStyle/>
          <a:p>
            <a:pPr algn="just"/>
            <a:r>
              <a:rPr lang="ru-RU" sz="1600" b="1" i="1" dirty="0">
                <a:solidFill>
                  <a:srgbClr val="0000FF"/>
                </a:solidFill>
                <a:latin typeface="Times New Roman" panose="02020603050405020304" pitchFamily="18" charset="0"/>
                <a:cs typeface="Times New Roman" panose="02020603050405020304" pitchFamily="18" charset="0"/>
              </a:rPr>
              <a:t>Средства измерений можно использовать только тогда, когда известны их метрологические характеристики. </a:t>
            </a:r>
            <a:endParaRPr lang="ru-RU" sz="1600" b="1" i="1" dirty="0" smtClean="0">
              <a:solidFill>
                <a:srgbClr val="0000FF"/>
              </a:solidFill>
              <a:latin typeface="Times New Roman" panose="02020603050405020304" pitchFamily="18" charset="0"/>
              <a:cs typeface="Times New Roman" panose="02020603050405020304" pitchFamily="18" charset="0"/>
            </a:endParaRPr>
          </a:p>
          <a:p>
            <a:pPr algn="just"/>
            <a:r>
              <a:rPr lang="ru-RU" sz="1600" dirty="0" smtClean="0">
                <a:solidFill>
                  <a:schemeClr val="bg1"/>
                </a:solidFill>
                <a:latin typeface="Times New Roman" panose="02020603050405020304" pitchFamily="18" charset="0"/>
                <a:cs typeface="Times New Roman" panose="02020603050405020304" pitchFamily="18" charset="0"/>
              </a:rPr>
              <a:t>Обычно </a:t>
            </a:r>
            <a:r>
              <a:rPr lang="ru-RU" sz="1600" dirty="0">
                <a:solidFill>
                  <a:schemeClr val="bg1"/>
                </a:solidFill>
                <a:latin typeface="Times New Roman" panose="02020603050405020304" pitchFamily="18" charset="0"/>
                <a:cs typeface="Times New Roman" panose="02020603050405020304" pitchFamily="18" charset="0"/>
              </a:rPr>
              <a:t>указываются </a:t>
            </a:r>
            <a:r>
              <a:rPr lang="ru-RU" sz="1600" b="1" i="1" dirty="0">
                <a:solidFill>
                  <a:srgbClr val="FF0000"/>
                </a:solidFill>
                <a:latin typeface="Times New Roman" panose="02020603050405020304" pitchFamily="18" charset="0"/>
                <a:cs typeface="Times New Roman" panose="02020603050405020304" pitchFamily="18" charset="0"/>
              </a:rPr>
              <a:t>номинальные значения</a:t>
            </a:r>
            <a:r>
              <a:rPr lang="ru-RU" sz="1600" dirty="0">
                <a:solidFill>
                  <a:srgbClr val="FF0000"/>
                </a:solidFill>
                <a:latin typeface="Times New Roman" panose="02020603050405020304" pitchFamily="18" charset="0"/>
                <a:cs typeface="Times New Roman" panose="02020603050405020304" pitchFamily="18" charset="0"/>
              </a:rPr>
              <a:t> </a:t>
            </a:r>
            <a:r>
              <a:rPr lang="ru-RU" sz="1600" b="1" i="1" dirty="0">
                <a:solidFill>
                  <a:srgbClr val="0000FF"/>
                </a:solidFill>
                <a:latin typeface="Times New Roman" panose="02020603050405020304" pitchFamily="18" charset="0"/>
                <a:cs typeface="Times New Roman" panose="02020603050405020304" pitchFamily="18" charset="0"/>
              </a:rPr>
              <a:t>параметров средств измерений и допускаемые отклонения от них</a:t>
            </a:r>
            <a:r>
              <a:rPr lang="ru-RU" sz="1600" dirty="0">
                <a:solidFill>
                  <a:schemeClr val="bg1"/>
                </a:solidFill>
                <a:latin typeface="Times New Roman" panose="02020603050405020304" pitchFamily="18" charset="0"/>
                <a:cs typeface="Times New Roman" panose="02020603050405020304" pitchFamily="18" charset="0"/>
              </a:rPr>
              <a:t>. </a:t>
            </a:r>
            <a:endParaRPr lang="ru-RU" sz="1600" dirty="0" smtClean="0">
              <a:solidFill>
                <a:schemeClr val="bg1"/>
              </a:solidFill>
              <a:latin typeface="Times New Roman" panose="02020603050405020304" pitchFamily="18" charset="0"/>
              <a:cs typeface="Times New Roman" panose="02020603050405020304" pitchFamily="18" charset="0"/>
            </a:endParaRPr>
          </a:p>
          <a:p>
            <a:pPr algn="just"/>
            <a:r>
              <a:rPr lang="ru-RU" sz="1600" dirty="0" smtClean="0">
                <a:solidFill>
                  <a:schemeClr val="bg1"/>
                </a:solidFill>
                <a:latin typeface="Times New Roman" panose="02020603050405020304" pitchFamily="18" charset="0"/>
                <a:cs typeface="Times New Roman" panose="02020603050405020304" pitchFamily="18" charset="0"/>
              </a:rPr>
              <a:t>Сведения </a:t>
            </a:r>
            <a:r>
              <a:rPr lang="ru-RU" sz="1600" dirty="0">
                <a:solidFill>
                  <a:schemeClr val="bg1"/>
                </a:solidFill>
                <a:latin typeface="Times New Roman" panose="02020603050405020304" pitchFamily="18" charset="0"/>
                <a:cs typeface="Times New Roman" panose="02020603050405020304" pitchFamily="18" charset="0"/>
              </a:rPr>
              <a:t>о метрологических характеристиках приводятся в технической документации на средства измерений или указываются на них самих. Как правило, реальные метрологические характеристики имеют отклонения от их номинальных значений. Поэтому устанавливают </a:t>
            </a:r>
            <a:r>
              <a:rPr lang="ru-RU" sz="1600" b="1" i="1" dirty="0">
                <a:solidFill>
                  <a:schemeClr val="bg1"/>
                </a:solidFill>
                <a:latin typeface="Times New Roman" panose="02020603050405020304" pitchFamily="18" charset="0"/>
                <a:cs typeface="Times New Roman" panose="02020603050405020304" pitchFamily="18" charset="0"/>
              </a:rPr>
              <a:t>границы</a:t>
            </a:r>
            <a:r>
              <a:rPr lang="ru-RU" sz="1600" dirty="0">
                <a:solidFill>
                  <a:schemeClr val="bg1"/>
                </a:solidFill>
                <a:latin typeface="Times New Roman" panose="02020603050405020304" pitchFamily="18" charset="0"/>
                <a:cs typeface="Times New Roman" panose="02020603050405020304" pitchFamily="18" charset="0"/>
              </a:rPr>
              <a:t> для отклонений реальных метрологических характеристик от номинальных значений – </a:t>
            </a:r>
            <a:r>
              <a:rPr lang="ru-RU" sz="1600" b="1" i="1" dirty="0">
                <a:solidFill>
                  <a:schemeClr val="bg1"/>
                </a:solidFill>
                <a:latin typeface="Times New Roman" panose="02020603050405020304" pitchFamily="18" charset="0"/>
                <a:cs typeface="Times New Roman" panose="02020603050405020304" pitchFamily="18" charset="0"/>
              </a:rPr>
              <a:t>нормируют их</a:t>
            </a:r>
            <a:r>
              <a:rPr lang="ru-RU" sz="1600" dirty="0">
                <a:solidFill>
                  <a:schemeClr val="bg1"/>
                </a:solidFill>
                <a:latin typeface="Times New Roman" panose="02020603050405020304" pitchFamily="18" charset="0"/>
                <a:cs typeface="Times New Roman" panose="02020603050405020304" pitchFamily="18" charset="0"/>
              </a:rPr>
              <a:t>. </a:t>
            </a:r>
            <a:endParaRPr lang="ru-RU" sz="1600" dirty="0" smtClean="0">
              <a:solidFill>
                <a:schemeClr val="bg1"/>
              </a:solidFill>
              <a:latin typeface="Times New Roman" panose="02020603050405020304" pitchFamily="18" charset="0"/>
              <a:cs typeface="Times New Roman" panose="02020603050405020304" pitchFamily="18" charset="0"/>
            </a:endParaRPr>
          </a:p>
          <a:p>
            <a:pPr algn="just"/>
            <a:r>
              <a:rPr lang="ru-RU" sz="1600" b="1" i="1" dirty="0" smtClean="0">
                <a:solidFill>
                  <a:srgbClr val="0000FF"/>
                </a:solidFill>
                <a:latin typeface="Times New Roman" panose="02020603050405020304" pitchFamily="18" charset="0"/>
                <a:cs typeface="Times New Roman" panose="02020603050405020304" pitchFamily="18" charset="0"/>
              </a:rPr>
              <a:t>Нормирование </a:t>
            </a:r>
            <a:r>
              <a:rPr lang="ru-RU" sz="1600" b="1" i="1" dirty="0">
                <a:solidFill>
                  <a:srgbClr val="0000FF"/>
                </a:solidFill>
                <a:latin typeface="Times New Roman" panose="02020603050405020304" pitchFamily="18" charset="0"/>
                <a:cs typeface="Times New Roman" panose="02020603050405020304" pitchFamily="18" charset="0"/>
              </a:rPr>
              <a:t>метрологических характеристик </a:t>
            </a:r>
            <a:r>
              <a:rPr lang="ru-RU" sz="1600" dirty="0">
                <a:solidFill>
                  <a:schemeClr val="bg1"/>
                </a:solidFill>
                <a:latin typeface="Times New Roman" panose="02020603050405020304" pitchFamily="18" charset="0"/>
                <a:cs typeface="Times New Roman" panose="02020603050405020304" pitchFamily="18" charset="0"/>
              </a:rPr>
              <a:t>средств измерений позволяет избежать произвольного установления их характеристик разработчиками.</a:t>
            </a:r>
          </a:p>
        </p:txBody>
      </p:sp>
      <p:sp>
        <p:nvSpPr>
          <p:cNvPr id="6" name="Номер слайда 5"/>
          <p:cNvSpPr>
            <a:spLocks noGrp="1"/>
          </p:cNvSpPr>
          <p:nvPr>
            <p:ph type="sldNum" sz="quarter" idx="12"/>
          </p:nvPr>
        </p:nvSpPr>
        <p:spPr>
          <a:xfrm>
            <a:off x="8172400" y="6188075"/>
            <a:ext cx="856907" cy="669925"/>
          </a:xfrm>
        </p:spPr>
        <p:txBody>
          <a:bodyPr/>
          <a:lstStyle/>
          <a:p>
            <a:pPr>
              <a:defRPr/>
            </a:pPr>
            <a:fld id="{7E03095B-5292-4400-8AF2-D7B2508F3E23}" type="slidenum">
              <a:rPr lang="ru-RU" sz="1600"/>
              <a:pPr>
                <a:defRPr/>
              </a:pPr>
              <a:t>11</a:t>
            </a:fld>
            <a:endParaRPr lang="ru-RU" sz="1600" dirty="0"/>
          </a:p>
        </p:txBody>
      </p:sp>
    </p:spTree>
    <p:extLst>
      <p:ext uri="{BB962C8B-B14F-4D97-AF65-F5344CB8AC3E}">
        <p14:creationId xmlns:p14="http://schemas.microsoft.com/office/powerpoint/2010/main" val="422763195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143508" y="548680"/>
            <a:ext cx="8856984" cy="6309420"/>
          </a:xfrm>
          <a:prstGeom prst="rect">
            <a:avLst/>
          </a:prstGeom>
          <a:solidFill>
            <a:schemeClr val="tx1"/>
          </a:solidFill>
        </p:spPr>
        <p:txBody>
          <a:bodyPr wrap="square">
            <a:spAutoFit/>
          </a:bodyPr>
          <a:lstStyle/>
          <a:p>
            <a:pPr algn="just"/>
            <a:r>
              <a:rPr lang="ru-RU" sz="1600" dirty="0">
                <a:solidFill>
                  <a:schemeClr val="bg1"/>
                </a:solidFill>
                <a:latin typeface="Times New Roman" panose="02020603050405020304" pitchFamily="18" charset="0"/>
                <a:cs typeface="Times New Roman" panose="02020603050405020304" pitchFamily="18" charset="0"/>
              </a:rPr>
              <a:t>Непосредственной задачей измерения является определение значений измеряемой величины. В результате измерения физической величины с истинным значением </a:t>
            </a:r>
            <a:r>
              <a:rPr lang="ru-RU" sz="1600" b="1" dirty="0" smtClean="0">
                <a:solidFill>
                  <a:srgbClr val="FF0000"/>
                </a:solidFill>
                <a:latin typeface="Times New Roman" panose="02020603050405020304" pitchFamily="18" charset="0"/>
                <a:cs typeface="Times New Roman" panose="02020603050405020304" pitchFamily="18" charset="0"/>
              </a:rPr>
              <a:t>Х </a:t>
            </a:r>
            <a:r>
              <a:rPr lang="ru-RU" sz="1600" b="1" baseline="-25000" dirty="0" smtClean="0">
                <a:solidFill>
                  <a:srgbClr val="FF0000"/>
                </a:solidFill>
                <a:latin typeface="Times New Roman" panose="02020603050405020304" pitchFamily="18" charset="0"/>
                <a:cs typeface="Times New Roman" panose="02020603050405020304" pitchFamily="18" charset="0"/>
              </a:rPr>
              <a:t>ист.</a:t>
            </a:r>
            <a:r>
              <a:rPr lang="ru-RU" sz="1600" dirty="0" smtClean="0">
                <a:solidFill>
                  <a:schemeClr val="bg1"/>
                </a:solidFill>
                <a:latin typeface="Times New Roman" panose="02020603050405020304" pitchFamily="18" charset="0"/>
                <a:cs typeface="Times New Roman" panose="02020603050405020304" pitchFamily="18" charset="0"/>
              </a:rPr>
              <a:t> </a:t>
            </a:r>
            <a:r>
              <a:rPr lang="ru-RU" sz="1600" dirty="0">
                <a:solidFill>
                  <a:schemeClr val="bg1"/>
                </a:solidFill>
                <a:latin typeface="Times New Roman" panose="02020603050405020304" pitchFamily="18" charset="0"/>
                <a:cs typeface="Times New Roman" panose="02020603050405020304" pitchFamily="18" charset="0"/>
              </a:rPr>
              <a:t>мы получаем оценку этой величины </a:t>
            </a:r>
            <a:r>
              <a:rPr lang="ru-RU" sz="1600" b="1" dirty="0" smtClean="0">
                <a:solidFill>
                  <a:srgbClr val="FF0000"/>
                </a:solidFill>
                <a:latin typeface="Times New Roman" panose="02020603050405020304" pitchFamily="18" charset="0"/>
                <a:cs typeface="Times New Roman" panose="02020603050405020304" pitchFamily="18" charset="0"/>
              </a:rPr>
              <a:t>Х </a:t>
            </a:r>
            <a:r>
              <a:rPr lang="ru-RU" sz="1600" b="1" baseline="-25000" dirty="0" smtClean="0">
                <a:solidFill>
                  <a:srgbClr val="FF0000"/>
                </a:solidFill>
                <a:latin typeface="Times New Roman" panose="02020603050405020304" pitchFamily="18" charset="0"/>
                <a:cs typeface="Times New Roman" panose="02020603050405020304" pitchFamily="18" charset="0"/>
              </a:rPr>
              <a:t>изм</a:t>
            </a:r>
            <a:r>
              <a:rPr lang="ru-RU" sz="1600" b="1" baseline="-25000" dirty="0">
                <a:solidFill>
                  <a:srgbClr val="FF0000"/>
                </a:solidFill>
                <a:latin typeface="Times New Roman" panose="02020603050405020304" pitchFamily="18" charset="0"/>
                <a:cs typeface="Times New Roman" panose="02020603050405020304" pitchFamily="18" charset="0"/>
              </a:rPr>
              <a:t>.</a:t>
            </a:r>
            <a:r>
              <a:rPr lang="ru-RU" sz="1600" baseline="-25000" dirty="0">
                <a:solidFill>
                  <a:schemeClr val="bg1"/>
                </a:solidFill>
                <a:latin typeface="Times New Roman" panose="02020603050405020304" pitchFamily="18" charset="0"/>
                <a:cs typeface="Times New Roman" panose="02020603050405020304" pitchFamily="18" charset="0"/>
              </a:rPr>
              <a:t> </a:t>
            </a:r>
            <a:r>
              <a:rPr lang="ru-RU" sz="1600" dirty="0">
                <a:solidFill>
                  <a:schemeClr val="bg1"/>
                </a:solidFill>
                <a:latin typeface="Times New Roman" panose="02020603050405020304" pitchFamily="18" charset="0"/>
                <a:cs typeface="Times New Roman" panose="02020603050405020304" pitchFamily="18" charset="0"/>
              </a:rPr>
              <a:t>- результат измерений. При этом следует четко различать два понятия: </a:t>
            </a:r>
            <a:r>
              <a:rPr lang="ru-RU" sz="1600" b="1" i="1" dirty="0">
                <a:solidFill>
                  <a:srgbClr val="FF0000"/>
                </a:solidFill>
                <a:latin typeface="Times New Roman" panose="02020603050405020304" pitchFamily="18" charset="0"/>
                <a:cs typeface="Times New Roman" panose="02020603050405020304" pitchFamily="18" charset="0"/>
              </a:rPr>
              <a:t>истинные значения</a:t>
            </a:r>
            <a:r>
              <a:rPr lang="ru-RU" sz="1600" dirty="0">
                <a:solidFill>
                  <a:schemeClr val="bg1"/>
                </a:solidFill>
                <a:latin typeface="Times New Roman" panose="02020603050405020304" pitchFamily="18" charset="0"/>
                <a:cs typeface="Times New Roman" panose="02020603050405020304" pitchFamily="18" charset="0"/>
              </a:rPr>
              <a:t> физических величин и их эмпирические проявления – </a:t>
            </a:r>
            <a:r>
              <a:rPr lang="ru-RU" sz="1600" b="1" i="1" dirty="0">
                <a:solidFill>
                  <a:srgbClr val="FF0000"/>
                </a:solidFill>
                <a:latin typeface="Times New Roman" panose="02020603050405020304" pitchFamily="18" charset="0"/>
                <a:cs typeface="Times New Roman" panose="02020603050405020304" pitchFamily="18" charset="0"/>
              </a:rPr>
              <a:t>действительные значения</a:t>
            </a:r>
            <a:r>
              <a:rPr lang="ru-RU" sz="1600" dirty="0">
                <a:solidFill>
                  <a:schemeClr val="bg1"/>
                </a:solidFill>
                <a:latin typeface="Times New Roman" panose="02020603050405020304" pitchFamily="18" charset="0"/>
                <a:cs typeface="Times New Roman" panose="02020603050405020304" pitchFamily="18" charset="0"/>
              </a:rPr>
              <a:t>, которые являются результатами измерений и в конкретной измерительной задаче могут приниматься в качестве истинных значений. </a:t>
            </a:r>
            <a:endParaRPr lang="ru-RU" sz="1600" dirty="0" smtClean="0">
              <a:solidFill>
                <a:schemeClr val="bg1"/>
              </a:solidFill>
              <a:latin typeface="Times New Roman" panose="02020603050405020304" pitchFamily="18" charset="0"/>
              <a:cs typeface="Times New Roman" panose="02020603050405020304" pitchFamily="18" charset="0"/>
            </a:endParaRPr>
          </a:p>
          <a:p>
            <a:pPr algn="just"/>
            <a:r>
              <a:rPr lang="ru-RU" sz="1600" dirty="0" smtClean="0">
                <a:solidFill>
                  <a:schemeClr val="bg1"/>
                </a:solidFill>
                <a:latin typeface="Times New Roman" panose="02020603050405020304" pitchFamily="18" charset="0"/>
                <a:cs typeface="Times New Roman" panose="02020603050405020304" pitchFamily="18" charset="0"/>
              </a:rPr>
              <a:t>Истинное </a:t>
            </a:r>
            <a:r>
              <a:rPr lang="ru-RU" sz="1600" dirty="0">
                <a:solidFill>
                  <a:schemeClr val="bg1"/>
                </a:solidFill>
                <a:latin typeface="Times New Roman" panose="02020603050405020304" pitchFamily="18" charset="0"/>
                <a:cs typeface="Times New Roman" panose="02020603050405020304" pitchFamily="18" charset="0"/>
              </a:rPr>
              <a:t>значение величины неизвестно и оно применяют только в теоретических исследованиях</a:t>
            </a:r>
            <a:r>
              <a:rPr lang="ru-RU" sz="1600" dirty="0" smtClean="0">
                <a:solidFill>
                  <a:schemeClr val="bg1"/>
                </a:solidFill>
                <a:latin typeface="Times New Roman" panose="02020603050405020304" pitchFamily="18" charset="0"/>
                <a:cs typeface="Times New Roman" panose="02020603050405020304" pitchFamily="18" charset="0"/>
              </a:rPr>
              <a:t>. Результаты </a:t>
            </a:r>
            <a:r>
              <a:rPr lang="ru-RU" sz="1600" dirty="0">
                <a:solidFill>
                  <a:schemeClr val="bg1"/>
                </a:solidFill>
                <a:latin typeface="Times New Roman" panose="02020603050405020304" pitchFamily="18" charset="0"/>
                <a:cs typeface="Times New Roman" panose="02020603050405020304" pitchFamily="18" charset="0"/>
              </a:rPr>
              <a:t>измерений являются продуктами нашего познания и представляют собой приближенные оценки значений величин, которые находятся в процессе измерений. Степень приближения полученных оценок к истинным (действительным) значениям измеряемых величин зависит от многих факторов: метода измерений, использованных средств измерений и их погрешностей, от свойств органов чувств операторов, проводящих измерения, от условий, в которых проводятся измерения и т.д. Поэтому между истинным значением физической величины и результатом измерений всегда имеется различие, которое выражается </a:t>
            </a:r>
            <a:r>
              <a:rPr lang="ru-RU" sz="1600" b="1" i="1" dirty="0">
                <a:solidFill>
                  <a:schemeClr val="bg1"/>
                </a:solidFill>
                <a:latin typeface="Times New Roman" panose="02020603050405020304" pitchFamily="18" charset="0"/>
                <a:cs typeface="Times New Roman" panose="02020603050405020304" pitchFamily="18" charset="0"/>
              </a:rPr>
              <a:t>погрешностью измерений</a:t>
            </a:r>
            <a:r>
              <a:rPr lang="ru-RU" sz="1600" dirty="0">
                <a:solidFill>
                  <a:schemeClr val="bg1"/>
                </a:solidFill>
                <a:latin typeface="Times New Roman" panose="02020603050405020304" pitchFamily="18" charset="0"/>
                <a:cs typeface="Times New Roman" panose="02020603050405020304" pitchFamily="18" charset="0"/>
              </a:rPr>
              <a:t> (то же самое, что погрешностью результата измерений).</a:t>
            </a:r>
          </a:p>
          <a:p>
            <a:pPr algn="just"/>
            <a:endParaRPr lang="ru-RU" sz="500" b="1" u="sng" dirty="0" smtClean="0">
              <a:solidFill>
                <a:srgbClr val="FF0000"/>
              </a:solidFill>
              <a:latin typeface="Times New Roman" panose="02020603050405020304" pitchFamily="18" charset="0"/>
              <a:cs typeface="Times New Roman" panose="02020603050405020304" pitchFamily="18" charset="0"/>
            </a:endParaRPr>
          </a:p>
          <a:p>
            <a:pPr algn="just"/>
            <a:r>
              <a:rPr lang="ru-RU" sz="2000" b="1" u="sng" dirty="0" smtClean="0">
                <a:solidFill>
                  <a:srgbClr val="FF0000"/>
                </a:solidFill>
                <a:latin typeface="Times New Roman" panose="02020603050405020304" pitchFamily="18" charset="0"/>
                <a:cs typeface="Times New Roman" panose="02020603050405020304" pitchFamily="18" charset="0"/>
              </a:rPr>
              <a:t>Погрешность </a:t>
            </a:r>
            <a:r>
              <a:rPr lang="ru-RU" sz="2000" b="1" u="sng" dirty="0">
                <a:solidFill>
                  <a:srgbClr val="FF0000"/>
                </a:solidFill>
                <a:latin typeface="Times New Roman" panose="02020603050405020304" pitchFamily="18" charset="0"/>
                <a:cs typeface="Times New Roman" panose="02020603050405020304" pitchFamily="18" charset="0"/>
              </a:rPr>
              <a:t>результата </a:t>
            </a:r>
            <a:r>
              <a:rPr lang="ru-RU" sz="2000" b="1" u="sng" dirty="0" smtClean="0">
                <a:solidFill>
                  <a:srgbClr val="FF0000"/>
                </a:solidFill>
                <a:latin typeface="Times New Roman" panose="02020603050405020304" pitchFamily="18" charset="0"/>
                <a:cs typeface="Times New Roman" panose="02020603050405020304" pitchFamily="18" charset="0"/>
              </a:rPr>
              <a:t>измерения (погрешность измерений)</a:t>
            </a:r>
            <a:r>
              <a:rPr lang="ru-RU" sz="2000" dirty="0" smtClean="0">
                <a:solidFill>
                  <a:srgbClr val="FF0000"/>
                </a:solidFill>
                <a:latin typeface="Times New Roman" panose="02020603050405020304" pitchFamily="18" charset="0"/>
                <a:cs typeface="Times New Roman" panose="02020603050405020304" pitchFamily="18" charset="0"/>
              </a:rPr>
              <a:t> </a:t>
            </a:r>
            <a:r>
              <a:rPr lang="ru-RU" sz="2000" dirty="0" smtClean="0">
                <a:solidFill>
                  <a:schemeClr val="bg1"/>
                </a:solidFill>
                <a:latin typeface="Times New Roman" panose="02020603050405020304" pitchFamily="18" charset="0"/>
                <a:cs typeface="Times New Roman" panose="02020603050405020304" pitchFamily="18" charset="0"/>
              </a:rPr>
              <a:t>– отклонение результата </a:t>
            </a:r>
            <a:r>
              <a:rPr lang="ru-RU" sz="2000" dirty="0">
                <a:solidFill>
                  <a:schemeClr val="bg1"/>
                </a:solidFill>
                <a:latin typeface="Times New Roman" panose="02020603050405020304" pitchFamily="18" charset="0"/>
                <a:cs typeface="Times New Roman" panose="02020603050405020304" pitchFamily="18" charset="0"/>
              </a:rPr>
              <a:t>измерения от истинного (действительного) значения измеряемой величины</a:t>
            </a:r>
            <a:r>
              <a:rPr lang="ru-RU" sz="2000" dirty="0" smtClean="0">
                <a:solidFill>
                  <a:schemeClr val="bg1"/>
                </a:solidFill>
                <a:latin typeface="Times New Roman" panose="02020603050405020304" pitchFamily="18" charset="0"/>
                <a:cs typeface="Times New Roman" panose="02020603050405020304" pitchFamily="18" charset="0"/>
              </a:rPr>
              <a:t>: </a:t>
            </a:r>
          </a:p>
          <a:p>
            <a:pPr algn="ctr"/>
            <a:r>
              <a:rPr lang="ru-RU" altLang="ru-RU" sz="2400" b="1" i="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a:t>
            </a:r>
            <a:r>
              <a:rPr lang="en-US" sz="2400" b="1" i="1" dirty="0">
                <a:solidFill>
                  <a:srgbClr val="FF0000"/>
                </a:solidFill>
                <a:latin typeface="Times New Roman" panose="02020603050405020304" pitchFamily="18" charset="0"/>
                <a:cs typeface="Times New Roman" panose="02020603050405020304" pitchFamily="18" charset="0"/>
              </a:rPr>
              <a:t>X = </a:t>
            </a:r>
            <a:r>
              <a:rPr lang="ru-RU" sz="2400" b="1" i="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Х</a:t>
            </a:r>
            <a:r>
              <a:rPr lang="ru-RU" sz="2400" b="1" i="1" dirty="0" smtClean="0">
                <a:solidFill>
                  <a:srgbClr val="FF0000"/>
                </a:solidFill>
                <a:latin typeface="Times New Roman" panose="02020603050405020304" pitchFamily="18" charset="0"/>
                <a:cs typeface="Times New Roman" panose="02020603050405020304" pitchFamily="18" charset="0"/>
              </a:rPr>
              <a:t> </a:t>
            </a:r>
            <a:r>
              <a:rPr lang="ru-RU" sz="2400" b="1" i="1" baseline="-25000" dirty="0" smtClean="0">
                <a:solidFill>
                  <a:srgbClr val="FF0000"/>
                </a:solidFill>
                <a:latin typeface="Times New Roman" panose="02020603050405020304" pitchFamily="18" charset="0"/>
                <a:cs typeface="Times New Roman" panose="02020603050405020304" pitchFamily="18" charset="0"/>
              </a:rPr>
              <a:t>изм.</a:t>
            </a:r>
            <a:r>
              <a:rPr lang="en-US" sz="2400" b="1" i="1" dirty="0" smtClean="0">
                <a:solidFill>
                  <a:srgbClr val="FF0000"/>
                </a:solidFill>
                <a:latin typeface="Times New Roman" panose="02020603050405020304" pitchFamily="18" charset="0"/>
                <a:cs typeface="Times New Roman" panose="02020603050405020304" pitchFamily="18" charset="0"/>
              </a:rPr>
              <a:t> </a:t>
            </a:r>
            <a:r>
              <a:rPr lang="ru-RU" sz="2400" b="1" dirty="0">
                <a:solidFill>
                  <a:srgbClr val="FF0000"/>
                </a:solidFill>
                <a:latin typeface="Times New Roman" panose="02020603050405020304" pitchFamily="18" charset="0"/>
                <a:cs typeface="Times New Roman" panose="02020603050405020304" pitchFamily="18" charset="0"/>
              </a:rPr>
              <a:t>–</a:t>
            </a:r>
            <a:r>
              <a:rPr lang="en-US" sz="2400" b="1" i="1" dirty="0" smtClean="0">
                <a:solidFill>
                  <a:srgbClr val="FF0000"/>
                </a:solidFill>
                <a:latin typeface="Times New Roman" panose="02020603050405020304" pitchFamily="18" charset="0"/>
                <a:cs typeface="Times New Roman" panose="02020603050405020304" pitchFamily="18" charset="0"/>
              </a:rPr>
              <a:t> </a:t>
            </a:r>
            <a:r>
              <a:rPr lang="ru-RU" sz="2400" b="1" i="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Х</a:t>
            </a:r>
            <a:r>
              <a:rPr lang="ru-RU" sz="2400" b="1" i="1" dirty="0" smtClean="0">
                <a:solidFill>
                  <a:srgbClr val="FF0000"/>
                </a:solidFill>
                <a:latin typeface="Times New Roman" panose="02020603050405020304" pitchFamily="18" charset="0"/>
                <a:cs typeface="Times New Roman" panose="02020603050405020304" pitchFamily="18" charset="0"/>
              </a:rPr>
              <a:t> </a:t>
            </a:r>
            <a:r>
              <a:rPr lang="ru-RU" sz="2400" b="1" i="1" baseline="-25000" dirty="0" smtClean="0">
                <a:solidFill>
                  <a:srgbClr val="FF0000"/>
                </a:solidFill>
                <a:latin typeface="Times New Roman" panose="02020603050405020304" pitchFamily="18" charset="0"/>
                <a:cs typeface="Times New Roman" panose="02020603050405020304" pitchFamily="18" charset="0"/>
              </a:rPr>
              <a:t>ист.</a:t>
            </a:r>
            <a:r>
              <a:rPr lang="en-US" sz="2400" b="1" i="1" dirty="0" smtClean="0">
                <a:solidFill>
                  <a:srgbClr val="FF0000"/>
                </a:solidFill>
                <a:latin typeface="Times New Roman" panose="02020603050405020304" pitchFamily="18" charset="0"/>
                <a:cs typeface="Times New Roman" panose="02020603050405020304" pitchFamily="18" charset="0"/>
              </a:rPr>
              <a:t> </a:t>
            </a:r>
            <a:endParaRPr lang="ru-RU" sz="2400" b="1" i="1" dirty="0" smtClean="0">
              <a:solidFill>
                <a:srgbClr val="FF0000"/>
              </a:solidFill>
              <a:latin typeface="Times New Roman" panose="02020603050405020304" pitchFamily="18" charset="0"/>
              <a:cs typeface="Times New Roman" panose="02020603050405020304" pitchFamily="18" charset="0"/>
            </a:endParaRPr>
          </a:p>
          <a:p>
            <a:pPr algn="just"/>
            <a:r>
              <a:rPr lang="ru-RU" altLang="ru-RU" sz="1600" dirty="0" smtClean="0">
                <a:solidFill>
                  <a:schemeClr val="bg1"/>
                </a:solidFill>
                <a:latin typeface="Times New Roman" panose="02020603050405020304" pitchFamily="18" charset="0"/>
                <a:cs typeface="Times New Roman" panose="02020603050405020304" pitchFamily="18" charset="0"/>
              </a:rPr>
              <a:t>Так </a:t>
            </a:r>
            <a:r>
              <a:rPr lang="ru-RU" altLang="ru-RU" sz="1600" dirty="0">
                <a:solidFill>
                  <a:schemeClr val="bg1"/>
                </a:solidFill>
                <a:latin typeface="Times New Roman" panose="02020603050405020304" pitchFamily="18" charset="0"/>
                <a:cs typeface="Times New Roman" panose="02020603050405020304" pitchFamily="18" charset="0"/>
              </a:rPr>
              <a:t>как истинное значение измеряемой величины всегда неизвестно и на практике мы имеем дело с </a:t>
            </a:r>
            <a:r>
              <a:rPr lang="ru-RU" altLang="ru-RU" sz="1600" b="1" i="1" dirty="0">
                <a:solidFill>
                  <a:srgbClr val="0000FF"/>
                </a:solidFill>
                <a:latin typeface="Times New Roman" panose="02020603050405020304" pitchFamily="18" charset="0"/>
                <a:cs typeface="Times New Roman" panose="02020603050405020304" pitchFamily="18" charset="0"/>
              </a:rPr>
              <a:t>действительными значениями величин </a:t>
            </a:r>
            <a:r>
              <a:rPr lang="ru-RU" altLang="ru-RU" sz="1600" b="1" i="1" dirty="0" err="1">
                <a:solidFill>
                  <a:srgbClr val="FF0000"/>
                </a:solidFill>
                <a:latin typeface="Times New Roman" panose="02020603050405020304" pitchFamily="18" charset="0"/>
                <a:cs typeface="Times New Roman" panose="02020603050405020304" pitchFamily="18" charset="0"/>
              </a:rPr>
              <a:t>Х</a:t>
            </a:r>
            <a:r>
              <a:rPr lang="ru-RU" altLang="ru-RU" sz="1600" b="1" i="1" baseline="-30000" dirty="0" err="1">
                <a:solidFill>
                  <a:srgbClr val="FF0000"/>
                </a:solidFill>
                <a:latin typeface="Times New Roman" panose="02020603050405020304" pitchFamily="18" charset="0"/>
                <a:cs typeface="Times New Roman" panose="02020603050405020304" pitchFamily="18" charset="0"/>
              </a:rPr>
              <a:t>д</a:t>
            </a:r>
            <a:r>
              <a:rPr lang="ru-RU" altLang="ru-RU" sz="1600" dirty="0">
                <a:solidFill>
                  <a:schemeClr val="bg1"/>
                </a:solidFill>
                <a:latin typeface="Times New Roman" panose="02020603050405020304" pitchFamily="18" charset="0"/>
                <a:cs typeface="Times New Roman" panose="02020603050405020304" pitchFamily="18" charset="0"/>
              </a:rPr>
              <a:t>, то формула для определения погрешности в связи с этим приобретает вид</a:t>
            </a:r>
            <a:r>
              <a:rPr lang="ru-RU" altLang="ru-RU" sz="1600" dirty="0" smtClean="0">
                <a:solidFill>
                  <a:schemeClr val="bg1"/>
                </a:solidFill>
                <a:latin typeface="Times New Roman" panose="02020603050405020304" pitchFamily="18" charset="0"/>
                <a:cs typeface="Times New Roman" panose="02020603050405020304" pitchFamily="18" charset="0"/>
              </a:rPr>
              <a:t>: </a:t>
            </a:r>
          </a:p>
          <a:p>
            <a:pPr algn="ctr"/>
            <a:r>
              <a:rPr lang="ru-RU" altLang="ru-RU" sz="2400" b="1" i="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a:t>
            </a:r>
            <a:r>
              <a:rPr lang="en-US" sz="2400" b="1" i="1" dirty="0">
                <a:solidFill>
                  <a:srgbClr val="FF0000"/>
                </a:solidFill>
                <a:latin typeface="Times New Roman" panose="02020603050405020304" pitchFamily="18" charset="0"/>
                <a:cs typeface="Times New Roman" panose="02020603050405020304" pitchFamily="18" charset="0"/>
              </a:rPr>
              <a:t>X = </a:t>
            </a:r>
            <a:r>
              <a:rPr lang="ru-RU" sz="2400" b="1" i="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Х</a:t>
            </a:r>
            <a:r>
              <a:rPr lang="ru-RU" sz="2400" b="1" i="1" dirty="0" smtClean="0">
                <a:solidFill>
                  <a:srgbClr val="FF0000"/>
                </a:solidFill>
                <a:latin typeface="Times New Roman" panose="02020603050405020304" pitchFamily="18" charset="0"/>
                <a:cs typeface="Times New Roman" panose="02020603050405020304" pitchFamily="18" charset="0"/>
              </a:rPr>
              <a:t> </a:t>
            </a:r>
            <a:r>
              <a:rPr lang="ru-RU" sz="2400" b="1" i="1" baseline="-25000" dirty="0">
                <a:solidFill>
                  <a:srgbClr val="FF0000"/>
                </a:solidFill>
                <a:latin typeface="Times New Roman" panose="02020603050405020304" pitchFamily="18" charset="0"/>
                <a:cs typeface="Times New Roman" panose="02020603050405020304" pitchFamily="18" charset="0"/>
              </a:rPr>
              <a:t>изм.</a:t>
            </a:r>
            <a:r>
              <a:rPr lang="en-US" sz="2400" b="1" i="1" dirty="0">
                <a:solidFill>
                  <a:srgbClr val="FF0000"/>
                </a:solidFill>
                <a:latin typeface="Times New Roman" panose="02020603050405020304" pitchFamily="18" charset="0"/>
                <a:cs typeface="Times New Roman" panose="02020603050405020304" pitchFamily="18" charset="0"/>
              </a:rPr>
              <a:t> </a:t>
            </a:r>
            <a:r>
              <a:rPr lang="ru-RU" sz="2400" b="1" dirty="0">
                <a:solidFill>
                  <a:srgbClr val="FF0000"/>
                </a:solidFill>
                <a:latin typeface="Times New Roman" panose="02020603050405020304" pitchFamily="18" charset="0"/>
                <a:cs typeface="Times New Roman" panose="02020603050405020304" pitchFamily="18" charset="0"/>
              </a:rPr>
              <a:t>–</a:t>
            </a:r>
            <a:r>
              <a:rPr lang="en-US" sz="2400" b="1" i="1" dirty="0">
                <a:solidFill>
                  <a:srgbClr val="FF0000"/>
                </a:solidFill>
                <a:latin typeface="Times New Roman" panose="02020603050405020304" pitchFamily="18" charset="0"/>
                <a:cs typeface="Times New Roman" panose="02020603050405020304" pitchFamily="18" charset="0"/>
              </a:rPr>
              <a:t> </a:t>
            </a:r>
            <a:r>
              <a:rPr lang="ru-RU" sz="2400" b="1" i="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Х</a:t>
            </a:r>
            <a:r>
              <a:rPr lang="ru-RU" sz="2400" b="1" i="1" dirty="0" smtClean="0">
                <a:solidFill>
                  <a:srgbClr val="FF0000"/>
                </a:solidFill>
                <a:latin typeface="Times New Roman" panose="02020603050405020304" pitchFamily="18" charset="0"/>
                <a:cs typeface="Times New Roman" panose="02020603050405020304" pitchFamily="18" charset="0"/>
              </a:rPr>
              <a:t> </a:t>
            </a:r>
            <a:r>
              <a:rPr lang="ru-RU" sz="2400" b="1" i="1" baseline="-25000" dirty="0" smtClean="0">
                <a:solidFill>
                  <a:srgbClr val="FF0000"/>
                </a:solidFill>
                <a:latin typeface="Times New Roman" panose="02020603050405020304" pitchFamily="18" charset="0"/>
                <a:cs typeface="Times New Roman" panose="02020603050405020304" pitchFamily="18" charset="0"/>
              </a:rPr>
              <a:t>д</a:t>
            </a:r>
            <a:r>
              <a:rPr lang="en-US" sz="2400" b="1" i="1" dirty="0" smtClean="0">
                <a:solidFill>
                  <a:srgbClr val="FF0000"/>
                </a:solidFill>
                <a:latin typeface="Times New Roman" panose="02020603050405020304" pitchFamily="18" charset="0"/>
                <a:cs typeface="Times New Roman" panose="02020603050405020304" pitchFamily="18" charset="0"/>
              </a:rPr>
              <a:t> </a:t>
            </a:r>
            <a:endParaRPr lang="ru-RU" sz="1600" dirty="0">
              <a:solidFill>
                <a:schemeClr val="bg1"/>
              </a:solidFill>
            </a:endParaRPr>
          </a:p>
        </p:txBody>
      </p:sp>
      <p:sp>
        <p:nvSpPr>
          <p:cNvPr id="6161" name="AutoShape 3"/>
          <p:cNvSpPr>
            <a:spLocks noChangeArrowheads="1"/>
          </p:cNvSpPr>
          <p:nvPr/>
        </p:nvSpPr>
        <p:spPr bwMode="auto">
          <a:xfrm>
            <a:off x="0" y="8586"/>
            <a:ext cx="9144000" cy="533400"/>
          </a:xfrm>
          <a:prstGeom prst="roundRect">
            <a:avLst>
              <a:gd name="adj" fmla="val 16667"/>
            </a:avLst>
          </a:prstGeom>
          <a:solidFill>
            <a:srgbClr val="FFFF00"/>
          </a:solidFill>
          <a:ln w="57150">
            <a:solidFill>
              <a:srgbClr val="0000FF"/>
            </a:solidFill>
            <a:round/>
            <a:headEnd/>
            <a:tailEnd/>
          </a:ln>
        </p:spPr>
        <p:txBody>
          <a:bodyPr wrap="none" anchor="ctr"/>
          <a:lstStyle/>
          <a:p>
            <a:pPr algn="ctr"/>
            <a:endParaRPr lang="ru-RU" sz="2800" b="1" dirty="0">
              <a:solidFill>
                <a:srgbClr val="000000"/>
              </a:solidFill>
              <a:latin typeface="Times New Roman" pitchFamily="18" charset="0"/>
            </a:endParaRPr>
          </a:p>
          <a:p>
            <a:pPr algn="ctr"/>
            <a:r>
              <a:rPr lang="ru-RU" sz="2000" b="1" dirty="0" smtClean="0">
                <a:solidFill>
                  <a:srgbClr val="FF0000"/>
                </a:solidFill>
                <a:latin typeface="Book Antiqua" pitchFamily="18" charset="0"/>
                <a:cs typeface="Times New Roman" pitchFamily="18" charset="0"/>
              </a:rPr>
              <a:t>ПОНЯТИЕ О ПОГРЕШНОСТИ </a:t>
            </a:r>
            <a:r>
              <a:rPr lang="ru-RU" sz="2000" b="1" dirty="0" smtClean="0">
                <a:solidFill>
                  <a:srgbClr val="00B050"/>
                </a:solidFill>
                <a:latin typeface="Book Antiqua" pitchFamily="18" charset="0"/>
              </a:rPr>
              <a:t>ИЗМЕРЕНИЙ</a:t>
            </a:r>
          </a:p>
          <a:p>
            <a:pPr algn="ctr"/>
            <a:endParaRPr lang="ru-RU" sz="2400" b="1" dirty="0">
              <a:solidFill>
                <a:srgbClr val="000000"/>
              </a:solidFill>
              <a:latin typeface="Times New Roman" pitchFamily="18" charset="0"/>
            </a:endParaRPr>
          </a:p>
        </p:txBody>
      </p:sp>
      <p:sp>
        <p:nvSpPr>
          <p:cNvPr id="6" name="Номер слайда 5"/>
          <p:cNvSpPr>
            <a:spLocks noGrp="1"/>
          </p:cNvSpPr>
          <p:nvPr>
            <p:ph type="sldNum" sz="quarter" idx="12"/>
          </p:nvPr>
        </p:nvSpPr>
        <p:spPr>
          <a:xfrm>
            <a:off x="8287093" y="6188075"/>
            <a:ext cx="856907" cy="669925"/>
          </a:xfrm>
        </p:spPr>
        <p:txBody>
          <a:bodyPr/>
          <a:lstStyle/>
          <a:p>
            <a:pPr>
              <a:defRPr/>
            </a:pPr>
            <a:fld id="{7E03095B-5292-4400-8AF2-D7B2508F3E23}" type="slidenum">
              <a:rPr lang="ru-RU" sz="1600"/>
              <a:pPr>
                <a:defRPr/>
              </a:pPr>
              <a:t>12</a:t>
            </a:fld>
            <a:endParaRPr lang="ru-RU" sz="1600" dirty="0"/>
          </a:p>
        </p:txBody>
      </p:sp>
    </p:spTree>
    <p:extLst>
      <p:ext uri="{BB962C8B-B14F-4D97-AF65-F5344CB8AC3E}">
        <p14:creationId xmlns:p14="http://schemas.microsoft.com/office/powerpoint/2010/main" val="75618283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5"/>
          <p:cNvSpPr>
            <a:spLocks noGrp="1"/>
          </p:cNvSpPr>
          <p:nvPr>
            <p:ph type="sldNum" sz="quarter" idx="12"/>
          </p:nvPr>
        </p:nvSpPr>
        <p:spPr>
          <a:xfrm>
            <a:off x="8287093" y="6188075"/>
            <a:ext cx="856907" cy="669925"/>
          </a:xfrm>
        </p:spPr>
        <p:txBody>
          <a:bodyPr/>
          <a:lstStyle/>
          <a:p>
            <a:pPr>
              <a:defRPr/>
            </a:pPr>
            <a:fld id="{BDF24710-C073-488F-B967-F44D0602350A}" type="slidenum">
              <a:rPr lang="ru-RU" sz="1600"/>
              <a:pPr>
                <a:defRPr/>
              </a:pPr>
              <a:t>13</a:t>
            </a:fld>
            <a:endParaRPr lang="ru-RU" sz="1600" dirty="0"/>
          </a:p>
        </p:txBody>
      </p:sp>
      <p:sp>
        <p:nvSpPr>
          <p:cNvPr id="109571" name="Text Box 4"/>
          <p:cNvSpPr txBox="1">
            <a:spLocks noChangeArrowheads="1"/>
          </p:cNvSpPr>
          <p:nvPr/>
        </p:nvSpPr>
        <p:spPr bwMode="auto">
          <a:xfrm>
            <a:off x="0" y="-24882"/>
            <a:ext cx="9144000" cy="396875"/>
          </a:xfrm>
          <a:prstGeom prst="rect">
            <a:avLst/>
          </a:prstGeom>
          <a:solidFill>
            <a:srgbClr val="FFFF00"/>
          </a:solidFill>
          <a:ln w="9525">
            <a:noFill/>
            <a:miter lim="800000"/>
            <a:headEnd/>
            <a:tailEnd/>
          </a:ln>
        </p:spPr>
        <p:txBody>
          <a:bodyPr wrap="square">
            <a:spAutoFit/>
          </a:bodyPr>
          <a:lstStyle/>
          <a:p>
            <a:pPr algn="ctr">
              <a:spcBef>
                <a:spcPct val="50000"/>
              </a:spcBef>
            </a:pPr>
            <a:r>
              <a:rPr lang="ru-RU" sz="2000" b="1" dirty="0">
                <a:solidFill>
                  <a:srgbClr val="1D08B8"/>
                </a:solidFill>
                <a:latin typeface="Book Antiqua" pitchFamily="18" charset="0"/>
              </a:rPr>
              <a:t>ПОГРЕШНОСТИ </a:t>
            </a:r>
            <a:r>
              <a:rPr lang="ru-RU" sz="2000" b="1" dirty="0">
                <a:solidFill>
                  <a:srgbClr val="FF0000"/>
                </a:solidFill>
                <a:latin typeface="Book Antiqua" pitchFamily="18" charset="0"/>
              </a:rPr>
              <a:t>ИЗМЕРЕНИЙ</a:t>
            </a:r>
          </a:p>
        </p:txBody>
      </p:sp>
      <p:sp>
        <p:nvSpPr>
          <p:cNvPr id="109572" name="Text Box 5"/>
          <p:cNvSpPr txBox="1">
            <a:spLocks noChangeArrowheads="1"/>
          </p:cNvSpPr>
          <p:nvPr/>
        </p:nvSpPr>
        <p:spPr bwMode="auto">
          <a:xfrm>
            <a:off x="251520" y="764704"/>
            <a:ext cx="8640959" cy="4216539"/>
          </a:xfrm>
          <a:prstGeom prst="rect">
            <a:avLst/>
          </a:prstGeom>
          <a:solidFill>
            <a:schemeClr val="tx1"/>
          </a:solidFill>
          <a:ln w="9525">
            <a:noFill/>
            <a:miter lim="800000"/>
            <a:headEnd/>
            <a:tailEnd/>
          </a:ln>
        </p:spPr>
        <p:txBody>
          <a:bodyPr wrap="square">
            <a:spAutoFit/>
          </a:bodyPr>
          <a:lstStyle/>
          <a:p>
            <a:pPr algn="just">
              <a:spcBef>
                <a:spcPct val="50000"/>
              </a:spcBef>
            </a:pPr>
            <a:r>
              <a:rPr lang="ru-RU" b="1" dirty="0">
                <a:solidFill>
                  <a:srgbClr val="1D08B8"/>
                </a:solidFill>
                <a:latin typeface="Book Antiqua" pitchFamily="18" charset="0"/>
              </a:rPr>
              <a:t>Результаты измерений</a:t>
            </a:r>
            <a:r>
              <a:rPr lang="ru-RU" dirty="0">
                <a:solidFill>
                  <a:srgbClr val="1D08B8"/>
                </a:solidFill>
                <a:latin typeface="Book Antiqua" pitchFamily="18" charset="0"/>
              </a:rPr>
              <a:t> </a:t>
            </a:r>
            <a:r>
              <a:rPr lang="ru-RU" dirty="0">
                <a:solidFill>
                  <a:srgbClr val="000000"/>
                </a:solidFill>
                <a:latin typeface="Book Antiqua" pitchFamily="18" charset="0"/>
              </a:rPr>
              <a:t>представляют собой приближенные оценки значений величин, найденные путем измерения.</a:t>
            </a:r>
          </a:p>
          <a:p>
            <a:pPr algn="just">
              <a:spcBef>
                <a:spcPct val="50000"/>
              </a:spcBef>
            </a:pPr>
            <a:r>
              <a:rPr lang="ru-RU" sz="1400" dirty="0">
                <a:solidFill>
                  <a:srgbClr val="000000"/>
                </a:solidFill>
                <a:latin typeface="Book Antiqua" pitchFamily="18" charset="0"/>
              </a:rPr>
              <a:t>Обязательно существует погрешность измерения, причинами которой могут быть различные факторы.</a:t>
            </a:r>
            <a:r>
              <a:rPr lang="ru-RU" sz="1400" b="1" dirty="0">
                <a:solidFill>
                  <a:srgbClr val="000000"/>
                </a:solidFill>
                <a:latin typeface="Book Antiqua" pitchFamily="18" charset="0"/>
              </a:rPr>
              <a:t> </a:t>
            </a:r>
            <a:r>
              <a:rPr lang="ru-RU" sz="1400" dirty="0">
                <a:solidFill>
                  <a:srgbClr val="000000"/>
                </a:solidFill>
                <a:latin typeface="Book Antiqua" pitchFamily="18" charset="0"/>
              </a:rPr>
              <a:t>Они зависят от метода измерения, от технических средств, с помощью которых проводятся измерения, и от восприятия наблюдателя, осуществляющего измерения. </a:t>
            </a:r>
          </a:p>
          <a:p>
            <a:pPr algn="just">
              <a:spcBef>
                <a:spcPct val="50000"/>
              </a:spcBef>
            </a:pPr>
            <a:r>
              <a:rPr lang="ru-RU" b="1" dirty="0">
                <a:solidFill>
                  <a:srgbClr val="1D08B8"/>
                </a:solidFill>
                <a:latin typeface="Book Antiqua" pitchFamily="18" charset="0"/>
              </a:rPr>
              <a:t>Погрешность измерения</a:t>
            </a:r>
            <a:r>
              <a:rPr lang="ru-RU" dirty="0">
                <a:solidFill>
                  <a:srgbClr val="1D08B8"/>
                </a:solidFill>
                <a:latin typeface="Book Antiqua" pitchFamily="18" charset="0"/>
              </a:rPr>
              <a:t> </a:t>
            </a:r>
            <a:r>
              <a:rPr lang="ru-RU" dirty="0" smtClean="0">
                <a:solidFill>
                  <a:srgbClr val="000000"/>
                </a:solidFill>
                <a:latin typeface="Book Antiqua" pitchFamily="18" charset="0"/>
              </a:rPr>
              <a:t>– отклонение </a:t>
            </a:r>
            <a:r>
              <a:rPr lang="ru-RU" dirty="0">
                <a:solidFill>
                  <a:srgbClr val="000000"/>
                </a:solidFill>
                <a:latin typeface="Book Antiqua" pitchFamily="18" charset="0"/>
              </a:rPr>
              <a:t>результата измерения </a:t>
            </a:r>
            <a:r>
              <a:rPr lang="en-US" b="1" dirty="0">
                <a:solidFill>
                  <a:srgbClr val="FF0000"/>
                </a:solidFill>
                <a:latin typeface="Book Antiqua" pitchFamily="18" charset="0"/>
              </a:rPr>
              <a:t>x</a:t>
            </a:r>
            <a:r>
              <a:rPr lang="ru-RU" b="1" baseline="-25000" dirty="0" err="1">
                <a:solidFill>
                  <a:srgbClr val="FF0000"/>
                </a:solidFill>
                <a:latin typeface="Book Antiqua" pitchFamily="18" charset="0"/>
              </a:rPr>
              <a:t>изм</a:t>
            </a:r>
            <a:r>
              <a:rPr lang="ru-RU" dirty="0">
                <a:solidFill>
                  <a:srgbClr val="000000"/>
                </a:solidFill>
                <a:latin typeface="Book Antiqua" pitchFamily="18" charset="0"/>
              </a:rPr>
              <a:t> от истинного или действительного значения  (</a:t>
            </a:r>
            <a:r>
              <a:rPr lang="en-US" b="1" dirty="0">
                <a:solidFill>
                  <a:srgbClr val="FF0000"/>
                </a:solidFill>
                <a:latin typeface="Book Antiqua" pitchFamily="18" charset="0"/>
              </a:rPr>
              <a:t>x</a:t>
            </a:r>
            <a:r>
              <a:rPr lang="ru-RU" b="1" baseline="-25000" dirty="0">
                <a:solidFill>
                  <a:srgbClr val="FF0000"/>
                </a:solidFill>
                <a:latin typeface="Book Antiqua" pitchFamily="18" charset="0"/>
              </a:rPr>
              <a:t>и</a:t>
            </a:r>
            <a:r>
              <a:rPr lang="ru-RU" dirty="0">
                <a:solidFill>
                  <a:srgbClr val="000000"/>
                </a:solidFill>
                <a:latin typeface="Book Antiqua" pitchFamily="18" charset="0"/>
              </a:rPr>
              <a:t> или </a:t>
            </a:r>
            <a:r>
              <a:rPr lang="en-US" b="1" dirty="0">
                <a:solidFill>
                  <a:srgbClr val="FF0000"/>
                </a:solidFill>
                <a:latin typeface="Book Antiqua" pitchFamily="18" charset="0"/>
              </a:rPr>
              <a:t>x</a:t>
            </a:r>
            <a:r>
              <a:rPr lang="ru-RU" b="1" baseline="-25000" dirty="0">
                <a:solidFill>
                  <a:srgbClr val="FF0000"/>
                </a:solidFill>
                <a:latin typeface="Book Antiqua" pitchFamily="18" charset="0"/>
              </a:rPr>
              <a:t>д</a:t>
            </a:r>
            <a:r>
              <a:rPr lang="ru-RU" dirty="0">
                <a:solidFill>
                  <a:srgbClr val="000000"/>
                </a:solidFill>
                <a:latin typeface="Book Antiqua" pitchFamily="18" charset="0"/>
              </a:rPr>
              <a:t>) измеряемой величины: </a:t>
            </a:r>
          </a:p>
          <a:p>
            <a:pPr algn="ctr"/>
            <a:r>
              <a:rPr lang="ru-RU" dirty="0">
                <a:solidFill>
                  <a:srgbClr val="000000"/>
                </a:solidFill>
                <a:latin typeface="Book Antiqua" pitchFamily="18" charset="0"/>
              </a:rPr>
              <a:t> </a:t>
            </a:r>
            <a:r>
              <a:rPr lang="el-GR" sz="2400" b="1" dirty="0">
                <a:solidFill>
                  <a:srgbClr val="FF0000"/>
                </a:solidFill>
                <a:latin typeface="Book Antiqua" pitchFamily="18" charset="0"/>
              </a:rPr>
              <a:t>Δ</a:t>
            </a:r>
            <a:r>
              <a:rPr lang="ru-RU" sz="2400" b="1" dirty="0">
                <a:solidFill>
                  <a:srgbClr val="FF0000"/>
                </a:solidFill>
                <a:latin typeface="Book Antiqua" pitchFamily="18" charset="0"/>
              </a:rPr>
              <a:t>= </a:t>
            </a:r>
            <a:r>
              <a:rPr lang="en-US" sz="2400" b="1" dirty="0">
                <a:solidFill>
                  <a:srgbClr val="FF0000"/>
                </a:solidFill>
                <a:latin typeface="Book Antiqua" pitchFamily="18" charset="0"/>
              </a:rPr>
              <a:t>x</a:t>
            </a:r>
            <a:r>
              <a:rPr lang="ru-RU" sz="2400" b="1" baseline="-25000" dirty="0" smtClean="0">
                <a:solidFill>
                  <a:srgbClr val="FF0000"/>
                </a:solidFill>
                <a:latin typeface="Book Antiqua" pitchFamily="18" charset="0"/>
              </a:rPr>
              <a:t>изм.</a:t>
            </a:r>
            <a:r>
              <a:rPr lang="ru-RU" sz="2400" b="1" dirty="0" smtClean="0">
                <a:solidFill>
                  <a:srgbClr val="FF0000"/>
                </a:solidFill>
                <a:latin typeface="Book Antiqua" pitchFamily="18" charset="0"/>
              </a:rPr>
              <a:t> </a:t>
            </a:r>
            <a:r>
              <a:rPr lang="ru-RU" sz="2400" b="1" dirty="0">
                <a:solidFill>
                  <a:srgbClr val="FF0000"/>
                </a:solidFill>
                <a:latin typeface="Book Antiqua" pitchFamily="18" charset="0"/>
              </a:rPr>
              <a:t>– </a:t>
            </a:r>
            <a:r>
              <a:rPr lang="en-US" sz="2400" b="1" dirty="0">
                <a:solidFill>
                  <a:srgbClr val="FF0000"/>
                </a:solidFill>
                <a:latin typeface="Book Antiqua" pitchFamily="18" charset="0"/>
              </a:rPr>
              <a:t>x</a:t>
            </a:r>
            <a:r>
              <a:rPr lang="ru-RU" sz="2400" b="1" baseline="-25000" dirty="0">
                <a:solidFill>
                  <a:srgbClr val="FF0000"/>
                </a:solidFill>
                <a:latin typeface="Book Antiqua" pitchFamily="18" charset="0"/>
              </a:rPr>
              <a:t>и </a:t>
            </a:r>
          </a:p>
          <a:p>
            <a:pPr algn="ctr"/>
            <a:endParaRPr lang="ru-RU" baseline="-25000" dirty="0">
              <a:solidFill>
                <a:srgbClr val="000000"/>
              </a:solidFill>
              <a:latin typeface="Book Antiqua" pitchFamily="18" charset="0"/>
            </a:endParaRPr>
          </a:p>
          <a:p>
            <a:pPr algn="ctr"/>
            <a:endParaRPr lang="ru-RU" baseline="-25000" dirty="0">
              <a:solidFill>
                <a:srgbClr val="000000"/>
              </a:solidFill>
              <a:latin typeface="Book Antiqua" pitchFamily="18" charset="0"/>
            </a:endParaRPr>
          </a:p>
          <a:p>
            <a:pPr algn="just"/>
            <a:r>
              <a:rPr lang="ru-RU" b="1" dirty="0">
                <a:solidFill>
                  <a:srgbClr val="1D08B8"/>
                </a:solidFill>
                <a:latin typeface="Book Antiqua" pitchFamily="18" charset="0"/>
              </a:rPr>
              <a:t>Погрешности измерения </a:t>
            </a:r>
            <a:r>
              <a:rPr lang="ru-RU" dirty="0">
                <a:solidFill>
                  <a:srgbClr val="000000"/>
                </a:solidFill>
                <a:latin typeface="Book Antiqua" pitchFamily="18" charset="0"/>
              </a:rPr>
              <a:t>могут быть классифицированы по ряду признаков, в частности: </a:t>
            </a:r>
          </a:p>
          <a:p>
            <a:pPr algn="ctr"/>
            <a:r>
              <a:rPr lang="ru-RU" dirty="0">
                <a:solidFill>
                  <a:srgbClr val="000000"/>
                </a:solidFill>
                <a:latin typeface="Book Antiqua" pitchFamily="18" charset="0"/>
              </a:rPr>
              <a:t>а) по способу выражения; </a:t>
            </a:r>
          </a:p>
          <a:p>
            <a:pPr algn="ctr"/>
            <a:r>
              <a:rPr lang="ru-RU" dirty="0" smtClean="0">
                <a:solidFill>
                  <a:srgbClr val="000000"/>
                </a:solidFill>
                <a:latin typeface="Book Antiqua" pitchFamily="18" charset="0"/>
              </a:rPr>
              <a:t>      б</a:t>
            </a:r>
            <a:r>
              <a:rPr lang="ru-RU" dirty="0">
                <a:solidFill>
                  <a:srgbClr val="000000"/>
                </a:solidFill>
                <a:latin typeface="Book Antiqua" pitchFamily="18" charset="0"/>
              </a:rPr>
              <a:t>) по характеру проявления;</a:t>
            </a:r>
          </a:p>
          <a:p>
            <a:pPr algn="ctr"/>
            <a:r>
              <a:rPr lang="ru-RU" dirty="0">
                <a:solidFill>
                  <a:srgbClr val="000000"/>
                </a:solidFill>
                <a:latin typeface="Book Antiqua" pitchFamily="18" charset="0"/>
              </a:rPr>
              <a:t> </a:t>
            </a:r>
          </a:p>
        </p:txBody>
      </p:sp>
    </p:spTree>
    <p:extLst>
      <p:ext uri="{BB962C8B-B14F-4D97-AF65-F5344CB8AC3E}">
        <p14:creationId xmlns:p14="http://schemas.microsoft.com/office/powerpoint/2010/main" val="363644684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1" name="AutoShape 3"/>
          <p:cNvSpPr>
            <a:spLocks noChangeArrowheads="1"/>
          </p:cNvSpPr>
          <p:nvPr/>
        </p:nvSpPr>
        <p:spPr bwMode="auto">
          <a:xfrm>
            <a:off x="0" y="8586"/>
            <a:ext cx="9144000" cy="533400"/>
          </a:xfrm>
          <a:prstGeom prst="roundRect">
            <a:avLst>
              <a:gd name="adj" fmla="val 16667"/>
            </a:avLst>
          </a:prstGeom>
          <a:solidFill>
            <a:srgbClr val="FFFF00"/>
          </a:solidFill>
          <a:ln w="57150">
            <a:solidFill>
              <a:srgbClr val="0000FF"/>
            </a:solidFill>
            <a:round/>
            <a:headEnd/>
            <a:tailEnd/>
          </a:ln>
        </p:spPr>
        <p:txBody>
          <a:bodyPr wrap="none" anchor="ctr"/>
          <a:lstStyle/>
          <a:p>
            <a:pPr algn="ctr"/>
            <a:endParaRPr lang="ru-RU" sz="2800" b="1" dirty="0">
              <a:solidFill>
                <a:srgbClr val="000000"/>
              </a:solidFill>
              <a:latin typeface="Times New Roman" pitchFamily="18" charset="0"/>
            </a:endParaRPr>
          </a:p>
          <a:p>
            <a:pPr algn="ctr"/>
            <a:r>
              <a:rPr lang="ru-RU" sz="2000" b="1" dirty="0" smtClean="0">
                <a:solidFill>
                  <a:srgbClr val="FF0000"/>
                </a:solidFill>
                <a:latin typeface="Book Antiqua" pitchFamily="18" charset="0"/>
                <a:cs typeface="Times New Roman" pitchFamily="18" charset="0"/>
              </a:rPr>
              <a:t>КЛАССИФИКАЦИЯ ПОГРЕШНОСТЕЙ </a:t>
            </a:r>
            <a:r>
              <a:rPr lang="ru-RU" sz="2000" b="1" dirty="0" smtClean="0">
                <a:solidFill>
                  <a:srgbClr val="00B050"/>
                </a:solidFill>
                <a:latin typeface="Book Antiqua" pitchFamily="18" charset="0"/>
              </a:rPr>
              <a:t>ИЗМЕРЕНИЙ</a:t>
            </a:r>
          </a:p>
          <a:p>
            <a:pPr algn="ctr"/>
            <a:endParaRPr lang="ru-RU" sz="2400" b="1" dirty="0">
              <a:solidFill>
                <a:srgbClr val="000000"/>
              </a:solidFill>
              <a:latin typeface="Times New Roman" pitchFamily="18" charset="0"/>
            </a:endParaRPr>
          </a:p>
        </p:txBody>
      </p:sp>
      <p:sp>
        <p:nvSpPr>
          <p:cNvPr id="4" name="Прямоугольник 3"/>
          <p:cNvSpPr/>
          <p:nvPr/>
        </p:nvSpPr>
        <p:spPr>
          <a:xfrm>
            <a:off x="179512" y="611396"/>
            <a:ext cx="8784976" cy="369332"/>
          </a:xfrm>
          <a:prstGeom prst="rect">
            <a:avLst/>
          </a:prstGeom>
          <a:solidFill>
            <a:schemeClr val="tx1"/>
          </a:solidFill>
        </p:spPr>
        <p:txBody>
          <a:bodyPr wrap="square">
            <a:spAutoFit/>
          </a:bodyPr>
          <a:lstStyle/>
          <a:p>
            <a:r>
              <a:rPr lang="ru-RU" dirty="0" smtClean="0">
                <a:solidFill>
                  <a:schemeClr val="bg1"/>
                </a:solidFill>
                <a:latin typeface="Times New Roman" panose="02020603050405020304" pitchFamily="18" charset="0"/>
                <a:cs typeface="Times New Roman" panose="02020603050405020304" pitchFamily="18" charset="0"/>
              </a:rPr>
              <a:t>Классификация погрешностей </a:t>
            </a:r>
            <a:r>
              <a:rPr lang="ru-RU" dirty="0">
                <a:solidFill>
                  <a:schemeClr val="bg1"/>
                </a:solidFill>
                <a:latin typeface="Times New Roman" panose="02020603050405020304" pitchFamily="18" charset="0"/>
                <a:cs typeface="Times New Roman" panose="02020603050405020304" pitchFamily="18" charset="0"/>
              </a:rPr>
              <a:t>измерений связана с </a:t>
            </a:r>
            <a:r>
              <a:rPr lang="ru-RU" b="1" i="1" dirty="0">
                <a:solidFill>
                  <a:schemeClr val="bg1"/>
                </a:solidFill>
                <a:latin typeface="Times New Roman" panose="02020603050405020304" pitchFamily="18" charset="0"/>
                <a:cs typeface="Times New Roman" panose="02020603050405020304" pitchFamily="18" charset="0"/>
              </a:rPr>
              <a:t>причинами </a:t>
            </a:r>
            <a:r>
              <a:rPr lang="ru-RU" dirty="0">
                <a:solidFill>
                  <a:schemeClr val="bg1"/>
                </a:solidFill>
                <a:latin typeface="Times New Roman" panose="02020603050405020304" pitchFamily="18" charset="0"/>
                <a:cs typeface="Times New Roman" panose="02020603050405020304" pitchFamily="18" charset="0"/>
              </a:rPr>
              <a:t>их </a:t>
            </a:r>
            <a:r>
              <a:rPr lang="ru-RU" dirty="0" smtClean="0">
                <a:solidFill>
                  <a:schemeClr val="bg1"/>
                </a:solidFill>
                <a:latin typeface="Times New Roman" panose="02020603050405020304" pitchFamily="18" charset="0"/>
                <a:cs typeface="Times New Roman" panose="02020603050405020304" pitchFamily="18" charset="0"/>
              </a:rPr>
              <a:t>возникновения.</a:t>
            </a:r>
            <a:endParaRPr lang="ru-RU" dirty="0">
              <a:solidFill>
                <a:schemeClr val="bg1"/>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79512" y="980728"/>
            <a:ext cx="8784976" cy="5632311"/>
          </a:xfrm>
          <a:prstGeom prst="rect">
            <a:avLst/>
          </a:prstGeom>
          <a:solidFill>
            <a:schemeClr val="tx1"/>
          </a:solidFill>
        </p:spPr>
        <p:txBody>
          <a:bodyPr wrap="square">
            <a:spAutoFit/>
          </a:bodyPr>
          <a:lstStyle/>
          <a:p>
            <a:pPr algn="just"/>
            <a:r>
              <a:rPr lang="ru-RU" b="1" i="1" dirty="0">
                <a:solidFill>
                  <a:srgbClr val="0000FF"/>
                </a:solidFill>
                <a:latin typeface="Times New Roman" panose="02020603050405020304" pitchFamily="18" charset="0"/>
                <a:cs typeface="Times New Roman" panose="02020603050405020304" pitchFamily="18" charset="0"/>
              </a:rPr>
              <a:t>По характеру проявления (свойствам погрешностей) </a:t>
            </a:r>
            <a:r>
              <a:rPr lang="ru-RU" dirty="0" smtClean="0">
                <a:solidFill>
                  <a:schemeClr val="bg1"/>
                </a:solidFill>
                <a:latin typeface="Times New Roman" panose="02020603050405020304" pitchFamily="18" charset="0"/>
                <a:cs typeface="Times New Roman" panose="02020603050405020304" pitchFamily="18" charset="0"/>
              </a:rPr>
              <a:t>разделяются на:</a:t>
            </a:r>
          </a:p>
          <a:p>
            <a:pPr marL="742950" lvl="1" indent="-285750" algn="just">
              <a:buFont typeface="Wingdings" panose="05000000000000000000" pitchFamily="2" charset="2"/>
              <a:buChar char="Ø"/>
            </a:pPr>
            <a:r>
              <a:rPr lang="ru-RU" dirty="0" smtClean="0">
                <a:solidFill>
                  <a:schemeClr val="bg1"/>
                </a:solidFill>
                <a:latin typeface="Times New Roman" panose="02020603050405020304" pitchFamily="18" charset="0"/>
                <a:cs typeface="Times New Roman" panose="02020603050405020304" pitchFamily="18" charset="0"/>
              </a:rPr>
              <a:t>систематические; </a:t>
            </a:r>
          </a:p>
          <a:p>
            <a:pPr marL="742950" lvl="1" indent="-285750" algn="just">
              <a:buFont typeface="Wingdings" panose="05000000000000000000" pitchFamily="2" charset="2"/>
              <a:buChar char="Ø"/>
            </a:pPr>
            <a:r>
              <a:rPr lang="ru-RU" dirty="0" smtClean="0">
                <a:solidFill>
                  <a:schemeClr val="bg1"/>
                </a:solidFill>
                <a:latin typeface="Times New Roman" panose="02020603050405020304" pitchFamily="18" charset="0"/>
                <a:cs typeface="Times New Roman" panose="02020603050405020304" pitchFamily="18" charset="0"/>
              </a:rPr>
              <a:t>случайные;</a:t>
            </a:r>
          </a:p>
          <a:p>
            <a:pPr marL="742950" lvl="1" indent="-285750" algn="just">
              <a:buFont typeface="Wingdings" panose="05000000000000000000" pitchFamily="2" charset="2"/>
              <a:buChar char="Ø"/>
            </a:pPr>
            <a:r>
              <a:rPr lang="ru-RU" dirty="0" smtClean="0">
                <a:solidFill>
                  <a:schemeClr val="bg1"/>
                </a:solidFill>
                <a:latin typeface="Times New Roman" panose="02020603050405020304" pitchFamily="18" charset="0"/>
                <a:cs typeface="Times New Roman" panose="02020603050405020304" pitchFamily="18" charset="0"/>
              </a:rPr>
              <a:t>грубые (промахи). </a:t>
            </a:r>
            <a:endParaRPr lang="ru-RU" dirty="0">
              <a:solidFill>
                <a:schemeClr val="bg1"/>
              </a:solidFill>
              <a:latin typeface="Times New Roman" panose="02020603050405020304" pitchFamily="18" charset="0"/>
              <a:cs typeface="Times New Roman" panose="02020603050405020304" pitchFamily="18" charset="0"/>
            </a:endParaRPr>
          </a:p>
          <a:p>
            <a:pPr algn="just"/>
            <a:r>
              <a:rPr lang="ru-RU" b="1" i="1" dirty="0" smtClean="0">
                <a:solidFill>
                  <a:srgbClr val="0000FF"/>
                </a:solidFill>
                <a:latin typeface="Times New Roman" panose="02020603050405020304" pitchFamily="18" charset="0"/>
                <a:cs typeface="Times New Roman" panose="02020603050405020304" pitchFamily="18" charset="0"/>
              </a:rPr>
              <a:t>По способам </a:t>
            </a:r>
            <a:r>
              <a:rPr lang="ru-RU" b="1" i="1" dirty="0">
                <a:solidFill>
                  <a:srgbClr val="0000FF"/>
                </a:solidFill>
                <a:latin typeface="Times New Roman" panose="02020603050405020304" pitchFamily="18" charset="0"/>
                <a:cs typeface="Times New Roman" panose="02020603050405020304" pitchFamily="18" charset="0"/>
              </a:rPr>
              <a:t>выражения </a:t>
            </a:r>
            <a:r>
              <a:rPr lang="ru-RU" dirty="0" smtClean="0">
                <a:solidFill>
                  <a:schemeClr val="bg1"/>
                </a:solidFill>
                <a:latin typeface="Times New Roman" panose="02020603050405020304" pitchFamily="18" charset="0"/>
                <a:cs typeface="Times New Roman" panose="02020603050405020304" pitchFamily="18" charset="0"/>
              </a:rPr>
              <a:t>– на: </a:t>
            </a:r>
          </a:p>
          <a:p>
            <a:pPr marL="742950" lvl="1" indent="-285750" algn="just">
              <a:buFont typeface="Wingdings" panose="05000000000000000000" pitchFamily="2" charset="2"/>
              <a:buChar char="Ø"/>
            </a:pPr>
            <a:r>
              <a:rPr lang="ru-RU" dirty="0" smtClean="0">
                <a:solidFill>
                  <a:schemeClr val="bg1"/>
                </a:solidFill>
                <a:latin typeface="Times New Roman" panose="02020603050405020304" pitchFamily="18" charset="0"/>
                <a:cs typeface="Times New Roman" panose="02020603050405020304" pitchFamily="18" charset="0"/>
              </a:rPr>
              <a:t>абсолютные; </a:t>
            </a:r>
          </a:p>
          <a:p>
            <a:pPr marL="742950" lvl="1" indent="-285750" algn="just">
              <a:buFont typeface="Wingdings" panose="05000000000000000000" pitchFamily="2" charset="2"/>
              <a:buChar char="Ø"/>
            </a:pPr>
            <a:r>
              <a:rPr lang="ru-RU" dirty="0" smtClean="0">
                <a:solidFill>
                  <a:schemeClr val="bg1"/>
                </a:solidFill>
                <a:latin typeface="Times New Roman" panose="02020603050405020304" pitchFamily="18" charset="0"/>
                <a:cs typeface="Times New Roman" panose="02020603050405020304" pitchFamily="18" charset="0"/>
              </a:rPr>
              <a:t>относительные</a:t>
            </a:r>
            <a:r>
              <a:rPr lang="ru-RU" dirty="0">
                <a:solidFill>
                  <a:schemeClr val="bg1"/>
                </a:solidFill>
                <a:latin typeface="Times New Roman" panose="02020603050405020304" pitchFamily="18" charset="0"/>
                <a:cs typeface="Times New Roman" panose="02020603050405020304" pitchFamily="18" charset="0"/>
              </a:rPr>
              <a:t>.</a:t>
            </a:r>
          </a:p>
          <a:p>
            <a:pPr algn="just"/>
            <a:endParaRPr lang="ru-RU" sz="500" b="1" u="sng" dirty="0" smtClean="0">
              <a:solidFill>
                <a:srgbClr val="FF0000"/>
              </a:solidFill>
              <a:latin typeface="Times New Roman" panose="02020603050405020304" pitchFamily="18" charset="0"/>
              <a:cs typeface="Times New Roman" panose="02020603050405020304" pitchFamily="18" charset="0"/>
            </a:endParaRPr>
          </a:p>
          <a:p>
            <a:pPr algn="just"/>
            <a:r>
              <a:rPr lang="ru-RU" sz="2400" b="1" u="sng" dirty="0" smtClean="0">
                <a:solidFill>
                  <a:srgbClr val="FF0000"/>
                </a:solidFill>
                <a:latin typeface="Times New Roman" panose="02020603050405020304" pitchFamily="18" charset="0"/>
                <a:cs typeface="Times New Roman" panose="02020603050405020304" pitchFamily="18" charset="0"/>
              </a:rPr>
              <a:t>Абсолютная </a:t>
            </a:r>
            <a:r>
              <a:rPr lang="ru-RU" sz="2400" b="1" u="sng" dirty="0">
                <a:solidFill>
                  <a:srgbClr val="FF0000"/>
                </a:solidFill>
                <a:latin typeface="Times New Roman" panose="02020603050405020304" pitchFamily="18" charset="0"/>
                <a:cs typeface="Times New Roman" panose="02020603050405020304" pitchFamily="18" charset="0"/>
              </a:rPr>
              <a:t>погрешность</a:t>
            </a:r>
            <a:r>
              <a:rPr lang="ru-RU" sz="2400" b="1" dirty="0">
                <a:solidFill>
                  <a:srgbClr val="FF0000"/>
                </a:solidFill>
                <a:latin typeface="Times New Roman" panose="02020603050405020304" pitchFamily="18" charset="0"/>
                <a:cs typeface="Times New Roman" panose="02020603050405020304" pitchFamily="18" charset="0"/>
              </a:rPr>
              <a:t> </a:t>
            </a:r>
            <a:r>
              <a:rPr lang="ru-RU" sz="2400" dirty="0" smtClean="0">
                <a:solidFill>
                  <a:schemeClr val="bg1"/>
                </a:solidFill>
                <a:latin typeface="Times New Roman" panose="02020603050405020304" pitchFamily="18" charset="0"/>
                <a:cs typeface="Times New Roman" panose="02020603050405020304" pitchFamily="18" charset="0"/>
              </a:rPr>
              <a:t>– это отклонение </a:t>
            </a:r>
            <a:r>
              <a:rPr lang="ru-RU" sz="2400" dirty="0">
                <a:solidFill>
                  <a:schemeClr val="bg1"/>
                </a:solidFill>
                <a:latin typeface="Times New Roman" panose="02020603050405020304" pitchFamily="18" charset="0"/>
                <a:cs typeface="Times New Roman" panose="02020603050405020304" pitchFamily="18" charset="0"/>
              </a:rPr>
              <a:t>результата измерения от истинного (действительного) значения измеряемой </a:t>
            </a:r>
            <a:r>
              <a:rPr lang="ru-RU" sz="2400" dirty="0" smtClean="0">
                <a:solidFill>
                  <a:schemeClr val="bg1"/>
                </a:solidFill>
                <a:latin typeface="Times New Roman" panose="02020603050405020304" pitchFamily="18" charset="0"/>
                <a:cs typeface="Times New Roman" panose="02020603050405020304" pitchFamily="18" charset="0"/>
              </a:rPr>
              <a:t>величины, </a:t>
            </a:r>
            <a:r>
              <a:rPr lang="ru-RU" sz="2400" dirty="0">
                <a:solidFill>
                  <a:schemeClr val="bg1"/>
                </a:solidFill>
                <a:latin typeface="Times New Roman" panose="02020603050405020304" pitchFamily="18" charset="0"/>
                <a:cs typeface="Times New Roman" panose="02020603050405020304" pitchFamily="18" charset="0"/>
              </a:rPr>
              <a:t>выражается в единицах измеряемой </a:t>
            </a:r>
            <a:r>
              <a:rPr lang="ru-RU" sz="2400" dirty="0" smtClean="0">
                <a:solidFill>
                  <a:schemeClr val="bg1"/>
                </a:solidFill>
                <a:latin typeface="Times New Roman" panose="02020603050405020304" pitchFamily="18" charset="0"/>
                <a:cs typeface="Times New Roman" panose="02020603050405020304" pitchFamily="18" charset="0"/>
              </a:rPr>
              <a:t>величины:</a:t>
            </a:r>
          </a:p>
          <a:p>
            <a:pPr algn="ctr"/>
            <a:r>
              <a:rPr lang="ru-RU" altLang="ru-RU" sz="2400" b="1" i="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a:t>
            </a:r>
            <a:r>
              <a:rPr lang="en-US" sz="2400" b="1" i="1" dirty="0">
                <a:solidFill>
                  <a:srgbClr val="FF0000"/>
                </a:solidFill>
                <a:latin typeface="Times New Roman" panose="02020603050405020304" pitchFamily="18" charset="0"/>
                <a:cs typeface="Times New Roman" panose="02020603050405020304" pitchFamily="18" charset="0"/>
              </a:rPr>
              <a:t>X = </a:t>
            </a:r>
            <a:r>
              <a:rPr lang="ru-RU" sz="2400" b="1" i="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Х</a:t>
            </a:r>
            <a:r>
              <a:rPr lang="ru-RU" sz="2400" b="1" i="1" dirty="0">
                <a:solidFill>
                  <a:srgbClr val="FF0000"/>
                </a:solidFill>
                <a:latin typeface="Times New Roman" panose="02020603050405020304" pitchFamily="18" charset="0"/>
                <a:cs typeface="Times New Roman" panose="02020603050405020304" pitchFamily="18" charset="0"/>
              </a:rPr>
              <a:t> </a:t>
            </a:r>
            <a:r>
              <a:rPr lang="ru-RU" sz="2400" b="1" i="1" baseline="-25000" dirty="0">
                <a:solidFill>
                  <a:srgbClr val="FF0000"/>
                </a:solidFill>
                <a:latin typeface="Times New Roman" panose="02020603050405020304" pitchFamily="18" charset="0"/>
                <a:cs typeface="Times New Roman" panose="02020603050405020304" pitchFamily="18" charset="0"/>
              </a:rPr>
              <a:t>изм.</a:t>
            </a:r>
            <a:r>
              <a:rPr lang="en-US" sz="2400" b="1" i="1" dirty="0">
                <a:solidFill>
                  <a:srgbClr val="FF0000"/>
                </a:solidFill>
                <a:latin typeface="Times New Roman" panose="02020603050405020304" pitchFamily="18" charset="0"/>
                <a:cs typeface="Times New Roman" panose="02020603050405020304" pitchFamily="18" charset="0"/>
              </a:rPr>
              <a:t> </a:t>
            </a:r>
            <a:r>
              <a:rPr lang="ru-RU" sz="2400" b="1" dirty="0">
                <a:solidFill>
                  <a:srgbClr val="FF0000"/>
                </a:solidFill>
                <a:latin typeface="Times New Roman" panose="02020603050405020304" pitchFamily="18" charset="0"/>
                <a:cs typeface="Times New Roman" panose="02020603050405020304" pitchFamily="18" charset="0"/>
              </a:rPr>
              <a:t>–</a:t>
            </a:r>
            <a:r>
              <a:rPr lang="en-US" sz="2400" b="1" i="1" dirty="0">
                <a:solidFill>
                  <a:srgbClr val="FF0000"/>
                </a:solidFill>
                <a:latin typeface="Times New Roman" panose="02020603050405020304" pitchFamily="18" charset="0"/>
                <a:cs typeface="Times New Roman" panose="02020603050405020304" pitchFamily="18" charset="0"/>
              </a:rPr>
              <a:t> </a:t>
            </a:r>
            <a:r>
              <a:rPr lang="ru-RU" sz="2400" b="1" i="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Х</a:t>
            </a:r>
            <a:r>
              <a:rPr lang="ru-RU" sz="2400" b="1" i="1" dirty="0">
                <a:solidFill>
                  <a:srgbClr val="FF0000"/>
                </a:solidFill>
                <a:latin typeface="Times New Roman" panose="02020603050405020304" pitchFamily="18" charset="0"/>
                <a:cs typeface="Times New Roman" panose="02020603050405020304" pitchFamily="18" charset="0"/>
              </a:rPr>
              <a:t> </a:t>
            </a:r>
            <a:r>
              <a:rPr lang="ru-RU" sz="2400" b="1" i="1" baseline="-25000" dirty="0">
                <a:solidFill>
                  <a:srgbClr val="FF0000"/>
                </a:solidFill>
                <a:latin typeface="Times New Roman" panose="02020603050405020304" pitchFamily="18" charset="0"/>
                <a:cs typeface="Times New Roman" panose="02020603050405020304" pitchFamily="18" charset="0"/>
              </a:rPr>
              <a:t>д</a:t>
            </a:r>
            <a:r>
              <a:rPr lang="en-US" sz="2400" b="1" i="1" dirty="0">
                <a:solidFill>
                  <a:srgbClr val="FF0000"/>
                </a:solidFill>
                <a:latin typeface="Times New Roman" panose="02020603050405020304" pitchFamily="18" charset="0"/>
                <a:cs typeface="Times New Roman" panose="02020603050405020304" pitchFamily="18" charset="0"/>
              </a:rPr>
              <a:t> </a:t>
            </a:r>
            <a:endParaRPr lang="ru-RU" sz="1600" dirty="0">
              <a:solidFill>
                <a:schemeClr val="bg1"/>
              </a:solidFill>
            </a:endParaRPr>
          </a:p>
          <a:p>
            <a:pPr algn="just"/>
            <a:endParaRPr lang="ru-RU" sz="500" dirty="0">
              <a:solidFill>
                <a:schemeClr val="bg1"/>
              </a:solidFill>
              <a:latin typeface="Times New Roman" panose="02020603050405020304" pitchFamily="18" charset="0"/>
              <a:cs typeface="Times New Roman" panose="02020603050405020304" pitchFamily="18" charset="0"/>
            </a:endParaRPr>
          </a:p>
          <a:p>
            <a:pPr algn="just"/>
            <a:r>
              <a:rPr lang="ru-RU" sz="2400" dirty="0" smtClean="0">
                <a:solidFill>
                  <a:schemeClr val="bg1"/>
                </a:solidFill>
                <a:latin typeface="Times New Roman" panose="02020603050405020304" pitchFamily="18" charset="0"/>
                <a:cs typeface="Times New Roman" panose="02020603050405020304" pitchFamily="18" charset="0"/>
              </a:rPr>
              <a:t> </a:t>
            </a:r>
            <a:r>
              <a:rPr lang="ru-RU" sz="2400" b="1" u="sng" dirty="0" smtClean="0">
                <a:solidFill>
                  <a:srgbClr val="FF0000"/>
                </a:solidFill>
                <a:latin typeface="Times New Roman" panose="02020603050405020304" pitchFamily="18" charset="0"/>
                <a:cs typeface="Times New Roman" panose="02020603050405020304" pitchFamily="18" charset="0"/>
              </a:rPr>
              <a:t>Относительная погрешность</a:t>
            </a:r>
            <a:r>
              <a:rPr lang="ru-RU" sz="2400" dirty="0" smtClean="0">
                <a:solidFill>
                  <a:srgbClr val="FF0000"/>
                </a:solidFill>
                <a:latin typeface="Times New Roman" panose="02020603050405020304" pitchFamily="18" charset="0"/>
                <a:cs typeface="Times New Roman" panose="02020603050405020304" pitchFamily="18" charset="0"/>
              </a:rPr>
              <a:t> </a:t>
            </a:r>
            <a:r>
              <a:rPr lang="ru-RU" sz="2400" dirty="0">
                <a:solidFill>
                  <a:schemeClr val="bg1"/>
                </a:solidFill>
                <a:latin typeface="Times New Roman" panose="02020603050405020304" pitchFamily="18" charset="0"/>
                <a:cs typeface="Times New Roman" panose="02020603050405020304" pitchFamily="18" charset="0"/>
              </a:rPr>
              <a:t>представляет собой отношение абсолютной погрешности к измеренному (действительному) значению величины и ее численное значение выражается либо в процентах, либо в долях </a:t>
            </a:r>
            <a:r>
              <a:rPr lang="ru-RU" sz="2400" dirty="0" smtClean="0">
                <a:solidFill>
                  <a:schemeClr val="bg1"/>
                </a:solidFill>
                <a:latin typeface="Times New Roman" panose="02020603050405020304" pitchFamily="18" charset="0"/>
                <a:cs typeface="Times New Roman" panose="02020603050405020304" pitchFamily="18" charset="0"/>
              </a:rPr>
              <a:t>единицы:</a:t>
            </a:r>
          </a:p>
          <a:p>
            <a:pPr algn="just"/>
            <a:endParaRPr lang="ru-RU" sz="2400" dirty="0" smtClean="0">
              <a:solidFill>
                <a:schemeClr val="bg1"/>
              </a:solidFill>
              <a:latin typeface="Times New Roman" panose="02020603050405020304" pitchFamily="18" charset="0"/>
              <a:cs typeface="Times New Roman" panose="02020603050405020304" pitchFamily="18" charset="0"/>
            </a:endParaRPr>
          </a:p>
          <a:p>
            <a:pPr algn="ctr"/>
            <a:endParaRPr lang="ru-RU" sz="800" dirty="0">
              <a:solidFill>
                <a:schemeClr val="bg1"/>
              </a:solidFill>
              <a:latin typeface="Times New Roman" panose="02020603050405020304" pitchFamily="18" charset="0"/>
              <a:cs typeface="Times New Roman" panose="02020603050405020304" pitchFamily="18" charset="0"/>
            </a:endParaRPr>
          </a:p>
        </p:txBody>
      </p:sp>
      <p:graphicFrame>
        <p:nvGraphicFramePr>
          <p:cNvPr id="7" name="Object 5"/>
          <p:cNvGraphicFramePr>
            <a:graphicFrameLocks noChangeAspect="1"/>
          </p:cNvGraphicFramePr>
          <p:nvPr>
            <p:extLst>
              <p:ext uri="{D42A27DB-BD31-4B8C-83A1-F6EECF244321}">
                <p14:modId xmlns:p14="http://schemas.microsoft.com/office/powerpoint/2010/main" val="3442450398"/>
              </p:ext>
            </p:extLst>
          </p:nvPr>
        </p:nvGraphicFramePr>
        <p:xfrm>
          <a:off x="5004048" y="5517232"/>
          <a:ext cx="1225550" cy="1082675"/>
        </p:xfrm>
        <a:graphic>
          <a:graphicData uri="http://schemas.openxmlformats.org/presentationml/2006/ole">
            <mc:AlternateContent xmlns:mc="http://schemas.openxmlformats.org/markup-compatibility/2006">
              <mc:Choice xmlns:v="urn:schemas-microsoft-com:vml" Requires="v">
                <p:oleObj spid="_x0000_s139288" name="Формула" r:id="rId4" imgW="571500" imgH="508000" progId="Equation.3">
                  <p:embed/>
                </p:oleObj>
              </mc:Choice>
              <mc:Fallback>
                <p:oleObj name="Формула" r:id="rId4" imgW="571500" imgH="5080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04048" y="5517232"/>
                        <a:ext cx="1225550" cy="1082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Номер слайда 5"/>
          <p:cNvSpPr>
            <a:spLocks noGrp="1"/>
          </p:cNvSpPr>
          <p:nvPr>
            <p:ph type="sldNum" sz="quarter" idx="12"/>
          </p:nvPr>
        </p:nvSpPr>
        <p:spPr>
          <a:xfrm>
            <a:off x="8287093" y="6188075"/>
            <a:ext cx="856907" cy="669925"/>
          </a:xfrm>
        </p:spPr>
        <p:txBody>
          <a:bodyPr/>
          <a:lstStyle/>
          <a:p>
            <a:pPr>
              <a:defRPr/>
            </a:pPr>
            <a:fld id="{7E03095B-5292-4400-8AF2-D7B2508F3E23}" type="slidenum">
              <a:rPr lang="ru-RU" sz="1600"/>
              <a:pPr>
                <a:defRPr/>
              </a:pPr>
              <a:t>14</a:t>
            </a:fld>
            <a:endParaRPr lang="ru-RU" sz="1600" dirty="0"/>
          </a:p>
        </p:txBody>
      </p:sp>
    </p:spTree>
    <p:extLst>
      <p:ext uri="{BB962C8B-B14F-4D97-AF65-F5344CB8AC3E}">
        <p14:creationId xmlns:p14="http://schemas.microsoft.com/office/powerpoint/2010/main" val="1554919171"/>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1" name="AutoShape 3"/>
          <p:cNvSpPr>
            <a:spLocks noChangeArrowheads="1"/>
          </p:cNvSpPr>
          <p:nvPr/>
        </p:nvSpPr>
        <p:spPr bwMode="auto">
          <a:xfrm>
            <a:off x="0" y="8586"/>
            <a:ext cx="9144000" cy="533400"/>
          </a:xfrm>
          <a:prstGeom prst="roundRect">
            <a:avLst>
              <a:gd name="adj" fmla="val 16667"/>
            </a:avLst>
          </a:prstGeom>
          <a:solidFill>
            <a:srgbClr val="FFFF00"/>
          </a:solidFill>
          <a:ln w="57150">
            <a:solidFill>
              <a:srgbClr val="0000FF"/>
            </a:solidFill>
            <a:round/>
            <a:headEnd/>
            <a:tailEnd/>
          </a:ln>
        </p:spPr>
        <p:txBody>
          <a:bodyPr wrap="none" anchor="ctr"/>
          <a:lstStyle/>
          <a:p>
            <a:pPr algn="ctr"/>
            <a:endParaRPr lang="ru-RU" sz="2800" b="1" dirty="0">
              <a:solidFill>
                <a:srgbClr val="000000"/>
              </a:solidFill>
              <a:latin typeface="Times New Roman" pitchFamily="18" charset="0"/>
            </a:endParaRPr>
          </a:p>
          <a:p>
            <a:pPr algn="ctr"/>
            <a:r>
              <a:rPr lang="ru-RU" sz="2000" b="1" dirty="0" smtClean="0">
                <a:solidFill>
                  <a:srgbClr val="FF0000"/>
                </a:solidFill>
                <a:latin typeface="Book Antiqua" pitchFamily="18" charset="0"/>
                <a:cs typeface="Times New Roman" pitchFamily="18" charset="0"/>
              </a:rPr>
              <a:t>КЛАССИФИКАЦИЯ ПОГРЕШНОСТЕЙ </a:t>
            </a:r>
            <a:r>
              <a:rPr lang="ru-RU" sz="2000" b="1" dirty="0" smtClean="0">
                <a:solidFill>
                  <a:srgbClr val="00B050"/>
                </a:solidFill>
                <a:latin typeface="Book Antiqua" pitchFamily="18" charset="0"/>
              </a:rPr>
              <a:t>ИЗМЕРЕНИЙ</a:t>
            </a:r>
          </a:p>
          <a:p>
            <a:pPr algn="ctr"/>
            <a:endParaRPr lang="ru-RU" sz="2400" b="1" dirty="0">
              <a:solidFill>
                <a:srgbClr val="000000"/>
              </a:solidFill>
              <a:latin typeface="Times New Roman" pitchFamily="18" charset="0"/>
            </a:endParaRPr>
          </a:p>
        </p:txBody>
      </p:sp>
      <p:sp>
        <p:nvSpPr>
          <p:cNvPr id="7" name="Прямоугольник 6"/>
          <p:cNvSpPr/>
          <p:nvPr/>
        </p:nvSpPr>
        <p:spPr>
          <a:xfrm>
            <a:off x="167104" y="620688"/>
            <a:ext cx="8809791" cy="5955476"/>
          </a:xfrm>
          <a:prstGeom prst="rect">
            <a:avLst/>
          </a:prstGeom>
          <a:solidFill>
            <a:schemeClr val="tx1"/>
          </a:solidFill>
        </p:spPr>
        <p:txBody>
          <a:bodyPr wrap="square">
            <a:spAutoFit/>
          </a:bodyPr>
          <a:lstStyle/>
          <a:p>
            <a:pPr algn="just"/>
            <a:r>
              <a:rPr lang="ru-RU" sz="1600" dirty="0">
                <a:solidFill>
                  <a:schemeClr val="bg1"/>
                </a:solidFill>
                <a:latin typeface="Times New Roman" panose="02020603050405020304" pitchFamily="18" charset="0"/>
                <a:cs typeface="Times New Roman" panose="02020603050405020304" pitchFamily="18" charset="0"/>
              </a:rPr>
              <a:t>Опыт проведения измерений показывает, что при многократных измерениях одной и той же неизменной физической величины при постоянных условиях погрешность измерений можно представить в виде двух слагаемых, которые по-разному проявляются от измерения к измерению</a:t>
            </a:r>
            <a:r>
              <a:rPr lang="ru-RU" sz="1600" dirty="0" smtClean="0">
                <a:solidFill>
                  <a:schemeClr val="bg1"/>
                </a:solidFill>
                <a:latin typeface="Times New Roman" panose="02020603050405020304" pitchFamily="18" charset="0"/>
                <a:cs typeface="Times New Roman" panose="02020603050405020304" pitchFamily="18" charset="0"/>
              </a:rPr>
              <a:t>.</a:t>
            </a:r>
          </a:p>
          <a:p>
            <a:pPr algn="just"/>
            <a:r>
              <a:rPr lang="ru-RU" sz="1600" dirty="0" smtClean="0">
                <a:solidFill>
                  <a:schemeClr val="bg1"/>
                </a:solidFill>
                <a:latin typeface="Times New Roman" panose="02020603050405020304" pitchFamily="18" charset="0"/>
                <a:cs typeface="Times New Roman" panose="02020603050405020304" pitchFamily="18" charset="0"/>
              </a:rPr>
              <a:t> </a:t>
            </a:r>
            <a:r>
              <a:rPr lang="ru-RU" sz="1600" dirty="0">
                <a:solidFill>
                  <a:schemeClr val="bg1"/>
                </a:solidFill>
                <a:latin typeface="Times New Roman" panose="02020603050405020304" pitchFamily="18" charset="0"/>
                <a:cs typeface="Times New Roman" panose="02020603050405020304" pitchFamily="18" charset="0"/>
              </a:rPr>
              <a:t>Существуют </a:t>
            </a:r>
            <a:r>
              <a:rPr lang="ru-RU" sz="1600" b="1" i="1" dirty="0">
                <a:solidFill>
                  <a:srgbClr val="0000FF"/>
                </a:solidFill>
                <a:latin typeface="Times New Roman" panose="02020603050405020304" pitchFamily="18" charset="0"/>
                <a:cs typeface="Times New Roman" panose="02020603050405020304" pitchFamily="18" charset="0"/>
              </a:rPr>
              <a:t>факторы, постоянно или закономерно изменяющиеся в процессе проведения измерений </a:t>
            </a:r>
            <a:r>
              <a:rPr lang="ru-RU" sz="1600" dirty="0">
                <a:solidFill>
                  <a:schemeClr val="bg1"/>
                </a:solidFill>
                <a:latin typeface="Times New Roman" panose="02020603050405020304" pitchFamily="18" charset="0"/>
                <a:cs typeface="Times New Roman" panose="02020603050405020304" pitchFamily="18" charset="0"/>
              </a:rPr>
              <a:t>и влияющие на результат измерений и его погрешность. Погрешности, вызываемые такими факторами, называются </a:t>
            </a:r>
            <a:r>
              <a:rPr lang="ru-RU" sz="1600" b="1" i="1" dirty="0">
                <a:solidFill>
                  <a:srgbClr val="0000FF"/>
                </a:solidFill>
                <a:latin typeface="Times New Roman" panose="02020603050405020304" pitchFamily="18" charset="0"/>
                <a:cs typeface="Times New Roman" panose="02020603050405020304" pitchFamily="18" charset="0"/>
              </a:rPr>
              <a:t>систематическими</a:t>
            </a:r>
            <a:r>
              <a:rPr lang="ru-RU" sz="1600" b="1" i="1" dirty="0">
                <a:solidFill>
                  <a:schemeClr val="bg1"/>
                </a:solidFill>
                <a:latin typeface="Times New Roman" panose="02020603050405020304" pitchFamily="18" charset="0"/>
                <a:cs typeface="Times New Roman" panose="02020603050405020304" pitchFamily="18" charset="0"/>
              </a:rPr>
              <a:t>.</a:t>
            </a:r>
            <a:endParaRPr lang="ru-RU" sz="1600" dirty="0">
              <a:solidFill>
                <a:schemeClr val="bg1"/>
              </a:solidFill>
              <a:latin typeface="Times New Roman" panose="02020603050405020304" pitchFamily="18" charset="0"/>
              <a:cs typeface="Times New Roman" panose="02020603050405020304" pitchFamily="18" charset="0"/>
            </a:endParaRPr>
          </a:p>
          <a:p>
            <a:endParaRPr lang="ru-RU" sz="800" b="1" i="1" dirty="0" smtClean="0">
              <a:solidFill>
                <a:schemeClr val="bg1"/>
              </a:solidFill>
              <a:latin typeface="Times New Roman" panose="02020603050405020304" pitchFamily="18" charset="0"/>
              <a:cs typeface="Times New Roman" panose="02020603050405020304" pitchFamily="18" charset="0"/>
            </a:endParaRPr>
          </a:p>
          <a:p>
            <a:pPr algn="just"/>
            <a:r>
              <a:rPr lang="ru-RU" sz="2000" b="1" u="sng" dirty="0" smtClean="0">
                <a:solidFill>
                  <a:srgbClr val="FF0000"/>
                </a:solidFill>
                <a:latin typeface="Times New Roman" panose="02020603050405020304" pitchFamily="18" charset="0"/>
                <a:cs typeface="Times New Roman" panose="02020603050405020304" pitchFamily="18" charset="0"/>
              </a:rPr>
              <a:t>Систематическая </a:t>
            </a:r>
            <a:r>
              <a:rPr lang="ru-RU" sz="2000" b="1" u="sng" dirty="0">
                <a:solidFill>
                  <a:srgbClr val="FF0000"/>
                </a:solidFill>
                <a:latin typeface="Times New Roman" panose="02020603050405020304" pitchFamily="18" charset="0"/>
                <a:cs typeface="Times New Roman" panose="02020603050405020304" pitchFamily="18" charset="0"/>
              </a:rPr>
              <a:t>погрешность</a:t>
            </a:r>
            <a:r>
              <a:rPr lang="ru-RU" sz="2000" dirty="0">
                <a:solidFill>
                  <a:srgbClr val="FF0000"/>
                </a:solidFill>
                <a:latin typeface="Times New Roman" panose="02020603050405020304" pitchFamily="18" charset="0"/>
                <a:cs typeface="Times New Roman" panose="02020603050405020304" pitchFamily="18" charset="0"/>
              </a:rPr>
              <a:t> </a:t>
            </a:r>
            <a:r>
              <a:rPr lang="ru-RU" sz="2000" dirty="0">
                <a:solidFill>
                  <a:schemeClr val="bg1"/>
                </a:solidFill>
                <a:latin typeface="Times New Roman" panose="02020603050405020304" pitchFamily="18" charset="0"/>
                <a:cs typeface="Times New Roman" panose="02020603050405020304" pitchFamily="18" charset="0"/>
              </a:rPr>
              <a:t>– составляющая погрешности измерения, остающаяся постоянной или закономерно изменяющаяся при повторных измерениях одной и той же величины. </a:t>
            </a:r>
            <a:endParaRPr lang="ru-RU" sz="2000" dirty="0" smtClean="0">
              <a:solidFill>
                <a:schemeClr val="bg1"/>
              </a:solidFill>
              <a:latin typeface="Times New Roman" panose="02020603050405020304" pitchFamily="18" charset="0"/>
              <a:cs typeface="Times New Roman" panose="02020603050405020304" pitchFamily="18" charset="0"/>
            </a:endParaRPr>
          </a:p>
          <a:p>
            <a:pPr algn="just"/>
            <a:endParaRPr lang="ru-RU" sz="500" b="1" i="1" dirty="0" smtClean="0">
              <a:solidFill>
                <a:srgbClr val="0000FF"/>
              </a:solidFill>
              <a:latin typeface="Times New Roman" panose="02020603050405020304" pitchFamily="18" charset="0"/>
              <a:cs typeface="Times New Roman" panose="02020603050405020304" pitchFamily="18" charset="0"/>
            </a:endParaRPr>
          </a:p>
          <a:p>
            <a:pPr algn="just"/>
            <a:r>
              <a:rPr lang="ru-RU" sz="1600" b="1" i="1" dirty="0" smtClean="0">
                <a:solidFill>
                  <a:srgbClr val="0000FF"/>
                </a:solidFill>
                <a:latin typeface="Times New Roman" panose="02020603050405020304" pitchFamily="18" charset="0"/>
                <a:cs typeface="Times New Roman" panose="02020603050405020304" pitchFamily="18" charset="0"/>
              </a:rPr>
              <a:t>В </a:t>
            </a:r>
            <a:r>
              <a:rPr lang="ru-RU" sz="1600" b="1" i="1" dirty="0">
                <a:solidFill>
                  <a:srgbClr val="0000FF"/>
                </a:solidFill>
                <a:latin typeface="Times New Roman" panose="02020603050405020304" pitchFamily="18" charset="0"/>
                <a:cs typeface="Times New Roman" panose="02020603050405020304" pitchFamily="18" charset="0"/>
              </a:rPr>
              <a:t>зависимости от характера изменения систематические погрешности подразделяются </a:t>
            </a:r>
            <a:r>
              <a:rPr lang="ru-RU" sz="1600" b="1" i="1" dirty="0" smtClean="0">
                <a:solidFill>
                  <a:srgbClr val="0000FF"/>
                </a:solidFill>
                <a:latin typeface="Times New Roman" panose="02020603050405020304" pitchFamily="18" charset="0"/>
                <a:cs typeface="Times New Roman" panose="02020603050405020304" pitchFamily="18" charset="0"/>
              </a:rPr>
              <a:t>на: </a:t>
            </a:r>
          </a:p>
          <a:p>
            <a:pPr marL="742950" lvl="1" indent="-285750" algn="just">
              <a:buFont typeface="Wingdings" panose="05000000000000000000" pitchFamily="2" charset="2"/>
              <a:buChar char="Ø"/>
            </a:pPr>
            <a:r>
              <a:rPr lang="ru-RU" sz="1600" b="1" i="1" dirty="0" smtClean="0">
                <a:solidFill>
                  <a:schemeClr val="bg1"/>
                </a:solidFill>
                <a:latin typeface="Times New Roman" panose="02020603050405020304" pitchFamily="18" charset="0"/>
                <a:cs typeface="Times New Roman" panose="02020603050405020304" pitchFamily="18" charset="0"/>
              </a:rPr>
              <a:t>постоянные</a:t>
            </a:r>
            <a:r>
              <a:rPr lang="ru-RU" sz="1600" b="1" i="1" dirty="0">
                <a:solidFill>
                  <a:schemeClr val="bg1"/>
                </a:solidFill>
                <a:latin typeface="Times New Roman" panose="02020603050405020304" pitchFamily="18" charset="0"/>
                <a:cs typeface="Times New Roman" panose="02020603050405020304" pitchFamily="18" charset="0"/>
              </a:rPr>
              <a:t>, </a:t>
            </a:r>
            <a:endParaRPr lang="ru-RU" sz="1600" b="1" i="1" dirty="0" smtClean="0">
              <a:solidFill>
                <a:schemeClr val="bg1"/>
              </a:solidFill>
              <a:latin typeface="Times New Roman" panose="02020603050405020304" pitchFamily="18" charset="0"/>
              <a:cs typeface="Times New Roman" panose="02020603050405020304" pitchFamily="18" charset="0"/>
            </a:endParaRPr>
          </a:p>
          <a:p>
            <a:pPr marL="742950" lvl="1" indent="-285750" algn="just">
              <a:buFont typeface="Wingdings" panose="05000000000000000000" pitchFamily="2" charset="2"/>
              <a:buChar char="Ø"/>
            </a:pPr>
            <a:r>
              <a:rPr lang="ru-RU" sz="1600" b="1" i="1" dirty="0" smtClean="0">
                <a:solidFill>
                  <a:schemeClr val="bg1"/>
                </a:solidFill>
                <a:latin typeface="Times New Roman" panose="02020603050405020304" pitchFamily="18" charset="0"/>
                <a:cs typeface="Times New Roman" panose="02020603050405020304" pitchFamily="18" charset="0"/>
              </a:rPr>
              <a:t>прогрессирующие</a:t>
            </a:r>
            <a:r>
              <a:rPr lang="ru-RU" sz="1600" b="1" i="1" dirty="0">
                <a:solidFill>
                  <a:schemeClr val="bg1"/>
                </a:solidFill>
                <a:latin typeface="Times New Roman" panose="02020603050405020304" pitchFamily="18" charset="0"/>
                <a:cs typeface="Times New Roman" panose="02020603050405020304" pitchFamily="18" charset="0"/>
              </a:rPr>
              <a:t>, </a:t>
            </a:r>
            <a:endParaRPr lang="ru-RU" sz="1600" b="1" i="1" dirty="0" smtClean="0">
              <a:solidFill>
                <a:schemeClr val="bg1"/>
              </a:solidFill>
              <a:latin typeface="Times New Roman" panose="02020603050405020304" pitchFamily="18" charset="0"/>
              <a:cs typeface="Times New Roman" panose="02020603050405020304" pitchFamily="18" charset="0"/>
            </a:endParaRPr>
          </a:p>
          <a:p>
            <a:pPr marL="742950" lvl="1" indent="-285750" algn="just">
              <a:buFont typeface="Wingdings" panose="05000000000000000000" pitchFamily="2" charset="2"/>
              <a:buChar char="Ø"/>
            </a:pPr>
            <a:r>
              <a:rPr lang="ru-RU" sz="1600" b="1" i="1" dirty="0" smtClean="0">
                <a:solidFill>
                  <a:schemeClr val="bg1"/>
                </a:solidFill>
                <a:latin typeface="Times New Roman" panose="02020603050405020304" pitchFamily="18" charset="0"/>
                <a:cs typeface="Times New Roman" panose="02020603050405020304" pitchFamily="18" charset="0"/>
              </a:rPr>
              <a:t>периодические</a:t>
            </a:r>
            <a:r>
              <a:rPr lang="ru-RU" sz="1600" b="1" i="1" dirty="0">
                <a:solidFill>
                  <a:schemeClr val="bg1"/>
                </a:solidFill>
                <a:latin typeface="Times New Roman" panose="02020603050405020304" pitchFamily="18" charset="0"/>
                <a:cs typeface="Times New Roman" panose="02020603050405020304" pitchFamily="18" charset="0"/>
              </a:rPr>
              <a:t>, </a:t>
            </a:r>
            <a:endParaRPr lang="ru-RU" sz="1600" b="1" i="1" dirty="0" smtClean="0">
              <a:solidFill>
                <a:schemeClr val="bg1"/>
              </a:solidFill>
              <a:latin typeface="Times New Roman" panose="02020603050405020304" pitchFamily="18" charset="0"/>
              <a:cs typeface="Times New Roman" panose="02020603050405020304" pitchFamily="18" charset="0"/>
            </a:endParaRPr>
          </a:p>
          <a:p>
            <a:pPr marL="742950" lvl="1" indent="-285750" algn="just">
              <a:buFont typeface="Wingdings" panose="05000000000000000000" pitchFamily="2" charset="2"/>
              <a:buChar char="Ø"/>
            </a:pPr>
            <a:r>
              <a:rPr lang="ru-RU" sz="1600" b="1" i="1" dirty="0" smtClean="0">
                <a:solidFill>
                  <a:schemeClr val="bg1"/>
                </a:solidFill>
                <a:latin typeface="Times New Roman" panose="02020603050405020304" pitchFamily="18" charset="0"/>
                <a:cs typeface="Times New Roman" panose="02020603050405020304" pitchFamily="18" charset="0"/>
              </a:rPr>
              <a:t>изменяющиеся </a:t>
            </a:r>
            <a:r>
              <a:rPr lang="ru-RU" sz="1600" b="1" i="1" dirty="0">
                <a:solidFill>
                  <a:schemeClr val="bg1"/>
                </a:solidFill>
                <a:latin typeface="Times New Roman" panose="02020603050405020304" pitchFamily="18" charset="0"/>
                <a:cs typeface="Times New Roman" panose="02020603050405020304" pitchFamily="18" charset="0"/>
              </a:rPr>
              <a:t>по сложному закону.</a:t>
            </a:r>
            <a:endParaRPr lang="ru-RU" sz="1600" dirty="0">
              <a:solidFill>
                <a:schemeClr val="bg1"/>
              </a:solidFill>
              <a:latin typeface="Times New Roman" panose="02020603050405020304" pitchFamily="18" charset="0"/>
              <a:cs typeface="Times New Roman" panose="02020603050405020304" pitchFamily="18" charset="0"/>
            </a:endParaRPr>
          </a:p>
          <a:p>
            <a:pPr algn="just"/>
            <a:r>
              <a:rPr lang="ru-RU" sz="1600" b="1" i="1" dirty="0">
                <a:solidFill>
                  <a:srgbClr val="0000FF"/>
                </a:solidFill>
                <a:latin typeface="Times New Roman" panose="02020603050405020304" pitchFamily="18" charset="0"/>
                <a:cs typeface="Times New Roman" panose="02020603050405020304" pitchFamily="18" charset="0"/>
              </a:rPr>
              <a:t>Близость к нулю </a:t>
            </a:r>
            <a:r>
              <a:rPr lang="ru-RU" sz="1600" i="1" dirty="0">
                <a:solidFill>
                  <a:schemeClr val="bg1"/>
                </a:solidFill>
                <a:latin typeface="Times New Roman" panose="02020603050405020304" pitchFamily="18" charset="0"/>
                <a:cs typeface="Times New Roman" panose="02020603050405020304" pitchFamily="18" charset="0"/>
              </a:rPr>
              <a:t>систематической погрешности отражает </a:t>
            </a:r>
            <a:r>
              <a:rPr lang="ru-RU" sz="1600" b="1" i="1" dirty="0">
                <a:solidFill>
                  <a:srgbClr val="FF0000"/>
                </a:solidFill>
                <a:latin typeface="Times New Roman" panose="02020603050405020304" pitchFamily="18" charset="0"/>
                <a:cs typeface="Times New Roman" panose="02020603050405020304" pitchFamily="18" charset="0"/>
              </a:rPr>
              <a:t>правильность измерений</a:t>
            </a:r>
            <a:r>
              <a:rPr lang="ru-RU" sz="1600" i="1" dirty="0">
                <a:solidFill>
                  <a:schemeClr val="bg1"/>
                </a:solidFill>
                <a:latin typeface="Times New Roman" panose="02020603050405020304" pitchFamily="18" charset="0"/>
                <a:cs typeface="Times New Roman" panose="02020603050405020304" pitchFamily="18" charset="0"/>
              </a:rPr>
              <a:t>.</a:t>
            </a:r>
          </a:p>
          <a:p>
            <a:pPr algn="just"/>
            <a:r>
              <a:rPr lang="ru-RU" sz="1600" i="1" dirty="0">
                <a:solidFill>
                  <a:schemeClr val="bg1"/>
                </a:solidFill>
                <a:latin typeface="Times New Roman" panose="02020603050405020304" pitchFamily="18" charset="0"/>
                <a:cs typeface="Times New Roman" panose="02020603050405020304" pitchFamily="18" charset="0"/>
              </a:rPr>
              <a:t>Систематические погрешности обычно оцениваются либо путем теоретического </a:t>
            </a:r>
            <a:r>
              <a:rPr lang="ru-RU" sz="1600" b="1" i="1" dirty="0">
                <a:solidFill>
                  <a:srgbClr val="FF0000"/>
                </a:solidFill>
                <a:latin typeface="Times New Roman" panose="02020603050405020304" pitchFamily="18" charset="0"/>
                <a:cs typeface="Times New Roman" panose="02020603050405020304" pitchFamily="18" charset="0"/>
              </a:rPr>
              <a:t>анализа условий измерения</a:t>
            </a:r>
            <a:r>
              <a:rPr lang="ru-RU" sz="1600" i="1" dirty="0">
                <a:solidFill>
                  <a:schemeClr val="bg1"/>
                </a:solidFill>
                <a:latin typeface="Times New Roman" panose="02020603050405020304" pitchFamily="18" charset="0"/>
                <a:cs typeface="Times New Roman" panose="02020603050405020304" pitchFamily="18" charset="0"/>
              </a:rPr>
              <a:t>, основываясь на известных свойствах средств измерений, либо использованием </a:t>
            </a:r>
            <a:r>
              <a:rPr lang="ru-RU" sz="1600" b="1" i="1" dirty="0">
                <a:solidFill>
                  <a:schemeClr val="bg1"/>
                </a:solidFill>
                <a:latin typeface="Times New Roman" panose="02020603050405020304" pitchFamily="18" charset="0"/>
                <a:cs typeface="Times New Roman" panose="02020603050405020304" pitchFamily="18" charset="0"/>
              </a:rPr>
              <a:t>более точных </a:t>
            </a:r>
            <a:r>
              <a:rPr lang="ru-RU" sz="1600" b="1" i="1" dirty="0" smtClean="0">
                <a:solidFill>
                  <a:schemeClr val="bg1"/>
                </a:solidFill>
                <a:latin typeface="Times New Roman" panose="02020603050405020304" pitchFamily="18" charset="0"/>
                <a:cs typeface="Times New Roman" panose="02020603050405020304" pitchFamily="18" charset="0"/>
              </a:rPr>
              <a:t>средств измерений</a:t>
            </a:r>
            <a:r>
              <a:rPr lang="ru-RU" sz="1600" i="1" dirty="0">
                <a:solidFill>
                  <a:schemeClr val="bg1"/>
                </a:solidFill>
                <a:latin typeface="Times New Roman" panose="02020603050405020304" pitchFamily="18" charset="0"/>
                <a:cs typeface="Times New Roman" panose="02020603050405020304" pitchFamily="18" charset="0"/>
              </a:rPr>
              <a:t>. </a:t>
            </a:r>
            <a:endParaRPr lang="ru-RU" sz="1600" i="1" dirty="0" smtClean="0">
              <a:solidFill>
                <a:schemeClr val="bg1"/>
              </a:solidFill>
              <a:latin typeface="Times New Roman" panose="02020603050405020304" pitchFamily="18" charset="0"/>
              <a:cs typeface="Times New Roman" panose="02020603050405020304" pitchFamily="18" charset="0"/>
            </a:endParaRPr>
          </a:p>
          <a:p>
            <a:pPr algn="just"/>
            <a:r>
              <a:rPr lang="ru-RU" sz="1600" i="1" dirty="0" smtClean="0">
                <a:solidFill>
                  <a:schemeClr val="bg1"/>
                </a:solidFill>
                <a:latin typeface="Times New Roman" panose="02020603050405020304" pitchFamily="18" charset="0"/>
                <a:cs typeface="Times New Roman" panose="02020603050405020304" pitchFamily="18" charset="0"/>
              </a:rPr>
              <a:t>Как </a:t>
            </a:r>
            <a:r>
              <a:rPr lang="ru-RU" sz="1600" i="1" dirty="0">
                <a:solidFill>
                  <a:schemeClr val="bg1"/>
                </a:solidFill>
                <a:latin typeface="Times New Roman" panose="02020603050405020304" pitchFamily="18" charset="0"/>
                <a:cs typeface="Times New Roman" panose="02020603050405020304" pitchFamily="18" charset="0"/>
              </a:rPr>
              <a:t>правило, систематические погрешности стараются исключить с помощью поправок. </a:t>
            </a:r>
            <a:endParaRPr lang="ru-RU" sz="1600" i="1" dirty="0" smtClean="0">
              <a:solidFill>
                <a:schemeClr val="bg1"/>
              </a:solidFill>
              <a:latin typeface="Times New Roman" panose="02020603050405020304" pitchFamily="18" charset="0"/>
              <a:cs typeface="Times New Roman" panose="02020603050405020304" pitchFamily="18" charset="0"/>
            </a:endParaRPr>
          </a:p>
          <a:p>
            <a:pPr algn="just"/>
            <a:r>
              <a:rPr lang="ru-RU" sz="1600" b="1" i="1" dirty="0" smtClean="0">
                <a:solidFill>
                  <a:srgbClr val="FF0000"/>
                </a:solidFill>
                <a:latin typeface="Times New Roman" panose="02020603050405020304" pitchFamily="18" charset="0"/>
                <a:cs typeface="Times New Roman" panose="02020603050405020304" pitchFamily="18" charset="0"/>
              </a:rPr>
              <a:t>Поправка</a:t>
            </a:r>
            <a:r>
              <a:rPr lang="ru-RU" sz="1600" i="1" dirty="0" smtClean="0">
                <a:solidFill>
                  <a:srgbClr val="FF0000"/>
                </a:solidFill>
                <a:latin typeface="Times New Roman" panose="02020603050405020304" pitchFamily="18" charset="0"/>
                <a:cs typeface="Times New Roman" panose="02020603050405020304" pitchFamily="18" charset="0"/>
              </a:rPr>
              <a:t> </a:t>
            </a:r>
            <a:r>
              <a:rPr lang="ru-RU" sz="1600" i="1" dirty="0">
                <a:solidFill>
                  <a:schemeClr val="bg1"/>
                </a:solidFill>
                <a:latin typeface="Times New Roman" panose="02020603050405020304" pitchFamily="18" charset="0"/>
                <a:cs typeface="Times New Roman" panose="02020603050405020304" pitchFamily="18" charset="0"/>
              </a:rPr>
              <a:t>представляет собой значение величины, вводимое в неисправленный результата измерения с целью исключения систематической погрешности. </a:t>
            </a:r>
            <a:r>
              <a:rPr lang="ru-RU" sz="1600" b="1" i="1" dirty="0">
                <a:solidFill>
                  <a:srgbClr val="0000FF"/>
                </a:solidFill>
                <a:latin typeface="Times New Roman" panose="02020603050405020304" pitchFamily="18" charset="0"/>
                <a:cs typeface="Times New Roman" panose="02020603050405020304" pitchFamily="18" charset="0"/>
              </a:rPr>
              <a:t>Знак поправки противоположен знаку величины</a:t>
            </a:r>
            <a:r>
              <a:rPr lang="ru-RU" sz="1600" i="1" dirty="0">
                <a:solidFill>
                  <a:schemeClr val="bg1"/>
                </a:solidFill>
                <a:latin typeface="Times New Roman" panose="02020603050405020304" pitchFamily="18" charset="0"/>
                <a:cs typeface="Times New Roman" panose="02020603050405020304" pitchFamily="18" charset="0"/>
              </a:rPr>
              <a:t>. </a:t>
            </a:r>
            <a:endParaRPr lang="ru-RU" sz="1600" i="1" dirty="0" smtClean="0">
              <a:solidFill>
                <a:schemeClr val="bg1"/>
              </a:solidFill>
              <a:latin typeface="Times New Roman" panose="02020603050405020304" pitchFamily="18" charset="0"/>
              <a:cs typeface="Times New Roman" panose="02020603050405020304" pitchFamily="18" charset="0"/>
            </a:endParaRPr>
          </a:p>
        </p:txBody>
      </p:sp>
      <p:sp>
        <p:nvSpPr>
          <p:cNvPr id="6" name="Номер слайда 5"/>
          <p:cNvSpPr>
            <a:spLocks noGrp="1"/>
          </p:cNvSpPr>
          <p:nvPr>
            <p:ph type="sldNum" sz="quarter" idx="12"/>
          </p:nvPr>
        </p:nvSpPr>
        <p:spPr>
          <a:xfrm>
            <a:off x="8287093" y="6188075"/>
            <a:ext cx="856907" cy="669925"/>
          </a:xfrm>
        </p:spPr>
        <p:txBody>
          <a:bodyPr/>
          <a:lstStyle/>
          <a:p>
            <a:pPr>
              <a:defRPr/>
            </a:pPr>
            <a:fld id="{7E03095B-5292-4400-8AF2-D7B2508F3E23}" type="slidenum">
              <a:rPr lang="ru-RU" sz="1600"/>
              <a:pPr>
                <a:defRPr/>
              </a:pPr>
              <a:t>15</a:t>
            </a:fld>
            <a:endParaRPr lang="ru-RU" sz="1600" dirty="0"/>
          </a:p>
        </p:txBody>
      </p:sp>
    </p:spTree>
    <p:extLst>
      <p:ext uri="{BB962C8B-B14F-4D97-AF65-F5344CB8AC3E}">
        <p14:creationId xmlns:p14="http://schemas.microsoft.com/office/powerpoint/2010/main" val="255553873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1" name="AutoShape 3"/>
          <p:cNvSpPr>
            <a:spLocks noChangeArrowheads="1"/>
          </p:cNvSpPr>
          <p:nvPr/>
        </p:nvSpPr>
        <p:spPr bwMode="auto">
          <a:xfrm>
            <a:off x="0" y="8586"/>
            <a:ext cx="9144000" cy="533400"/>
          </a:xfrm>
          <a:prstGeom prst="roundRect">
            <a:avLst>
              <a:gd name="adj" fmla="val 16667"/>
            </a:avLst>
          </a:prstGeom>
          <a:solidFill>
            <a:srgbClr val="FFFF00"/>
          </a:solidFill>
          <a:ln w="57150">
            <a:solidFill>
              <a:srgbClr val="0000FF"/>
            </a:solidFill>
            <a:round/>
            <a:headEnd/>
            <a:tailEnd/>
          </a:ln>
        </p:spPr>
        <p:txBody>
          <a:bodyPr wrap="none" anchor="ctr"/>
          <a:lstStyle/>
          <a:p>
            <a:pPr algn="ctr"/>
            <a:endParaRPr lang="ru-RU" sz="2800" b="1" dirty="0">
              <a:solidFill>
                <a:srgbClr val="000000"/>
              </a:solidFill>
              <a:latin typeface="Times New Roman" pitchFamily="18" charset="0"/>
            </a:endParaRPr>
          </a:p>
          <a:p>
            <a:pPr algn="ctr"/>
            <a:r>
              <a:rPr lang="ru-RU" sz="2000" b="1" dirty="0" smtClean="0">
                <a:solidFill>
                  <a:srgbClr val="FF0000"/>
                </a:solidFill>
                <a:latin typeface="Book Antiqua" pitchFamily="18" charset="0"/>
                <a:cs typeface="Times New Roman" pitchFamily="18" charset="0"/>
              </a:rPr>
              <a:t>КЛАССИФИКАЦИЯ ПОГРЕШНОСТЕЙ </a:t>
            </a:r>
            <a:r>
              <a:rPr lang="ru-RU" sz="2000" b="1" dirty="0" smtClean="0">
                <a:solidFill>
                  <a:srgbClr val="00B050"/>
                </a:solidFill>
                <a:latin typeface="Book Antiqua" pitchFamily="18" charset="0"/>
              </a:rPr>
              <a:t>ИЗМЕРЕНИЙ</a:t>
            </a:r>
          </a:p>
          <a:p>
            <a:pPr algn="ctr"/>
            <a:endParaRPr lang="ru-RU" sz="2400" b="1" dirty="0">
              <a:solidFill>
                <a:srgbClr val="000000"/>
              </a:solidFill>
              <a:latin typeface="Times New Roman" pitchFamily="18" charset="0"/>
            </a:endParaRPr>
          </a:p>
        </p:txBody>
      </p:sp>
      <p:sp>
        <p:nvSpPr>
          <p:cNvPr id="2" name="Прямоугольник 1"/>
          <p:cNvSpPr/>
          <p:nvPr/>
        </p:nvSpPr>
        <p:spPr>
          <a:xfrm>
            <a:off x="215516" y="667100"/>
            <a:ext cx="8712968" cy="6340197"/>
          </a:xfrm>
          <a:prstGeom prst="rect">
            <a:avLst/>
          </a:prstGeom>
          <a:solidFill>
            <a:schemeClr val="tx1"/>
          </a:solidFill>
        </p:spPr>
        <p:txBody>
          <a:bodyPr wrap="square">
            <a:spAutoFit/>
          </a:bodyPr>
          <a:lstStyle/>
          <a:p>
            <a:pPr algn="just"/>
            <a:r>
              <a:rPr lang="ru-RU" dirty="0">
                <a:solidFill>
                  <a:schemeClr val="bg1"/>
                </a:solidFill>
                <a:latin typeface="Times New Roman" panose="02020603050405020304" pitchFamily="18" charset="0"/>
                <a:cs typeface="Times New Roman" panose="02020603050405020304" pitchFamily="18" charset="0"/>
              </a:rPr>
              <a:t>На возникновение погрешностей влияют также и </a:t>
            </a:r>
            <a:r>
              <a:rPr lang="ru-RU" b="1" i="1" dirty="0">
                <a:solidFill>
                  <a:srgbClr val="0000FF"/>
                </a:solidFill>
                <a:latin typeface="Times New Roman" panose="02020603050405020304" pitchFamily="18" charset="0"/>
                <a:cs typeface="Times New Roman" panose="02020603050405020304" pitchFamily="18" charset="0"/>
              </a:rPr>
              <a:t>факторы, нерегулярно появляющиеся и неожиданно исчезающие</a:t>
            </a:r>
            <a:r>
              <a:rPr lang="ru-RU" dirty="0">
                <a:solidFill>
                  <a:schemeClr val="bg1"/>
                </a:solidFill>
                <a:latin typeface="Times New Roman" panose="02020603050405020304" pitchFamily="18" charset="0"/>
                <a:cs typeface="Times New Roman" panose="02020603050405020304" pitchFamily="18" charset="0"/>
              </a:rPr>
              <a:t>. Причем интенсивность их тоже не остается постоянной. Результаты измерения в таких условиях имеют различия, которые индивидуально непредсказуемы, а присущие им закономерности проявляются лишь при значительном числе измерений. </a:t>
            </a:r>
          </a:p>
          <a:p>
            <a:pPr algn="just"/>
            <a:r>
              <a:rPr lang="ru-RU" dirty="0">
                <a:solidFill>
                  <a:schemeClr val="bg1"/>
                </a:solidFill>
                <a:latin typeface="Times New Roman" panose="02020603050405020304" pitchFamily="18" charset="0"/>
                <a:cs typeface="Times New Roman" panose="02020603050405020304" pitchFamily="18" charset="0"/>
              </a:rPr>
              <a:t>Погрешности, появляющиеся в результате действия таких факторов, называются </a:t>
            </a:r>
            <a:r>
              <a:rPr lang="ru-RU" b="1" i="1" dirty="0">
                <a:solidFill>
                  <a:srgbClr val="0000FF"/>
                </a:solidFill>
                <a:latin typeface="Times New Roman" panose="02020603050405020304" pitchFamily="18" charset="0"/>
                <a:cs typeface="Times New Roman" panose="02020603050405020304" pitchFamily="18" charset="0"/>
              </a:rPr>
              <a:t>случайными погрешностями</a:t>
            </a:r>
            <a:r>
              <a:rPr lang="ru-RU" i="1" dirty="0">
                <a:solidFill>
                  <a:srgbClr val="0000FF"/>
                </a:solidFill>
                <a:latin typeface="Times New Roman" panose="02020603050405020304" pitchFamily="18" charset="0"/>
                <a:cs typeface="Times New Roman" panose="02020603050405020304" pitchFamily="18" charset="0"/>
              </a:rPr>
              <a:t>.</a:t>
            </a:r>
            <a:endParaRPr lang="ru-RU" b="1" i="1" dirty="0">
              <a:solidFill>
                <a:srgbClr val="0000FF"/>
              </a:solidFill>
              <a:latin typeface="Times New Roman" panose="02020603050405020304" pitchFamily="18" charset="0"/>
              <a:cs typeface="Times New Roman" panose="02020603050405020304" pitchFamily="18" charset="0"/>
            </a:endParaRPr>
          </a:p>
          <a:p>
            <a:pPr algn="just"/>
            <a:endParaRPr lang="ru-RU" sz="800" b="1" u="sng" dirty="0" smtClean="0">
              <a:solidFill>
                <a:srgbClr val="FF0000"/>
              </a:solidFill>
              <a:latin typeface="Times New Roman" panose="02020603050405020304" pitchFamily="18" charset="0"/>
              <a:cs typeface="Times New Roman" panose="02020603050405020304" pitchFamily="18" charset="0"/>
            </a:endParaRPr>
          </a:p>
          <a:p>
            <a:pPr algn="just"/>
            <a:r>
              <a:rPr lang="ru-RU" sz="2100" b="1" u="sng" dirty="0" smtClean="0">
                <a:solidFill>
                  <a:srgbClr val="FF0000"/>
                </a:solidFill>
                <a:latin typeface="Times New Roman" panose="02020603050405020304" pitchFamily="18" charset="0"/>
                <a:cs typeface="Times New Roman" panose="02020603050405020304" pitchFamily="18" charset="0"/>
              </a:rPr>
              <a:t>Случайная </a:t>
            </a:r>
            <a:r>
              <a:rPr lang="ru-RU" sz="2100" b="1" u="sng" dirty="0">
                <a:solidFill>
                  <a:srgbClr val="FF0000"/>
                </a:solidFill>
                <a:latin typeface="Times New Roman" panose="02020603050405020304" pitchFamily="18" charset="0"/>
                <a:cs typeface="Times New Roman" panose="02020603050405020304" pitchFamily="18" charset="0"/>
              </a:rPr>
              <a:t>погрешность</a:t>
            </a:r>
            <a:r>
              <a:rPr lang="ru-RU" sz="2100" dirty="0">
                <a:solidFill>
                  <a:schemeClr val="bg1"/>
                </a:solidFill>
                <a:latin typeface="Times New Roman" panose="02020603050405020304" pitchFamily="18" charset="0"/>
                <a:cs typeface="Times New Roman" panose="02020603050405020304" pitchFamily="18" charset="0"/>
              </a:rPr>
              <a:t> – составляющая погрешности измерения, изменяющаяся случайным образом (по знаку и значению) при повторных измерениях одной и той же величины, проведенных с одинаковой тщательностью.</a:t>
            </a:r>
          </a:p>
          <a:p>
            <a:pPr algn="just"/>
            <a:endParaRPr lang="ru-RU" sz="800" dirty="0" smtClean="0">
              <a:solidFill>
                <a:schemeClr val="bg1"/>
              </a:solidFill>
              <a:latin typeface="Times New Roman" panose="02020603050405020304" pitchFamily="18" charset="0"/>
              <a:cs typeface="Times New Roman" panose="02020603050405020304" pitchFamily="18" charset="0"/>
            </a:endParaRPr>
          </a:p>
          <a:p>
            <a:pPr algn="just"/>
            <a:r>
              <a:rPr lang="ru-RU" dirty="0" smtClean="0">
                <a:solidFill>
                  <a:schemeClr val="bg1"/>
                </a:solidFill>
                <a:latin typeface="Times New Roman" panose="02020603050405020304" pitchFamily="18" charset="0"/>
                <a:cs typeface="Times New Roman" panose="02020603050405020304" pitchFamily="18" charset="0"/>
              </a:rPr>
              <a:t>Незначительность </a:t>
            </a:r>
            <a:r>
              <a:rPr lang="ru-RU" dirty="0">
                <a:solidFill>
                  <a:schemeClr val="bg1"/>
                </a:solidFill>
                <a:latin typeface="Times New Roman" panose="02020603050405020304" pitchFamily="18" charset="0"/>
                <a:cs typeface="Times New Roman" panose="02020603050405020304" pitchFamily="18" charset="0"/>
              </a:rPr>
              <a:t>случайных погрешностей говорит о хорошей </a:t>
            </a:r>
            <a:r>
              <a:rPr lang="ru-RU" b="1" i="1" dirty="0">
                <a:solidFill>
                  <a:srgbClr val="0000FF"/>
                </a:solidFill>
                <a:latin typeface="Times New Roman" panose="02020603050405020304" pitchFamily="18" charset="0"/>
                <a:cs typeface="Times New Roman" panose="02020603050405020304" pitchFamily="18" charset="0"/>
              </a:rPr>
              <a:t>сходимости</a:t>
            </a:r>
            <a:r>
              <a:rPr lang="ru-RU" i="1" dirty="0">
                <a:solidFill>
                  <a:srgbClr val="0000FF"/>
                </a:solidFill>
                <a:latin typeface="Times New Roman" panose="02020603050405020304" pitchFamily="18" charset="0"/>
                <a:cs typeface="Times New Roman" panose="02020603050405020304" pitchFamily="18" charset="0"/>
              </a:rPr>
              <a:t> </a:t>
            </a:r>
            <a:r>
              <a:rPr lang="ru-RU" b="1" i="1" dirty="0">
                <a:solidFill>
                  <a:srgbClr val="0000FF"/>
                </a:solidFill>
                <a:latin typeface="Times New Roman" panose="02020603050405020304" pitchFamily="18" charset="0"/>
                <a:cs typeface="Times New Roman" panose="02020603050405020304" pitchFamily="18" charset="0"/>
              </a:rPr>
              <a:t>измерений</a:t>
            </a:r>
            <a:r>
              <a:rPr lang="ru-RU" b="1" i="1" dirty="0">
                <a:solidFill>
                  <a:schemeClr val="bg1"/>
                </a:solidFill>
                <a:latin typeface="Times New Roman" panose="02020603050405020304" pitchFamily="18" charset="0"/>
                <a:cs typeface="Times New Roman" panose="02020603050405020304" pitchFamily="18" charset="0"/>
              </a:rPr>
              <a:t>,</a:t>
            </a:r>
            <a:r>
              <a:rPr lang="ru-RU" dirty="0">
                <a:solidFill>
                  <a:schemeClr val="bg1"/>
                </a:solidFill>
                <a:latin typeface="Times New Roman" panose="02020603050405020304" pitchFamily="18" charset="0"/>
                <a:cs typeface="Times New Roman" panose="02020603050405020304" pitchFamily="18" charset="0"/>
              </a:rPr>
              <a:t> то есть о близости друг к другу результатов измерений, выполненных повторно одними и теми же средствами, одним и тем же методом, в одинаковых условиях и с одинаковой тщательностью.</a:t>
            </a:r>
          </a:p>
          <a:p>
            <a:pPr algn="just"/>
            <a:r>
              <a:rPr lang="ru-RU" dirty="0">
                <a:solidFill>
                  <a:schemeClr val="bg1"/>
                </a:solidFill>
                <a:latin typeface="Times New Roman" panose="02020603050405020304" pitchFamily="18" charset="0"/>
                <a:cs typeface="Times New Roman" panose="02020603050405020304" pitchFamily="18" charset="0"/>
              </a:rPr>
              <a:t>Обнаруживаются случайные погрешности путем </a:t>
            </a:r>
            <a:r>
              <a:rPr lang="ru-RU" b="1" i="1" dirty="0">
                <a:solidFill>
                  <a:schemeClr val="bg1"/>
                </a:solidFill>
                <a:latin typeface="Times New Roman" panose="02020603050405020304" pitchFamily="18" charset="0"/>
                <a:cs typeface="Times New Roman" panose="02020603050405020304" pitchFamily="18" charset="0"/>
              </a:rPr>
              <a:t>повторных измерений</a:t>
            </a:r>
            <a:r>
              <a:rPr lang="ru-RU" dirty="0">
                <a:solidFill>
                  <a:schemeClr val="bg1"/>
                </a:solidFill>
                <a:latin typeface="Times New Roman" panose="02020603050405020304" pitchFamily="18" charset="0"/>
                <a:cs typeface="Times New Roman" panose="02020603050405020304" pitchFamily="18" charset="0"/>
              </a:rPr>
              <a:t> одной и той же величины в одних и тех же условиях. Они не могут быть исключены опытным путем, но могут быть оценены при обработке результатов наблюдений. </a:t>
            </a:r>
            <a:endParaRPr lang="ru-RU" dirty="0" smtClean="0">
              <a:solidFill>
                <a:schemeClr val="bg1"/>
              </a:solidFill>
              <a:latin typeface="Times New Roman" panose="02020603050405020304" pitchFamily="18" charset="0"/>
              <a:cs typeface="Times New Roman" panose="02020603050405020304" pitchFamily="18" charset="0"/>
            </a:endParaRPr>
          </a:p>
          <a:p>
            <a:pPr algn="just"/>
            <a:endParaRPr lang="ru-RU" sz="500" dirty="0">
              <a:solidFill>
                <a:schemeClr val="bg1"/>
              </a:solidFill>
              <a:latin typeface="Times New Roman" panose="02020603050405020304" pitchFamily="18" charset="0"/>
              <a:cs typeface="Times New Roman" panose="02020603050405020304" pitchFamily="18" charset="0"/>
            </a:endParaRPr>
          </a:p>
          <a:p>
            <a:pPr algn="just"/>
            <a:r>
              <a:rPr lang="ru-RU" dirty="0" smtClean="0">
                <a:solidFill>
                  <a:schemeClr val="bg1"/>
                </a:solidFill>
                <a:latin typeface="Times New Roman" panose="02020603050405020304" pitchFamily="18" charset="0"/>
                <a:cs typeface="Times New Roman" panose="02020603050405020304" pitchFamily="18" charset="0"/>
              </a:rPr>
              <a:t>Деление </a:t>
            </a:r>
            <a:r>
              <a:rPr lang="ru-RU" dirty="0">
                <a:solidFill>
                  <a:schemeClr val="bg1"/>
                </a:solidFill>
                <a:latin typeface="Times New Roman" panose="02020603050405020304" pitchFamily="18" charset="0"/>
                <a:cs typeface="Times New Roman" panose="02020603050405020304" pitchFamily="18" charset="0"/>
              </a:rPr>
              <a:t>погрешностей измерений </a:t>
            </a:r>
            <a:r>
              <a:rPr lang="ru-RU" b="1" i="1" dirty="0">
                <a:solidFill>
                  <a:schemeClr val="bg1"/>
                </a:solidFill>
                <a:latin typeface="Times New Roman" panose="02020603050405020304" pitchFamily="18" charset="0"/>
                <a:cs typeface="Times New Roman" panose="02020603050405020304" pitchFamily="18" charset="0"/>
              </a:rPr>
              <a:t>на случайные и систематические </a:t>
            </a:r>
            <a:r>
              <a:rPr lang="ru-RU" dirty="0">
                <a:solidFill>
                  <a:schemeClr val="bg1"/>
                </a:solidFill>
                <a:latin typeface="Times New Roman" panose="02020603050405020304" pitchFamily="18" charset="0"/>
                <a:cs typeface="Times New Roman" panose="02020603050405020304" pitchFamily="18" charset="0"/>
              </a:rPr>
              <a:t>очень важно, т.к. учет и оценка этих составляющих погрешности требует разных подходов</a:t>
            </a:r>
            <a:r>
              <a:rPr lang="ru-RU" dirty="0" smtClean="0">
                <a:solidFill>
                  <a:schemeClr val="bg1"/>
                </a:solidFill>
                <a:latin typeface="Times New Roman" panose="02020603050405020304" pitchFamily="18" charset="0"/>
                <a:cs typeface="Times New Roman" panose="02020603050405020304" pitchFamily="18" charset="0"/>
              </a:rPr>
              <a:t>.</a:t>
            </a:r>
            <a:endParaRPr lang="ru-RU" b="1" dirty="0" smtClean="0">
              <a:solidFill>
                <a:schemeClr val="bg1"/>
              </a:solidFill>
              <a:latin typeface="Times New Roman" panose="02020603050405020304" pitchFamily="18" charset="0"/>
              <a:cs typeface="Times New Roman" panose="02020603050405020304" pitchFamily="18" charset="0"/>
            </a:endParaRPr>
          </a:p>
        </p:txBody>
      </p:sp>
      <p:sp>
        <p:nvSpPr>
          <p:cNvPr id="6" name="Номер слайда 5"/>
          <p:cNvSpPr>
            <a:spLocks noGrp="1"/>
          </p:cNvSpPr>
          <p:nvPr>
            <p:ph type="sldNum" sz="quarter" idx="12"/>
          </p:nvPr>
        </p:nvSpPr>
        <p:spPr>
          <a:xfrm>
            <a:off x="8287093" y="6188075"/>
            <a:ext cx="856907" cy="669925"/>
          </a:xfrm>
        </p:spPr>
        <p:txBody>
          <a:bodyPr/>
          <a:lstStyle/>
          <a:p>
            <a:pPr>
              <a:defRPr/>
            </a:pPr>
            <a:fld id="{7E03095B-5292-4400-8AF2-D7B2508F3E23}" type="slidenum">
              <a:rPr lang="ru-RU" sz="1600"/>
              <a:pPr>
                <a:defRPr/>
              </a:pPr>
              <a:t>16</a:t>
            </a:fld>
            <a:endParaRPr lang="ru-RU" sz="1600" dirty="0"/>
          </a:p>
        </p:txBody>
      </p:sp>
    </p:spTree>
    <p:extLst>
      <p:ext uri="{BB962C8B-B14F-4D97-AF65-F5344CB8AC3E}">
        <p14:creationId xmlns:p14="http://schemas.microsoft.com/office/powerpoint/2010/main" val="326180151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Номер слайда 5"/>
          <p:cNvSpPr>
            <a:spLocks noGrp="1"/>
          </p:cNvSpPr>
          <p:nvPr>
            <p:ph type="sldNum" sz="quarter" idx="12"/>
          </p:nvPr>
        </p:nvSpPr>
        <p:spPr>
          <a:xfrm>
            <a:off x="8287093" y="6188075"/>
            <a:ext cx="856907" cy="669925"/>
          </a:xfrm>
        </p:spPr>
        <p:txBody>
          <a:bodyPr/>
          <a:lstStyle/>
          <a:p>
            <a:pPr>
              <a:defRPr/>
            </a:pPr>
            <a:fld id="{7E03095B-5292-4400-8AF2-D7B2508F3E23}" type="slidenum">
              <a:rPr lang="ru-RU" sz="1600"/>
              <a:pPr>
                <a:defRPr/>
              </a:pPr>
              <a:t>17</a:t>
            </a:fld>
            <a:endParaRPr lang="ru-RU" sz="1600" dirty="0"/>
          </a:p>
        </p:txBody>
      </p:sp>
      <p:sp>
        <p:nvSpPr>
          <p:cNvPr id="6161" name="AutoShape 3"/>
          <p:cNvSpPr>
            <a:spLocks noChangeArrowheads="1"/>
          </p:cNvSpPr>
          <p:nvPr/>
        </p:nvSpPr>
        <p:spPr bwMode="auto">
          <a:xfrm>
            <a:off x="0" y="8586"/>
            <a:ext cx="9144000" cy="533400"/>
          </a:xfrm>
          <a:prstGeom prst="roundRect">
            <a:avLst>
              <a:gd name="adj" fmla="val 16667"/>
            </a:avLst>
          </a:prstGeom>
          <a:solidFill>
            <a:srgbClr val="FFFF00"/>
          </a:solidFill>
          <a:ln w="57150">
            <a:solidFill>
              <a:srgbClr val="0000FF"/>
            </a:solidFill>
            <a:round/>
            <a:headEnd/>
            <a:tailEnd/>
          </a:ln>
        </p:spPr>
        <p:txBody>
          <a:bodyPr wrap="none" anchor="ctr"/>
          <a:lstStyle/>
          <a:p>
            <a:pPr algn="ctr"/>
            <a:endParaRPr lang="ru-RU" sz="2800" b="1" dirty="0">
              <a:solidFill>
                <a:srgbClr val="000000"/>
              </a:solidFill>
              <a:latin typeface="Times New Roman" pitchFamily="18" charset="0"/>
            </a:endParaRPr>
          </a:p>
          <a:p>
            <a:pPr algn="ctr"/>
            <a:r>
              <a:rPr lang="ru-RU" sz="2000" b="1" dirty="0" smtClean="0">
                <a:solidFill>
                  <a:srgbClr val="FF0000"/>
                </a:solidFill>
                <a:latin typeface="Book Antiqua" pitchFamily="18" charset="0"/>
                <a:cs typeface="Times New Roman" pitchFamily="18" charset="0"/>
              </a:rPr>
              <a:t>КЛАССИФИКАЦИЯ ПОГРЕШНОСТЕЙ </a:t>
            </a:r>
            <a:r>
              <a:rPr lang="ru-RU" sz="2000" b="1" dirty="0" smtClean="0">
                <a:solidFill>
                  <a:srgbClr val="00B050"/>
                </a:solidFill>
                <a:latin typeface="Book Antiqua" pitchFamily="18" charset="0"/>
              </a:rPr>
              <a:t>ИЗМЕРЕНИЙ</a:t>
            </a:r>
          </a:p>
          <a:p>
            <a:pPr algn="ctr"/>
            <a:endParaRPr lang="ru-RU" sz="2400" b="1" dirty="0">
              <a:solidFill>
                <a:srgbClr val="000000"/>
              </a:solidFill>
              <a:latin typeface="Times New Roman" pitchFamily="18" charset="0"/>
            </a:endParaRPr>
          </a:p>
        </p:txBody>
      </p:sp>
      <p:sp>
        <p:nvSpPr>
          <p:cNvPr id="2" name="Прямоугольник 1"/>
          <p:cNvSpPr/>
          <p:nvPr/>
        </p:nvSpPr>
        <p:spPr>
          <a:xfrm>
            <a:off x="215516" y="667100"/>
            <a:ext cx="8712968" cy="5447645"/>
          </a:xfrm>
          <a:prstGeom prst="rect">
            <a:avLst/>
          </a:prstGeom>
          <a:solidFill>
            <a:schemeClr val="tx1"/>
          </a:solidFill>
        </p:spPr>
        <p:txBody>
          <a:bodyPr wrap="square">
            <a:spAutoFit/>
          </a:bodyPr>
          <a:lstStyle/>
          <a:p>
            <a:pPr algn="just"/>
            <a:r>
              <a:rPr lang="ru-RU" sz="1900" dirty="0" smtClean="0">
                <a:solidFill>
                  <a:schemeClr val="bg1"/>
                </a:solidFill>
                <a:latin typeface="Times New Roman" panose="02020603050405020304" pitchFamily="18" charset="0"/>
                <a:cs typeface="Times New Roman" panose="02020603050405020304" pitchFamily="18" charset="0"/>
              </a:rPr>
              <a:t>Факторы</a:t>
            </a:r>
            <a:r>
              <a:rPr lang="ru-RU" sz="1900" dirty="0">
                <a:solidFill>
                  <a:schemeClr val="bg1"/>
                </a:solidFill>
                <a:latin typeface="Times New Roman" panose="02020603050405020304" pitchFamily="18" charset="0"/>
                <a:cs typeface="Times New Roman" panose="02020603050405020304" pitchFamily="18" charset="0"/>
              </a:rPr>
              <a:t>, вызывающие погрешности, как правило, можно свести к общему уровню, когда влияние их на формирование погрешности является более или менее одинаковым. Однако </a:t>
            </a:r>
            <a:r>
              <a:rPr lang="ru-RU" sz="1900" b="1" i="1" dirty="0">
                <a:solidFill>
                  <a:srgbClr val="0000FF"/>
                </a:solidFill>
                <a:latin typeface="Times New Roman" panose="02020603050405020304" pitchFamily="18" charset="0"/>
                <a:cs typeface="Times New Roman" panose="02020603050405020304" pitchFamily="18" charset="0"/>
              </a:rPr>
              <a:t>некоторые факторы могут проявляться неожиданно сильно</a:t>
            </a:r>
            <a:r>
              <a:rPr lang="ru-RU" sz="1900" dirty="0">
                <a:solidFill>
                  <a:schemeClr val="bg1"/>
                </a:solidFill>
                <a:latin typeface="Times New Roman" panose="02020603050405020304" pitchFamily="18" charset="0"/>
                <a:cs typeface="Times New Roman" panose="02020603050405020304" pitchFamily="18" charset="0"/>
              </a:rPr>
              <a:t>, например, резкое падение напряжения в сети. В таком случае могут возникать погрешности, существенно превышающие погрешности, оправданные условиями измерений, свойствами средств измерений и метода измерений, квалификацией оператора. Такие погрешности называются </a:t>
            </a:r>
            <a:r>
              <a:rPr lang="ru-RU" sz="1900" b="1" i="1" dirty="0">
                <a:solidFill>
                  <a:srgbClr val="0000FF"/>
                </a:solidFill>
                <a:latin typeface="Times New Roman" panose="02020603050405020304" pitchFamily="18" charset="0"/>
                <a:cs typeface="Times New Roman" panose="02020603050405020304" pitchFamily="18" charset="0"/>
              </a:rPr>
              <a:t>грубыми, или промахами</a:t>
            </a:r>
            <a:r>
              <a:rPr lang="ru-RU" sz="1900" dirty="0">
                <a:solidFill>
                  <a:srgbClr val="0000FF"/>
                </a:solidFill>
                <a:latin typeface="Times New Roman" panose="02020603050405020304" pitchFamily="18" charset="0"/>
                <a:cs typeface="Times New Roman" panose="02020603050405020304" pitchFamily="18" charset="0"/>
              </a:rPr>
              <a:t>.</a:t>
            </a:r>
          </a:p>
          <a:p>
            <a:pPr algn="just"/>
            <a:endParaRPr lang="ru-RU" sz="800" b="1" dirty="0" smtClean="0">
              <a:solidFill>
                <a:schemeClr val="bg1"/>
              </a:solidFill>
              <a:latin typeface="Times New Roman" panose="02020603050405020304" pitchFamily="18" charset="0"/>
              <a:cs typeface="Times New Roman" panose="02020603050405020304" pitchFamily="18" charset="0"/>
            </a:endParaRPr>
          </a:p>
          <a:p>
            <a:pPr algn="just"/>
            <a:r>
              <a:rPr lang="ru-RU" sz="2200" b="1" u="sng" dirty="0" smtClean="0">
                <a:solidFill>
                  <a:srgbClr val="FF0000"/>
                </a:solidFill>
                <a:latin typeface="Times New Roman" panose="02020603050405020304" pitchFamily="18" charset="0"/>
                <a:cs typeface="Times New Roman" panose="02020603050405020304" pitchFamily="18" charset="0"/>
              </a:rPr>
              <a:t>Грубая </a:t>
            </a:r>
            <a:r>
              <a:rPr lang="ru-RU" sz="2200" b="1" u="sng" dirty="0">
                <a:solidFill>
                  <a:srgbClr val="FF0000"/>
                </a:solidFill>
                <a:latin typeface="Times New Roman" panose="02020603050405020304" pitchFamily="18" charset="0"/>
                <a:cs typeface="Times New Roman" panose="02020603050405020304" pitchFamily="18" charset="0"/>
              </a:rPr>
              <a:t>погрешность (промах</a:t>
            </a:r>
            <a:r>
              <a:rPr lang="ru-RU" sz="2200" u="sng" dirty="0">
                <a:solidFill>
                  <a:srgbClr val="FF0000"/>
                </a:solidFill>
                <a:latin typeface="Times New Roman" panose="02020603050405020304" pitchFamily="18" charset="0"/>
                <a:cs typeface="Times New Roman" panose="02020603050405020304" pitchFamily="18" charset="0"/>
              </a:rPr>
              <a:t>)</a:t>
            </a:r>
            <a:r>
              <a:rPr lang="ru-RU" sz="2200" dirty="0">
                <a:solidFill>
                  <a:schemeClr val="bg1"/>
                </a:solidFill>
                <a:latin typeface="Times New Roman" panose="02020603050405020304" pitchFamily="18" charset="0"/>
                <a:cs typeface="Times New Roman" panose="02020603050405020304" pitchFamily="18" charset="0"/>
              </a:rPr>
              <a:t> – погрешность результата отдельного измерения, входящего в ряд измерений, которая для данных условий резко отличается от остальных значений погрешности</a:t>
            </a:r>
            <a:r>
              <a:rPr lang="ru-RU" sz="2200" dirty="0" smtClean="0">
                <a:solidFill>
                  <a:schemeClr val="bg1"/>
                </a:solidFill>
                <a:latin typeface="Times New Roman" panose="02020603050405020304" pitchFamily="18" charset="0"/>
                <a:cs typeface="Times New Roman" panose="02020603050405020304" pitchFamily="18" charset="0"/>
              </a:rPr>
              <a:t>.</a:t>
            </a:r>
          </a:p>
          <a:p>
            <a:pPr algn="just"/>
            <a:endParaRPr lang="ru-RU" sz="800" dirty="0" smtClean="0">
              <a:solidFill>
                <a:schemeClr val="bg1"/>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q"/>
            </a:pPr>
            <a:r>
              <a:rPr lang="ru-RU" sz="1900" dirty="0" smtClean="0">
                <a:solidFill>
                  <a:schemeClr val="bg1"/>
                </a:solidFill>
                <a:latin typeface="Times New Roman" panose="02020603050405020304" pitchFamily="18" charset="0"/>
                <a:cs typeface="Times New Roman" panose="02020603050405020304" pitchFamily="18" charset="0"/>
              </a:rPr>
              <a:t>Грубые </a:t>
            </a:r>
            <a:r>
              <a:rPr lang="ru-RU" sz="1900" dirty="0">
                <a:solidFill>
                  <a:schemeClr val="bg1"/>
                </a:solidFill>
                <a:latin typeface="Times New Roman" panose="02020603050405020304" pitchFamily="18" charset="0"/>
                <a:cs typeface="Times New Roman" panose="02020603050405020304" pitchFamily="18" charset="0"/>
              </a:rPr>
              <a:t>погрешности необходимо всегда исключать из рассмотрения, если известно, что они являются результатом очевидных промахов при проведении измерений. </a:t>
            </a:r>
            <a:endParaRPr lang="ru-RU" sz="1900" dirty="0" smtClean="0">
              <a:solidFill>
                <a:schemeClr val="bg1"/>
              </a:solidFill>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q"/>
            </a:pPr>
            <a:r>
              <a:rPr lang="ru-RU" sz="1900" dirty="0" smtClean="0">
                <a:solidFill>
                  <a:schemeClr val="bg1"/>
                </a:solidFill>
                <a:latin typeface="Times New Roman" panose="02020603050405020304" pitchFamily="18" charset="0"/>
                <a:cs typeface="Times New Roman" panose="02020603050405020304" pitchFamily="18" charset="0"/>
              </a:rPr>
              <a:t>Если </a:t>
            </a:r>
            <a:r>
              <a:rPr lang="ru-RU" sz="1900" dirty="0">
                <a:solidFill>
                  <a:schemeClr val="bg1"/>
                </a:solidFill>
                <a:latin typeface="Times New Roman" panose="02020603050405020304" pitchFamily="18" charset="0"/>
                <a:cs typeface="Times New Roman" panose="02020603050405020304" pitchFamily="18" charset="0"/>
              </a:rPr>
              <a:t>же причины появления резко выделяющихся наблюдений установить нельзя, то для решения вопроса об их исключении используют статистические методы. </a:t>
            </a:r>
            <a:endParaRPr lang="ru-RU" sz="1900" dirty="0" smtClean="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700695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640960" cy="850106"/>
          </a:xfrm>
          <a:solidFill>
            <a:srgbClr val="0000FF"/>
          </a:solidFill>
        </p:spPr>
        <p:txBody>
          <a:bodyPr>
            <a:normAutofit/>
          </a:bodyPr>
          <a:lstStyle/>
          <a:p>
            <a:pPr algn="ctr"/>
            <a:r>
              <a:rPr lang="ru-RU" altLang="ru-RU" sz="2400" b="1" dirty="0" smtClean="0">
                <a:ln w="3175" cmpd="sng">
                  <a:solidFill>
                    <a:srgbClr val="FF0000"/>
                  </a:solidFill>
                </a:ln>
                <a:solidFill>
                  <a:srgbClr val="FF0000"/>
                </a:solidFill>
                <a:latin typeface="Arial" panose="020B0604020202020204" pitchFamily="34" charset="0"/>
              </a:rPr>
              <a:t>Т</a:t>
            </a:r>
            <a:r>
              <a:rPr lang="ru-RU" altLang="ru-RU" sz="1600" b="1" dirty="0" smtClean="0">
                <a:ln w="3175" cmpd="sng">
                  <a:solidFill>
                    <a:srgbClr val="FF0000"/>
                  </a:solidFill>
                </a:ln>
                <a:solidFill>
                  <a:srgbClr val="FF0000"/>
                </a:solidFill>
                <a:latin typeface="Arial" panose="020B0604020202020204" pitchFamily="34" charset="0"/>
              </a:rPr>
              <a:t>ЕМА</a:t>
            </a:r>
            <a:r>
              <a:rPr lang="ru-RU" altLang="ru-RU" sz="2400" b="1" dirty="0" smtClean="0">
                <a:ln w="3175" cmpd="sng">
                  <a:solidFill>
                    <a:srgbClr val="FF0000"/>
                  </a:solidFill>
                </a:ln>
                <a:solidFill>
                  <a:srgbClr val="FF0000"/>
                </a:solidFill>
                <a:latin typeface="Arial" panose="020B0604020202020204" pitchFamily="34" charset="0"/>
              </a:rPr>
              <a:t> 2. </a:t>
            </a:r>
            <a:r>
              <a:rPr lang="ru-RU" sz="2400" b="1" dirty="0">
                <a:solidFill>
                  <a:srgbClr val="FFFF00"/>
                </a:solidFill>
              </a:rPr>
              <a:t>Основы </a:t>
            </a:r>
            <a:r>
              <a:rPr lang="ru-RU" sz="2400" b="1" dirty="0" smtClean="0">
                <a:solidFill>
                  <a:srgbClr val="FFFF00"/>
                </a:solidFill>
              </a:rPr>
              <a:t>технических измерений</a:t>
            </a:r>
            <a:endParaRPr lang="ru-RU" sz="2400" b="1" dirty="0">
              <a:solidFill>
                <a:srgbClr val="FFFF00"/>
              </a:solidFill>
            </a:endParaRPr>
          </a:p>
        </p:txBody>
      </p:sp>
      <p:sp>
        <p:nvSpPr>
          <p:cNvPr id="3" name="Содержимое 2"/>
          <p:cNvSpPr>
            <a:spLocks noGrp="1"/>
          </p:cNvSpPr>
          <p:nvPr>
            <p:ph idx="1"/>
          </p:nvPr>
        </p:nvSpPr>
        <p:spPr>
          <a:xfrm>
            <a:off x="251520" y="1340768"/>
            <a:ext cx="8640960" cy="1224136"/>
          </a:xfrm>
          <a:solidFill>
            <a:schemeClr val="tx1"/>
          </a:solidFill>
        </p:spPr>
        <p:txBody>
          <a:bodyPr>
            <a:normAutofit fontScale="85000" lnSpcReduction="20000"/>
          </a:bodyPr>
          <a:lstStyle/>
          <a:p>
            <a:pPr>
              <a:buClr>
                <a:srgbClr val="FF0000"/>
              </a:buClr>
              <a:buFont typeface="Wingdings" panose="05000000000000000000" pitchFamily="2" charset="2"/>
              <a:buChar char="Ø"/>
            </a:pPr>
            <a:r>
              <a:rPr lang="ru-RU" sz="2600" b="1" dirty="0" smtClean="0">
                <a:solidFill>
                  <a:srgbClr val="0000FF"/>
                </a:solidFill>
              </a:rPr>
              <a:t>Погрешности </a:t>
            </a:r>
            <a:r>
              <a:rPr lang="ru-RU" sz="2600" b="1" dirty="0" smtClean="0">
                <a:solidFill>
                  <a:srgbClr val="0000FF"/>
                </a:solidFill>
              </a:rPr>
              <a:t>измерений</a:t>
            </a:r>
          </a:p>
          <a:p>
            <a:pPr>
              <a:buClr>
                <a:srgbClr val="FF0000"/>
              </a:buClr>
              <a:buFont typeface="Wingdings" panose="05000000000000000000" pitchFamily="2" charset="2"/>
              <a:buChar char="Ø"/>
            </a:pPr>
            <a:r>
              <a:rPr lang="ru-RU" sz="2600" b="1" dirty="0" smtClean="0">
                <a:solidFill>
                  <a:srgbClr val="0000FF"/>
                </a:solidFill>
              </a:rPr>
              <a:t>Погрешности средств измерений</a:t>
            </a:r>
          </a:p>
          <a:p>
            <a:pPr>
              <a:buClr>
                <a:srgbClr val="FF0000"/>
              </a:buClr>
              <a:buFont typeface="Wingdings" panose="05000000000000000000" pitchFamily="2" charset="2"/>
              <a:buChar char="Ø"/>
            </a:pPr>
            <a:r>
              <a:rPr lang="ru-RU" sz="2600" b="1" dirty="0" smtClean="0">
                <a:solidFill>
                  <a:srgbClr val="0000FF"/>
                </a:solidFill>
              </a:rPr>
              <a:t>Погрешности, применяемых методов</a:t>
            </a:r>
            <a:endParaRPr lang="ru-RU" sz="2800" b="1" dirty="0"/>
          </a:p>
        </p:txBody>
      </p:sp>
      <p:sp>
        <p:nvSpPr>
          <p:cNvPr id="5" name="Номер слайда 4"/>
          <p:cNvSpPr>
            <a:spLocks noGrp="1"/>
          </p:cNvSpPr>
          <p:nvPr>
            <p:ph type="sldNum" sz="quarter" idx="12"/>
          </p:nvPr>
        </p:nvSpPr>
        <p:spPr>
          <a:xfrm>
            <a:off x="8258346" y="6188075"/>
            <a:ext cx="856907" cy="669925"/>
          </a:xfrm>
        </p:spPr>
        <p:txBody>
          <a:bodyPr/>
          <a:lstStyle/>
          <a:p>
            <a:pPr>
              <a:defRPr/>
            </a:pPr>
            <a:fld id="{B1C343F1-3032-41C8-979A-5577136490CC}" type="slidenum">
              <a:rPr lang="ru-RU" sz="1600" smtClean="0"/>
              <a:pPr>
                <a:defRPr/>
              </a:pPr>
              <a:t>2</a:t>
            </a:fld>
            <a:endParaRPr lang="ru-RU" sz="1600" dirty="0"/>
          </a:p>
        </p:txBody>
      </p:sp>
    </p:spTree>
    <p:extLst>
      <p:ext uri="{BB962C8B-B14F-4D97-AF65-F5344CB8AC3E}">
        <p14:creationId xmlns:p14="http://schemas.microsoft.com/office/powerpoint/2010/main" val="256640338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Номер слайда 5"/>
          <p:cNvSpPr>
            <a:spLocks noGrp="1"/>
          </p:cNvSpPr>
          <p:nvPr>
            <p:ph type="sldNum" sz="quarter" idx="12"/>
          </p:nvPr>
        </p:nvSpPr>
        <p:spPr>
          <a:xfrm>
            <a:off x="8287093" y="6188075"/>
            <a:ext cx="856907" cy="669925"/>
          </a:xfrm>
        </p:spPr>
        <p:txBody>
          <a:bodyPr/>
          <a:lstStyle/>
          <a:p>
            <a:pPr>
              <a:defRPr/>
            </a:pPr>
            <a:fld id="{7E03095B-5292-4400-8AF2-D7B2508F3E23}" type="slidenum">
              <a:rPr lang="ru-RU" sz="1600"/>
              <a:pPr>
                <a:defRPr/>
              </a:pPr>
              <a:t>3</a:t>
            </a:fld>
            <a:endParaRPr lang="ru-RU" sz="1600" dirty="0"/>
          </a:p>
        </p:txBody>
      </p:sp>
      <p:sp>
        <p:nvSpPr>
          <p:cNvPr id="6161" name="AutoShape 3"/>
          <p:cNvSpPr>
            <a:spLocks noChangeArrowheads="1"/>
          </p:cNvSpPr>
          <p:nvPr/>
        </p:nvSpPr>
        <p:spPr bwMode="auto">
          <a:xfrm>
            <a:off x="0" y="8586"/>
            <a:ext cx="9144000" cy="533400"/>
          </a:xfrm>
          <a:prstGeom prst="roundRect">
            <a:avLst>
              <a:gd name="adj" fmla="val 16667"/>
            </a:avLst>
          </a:prstGeom>
          <a:solidFill>
            <a:srgbClr val="FFFF00"/>
          </a:solidFill>
          <a:ln w="57150">
            <a:solidFill>
              <a:srgbClr val="0000FF"/>
            </a:solidFill>
            <a:round/>
            <a:headEnd/>
            <a:tailEnd/>
          </a:ln>
        </p:spPr>
        <p:txBody>
          <a:bodyPr wrap="none" anchor="ctr"/>
          <a:lstStyle/>
          <a:p>
            <a:pPr algn="ctr"/>
            <a:r>
              <a:rPr lang="ru-RU" sz="2000" b="1" dirty="0" smtClean="0">
                <a:solidFill>
                  <a:srgbClr val="0000FF"/>
                </a:solidFill>
              </a:rPr>
              <a:t>ТИПИЧНЫЕ СОСТАВЛЯЮЩИЕ ПОГРЕШНОСТИ ИЗМЕРЕНИЙ </a:t>
            </a:r>
            <a:endParaRPr lang="ru-RU" sz="2400" b="1" dirty="0">
              <a:solidFill>
                <a:srgbClr val="000000"/>
              </a:solidFill>
              <a:latin typeface="Times New Roman" pitchFamily="18" charset="0"/>
            </a:endParaRPr>
          </a:p>
        </p:txBody>
      </p:sp>
      <p:sp>
        <p:nvSpPr>
          <p:cNvPr id="2" name="Rectangle 1"/>
          <p:cNvSpPr>
            <a:spLocks noChangeArrowheads="1"/>
          </p:cNvSpPr>
          <p:nvPr/>
        </p:nvSpPr>
        <p:spPr bwMode="auto">
          <a:xfrm>
            <a:off x="251520" y="731127"/>
            <a:ext cx="8640960" cy="2831544"/>
          </a:xfrm>
          <a:prstGeom prst="rect">
            <a:avLst/>
          </a:prstGeom>
          <a:solidFill>
            <a:schemeClr val="tx1"/>
          </a:solidFill>
          <a:ln>
            <a:noFill/>
          </a:ln>
          <a:effectLst/>
        </p:spPr>
        <p:txBody>
          <a:bodyPr vert="horz" wrap="square" lIns="0" tIns="0" rIns="0" bIns="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Группируя</a:t>
            </a: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ru-RU" altLang="ru-RU" sz="16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причины </a:t>
            </a:r>
            <a:r>
              <a:rPr kumimoji="0" lang="ru-RU" altLang="ru-RU" sz="16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появления погрешностей </a:t>
            </a:r>
            <a:r>
              <a:rPr kumimoji="0" lang="ru-RU" altLang="ru-RU" sz="16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при измерении, </a:t>
            </a:r>
            <a:r>
              <a:rPr kumimoji="0" lang="ru-RU" altLang="ru-RU" sz="16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их можно разделить на погрешности:</a:t>
            </a:r>
          </a:p>
          <a:p>
            <a:pPr marL="742950" lvl="1" indent="-285750" algn="just" defTabSz="914400" eaLnBrk="0" fontAlgn="base" hangingPunct="0">
              <a:spcBef>
                <a:spcPct val="0"/>
              </a:spcBef>
              <a:spcAft>
                <a:spcPct val="0"/>
              </a:spcAft>
              <a:buFont typeface="Wingdings" panose="05000000000000000000" pitchFamily="2" charset="2"/>
              <a:buChar char="Ø"/>
            </a:pPr>
            <a:r>
              <a:rPr kumimoji="0" lang="ru-RU" altLang="ru-RU" sz="1600" b="1" i="1"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метода измерений</a:t>
            </a:r>
            <a:r>
              <a:rPr kumimoji="0" lang="ru-RU" altLang="ru-RU" sz="16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 </a:t>
            </a:r>
          </a:p>
          <a:p>
            <a:pPr marL="742950" lvl="1" indent="-285750" algn="just" defTabSz="914400" eaLnBrk="0" fontAlgn="base" hangingPunct="0">
              <a:spcBef>
                <a:spcPct val="0"/>
              </a:spcBef>
              <a:spcAft>
                <a:spcPct val="0"/>
              </a:spcAft>
              <a:buFont typeface="Wingdings" panose="05000000000000000000" pitchFamily="2" charset="2"/>
              <a:buChar char="Ø"/>
            </a:pPr>
            <a:r>
              <a:rPr kumimoji="0" lang="ru-RU" altLang="ru-RU" sz="1600" b="1" i="1"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средств измерений (инструмента</a:t>
            </a:r>
            <a:r>
              <a:rPr kumimoji="0" lang="ru-RU" altLang="ru-RU" sz="16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 и </a:t>
            </a:r>
          </a:p>
          <a:p>
            <a:pPr marL="742950" lvl="1" indent="-285750" algn="just" defTabSz="914400" eaLnBrk="0" fontAlgn="base" hangingPunct="0">
              <a:spcBef>
                <a:spcPct val="0"/>
              </a:spcBef>
              <a:spcAft>
                <a:spcPct val="0"/>
              </a:spcAft>
              <a:buFont typeface="Wingdings" panose="05000000000000000000" pitchFamily="2" charset="2"/>
              <a:buChar char="Ø"/>
            </a:pPr>
            <a:r>
              <a:rPr kumimoji="0" lang="ru-RU" altLang="ru-RU" sz="1600" b="1" i="1"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оператора,</a:t>
            </a:r>
            <a:r>
              <a:rPr kumimoji="0" lang="ru-RU" altLang="ru-RU" sz="16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 проводящего измерения.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Несовершенство каждого этого компонента измерения вносит вклад в погрешность измерения. Поэтому в общем виде погрешность можно выразить следующей формулой:</a:t>
            </a:r>
          </a:p>
          <a:p>
            <a:pPr algn="ctr" defTabSz="914400" eaLnBrk="0" fontAlgn="base" hangingPunct="0">
              <a:spcBef>
                <a:spcPct val="0"/>
              </a:spcBef>
              <a:spcAft>
                <a:spcPct val="0"/>
              </a:spcAft>
            </a:pPr>
            <a:r>
              <a:rPr kumimoji="0" lang="ru-RU" altLang="ru-RU" sz="2400" b="1"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sym typeface="Symbol" panose="05050102010706020507" pitchFamily="18" charset="2"/>
              </a:rPr>
              <a:t></a:t>
            </a:r>
            <a:r>
              <a:rPr lang="en-US" sz="2400" b="1" dirty="0" smtClean="0">
                <a:solidFill>
                  <a:srgbClr val="FF0000"/>
                </a:solidFill>
                <a:latin typeface="Times New Roman" panose="02020603050405020304" pitchFamily="18" charset="0"/>
                <a:cs typeface="Times New Roman" panose="02020603050405020304" pitchFamily="18" charset="0"/>
              </a:rPr>
              <a:t>X </a:t>
            </a:r>
            <a:r>
              <a:rPr lang="en-US" sz="2400" b="1" dirty="0">
                <a:solidFill>
                  <a:srgbClr val="FF0000"/>
                </a:solidFill>
                <a:latin typeface="Times New Roman" panose="02020603050405020304" pitchFamily="18" charset="0"/>
                <a:cs typeface="Times New Roman" panose="02020603050405020304" pitchFamily="18" charset="0"/>
              </a:rPr>
              <a:t>= </a:t>
            </a:r>
            <a:r>
              <a:rPr lang="ru-RU" sz="2400" b="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a:t>
            </a:r>
            <a:r>
              <a:rPr lang="ru-RU" sz="2400" b="1" dirty="0">
                <a:solidFill>
                  <a:srgbClr val="FF0000"/>
                </a:solidFill>
                <a:latin typeface="Times New Roman" panose="02020603050405020304" pitchFamily="18" charset="0"/>
                <a:cs typeface="Times New Roman" panose="02020603050405020304" pitchFamily="18" charset="0"/>
              </a:rPr>
              <a:t> </a:t>
            </a:r>
            <a:r>
              <a:rPr lang="en-US" sz="2400" b="1" baseline="-25000" dirty="0">
                <a:solidFill>
                  <a:srgbClr val="FF0000"/>
                </a:solidFill>
                <a:latin typeface="Times New Roman" panose="02020603050405020304" pitchFamily="18" charset="0"/>
                <a:cs typeface="Times New Roman" panose="02020603050405020304" pitchFamily="18" charset="0"/>
              </a:rPr>
              <a:t>M</a:t>
            </a:r>
            <a:r>
              <a:rPr lang="en-US" sz="2400" b="1" dirty="0">
                <a:solidFill>
                  <a:srgbClr val="FF0000"/>
                </a:solidFill>
                <a:latin typeface="Times New Roman" panose="02020603050405020304" pitchFamily="18" charset="0"/>
                <a:cs typeface="Times New Roman" panose="02020603050405020304" pitchFamily="18" charset="0"/>
              </a:rPr>
              <a:t> + </a:t>
            </a:r>
            <a:r>
              <a:rPr lang="ru-RU" sz="2400" b="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baseline="-25000" dirty="0">
                <a:solidFill>
                  <a:srgbClr val="FF0000"/>
                </a:solidFill>
                <a:latin typeface="Times New Roman" panose="02020603050405020304" pitchFamily="18" charset="0"/>
                <a:cs typeface="Times New Roman" panose="02020603050405020304" pitchFamily="18" charset="0"/>
              </a:rPr>
              <a:t>И</a:t>
            </a:r>
            <a:r>
              <a:rPr lang="en-US" sz="2400" b="1" dirty="0">
                <a:solidFill>
                  <a:srgbClr val="FF0000"/>
                </a:solidFill>
                <a:latin typeface="Times New Roman" panose="02020603050405020304" pitchFamily="18" charset="0"/>
                <a:cs typeface="Times New Roman" panose="02020603050405020304" pitchFamily="18" charset="0"/>
              </a:rPr>
              <a:t> + </a:t>
            </a:r>
            <a:r>
              <a:rPr lang="ru-RU" sz="2400" b="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a:t>
            </a:r>
            <a:r>
              <a:rPr lang="ru-RU" sz="2400" b="1" dirty="0">
                <a:solidFill>
                  <a:srgbClr val="FF0000"/>
                </a:solidFill>
                <a:latin typeface="Times New Roman" panose="02020603050405020304" pitchFamily="18" charset="0"/>
                <a:cs typeface="Times New Roman" panose="02020603050405020304" pitchFamily="18" charset="0"/>
              </a:rPr>
              <a:t> </a:t>
            </a:r>
            <a:r>
              <a:rPr lang="ru-RU" sz="2400" b="1" baseline="-25000" dirty="0" smtClean="0">
                <a:solidFill>
                  <a:srgbClr val="FF0000"/>
                </a:solidFill>
                <a:latin typeface="Times New Roman" panose="02020603050405020304" pitchFamily="18" charset="0"/>
                <a:cs typeface="Times New Roman" panose="02020603050405020304" pitchFamily="18" charset="0"/>
              </a:rPr>
              <a:t>Л</a:t>
            </a:r>
            <a:endParaRPr lang="ru-RU" sz="2400" b="1" dirty="0">
              <a:solidFill>
                <a:srgbClr val="FF0000"/>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kumimoji="0" lang="ru-RU" altLang="ru-RU" sz="16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где </a:t>
            </a:r>
            <a:r>
              <a:rPr lang="ru-RU" sz="1600" b="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a:t>
            </a:r>
            <a:r>
              <a:rPr lang="ru-RU" sz="1600" b="1" dirty="0">
                <a:solidFill>
                  <a:srgbClr val="FF0000"/>
                </a:solidFill>
                <a:latin typeface="Times New Roman" panose="02020603050405020304" pitchFamily="18" charset="0"/>
                <a:cs typeface="Times New Roman" panose="02020603050405020304" pitchFamily="18" charset="0"/>
              </a:rPr>
              <a:t> </a:t>
            </a:r>
            <a:r>
              <a:rPr lang="en-US" sz="1600" b="1" baseline="-25000" dirty="0">
                <a:solidFill>
                  <a:srgbClr val="FF0000"/>
                </a:solidFill>
                <a:latin typeface="Times New Roman" panose="02020603050405020304" pitchFamily="18" charset="0"/>
                <a:cs typeface="Times New Roman" panose="02020603050405020304" pitchFamily="18" charset="0"/>
              </a:rPr>
              <a:t>M</a:t>
            </a:r>
            <a:r>
              <a:rPr kumimoji="0" lang="ru-RU" altLang="ru-RU" sz="16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 – методическая погрешность (погрешность метода); </a:t>
            </a:r>
          </a:p>
          <a:p>
            <a:pPr lvl="0" defTabSz="914400" eaLnBrk="0" fontAlgn="base" hangingPunct="0">
              <a:spcBef>
                <a:spcPct val="0"/>
              </a:spcBef>
              <a:spcAft>
                <a:spcPct val="0"/>
              </a:spcAft>
            </a:pPr>
            <a:r>
              <a:rPr lang="ru-RU" sz="1600" b="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       </a:t>
            </a:r>
            <a:r>
              <a:rPr lang="ru-RU" sz="1600" b="1" dirty="0" smtClean="0">
                <a:solidFill>
                  <a:srgbClr val="FF0000"/>
                </a:solidFill>
                <a:latin typeface="Times New Roman" panose="02020603050405020304" pitchFamily="18" charset="0"/>
                <a:cs typeface="Times New Roman" panose="02020603050405020304" pitchFamily="18" charset="0"/>
              </a:rPr>
              <a:t> </a:t>
            </a:r>
            <a:r>
              <a:rPr lang="ru-RU" sz="1600" b="1" baseline="-25000" dirty="0">
                <a:solidFill>
                  <a:srgbClr val="FF0000"/>
                </a:solidFill>
                <a:latin typeface="Times New Roman" panose="02020603050405020304" pitchFamily="18" charset="0"/>
                <a:cs typeface="Times New Roman" panose="02020603050405020304" pitchFamily="18" charset="0"/>
              </a:rPr>
              <a:t>И</a:t>
            </a:r>
            <a:r>
              <a:rPr kumimoji="0" lang="ru-RU" altLang="ru-RU" sz="16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 – инструментальная погрешность (погрешность средств измерений); </a:t>
            </a:r>
          </a:p>
          <a:p>
            <a:pPr lvl="0" defTabSz="914400" eaLnBrk="0" fontAlgn="base" hangingPunct="0">
              <a:spcBef>
                <a:spcPct val="0"/>
              </a:spcBef>
              <a:spcAft>
                <a:spcPct val="0"/>
              </a:spcAft>
            </a:pPr>
            <a:r>
              <a:rPr lang="ru-RU" altLang="ru-RU" sz="1600" b="1" baseline="-25000" dirty="0">
                <a:solidFill>
                  <a:srgbClr val="FF0000"/>
                </a:solidFill>
                <a:latin typeface="Times New Roman" panose="02020603050405020304" pitchFamily="18" charset="0"/>
                <a:cs typeface="Times New Roman" panose="02020603050405020304" pitchFamily="18" charset="0"/>
              </a:rPr>
              <a:t> </a:t>
            </a:r>
            <a:r>
              <a:rPr lang="ru-RU" altLang="ru-RU" sz="1600" b="1" dirty="0" smtClean="0">
                <a:solidFill>
                  <a:srgbClr val="FF0000"/>
                </a:solidFill>
                <a:latin typeface="Times New Roman" panose="02020603050405020304" pitchFamily="18" charset="0"/>
                <a:cs typeface="Times New Roman" panose="02020603050405020304" pitchFamily="18" charset="0"/>
              </a:rPr>
              <a:t>     </a:t>
            </a:r>
            <a:r>
              <a:rPr kumimoji="0" lang="ru-RU" altLang="ru-RU" sz="16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 </a:t>
            </a:r>
            <a:r>
              <a:rPr lang="ru-RU" sz="1600" b="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a:t>
            </a:r>
            <a:r>
              <a:rPr lang="ru-RU" sz="1600" b="1" dirty="0">
                <a:solidFill>
                  <a:srgbClr val="FF0000"/>
                </a:solidFill>
                <a:latin typeface="Times New Roman" panose="02020603050405020304" pitchFamily="18" charset="0"/>
                <a:cs typeface="Times New Roman" panose="02020603050405020304" pitchFamily="18" charset="0"/>
              </a:rPr>
              <a:t> </a:t>
            </a:r>
            <a:r>
              <a:rPr lang="ru-RU" sz="1600" b="1" baseline="-25000" dirty="0">
                <a:solidFill>
                  <a:srgbClr val="FF0000"/>
                </a:solidFill>
                <a:latin typeface="Times New Roman" panose="02020603050405020304" pitchFamily="18" charset="0"/>
                <a:cs typeface="Times New Roman" panose="02020603050405020304" pitchFamily="18" charset="0"/>
              </a:rPr>
              <a:t>Л</a:t>
            </a:r>
            <a:r>
              <a:rPr kumimoji="0" lang="ru-RU" altLang="ru-RU" sz="1600" b="0" i="0" u="none" strike="noStrike" cap="none" normalizeH="0" baseline="0" dirty="0" smtClean="0">
                <a:ln>
                  <a:noFill/>
                </a:ln>
                <a:solidFill>
                  <a:schemeClr val="bg1"/>
                </a:solidFill>
                <a:effectLst/>
                <a:latin typeface="Times New Roman" panose="02020603050405020304" pitchFamily="18" charset="0"/>
                <a:cs typeface="Times New Roman" panose="02020603050405020304" pitchFamily="18" charset="0"/>
              </a:rPr>
              <a:t> – личная (субъективная) погрешность.</a:t>
            </a:r>
          </a:p>
        </p:txBody>
      </p:sp>
      <p:sp>
        <p:nvSpPr>
          <p:cNvPr id="3" name="Прямоугольник 2"/>
          <p:cNvSpPr/>
          <p:nvPr/>
        </p:nvSpPr>
        <p:spPr>
          <a:xfrm>
            <a:off x="287524" y="3766011"/>
            <a:ext cx="8568952" cy="2785378"/>
          </a:xfrm>
          <a:prstGeom prst="rect">
            <a:avLst/>
          </a:prstGeom>
          <a:solidFill>
            <a:schemeClr val="tx1"/>
          </a:solidFill>
        </p:spPr>
        <p:txBody>
          <a:bodyPr wrap="square">
            <a:spAutoFit/>
          </a:bodyPr>
          <a:lstStyle/>
          <a:p>
            <a:pPr algn="just"/>
            <a:r>
              <a:rPr lang="ru-RU" b="1" dirty="0">
                <a:solidFill>
                  <a:srgbClr val="FF0000"/>
                </a:solidFill>
                <a:latin typeface="Times New Roman" panose="02020603050405020304" pitchFamily="18" charset="0"/>
                <a:cs typeface="Times New Roman" panose="02020603050405020304" pitchFamily="18" charset="0"/>
              </a:rPr>
              <a:t>Методическая погрешность</a:t>
            </a:r>
            <a:r>
              <a:rPr lang="ru-RU" dirty="0">
                <a:solidFill>
                  <a:srgbClr val="FF0000"/>
                </a:solidFill>
                <a:latin typeface="Times New Roman" panose="02020603050405020304" pitchFamily="18" charset="0"/>
                <a:cs typeface="Times New Roman" panose="02020603050405020304" pitchFamily="18" charset="0"/>
              </a:rPr>
              <a:t> </a:t>
            </a:r>
            <a:r>
              <a:rPr lang="ru-RU" dirty="0">
                <a:solidFill>
                  <a:schemeClr val="bg1"/>
                </a:solidFill>
                <a:latin typeface="Times New Roman" panose="02020603050405020304" pitchFamily="18" charset="0"/>
                <a:cs typeface="Times New Roman" panose="02020603050405020304" pitchFamily="18" charset="0"/>
              </a:rPr>
              <a:t>возникает из-за недостатков используемого метода измерений. </a:t>
            </a:r>
            <a:endParaRPr lang="ru-RU" dirty="0" smtClean="0">
              <a:solidFill>
                <a:schemeClr val="bg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q"/>
            </a:pPr>
            <a:r>
              <a:rPr lang="ru-RU" sz="1600" dirty="0" smtClean="0">
                <a:solidFill>
                  <a:schemeClr val="bg1"/>
                </a:solidFill>
                <a:latin typeface="Times New Roman" panose="02020603050405020304" pitchFamily="18" charset="0"/>
                <a:cs typeface="Times New Roman" panose="02020603050405020304" pitchFamily="18" charset="0"/>
              </a:rPr>
              <a:t>Чаще </a:t>
            </a:r>
            <a:r>
              <a:rPr lang="ru-RU" sz="1600" dirty="0">
                <a:solidFill>
                  <a:schemeClr val="bg1"/>
                </a:solidFill>
                <a:latin typeface="Times New Roman" panose="02020603050405020304" pitchFamily="18" charset="0"/>
                <a:cs typeface="Times New Roman" panose="02020603050405020304" pitchFamily="18" charset="0"/>
              </a:rPr>
              <a:t>всего это является следствием различных допущений при использовании эмпирических зависимостей между измеряемыми величинами или конструктивных упрощений в приборах, используемых в данном методе измерений.</a:t>
            </a:r>
          </a:p>
          <a:p>
            <a:pPr algn="just"/>
            <a:endParaRPr lang="ru-RU" sz="500" b="1" dirty="0" smtClean="0">
              <a:solidFill>
                <a:schemeClr val="bg1"/>
              </a:solidFill>
              <a:latin typeface="Times New Roman" panose="02020603050405020304" pitchFamily="18" charset="0"/>
              <a:cs typeface="Times New Roman" panose="02020603050405020304" pitchFamily="18" charset="0"/>
            </a:endParaRPr>
          </a:p>
          <a:p>
            <a:pPr algn="just"/>
            <a:r>
              <a:rPr lang="ru-RU" b="1" dirty="0" smtClean="0">
                <a:solidFill>
                  <a:srgbClr val="FF0000"/>
                </a:solidFill>
                <a:latin typeface="Times New Roman" panose="02020603050405020304" pitchFamily="18" charset="0"/>
                <a:cs typeface="Times New Roman" panose="02020603050405020304" pitchFamily="18" charset="0"/>
              </a:rPr>
              <a:t>Субъективная </a:t>
            </a:r>
            <a:r>
              <a:rPr lang="ru-RU" b="1" dirty="0">
                <a:solidFill>
                  <a:srgbClr val="FF0000"/>
                </a:solidFill>
                <a:latin typeface="Times New Roman" panose="02020603050405020304" pitchFamily="18" charset="0"/>
                <a:cs typeface="Times New Roman" panose="02020603050405020304" pitchFamily="18" charset="0"/>
              </a:rPr>
              <a:t>погрешность</a:t>
            </a:r>
            <a:r>
              <a:rPr lang="ru-RU" dirty="0">
                <a:solidFill>
                  <a:srgbClr val="FF0000"/>
                </a:solidFill>
                <a:latin typeface="Times New Roman" panose="02020603050405020304" pitchFamily="18" charset="0"/>
                <a:cs typeface="Times New Roman" panose="02020603050405020304" pitchFamily="18" charset="0"/>
              </a:rPr>
              <a:t> </a:t>
            </a:r>
            <a:r>
              <a:rPr lang="ru-RU" dirty="0">
                <a:solidFill>
                  <a:schemeClr val="bg1"/>
                </a:solidFill>
                <a:latin typeface="Times New Roman" panose="02020603050405020304" pitchFamily="18" charset="0"/>
                <a:cs typeface="Times New Roman" panose="02020603050405020304" pitchFamily="18" charset="0"/>
              </a:rPr>
              <a:t>связана с такими индивидуальными особенностями операторов, как внимательность, сосредоточенность, быстрота реакции, степень профессиональной подготовленности. </a:t>
            </a:r>
            <a:endParaRPr lang="ru-RU" dirty="0" smtClean="0">
              <a:solidFill>
                <a:schemeClr val="bg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q"/>
            </a:pPr>
            <a:r>
              <a:rPr lang="ru-RU" sz="1600" dirty="0" smtClean="0">
                <a:solidFill>
                  <a:schemeClr val="bg1"/>
                </a:solidFill>
                <a:latin typeface="Times New Roman" panose="02020603050405020304" pitchFamily="18" charset="0"/>
                <a:cs typeface="Times New Roman" panose="02020603050405020304" pitchFamily="18" charset="0"/>
              </a:rPr>
              <a:t>Такие </a:t>
            </a:r>
            <a:r>
              <a:rPr lang="ru-RU" sz="1600" dirty="0">
                <a:solidFill>
                  <a:schemeClr val="bg1"/>
                </a:solidFill>
                <a:latin typeface="Times New Roman" panose="02020603050405020304" pitchFamily="18" charset="0"/>
                <a:cs typeface="Times New Roman" panose="02020603050405020304" pitchFamily="18" charset="0"/>
              </a:rPr>
              <a:t>погрешности чаще встречаются при большой доле ручного труда при проведении измерений и почти отсутствуют при использовании автоматизированных средств измерений.</a:t>
            </a:r>
          </a:p>
        </p:txBody>
      </p:sp>
    </p:spTree>
    <p:extLst>
      <p:ext uri="{BB962C8B-B14F-4D97-AF65-F5344CB8AC3E}">
        <p14:creationId xmlns:p14="http://schemas.microsoft.com/office/powerpoint/2010/main" val="335204231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23528" y="764704"/>
            <a:ext cx="8496944" cy="5047536"/>
          </a:xfrm>
          <a:prstGeom prst="rect">
            <a:avLst/>
          </a:prstGeom>
          <a:solidFill>
            <a:schemeClr val="tx1"/>
          </a:solidFill>
        </p:spPr>
        <p:txBody>
          <a:bodyPr wrap="square">
            <a:spAutoFit/>
          </a:bodyPr>
          <a:lstStyle/>
          <a:p>
            <a:r>
              <a:rPr lang="ru-RU" b="1" dirty="0">
                <a:solidFill>
                  <a:srgbClr val="FF0000"/>
                </a:solidFill>
                <a:latin typeface="Times New Roman" panose="02020603050405020304" pitchFamily="18" charset="0"/>
                <a:cs typeface="Times New Roman" panose="02020603050405020304" pitchFamily="18" charset="0"/>
              </a:rPr>
              <a:t>1 </a:t>
            </a:r>
            <a:r>
              <a:rPr lang="ru-RU" b="1" u="sng" dirty="0">
                <a:solidFill>
                  <a:srgbClr val="FF0000"/>
                </a:solidFill>
                <a:latin typeface="Times New Roman" panose="02020603050405020304" pitchFamily="18" charset="0"/>
                <a:cs typeface="Times New Roman" panose="02020603050405020304" pitchFamily="18" charset="0"/>
              </a:rPr>
              <a:t>Методические</a:t>
            </a:r>
            <a:r>
              <a:rPr lang="ru-RU" b="1" dirty="0">
                <a:solidFill>
                  <a:srgbClr val="FF0000"/>
                </a:solidFill>
                <a:latin typeface="Times New Roman" panose="02020603050405020304" pitchFamily="18" charset="0"/>
                <a:cs typeface="Times New Roman" panose="02020603050405020304" pitchFamily="18" charset="0"/>
              </a:rPr>
              <a:t> составляющие погрешности измерений </a:t>
            </a:r>
          </a:p>
          <a:p>
            <a:pPr>
              <a:spcBef>
                <a:spcPts val="1200"/>
              </a:spcBef>
            </a:pPr>
            <a:r>
              <a:rPr lang="ru-RU" dirty="0">
                <a:solidFill>
                  <a:schemeClr val="bg1"/>
                </a:solidFill>
                <a:latin typeface="Times New Roman" panose="02020603050405020304" pitchFamily="18" charset="0"/>
                <a:cs typeface="Times New Roman" panose="02020603050405020304" pitchFamily="18" charset="0"/>
              </a:rPr>
              <a:t>1.1 Неадекватность модели, параметры которой принимают в качестве измеряемых величин, контролиру­емому объекту. </a:t>
            </a:r>
          </a:p>
          <a:p>
            <a:pPr>
              <a:spcBef>
                <a:spcPts val="1200"/>
              </a:spcBef>
            </a:pPr>
            <a:r>
              <a:rPr lang="ru-RU" dirty="0">
                <a:solidFill>
                  <a:schemeClr val="bg1"/>
                </a:solidFill>
                <a:latin typeface="Times New Roman" panose="02020603050405020304" pitchFamily="18" charset="0"/>
                <a:cs typeface="Times New Roman" panose="02020603050405020304" pitchFamily="18" charset="0"/>
              </a:rPr>
              <a:t>1.2 Отклонения от принятых значений аргументов функции, связывающей измеряемую величину с величи­ной на «входе» средства измерений (первичного измерительного преобразователя). </a:t>
            </a:r>
          </a:p>
          <a:p>
            <a:pPr>
              <a:spcBef>
                <a:spcPts val="1200"/>
              </a:spcBef>
            </a:pPr>
            <a:r>
              <a:rPr lang="ru-RU" dirty="0">
                <a:solidFill>
                  <a:schemeClr val="bg1"/>
                </a:solidFill>
                <a:latin typeface="Times New Roman" panose="02020603050405020304" pitchFamily="18" charset="0"/>
                <a:cs typeface="Times New Roman" panose="02020603050405020304" pitchFamily="18" charset="0"/>
              </a:rPr>
              <a:t>1.3 Отклонения от принятых значений разницы между значениями измеряемой величины на входе средства измерений и в точке отбора. </a:t>
            </a:r>
          </a:p>
          <a:p>
            <a:pPr>
              <a:spcBef>
                <a:spcPts val="1200"/>
              </a:spcBef>
            </a:pPr>
            <a:r>
              <a:rPr lang="ru-RU" dirty="0">
                <a:solidFill>
                  <a:schemeClr val="bg1"/>
                </a:solidFill>
                <a:latin typeface="Times New Roman" panose="02020603050405020304" pitchFamily="18" charset="0"/>
                <a:cs typeface="Times New Roman" panose="02020603050405020304" pitchFamily="18" charset="0"/>
              </a:rPr>
              <a:t>1.4 Погрешность из-за эффектов квантования. </a:t>
            </a:r>
          </a:p>
          <a:p>
            <a:pPr>
              <a:spcBef>
                <a:spcPts val="1200"/>
              </a:spcBef>
            </a:pPr>
            <a:r>
              <a:rPr lang="ru-RU" dirty="0">
                <a:solidFill>
                  <a:schemeClr val="bg1"/>
                </a:solidFill>
                <a:latin typeface="Times New Roman" panose="02020603050405020304" pitchFamily="18" charset="0"/>
                <a:cs typeface="Times New Roman" panose="02020603050405020304" pitchFamily="18" charset="0"/>
              </a:rPr>
              <a:t>1.5 Отличие алгоритма вычислений от функции, строго связывающей результаты наблюдений с измеряемой величиной. </a:t>
            </a:r>
          </a:p>
          <a:p>
            <a:pPr>
              <a:spcBef>
                <a:spcPts val="1200"/>
              </a:spcBef>
            </a:pPr>
            <a:r>
              <a:rPr lang="ru-RU" dirty="0">
                <a:solidFill>
                  <a:schemeClr val="bg1"/>
                </a:solidFill>
                <a:latin typeface="Times New Roman" panose="02020603050405020304" pitchFamily="18" charset="0"/>
                <a:cs typeface="Times New Roman" panose="02020603050405020304" pitchFamily="18" charset="0"/>
              </a:rPr>
              <a:t>1.6 Погрешности, возникающие при отборе и приготовлении проб. </a:t>
            </a:r>
          </a:p>
          <a:p>
            <a:pPr>
              <a:spcBef>
                <a:spcPts val="1200"/>
              </a:spcBef>
            </a:pPr>
            <a:r>
              <a:rPr lang="ru-RU" dirty="0">
                <a:solidFill>
                  <a:schemeClr val="bg1"/>
                </a:solidFill>
                <a:latin typeface="Times New Roman" panose="02020603050405020304" pitchFamily="18" charset="0"/>
                <a:cs typeface="Times New Roman" panose="02020603050405020304" pitchFamily="18" charset="0"/>
              </a:rPr>
              <a:t>1.7 Погрешности, вызываемые мешающим влиянием факторов пробы (мешающие компоненты пробы, дисперсность</a:t>
            </a:r>
            <a:r>
              <a:rPr lang="ru-RU" dirty="0"/>
              <a:t>, пористость и т. п.). </a:t>
            </a:r>
          </a:p>
        </p:txBody>
      </p:sp>
      <p:sp>
        <p:nvSpPr>
          <p:cNvPr id="4" name="Заголовок 1"/>
          <p:cNvSpPr>
            <a:spLocks noGrp="1"/>
          </p:cNvSpPr>
          <p:nvPr>
            <p:ph type="title"/>
          </p:nvPr>
        </p:nvSpPr>
        <p:spPr>
          <a:xfrm>
            <a:off x="251520" y="0"/>
            <a:ext cx="8640960" cy="548680"/>
          </a:xfrm>
          <a:solidFill>
            <a:srgbClr val="FFFF00"/>
          </a:solidFill>
        </p:spPr>
        <p:txBody>
          <a:bodyPr>
            <a:normAutofit/>
          </a:bodyPr>
          <a:lstStyle/>
          <a:p>
            <a:pPr algn="ctr"/>
            <a:r>
              <a:rPr lang="ru-RU" sz="2000" b="1" dirty="0">
                <a:solidFill>
                  <a:srgbClr val="0000FF"/>
                </a:solidFill>
              </a:rPr>
              <a:t>Типичные составляющие погрешности измерений </a:t>
            </a:r>
          </a:p>
        </p:txBody>
      </p:sp>
    </p:spTree>
    <p:extLst>
      <p:ext uri="{BB962C8B-B14F-4D97-AF65-F5344CB8AC3E}">
        <p14:creationId xmlns:p14="http://schemas.microsoft.com/office/powerpoint/2010/main" val="377485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23528" y="764704"/>
            <a:ext cx="8496944" cy="5724644"/>
          </a:xfrm>
          <a:prstGeom prst="rect">
            <a:avLst/>
          </a:prstGeom>
          <a:solidFill>
            <a:schemeClr val="tx1"/>
          </a:solidFill>
        </p:spPr>
        <p:txBody>
          <a:bodyPr wrap="square">
            <a:spAutoFit/>
          </a:bodyPr>
          <a:lstStyle/>
          <a:p>
            <a:pPr>
              <a:spcBef>
                <a:spcPts val="600"/>
              </a:spcBef>
            </a:pPr>
            <a:r>
              <a:rPr lang="ru-RU" b="1" dirty="0" smtClean="0">
                <a:solidFill>
                  <a:srgbClr val="FF0000"/>
                </a:solidFill>
                <a:latin typeface="Times New Roman" panose="02020603050405020304" pitchFamily="18" charset="0"/>
                <a:cs typeface="Times New Roman" panose="02020603050405020304" pitchFamily="18" charset="0"/>
              </a:rPr>
              <a:t>2 </a:t>
            </a:r>
            <a:r>
              <a:rPr lang="ru-RU" b="1" u="sng" dirty="0">
                <a:solidFill>
                  <a:srgbClr val="FF0000"/>
                </a:solidFill>
                <a:latin typeface="Times New Roman" panose="02020603050405020304" pitchFamily="18" charset="0"/>
                <a:cs typeface="Times New Roman" panose="02020603050405020304" pitchFamily="18" charset="0"/>
              </a:rPr>
              <a:t>Инструментальные</a:t>
            </a:r>
            <a:r>
              <a:rPr lang="ru-RU" b="1" dirty="0">
                <a:solidFill>
                  <a:srgbClr val="FF0000"/>
                </a:solidFill>
                <a:latin typeface="Times New Roman" panose="02020603050405020304" pitchFamily="18" charset="0"/>
                <a:cs typeface="Times New Roman" panose="02020603050405020304" pitchFamily="18" charset="0"/>
              </a:rPr>
              <a:t> составляющие погрешности измерений </a:t>
            </a:r>
            <a:endParaRPr lang="ru-RU" b="1" dirty="0" smtClean="0">
              <a:solidFill>
                <a:srgbClr val="FF0000"/>
              </a:solidFill>
              <a:latin typeface="Times New Roman" panose="02020603050405020304" pitchFamily="18" charset="0"/>
              <a:cs typeface="Times New Roman" panose="02020603050405020304" pitchFamily="18" charset="0"/>
            </a:endParaRPr>
          </a:p>
          <a:p>
            <a:pPr>
              <a:spcBef>
                <a:spcPts val="600"/>
              </a:spcBef>
            </a:pPr>
            <a:r>
              <a:rPr lang="ru-RU" dirty="0" smtClean="0">
                <a:solidFill>
                  <a:schemeClr val="bg1"/>
                </a:solidFill>
                <a:latin typeface="Times New Roman" panose="02020603050405020304" pitchFamily="18" charset="0"/>
                <a:cs typeface="Times New Roman" panose="02020603050405020304" pitchFamily="18" charset="0"/>
              </a:rPr>
              <a:t>2.1 </a:t>
            </a:r>
            <a:r>
              <a:rPr lang="ru-RU" dirty="0">
                <a:solidFill>
                  <a:schemeClr val="bg1"/>
                </a:solidFill>
                <a:latin typeface="Times New Roman" panose="02020603050405020304" pitchFamily="18" charset="0"/>
                <a:cs typeface="Times New Roman" panose="02020603050405020304" pitchFamily="18" charset="0"/>
              </a:rPr>
              <a:t>Основные погрешности и дополнительные статические погрешности средств измерений, вызываемые медленно изменяющимися внешними влияющими величинами. </a:t>
            </a:r>
            <a:endParaRPr lang="ru-RU" dirty="0" smtClean="0">
              <a:solidFill>
                <a:schemeClr val="bg1"/>
              </a:solidFill>
              <a:latin typeface="Times New Roman" panose="02020603050405020304" pitchFamily="18" charset="0"/>
              <a:cs typeface="Times New Roman" panose="02020603050405020304" pitchFamily="18" charset="0"/>
            </a:endParaRPr>
          </a:p>
          <a:p>
            <a:pPr>
              <a:spcBef>
                <a:spcPts val="600"/>
              </a:spcBef>
            </a:pPr>
            <a:r>
              <a:rPr lang="ru-RU" dirty="0" smtClean="0">
                <a:solidFill>
                  <a:schemeClr val="bg1"/>
                </a:solidFill>
                <a:latin typeface="Times New Roman" panose="02020603050405020304" pitchFamily="18" charset="0"/>
                <a:cs typeface="Times New Roman" panose="02020603050405020304" pitchFamily="18" charset="0"/>
              </a:rPr>
              <a:t>2.2 </a:t>
            </a:r>
            <a:r>
              <a:rPr lang="ru-RU" dirty="0">
                <a:solidFill>
                  <a:schemeClr val="bg1"/>
                </a:solidFill>
                <a:latin typeface="Times New Roman" panose="02020603050405020304" pitchFamily="18" charset="0"/>
                <a:cs typeface="Times New Roman" panose="02020603050405020304" pitchFamily="18" charset="0"/>
              </a:rPr>
              <a:t>Погрешности, вызываемые ограниченной разрешающей способностью средств измерений. </a:t>
            </a:r>
            <a:endParaRPr lang="ru-RU" dirty="0" smtClean="0">
              <a:solidFill>
                <a:schemeClr val="bg1"/>
              </a:solidFill>
              <a:latin typeface="Times New Roman" panose="02020603050405020304" pitchFamily="18" charset="0"/>
              <a:cs typeface="Times New Roman" panose="02020603050405020304" pitchFamily="18" charset="0"/>
            </a:endParaRPr>
          </a:p>
          <a:p>
            <a:pPr>
              <a:spcBef>
                <a:spcPts val="600"/>
              </a:spcBef>
            </a:pPr>
            <a:r>
              <a:rPr lang="ru-RU" dirty="0" smtClean="0">
                <a:solidFill>
                  <a:schemeClr val="bg1"/>
                </a:solidFill>
                <a:latin typeface="Times New Roman" panose="02020603050405020304" pitchFamily="18" charset="0"/>
                <a:cs typeface="Times New Roman" panose="02020603050405020304" pitchFamily="18" charset="0"/>
              </a:rPr>
              <a:t>2.3 </a:t>
            </a:r>
            <a:r>
              <a:rPr lang="ru-RU" dirty="0">
                <a:solidFill>
                  <a:schemeClr val="bg1"/>
                </a:solidFill>
                <a:latin typeface="Times New Roman" panose="02020603050405020304" pitchFamily="18" charset="0"/>
                <a:cs typeface="Times New Roman" panose="02020603050405020304" pitchFamily="18" charset="0"/>
              </a:rPr>
              <a:t>Динамические погрешности средств измерений (погрешности, вызываемые инерционными свойства­ ми средств измерений). </a:t>
            </a:r>
            <a:endParaRPr lang="ru-RU" dirty="0" smtClean="0">
              <a:solidFill>
                <a:schemeClr val="bg1"/>
              </a:solidFill>
              <a:latin typeface="Times New Roman" panose="02020603050405020304" pitchFamily="18" charset="0"/>
              <a:cs typeface="Times New Roman" panose="02020603050405020304" pitchFamily="18" charset="0"/>
            </a:endParaRPr>
          </a:p>
          <a:p>
            <a:pPr>
              <a:spcBef>
                <a:spcPts val="600"/>
              </a:spcBef>
            </a:pPr>
            <a:r>
              <a:rPr lang="ru-RU" dirty="0" smtClean="0">
                <a:solidFill>
                  <a:schemeClr val="bg1"/>
                </a:solidFill>
                <a:latin typeface="Times New Roman" panose="02020603050405020304" pitchFamily="18" charset="0"/>
                <a:cs typeface="Times New Roman" panose="02020603050405020304" pitchFamily="18" charset="0"/>
              </a:rPr>
              <a:t>2.4 </a:t>
            </a:r>
            <a:r>
              <a:rPr lang="ru-RU" dirty="0">
                <a:solidFill>
                  <a:schemeClr val="bg1"/>
                </a:solidFill>
                <a:latin typeface="Times New Roman" panose="02020603050405020304" pitchFamily="18" charset="0"/>
                <a:cs typeface="Times New Roman" panose="02020603050405020304" pitchFamily="18" charset="0"/>
              </a:rPr>
              <a:t>Погрешности, вызываемые взаимодействием средства измерений с объектом измерений. </a:t>
            </a:r>
            <a:endParaRPr lang="ru-RU" dirty="0" smtClean="0">
              <a:solidFill>
                <a:schemeClr val="bg1"/>
              </a:solidFill>
              <a:latin typeface="Times New Roman" panose="02020603050405020304" pitchFamily="18" charset="0"/>
              <a:cs typeface="Times New Roman" panose="02020603050405020304" pitchFamily="18" charset="0"/>
            </a:endParaRPr>
          </a:p>
          <a:p>
            <a:pPr>
              <a:spcBef>
                <a:spcPts val="600"/>
              </a:spcBef>
            </a:pPr>
            <a:r>
              <a:rPr lang="ru-RU" dirty="0" smtClean="0">
                <a:solidFill>
                  <a:schemeClr val="bg1"/>
                </a:solidFill>
                <a:latin typeface="Times New Roman" panose="02020603050405020304" pitchFamily="18" charset="0"/>
                <a:cs typeface="Times New Roman" panose="02020603050405020304" pitchFamily="18" charset="0"/>
              </a:rPr>
              <a:t>2.5 </a:t>
            </a:r>
            <a:r>
              <a:rPr lang="ru-RU" dirty="0">
                <a:solidFill>
                  <a:schemeClr val="bg1"/>
                </a:solidFill>
                <a:latin typeface="Times New Roman" panose="02020603050405020304" pitchFamily="18" charset="0"/>
                <a:cs typeface="Times New Roman" panose="02020603050405020304" pitchFamily="18" charset="0"/>
              </a:rPr>
              <a:t>Погрешности передачи измерительной информации. </a:t>
            </a:r>
            <a:endParaRPr lang="ru-RU" dirty="0" smtClean="0">
              <a:solidFill>
                <a:schemeClr val="bg1"/>
              </a:solidFill>
              <a:latin typeface="Times New Roman" panose="02020603050405020304" pitchFamily="18" charset="0"/>
              <a:cs typeface="Times New Roman" panose="02020603050405020304" pitchFamily="18" charset="0"/>
            </a:endParaRPr>
          </a:p>
          <a:p>
            <a:pPr>
              <a:spcBef>
                <a:spcPts val="2400"/>
              </a:spcBef>
            </a:pPr>
            <a:r>
              <a:rPr lang="ru-RU" b="1" dirty="0" smtClean="0">
                <a:solidFill>
                  <a:srgbClr val="FF0000"/>
                </a:solidFill>
                <a:latin typeface="Times New Roman" panose="02020603050405020304" pitchFamily="18" charset="0"/>
                <a:cs typeface="Times New Roman" panose="02020603050405020304" pitchFamily="18" charset="0"/>
              </a:rPr>
              <a:t>З </a:t>
            </a:r>
            <a:r>
              <a:rPr lang="ru-RU" b="1" dirty="0">
                <a:solidFill>
                  <a:srgbClr val="FF0000"/>
                </a:solidFill>
                <a:latin typeface="Times New Roman" panose="02020603050405020304" pitchFamily="18" charset="0"/>
                <a:cs typeface="Times New Roman" panose="02020603050405020304" pitchFamily="18" charset="0"/>
              </a:rPr>
              <a:t>Погрешности, вносимые оператором (</a:t>
            </a:r>
            <a:r>
              <a:rPr lang="ru-RU" b="1" u="sng" dirty="0">
                <a:solidFill>
                  <a:srgbClr val="FF0000"/>
                </a:solidFill>
                <a:latin typeface="Times New Roman" panose="02020603050405020304" pitchFamily="18" charset="0"/>
                <a:cs typeface="Times New Roman" panose="02020603050405020304" pitchFamily="18" charset="0"/>
              </a:rPr>
              <a:t>субъективные </a:t>
            </a:r>
            <a:r>
              <a:rPr lang="ru-RU" b="1" dirty="0">
                <a:solidFill>
                  <a:srgbClr val="FF0000"/>
                </a:solidFill>
                <a:latin typeface="Times New Roman" panose="02020603050405020304" pitchFamily="18" charset="0"/>
                <a:cs typeface="Times New Roman" panose="02020603050405020304" pitchFamily="18" charset="0"/>
              </a:rPr>
              <a:t>погрешности) </a:t>
            </a:r>
            <a:endParaRPr lang="ru-RU" b="1" dirty="0" smtClean="0">
              <a:solidFill>
                <a:srgbClr val="FF0000"/>
              </a:solidFill>
              <a:latin typeface="Times New Roman" panose="02020603050405020304" pitchFamily="18" charset="0"/>
              <a:cs typeface="Times New Roman" panose="02020603050405020304" pitchFamily="18" charset="0"/>
            </a:endParaRPr>
          </a:p>
          <a:p>
            <a:pPr>
              <a:spcBef>
                <a:spcPts val="600"/>
              </a:spcBef>
            </a:pPr>
            <a:r>
              <a:rPr lang="ru-RU" dirty="0" smtClean="0">
                <a:solidFill>
                  <a:schemeClr val="bg1"/>
                </a:solidFill>
                <a:latin typeface="Times New Roman" panose="02020603050405020304" pitchFamily="18" charset="0"/>
                <a:cs typeface="Times New Roman" panose="02020603050405020304" pitchFamily="18" charset="0"/>
              </a:rPr>
              <a:t>3.1 </a:t>
            </a:r>
            <a:r>
              <a:rPr lang="ru-RU" dirty="0">
                <a:solidFill>
                  <a:schemeClr val="bg1"/>
                </a:solidFill>
                <a:latin typeface="Times New Roman" panose="02020603050405020304" pitchFamily="18" charset="0"/>
                <a:cs typeface="Times New Roman" panose="02020603050405020304" pitchFamily="18" charset="0"/>
              </a:rPr>
              <a:t>Погрешности считывания значений измеряемой величины со шкал и диаграмм. </a:t>
            </a:r>
            <a:endParaRPr lang="ru-RU" dirty="0" smtClean="0">
              <a:solidFill>
                <a:schemeClr val="bg1"/>
              </a:solidFill>
              <a:latin typeface="Times New Roman" panose="02020603050405020304" pitchFamily="18" charset="0"/>
              <a:cs typeface="Times New Roman" panose="02020603050405020304" pitchFamily="18" charset="0"/>
            </a:endParaRPr>
          </a:p>
          <a:p>
            <a:pPr>
              <a:spcBef>
                <a:spcPts val="600"/>
              </a:spcBef>
            </a:pPr>
            <a:r>
              <a:rPr lang="ru-RU" dirty="0" smtClean="0">
                <a:solidFill>
                  <a:schemeClr val="bg1"/>
                </a:solidFill>
                <a:latin typeface="Times New Roman" panose="02020603050405020304" pitchFamily="18" charset="0"/>
                <a:cs typeface="Times New Roman" panose="02020603050405020304" pitchFamily="18" charset="0"/>
              </a:rPr>
              <a:t>З.2 </a:t>
            </a:r>
            <a:r>
              <a:rPr lang="ru-RU" dirty="0">
                <a:solidFill>
                  <a:schemeClr val="bg1"/>
                </a:solidFill>
                <a:latin typeface="Times New Roman" panose="02020603050405020304" pitchFamily="18" charset="0"/>
                <a:cs typeface="Times New Roman" panose="02020603050405020304" pitchFamily="18" charset="0"/>
              </a:rPr>
              <a:t>Погрешности обработки диаграмм без применения технических средств (при усреднении, </a:t>
            </a:r>
            <a:r>
              <a:rPr lang="ru-RU" dirty="0" smtClean="0">
                <a:solidFill>
                  <a:schemeClr val="bg1"/>
                </a:solidFill>
                <a:latin typeface="Times New Roman" panose="02020603050405020304" pitchFamily="18" charset="0"/>
                <a:cs typeface="Times New Roman" panose="02020603050405020304" pitchFamily="18" charset="0"/>
              </a:rPr>
              <a:t>суммирова­нии </a:t>
            </a:r>
            <a:r>
              <a:rPr lang="ru-RU" dirty="0">
                <a:solidFill>
                  <a:schemeClr val="bg1"/>
                </a:solidFill>
                <a:latin typeface="Times New Roman" panose="02020603050405020304" pitchFamily="18" charset="0"/>
                <a:cs typeface="Times New Roman" panose="02020603050405020304" pitchFamily="18" charset="0"/>
              </a:rPr>
              <a:t>измеренных значений и т. п.). </a:t>
            </a:r>
            <a:endParaRPr lang="ru-RU" dirty="0" smtClean="0">
              <a:solidFill>
                <a:schemeClr val="bg1"/>
              </a:solidFill>
              <a:latin typeface="Times New Roman" panose="02020603050405020304" pitchFamily="18" charset="0"/>
              <a:cs typeface="Times New Roman" panose="02020603050405020304" pitchFamily="18" charset="0"/>
            </a:endParaRPr>
          </a:p>
          <a:p>
            <a:pPr>
              <a:spcBef>
                <a:spcPts val="600"/>
              </a:spcBef>
            </a:pPr>
            <a:r>
              <a:rPr lang="ru-RU" dirty="0" smtClean="0">
                <a:solidFill>
                  <a:schemeClr val="bg1"/>
                </a:solidFill>
                <a:latin typeface="Times New Roman" panose="02020603050405020304" pitchFamily="18" charset="0"/>
                <a:cs typeface="Times New Roman" panose="02020603050405020304" pitchFamily="18" charset="0"/>
              </a:rPr>
              <a:t>3.3 </a:t>
            </a:r>
            <a:r>
              <a:rPr lang="ru-RU" dirty="0">
                <a:solidFill>
                  <a:schemeClr val="bg1"/>
                </a:solidFill>
                <a:latin typeface="Times New Roman" panose="02020603050405020304" pitchFamily="18" charset="0"/>
                <a:cs typeface="Times New Roman" panose="02020603050405020304" pitchFamily="18" charset="0"/>
              </a:rPr>
              <a:t>Погрешности, вызываемые воздействием оператора на объект и средства измерений (искажения </a:t>
            </a:r>
            <a:r>
              <a:rPr lang="ru-RU" dirty="0" smtClean="0">
                <a:solidFill>
                  <a:schemeClr val="bg1"/>
                </a:solidFill>
                <a:latin typeface="Times New Roman" panose="02020603050405020304" pitchFamily="18" charset="0"/>
                <a:cs typeface="Times New Roman" panose="02020603050405020304" pitchFamily="18" charset="0"/>
              </a:rPr>
              <a:t>температурного </a:t>
            </a:r>
            <a:r>
              <a:rPr lang="ru-RU" dirty="0">
                <a:solidFill>
                  <a:schemeClr val="bg1"/>
                </a:solidFill>
                <a:latin typeface="Times New Roman" panose="02020603050405020304" pitchFamily="18" charset="0"/>
                <a:cs typeface="Times New Roman" panose="02020603050405020304" pitchFamily="18" charset="0"/>
              </a:rPr>
              <a:t>поля, механические воздействия и т. п.). </a:t>
            </a:r>
          </a:p>
        </p:txBody>
      </p:sp>
      <p:sp>
        <p:nvSpPr>
          <p:cNvPr id="4" name="Заголовок 1"/>
          <p:cNvSpPr>
            <a:spLocks noGrp="1"/>
          </p:cNvSpPr>
          <p:nvPr>
            <p:ph type="title"/>
          </p:nvPr>
        </p:nvSpPr>
        <p:spPr>
          <a:xfrm>
            <a:off x="251520" y="0"/>
            <a:ext cx="8640960" cy="548680"/>
          </a:xfrm>
          <a:solidFill>
            <a:srgbClr val="FFFF00"/>
          </a:solidFill>
        </p:spPr>
        <p:txBody>
          <a:bodyPr>
            <a:normAutofit/>
          </a:bodyPr>
          <a:lstStyle/>
          <a:p>
            <a:pPr algn="ctr"/>
            <a:r>
              <a:rPr lang="ru-RU" sz="2000" b="1" dirty="0">
                <a:solidFill>
                  <a:srgbClr val="0000FF"/>
                </a:solidFill>
              </a:rPr>
              <a:t>Типичные составляющие погрешности измерений </a:t>
            </a:r>
          </a:p>
        </p:txBody>
      </p:sp>
    </p:spTree>
    <p:extLst>
      <p:ext uri="{BB962C8B-B14F-4D97-AF65-F5344CB8AC3E}">
        <p14:creationId xmlns:p14="http://schemas.microsoft.com/office/powerpoint/2010/main" val="1243237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1" name="AutoShape 3"/>
          <p:cNvSpPr>
            <a:spLocks noChangeArrowheads="1"/>
          </p:cNvSpPr>
          <p:nvPr/>
        </p:nvSpPr>
        <p:spPr bwMode="auto">
          <a:xfrm>
            <a:off x="0" y="8586"/>
            <a:ext cx="9144000" cy="533400"/>
          </a:xfrm>
          <a:prstGeom prst="roundRect">
            <a:avLst>
              <a:gd name="adj" fmla="val 16667"/>
            </a:avLst>
          </a:prstGeom>
          <a:solidFill>
            <a:srgbClr val="FFFF00"/>
          </a:solidFill>
          <a:ln w="57150">
            <a:solidFill>
              <a:srgbClr val="0000FF"/>
            </a:solidFill>
            <a:round/>
            <a:headEnd/>
            <a:tailEnd/>
          </a:ln>
        </p:spPr>
        <p:txBody>
          <a:bodyPr wrap="none" anchor="ctr"/>
          <a:lstStyle/>
          <a:p>
            <a:pPr algn="ctr"/>
            <a:endParaRPr lang="ru-RU" sz="2800" b="1" dirty="0">
              <a:solidFill>
                <a:srgbClr val="000000"/>
              </a:solidFill>
              <a:latin typeface="Times New Roman" pitchFamily="18" charset="0"/>
            </a:endParaRPr>
          </a:p>
          <a:p>
            <a:pPr algn="ctr"/>
            <a:r>
              <a:rPr lang="ru-RU" sz="2000" b="1" dirty="0" smtClean="0">
                <a:solidFill>
                  <a:srgbClr val="FF0000"/>
                </a:solidFill>
                <a:latin typeface="Book Antiqua" pitchFamily="18" charset="0"/>
                <a:cs typeface="Times New Roman" pitchFamily="18" charset="0"/>
              </a:rPr>
              <a:t>Метрологические характеристики</a:t>
            </a:r>
            <a:r>
              <a:rPr lang="ru-RU" sz="2000" b="1" dirty="0" smtClean="0">
                <a:solidFill>
                  <a:srgbClr val="FF0000"/>
                </a:solidFill>
                <a:latin typeface="Book Antiqua" pitchFamily="18" charset="0"/>
              </a:rPr>
              <a:t> </a:t>
            </a:r>
            <a:r>
              <a:rPr lang="ru-RU" sz="2000" b="1" dirty="0" smtClean="0">
                <a:solidFill>
                  <a:srgbClr val="0000FF"/>
                </a:solidFill>
                <a:latin typeface="Book Antiqua" pitchFamily="18" charset="0"/>
              </a:rPr>
              <a:t>СРЕДСТВ ИЗМЕРЕНИЙ</a:t>
            </a:r>
          </a:p>
          <a:p>
            <a:pPr algn="ctr"/>
            <a:endParaRPr lang="ru-RU" sz="2400" b="1" dirty="0">
              <a:solidFill>
                <a:srgbClr val="000000"/>
              </a:solidFill>
              <a:latin typeface="Times New Roman" pitchFamily="18" charset="0"/>
            </a:endParaRPr>
          </a:p>
        </p:txBody>
      </p:sp>
      <p:pic>
        <p:nvPicPr>
          <p:cNvPr id="138243" name="Picture 3" descr="https://favicon.yandex.net/favicon/uralsert.enorma.ru">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12050" y="-304800"/>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138245" name="Picture 5" descr="https://favicon.yandex.net/favicon/azgaz.ru">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75113" y="1066800"/>
            <a:ext cx="152400" cy="152400"/>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181309" y="980728"/>
            <a:ext cx="8781382" cy="2554545"/>
          </a:xfrm>
          <a:prstGeom prst="rect">
            <a:avLst/>
          </a:prstGeom>
          <a:solidFill>
            <a:schemeClr val="tx1"/>
          </a:solidFill>
        </p:spPr>
        <p:txBody>
          <a:bodyPr wrap="square">
            <a:spAutoFit/>
          </a:bodyPr>
          <a:lstStyle/>
          <a:p>
            <a:r>
              <a:rPr lang="ru-RU" sz="1600" b="1" i="1" dirty="0">
                <a:solidFill>
                  <a:schemeClr val="bg1"/>
                </a:solidFill>
                <a:latin typeface="Times New Roman" panose="02020603050405020304" pitchFamily="18" charset="0"/>
                <a:cs typeface="Times New Roman" panose="02020603050405020304" pitchFamily="18" charset="0"/>
              </a:rPr>
              <a:t>Основная нормируемая метрологическая характеристика средств измерений:</a:t>
            </a:r>
            <a:r>
              <a:rPr lang="ru-RU" sz="1600" dirty="0">
                <a:solidFill>
                  <a:schemeClr val="bg1"/>
                </a:solidFill>
                <a:latin typeface="Times New Roman" panose="02020603050405020304" pitchFamily="18" charset="0"/>
                <a:cs typeface="Times New Roman" panose="02020603050405020304" pitchFamily="18" charset="0"/>
              </a:rPr>
              <a:t> </a:t>
            </a:r>
          </a:p>
          <a:p>
            <a:pPr algn="just"/>
            <a:endParaRPr lang="ru-RU" sz="400" b="1" dirty="0">
              <a:solidFill>
                <a:srgbClr val="FF0000"/>
              </a:solidFill>
              <a:latin typeface="Times New Roman" panose="02020603050405020304" pitchFamily="18" charset="0"/>
              <a:cs typeface="Times New Roman" panose="02020603050405020304" pitchFamily="18" charset="0"/>
            </a:endParaRPr>
          </a:p>
          <a:p>
            <a:pPr algn="just"/>
            <a:r>
              <a:rPr lang="ru-RU" sz="1900" b="1" u="sng" dirty="0" smtClean="0">
                <a:solidFill>
                  <a:srgbClr val="FF0000"/>
                </a:solidFill>
                <a:latin typeface="Times New Roman" panose="02020603050405020304" pitchFamily="18" charset="0"/>
                <a:cs typeface="Times New Roman" panose="02020603050405020304" pitchFamily="18" charset="0"/>
              </a:rPr>
              <a:t>Погрешность </a:t>
            </a:r>
            <a:r>
              <a:rPr lang="ru-RU" sz="1900" b="1" u="sng" dirty="0">
                <a:solidFill>
                  <a:srgbClr val="FF0000"/>
                </a:solidFill>
                <a:latin typeface="Times New Roman" panose="02020603050405020304" pitchFamily="18" charset="0"/>
                <a:cs typeface="Times New Roman" panose="02020603050405020304" pitchFamily="18" charset="0"/>
              </a:rPr>
              <a:t>средства измерений</a:t>
            </a:r>
            <a:r>
              <a:rPr lang="ru-RU" sz="1900" dirty="0">
                <a:solidFill>
                  <a:srgbClr val="FF0000"/>
                </a:solidFill>
                <a:latin typeface="Times New Roman" panose="02020603050405020304" pitchFamily="18" charset="0"/>
                <a:cs typeface="Times New Roman" panose="02020603050405020304" pitchFamily="18" charset="0"/>
              </a:rPr>
              <a:t> </a:t>
            </a:r>
            <a:r>
              <a:rPr lang="ru-RU" sz="1900" dirty="0">
                <a:solidFill>
                  <a:schemeClr val="bg1"/>
                </a:solidFill>
                <a:latin typeface="Times New Roman" panose="02020603050405020304" pitchFamily="18" charset="0"/>
                <a:cs typeface="Times New Roman" panose="02020603050405020304" pitchFamily="18" charset="0"/>
              </a:rPr>
              <a:t>– разность между показанием средства измерений </a:t>
            </a:r>
            <a:r>
              <a:rPr lang="ru-RU" sz="1900" b="1" i="1" dirty="0" err="1">
                <a:solidFill>
                  <a:srgbClr val="FF0000"/>
                </a:solidFill>
              </a:rPr>
              <a:t>Х</a:t>
            </a:r>
            <a:r>
              <a:rPr lang="ru-RU" sz="1900" b="1" i="1" baseline="-25000" dirty="0" err="1">
                <a:solidFill>
                  <a:srgbClr val="FF0000"/>
                </a:solidFill>
              </a:rPr>
              <a:t>п</a:t>
            </a:r>
            <a:r>
              <a:rPr lang="ru-RU" sz="1900" i="1" baseline="-25000" dirty="0">
                <a:solidFill>
                  <a:schemeClr val="bg1"/>
                </a:solidFill>
              </a:rPr>
              <a:t> </a:t>
            </a:r>
            <a:r>
              <a:rPr lang="ru-RU" sz="1900" dirty="0">
                <a:solidFill>
                  <a:schemeClr val="bg1"/>
                </a:solidFill>
                <a:latin typeface="Times New Roman" panose="02020603050405020304" pitchFamily="18" charset="0"/>
                <a:cs typeface="Times New Roman" panose="02020603050405020304" pitchFamily="18" charset="0"/>
              </a:rPr>
              <a:t>и истинным (действительным) значением измеряемой физической величины </a:t>
            </a:r>
            <a:r>
              <a:rPr lang="ru-RU" sz="1900" b="1" i="1" dirty="0">
                <a:solidFill>
                  <a:srgbClr val="FF0000"/>
                </a:solidFill>
              </a:rPr>
              <a:t>Х </a:t>
            </a:r>
            <a:r>
              <a:rPr lang="ru-RU" sz="1900" b="1" i="1" baseline="-25000" dirty="0">
                <a:solidFill>
                  <a:srgbClr val="FF0000"/>
                </a:solidFill>
              </a:rPr>
              <a:t>д</a:t>
            </a:r>
            <a:endParaRPr lang="ru-RU" sz="1900" b="1" dirty="0">
              <a:solidFill>
                <a:srgbClr val="FF0000"/>
              </a:solidFill>
              <a:latin typeface="Times New Roman" panose="02020603050405020304" pitchFamily="18" charset="0"/>
              <a:cs typeface="Times New Roman" panose="02020603050405020304" pitchFamily="18" charset="0"/>
            </a:endParaRPr>
          </a:p>
          <a:p>
            <a:endParaRPr lang="ru-RU" sz="500" dirty="0">
              <a:solidFill>
                <a:schemeClr val="bg1"/>
              </a:solidFill>
              <a:latin typeface="Times New Roman" panose="02020603050405020304" pitchFamily="18" charset="0"/>
              <a:cs typeface="Times New Roman" panose="02020603050405020304" pitchFamily="18" charset="0"/>
            </a:endParaRPr>
          </a:p>
          <a:p>
            <a:pPr algn="just"/>
            <a:r>
              <a:rPr lang="ru-RU" sz="1900" b="1" u="sng" dirty="0" smtClean="0">
                <a:solidFill>
                  <a:srgbClr val="FF0000"/>
                </a:solidFill>
                <a:latin typeface="Times New Roman" panose="02020603050405020304" pitchFamily="18" charset="0"/>
                <a:cs typeface="Times New Roman" panose="02020603050405020304" pitchFamily="18" charset="0"/>
              </a:rPr>
              <a:t>Предел </a:t>
            </a:r>
            <a:r>
              <a:rPr lang="ru-RU" sz="1900" b="1" u="sng" dirty="0">
                <a:solidFill>
                  <a:srgbClr val="FF0000"/>
                </a:solidFill>
                <a:latin typeface="Times New Roman" panose="02020603050405020304" pitchFamily="18" charset="0"/>
                <a:cs typeface="Times New Roman" panose="02020603050405020304" pitchFamily="18" charset="0"/>
              </a:rPr>
              <a:t>допускаемой погрешности средства измерений</a:t>
            </a:r>
            <a:r>
              <a:rPr lang="ru-RU" sz="1900" dirty="0">
                <a:solidFill>
                  <a:srgbClr val="FF0000"/>
                </a:solidFill>
                <a:latin typeface="Times New Roman" panose="02020603050405020304" pitchFamily="18" charset="0"/>
                <a:cs typeface="Times New Roman" panose="02020603050405020304" pitchFamily="18" charset="0"/>
              </a:rPr>
              <a:t> </a:t>
            </a:r>
            <a:r>
              <a:rPr lang="ru-RU" sz="1900" dirty="0">
                <a:solidFill>
                  <a:schemeClr val="bg1"/>
                </a:solidFill>
                <a:latin typeface="Times New Roman" panose="02020603050405020304" pitchFamily="18" charset="0"/>
                <a:cs typeface="Times New Roman" panose="02020603050405020304" pitchFamily="18" charset="0"/>
              </a:rPr>
              <a:t>– наибольшее значение погрешности средств измерений, устанавливаемое нормативным документом для данного типа средств измерений, при котором оно еще признается годным к применению.</a:t>
            </a:r>
          </a:p>
        </p:txBody>
      </p:sp>
      <p:sp>
        <p:nvSpPr>
          <p:cNvPr id="6" name="Номер слайда 5"/>
          <p:cNvSpPr>
            <a:spLocks noGrp="1"/>
          </p:cNvSpPr>
          <p:nvPr>
            <p:ph type="sldNum" sz="quarter" idx="12"/>
          </p:nvPr>
        </p:nvSpPr>
        <p:spPr>
          <a:xfrm>
            <a:off x="8287093" y="6188075"/>
            <a:ext cx="856907" cy="669925"/>
          </a:xfrm>
        </p:spPr>
        <p:txBody>
          <a:bodyPr/>
          <a:lstStyle/>
          <a:p>
            <a:pPr>
              <a:defRPr/>
            </a:pPr>
            <a:fld id="{7E03095B-5292-4400-8AF2-D7B2508F3E23}" type="slidenum">
              <a:rPr lang="ru-RU" sz="1600"/>
              <a:pPr>
                <a:defRPr/>
              </a:pPr>
              <a:t>6</a:t>
            </a:fld>
            <a:endParaRPr lang="ru-RU" sz="1600" dirty="0"/>
          </a:p>
        </p:txBody>
      </p:sp>
    </p:spTree>
    <p:extLst>
      <p:ext uri="{BB962C8B-B14F-4D97-AF65-F5344CB8AC3E}">
        <p14:creationId xmlns:p14="http://schemas.microsoft.com/office/powerpoint/2010/main" val="199849185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Номер слайда 5"/>
          <p:cNvSpPr>
            <a:spLocks noGrp="1"/>
          </p:cNvSpPr>
          <p:nvPr>
            <p:ph type="sldNum" sz="quarter" idx="12"/>
          </p:nvPr>
        </p:nvSpPr>
        <p:spPr>
          <a:xfrm>
            <a:off x="8287093" y="6188075"/>
            <a:ext cx="856907" cy="669925"/>
          </a:xfrm>
        </p:spPr>
        <p:txBody>
          <a:bodyPr/>
          <a:lstStyle/>
          <a:p>
            <a:pPr>
              <a:defRPr/>
            </a:pPr>
            <a:fld id="{7E03095B-5292-4400-8AF2-D7B2508F3E23}" type="slidenum">
              <a:rPr lang="ru-RU" sz="1600"/>
              <a:pPr>
                <a:defRPr/>
              </a:pPr>
              <a:t>7</a:t>
            </a:fld>
            <a:endParaRPr lang="ru-RU" sz="1600" dirty="0"/>
          </a:p>
        </p:txBody>
      </p:sp>
      <p:sp>
        <p:nvSpPr>
          <p:cNvPr id="6161" name="AutoShape 3"/>
          <p:cNvSpPr>
            <a:spLocks noChangeArrowheads="1"/>
          </p:cNvSpPr>
          <p:nvPr/>
        </p:nvSpPr>
        <p:spPr bwMode="auto">
          <a:xfrm>
            <a:off x="0" y="8586"/>
            <a:ext cx="9144000" cy="533400"/>
          </a:xfrm>
          <a:prstGeom prst="roundRect">
            <a:avLst>
              <a:gd name="adj" fmla="val 16667"/>
            </a:avLst>
          </a:prstGeom>
          <a:solidFill>
            <a:srgbClr val="FFFF00"/>
          </a:solidFill>
          <a:ln w="57150">
            <a:solidFill>
              <a:srgbClr val="0000FF"/>
            </a:solidFill>
            <a:round/>
            <a:headEnd/>
            <a:tailEnd/>
          </a:ln>
        </p:spPr>
        <p:txBody>
          <a:bodyPr wrap="none" anchor="ctr"/>
          <a:lstStyle/>
          <a:p>
            <a:pPr algn="ctr"/>
            <a:endParaRPr lang="ru-RU" sz="2800" b="1" dirty="0">
              <a:solidFill>
                <a:srgbClr val="000000"/>
              </a:solidFill>
              <a:latin typeface="Times New Roman" pitchFamily="18" charset="0"/>
            </a:endParaRPr>
          </a:p>
          <a:p>
            <a:pPr algn="ctr"/>
            <a:r>
              <a:rPr lang="ru-RU" sz="2000" b="1" dirty="0" smtClean="0">
                <a:solidFill>
                  <a:srgbClr val="FF0000"/>
                </a:solidFill>
                <a:latin typeface="Book Antiqua" pitchFamily="18" charset="0"/>
                <a:cs typeface="Times New Roman" pitchFamily="18" charset="0"/>
              </a:rPr>
              <a:t>Классификация погрешностей </a:t>
            </a:r>
            <a:r>
              <a:rPr lang="ru-RU" sz="2000" b="1" dirty="0" smtClean="0">
                <a:solidFill>
                  <a:srgbClr val="0000FF"/>
                </a:solidFill>
                <a:latin typeface="Book Antiqua" pitchFamily="18" charset="0"/>
              </a:rPr>
              <a:t>СРЕДСТВ ИЗМЕРЕНИЙ</a:t>
            </a:r>
            <a:endParaRPr lang="ru-RU" sz="2000" b="1" dirty="0">
              <a:solidFill>
                <a:srgbClr val="0000FF"/>
              </a:solidFill>
              <a:latin typeface="Book Antiqua" pitchFamily="18" charset="0"/>
            </a:endParaRPr>
          </a:p>
          <a:p>
            <a:pPr algn="ctr"/>
            <a:endParaRPr lang="ru-RU" sz="2400" b="1" dirty="0">
              <a:solidFill>
                <a:srgbClr val="000000"/>
              </a:solidFill>
              <a:latin typeface="Times New Roman" pitchFamily="18" charset="0"/>
            </a:endParaRPr>
          </a:p>
        </p:txBody>
      </p:sp>
      <p:sp>
        <p:nvSpPr>
          <p:cNvPr id="5" name="Прямоугольник 4"/>
          <p:cNvSpPr/>
          <p:nvPr/>
        </p:nvSpPr>
        <p:spPr>
          <a:xfrm>
            <a:off x="179512" y="702972"/>
            <a:ext cx="8784976" cy="4816703"/>
          </a:xfrm>
          <a:prstGeom prst="rect">
            <a:avLst/>
          </a:prstGeom>
          <a:solidFill>
            <a:schemeClr val="tx1"/>
          </a:solidFill>
        </p:spPr>
        <p:txBody>
          <a:bodyPr wrap="square">
            <a:spAutoFit/>
          </a:bodyPr>
          <a:lstStyle/>
          <a:p>
            <a:r>
              <a:rPr lang="ru-RU" sz="1600" dirty="0" smtClean="0">
                <a:solidFill>
                  <a:schemeClr val="bg1"/>
                </a:solidFill>
                <a:latin typeface="Times New Roman" panose="02020603050405020304" pitchFamily="18" charset="0"/>
                <a:cs typeface="Times New Roman" panose="02020603050405020304" pitchFamily="18" charset="0"/>
              </a:rPr>
              <a:t>Все погрешности в </a:t>
            </a:r>
            <a:r>
              <a:rPr lang="ru-RU" sz="1600" dirty="0">
                <a:solidFill>
                  <a:schemeClr val="bg1"/>
                </a:solidFill>
                <a:latin typeface="Times New Roman" panose="02020603050405020304" pitchFamily="18" charset="0"/>
                <a:cs typeface="Times New Roman" panose="02020603050405020304" pitchFamily="18" charset="0"/>
              </a:rPr>
              <a:t>зависимости от </a:t>
            </a:r>
            <a:r>
              <a:rPr lang="ru-RU" sz="1600" b="1" i="1" dirty="0">
                <a:solidFill>
                  <a:srgbClr val="0000FF"/>
                </a:solidFill>
                <a:latin typeface="Times New Roman" panose="02020603050405020304" pitchFamily="18" charset="0"/>
                <a:cs typeface="Times New Roman" panose="02020603050405020304" pitchFamily="18" charset="0"/>
              </a:rPr>
              <a:t>внешних условий </a:t>
            </a:r>
            <a:r>
              <a:rPr lang="ru-RU" sz="1600" dirty="0">
                <a:solidFill>
                  <a:schemeClr val="bg1"/>
                </a:solidFill>
                <a:latin typeface="Times New Roman" panose="02020603050405020304" pitchFamily="18" charset="0"/>
                <a:cs typeface="Times New Roman" panose="02020603050405020304" pitchFamily="18" charset="0"/>
              </a:rPr>
              <a:t>делятся </a:t>
            </a:r>
            <a:r>
              <a:rPr lang="ru-RU" sz="1600" dirty="0" smtClean="0">
                <a:solidFill>
                  <a:schemeClr val="bg1"/>
                </a:solidFill>
                <a:latin typeface="Times New Roman" panose="02020603050405020304" pitchFamily="18" charset="0"/>
                <a:cs typeface="Times New Roman" panose="02020603050405020304" pitchFamily="18" charset="0"/>
              </a:rPr>
              <a:t>на:</a:t>
            </a:r>
          </a:p>
          <a:p>
            <a:pPr marL="742950" lvl="1" indent="-285750">
              <a:buClr>
                <a:srgbClr val="0000FF"/>
              </a:buClr>
              <a:buFont typeface="Wingdings" panose="05000000000000000000" pitchFamily="2" charset="2"/>
              <a:buChar char="Ø"/>
            </a:pPr>
            <a:r>
              <a:rPr lang="ru-RU" sz="1600" dirty="0" smtClean="0">
                <a:solidFill>
                  <a:schemeClr val="bg1"/>
                </a:solidFill>
                <a:latin typeface="Times New Roman" panose="02020603050405020304" pitchFamily="18" charset="0"/>
                <a:cs typeface="Times New Roman" panose="02020603050405020304" pitchFamily="18" charset="0"/>
              </a:rPr>
              <a:t>основные; </a:t>
            </a:r>
          </a:p>
          <a:p>
            <a:pPr marL="742950" lvl="1" indent="-285750">
              <a:buClr>
                <a:srgbClr val="0000FF"/>
              </a:buClr>
              <a:buFont typeface="Wingdings" panose="05000000000000000000" pitchFamily="2" charset="2"/>
              <a:buChar char="Ø"/>
            </a:pPr>
            <a:r>
              <a:rPr lang="ru-RU" sz="1600" dirty="0" smtClean="0">
                <a:solidFill>
                  <a:schemeClr val="bg1"/>
                </a:solidFill>
                <a:latin typeface="Times New Roman" panose="02020603050405020304" pitchFamily="18" charset="0"/>
                <a:cs typeface="Times New Roman" panose="02020603050405020304" pitchFamily="18" charset="0"/>
              </a:rPr>
              <a:t>дополнительные</a:t>
            </a:r>
            <a:r>
              <a:rPr lang="ru-RU" sz="1600" dirty="0">
                <a:solidFill>
                  <a:schemeClr val="bg1"/>
                </a:solidFill>
                <a:latin typeface="Times New Roman" panose="02020603050405020304" pitchFamily="18" charset="0"/>
                <a:cs typeface="Times New Roman" panose="02020603050405020304" pitchFamily="18" charset="0"/>
              </a:rPr>
              <a:t>.</a:t>
            </a:r>
          </a:p>
          <a:p>
            <a:endParaRPr lang="ru-RU" sz="500" i="1" dirty="0" smtClean="0">
              <a:solidFill>
                <a:schemeClr val="bg1"/>
              </a:solidFill>
              <a:latin typeface="Times New Roman" panose="02020603050405020304" pitchFamily="18" charset="0"/>
              <a:cs typeface="Times New Roman" panose="02020603050405020304" pitchFamily="18" charset="0"/>
            </a:endParaRPr>
          </a:p>
          <a:p>
            <a:r>
              <a:rPr lang="ru-RU" b="1" u="sng" dirty="0" smtClean="0">
                <a:solidFill>
                  <a:srgbClr val="FF0000"/>
                </a:solidFill>
                <a:latin typeface="Times New Roman" panose="02020603050405020304" pitchFamily="18" charset="0"/>
                <a:cs typeface="Times New Roman" panose="02020603050405020304" pitchFamily="18" charset="0"/>
              </a:rPr>
              <a:t>Основная погрешность СИ</a:t>
            </a:r>
            <a:r>
              <a:rPr lang="ru-RU" b="1" dirty="0" smtClean="0">
                <a:solidFill>
                  <a:srgbClr val="FF0000"/>
                </a:solidFill>
                <a:latin typeface="Times New Roman" panose="02020603050405020304" pitchFamily="18" charset="0"/>
                <a:cs typeface="Times New Roman" panose="02020603050405020304" pitchFamily="18" charset="0"/>
              </a:rPr>
              <a:t> </a:t>
            </a:r>
            <a:r>
              <a:rPr lang="ru-RU" i="1" dirty="0">
                <a:solidFill>
                  <a:schemeClr val="bg1"/>
                </a:solidFill>
                <a:latin typeface="Times New Roman" panose="02020603050405020304" pitchFamily="18" charset="0"/>
                <a:cs typeface="Times New Roman" panose="02020603050405020304" pitchFamily="18" charset="0"/>
              </a:rPr>
              <a:t>— </a:t>
            </a:r>
            <a:r>
              <a:rPr lang="ru-RU" dirty="0">
                <a:solidFill>
                  <a:schemeClr val="bg1"/>
                </a:solidFill>
                <a:latin typeface="Times New Roman" panose="02020603050405020304" pitchFamily="18" charset="0"/>
                <a:cs typeface="Times New Roman" panose="02020603050405020304" pitchFamily="18" charset="0"/>
              </a:rPr>
              <a:t>это погрешность </a:t>
            </a:r>
            <a:r>
              <a:rPr lang="ru-RU" u="sng" dirty="0">
                <a:solidFill>
                  <a:schemeClr val="bg1"/>
                </a:solidFill>
                <a:latin typeface="Times New Roman" panose="02020603050405020304" pitchFamily="18" charset="0"/>
                <a:cs typeface="Times New Roman" panose="02020603050405020304" pitchFamily="18" charset="0"/>
              </a:rPr>
              <a:t>при нормальных условиях эксплуатации</a:t>
            </a:r>
            <a:r>
              <a:rPr lang="ru-RU" dirty="0">
                <a:solidFill>
                  <a:schemeClr val="bg1"/>
                </a:solidFill>
                <a:latin typeface="Times New Roman" panose="02020603050405020304" pitchFamily="18" charset="0"/>
                <a:cs typeface="Times New Roman" panose="02020603050405020304" pitchFamily="18" charset="0"/>
              </a:rPr>
              <a:t>. </a:t>
            </a:r>
            <a:endParaRPr lang="ru-RU" dirty="0" smtClean="0">
              <a:solidFill>
                <a:schemeClr val="bg1"/>
              </a:solidFill>
              <a:latin typeface="Times New Roman" panose="02020603050405020304" pitchFamily="18" charset="0"/>
              <a:cs typeface="Times New Roman" panose="02020603050405020304" pitchFamily="18" charset="0"/>
            </a:endParaRPr>
          </a:p>
          <a:p>
            <a:r>
              <a:rPr lang="ru-RU" sz="1500" dirty="0">
                <a:solidFill>
                  <a:schemeClr val="bg1"/>
                </a:solidFill>
                <a:latin typeface="Times New Roman" panose="02020603050405020304" pitchFamily="18" charset="0"/>
                <a:cs typeface="Times New Roman" panose="02020603050405020304" pitchFamily="18" charset="0"/>
              </a:rPr>
              <a:t>Наиболее типичными нормальными условиями являются:</a:t>
            </a:r>
          </a:p>
          <a:p>
            <a:pPr marL="742950" lvl="1" indent="-285750">
              <a:buFont typeface="Wingdings" panose="05000000000000000000" pitchFamily="2" charset="2"/>
              <a:buChar char="Ø"/>
            </a:pPr>
            <a:r>
              <a:rPr lang="ru-RU" sz="1500" dirty="0" smtClean="0">
                <a:solidFill>
                  <a:schemeClr val="bg1"/>
                </a:solidFill>
                <a:latin typeface="Times New Roman" panose="02020603050405020304" pitchFamily="18" charset="0"/>
                <a:cs typeface="Times New Roman" panose="02020603050405020304" pitchFamily="18" charset="0"/>
              </a:rPr>
              <a:t>температура </a:t>
            </a:r>
            <a:r>
              <a:rPr lang="ru-RU" sz="1500" b="1" dirty="0" smtClean="0">
                <a:solidFill>
                  <a:srgbClr val="FF0000"/>
                </a:solidFill>
                <a:latin typeface="Times New Roman" panose="02020603050405020304" pitchFamily="18" charset="0"/>
                <a:cs typeface="Times New Roman" panose="02020603050405020304" pitchFamily="18" charset="0"/>
              </a:rPr>
              <a:t>(293 </a:t>
            </a:r>
            <a:r>
              <a:rPr lang="ru-RU" sz="1500" b="1" dirty="0">
                <a:solidFill>
                  <a:srgbClr val="FF0000"/>
                </a:solidFill>
                <a:latin typeface="Times New Roman" panose="02020603050405020304" pitchFamily="18" charset="0"/>
                <a:cs typeface="Times New Roman" panose="02020603050405020304" pitchFamily="18" charset="0"/>
              </a:rPr>
              <a:t>±</a:t>
            </a:r>
            <a:r>
              <a:rPr lang="ru-RU" sz="1500" b="1" dirty="0" smtClean="0">
                <a:solidFill>
                  <a:srgbClr val="FF0000"/>
                </a:solidFill>
                <a:latin typeface="Times New Roman" panose="02020603050405020304" pitchFamily="18" charset="0"/>
                <a:cs typeface="Times New Roman" panose="02020603050405020304" pitchFamily="18" charset="0"/>
              </a:rPr>
              <a:t> 5) К </a:t>
            </a:r>
            <a:r>
              <a:rPr lang="ru-RU" sz="1500" dirty="0">
                <a:solidFill>
                  <a:schemeClr val="bg1"/>
                </a:solidFill>
                <a:latin typeface="Times New Roman" panose="02020603050405020304" pitchFamily="18" charset="0"/>
                <a:cs typeface="Times New Roman" panose="02020603050405020304" pitchFamily="18" charset="0"/>
              </a:rPr>
              <a:t>или </a:t>
            </a:r>
            <a:r>
              <a:rPr lang="ru-RU" sz="1500" dirty="0" smtClean="0">
                <a:solidFill>
                  <a:schemeClr val="bg1"/>
                </a:solidFill>
                <a:latin typeface="Times New Roman" panose="02020603050405020304" pitchFamily="18" charset="0"/>
                <a:cs typeface="Times New Roman" panose="02020603050405020304" pitchFamily="18" charset="0"/>
              </a:rPr>
              <a:t> </a:t>
            </a:r>
            <a:r>
              <a:rPr lang="ru-RU" sz="1500" b="1" dirty="0">
                <a:solidFill>
                  <a:srgbClr val="FF0000"/>
                </a:solidFill>
                <a:latin typeface="Times New Roman" panose="02020603050405020304" pitchFamily="18" charset="0"/>
                <a:cs typeface="Times New Roman" panose="02020603050405020304" pitchFamily="18" charset="0"/>
              </a:rPr>
              <a:t>(20 ± 5)° С</a:t>
            </a:r>
            <a:r>
              <a:rPr lang="ru-RU" sz="1500" dirty="0">
                <a:solidFill>
                  <a:schemeClr val="bg1"/>
                </a:solidFill>
                <a:latin typeface="Times New Roman" panose="02020603050405020304" pitchFamily="18" charset="0"/>
                <a:cs typeface="Times New Roman" panose="02020603050405020304" pitchFamily="18" charset="0"/>
              </a:rPr>
              <a:t>;</a:t>
            </a:r>
          </a:p>
          <a:p>
            <a:pPr marL="742950" lvl="1" indent="-285750">
              <a:buFont typeface="Wingdings" panose="05000000000000000000" pitchFamily="2" charset="2"/>
              <a:buChar char="Ø"/>
            </a:pPr>
            <a:r>
              <a:rPr lang="ru-RU" sz="1500" dirty="0" smtClean="0">
                <a:solidFill>
                  <a:schemeClr val="bg1"/>
                </a:solidFill>
                <a:latin typeface="Times New Roman" panose="02020603050405020304" pitchFamily="18" charset="0"/>
                <a:cs typeface="Times New Roman" panose="02020603050405020304" pitchFamily="18" charset="0"/>
              </a:rPr>
              <a:t>относительная </a:t>
            </a:r>
            <a:r>
              <a:rPr lang="ru-RU" sz="1500" dirty="0">
                <a:solidFill>
                  <a:schemeClr val="bg1"/>
                </a:solidFill>
                <a:latin typeface="Times New Roman" panose="02020603050405020304" pitchFamily="18" charset="0"/>
                <a:cs typeface="Times New Roman" panose="02020603050405020304" pitchFamily="18" charset="0"/>
              </a:rPr>
              <a:t>влажность воздуха </a:t>
            </a:r>
            <a:r>
              <a:rPr lang="ru-RU" sz="1500" dirty="0" smtClean="0">
                <a:solidFill>
                  <a:srgbClr val="FF0000"/>
                </a:solidFill>
                <a:latin typeface="Times New Roman" panose="02020603050405020304" pitchFamily="18" charset="0"/>
                <a:cs typeface="Times New Roman" panose="02020603050405020304" pitchFamily="18" charset="0"/>
              </a:rPr>
              <a:t>(65 ± 1,5</a:t>
            </a:r>
            <a:r>
              <a:rPr lang="ru-RU" sz="1500" dirty="0">
                <a:solidFill>
                  <a:srgbClr val="FF0000"/>
                </a:solidFill>
                <a:latin typeface="Times New Roman" panose="02020603050405020304" pitchFamily="18" charset="0"/>
                <a:cs typeface="Times New Roman" panose="02020603050405020304" pitchFamily="18" charset="0"/>
              </a:rPr>
              <a:t>) %;</a:t>
            </a:r>
          </a:p>
          <a:p>
            <a:pPr marL="742950" lvl="1" indent="-285750">
              <a:buFont typeface="Wingdings" panose="05000000000000000000" pitchFamily="2" charset="2"/>
              <a:buChar char="Ø"/>
            </a:pPr>
            <a:r>
              <a:rPr lang="ru-RU" sz="1500" dirty="0" smtClean="0">
                <a:solidFill>
                  <a:schemeClr val="bg1"/>
                </a:solidFill>
                <a:latin typeface="Times New Roman" panose="02020603050405020304" pitchFamily="18" charset="0"/>
                <a:cs typeface="Times New Roman" panose="02020603050405020304" pitchFamily="18" charset="0"/>
              </a:rPr>
              <a:t>атмосферное </a:t>
            </a:r>
            <a:r>
              <a:rPr lang="ru-RU" sz="1500" dirty="0">
                <a:solidFill>
                  <a:schemeClr val="bg1"/>
                </a:solidFill>
                <a:latin typeface="Times New Roman" panose="02020603050405020304" pitchFamily="18" charset="0"/>
                <a:cs typeface="Times New Roman" panose="02020603050405020304" pitchFamily="18" charset="0"/>
              </a:rPr>
              <a:t>давление </a:t>
            </a:r>
            <a:r>
              <a:rPr lang="ru-RU" sz="1500" b="1" dirty="0">
                <a:solidFill>
                  <a:srgbClr val="FF0000"/>
                </a:solidFill>
                <a:latin typeface="Times New Roman" panose="02020603050405020304" pitchFamily="18" charset="0"/>
                <a:cs typeface="Times New Roman" panose="02020603050405020304" pitchFamily="18" charset="0"/>
              </a:rPr>
              <a:t>(</a:t>
            </a:r>
            <a:r>
              <a:rPr lang="ru-RU" sz="1500" b="1" dirty="0" smtClean="0">
                <a:solidFill>
                  <a:srgbClr val="FF0000"/>
                </a:solidFill>
                <a:latin typeface="Times New Roman" panose="02020603050405020304" pitchFamily="18" charset="0"/>
                <a:cs typeface="Times New Roman" panose="02020603050405020304" pitchFamily="18" charset="0"/>
              </a:rPr>
              <a:t>100 ± 4</a:t>
            </a:r>
            <a:r>
              <a:rPr lang="ru-RU" sz="1500" b="1" dirty="0">
                <a:solidFill>
                  <a:srgbClr val="FF0000"/>
                </a:solidFill>
                <a:latin typeface="Times New Roman" panose="02020603050405020304" pitchFamily="18" charset="0"/>
                <a:cs typeface="Times New Roman" panose="02020603050405020304" pitchFamily="18" charset="0"/>
              </a:rPr>
              <a:t>) кПа </a:t>
            </a:r>
            <a:r>
              <a:rPr lang="ru-RU" sz="1500" dirty="0">
                <a:solidFill>
                  <a:schemeClr val="bg1"/>
                </a:solidFill>
                <a:latin typeface="Times New Roman" panose="02020603050405020304" pitchFamily="18" charset="0"/>
                <a:cs typeface="Times New Roman" panose="02020603050405020304" pitchFamily="18" charset="0"/>
              </a:rPr>
              <a:t>или </a:t>
            </a:r>
            <a:r>
              <a:rPr lang="ru-RU" sz="1500" b="1" dirty="0">
                <a:solidFill>
                  <a:srgbClr val="FF0000"/>
                </a:solidFill>
                <a:latin typeface="Times New Roman" panose="02020603050405020304" pitchFamily="18" charset="0"/>
                <a:cs typeface="Times New Roman" panose="02020603050405020304" pitchFamily="18" charset="0"/>
              </a:rPr>
              <a:t>(</a:t>
            </a:r>
            <a:r>
              <a:rPr lang="ru-RU" sz="1500" b="1" dirty="0" smtClean="0">
                <a:solidFill>
                  <a:srgbClr val="FF0000"/>
                </a:solidFill>
                <a:latin typeface="Times New Roman" panose="02020603050405020304" pitchFamily="18" charset="0"/>
                <a:cs typeface="Times New Roman" panose="02020603050405020304" pitchFamily="18" charset="0"/>
              </a:rPr>
              <a:t>750 ± 30</a:t>
            </a:r>
            <a:r>
              <a:rPr lang="ru-RU" sz="1500" b="1" dirty="0">
                <a:solidFill>
                  <a:srgbClr val="FF0000"/>
                </a:solidFill>
                <a:latin typeface="Times New Roman" panose="02020603050405020304" pitchFamily="18" charset="0"/>
                <a:cs typeface="Times New Roman" panose="02020603050405020304" pitchFamily="18" charset="0"/>
              </a:rPr>
              <a:t>) мм рт. ст.;</a:t>
            </a:r>
          </a:p>
          <a:p>
            <a:pPr marL="742950" lvl="1" indent="-285750">
              <a:buFont typeface="Wingdings" panose="05000000000000000000" pitchFamily="2" charset="2"/>
              <a:buChar char="Ø"/>
            </a:pPr>
            <a:r>
              <a:rPr lang="ru-RU" sz="1500" dirty="0" smtClean="0">
                <a:solidFill>
                  <a:schemeClr val="bg1"/>
                </a:solidFill>
                <a:latin typeface="Times New Roman" panose="02020603050405020304" pitchFamily="18" charset="0"/>
                <a:cs typeface="Times New Roman" panose="02020603050405020304" pitchFamily="18" charset="0"/>
              </a:rPr>
              <a:t>напряжение </a:t>
            </a:r>
            <a:r>
              <a:rPr lang="ru-RU" sz="1500" dirty="0">
                <a:solidFill>
                  <a:schemeClr val="bg1"/>
                </a:solidFill>
                <a:latin typeface="Times New Roman" panose="02020603050405020304" pitchFamily="18" charset="0"/>
                <a:cs typeface="Times New Roman" panose="02020603050405020304" pitchFamily="18" charset="0"/>
              </a:rPr>
              <a:t>питания электрической сети </a:t>
            </a:r>
            <a:r>
              <a:rPr lang="ru-RU" sz="1500" b="1" dirty="0">
                <a:solidFill>
                  <a:srgbClr val="FF0000"/>
                </a:solidFill>
                <a:latin typeface="Times New Roman" panose="02020603050405020304" pitchFamily="18" charset="0"/>
                <a:cs typeface="Times New Roman" panose="02020603050405020304" pitchFamily="18" charset="0"/>
              </a:rPr>
              <a:t>220 В ± 2 % </a:t>
            </a:r>
            <a:r>
              <a:rPr lang="ru-RU" sz="1500" dirty="0">
                <a:solidFill>
                  <a:schemeClr val="bg1"/>
                </a:solidFill>
                <a:latin typeface="Times New Roman" panose="02020603050405020304" pitchFamily="18" charset="0"/>
                <a:cs typeface="Times New Roman" panose="02020603050405020304" pitchFamily="18" charset="0"/>
              </a:rPr>
              <a:t>с частотой </a:t>
            </a:r>
            <a:r>
              <a:rPr lang="ru-RU" sz="1500" b="1" dirty="0">
                <a:solidFill>
                  <a:srgbClr val="FF0000"/>
                </a:solidFill>
                <a:latin typeface="Times New Roman" panose="02020603050405020304" pitchFamily="18" charset="0"/>
                <a:cs typeface="Times New Roman" panose="02020603050405020304" pitchFamily="18" charset="0"/>
              </a:rPr>
              <a:t>50 Гц</a:t>
            </a:r>
            <a:r>
              <a:rPr lang="ru-RU" sz="1500" dirty="0">
                <a:solidFill>
                  <a:schemeClr val="bg1"/>
                </a:solidFill>
                <a:latin typeface="Times New Roman" panose="02020603050405020304" pitchFamily="18" charset="0"/>
                <a:cs typeface="Times New Roman" panose="02020603050405020304" pitchFamily="18" charset="0"/>
              </a:rPr>
              <a:t>.</a:t>
            </a:r>
          </a:p>
          <a:p>
            <a:pPr algn="just"/>
            <a:endParaRPr lang="ru-RU" sz="1500" dirty="0" smtClean="0">
              <a:solidFill>
                <a:schemeClr val="bg1"/>
              </a:solidFill>
              <a:latin typeface="Times New Roman" panose="02020603050405020304" pitchFamily="18" charset="0"/>
              <a:cs typeface="Times New Roman" panose="02020603050405020304" pitchFamily="18" charset="0"/>
            </a:endParaRPr>
          </a:p>
          <a:p>
            <a:pPr algn="just"/>
            <a:r>
              <a:rPr lang="ru-RU" sz="1500" dirty="0" smtClean="0">
                <a:solidFill>
                  <a:schemeClr val="bg1"/>
                </a:solidFill>
                <a:latin typeface="Times New Roman" panose="02020603050405020304" pitchFamily="18" charset="0"/>
                <a:cs typeface="Times New Roman" panose="02020603050405020304" pitchFamily="18" charset="0"/>
              </a:rPr>
              <a:t>На </a:t>
            </a:r>
            <a:r>
              <a:rPr lang="ru-RU" sz="1500" dirty="0">
                <a:solidFill>
                  <a:schemeClr val="bg1"/>
                </a:solidFill>
                <a:latin typeface="Times New Roman" panose="02020603050405020304" pitchFamily="18" charset="0"/>
                <a:cs typeface="Times New Roman" panose="02020603050405020304" pitchFamily="18" charset="0"/>
              </a:rPr>
              <a:t>практике, когда имеется более широкий диапазон влияющих величин, нормируется и </a:t>
            </a:r>
            <a:r>
              <a:rPr lang="ru-RU" sz="1500" b="1" i="1" dirty="0">
                <a:solidFill>
                  <a:srgbClr val="FF0000"/>
                </a:solidFill>
                <a:latin typeface="Times New Roman" panose="02020603050405020304" pitchFamily="18" charset="0"/>
                <a:cs typeface="Times New Roman" panose="02020603050405020304" pitchFamily="18" charset="0"/>
              </a:rPr>
              <a:t>дополнительная погрешность </a:t>
            </a:r>
            <a:r>
              <a:rPr lang="ru-RU" sz="1500" dirty="0">
                <a:solidFill>
                  <a:schemeClr val="bg1"/>
                </a:solidFill>
                <a:latin typeface="Times New Roman" panose="02020603050405020304" pitchFamily="18" charset="0"/>
                <a:cs typeface="Times New Roman" panose="02020603050405020304" pitchFamily="18" charset="0"/>
              </a:rPr>
              <a:t>средств измерений.</a:t>
            </a:r>
          </a:p>
          <a:p>
            <a:pPr algn="just"/>
            <a:endParaRPr lang="ru-RU" sz="500" b="1" u="sng" dirty="0" smtClean="0">
              <a:solidFill>
                <a:srgbClr val="FF0000"/>
              </a:solidFill>
              <a:latin typeface="Times New Roman" panose="02020603050405020304" pitchFamily="18" charset="0"/>
              <a:cs typeface="Times New Roman" panose="02020603050405020304" pitchFamily="18" charset="0"/>
            </a:endParaRPr>
          </a:p>
          <a:p>
            <a:pPr algn="just"/>
            <a:r>
              <a:rPr lang="ru-RU" b="1" u="sng" dirty="0" smtClean="0">
                <a:solidFill>
                  <a:srgbClr val="FF0000"/>
                </a:solidFill>
                <a:latin typeface="Times New Roman" panose="02020603050405020304" pitchFamily="18" charset="0"/>
                <a:cs typeface="Times New Roman" panose="02020603050405020304" pitchFamily="18" charset="0"/>
              </a:rPr>
              <a:t>Дополнительная </a:t>
            </a:r>
            <a:r>
              <a:rPr lang="ru-RU" b="1" u="sng" dirty="0">
                <a:solidFill>
                  <a:srgbClr val="FF0000"/>
                </a:solidFill>
                <a:latin typeface="Times New Roman" panose="02020603050405020304" pitchFamily="18" charset="0"/>
                <a:cs typeface="Times New Roman" panose="02020603050405020304" pitchFamily="18" charset="0"/>
              </a:rPr>
              <a:t>погрешность СИ</a:t>
            </a:r>
            <a:r>
              <a:rPr lang="ru-RU" dirty="0">
                <a:solidFill>
                  <a:schemeClr val="bg1"/>
                </a:solidFill>
                <a:latin typeface="Times New Roman" panose="02020603050405020304" pitchFamily="18" charset="0"/>
                <a:cs typeface="Times New Roman" panose="02020603050405020304" pitchFamily="18" charset="0"/>
              </a:rPr>
              <a:t> – составляющая погрешности СИ, возникающая дополнительно к основной погрешности вследствие отклонения какой-либо из влияющих величин от нормального ее </a:t>
            </a:r>
            <a:r>
              <a:rPr lang="ru-RU" dirty="0" smtClean="0">
                <a:solidFill>
                  <a:schemeClr val="bg1"/>
                </a:solidFill>
                <a:latin typeface="Times New Roman" panose="02020603050405020304" pitchFamily="18" charset="0"/>
                <a:cs typeface="Times New Roman" panose="02020603050405020304" pitchFamily="18" charset="0"/>
              </a:rPr>
              <a:t>значения </a:t>
            </a:r>
            <a:r>
              <a:rPr lang="ru-RU" dirty="0">
                <a:solidFill>
                  <a:schemeClr val="bg1"/>
                </a:solidFill>
                <a:latin typeface="Times New Roman" panose="02020603050405020304" pitchFamily="18" charset="0"/>
                <a:cs typeface="Times New Roman" panose="02020603050405020304" pitchFamily="18" charset="0"/>
              </a:rPr>
              <a:t>или вследствие ее выхода за пределы нормальной области </a:t>
            </a:r>
            <a:r>
              <a:rPr lang="ru-RU" dirty="0" smtClean="0">
                <a:solidFill>
                  <a:schemeClr val="bg1"/>
                </a:solidFill>
                <a:latin typeface="Times New Roman" panose="02020603050405020304" pitchFamily="18" charset="0"/>
                <a:cs typeface="Times New Roman" panose="02020603050405020304" pitchFamily="18" charset="0"/>
              </a:rPr>
              <a:t>значений.</a:t>
            </a:r>
          </a:p>
          <a:p>
            <a:pPr algn="just"/>
            <a:endParaRPr lang="ru-RU" sz="500" dirty="0">
              <a:solidFill>
                <a:schemeClr val="bg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q"/>
            </a:pPr>
            <a:r>
              <a:rPr lang="ru-RU" sz="1600" dirty="0">
                <a:solidFill>
                  <a:schemeClr val="bg1"/>
                </a:solidFill>
                <a:latin typeface="Times New Roman" panose="02020603050405020304" pitchFamily="18" charset="0"/>
                <a:cs typeface="Times New Roman" panose="02020603050405020304" pitchFamily="18" charset="0"/>
              </a:rPr>
              <a:t>Нормированы могут быть основная и дополнительная погрешности СИ</a:t>
            </a:r>
            <a:r>
              <a:rPr lang="ru-RU" sz="1600" dirty="0" smtClean="0">
                <a:solidFill>
                  <a:schemeClr val="bg1"/>
                </a:solidFill>
                <a:latin typeface="Times New Roman" panose="02020603050405020304" pitchFamily="18" charset="0"/>
                <a:cs typeface="Times New Roman" panose="02020603050405020304" pitchFamily="18" charset="0"/>
              </a:rPr>
              <a:t>.</a:t>
            </a:r>
          </a:p>
        </p:txBody>
      </p:sp>
      <p:pic>
        <p:nvPicPr>
          <p:cNvPr id="138243" name="Picture 3" descr="https://favicon.yandex.net/favicon/uralsert.enorma.ru">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12050" y="-304800"/>
            <a:ext cx="152400" cy="152400"/>
          </a:xfrm>
          <a:prstGeom prst="rect">
            <a:avLst/>
          </a:prstGeom>
          <a:noFill/>
          <a:extLst>
            <a:ext uri="{909E8E84-426E-40DD-AFC4-6F175D3DCCD1}">
              <a14:hiddenFill xmlns:a14="http://schemas.microsoft.com/office/drawing/2010/main">
                <a:solidFill>
                  <a:srgbClr val="FFFFFF"/>
                </a:solidFill>
              </a14:hiddenFill>
            </a:ext>
          </a:extLst>
        </p:spPr>
      </p:pic>
      <p:pic>
        <p:nvPicPr>
          <p:cNvPr id="138245" name="Picture 5" descr="https://favicon.yandex.net/favicon/azgaz.ru">
            <a:hlinkClick r:id="rId5"/>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75113" y="1066800"/>
            <a:ext cx="152400" cy="15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910722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409693"/>
            <a:ext cx="8928992" cy="6494085"/>
          </a:xfrm>
          <a:prstGeom prst="rect">
            <a:avLst/>
          </a:prstGeom>
          <a:solidFill>
            <a:schemeClr val="tx1"/>
          </a:solidFill>
        </p:spPr>
        <p:txBody>
          <a:bodyPr wrap="square" anchor="ctr" anchorCtr="0">
            <a:spAutoFit/>
          </a:bodyPr>
          <a:lstStyle/>
          <a:p>
            <a:pPr algn="just"/>
            <a:r>
              <a:rPr lang="ru-RU" b="1" u="sng" dirty="0">
                <a:solidFill>
                  <a:srgbClr val="FF0000"/>
                </a:solidFill>
                <a:latin typeface="Times New Roman" panose="02020603050405020304" pitchFamily="18" charset="0"/>
                <a:cs typeface="Times New Roman" panose="02020603050405020304" pitchFamily="18" charset="0"/>
              </a:rPr>
              <a:t>Абсолютная погрешность СИ</a:t>
            </a:r>
            <a:r>
              <a:rPr lang="ru-RU" b="1" dirty="0">
                <a:solidFill>
                  <a:srgbClr val="FF0000"/>
                </a:solidFill>
                <a:latin typeface="Times New Roman" panose="02020603050405020304" pitchFamily="18" charset="0"/>
                <a:cs typeface="Times New Roman" panose="02020603050405020304" pitchFamily="18" charset="0"/>
              </a:rPr>
              <a:t> </a:t>
            </a:r>
            <a:r>
              <a:rPr lang="ru-RU" dirty="0">
                <a:solidFill>
                  <a:schemeClr val="bg1"/>
                </a:solidFill>
                <a:latin typeface="Times New Roman" panose="02020603050405020304" pitchFamily="18" charset="0"/>
                <a:cs typeface="Times New Roman" panose="02020603050405020304" pitchFamily="18" charset="0"/>
              </a:rPr>
              <a:t>– погрешность средства измерений, выраженная в единицах измеряемой величины</a:t>
            </a:r>
            <a:r>
              <a:rPr lang="ru-RU" dirty="0" smtClean="0">
                <a:solidFill>
                  <a:schemeClr val="bg1"/>
                </a:solidFill>
                <a:latin typeface="Times New Roman" panose="02020603050405020304" pitchFamily="18" charset="0"/>
                <a:cs typeface="Times New Roman" panose="02020603050405020304" pitchFamily="18" charset="0"/>
              </a:rPr>
              <a:t>: </a:t>
            </a:r>
            <a:r>
              <a:rPr lang="ru-RU" b="1" dirty="0" smtClean="0">
                <a:solidFill>
                  <a:srgbClr val="FF0000"/>
                </a:solidFill>
                <a:latin typeface="Times New Roman" panose="02020603050405020304" pitchFamily="18" charset="0"/>
                <a:cs typeface="Times New Roman" panose="02020603050405020304" pitchFamily="18" charset="0"/>
              </a:rPr>
              <a:t> </a:t>
            </a:r>
            <a:r>
              <a:rPr lang="ru-RU" altLang="ru-RU" b="1" i="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a:t>
            </a:r>
            <a:r>
              <a:rPr lang="en-US" b="1" i="1" dirty="0">
                <a:solidFill>
                  <a:srgbClr val="FF0000"/>
                </a:solidFill>
                <a:latin typeface="Times New Roman" panose="02020603050405020304" pitchFamily="18" charset="0"/>
                <a:cs typeface="Times New Roman" panose="02020603050405020304" pitchFamily="18" charset="0"/>
              </a:rPr>
              <a:t>X = </a:t>
            </a:r>
            <a:r>
              <a:rPr lang="ru-RU" b="1" i="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Х</a:t>
            </a:r>
            <a:r>
              <a:rPr lang="ru-RU" b="1" i="1" dirty="0">
                <a:solidFill>
                  <a:srgbClr val="FF0000"/>
                </a:solidFill>
                <a:latin typeface="Times New Roman" panose="02020603050405020304" pitchFamily="18" charset="0"/>
                <a:cs typeface="Times New Roman" panose="02020603050405020304" pitchFamily="18" charset="0"/>
              </a:rPr>
              <a:t> </a:t>
            </a:r>
            <a:r>
              <a:rPr lang="ru-RU" b="1" i="1" baseline="-25000" dirty="0" smtClean="0">
                <a:solidFill>
                  <a:srgbClr val="FF0000"/>
                </a:solidFill>
                <a:latin typeface="Times New Roman" panose="02020603050405020304" pitchFamily="18" charset="0"/>
                <a:cs typeface="Times New Roman" panose="02020603050405020304" pitchFamily="18" charset="0"/>
              </a:rPr>
              <a:t>П</a:t>
            </a:r>
            <a:r>
              <a:rPr lang="en-US" b="1" i="1" dirty="0" smtClean="0">
                <a:solidFill>
                  <a:srgbClr val="FF0000"/>
                </a:solidFill>
                <a:latin typeface="Times New Roman" panose="02020603050405020304" pitchFamily="18" charset="0"/>
                <a:cs typeface="Times New Roman" panose="02020603050405020304" pitchFamily="18" charset="0"/>
              </a:rPr>
              <a:t> </a:t>
            </a:r>
            <a:r>
              <a:rPr lang="ru-RU" b="1" dirty="0">
                <a:solidFill>
                  <a:srgbClr val="FF0000"/>
                </a:solidFill>
                <a:latin typeface="Times New Roman" panose="02020603050405020304" pitchFamily="18" charset="0"/>
                <a:cs typeface="Times New Roman" panose="02020603050405020304" pitchFamily="18" charset="0"/>
              </a:rPr>
              <a:t>–</a:t>
            </a:r>
            <a:r>
              <a:rPr lang="en-US" b="1" i="1" dirty="0">
                <a:solidFill>
                  <a:srgbClr val="FF0000"/>
                </a:solidFill>
                <a:latin typeface="Times New Roman" panose="02020603050405020304" pitchFamily="18" charset="0"/>
                <a:cs typeface="Times New Roman" panose="02020603050405020304" pitchFamily="18" charset="0"/>
              </a:rPr>
              <a:t> </a:t>
            </a:r>
            <a:r>
              <a:rPr lang="ru-RU" b="1" i="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Х</a:t>
            </a:r>
            <a:r>
              <a:rPr lang="ru-RU" b="1" i="1" dirty="0">
                <a:solidFill>
                  <a:srgbClr val="FF0000"/>
                </a:solidFill>
                <a:latin typeface="Times New Roman" panose="02020603050405020304" pitchFamily="18" charset="0"/>
                <a:cs typeface="Times New Roman" panose="02020603050405020304" pitchFamily="18" charset="0"/>
              </a:rPr>
              <a:t> </a:t>
            </a:r>
            <a:r>
              <a:rPr lang="ru-RU" b="1" i="1" baseline="-25000" dirty="0" smtClean="0">
                <a:solidFill>
                  <a:srgbClr val="FF0000"/>
                </a:solidFill>
                <a:latin typeface="Times New Roman" panose="02020603050405020304" pitchFamily="18" charset="0"/>
                <a:cs typeface="Times New Roman" panose="02020603050405020304" pitchFamily="18" charset="0"/>
              </a:rPr>
              <a:t>Д </a:t>
            </a:r>
            <a:r>
              <a:rPr lang="ru-RU" b="1" i="1" baseline="-25000" dirty="0" smtClean="0">
                <a:solidFill>
                  <a:schemeClr val="bg1"/>
                </a:solidFill>
                <a:latin typeface="Times New Roman" panose="02020603050405020304" pitchFamily="18" charset="0"/>
                <a:cs typeface="Times New Roman" panose="02020603050405020304" pitchFamily="18" charset="0"/>
              </a:rPr>
              <a:t>.</a:t>
            </a:r>
            <a:endParaRPr lang="ru-RU" b="1" dirty="0" smtClean="0">
              <a:solidFill>
                <a:schemeClr val="bg1"/>
              </a:solidFill>
              <a:latin typeface="Times New Roman" panose="02020603050405020304" pitchFamily="18" charset="0"/>
              <a:cs typeface="Times New Roman" panose="02020603050405020304" pitchFamily="18" charset="0"/>
            </a:endParaRPr>
          </a:p>
          <a:p>
            <a:pPr algn="just"/>
            <a:endParaRPr lang="ru-RU" sz="500" dirty="0" smtClean="0">
              <a:solidFill>
                <a:schemeClr val="bg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q"/>
            </a:pPr>
            <a:r>
              <a:rPr lang="ru-RU" sz="1400" dirty="0" smtClean="0">
                <a:solidFill>
                  <a:schemeClr val="bg1"/>
                </a:solidFill>
                <a:latin typeface="Times New Roman" panose="02020603050405020304" pitchFamily="18" charset="0"/>
                <a:cs typeface="Times New Roman" panose="02020603050405020304" pitchFamily="18" charset="0"/>
              </a:rPr>
              <a:t>Абсолютная </a:t>
            </a:r>
            <a:r>
              <a:rPr lang="ru-RU" sz="1400" dirty="0">
                <a:solidFill>
                  <a:schemeClr val="bg1"/>
                </a:solidFill>
                <a:latin typeface="Times New Roman" panose="02020603050405020304" pitchFamily="18" charset="0"/>
                <a:cs typeface="Times New Roman" panose="02020603050405020304" pitchFamily="18" charset="0"/>
              </a:rPr>
              <a:t>погрешность удобна для практического применения, т.к. дает значение погрешности в единицах измеряемой величины. Но при ее использовании трудно сравнивать по точности приборы с разными диапазонами измерений. Эта проблема снимается при использовании </a:t>
            </a:r>
            <a:r>
              <a:rPr lang="ru-RU" sz="1400" b="1" dirty="0">
                <a:solidFill>
                  <a:schemeClr val="bg1"/>
                </a:solidFill>
                <a:latin typeface="Times New Roman" panose="02020603050405020304" pitchFamily="18" charset="0"/>
                <a:cs typeface="Times New Roman" panose="02020603050405020304" pitchFamily="18" charset="0"/>
              </a:rPr>
              <a:t>относительных погрешностей</a:t>
            </a:r>
            <a:r>
              <a:rPr lang="ru-RU" sz="1400" dirty="0" smtClean="0">
                <a:solidFill>
                  <a:schemeClr val="bg1"/>
                </a:solidFill>
                <a:latin typeface="Times New Roman" panose="02020603050405020304" pitchFamily="18" charset="0"/>
                <a:cs typeface="Times New Roman" panose="02020603050405020304" pitchFamily="18" charset="0"/>
              </a:rPr>
              <a:t>.</a:t>
            </a:r>
          </a:p>
          <a:p>
            <a:pPr marL="285750" indent="-285750" algn="just">
              <a:buFont typeface="Wingdings" panose="05000000000000000000" pitchFamily="2" charset="2"/>
              <a:buChar char="q"/>
            </a:pPr>
            <a:r>
              <a:rPr lang="ru-RU" sz="1400" dirty="0">
                <a:solidFill>
                  <a:schemeClr val="bg1"/>
                </a:solidFill>
                <a:latin typeface="Times New Roman" panose="02020603050405020304" pitchFamily="18" charset="0"/>
                <a:cs typeface="Times New Roman" panose="02020603050405020304" pitchFamily="18" charset="0"/>
              </a:rPr>
              <a:t>Если абсолютная погрешность </a:t>
            </a:r>
            <a:r>
              <a:rPr lang="ru-RU" sz="1400" b="1" i="1" dirty="0">
                <a:solidFill>
                  <a:srgbClr val="0000FF"/>
                </a:solidFill>
                <a:latin typeface="Times New Roman" panose="02020603050405020304" pitchFamily="18" charset="0"/>
                <a:cs typeface="Times New Roman" panose="02020603050405020304" pitchFamily="18" charset="0"/>
              </a:rPr>
              <a:t>не изменяется во всем диапазоне измерения</a:t>
            </a:r>
            <a:r>
              <a:rPr lang="ru-RU" sz="1400" dirty="0">
                <a:solidFill>
                  <a:schemeClr val="bg1"/>
                </a:solidFill>
                <a:latin typeface="Times New Roman" panose="02020603050405020304" pitchFamily="18" charset="0"/>
                <a:cs typeface="Times New Roman" panose="02020603050405020304" pitchFamily="18" charset="0"/>
              </a:rPr>
              <a:t>, то она называется </a:t>
            </a:r>
            <a:r>
              <a:rPr lang="ru-RU" sz="1400" b="1" i="1" dirty="0">
                <a:solidFill>
                  <a:srgbClr val="FF0000"/>
                </a:solidFill>
                <a:latin typeface="Times New Roman" panose="02020603050405020304" pitchFamily="18" charset="0"/>
                <a:cs typeface="Times New Roman" panose="02020603050405020304" pitchFamily="18" charset="0"/>
              </a:rPr>
              <a:t>аддитивной</a:t>
            </a:r>
            <a:r>
              <a:rPr lang="ru-RU" sz="1400" dirty="0">
                <a:solidFill>
                  <a:schemeClr val="bg1"/>
                </a:solidFill>
                <a:latin typeface="Times New Roman" panose="02020603050405020304" pitchFamily="18" charset="0"/>
                <a:cs typeface="Times New Roman" panose="02020603050405020304" pitchFamily="18" charset="0"/>
              </a:rPr>
              <a:t>, если она </a:t>
            </a:r>
            <a:r>
              <a:rPr lang="ru-RU" sz="1400" b="1" i="1" dirty="0">
                <a:solidFill>
                  <a:srgbClr val="0000FF"/>
                </a:solidFill>
                <a:latin typeface="Times New Roman" panose="02020603050405020304" pitchFamily="18" charset="0"/>
                <a:cs typeface="Times New Roman" panose="02020603050405020304" pitchFamily="18" charset="0"/>
              </a:rPr>
              <a:t>изменяется пропорционально измеряемой величине </a:t>
            </a:r>
            <a:r>
              <a:rPr lang="ru-RU" sz="1400" dirty="0">
                <a:solidFill>
                  <a:schemeClr val="bg1"/>
                </a:solidFill>
                <a:latin typeface="Times New Roman" panose="02020603050405020304" pitchFamily="18" charset="0"/>
                <a:cs typeface="Times New Roman" panose="02020603050405020304" pitchFamily="18" charset="0"/>
              </a:rPr>
              <a:t>(увеличивается с ее увеличением), то она называется </a:t>
            </a:r>
            <a:r>
              <a:rPr lang="ru-RU" sz="1400" b="1" i="1" dirty="0" smtClean="0">
                <a:solidFill>
                  <a:srgbClr val="FF0000"/>
                </a:solidFill>
                <a:latin typeface="Times New Roman" panose="02020603050405020304" pitchFamily="18" charset="0"/>
                <a:cs typeface="Times New Roman" panose="02020603050405020304" pitchFamily="18" charset="0"/>
              </a:rPr>
              <a:t>мультипликативной.</a:t>
            </a:r>
          </a:p>
          <a:p>
            <a:pPr algn="just"/>
            <a:endParaRPr lang="ru-RU" sz="500" b="1" i="1" dirty="0">
              <a:solidFill>
                <a:schemeClr val="bg1"/>
              </a:solidFill>
              <a:latin typeface="Times New Roman" panose="02020603050405020304" pitchFamily="18" charset="0"/>
              <a:cs typeface="Times New Roman" panose="02020603050405020304" pitchFamily="18" charset="0"/>
            </a:endParaRPr>
          </a:p>
          <a:p>
            <a:pPr algn="just"/>
            <a:r>
              <a:rPr lang="ru-RU" b="1" u="sng" dirty="0">
                <a:solidFill>
                  <a:srgbClr val="FF0000"/>
                </a:solidFill>
                <a:latin typeface="Times New Roman" panose="02020603050405020304" pitchFamily="18" charset="0"/>
                <a:cs typeface="Times New Roman" panose="02020603050405020304" pitchFamily="18" charset="0"/>
              </a:rPr>
              <a:t>Относительная погрешность СИ</a:t>
            </a:r>
            <a:r>
              <a:rPr lang="ru-RU" dirty="0">
                <a:solidFill>
                  <a:srgbClr val="FF0000"/>
                </a:solidFill>
                <a:latin typeface="Times New Roman" panose="02020603050405020304" pitchFamily="18" charset="0"/>
                <a:cs typeface="Times New Roman" panose="02020603050405020304" pitchFamily="18" charset="0"/>
              </a:rPr>
              <a:t> </a:t>
            </a:r>
            <a:r>
              <a:rPr lang="ru-RU" dirty="0">
                <a:solidFill>
                  <a:schemeClr val="bg1"/>
                </a:solidFill>
                <a:latin typeface="Times New Roman" panose="02020603050405020304" pitchFamily="18" charset="0"/>
                <a:cs typeface="Times New Roman" panose="02020603050405020304" pitchFamily="18" charset="0"/>
              </a:rPr>
              <a:t>– погрешность средства измерений, выраженная отношением абсолютной погрешности СИ к результату измерений или к действительному значению измеренной величины: </a:t>
            </a:r>
            <a:r>
              <a:rPr lang="ru-RU" b="1" i="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a:t>
            </a:r>
            <a:r>
              <a:rPr lang="ru-RU" b="1" i="1" dirty="0" smtClean="0">
                <a:solidFill>
                  <a:srgbClr val="FF0000"/>
                </a:solidFill>
                <a:latin typeface="Times New Roman" panose="02020603050405020304" pitchFamily="18" charset="0"/>
                <a:cs typeface="Times New Roman" panose="02020603050405020304" pitchFamily="18" charset="0"/>
              </a:rPr>
              <a:t> </a:t>
            </a:r>
            <a:r>
              <a:rPr lang="ru-RU" b="1" i="1" dirty="0">
                <a:solidFill>
                  <a:srgbClr val="FF0000"/>
                </a:solidFill>
                <a:latin typeface="Times New Roman" panose="02020603050405020304" pitchFamily="18" charset="0"/>
                <a:cs typeface="Times New Roman" panose="02020603050405020304" pitchFamily="18" charset="0"/>
              </a:rPr>
              <a:t>= </a:t>
            </a:r>
            <a:r>
              <a:rPr lang="ru-RU" altLang="ru-RU" b="1" i="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a:t>
            </a:r>
            <a:r>
              <a:rPr lang="en-US" b="1" i="1" dirty="0">
                <a:solidFill>
                  <a:srgbClr val="FF0000"/>
                </a:solidFill>
                <a:latin typeface="Times New Roman" panose="02020603050405020304" pitchFamily="18" charset="0"/>
                <a:cs typeface="Times New Roman" panose="02020603050405020304" pitchFamily="18" charset="0"/>
              </a:rPr>
              <a:t>X</a:t>
            </a:r>
            <a:r>
              <a:rPr lang="ru-RU" b="1" i="1" dirty="0" smtClean="0">
                <a:solidFill>
                  <a:srgbClr val="FF0000"/>
                </a:solidFill>
                <a:latin typeface="Times New Roman" panose="02020603050405020304" pitchFamily="18" charset="0"/>
                <a:cs typeface="Times New Roman" panose="02020603050405020304" pitchFamily="18" charset="0"/>
              </a:rPr>
              <a:t> </a:t>
            </a:r>
            <a:r>
              <a:rPr lang="ru-RU" b="1" i="1" dirty="0">
                <a:solidFill>
                  <a:srgbClr val="FF0000"/>
                </a:solidFill>
                <a:latin typeface="Times New Roman" panose="02020603050405020304" pitchFamily="18" charset="0"/>
                <a:cs typeface="Times New Roman" panose="02020603050405020304" pitchFamily="18" charset="0"/>
              </a:rPr>
              <a:t>/ </a:t>
            </a:r>
            <a:r>
              <a:rPr lang="ru-RU" b="1" i="1" dirty="0" smtClean="0">
                <a:solidFill>
                  <a:srgbClr val="FF0000"/>
                </a:solidFill>
                <a:latin typeface="Times New Roman" panose="02020603050405020304" pitchFamily="18" charset="0"/>
                <a:cs typeface="Times New Roman" panose="02020603050405020304" pitchFamily="18" charset="0"/>
              </a:rPr>
              <a:t>Х </a:t>
            </a:r>
            <a:r>
              <a:rPr lang="ru-RU" b="1" i="1" baseline="-25000" dirty="0" smtClean="0">
                <a:solidFill>
                  <a:srgbClr val="FF0000"/>
                </a:solidFill>
                <a:latin typeface="Times New Roman" panose="02020603050405020304" pitchFamily="18" charset="0"/>
                <a:cs typeface="Times New Roman" panose="02020603050405020304" pitchFamily="18" charset="0"/>
              </a:rPr>
              <a:t>д </a:t>
            </a:r>
            <a:r>
              <a:rPr lang="ru-RU" dirty="0" smtClean="0">
                <a:solidFill>
                  <a:schemeClr val="bg1"/>
                </a:solidFill>
                <a:latin typeface="Times New Roman" panose="02020603050405020304" pitchFamily="18" charset="0"/>
                <a:cs typeface="Times New Roman" panose="02020603050405020304" pitchFamily="18" charset="0"/>
              </a:rPr>
              <a:t>. </a:t>
            </a:r>
          </a:p>
          <a:p>
            <a:pPr algn="just"/>
            <a:endParaRPr lang="ru-RU" sz="500" dirty="0" smtClean="0">
              <a:solidFill>
                <a:schemeClr val="bg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q"/>
            </a:pPr>
            <a:r>
              <a:rPr lang="ru-RU" sz="1400" dirty="0" smtClean="0">
                <a:solidFill>
                  <a:schemeClr val="bg1"/>
                </a:solidFill>
                <a:latin typeface="Times New Roman" panose="02020603050405020304" pitchFamily="18" charset="0"/>
                <a:cs typeface="Times New Roman" panose="02020603050405020304" pitchFamily="18" charset="0"/>
              </a:rPr>
              <a:t>Относительная </a:t>
            </a:r>
            <a:r>
              <a:rPr lang="ru-RU" sz="1400" dirty="0">
                <a:solidFill>
                  <a:schemeClr val="bg1"/>
                </a:solidFill>
                <a:latin typeface="Times New Roman" panose="02020603050405020304" pitchFamily="18" charset="0"/>
                <a:cs typeface="Times New Roman" panose="02020603050405020304" pitchFamily="18" charset="0"/>
              </a:rPr>
              <a:t>погрешность дает наилучшее из всех видов погрешностей представление об уровне точности измерений, который может быть достигнут при использовании данного средства измерений. Однако она обычно существенно изменяется вдоль шкалы прибора, например, увеличивается с уменьшением значения измеряемой величины. В связи с этим часто используют </a:t>
            </a:r>
            <a:r>
              <a:rPr lang="ru-RU" sz="1400" b="1" dirty="0">
                <a:solidFill>
                  <a:schemeClr val="bg1"/>
                </a:solidFill>
                <a:latin typeface="Times New Roman" panose="02020603050405020304" pitchFamily="18" charset="0"/>
                <a:cs typeface="Times New Roman" panose="02020603050405020304" pitchFamily="18" charset="0"/>
              </a:rPr>
              <a:t>приведенную погрешность</a:t>
            </a:r>
            <a:r>
              <a:rPr lang="ru-RU" sz="1400" dirty="0" smtClean="0">
                <a:solidFill>
                  <a:schemeClr val="bg1"/>
                </a:solidFill>
                <a:latin typeface="Times New Roman" panose="02020603050405020304" pitchFamily="18" charset="0"/>
                <a:cs typeface="Times New Roman" panose="02020603050405020304" pitchFamily="18" charset="0"/>
              </a:rPr>
              <a:t>.</a:t>
            </a:r>
          </a:p>
          <a:p>
            <a:pPr algn="just"/>
            <a:endParaRPr lang="ru-RU" sz="500" b="1" dirty="0" smtClean="0">
              <a:solidFill>
                <a:schemeClr val="bg1"/>
              </a:solidFill>
              <a:latin typeface="Times New Roman" panose="02020603050405020304" pitchFamily="18" charset="0"/>
              <a:cs typeface="Times New Roman" panose="02020603050405020304" pitchFamily="18" charset="0"/>
            </a:endParaRPr>
          </a:p>
          <a:p>
            <a:pPr algn="just"/>
            <a:r>
              <a:rPr lang="ru-RU" b="1" u="sng" dirty="0" smtClean="0">
                <a:solidFill>
                  <a:srgbClr val="FF0000"/>
                </a:solidFill>
                <a:latin typeface="Times New Roman" panose="02020603050405020304" pitchFamily="18" charset="0"/>
                <a:cs typeface="Times New Roman" panose="02020603050405020304" pitchFamily="18" charset="0"/>
              </a:rPr>
              <a:t>Приведенная </a:t>
            </a:r>
            <a:r>
              <a:rPr lang="ru-RU" b="1" u="sng" dirty="0">
                <a:solidFill>
                  <a:srgbClr val="FF0000"/>
                </a:solidFill>
                <a:latin typeface="Times New Roman" panose="02020603050405020304" pitchFamily="18" charset="0"/>
                <a:cs typeface="Times New Roman" panose="02020603050405020304" pitchFamily="18" charset="0"/>
              </a:rPr>
              <a:t>погрешность СИ</a:t>
            </a:r>
            <a:r>
              <a:rPr lang="ru-RU" dirty="0">
                <a:solidFill>
                  <a:srgbClr val="FF0000"/>
                </a:solidFill>
                <a:latin typeface="Times New Roman" panose="02020603050405020304" pitchFamily="18" charset="0"/>
                <a:cs typeface="Times New Roman" panose="02020603050405020304" pitchFamily="18" charset="0"/>
              </a:rPr>
              <a:t> </a:t>
            </a:r>
            <a:r>
              <a:rPr lang="ru-RU" dirty="0">
                <a:solidFill>
                  <a:schemeClr val="bg1"/>
                </a:solidFill>
                <a:latin typeface="Times New Roman" panose="02020603050405020304" pitchFamily="18" charset="0"/>
                <a:cs typeface="Times New Roman" panose="02020603050405020304" pitchFamily="18" charset="0"/>
              </a:rPr>
              <a:t>– относительная погрешность, выраженная отношением абсолютной погрешности средства измерений к условно принятому значению величины </a:t>
            </a:r>
            <a:r>
              <a:rPr lang="ru-RU" b="1" i="1" dirty="0">
                <a:solidFill>
                  <a:srgbClr val="FF0000"/>
                </a:solidFill>
                <a:latin typeface="Times New Roman" panose="02020603050405020304" pitchFamily="18" charset="0"/>
                <a:cs typeface="Times New Roman" panose="02020603050405020304" pitchFamily="18" charset="0"/>
              </a:rPr>
              <a:t>Х</a:t>
            </a:r>
            <a:r>
              <a:rPr lang="ru-RU" b="1" i="1" baseline="-25000" dirty="0">
                <a:solidFill>
                  <a:srgbClr val="FF0000"/>
                </a:solidFill>
                <a:latin typeface="Times New Roman" panose="02020603050405020304" pitchFamily="18" charset="0"/>
                <a:cs typeface="Times New Roman" panose="02020603050405020304" pitchFamily="18" charset="0"/>
              </a:rPr>
              <a:t>N</a:t>
            </a:r>
            <a:r>
              <a:rPr lang="ru-RU" dirty="0">
                <a:solidFill>
                  <a:schemeClr val="bg1"/>
                </a:solidFill>
                <a:latin typeface="Times New Roman" panose="02020603050405020304" pitchFamily="18" charset="0"/>
                <a:cs typeface="Times New Roman" panose="02020603050405020304" pitchFamily="18" charset="0"/>
              </a:rPr>
              <a:t>, которое называют </a:t>
            </a:r>
            <a:r>
              <a:rPr lang="ru-RU" b="1" i="1" dirty="0">
                <a:solidFill>
                  <a:schemeClr val="bg1"/>
                </a:solidFill>
                <a:latin typeface="Times New Roman" panose="02020603050405020304" pitchFamily="18" charset="0"/>
                <a:cs typeface="Times New Roman" panose="02020603050405020304" pitchFamily="18" charset="0"/>
              </a:rPr>
              <a:t>нормирующим: </a:t>
            </a:r>
            <a:r>
              <a:rPr lang="ru-RU" b="1" i="1" dirty="0" smtClean="0">
                <a:solidFill>
                  <a:srgbClr val="FF0000"/>
                </a:solidFill>
                <a:latin typeface="Times New Roman" panose="02020603050405020304" pitchFamily="18" charset="0"/>
                <a:cs typeface="Times New Roman" panose="02020603050405020304" pitchFamily="18" charset="0"/>
                <a:sym typeface="Symbol" panose="05050102010706020507" pitchFamily="18" charset="2"/>
              </a:rPr>
              <a:t></a:t>
            </a:r>
            <a:r>
              <a:rPr lang="ru-RU" b="1" i="1" dirty="0" smtClean="0">
                <a:solidFill>
                  <a:srgbClr val="FF0000"/>
                </a:solidFill>
                <a:latin typeface="Times New Roman" panose="02020603050405020304" pitchFamily="18" charset="0"/>
                <a:cs typeface="Times New Roman" panose="02020603050405020304" pitchFamily="18" charset="0"/>
              </a:rPr>
              <a:t> </a:t>
            </a:r>
            <a:r>
              <a:rPr lang="ru-RU" b="1" i="1" dirty="0">
                <a:solidFill>
                  <a:srgbClr val="FF0000"/>
                </a:solidFill>
                <a:latin typeface="Times New Roman" panose="02020603050405020304" pitchFamily="18" charset="0"/>
                <a:cs typeface="Times New Roman" panose="02020603050405020304" pitchFamily="18" charset="0"/>
              </a:rPr>
              <a:t>= </a:t>
            </a:r>
            <a:r>
              <a:rPr lang="ru-RU" altLang="ru-RU" b="1" i="1" dirty="0">
                <a:solidFill>
                  <a:srgbClr val="FF0000"/>
                </a:solidFill>
                <a:latin typeface="Times New Roman" panose="02020603050405020304" pitchFamily="18" charset="0"/>
                <a:cs typeface="Times New Roman" panose="02020603050405020304" pitchFamily="18" charset="0"/>
                <a:sym typeface="Symbol" panose="05050102010706020507" pitchFamily="18" charset="2"/>
              </a:rPr>
              <a:t> </a:t>
            </a:r>
            <a:r>
              <a:rPr lang="ru-RU" b="1" i="1" dirty="0" smtClean="0">
                <a:solidFill>
                  <a:srgbClr val="FF0000"/>
                </a:solidFill>
                <a:latin typeface="Times New Roman" panose="02020603050405020304" pitchFamily="18" charset="0"/>
                <a:cs typeface="Times New Roman" panose="02020603050405020304" pitchFamily="18" charset="0"/>
              </a:rPr>
              <a:t>Х </a:t>
            </a:r>
            <a:r>
              <a:rPr lang="ru-RU" b="1" i="1" dirty="0">
                <a:solidFill>
                  <a:srgbClr val="FF0000"/>
                </a:solidFill>
                <a:latin typeface="Times New Roman" panose="02020603050405020304" pitchFamily="18" charset="0"/>
                <a:cs typeface="Times New Roman" panose="02020603050405020304" pitchFamily="18" charset="0"/>
              </a:rPr>
              <a:t>/ </a:t>
            </a:r>
            <a:r>
              <a:rPr lang="ru-RU" b="1" i="1" dirty="0" smtClean="0">
                <a:solidFill>
                  <a:srgbClr val="FF0000"/>
                </a:solidFill>
                <a:latin typeface="Times New Roman" panose="02020603050405020304" pitchFamily="18" charset="0"/>
                <a:cs typeface="Times New Roman" panose="02020603050405020304" pitchFamily="18" charset="0"/>
              </a:rPr>
              <a:t>Х</a:t>
            </a:r>
            <a:r>
              <a:rPr lang="ru-RU" b="1" i="1" baseline="-25000" dirty="0" smtClean="0">
                <a:solidFill>
                  <a:srgbClr val="FF0000"/>
                </a:solidFill>
                <a:latin typeface="Times New Roman" panose="02020603050405020304" pitchFamily="18" charset="0"/>
                <a:cs typeface="Times New Roman" panose="02020603050405020304" pitchFamily="18" charset="0"/>
              </a:rPr>
              <a:t>N </a:t>
            </a:r>
            <a:r>
              <a:rPr lang="ru-RU" dirty="0" smtClean="0">
                <a:solidFill>
                  <a:schemeClr val="bg1"/>
                </a:solidFill>
                <a:latin typeface="Times New Roman" panose="02020603050405020304" pitchFamily="18" charset="0"/>
                <a:cs typeface="Times New Roman" panose="02020603050405020304" pitchFamily="18" charset="0"/>
              </a:rPr>
              <a:t>.</a:t>
            </a:r>
            <a:endParaRPr lang="ru-RU" dirty="0">
              <a:solidFill>
                <a:schemeClr val="bg1"/>
              </a:solidFill>
              <a:latin typeface="Times New Roman" panose="02020603050405020304" pitchFamily="18" charset="0"/>
              <a:cs typeface="Times New Roman" panose="02020603050405020304" pitchFamily="18" charset="0"/>
            </a:endParaRPr>
          </a:p>
          <a:p>
            <a:pPr algn="just"/>
            <a:endParaRPr lang="ru-RU" sz="500" b="1" i="1" dirty="0" smtClean="0">
              <a:solidFill>
                <a:schemeClr val="bg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q"/>
            </a:pPr>
            <a:r>
              <a:rPr lang="ru-RU" sz="1400" b="1" i="1" dirty="0" smtClean="0">
                <a:solidFill>
                  <a:schemeClr val="bg1"/>
                </a:solidFill>
                <a:latin typeface="Times New Roman" panose="02020603050405020304" pitchFamily="18" charset="0"/>
                <a:cs typeface="Times New Roman" panose="02020603050405020304" pitchFamily="18" charset="0"/>
              </a:rPr>
              <a:t>Относительные</a:t>
            </a:r>
            <a:r>
              <a:rPr lang="ru-RU" sz="1400" dirty="0" smtClean="0">
                <a:solidFill>
                  <a:schemeClr val="bg1"/>
                </a:solidFill>
                <a:latin typeface="Times New Roman" panose="02020603050405020304" pitchFamily="18" charset="0"/>
                <a:cs typeface="Times New Roman" panose="02020603050405020304" pitchFamily="18" charset="0"/>
              </a:rPr>
              <a:t> </a:t>
            </a:r>
            <a:r>
              <a:rPr lang="ru-RU" sz="1400" dirty="0">
                <a:solidFill>
                  <a:schemeClr val="bg1"/>
                </a:solidFill>
                <a:latin typeface="Times New Roman" panose="02020603050405020304" pitchFamily="18" charset="0"/>
                <a:cs typeface="Times New Roman" panose="02020603050405020304" pitchFamily="18" charset="0"/>
              </a:rPr>
              <a:t>и </a:t>
            </a:r>
            <a:r>
              <a:rPr lang="ru-RU" sz="1400" b="1" i="1" dirty="0">
                <a:solidFill>
                  <a:schemeClr val="bg1"/>
                </a:solidFill>
                <a:latin typeface="Times New Roman" panose="02020603050405020304" pitchFamily="18" charset="0"/>
                <a:cs typeface="Times New Roman" panose="02020603050405020304" pitchFamily="18" charset="0"/>
              </a:rPr>
              <a:t>приведенные погрешности </a:t>
            </a:r>
            <a:r>
              <a:rPr lang="ru-RU" sz="1400" dirty="0">
                <a:solidFill>
                  <a:schemeClr val="bg1"/>
                </a:solidFill>
                <a:latin typeface="Times New Roman" panose="02020603050405020304" pitchFamily="18" charset="0"/>
                <a:cs typeface="Times New Roman" panose="02020603050405020304" pitchFamily="18" charset="0"/>
              </a:rPr>
              <a:t>обычно </a:t>
            </a:r>
            <a:r>
              <a:rPr lang="ru-RU" sz="1400" dirty="0" smtClean="0">
                <a:solidFill>
                  <a:schemeClr val="bg1"/>
                </a:solidFill>
                <a:latin typeface="Times New Roman" panose="02020603050405020304" pitchFamily="18" charset="0"/>
                <a:cs typeface="Times New Roman" panose="02020603050405020304" pitchFamily="18" charset="0"/>
              </a:rPr>
              <a:t>выражают:</a:t>
            </a:r>
          </a:p>
          <a:p>
            <a:pPr marL="742950" lvl="1" indent="-285750" algn="just">
              <a:buFont typeface="Wingdings" panose="05000000000000000000" pitchFamily="2" charset="2"/>
              <a:buChar char="Ø"/>
            </a:pPr>
            <a:r>
              <a:rPr lang="ru-RU" sz="1400" dirty="0" smtClean="0">
                <a:solidFill>
                  <a:schemeClr val="bg1"/>
                </a:solidFill>
                <a:latin typeface="Times New Roman" panose="02020603050405020304" pitchFamily="18" charset="0"/>
                <a:cs typeface="Times New Roman" panose="02020603050405020304" pitchFamily="18" charset="0"/>
              </a:rPr>
              <a:t>либо </a:t>
            </a:r>
            <a:r>
              <a:rPr lang="ru-RU" sz="1400" b="1" i="1" dirty="0">
                <a:solidFill>
                  <a:srgbClr val="0000FF"/>
                </a:solidFill>
                <a:latin typeface="Times New Roman" panose="02020603050405020304" pitchFamily="18" charset="0"/>
                <a:cs typeface="Times New Roman" panose="02020603050405020304" pitchFamily="18" charset="0"/>
              </a:rPr>
              <a:t>в процентах</a:t>
            </a:r>
            <a:r>
              <a:rPr lang="ru-RU" sz="1400" dirty="0">
                <a:solidFill>
                  <a:schemeClr val="bg1"/>
                </a:solidFill>
                <a:latin typeface="Times New Roman" panose="02020603050405020304" pitchFamily="18" charset="0"/>
                <a:cs typeface="Times New Roman" panose="02020603050405020304" pitchFamily="18" charset="0"/>
              </a:rPr>
              <a:t>, </a:t>
            </a:r>
            <a:endParaRPr lang="ru-RU" sz="1400" dirty="0" smtClean="0">
              <a:solidFill>
                <a:schemeClr val="bg1"/>
              </a:solidFill>
              <a:latin typeface="Times New Roman" panose="02020603050405020304" pitchFamily="18" charset="0"/>
              <a:cs typeface="Times New Roman" panose="02020603050405020304" pitchFamily="18" charset="0"/>
            </a:endParaRPr>
          </a:p>
          <a:p>
            <a:pPr marL="742950" lvl="1" indent="-285750" algn="just">
              <a:buFont typeface="Wingdings" panose="05000000000000000000" pitchFamily="2" charset="2"/>
              <a:buChar char="Ø"/>
            </a:pPr>
            <a:r>
              <a:rPr lang="ru-RU" sz="1400" dirty="0" smtClean="0">
                <a:solidFill>
                  <a:schemeClr val="bg1"/>
                </a:solidFill>
                <a:latin typeface="Times New Roman" panose="02020603050405020304" pitchFamily="18" charset="0"/>
                <a:cs typeface="Times New Roman" panose="02020603050405020304" pitchFamily="18" charset="0"/>
              </a:rPr>
              <a:t>либо </a:t>
            </a:r>
            <a:r>
              <a:rPr lang="ru-RU" sz="1400" b="1" i="1" dirty="0">
                <a:solidFill>
                  <a:srgbClr val="0000FF"/>
                </a:solidFill>
                <a:latin typeface="Times New Roman" panose="02020603050405020304" pitchFamily="18" charset="0"/>
                <a:cs typeface="Times New Roman" panose="02020603050405020304" pitchFamily="18" charset="0"/>
              </a:rPr>
              <a:t>в относительных единицах</a:t>
            </a:r>
            <a:r>
              <a:rPr lang="ru-RU" sz="1400" dirty="0">
                <a:solidFill>
                  <a:schemeClr val="bg1"/>
                </a:solidFill>
                <a:latin typeface="Times New Roman" panose="02020603050405020304" pitchFamily="18" charset="0"/>
                <a:cs typeface="Times New Roman" panose="02020603050405020304" pitchFamily="18" charset="0"/>
              </a:rPr>
              <a:t> (долях единицы</a:t>
            </a:r>
            <a:r>
              <a:rPr lang="ru-RU" sz="1400" dirty="0" smtClean="0">
                <a:solidFill>
                  <a:schemeClr val="bg1"/>
                </a:solidFill>
                <a:latin typeface="Times New Roman" panose="02020603050405020304" pitchFamily="18" charset="0"/>
                <a:cs typeface="Times New Roman" panose="02020603050405020304" pitchFamily="18" charset="0"/>
              </a:rPr>
              <a:t>).</a:t>
            </a:r>
          </a:p>
          <a:p>
            <a:pPr marL="285750" indent="-285750" algn="just">
              <a:buFont typeface="Wingdings" panose="05000000000000000000" pitchFamily="2" charset="2"/>
              <a:buChar char="q"/>
            </a:pPr>
            <a:r>
              <a:rPr lang="ru-RU" sz="1400" dirty="0">
                <a:solidFill>
                  <a:schemeClr val="bg1"/>
                </a:solidFill>
                <a:latin typeface="Times New Roman" panose="02020603050405020304" pitchFamily="18" charset="0"/>
                <a:cs typeface="Times New Roman" panose="02020603050405020304" pitchFamily="18" charset="0"/>
              </a:rPr>
              <a:t>Для показывающих приборов нормирующее значение устанавливается в зависимости от особенностей и характера шкалы. Приведенные погрешности позволяют сравнивать по точности средства измерений, имеющие разные пределы измерений, если абсолютные погрешности каждого из них не зависят от значения измеряемой величины.</a:t>
            </a:r>
            <a:endParaRPr lang="ru-RU" sz="1400" b="1" i="1" dirty="0">
              <a:solidFill>
                <a:schemeClr val="bg1"/>
              </a:solidFill>
              <a:latin typeface="Times New Roman" panose="02020603050405020304" pitchFamily="18" charset="0"/>
              <a:cs typeface="Times New Roman" panose="02020603050405020304" pitchFamily="18" charset="0"/>
            </a:endParaRPr>
          </a:p>
        </p:txBody>
      </p:sp>
      <p:sp>
        <p:nvSpPr>
          <p:cNvPr id="6" name="Номер слайда 5"/>
          <p:cNvSpPr>
            <a:spLocks noGrp="1"/>
          </p:cNvSpPr>
          <p:nvPr>
            <p:ph type="sldNum" sz="quarter" idx="12"/>
          </p:nvPr>
        </p:nvSpPr>
        <p:spPr>
          <a:xfrm>
            <a:off x="8287093" y="6188075"/>
            <a:ext cx="856907" cy="669925"/>
          </a:xfrm>
        </p:spPr>
        <p:txBody>
          <a:bodyPr/>
          <a:lstStyle/>
          <a:p>
            <a:pPr>
              <a:defRPr/>
            </a:pPr>
            <a:fld id="{7E03095B-5292-4400-8AF2-D7B2508F3E23}" type="slidenum">
              <a:rPr lang="ru-RU" sz="1600"/>
              <a:pPr>
                <a:defRPr/>
              </a:pPr>
              <a:t>8</a:t>
            </a:fld>
            <a:endParaRPr lang="ru-RU" sz="1600" dirty="0"/>
          </a:p>
        </p:txBody>
      </p:sp>
      <p:sp>
        <p:nvSpPr>
          <p:cNvPr id="6161" name="AutoShape 3"/>
          <p:cNvSpPr>
            <a:spLocks noChangeArrowheads="1"/>
          </p:cNvSpPr>
          <p:nvPr/>
        </p:nvSpPr>
        <p:spPr bwMode="auto">
          <a:xfrm>
            <a:off x="0" y="8586"/>
            <a:ext cx="9144000" cy="533400"/>
          </a:xfrm>
          <a:prstGeom prst="roundRect">
            <a:avLst>
              <a:gd name="adj" fmla="val 16667"/>
            </a:avLst>
          </a:prstGeom>
          <a:solidFill>
            <a:srgbClr val="FFFF00"/>
          </a:solidFill>
          <a:ln w="57150">
            <a:solidFill>
              <a:srgbClr val="0000FF"/>
            </a:solidFill>
            <a:round/>
            <a:headEnd/>
            <a:tailEnd/>
          </a:ln>
        </p:spPr>
        <p:txBody>
          <a:bodyPr wrap="none" anchor="ctr"/>
          <a:lstStyle/>
          <a:p>
            <a:pPr algn="ctr"/>
            <a:endParaRPr lang="ru-RU" sz="2800" b="1" dirty="0">
              <a:solidFill>
                <a:srgbClr val="000000"/>
              </a:solidFill>
              <a:latin typeface="Times New Roman" pitchFamily="18" charset="0"/>
            </a:endParaRPr>
          </a:p>
          <a:p>
            <a:pPr algn="ctr"/>
            <a:r>
              <a:rPr lang="ru-RU" sz="2000" b="1" dirty="0" smtClean="0">
                <a:solidFill>
                  <a:srgbClr val="FF0000"/>
                </a:solidFill>
                <a:latin typeface="Book Antiqua" pitchFamily="18" charset="0"/>
                <a:cs typeface="Times New Roman" pitchFamily="18" charset="0"/>
              </a:rPr>
              <a:t>Классификация погрешностей </a:t>
            </a:r>
            <a:r>
              <a:rPr lang="ru-RU" sz="2000" b="1" dirty="0" smtClean="0">
                <a:solidFill>
                  <a:srgbClr val="0000FF"/>
                </a:solidFill>
                <a:latin typeface="Book Antiqua" pitchFamily="18" charset="0"/>
              </a:rPr>
              <a:t>СРЕДСТВ ИЗМЕРЕНИЙ</a:t>
            </a:r>
            <a:endParaRPr lang="ru-RU" sz="2000" b="1" dirty="0">
              <a:solidFill>
                <a:srgbClr val="0000FF"/>
              </a:solidFill>
              <a:latin typeface="Book Antiqua" pitchFamily="18" charset="0"/>
            </a:endParaRPr>
          </a:p>
          <a:p>
            <a:pPr algn="ctr"/>
            <a:endParaRPr lang="ru-RU" sz="2400" b="1" dirty="0">
              <a:solidFill>
                <a:srgbClr val="000000"/>
              </a:solidFill>
              <a:latin typeface="Times New Roman" pitchFamily="18" charset="0"/>
            </a:endParaRPr>
          </a:p>
        </p:txBody>
      </p:sp>
    </p:spTree>
    <p:extLst>
      <p:ext uri="{BB962C8B-B14F-4D97-AF65-F5344CB8AC3E}">
        <p14:creationId xmlns:p14="http://schemas.microsoft.com/office/powerpoint/2010/main" val="232267848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Номер слайда 5"/>
          <p:cNvSpPr>
            <a:spLocks noGrp="1"/>
          </p:cNvSpPr>
          <p:nvPr>
            <p:ph type="sldNum" sz="quarter" idx="12"/>
          </p:nvPr>
        </p:nvSpPr>
        <p:spPr>
          <a:xfrm>
            <a:off x="8287093" y="6188075"/>
            <a:ext cx="856907" cy="669925"/>
          </a:xfrm>
        </p:spPr>
        <p:txBody>
          <a:bodyPr/>
          <a:lstStyle/>
          <a:p>
            <a:pPr>
              <a:defRPr/>
            </a:pPr>
            <a:fld id="{7E03095B-5292-4400-8AF2-D7B2508F3E23}" type="slidenum">
              <a:rPr lang="ru-RU" sz="1600"/>
              <a:pPr>
                <a:defRPr/>
              </a:pPr>
              <a:t>9</a:t>
            </a:fld>
            <a:endParaRPr lang="ru-RU" sz="1600" dirty="0"/>
          </a:p>
        </p:txBody>
      </p:sp>
      <p:sp>
        <p:nvSpPr>
          <p:cNvPr id="6161" name="AutoShape 3"/>
          <p:cNvSpPr>
            <a:spLocks noChangeArrowheads="1"/>
          </p:cNvSpPr>
          <p:nvPr/>
        </p:nvSpPr>
        <p:spPr bwMode="auto">
          <a:xfrm>
            <a:off x="0" y="8586"/>
            <a:ext cx="9144000" cy="533400"/>
          </a:xfrm>
          <a:prstGeom prst="roundRect">
            <a:avLst>
              <a:gd name="adj" fmla="val 16667"/>
            </a:avLst>
          </a:prstGeom>
          <a:solidFill>
            <a:srgbClr val="FFFF00"/>
          </a:solidFill>
          <a:ln w="57150">
            <a:solidFill>
              <a:srgbClr val="0000FF"/>
            </a:solidFill>
            <a:round/>
            <a:headEnd/>
            <a:tailEnd/>
          </a:ln>
        </p:spPr>
        <p:txBody>
          <a:bodyPr wrap="none" anchor="ctr"/>
          <a:lstStyle/>
          <a:p>
            <a:pPr algn="ctr"/>
            <a:endParaRPr lang="ru-RU" sz="2800" b="1" dirty="0">
              <a:solidFill>
                <a:srgbClr val="000000"/>
              </a:solidFill>
              <a:latin typeface="Times New Roman" pitchFamily="18" charset="0"/>
            </a:endParaRPr>
          </a:p>
          <a:p>
            <a:pPr algn="ctr"/>
            <a:r>
              <a:rPr lang="ru-RU" sz="2000" b="1" dirty="0" smtClean="0">
                <a:solidFill>
                  <a:srgbClr val="FF0000"/>
                </a:solidFill>
                <a:latin typeface="Book Antiqua" pitchFamily="18" charset="0"/>
                <a:cs typeface="Times New Roman" pitchFamily="18" charset="0"/>
              </a:rPr>
              <a:t>Классификация погрешностей </a:t>
            </a:r>
            <a:r>
              <a:rPr lang="ru-RU" sz="2000" b="1" dirty="0" smtClean="0">
                <a:solidFill>
                  <a:srgbClr val="0000FF"/>
                </a:solidFill>
                <a:latin typeface="Book Antiqua" pitchFamily="18" charset="0"/>
              </a:rPr>
              <a:t>СРЕДСТВ ИЗМЕРЕНИЙ</a:t>
            </a:r>
            <a:endParaRPr lang="ru-RU" sz="2000" b="1" dirty="0">
              <a:solidFill>
                <a:srgbClr val="0000FF"/>
              </a:solidFill>
              <a:latin typeface="Book Antiqua" pitchFamily="18" charset="0"/>
            </a:endParaRPr>
          </a:p>
          <a:p>
            <a:pPr algn="ctr"/>
            <a:endParaRPr lang="ru-RU" sz="2400" b="1" dirty="0">
              <a:solidFill>
                <a:srgbClr val="000000"/>
              </a:solidFill>
              <a:latin typeface="Times New Roman" pitchFamily="18" charset="0"/>
            </a:endParaRPr>
          </a:p>
        </p:txBody>
      </p:sp>
      <p:sp>
        <p:nvSpPr>
          <p:cNvPr id="2" name="Прямоугольник 1"/>
          <p:cNvSpPr/>
          <p:nvPr/>
        </p:nvSpPr>
        <p:spPr>
          <a:xfrm>
            <a:off x="107504" y="620688"/>
            <a:ext cx="8928992" cy="5693866"/>
          </a:xfrm>
          <a:prstGeom prst="rect">
            <a:avLst/>
          </a:prstGeom>
          <a:solidFill>
            <a:schemeClr val="tx1"/>
          </a:solidFill>
        </p:spPr>
        <p:txBody>
          <a:bodyPr wrap="square">
            <a:spAutoFit/>
          </a:bodyPr>
          <a:lstStyle/>
          <a:p>
            <a:pPr algn="just"/>
            <a:r>
              <a:rPr lang="ru-RU" sz="2000" b="1" u="sng" dirty="0">
                <a:solidFill>
                  <a:srgbClr val="FF0000"/>
                </a:solidFill>
                <a:latin typeface="Times New Roman" panose="02020603050405020304" pitchFamily="18" charset="0"/>
                <a:cs typeface="Times New Roman" panose="02020603050405020304" pitchFamily="18" charset="0"/>
              </a:rPr>
              <a:t>Систематическая погрешность СИ</a:t>
            </a:r>
            <a:r>
              <a:rPr lang="ru-RU" sz="2000" dirty="0">
                <a:solidFill>
                  <a:schemeClr val="bg1"/>
                </a:solidFill>
                <a:latin typeface="Times New Roman" panose="02020603050405020304" pitchFamily="18" charset="0"/>
                <a:cs typeface="Times New Roman" panose="02020603050405020304" pitchFamily="18" charset="0"/>
              </a:rPr>
              <a:t> – составляющая погрешности средства измерений, принимаемая за постоянную или закономерно изменяющуюся. </a:t>
            </a:r>
            <a:endParaRPr lang="ru-RU" sz="2000" dirty="0" smtClean="0">
              <a:solidFill>
                <a:schemeClr val="bg1"/>
              </a:solidFill>
              <a:latin typeface="Times New Roman" panose="02020603050405020304" pitchFamily="18" charset="0"/>
              <a:cs typeface="Times New Roman" panose="02020603050405020304" pitchFamily="18" charset="0"/>
            </a:endParaRPr>
          </a:p>
          <a:p>
            <a:pPr algn="just"/>
            <a:endParaRPr lang="ru-RU" sz="500" dirty="0" smtClean="0">
              <a:solidFill>
                <a:schemeClr val="bg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q"/>
            </a:pPr>
            <a:r>
              <a:rPr lang="ru-RU" sz="1600" dirty="0" smtClean="0">
                <a:solidFill>
                  <a:schemeClr val="bg1"/>
                </a:solidFill>
                <a:latin typeface="Times New Roman" panose="02020603050405020304" pitchFamily="18" charset="0"/>
                <a:cs typeface="Times New Roman" panose="02020603050405020304" pitchFamily="18" charset="0"/>
              </a:rPr>
              <a:t>Систематические </a:t>
            </a:r>
            <a:r>
              <a:rPr lang="ru-RU" sz="1600" dirty="0">
                <a:solidFill>
                  <a:schemeClr val="bg1"/>
                </a:solidFill>
                <a:latin typeface="Times New Roman" panose="02020603050405020304" pitchFamily="18" charset="0"/>
                <a:cs typeface="Times New Roman" panose="02020603050405020304" pitchFamily="18" charset="0"/>
              </a:rPr>
              <a:t>погрешности являются в общем случае функциями измеряемой величины и влияющих величин </a:t>
            </a:r>
            <a:r>
              <a:rPr lang="ru-RU" sz="1600" i="1" dirty="0">
                <a:solidFill>
                  <a:schemeClr val="bg1"/>
                </a:solidFill>
                <a:latin typeface="Times New Roman" panose="02020603050405020304" pitchFamily="18" charset="0"/>
                <a:cs typeface="Times New Roman" panose="02020603050405020304" pitchFamily="18" charset="0"/>
              </a:rPr>
              <a:t>(температуры, влажности, давления, напряжения питания и т.п.)</a:t>
            </a:r>
            <a:r>
              <a:rPr lang="ru-RU" sz="1600" dirty="0">
                <a:solidFill>
                  <a:schemeClr val="bg1"/>
                </a:solidFill>
                <a:latin typeface="Times New Roman" panose="02020603050405020304" pitchFamily="18" charset="0"/>
                <a:cs typeface="Times New Roman" panose="02020603050405020304" pitchFamily="18" charset="0"/>
              </a:rPr>
              <a:t>.</a:t>
            </a:r>
            <a:endParaRPr lang="ru-RU" sz="1600" dirty="0" smtClean="0">
              <a:solidFill>
                <a:schemeClr val="bg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q"/>
            </a:pPr>
            <a:r>
              <a:rPr lang="ru-RU" sz="1600" dirty="0" smtClean="0">
                <a:solidFill>
                  <a:schemeClr val="bg1"/>
                </a:solidFill>
                <a:latin typeface="Times New Roman" panose="02020603050405020304" pitchFamily="18" charset="0"/>
                <a:cs typeface="Times New Roman" panose="02020603050405020304" pitchFamily="18" charset="0"/>
              </a:rPr>
              <a:t>Систематическая </a:t>
            </a:r>
            <a:r>
              <a:rPr lang="ru-RU" sz="1600" dirty="0">
                <a:solidFill>
                  <a:schemeClr val="bg1"/>
                </a:solidFill>
                <a:latin typeface="Times New Roman" panose="02020603050405020304" pitchFamily="18" charset="0"/>
                <a:cs typeface="Times New Roman" panose="02020603050405020304" pitchFamily="18" charset="0"/>
              </a:rPr>
              <a:t>погрешность данного средства измерений, как правило, будет отличаться от систематической погрешности другого экземпляра средства измерений этого же типа, вследствие чего для группы однотипных средств измерений систематическая погрешность может иногда рассматриваться как </a:t>
            </a:r>
            <a:r>
              <a:rPr lang="ru-RU" sz="1600" b="1" i="1" dirty="0">
                <a:solidFill>
                  <a:schemeClr val="bg1"/>
                </a:solidFill>
                <a:latin typeface="Times New Roman" panose="02020603050405020304" pitchFamily="18" charset="0"/>
                <a:cs typeface="Times New Roman" panose="02020603050405020304" pitchFamily="18" charset="0"/>
              </a:rPr>
              <a:t>случайная погрешность</a:t>
            </a:r>
            <a:r>
              <a:rPr lang="ru-RU" sz="1600" dirty="0">
                <a:solidFill>
                  <a:schemeClr val="bg1"/>
                </a:solidFill>
                <a:latin typeface="Times New Roman" panose="02020603050405020304" pitchFamily="18" charset="0"/>
                <a:cs typeface="Times New Roman" panose="02020603050405020304" pitchFamily="18" charset="0"/>
              </a:rPr>
              <a:t>;</a:t>
            </a:r>
          </a:p>
          <a:p>
            <a:pPr algn="just"/>
            <a:endParaRPr lang="ru-RU" dirty="0" smtClean="0">
              <a:solidFill>
                <a:schemeClr val="bg1"/>
              </a:solidFill>
              <a:latin typeface="Times New Roman" panose="02020603050405020304" pitchFamily="18" charset="0"/>
              <a:cs typeface="Times New Roman" panose="02020603050405020304" pitchFamily="18" charset="0"/>
            </a:endParaRPr>
          </a:p>
          <a:p>
            <a:pPr algn="just"/>
            <a:r>
              <a:rPr lang="ru-RU" sz="2000" b="1" u="sng" dirty="0">
                <a:solidFill>
                  <a:srgbClr val="FF0000"/>
                </a:solidFill>
                <a:latin typeface="Times New Roman" panose="02020603050405020304" pitchFamily="18" charset="0"/>
                <a:cs typeface="Times New Roman" panose="02020603050405020304" pitchFamily="18" charset="0"/>
              </a:rPr>
              <a:t>Случайная погрешность СИ</a:t>
            </a:r>
            <a:r>
              <a:rPr lang="ru-RU" sz="2000" dirty="0">
                <a:solidFill>
                  <a:schemeClr val="bg1"/>
                </a:solidFill>
                <a:latin typeface="Times New Roman" panose="02020603050405020304" pitchFamily="18" charset="0"/>
                <a:cs typeface="Times New Roman" panose="02020603050405020304" pitchFamily="18" charset="0"/>
              </a:rPr>
              <a:t> – составляющая погрешности средства измерений, изменяющаяся случайным образом. </a:t>
            </a:r>
            <a:endParaRPr lang="ru-RU" sz="2000" dirty="0" smtClean="0">
              <a:solidFill>
                <a:schemeClr val="bg1"/>
              </a:solidFill>
              <a:latin typeface="Times New Roman" panose="02020603050405020304" pitchFamily="18" charset="0"/>
              <a:cs typeface="Times New Roman" panose="02020603050405020304" pitchFamily="18" charset="0"/>
            </a:endParaRPr>
          </a:p>
          <a:p>
            <a:pPr algn="just"/>
            <a:endParaRPr lang="ru-RU" sz="500" dirty="0" smtClean="0">
              <a:solidFill>
                <a:schemeClr val="bg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q"/>
            </a:pPr>
            <a:r>
              <a:rPr lang="ru-RU" sz="1600" dirty="0" smtClean="0">
                <a:solidFill>
                  <a:schemeClr val="bg1"/>
                </a:solidFill>
                <a:latin typeface="Times New Roman" panose="02020603050405020304" pitchFamily="18" charset="0"/>
                <a:cs typeface="Times New Roman" panose="02020603050405020304" pitchFamily="18" charset="0"/>
              </a:rPr>
              <a:t>Случайные </a:t>
            </a:r>
            <a:r>
              <a:rPr lang="ru-RU" sz="1600" dirty="0">
                <a:solidFill>
                  <a:schemeClr val="bg1"/>
                </a:solidFill>
                <a:latin typeface="Times New Roman" panose="02020603050405020304" pitchFamily="18" charset="0"/>
                <a:cs typeface="Times New Roman" panose="02020603050405020304" pitchFamily="18" charset="0"/>
              </a:rPr>
              <a:t>погрешности средств измерений обусловлены случайными изменениями параметров составляющих эти СИ элементов и случайными погрешностями отсчета показаний приборов.</a:t>
            </a:r>
            <a:endParaRPr lang="ru-RU" sz="1600" dirty="0" smtClean="0">
              <a:solidFill>
                <a:schemeClr val="bg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q"/>
            </a:pPr>
            <a:r>
              <a:rPr lang="ru-RU" sz="1600" dirty="0">
                <a:solidFill>
                  <a:schemeClr val="bg1"/>
                </a:solidFill>
                <a:latin typeface="Times New Roman" panose="02020603050405020304" pitchFamily="18" charset="0"/>
                <a:cs typeface="Times New Roman" panose="02020603050405020304" pitchFamily="18" charset="0"/>
              </a:rPr>
              <a:t>При конструировании прибора его случайную погрешность стараются сделать незначительной в сравнении с другими погрешностями. У хорошо сконструированного и выполненного прибора </a:t>
            </a:r>
            <a:r>
              <a:rPr lang="ru-RU" sz="1600" i="1" dirty="0">
                <a:solidFill>
                  <a:schemeClr val="bg1"/>
                </a:solidFill>
                <a:latin typeface="Times New Roman" panose="02020603050405020304" pitchFamily="18" charset="0"/>
                <a:cs typeface="Times New Roman" panose="02020603050405020304" pitchFamily="18" charset="0"/>
              </a:rPr>
              <a:t>случайная погрешность незначительна</a:t>
            </a:r>
            <a:r>
              <a:rPr lang="ru-RU" sz="1600" b="1" i="1" dirty="0">
                <a:solidFill>
                  <a:schemeClr val="bg1"/>
                </a:solidFill>
                <a:latin typeface="Times New Roman" panose="02020603050405020304" pitchFamily="18" charset="0"/>
                <a:cs typeface="Times New Roman" panose="02020603050405020304" pitchFamily="18" charset="0"/>
              </a:rPr>
              <a:t>.</a:t>
            </a:r>
            <a:r>
              <a:rPr lang="ru-RU" sz="1600" dirty="0">
                <a:solidFill>
                  <a:schemeClr val="bg1"/>
                </a:solidFill>
                <a:latin typeface="Times New Roman" panose="02020603050405020304" pitchFamily="18" charset="0"/>
                <a:cs typeface="Times New Roman" panose="02020603050405020304" pitchFamily="18" charset="0"/>
              </a:rPr>
              <a:t> Однако при увеличении чувствительности средств измерений обычно наблюдается увеличение случайной погрешности. Тогда при повторных измерениях одной и той же величины в одних и тех же условиях результаты будут различными. В таком случае приходится прибегать </a:t>
            </a:r>
            <a:r>
              <a:rPr lang="ru-RU" sz="1600" b="1" i="1" dirty="0" smtClean="0">
                <a:solidFill>
                  <a:schemeClr val="bg1"/>
                </a:solidFill>
                <a:latin typeface="Times New Roman" panose="02020603050405020304" pitchFamily="18" charset="0"/>
                <a:cs typeface="Times New Roman" panose="02020603050405020304" pitchFamily="18" charset="0"/>
              </a:rPr>
              <a:t>многократным измерениям </a:t>
            </a:r>
            <a:r>
              <a:rPr lang="ru-RU" sz="1600" dirty="0">
                <a:solidFill>
                  <a:schemeClr val="bg1"/>
                </a:solidFill>
                <a:latin typeface="Times New Roman" panose="02020603050405020304" pitchFamily="18" charset="0"/>
                <a:cs typeface="Times New Roman" panose="02020603050405020304" pitchFamily="18" charset="0"/>
              </a:rPr>
              <a:t>и к статистической обработке получаемых результатов. Как правило, случайную погрешность приборов снижается до такого уровня, что проводить многократные измерений </a:t>
            </a:r>
            <a:r>
              <a:rPr lang="ru-RU" sz="1600" dirty="0" smtClean="0">
                <a:solidFill>
                  <a:schemeClr val="bg1"/>
                </a:solidFill>
                <a:latin typeface="Times New Roman" panose="02020603050405020304" pitchFamily="18" charset="0"/>
                <a:cs typeface="Times New Roman" panose="02020603050405020304" pitchFamily="18" charset="0"/>
              </a:rPr>
              <a:t>не было </a:t>
            </a:r>
            <a:r>
              <a:rPr lang="ru-RU" sz="1600" dirty="0">
                <a:solidFill>
                  <a:schemeClr val="bg1"/>
                </a:solidFill>
                <a:latin typeface="Times New Roman" panose="02020603050405020304" pitchFamily="18" charset="0"/>
                <a:cs typeface="Times New Roman" panose="02020603050405020304" pitchFamily="18" charset="0"/>
              </a:rPr>
              <a:t>необходимости</a:t>
            </a:r>
            <a:r>
              <a:rPr lang="ru-RU" sz="1600" dirty="0" smtClean="0">
                <a:solidFill>
                  <a:schemeClr val="bg1"/>
                </a:solidFill>
                <a:latin typeface="Times New Roman" panose="02020603050405020304" pitchFamily="18" charset="0"/>
                <a:cs typeface="Times New Roman" panose="02020603050405020304" pitchFamily="18" charset="0"/>
              </a:rPr>
              <a:t>.</a:t>
            </a:r>
            <a:endParaRPr lang="ru-RU" sz="1600" b="1" dirty="0" smtClean="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593765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7749</TotalTime>
  <Words>2606</Words>
  <Application>Microsoft Office PowerPoint</Application>
  <PresentationFormat>Экран (4:3)</PresentationFormat>
  <Paragraphs>255</Paragraphs>
  <Slides>17</Slides>
  <Notes>15</Notes>
  <HiddenSlides>0</HiddenSlides>
  <MMClips>0</MMClips>
  <ScaleCrop>false</ScaleCrop>
  <HeadingPairs>
    <vt:vector size="8" baseType="variant">
      <vt:variant>
        <vt:lpstr>Использованные шрифты</vt:lpstr>
      </vt:variant>
      <vt:variant>
        <vt:i4>10</vt:i4>
      </vt:variant>
      <vt:variant>
        <vt:lpstr>Тема</vt:lpstr>
      </vt:variant>
      <vt:variant>
        <vt:i4>1</vt:i4>
      </vt:variant>
      <vt:variant>
        <vt:lpstr>Внедренные серверы OLE</vt:lpstr>
      </vt:variant>
      <vt:variant>
        <vt:i4>1</vt:i4>
      </vt:variant>
      <vt:variant>
        <vt:lpstr>Заголовки слайдов</vt:lpstr>
      </vt:variant>
      <vt:variant>
        <vt:i4>17</vt:i4>
      </vt:variant>
    </vt:vector>
  </HeadingPairs>
  <TitlesOfParts>
    <vt:vector size="29" baseType="lpstr">
      <vt:lpstr>Arial</vt:lpstr>
      <vt:lpstr>Book Antiqua</vt:lpstr>
      <vt:lpstr>Calibri</vt:lpstr>
      <vt:lpstr>Century Gothic</vt:lpstr>
      <vt:lpstr>Symbol</vt:lpstr>
      <vt:lpstr>Times New Roman</vt:lpstr>
      <vt:lpstr>Wingdings</vt:lpstr>
      <vt:lpstr>Wingdings 2</vt:lpstr>
      <vt:lpstr>Wingdings 3</vt:lpstr>
      <vt:lpstr>ZDingbats</vt:lpstr>
      <vt:lpstr>Сектор</vt:lpstr>
      <vt:lpstr>Формула</vt:lpstr>
      <vt:lpstr>Презентация PowerPoint</vt:lpstr>
      <vt:lpstr>ТЕМА 2. Основы технических измерений</vt:lpstr>
      <vt:lpstr>Презентация PowerPoint</vt:lpstr>
      <vt:lpstr>Типичные составляющие погрешности измерений </vt:lpstr>
      <vt:lpstr>Типичные составляющие погрешности измерений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Михаил</dc:creator>
  <cp:lastModifiedBy>Тогидний Иван Иванович</cp:lastModifiedBy>
  <cp:revision>798</cp:revision>
  <cp:lastPrinted>2017-05-26T04:39:56Z</cp:lastPrinted>
  <dcterms:created xsi:type="dcterms:W3CDTF">2007-12-12T16:22:21Z</dcterms:created>
  <dcterms:modified xsi:type="dcterms:W3CDTF">2020-02-20T07:43:17Z</dcterms:modified>
</cp:coreProperties>
</file>