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396" r:id="rId3"/>
    <p:sldId id="279" r:id="rId4"/>
    <p:sldId id="280" r:id="rId5"/>
    <p:sldId id="281" r:id="rId6"/>
    <p:sldId id="283" r:id="rId7"/>
    <p:sldId id="285" r:id="rId8"/>
    <p:sldId id="400" r:id="rId9"/>
    <p:sldId id="324" r:id="rId10"/>
    <p:sldId id="309" r:id="rId11"/>
    <p:sldId id="328" r:id="rId12"/>
    <p:sldId id="399" r:id="rId13"/>
    <p:sldId id="415" r:id="rId14"/>
    <p:sldId id="422" r:id="rId15"/>
    <p:sldId id="416" r:id="rId16"/>
    <p:sldId id="417" r:id="rId17"/>
    <p:sldId id="418" r:id="rId18"/>
    <p:sldId id="419" r:id="rId19"/>
    <p:sldId id="398" r:id="rId20"/>
    <p:sldId id="305" r:id="rId21"/>
    <p:sldId id="312" r:id="rId22"/>
    <p:sldId id="308" r:id="rId23"/>
    <p:sldId id="313" r:id="rId24"/>
    <p:sldId id="315" r:id="rId25"/>
    <p:sldId id="310" r:id="rId26"/>
    <p:sldId id="311" r:id="rId27"/>
    <p:sldId id="397" r:id="rId28"/>
    <p:sldId id="376" r:id="rId29"/>
    <p:sldId id="377" r:id="rId30"/>
    <p:sldId id="351" r:id="rId31"/>
    <p:sldId id="354" r:id="rId32"/>
    <p:sldId id="375" r:id="rId33"/>
    <p:sldId id="357" r:id="rId34"/>
    <p:sldId id="359" r:id="rId35"/>
    <p:sldId id="360" r:id="rId36"/>
    <p:sldId id="361" r:id="rId37"/>
    <p:sldId id="288" r:id="rId38"/>
    <p:sldId id="382" r:id="rId39"/>
    <p:sldId id="402" r:id="rId40"/>
    <p:sldId id="383" r:id="rId41"/>
    <p:sldId id="403" r:id="rId42"/>
    <p:sldId id="298" r:id="rId43"/>
    <p:sldId id="302" r:id="rId44"/>
    <p:sldId id="420" r:id="rId45"/>
    <p:sldId id="299" r:id="rId46"/>
    <p:sldId id="421" r:id="rId47"/>
    <p:sldId id="300" r:id="rId48"/>
    <p:sldId id="289" r:id="rId49"/>
    <p:sldId id="423" r:id="rId50"/>
    <p:sldId id="390" r:id="rId51"/>
    <p:sldId id="391" r:id="rId52"/>
    <p:sldId id="385" r:id="rId53"/>
    <p:sldId id="405" r:id="rId54"/>
    <p:sldId id="358" r:id="rId55"/>
    <p:sldId id="424" r:id="rId56"/>
    <p:sldId id="304" r:id="rId57"/>
    <p:sldId id="364" r:id="rId58"/>
    <p:sldId id="349" r:id="rId59"/>
    <p:sldId id="365" r:id="rId60"/>
    <p:sldId id="366" r:id="rId61"/>
    <p:sldId id="347" r:id="rId62"/>
    <p:sldId id="371" r:id="rId63"/>
    <p:sldId id="370" r:id="rId64"/>
    <p:sldId id="372" r:id="rId65"/>
    <p:sldId id="367" r:id="rId66"/>
    <p:sldId id="348" r:id="rId67"/>
    <p:sldId id="368" r:id="rId68"/>
    <p:sldId id="369" r:id="rId69"/>
    <p:sldId id="303" r:id="rId70"/>
    <p:sldId id="271" r:id="rId71"/>
    <p:sldId id="352" r:id="rId72"/>
    <p:sldId id="278" r:id="rId73"/>
    <p:sldId id="277" r:id="rId74"/>
    <p:sldId id="325" r:id="rId75"/>
    <p:sldId id="406" r:id="rId76"/>
    <p:sldId id="341" r:id="rId77"/>
    <p:sldId id="346" r:id="rId78"/>
    <p:sldId id="316" r:id="rId79"/>
    <p:sldId id="379" r:id="rId80"/>
    <p:sldId id="384" r:id="rId81"/>
    <p:sldId id="317" r:id="rId82"/>
    <p:sldId id="318" r:id="rId83"/>
    <p:sldId id="378" r:id="rId84"/>
    <p:sldId id="393" r:id="rId85"/>
    <p:sldId id="394" r:id="rId86"/>
    <p:sldId id="319" r:id="rId87"/>
    <p:sldId id="320" r:id="rId88"/>
    <p:sldId id="321" r:id="rId89"/>
    <p:sldId id="410" r:id="rId90"/>
    <p:sldId id="322" r:id="rId91"/>
    <p:sldId id="412" r:id="rId92"/>
    <p:sldId id="413" r:id="rId93"/>
    <p:sldId id="342" r:id="rId94"/>
    <p:sldId id="414" r:id="rId95"/>
    <p:sldId id="323" r:id="rId9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DDDDDD"/>
    <a:srgbClr val="EAEAEA"/>
    <a:srgbClr val="FFCC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71" autoAdjust="0"/>
  </p:normalViewPr>
  <p:slideViewPr>
    <p:cSldViewPr>
      <p:cViewPr varScale="1">
        <p:scale>
          <a:sx n="86" d="100"/>
          <a:sy n="86" d="100"/>
        </p:scale>
        <p:origin x="-7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22542-009F-4438-A80B-0B40865BDB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9AD9438-2B49-4A52-8075-55974161AB91}">
      <dgm:prSet/>
      <dgm:spPr>
        <a:solidFill>
          <a:srgbClr val="0000FF"/>
        </a:solidFill>
        <a:ln w="38100"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РАЗНОВИДНОСТИ  МЕР</a:t>
          </a:r>
        </a:p>
      </dgm:t>
    </dgm:pt>
    <dgm:pt modelId="{05AA01CF-81B0-4478-A380-A37BCABC07F9}" type="parTrans" cxnId="{1844488F-3980-48D7-82A6-237E61BE2147}">
      <dgm:prSet/>
      <dgm:spPr/>
      <dgm:t>
        <a:bodyPr/>
        <a:lstStyle/>
        <a:p>
          <a:endParaRPr lang="ru-RU"/>
        </a:p>
      </dgm:t>
    </dgm:pt>
    <dgm:pt modelId="{C0878C50-A90D-4D7A-9C1C-D46D05AA475F}" type="sibTrans" cxnId="{1844488F-3980-48D7-82A6-237E61BE2147}">
      <dgm:prSet/>
      <dgm:spPr/>
      <dgm:t>
        <a:bodyPr/>
        <a:lstStyle/>
        <a:p>
          <a:endParaRPr lang="ru-RU"/>
        </a:p>
      </dgm:t>
    </dgm:pt>
    <dgm:pt modelId="{42A06318-C563-469E-A406-E3A68872FDC9}">
      <dgm:prSet/>
      <dgm:spPr>
        <a:solidFill>
          <a:schemeClr val="tx2">
            <a:lumMod val="40000"/>
            <a:lumOff val="6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однозначная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мера</a:t>
          </a:r>
        </a:p>
      </dgm:t>
    </dgm:pt>
    <dgm:pt modelId="{79144CBB-762C-4234-80E1-3AF40F103680}" type="parTrans" cxnId="{C06081F8-42C5-4926-9FFE-E8D474335A74}">
      <dgm:prSet/>
      <dgm:spPr>
        <a:ln w="28575"/>
      </dgm:spPr>
      <dgm:t>
        <a:bodyPr/>
        <a:lstStyle/>
        <a:p>
          <a:endParaRPr lang="ru-RU"/>
        </a:p>
      </dgm:t>
    </dgm:pt>
    <dgm:pt modelId="{171820BA-F70E-4589-9B4E-F0858C33D5CC}" type="sibTrans" cxnId="{C06081F8-42C5-4926-9FFE-E8D474335A74}">
      <dgm:prSet/>
      <dgm:spPr/>
      <dgm:t>
        <a:bodyPr/>
        <a:lstStyle/>
        <a:p>
          <a:endParaRPr lang="ru-RU"/>
        </a:p>
      </dgm:t>
    </dgm:pt>
    <dgm:pt modelId="{B31B5143-9344-4990-A600-D35B0F73E7CD}">
      <dgm:prSet/>
      <dgm:spPr>
        <a:solidFill>
          <a:schemeClr val="tx2">
            <a:lumMod val="40000"/>
            <a:lumOff val="6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многозначная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мера</a:t>
          </a:r>
        </a:p>
      </dgm:t>
    </dgm:pt>
    <dgm:pt modelId="{AB6189DF-5AF1-4114-8E9F-1F110B1515B4}" type="parTrans" cxnId="{5A068531-8D9C-4A81-B535-65AEE878A9F0}">
      <dgm:prSet/>
      <dgm:spPr>
        <a:ln w="28575"/>
      </dgm:spPr>
      <dgm:t>
        <a:bodyPr/>
        <a:lstStyle/>
        <a:p>
          <a:endParaRPr lang="ru-RU"/>
        </a:p>
      </dgm:t>
    </dgm:pt>
    <dgm:pt modelId="{254A88A2-CB1B-400E-AD9B-D59C4381849A}" type="sibTrans" cxnId="{5A068531-8D9C-4A81-B535-65AEE878A9F0}">
      <dgm:prSet/>
      <dgm:spPr/>
      <dgm:t>
        <a:bodyPr/>
        <a:lstStyle/>
        <a:p>
          <a:endParaRPr lang="ru-RU"/>
        </a:p>
      </dgm:t>
    </dgm:pt>
    <dgm:pt modelId="{9A1469A8-C4FC-4804-A4C2-BC03CB0FE2C4}">
      <dgm:prSet/>
      <dgm:spPr>
        <a:solidFill>
          <a:schemeClr val="tx2">
            <a:lumMod val="40000"/>
            <a:lumOff val="6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набор мер</a:t>
          </a:r>
        </a:p>
      </dgm:t>
    </dgm:pt>
    <dgm:pt modelId="{6FCB1B21-8DF2-4DBF-BC52-1B2F258C4DCA}" type="parTrans" cxnId="{F6F89DF0-A271-4180-BF44-303011EF7B81}">
      <dgm:prSet/>
      <dgm:spPr>
        <a:ln w="28575"/>
      </dgm:spPr>
      <dgm:t>
        <a:bodyPr/>
        <a:lstStyle/>
        <a:p>
          <a:endParaRPr lang="ru-RU">
            <a:ln w="38100">
              <a:solidFill>
                <a:schemeClr val="accent1"/>
              </a:solidFill>
            </a:ln>
          </a:endParaRPr>
        </a:p>
      </dgm:t>
    </dgm:pt>
    <dgm:pt modelId="{39483523-4AA5-4B23-BF2E-DA69F9B88373}" type="sibTrans" cxnId="{F6F89DF0-A271-4180-BF44-303011EF7B81}">
      <dgm:prSet/>
      <dgm:spPr/>
      <dgm:t>
        <a:bodyPr/>
        <a:lstStyle/>
        <a:p>
          <a:endParaRPr lang="ru-RU"/>
        </a:p>
      </dgm:t>
    </dgm:pt>
    <dgm:pt modelId="{6F9B6321-9D5C-4C81-8CFE-427C96E07627}">
      <dgm:prSet/>
      <dgm:spPr>
        <a:solidFill>
          <a:schemeClr val="tx2">
            <a:lumMod val="40000"/>
            <a:lumOff val="6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магазин мер</a:t>
          </a:r>
        </a:p>
      </dgm:t>
    </dgm:pt>
    <dgm:pt modelId="{1295F1A3-AF40-462B-95A2-E988DAD0DDBF}" type="parTrans" cxnId="{D447EAEC-4BAC-4A21-AD2B-4BF0FDADA8D1}">
      <dgm:prSet/>
      <dgm:spPr>
        <a:ln w="28575"/>
      </dgm:spPr>
      <dgm:t>
        <a:bodyPr/>
        <a:lstStyle/>
        <a:p>
          <a:endParaRPr lang="ru-RU">
            <a:ln w="38100">
              <a:solidFill>
                <a:schemeClr val="tx1"/>
              </a:solidFill>
            </a:ln>
          </a:endParaRPr>
        </a:p>
      </dgm:t>
    </dgm:pt>
    <dgm:pt modelId="{EB777EC9-AE99-4C2C-BBAC-B7C84B26D413}" type="sibTrans" cxnId="{D447EAEC-4BAC-4A21-AD2B-4BF0FDADA8D1}">
      <dgm:prSet/>
      <dgm:spPr/>
      <dgm:t>
        <a:bodyPr/>
        <a:lstStyle/>
        <a:p>
          <a:endParaRPr lang="ru-RU"/>
        </a:p>
      </dgm:t>
    </dgm:pt>
    <dgm:pt modelId="{D3476373-E4A6-4296-A855-DD1067FBA2CE}" type="pres">
      <dgm:prSet presAssocID="{58122542-009F-4438-A80B-0B40865BDB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FFCAC7-E7DD-4D2B-A297-5848C50646AF}" type="pres">
      <dgm:prSet presAssocID="{39AD9438-2B49-4A52-8075-55974161AB91}" presName="hierRoot1" presStyleCnt="0">
        <dgm:presLayoutVars>
          <dgm:hierBranch/>
        </dgm:presLayoutVars>
      </dgm:prSet>
      <dgm:spPr/>
    </dgm:pt>
    <dgm:pt modelId="{D4787E22-EBF0-4888-A7EF-2AE131A56F04}" type="pres">
      <dgm:prSet presAssocID="{39AD9438-2B49-4A52-8075-55974161AB91}" presName="rootComposite1" presStyleCnt="0"/>
      <dgm:spPr/>
    </dgm:pt>
    <dgm:pt modelId="{6A3D6B5C-C82B-4887-AAF5-7EED4B4A2E1D}" type="pres">
      <dgm:prSet presAssocID="{39AD9438-2B49-4A52-8075-55974161AB91}" presName="rootText1" presStyleLbl="node0" presStyleIdx="0" presStyleCnt="1" custScaleX="286084" custScaleY="61603" custLinFactNeighborY="-2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BDA9F9-1A31-4488-B7F8-5E7F62941F10}" type="pres">
      <dgm:prSet presAssocID="{39AD9438-2B49-4A52-8075-55974161AB9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143F0E-96B8-4245-8314-DF9DE94A5902}" type="pres">
      <dgm:prSet presAssocID="{39AD9438-2B49-4A52-8075-55974161AB91}" presName="hierChild2" presStyleCnt="0"/>
      <dgm:spPr/>
    </dgm:pt>
    <dgm:pt modelId="{745CF5BB-FE01-4D14-A100-C727C15728B3}" type="pres">
      <dgm:prSet presAssocID="{79144CBB-762C-4234-80E1-3AF40F103680}" presName="Name35" presStyleLbl="parChTrans1D2" presStyleIdx="0" presStyleCnt="4"/>
      <dgm:spPr/>
      <dgm:t>
        <a:bodyPr/>
        <a:lstStyle/>
        <a:p>
          <a:endParaRPr lang="ru-RU"/>
        </a:p>
      </dgm:t>
    </dgm:pt>
    <dgm:pt modelId="{9495F0B6-815E-43D2-A283-0763864D13FD}" type="pres">
      <dgm:prSet presAssocID="{42A06318-C563-469E-A406-E3A68872FDC9}" presName="hierRoot2" presStyleCnt="0">
        <dgm:presLayoutVars>
          <dgm:hierBranch/>
        </dgm:presLayoutVars>
      </dgm:prSet>
      <dgm:spPr/>
    </dgm:pt>
    <dgm:pt modelId="{6C025BDF-8C05-48F7-A23E-3CF792013F05}" type="pres">
      <dgm:prSet presAssocID="{42A06318-C563-469E-A406-E3A68872FDC9}" presName="rootComposite" presStyleCnt="0"/>
      <dgm:spPr/>
    </dgm:pt>
    <dgm:pt modelId="{86FFA16D-6081-4475-A646-EB75DA711C47}" type="pres">
      <dgm:prSet presAssocID="{42A06318-C563-469E-A406-E3A68872FDC9}" presName="rootText" presStyleLbl="node2" presStyleIdx="0" presStyleCnt="4" custScaleX="130002" custLinFactNeighborX="-10287" custLinFactNeighborY="5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49C7D9-F520-4188-8D96-FBBA23669752}" type="pres">
      <dgm:prSet presAssocID="{42A06318-C563-469E-A406-E3A68872FDC9}" presName="rootConnector" presStyleLbl="node2" presStyleIdx="0" presStyleCnt="4"/>
      <dgm:spPr/>
      <dgm:t>
        <a:bodyPr/>
        <a:lstStyle/>
        <a:p>
          <a:endParaRPr lang="ru-RU"/>
        </a:p>
      </dgm:t>
    </dgm:pt>
    <dgm:pt modelId="{85D8A27A-01C5-470F-B99C-562AB378EA9A}" type="pres">
      <dgm:prSet presAssocID="{42A06318-C563-469E-A406-E3A68872FDC9}" presName="hierChild4" presStyleCnt="0"/>
      <dgm:spPr/>
    </dgm:pt>
    <dgm:pt modelId="{FC54BEED-3882-49A0-8A5E-5AE2A529E6AF}" type="pres">
      <dgm:prSet presAssocID="{42A06318-C563-469E-A406-E3A68872FDC9}" presName="hierChild5" presStyleCnt="0"/>
      <dgm:spPr/>
    </dgm:pt>
    <dgm:pt modelId="{F41050D7-9666-4D0E-9DA7-11F804CC8568}" type="pres">
      <dgm:prSet presAssocID="{AB6189DF-5AF1-4114-8E9F-1F110B1515B4}" presName="Name35" presStyleLbl="parChTrans1D2" presStyleIdx="1" presStyleCnt="4"/>
      <dgm:spPr/>
      <dgm:t>
        <a:bodyPr/>
        <a:lstStyle/>
        <a:p>
          <a:endParaRPr lang="ru-RU"/>
        </a:p>
      </dgm:t>
    </dgm:pt>
    <dgm:pt modelId="{1ACE221C-81DB-4583-BBD0-51CC84E03D9F}" type="pres">
      <dgm:prSet presAssocID="{B31B5143-9344-4990-A600-D35B0F73E7CD}" presName="hierRoot2" presStyleCnt="0">
        <dgm:presLayoutVars>
          <dgm:hierBranch/>
        </dgm:presLayoutVars>
      </dgm:prSet>
      <dgm:spPr/>
    </dgm:pt>
    <dgm:pt modelId="{C4D5C751-3CEF-4594-8334-C3B68F8B35F5}" type="pres">
      <dgm:prSet presAssocID="{B31B5143-9344-4990-A600-D35B0F73E7CD}" presName="rootComposite" presStyleCnt="0"/>
      <dgm:spPr/>
    </dgm:pt>
    <dgm:pt modelId="{10D12244-B948-4298-8CCC-197776E481D3}" type="pres">
      <dgm:prSet presAssocID="{B31B5143-9344-4990-A600-D35B0F73E7CD}" presName="rootText" presStyleLbl="node2" presStyleIdx="1" presStyleCnt="4" custScaleX="148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F91D1C-02BD-49B2-B5F0-96CC680B5053}" type="pres">
      <dgm:prSet presAssocID="{B31B5143-9344-4990-A600-D35B0F73E7CD}" presName="rootConnector" presStyleLbl="node2" presStyleIdx="1" presStyleCnt="4"/>
      <dgm:spPr/>
      <dgm:t>
        <a:bodyPr/>
        <a:lstStyle/>
        <a:p>
          <a:endParaRPr lang="ru-RU"/>
        </a:p>
      </dgm:t>
    </dgm:pt>
    <dgm:pt modelId="{1D0A88FB-002B-4A63-8F75-2EB1E13AB166}" type="pres">
      <dgm:prSet presAssocID="{B31B5143-9344-4990-A600-D35B0F73E7CD}" presName="hierChild4" presStyleCnt="0"/>
      <dgm:spPr/>
    </dgm:pt>
    <dgm:pt modelId="{9A875C23-66E1-4E1B-901B-9F66F3F189DC}" type="pres">
      <dgm:prSet presAssocID="{B31B5143-9344-4990-A600-D35B0F73E7CD}" presName="hierChild5" presStyleCnt="0"/>
      <dgm:spPr/>
    </dgm:pt>
    <dgm:pt modelId="{C5B90726-C799-4925-97F5-ABFE1CB0CDFA}" type="pres">
      <dgm:prSet presAssocID="{6FCB1B21-8DF2-4DBF-BC52-1B2F258C4DCA}" presName="Name35" presStyleLbl="parChTrans1D2" presStyleIdx="2" presStyleCnt="4"/>
      <dgm:spPr/>
      <dgm:t>
        <a:bodyPr/>
        <a:lstStyle/>
        <a:p>
          <a:endParaRPr lang="ru-RU"/>
        </a:p>
      </dgm:t>
    </dgm:pt>
    <dgm:pt modelId="{D7EB9788-857A-48A2-B1C9-9106453B1C7D}" type="pres">
      <dgm:prSet presAssocID="{9A1469A8-C4FC-4804-A4C2-BC03CB0FE2C4}" presName="hierRoot2" presStyleCnt="0">
        <dgm:presLayoutVars>
          <dgm:hierBranch/>
        </dgm:presLayoutVars>
      </dgm:prSet>
      <dgm:spPr/>
    </dgm:pt>
    <dgm:pt modelId="{3EFC7461-69F0-4F95-8E7E-0631933BAA1F}" type="pres">
      <dgm:prSet presAssocID="{9A1469A8-C4FC-4804-A4C2-BC03CB0FE2C4}" presName="rootComposite" presStyleCnt="0"/>
      <dgm:spPr/>
    </dgm:pt>
    <dgm:pt modelId="{1D526B64-021F-44B2-B34D-3C5D92848704}" type="pres">
      <dgm:prSet presAssocID="{9A1469A8-C4FC-4804-A4C2-BC03CB0FE2C4}" presName="rootText" presStyleLbl="node2" presStyleIdx="2" presStyleCnt="4" custScaleX="127342" custLinFactNeighborX="185" custLinFactNeighborY="-2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D825FE-D54E-4DE5-839F-75C0854D8EEE}" type="pres">
      <dgm:prSet presAssocID="{9A1469A8-C4FC-4804-A4C2-BC03CB0FE2C4}" presName="rootConnector" presStyleLbl="node2" presStyleIdx="2" presStyleCnt="4"/>
      <dgm:spPr/>
      <dgm:t>
        <a:bodyPr/>
        <a:lstStyle/>
        <a:p>
          <a:endParaRPr lang="ru-RU"/>
        </a:p>
      </dgm:t>
    </dgm:pt>
    <dgm:pt modelId="{539C93AB-7668-44DA-942F-57BE07F69C3C}" type="pres">
      <dgm:prSet presAssocID="{9A1469A8-C4FC-4804-A4C2-BC03CB0FE2C4}" presName="hierChild4" presStyleCnt="0"/>
      <dgm:spPr/>
    </dgm:pt>
    <dgm:pt modelId="{399F592B-9489-4F85-9C77-6239C1095913}" type="pres">
      <dgm:prSet presAssocID="{9A1469A8-C4FC-4804-A4C2-BC03CB0FE2C4}" presName="hierChild5" presStyleCnt="0"/>
      <dgm:spPr/>
    </dgm:pt>
    <dgm:pt modelId="{FE3317EB-7189-4CED-9FF7-FC416710F5E4}" type="pres">
      <dgm:prSet presAssocID="{1295F1A3-AF40-462B-95A2-E988DAD0DDBF}" presName="Name35" presStyleLbl="parChTrans1D2" presStyleIdx="3" presStyleCnt="4"/>
      <dgm:spPr/>
      <dgm:t>
        <a:bodyPr/>
        <a:lstStyle/>
        <a:p>
          <a:endParaRPr lang="ru-RU"/>
        </a:p>
      </dgm:t>
    </dgm:pt>
    <dgm:pt modelId="{EEE3A397-E34F-4A37-A861-5226AD6CEE6F}" type="pres">
      <dgm:prSet presAssocID="{6F9B6321-9D5C-4C81-8CFE-427C96E07627}" presName="hierRoot2" presStyleCnt="0">
        <dgm:presLayoutVars>
          <dgm:hierBranch/>
        </dgm:presLayoutVars>
      </dgm:prSet>
      <dgm:spPr/>
    </dgm:pt>
    <dgm:pt modelId="{046DA0AC-B45C-4CC2-A9E5-7A36D9A76FDD}" type="pres">
      <dgm:prSet presAssocID="{6F9B6321-9D5C-4C81-8CFE-427C96E07627}" presName="rootComposite" presStyleCnt="0"/>
      <dgm:spPr/>
    </dgm:pt>
    <dgm:pt modelId="{531A0465-AEE0-4E47-ACF8-58FAF8462086}" type="pres">
      <dgm:prSet presAssocID="{6F9B6321-9D5C-4C81-8CFE-427C96E07627}" presName="rootText" presStyleLbl="node2" presStyleIdx="3" presStyleCnt="4" custScaleX="152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55AB85-E2A6-4678-99B4-E08CA49D84F9}" type="pres">
      <dgm:prSet presAssocID="{6F9B6321-9D5C-4C81-8CFE-427C96E07627}" presName="rootConnector" presStyleLbl="node2" presStyleIdx="3" presStyleCnt="4"/>
      <dgm:spPr/>
      <dgm:t>
        <a:bodyPr/>
        <a:lstStyle/>
        <a:p>
          <a:endParaRPr lang="ru-RU"/>
        </a:p>
      </dgm:t>
    </dgm:pt>
    <dgm:pt modelId="{ACE540CF-BC4F-4871-BCDE-AE893CA4E0BE}" type="pres">
      <dgm:prSet presAssocID="{6F9B6321-9D5C-4C81-8CFE-427C96E07627}" presName="hierChild4" presStyleCnt="0"/>
      <dgm:spPr/>
    </dgm:pt>
    <dgm:pt modelId="{9E2FD353-5983-4B06-874E-3255EA28AFB7}" type="pres">
      <dgm:prSet presAssocID="{6F9B6321-9D5C-4C81-8CFE-427C96E07627}" presName="hierChild5" presStyleCnt="0"/>
      <dgm:spPr/>
    </dgm:pt>
    <dgm:pt modelId="{78EB4BB7-1281-4498-9D65-4CC34FF535EC}" type="pres">
      <dgm:prSet presAssocID="{39AD9438-2B49-4A52-8075-55974161AB91}" presName="hierChild3" presStyleCnt="0"/>
      <dgm:spPr/>
    </dgm:pt>
  </dgm:ptLst>
  <dgm:cxnLst>
    <dgm:cxn modelId="{CD6113D0-FEB6-477E-BD0F-917DCCCFC219}" type="presOf" srcId="{39AD9438-2B49-4A52-8075-55974161AB91}" destId="{6A3D6B5C-C82B-4887-AAF5-7EED4B4A2E1D}" srcOrd="0" destOrd="0" presId="urn:microsoft.com/office/officeart/2005/8/layout/orgChart1"/>
    <dgm:cxn modelId="{5A068531-8D9C-4A81-B535-65AEE878A9F0}" srcId="{39AD9438-2B49-4A52-8075-55974161AB91}" destId="{B31B5143-9344-4990-A600-D35B0F73E7CD}" srcOrd="1" destOrd="0" parTransId="{AB6189DF-5AF1-4114-8E9F-1F110B1515B4}" sibTransId="{254A88A2-CB1B-400E-AD9B-D59C4381849A}"/>
    <dgm:cxn modelId="{539191A3-DE57-4861-B941-91EED94D436C}" type="presOf" srcId="{B31B5143-9344-4990-A600-D35B0F73E7CD}" destId="{A4F91D1C-02BD-49B2-B5F0-96CC680B5053}" srcOrd="1" destOrd="0" presId="urn:microsoft.com/office/officeart/2005/8/layout/orgChart1"/>
    <dgm:cxn modelId="{5AC8101D-3FFB-42AE-B96A-E33D4363F35E}" type="presOf" srcId="{9A1469A8-C4FC-4804-A4C2-BC03CB0FE2C4}" destId="{1D526B64-021F-44B2-B34D-3C5D92848704}" srcOrd="0" destOrd="0" presId="urn:microsoft.com/office/officeart/2005/8/layout/orgChart1"/>
    <dgm:cxn modelId="{1844488F-3980-48D7-82A6-237E61BE2147}" srcId="{58122542-009F-4438-A80B-0B40865BDB2B}" destId="{39AD9438-2B49-4A52-8075-55974161AB91}" srcOrd="0" destOrd="0" parTransId="{05AA01CF-81B0-4478-A380-A37BCABC07F9}" sibTransId="{C0878C50-A90D-4D7A-9C1C-D46D05AA475F}"/>
    <dgm:cxn modelId="{1195A7C9-9DAA-45F8-A0F8-FEC75072F516}" type="presOf" srcId="{42A06318-C563-469E-A406-E3A68872FDC9}" destId="{2E49C7D9-F520-4188-8D96-FBBA23669752}" srcOrd="1" destOrd="0" presId="urn:microsoft.com/office/officeart/2005/8/layout/orgChart1"/>
    <dgm:cxn modelId="{D447EAEC-4BAC-4A21-AD2B-4BF0FDADA8D1}" srcId="{39AD9438-2B49-4A52-8075-55974161AB91}" destId="{6F9B6321-9D5C-4C81-8CFE-427C96E07627}" srcOrd="3" destOrd="0" parTransId="{1295F1A3-AF40-462B-95A2-E988DAD0DDBF}" sibTransId="{EB777EC9-AE99-4C2C-BBAC-B7C84B26D413}"/>
    <dgm:cxn modelId="{5254AF83-6BF3-4DC5-AA17-4B6921433A7C}" type="presOf" srcId="{AB6189DF-5AF1-4114-8E9F-1F110B1515B4}" destId="{F41050D7-9666-4D0E-9DA7-11F804CC8568}" srcOrd="0" destOrd="0" presId="urn:microsoft.com/office/officeart/2005/8/layout/orgChart1"/>
    <dgm:cxn modelId="{16437B4D-396A-4902-AE7D-DD5AA5A3C91B}" type="presOf" srcId="{58122542-009F-4438-A80B-0B40865BDB2B}" destId="{D3476373-E4A6-4296-A855-DD1067FBA2CE}" srcOrd="0" destOrd="0" presId="urn:microsoft.com/office/officeart/2005/8/layout/orgChart1"/>
    <dgm:cxn modelId="{C06081F8-42C5-4926-9FFE-E8D474335A74}" srcId="{39AD9438-2B49-4A52-8075-55974161AB91}" destId="{42A06318-C563-469E-A406-E3A68872FDC9}" srcOrd="0" destOrd="0" parTransId="{79144CBB-762C-4234-80E1-3AF40F103680}" sibTransId="{171820BA-F70E-4589-9B4E-F0858C33D5CC}"/>
    <dgm:cxn modelId="{6F0BD9D9-DFE0-4720-B767-99542DE7222C}" type="presOf" srcId="{6FCB1B21-8DF2-4DBF-BC52-1B2F258C4DCA}" destId="{C5B90726-C799-4925-97F5-ABFE1CB0CDFA}" srcOrd="0" destOrd="0" presId="urn:microsoft.com/office/officeart/2005/8/layout/orgChart1"/>
    <dgm:cxn modelId="{C3F58AF9-47C0-40C0-8A50-3E747EEAF45B}" type="presOf" srcId="{6F9B6321-9D5C-4C81-8CFE-427C96E07627}" destId="{531A0465-AEE0-4E47-ACF8-58FAF8462086}" srcOrd="0" destOrd="0" presId="urn:microsoft.com/office/officeart/2005/8/layout/orgChart1"/>
    <dgm:cxn modelId="{2A3EEE30-14C0-4FA9-B671-E7A8AD46C642}" type="presOf" srcId="{6F9B6321-9D5C-4C81-8CFE-427C96E07627}" destId="{8955AB85-E2A6-4678-99B4-E08CA49D84F9}" srcOrd="1" destOrd="0" presId="urn:microsoft.com/office/officeart/2005/8/layout/orgChart1"/>
    <dgm:cxn modelId="{08D01E59-1D14-4910-B667-4F8C01D73115}" type="presOf" srcId="{42A06318-C563-469E-A406-E3A68872FDC9}" destId="{86FFA16D-6081-4475-A646-EB75DA711C47}" srcOrd="0" destOrd="0" presId="urn:microsoft.com/office/officeart/2005/8/layout/orgChart1"/>
    <dgm:cxn modelId="{79E69DDE-D05F-46BE-9A84-DF2BA3DB240F}" type="presOf" srcId="{39AD9438-2B49-4A52-8075-55974161AB91}" destId="{20BDA9F9-1A31-4488-B7F8-5E7F62941F10}" srcOrd="1" destOrd="0" presId="urn:microsoft.com/office/officeart/2005/8/layout/orgChart1"/>
    <dgm:cxn modelId="{51053298-18EB-4E54-A020-00A3F6C8B8F1}" type="presOf" srcId="{79144CBB-762C-4234-80E1-3AF40F103680}" destId="{745CF5BB-FE01-4D14-A100-C727C15728B3}" srcOrd="0" destOrd="0" presId="urn:microsoft.com/office/officeart/2005/8/layout/orgChart1"/>
    <dgm:cxn modelId="{FE496505-7E74-4063-B0B0-B11A74B0EDF4}" type="presOf" srcId="{B31B5143-9344-4990-A600-D35B0F73E7CD}" destId="{10D12244-B948-4298-8CCC-197776E481D3}" srcOrd="0" destOrd="0" presId="urn:microsoft.com/office/officeart/2005/8/layout/orgChart1"/>
    <dgm:cxn modelId="{22E3655D-9FFD-4E13-926F-15AD88D1E8B4}" type="presOf" srcId="{1295F1A3-AF40-462B-95A2-E988DAD0DDBF}" destId="{FE3317EB-7189-4CED-9FF7-FC416710F5E4}" srcOrd="0" destOrd="0" presId="urn:microsoft.com/office/officeart/2005/8/layout/orgChart1"/>
    <dgm:cxn modelId="{F6F89DF0-A271-4180-BF44-303011EF7B81}" srcId="{39AD9438-2B49-4A52-8075-55974161AB91}" destId="{9A1469A8-C4FC-4804-A4C2-BC03CB0FE2C4}" srcOrd="2" destOrd="0" parTransId="{6FCB1B21-8DF2-4DBF-BC52-1B2F258C4DCA}" sibTransId="{39483523-4AA5-4B23-BF2E-DA69F9B88373}"/>
    <dgm:cxn modelId="{411804F4-DD9C-4AA7-A525-BD4040141A01}" type="presOf" srcId="{9A1469A8-C4FC-4804-A4C2-BC03CB0FE2C4}" destId="{FAD825FE-D54E-4DE5-839F-75C0854D8EEE}" srcOrd="1" destOrd="0" presId="urn:microsoft.com/office/officeart/2005/8/layout/orgChart1"/>
    <dgm:cxn modelId="{9928CE27-81B4-415E-B528-A986DA878CAA}" type="presParOf" srcId="{D3476373-E4A6-4296-A855-DD1067FBA2CE}" destId="{EEFFCAC7-E7DD-4D2B-A297-5848C50646AF}" srcOrd="0" destOrd="0" presId="urn:microsoft.com/office/officeart/2005/8/layout/orgChart1"/>
    <dgm:cxn modelId="{CC90A4EE-89F4-4C97-BA1F-2ED42CD9C1F8}" type="presParOf" srcId="{EEFFCAC7-E7DD-4D2B-A297-5848C50646AF}" destId="{D4787E22-EBF0-4888-A7EF-2AE131A56F04}" srcOrd="0" destOrd="0" presId="urn:microsoft.com/office/officeart/2005/8/layout/orgChart1"/>
    <dgm:cxn modelId="{5578A259-4C55-477E-BF57-6E31C1BF25C8}" type="presParOf" srcId="{D4787E22-EBF0-4888-A7EF-2AE131A56F04}" destId="{6A3D6B5C-C82B-4887-AAF5-7EED4B4A2E1D}" srcOrd="0" destOrd="0" presId="urn:microsoft.com/office/officeart/2005/8/layout/orgChart1"/>
    <dgm:cxn modelId="{9CF425F9-4858-4DA4-9093-DE6736C22302}" type="presParOf" srcId="{D4787E22-EBF0-4888-A7EF-2AE131A56F04}" destId="{20BDA9F9-1A31-4488-B7F8-5E7F62941F10}" srcOrd="1" destOrd="0" presId="urn:microsoft.com/office/officeart/2005/8/layout/orgChart1"/>
    <dgm:cxn modelId="{C1578197-3FBE-4563-9CE7-F4E2DAC98394}" type="presParOf" srcId="{EEFFCAC7-E7DD-4D2B-A297-5848C50646AF}" destId="{75143F0E-96B8-4245-8314-DF9DE94A5902}" srcOrd="1" destOrd="0" presId="urn:microsoft.com/office/officeart/2005/8/layout/orgChart1"/>
    <dgm:cxn modelId="{EBB0D74A-4B2B-40DB-8313-D15C550B1C6B}" type="presParOf" srcId="{75143F0E-96B8-4245-8314-DF9DE94A5902}" destId="{745CF5BB-FE01-4D14-A100-C727C15728B3}" srcOrd="0" destOrd="0" presId="urn:microsoft.com/office/officeart/2005/8/layout/orgChart1"/>
    <dgm:cxn modelId="{9C2D5A8A-00B1-43E9-BA3C-B74AF2ABE2FC}" type="presParOf" srcId="{75143F0E-96B8-4245-8314-DF9DE94A5902}" destId="{9495F0B6-815E-43D2-A283-0763864D13FD}" srcOrd="1" destOrd="0" presId="urn:microsoft.com/office/officeart/2005/8/layout/orgChart1"/>
    <dgm:cxn modelId="{46D8CB1D-ADE9-4F85-94EF-3E6489ED535C}" type="presParOf" srcId="{9495F0B6-815E-43D2-A283-0763864D13FD}" destId="{6C025BDF-8C05-48F7-A23E-3CF792013F05}" srcOrd="0" destOrd="0" presId="urn:microsoft.com/office/officeart/2005/8/layout/orgChart1"/>
    <dgm:cxn modelId="{23862384-D00F-4967-892C-6B49B5C915EA}" type="presParOf" srcId="{6C025BDF-8C05-48F7-A23E-3CF792013F05}" destId="{86FFA16D-6081-4475-A646-EB75DA711C47}" srcOrd="0" destOrd="0" presId="urn:microsoft.com/office/officeart/2005/8/layout/orgChart1"/>
    <dgm:cxn modelId="{286CE362-8ACD-49F3-86B0-69832962E01A}" type="presParOf" srcId="{6C025BDF-8C05-48F7-A23E-3CF792013F05}" destId="{2E49C7D9-F520-4188-8D96-FBBA23669752}" srcOrd="1" destOrd="0" presId="urn:microsoft.com/office/officeart/2005/8/layout/orgChart1"/>
    <dgm:cxn modelId="{F69334AD-52A6-4D27-B5EB-70E501F74D83}" type="presParOf" srcId="{9495F0B6-815E-43D2-A283-0763864D13FD}" destId="{85D8A27A-01C5-470F-B99C-562AB378EA9A}" srcOrd="1" destOrd="0" presId="urn:microsoft.com/office/officeart/2005/8/layout/orgChart1"/>
    <dgm:cxn modelId="{5CE49D19-532E-4C1E-85C5-51200F783446}" type="presParOf" srcId="{9495F0B6-815E-43D2-A283-0763864D13FD}" destId="{FC54BEED-3882-49A0-8A5E-5AE2A529E6AF}" srcOrd="2" destOrd="0" presId="urn:microsoft.com/office/officeart/2005/8/layout/orgChart1"/>
    <dgm:cxn modelId="{1BF155B4-1B93-45B5-9F52-31E7FE64FFCB}" type="presParOf" srcId="{75143F0E-96B8-4245-8314-DF9DE94A5902}" destId="{F41050D7-9666-4D0E-9DA7-11F804CC8568}" srcOrd="2" destOrd="0" presId="urn:microsoft.com/office/officeart/2005/8/layout/orgChart1"/>
    <dgm:cxn modelId="{2AC3916B-EDFB-4A2F-9C7C-FC3858C41FF9}" type="presParOf" srcId="{75143F0E-96B8-4245-8314-DF9DE94A5902}" destId="{1ACE221C-81DB-4583-BBD0-51CC84E03D9F}" srcOrd="3" destOrd="0" presId="urn:microsoft.com/office/officeart/2005/8/layout/orgChart1"/>
    <dgm:cxn modelId="{DECB98B3-8FF5-4783-92CC-E0C0B0629535}" type="presParOf" srcId="{1ACE221C-81DB-4583-BBD0-51CC84E03D9F}" destId="{C4D5C751-3CEF-4594-8334-C3B68F8B35F5}" srcOrd="0" destOrd="0" presId="urn:microsoft.com/office/officeart/2005/8/layout/orgChart1"/>
    <dgm:cxn modelId="{496ACC54-0C81-48E9-B6FB-BACD6E43C7C3}" type="presParOf" srcId="{C4D5C751-3CEF-4594-8334-C3B68F8B35F5}" destId="{10D12244-B948-4298-8CCC-197776E481D3}" srcOrd="0" destOrd="0" presId="urn:microsoft.com/office/officeart/2005/8/layout/orgChart1"/>
    <dgm:cxn modelId="{D5A9BE8D-8BD5-4A7D-B627-91328AA662B5}" type="presParOf" srcId="{C4D5C751-3CEF-4594-8334-C3B68F8B35F5}" destId="{A4F91D1C-02BD-49B2-B5F0-96CC680B5053}" srcOrd="1" destOrd="0" presId="urn:microsoft.com/office/officeart/2005/8/layout/orgChart1"/>
    <dgm:cxn modelId="{266C93F7-743D-4388-9C6D-7359074B9CD0}" type="presParOf" srcId="{1ACE221C-81DB-4583-BBD0-51CC84E03D9F}" destId="{1D0A88FB-002B-4A63-8F75-2EB1E13AB166}" srcOrd="1" destOrd="0" presId="urn:microsoft.com/office/officeart/2005/8/layout/orgChart1"/>
    <dgm:cxn modelId="{039E87E2-8383-4AA7-8800-91EE51B8B6B4}" type="presParOf" srcId="{1ACE221C-81DB-4583-BBD0-51CC84E03D9F}" destId="{9A875C23-66E1-4E1B-901B-9F66F3F189DC}" srcOrd="2" destOrd="0" presId="urn:microsoft.com/office/officeart/2005/8/layout/orgChart1"/>
    <dgm:cxn modelId="{C9788C35-2D72-4E08-998A-E17DF7F0729B}" type="presParOf" srcId="{75143F0E-96B8-4245-8314-DF9DE94A5902}" destId="{C5B90726-C799-4925-97F5-ABFE1CB0CDFA}" srcOrd="4" destOrd="0" presId="urn:microsoft.com/office/officeart/2005/8/layout/orgChart1"/>
    <dgm:cxn modelId="{170C110E-76D4-47A1-9480-EFF02D3B87D7}" type="presParOf" srcId="{75143F0E-96B8-4245-8314-DF9DE94A5902}" destId="{D7EB9788-857A-48A2-B1C9-9106453B1C7D}" srcOrd="5" destOrd="0" presId="urn:microsoft.com/office/officeart/2005/8/layout/orgChart1"/>
    <dgm:cxn modelId="{341E7305-D497-4179-B87E-0496D06FB663}" type="presParOf" srcId="{D7EB9788-857A-48A2-B1C9-9106453B1C7D}" destId="{3EFC7461-69F0-4F95-8E7E-0631933BAA1F}" srcOrd="0" destOrd="0" presId="urn:microsoft.com/office/officeart/2005/8/layout/orgChart1"/>
    <dgm:cxn modelId="{CF44C66D-3B46-4EEF-ABC2-8168D995CA90}" type="presParOf" srcId="{3EFC7461-69F0-4F95-8E7E-0631933BAA1F}" destId="{1D526B64-021F-44B2-B34D-3C5D92848704}" srcOrd="0" destOrd="0" presId="urn:microsoft.com/office/officeart/2005/8/layout/orgChart1"/>
    <dgm:cxn modelId="{6934DF84-2842-4CF0-8401-766FB936FD7A}" type="presParOf" srcId="{3EFC7461-69F0-4F95-8E7E-0631933BAA1F}" destId="{FAD825FE-D54E-4DE5-839F-75C0854D8EEE}" srcOrd="1" destOrd="0" presId="urn:microsoft.com/office/officeart/2005/8/layout/orgChart1"/>
    <dgm:cxn modelId="{104073DB-5F99-47FE-9659-088ACAB1251A}" type="presParOf" srcId="{D7EB9788-857A-48A2-B1C9-9106453B1C7D}" destId="{539C93AB-7668-44DA-942F-57BE07F69C3C}" srcOrd="1" destOrd="0" presId="urn:microsoft.com/office/officeart/2005/8/layout/orgChart1"/>
    <dgm:cxn modelId="{89430304-E6E2-4511-9DA3-6614395D04C9}" type="presParOf" srcId="{D7EB9788-857A-48A2-B1C9-9106453B1C7D}" destId="{399F592B-9489-4F85-9C77-6239C1095913}" srcOrd="2" destOrd="0" presId="urn:microsoft.com/office/officeart/2005/8/layout/orgChart1"/>
    <dgm:cxn modelId="{14E8224D-8AA8-4FF9-A59D-3A601A8E0798}" type="presParOf" srcId="{75143F0E-96B8-4245-8314-DF9DE94A5902}" destId="{FE3317EB-7189-4CED-9FF7-FC416710F5E4}" srcOrd="6" destOrd="0" presId="urn:microsoft.com/office/officeart/2005/8/layout/orgChart1"/>
    <dgm:cxn modelId="{E79CDE58-1CEF-4108-AB29-75F05AB34DE9}" type="presParOf" srcId="{75143F0E-96B8-4245-8314-DF9DE94A5902}" destId="{EEE3A397-E34F-4A37-A861-5226AD6CEE6F}" srcOrd="7" destOrd="0" presId="urn:microsoft.com/office/officeart/2005/8/layout/orgChart1"/>
    <dgm:cxn modelId="{762B3081-3332-49D5-A02B-CF510320D919}" type="presParOf" srcId="{EEE3A397-E34F-4A37-A861-5226AD6CEE6F}" destId="{046DA0AC-B45C-4CC2-A9E5-7A36D9A76FDD}" srcOrd="0" destOrd="0" presId="urn:microsoft.com/office/officeart/2005/8/layout/orgChart1"/>
    <dgm:cxn modelId="{D46967DA-CCBB-492F-8E86-E771532A3904}" type="presParOf" srcId="{046DA0AC-B45C-4CC2-A9E5-7A36D9A76FDD}" destId="{531A0465-AEE0-4E47-ACF8-58FAF8462086}" srcOrd="0" destOrd="0" presId="urn:microsoft.com/office/officeart/2005/8/layout/orgChart1"/>
    <dgm:cxn modelId="{DEE97D08-9CE9-4D44-86CB-3A49CECB6CD3}" type="presParOf" srcId="{046DA0AC-B45C-4CC2-A9E5-7A36D9A76FDD}" destId="{8955AB85-E2A6-4678-99B4-E08CA49D84F9}" srcOrd="1" destOrd="0" presId="urn:microsoft.com/office/officeart/2005/8/layout/orgChart1"/>
    <dgm:cxn modelId="{07BAE288-F199-4D97-A374-D7D98D74EB48}" type="presParOf" srcId="{EEE3A397-E34F-4A37-A861-5226AD6CEE6F}" destId="{ACE540CF-BC4F-4871-BCDE-AE893CA4E0BE}" srcOrd="1" destOrd="0" presId="urn:microsoft.com/office/officeart/2005/8/layout/orgChart1"/>
    <dgm:cxn modelId="{01068955-31AA-47BB-9941-05D71743F53A}" type="presParOf" srcId="{EEE3A397-E34F-4A37-A861-5226AD6CEE6F}" destId="{9E2FD353-5983-4B06-874E-3255EA28AFB7}" srcOrd="2" destOrd="0" presId="urn:microsoft.com/office/officeart/2005/8/layout/orgChart1"/>
    <dgm:cxn modelId="{9D244B88-EC7B-4E0B-84C2-3B52060B1393}" type="presParOf" srcId="{EEFFCAC7-E7DD-4D2B-A297-5848C50646AF}" destId="{78EB4BB7-1281-4498-9D65-4CC34FF53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317EB-7189-4CED-9FF7-FC416710F5E4}">
      <dsp:nvSpPr>
        <dsp:cNvPr id="0" name=""/>
        <dsp:cNvSpPr/>
      </dsp:nvSpPr>
      <dsp:spPr>
        <a:xfrm>
          <a:off x="4389238" y="824223"/>
          <a:ext cx="3310580" cy="31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57"/>
              </a:lnTo>
              <a:lnTo>
                <a:pt x="3310580" y="163157"/>
              </a:lnTo>
              <a:lnTo>
                <a:pt x="3310580" y="311398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90726-C799-4925-97F5-ABFE1CB0CDFA}">
      <dsp:nvSpPr>
        <dsp:cNvPr id="0" name=""/>
        <dsp:cNvSpPr/>
      </dsp:nvSpPr>
      <dsp:spPr>
        <a:xfrm>
          <a:off x="4389238" y="824223"/>
          <a:ext cx="1043879" cy="291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02"/>
              </a:lnTo>
              <a:lnTo>
                <a:pt x="1043879" y="143102"/>
              </a:lnTo>
              <a:lnTo>
                <a:pt x="1043879" y="29134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050D7-9666-4D0E-9DA7-11F804CC8568}">
      <dsp:nvSpPr>
        <dsp:cNvPr id="0" name=""/>
        <dsp:cNvSpPr/>
      </dsp:nvSpPr>
      <dsp:spPr>
        <a:xfrm>
          <a:off x="3185864" y="824223"/>
          <a:ext cx="1203373" cy="311398"/>
        </a:xfrm>
        <a:custGeom>
          <a:avLst/>
          <a:gdLst/>
          <a:ahLst/>
          <a:cxnLst/>
          <a:rect l="0" t="0" r="0" b="0"/>
          <a:pathLst>
            <a:path>
              <a:moveTo>
                <a:pt x="1203373" y="0"/>
              </a:moveTo>
              <a:lnTo>
                <a:pt x="1203373" y="163157"/>
              </a:lnTo>
              <a:lnTo>
                <a:pt x="0" y="163157"/>
              </a:lnTo>
              <a:lnTo>
                <a:pt x="0" y="311398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CF5BB-FE01-4D14-A100-C727C15728B3}">
      <dsp:nvSpPr>
        <dsp:cNvPr id="0" name=""/>
        <dsp:cNvSpPr/>
      </dsp:nvSpPr>
      <dsp:spPr>
        <a:xfrm>
          <a:off x="917698" y="824223"/>
          <a:ext cx="3471539" cy="351374"/>
        </a:xfrm>
        <a:custGeom>
          <a:avLst/>
          <a:gdLst/>
          <a:ahLst/>
          <a:cxnLst/>
          <a:rect l="0" t="0" r="0" b="0"/>
          <a:pathLst>
            <a:path>
              <a:moveTo>
                <a:pt x="3471539" y="0"/>
              </a:moveTo>
              <a:lnTo>
                <a:pt x="3471539" y="203132"/>
              </a:lnTo>
              <a:lnTo>
                <a:pt x="0" y="203132"/>
              </a:lnTo>
              <a:lnTo>
                <a:pt x="0" y="35137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D6B5C-C82B-4887-AAF5-7EED4B4A2E1D}">
      <dsp:nvSpPr>
        <dsp:cNvPr id="0" name=""/>
        <dsp:cNvSpPr/>
      </dsp:nvSpPr>
      <dsp:spPr>
        <a:xfrm>
          <a:off x="2369740" y="389361"/>
          <a:ext cx="4038995" cy="434862"/>
        </a:xfrm>
        <a:prstGeom prst="rect">
          <a:avLst/>
        </a:prstGeom>
        <a:solidFill>
          <a:srgbClr val="0000FF"/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РАЗНОВИДНОСТИ  МЕР</a:t>
          </a:r>
        </a:p>
      </dsp:txBody>
      <dsp:txXfrm>
        <a:off x="2369740" y="389361"/>
        <a:ext cx="4038995" cy="434862"/>
      </dsp:txXfrm>
    </dsp:sp>
    <dsp:sp modelId="{86FFA16D-6081-4475-A646-EB75DA711C47}">
      <dsp:nvSpPr>
        <dsp:cNvPr id="0" name=""/>
        <dsp:cNvSpPr/>
      </dsp:nvSpPr>
      <dsp:spPr>
        <a:xfrm>
          <a:off x="0" y="1175597"/>
          <a:ext cx="1835396" cy="70591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однозначная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мера</a:t>
          </a:r>
        </a:p>
      </dsp:txBody>
      <dsp:txXfrm>
        <a:off x="0" y="1175597"/>
        <a:ext cx="1835396" cy="705910"/>
      </dsp:txXfrm>
    </dsp:sp>
    <dsp:sp modelId="{10D12244-B948-4298-8CCC-197776E481D3}">
      <dsp:nvSpPr>
        <dsp:cNvPr id="0" name=""/>
        <dsp:cNvSpPr/>
      </dsp:nvSpPr>
      <dsp:spPr>
        <a:xfrm>
          <a:off x="2136627" y="1135621"/>
          <a:ext cx="2098475" cy="70591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многозначная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мера</a:t>
          </a:r>
        </a:p>
      </dsp:txBody>
      <dsp:txXfrm>
        <a:off x="2136627" y="1135621"/>
        <a:ext cx="2098475" cy="705910"/>
      </dsp:txXfrm>
    </dsp:sp>
    <dsp:sp modelId="{1D526B64-021F-44B2-B34D-3C5D92848704}">
      <dsp:nvSpPr>
        <dsp:cNvPr id="0" name=""/>
        <dsp:cNvSpPr/>
      </dsp:nvSpPr>
      <dsp:spPr>
        <a:xfrm>
          <a:off x="4534196" y="1115567"/>
          <a:ext cx="1797841" cy="70591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набор мер</a:t>
          </a:r>
        </a:p>
      </dsp:txBody>
      <dsp:txXfrm>
        <a:off x="4534196" y="1115567"/>
        <a:ext cx="1797841" cy="705910"/>
      </dsp:txXfrm>
    </dsp:sp>
    <dsp:sp modelId="{531A0465-AEE0-4E47-ACF8-58FAF8462086}">
      <dsp:nvSpPr>
        <dsp:cNvPr id="0" name=""/>
        <dsp:cNvSpPr/>
      </dsp:nvSpPr>
      <dsp:spPr>
        <a:xfrm>
          <a:off x="6625909" y="1135621"/>
          <a:ext cx="2147818" cy="70591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магазин мер</a:t>
          </a:r>
        </a:p>
      </dsp:txBody>
      <dsp:txXfrm>
        <a:off x="6625909" y="1135621"/>
        <a:ext cx="2147818" cy="705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51B19-FD63-453F-B9FF-AE72ED742E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EDF77-B707-4291-AD8E-2946CA81B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5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18E08-A771-4C20-9C52-2D86D6AA743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1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405E-7C49-4075-8883-6BF76F15E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CC196-365B-45FE-9514-1C0E88793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5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AD8DA-C744-41FC-8C76-3FEEAD2F5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8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FF130-D6CD-4088-9327-E62603A5D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53383-5C10-42AE-BC39-1D5EE5E10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7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D9717-7853-4047-9850-61082DE5E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1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7AC03-69A4-459C-BE51-32BA22F48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4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14940-1C32-4173-A35E-EA7FAFC3D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6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99E2E-089C-489A-B5CE-658A89A72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4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7F75-EE7F-45F1-ABC5-2A9F77C9D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5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47BDA-9AAE-43AF-B588-39C5F1016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3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0FB0832B-02CC-413D-A155-DF7716F4A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1%82%D0%B5%D1%80%D1%84%D0%B5%D1%80%D0%B5%D0%BD%D1%86%D0%B8%D1%8F_%D1%81%D0%B2%D0%B5%D1%82%D0%B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A%D0%BE%D0%BC%D0%BF%D0%B0%D1%80%D0%B8%D1%80%D0%BE%D0%B2%D0%B0%D0%BD%D0%B8%D0%B5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giri.clan.su/_ph/5/2/148668246.jpg" TargetMode="External"/><Relationship Id="rId13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://www.metrology.kharkov.ua/ukr/images/w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g"/><Relationship Id="rId7" Type="http://schemas.openxmlformats.org/officeDocument/2006/relationships/image" Target="../media/image73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slesar.ucoz.ru/index/plitki_iogansona/0-16" TargetMode="External"/><Relationship Id="rId2" Type="http://schemas.openxmlformats.org/officeDocument/2006/relationships/hyperlink" Target="http://scilib-technics.narod.ru/Machine5/Micro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gapaskal.ru/sredstva-izmeritelnoi-tehniki/1193-mery-lineynyh-i-uglovyh-velichin.html" TargetMode="External"/><Relationship Id="rId4" Type="http://schemas.openxmlformats.org/officeDocument/2006/relationships/hyperlink" Target="http://www.hobbycnc.ru/docs/km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mekkain.ru/KM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23819"/>
            <a:ext cx="4007497" cy="13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" descr="Концевые меры длины плоскопараллельные стальн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http://slesar.ucoz.ru/_si/0/825978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48" y="304800"/>
            <a:ext cx="2491296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178" y="5029200"/>
            <a:ext cx="8458200" cy="1600200"/>
          </a:xfrm>
          <a:gradFill>
            <a:gsLst>
              <a:gs pos="93000">
                <a:srgbClr val="4E820F"/>
              </a:gs>
              <a:gs pos="85000">
                <a:srgbClr val="86990A"/>
              </a:gs>
              <a:gs pos="50000">
                <a:srgbClr val="FFCC00">
                  <a:alpha val="68000"/>
                  <a:lumMod val="97000"/>
                </a:srgbClr>
              </a:gs>
              <a:gs pos="100000">
                <a:srgbClr val="156B13"/>
              </a:gs>
            </a:gsLst>
            <a:lin ang="10800000" scaled="0"/>
          </a:gradFill>
          <a:ln>
            <a:solidFill>
              <a:srgbClr val="FFCC00"/>
            </a:solidFill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sz="2800" b="1" dirty="0"/>
              <a:t>Метрология, </a:t>
            </a:r>
            <a:r>
              <a:rPr lang="ru-RU" sz="2800" b="1" dirty="0" smtClean="0"/>
              <a:t>стандартизация и сертификация</a:t>
            </a:r>
          </a:p>
          <a:p>
            <a:pPr eaLnBrk="1" hangingPunct="1">
              <a:defRPr/>
            </a:pPr>
            <a:r>
              <a:rPr lang="ru-RU" sz="2800" b="1" dirty="0" smtClean="0"/>
              <a:t>Основы метрологии</a:t>
            </a:r>
          </a:p>
          <a:p>
            <a:pPr eaLnBrk="1" hangingPunct="1">
              <a:defRPr/>
            </a:pPr>
            <a:r>
              <a:rPr lang="ru-RU" sz="2800" b="1" dirty="0" smtClean="0"/>
              <a:t>Слесарное дело и технические измерения</a:t>
            </a:r>
            <a:endParaRPr lang="ru-RU" sz="2800" b="1" dirty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 rot="19780881">
            <a:off x="34206" y="1728548"/>
            <a:ext cx="6769359" cy="1434529"/>
          </a:xfrm>
          <a:solidFill>
            <a:srgbClr val="99FF66"/>
          </a:solidFill>
          <a:ln w="76200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ru-RU" sz="4300" b="1" dirty="0" smtClean="0">
                <a:solidFill>
                  <a:srgbClr val="FF0000"/>
                </a:solidFill>
              </a:rPr>
              <a:t>Плоскопараллельные концевые меры длины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atom.ru/imgp/vYxYaK8zT77SjK296ZcxqXnR9C5deX5UB3Gl90eQDFID3UXCkBp2VTjdJTZuDTi43M0cGyTsNY7TBrD7i3aToOzgRYDOnPBW6cNZoeT4b1pYS5qg9iY1HM9L9Byn63kQJ7ocdoUE6MC7ZmrtHz3R-A=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6" y="2766618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9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20" y="1133674"/>
            <a:ext cx="4164553" cy="17619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54927"/>
            <a:ext cx="3810000" cy="381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-1712"/>
            <a:ext cx="6934200" cy="976059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00FF"/>
                </a:solidFill>
              </a:rPr>
              <a:t>Устройство КМД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282751"/>
            <a:ext cx="2590800" cy="207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09600" y="1432879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Плитки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" y="1329496"/>
            <a:ext cx="8991600" cy="4495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1" y="-1712"/>
            <a:ext cx="7086600" cy="91611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00FF"/>
                </a:solidFill>
              </a:rPr>
              <a:t>Устройство КМД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3" y="-1711"/>
            <a:ext cx="2081373" cy="9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800" y="3480256"/>
            <a:ext cx="7900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Мера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длины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установочная </a:t>
            </a:r>
            <a:r>
              <a:rPr lang="ru-RU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50 мм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для микрометра </a:t>
            </a:r>
            <a:r>
              <a:rPr lang="ru-RU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МК 75</a:t>
            </a:r>
            <a:endParaRPr lang="ru-RU" sz="2200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5334000"/>
            <a:ext cx="8208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Мера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длины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установочная </a:t>
            </a:r>
            <a:r>
              <a:rPr lang="ru-RU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175 мм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для микрометра </a:t>
            </a:r>
            <a:r>
              <a:rPr lang="ru-RU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МК 200</a:t>
            </a:r>
            <a:endParaRPr lang="ru-RU" sz="22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4165" y="1141288"/>
            <a:ext cx="580945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Стержни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(меры длины установочные)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-1712"/>
            <a:ext cx="7086600" cy="91611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00FF"/>
                </a:solidFill>
              </a:rPr>
              <a:t>Устройство КМД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52400" y="1164035"/>
            <a:ext cx="8991600" cy="424616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Особенность КМД </a:t>
            </a:r>
            <a:r>
              <a:rPr lang="ru-RU" altLang="ru-RU" sz="2300" b="1" dirty="0"/>
              <a:t>заключается в том, что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/>
              <a:t>их измерительные </a:t>
            </a:r>
            <a:r>
              <a:rPr lang="ru-RU" sz="2300" b="1" dirty="0" smtClean="0"/>
              <a:t>поверхности: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имеют </a:t>
            </a:r>
            <a:r>
              <a:rPr lang="ru-RU" sz="2300" dirty="0"/>
              <a:t>высокую </a:t>
            </a:r>
            <a:r>
              <a:rPr lang="ru-RU" sz="2300" dirty="0" smtClean="0"/>
              <a:t>плоскостность; 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параллельны </a:t>
            </a:r>
            <a:r>
              <a:rPr lang="ru-RU" sz="2300" dirty="0"/>
              <a:t>между </a:t>
            </a:r>
            <a:r>
              <a:rPr lang="ru-RU" sz="2300" dirty="0" smtClean="0"/>
              <a:t>собой; 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обладают </a:t>
            </a:r>
            <a:r>
              <a:rPr lang="ru-RU" sz="2300" dirty="0"/>
              <a:t>весьма малой шероховатостью (поверхности обработаны до зеркального блеска</a:t>
            </a:r>
            <a:r>
              <a:rPr lang="ru-RU" sz="2300" dirty="0" smtClean="0"/>
              <a:t>).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altLang="ru-RU" sz="2300" dirty="0" smtClean="0"/>
              <a:t>Эти </a:t>
            </a:r>
            <a:r>
              <a:rPr lang="ru-RU" altLang="ru-RU" sz="2300" dirty="0"/>
              <a:t>свойства обеспечивают одинаковое для данной меры расстояние между измерительными поверхностями в любом месте, т.е. длины перпендикуляров, опущенных из любой точки одной измерительной поверхности на другую, одинаковы у данной меры.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endParaRPr lang="ru-RU" sz="2400" b="1" dirty="0" smtClean="0"/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endParaRPr lang="ru-RU" sz="1600" b="1" dirty="0" smtClean="0"/>
          </a:p>
        </p:txBody>
      </p:sp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90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4953000"/>
            <a:ext cx="3366331" cy="17996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3630" y="52726"/>
            <a:ext cx="6553200" cy="571501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5.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Назначение 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192" y="838200"/>
            <a:ext cx="8860808" cy="5867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ru-RU" sz="2000" dirty="0"/>
              <a:t>Концевые меры длины являются </a:t>
            </a:r>
            <a:r>
              <a:rPr lang="ru-RU" sz="2000" b="1" dirty="0">
                <a:solidFill>
                  <a:srgbClr val="0000FF"/>
                </a:solidFill>
              </a:rPr>
              <a:t>эталонами для линейных </a:t>
            </a:r>
            <a:r>
              <a:rPr lang="ru-RU" sz="2000" b="1" dirty="0" smtClean="0">
                <a:solidFill>
                  <a:srgbClr val="0000FF"/>
                </a:solidFill>
              </a:rPr>
              <a:t>измерений</a:t>
            </a:r>
            <a:r>
              <a:rPr lang="ru-RU" sz="2000" dirty="0" smtClean="0"/>
              <a:t> (предназначены </a:t>
            </a:r>
            <a:r>
              <a:rPr lang="ru-RU" sz="2000" b="1" dirty="0" smtClean="0">
                <a:solidFill>
                  <a:srgbClr val="0000FF"/>
                </a:solidFill>
              </a:rPr>
              <a:t>для измерений высокой точности</a:t>
            </a:r>
            <a:r>
              <a:rPr lang="ru-RU" sz="2000" dirty="0" smtClean="0"/>
              <a:t>). </a:t>
            </a:r>
          </a:p>
          <a:p>
            <a:pPr marL="0" indent="0">
              <a:buNone/>
            </a:pPr>
            <a:r>
              <a:rPr lang="ru-RU" sz="2000" b="1" i="1" u="sng" dirty="0" smtClean="0">
                <a:solidFill>
                  <a:srgbClr val="C00000"/>
                </a:solidFill>
              </a:rPr>
              <a:t>КМД</a:t>
            </a:r>
            <a:r>
              <a:rPr lang="ru-RU" sz="2000" u="sng" dirty="0" smtClean="0">
                <a:solidFill>
                  <a:srgbClr val="C00000"/>
                </a:solidFill>
              </a:rPr>
              <a:t> </a:t>
            </a:r>
            <a:r>
              <a:rPr lang="ru-RU" sz="2000" b="1" i="1" u="sng" dirty="0">
                <a:solidFill>
                  <a:srgbClr val="C00000"/>
                </a:solidFill>
              </a:rPr>
              <a:t>предназначены для использования в качестве</a:t>
            </a:r>
            <a:r>
              <a:rPr lang="ru-RU" sz="2000" b="1" i="1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00FF"/>
                </a:solidFill>
              </a:rPr>
              <a:t>1) </a:t>
            </a:r>
            <a:r>
              <a:rPr lang="ru-RU" sz="2000" b="1" i="1" dirty="0" smtClean="0">
                <a:solidFill>
                  <a:srgbClr val="FF0000"/>
                </a:solidFill>
              </a:rPr>
              <a:t>рабочих мер: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для непосредственного измерения линейных размеров </a:t>
            </a:r>
            <a:r>
              <a:rPr lang="ru-RU" sz="2000" dirty="0" smtClean="0"/>
              <a:t>изделий</a:t>
            </a:r>
            <a:r>
              <a:rPr lang="ru-RU" sz="2000" dirty="0" smtClean="0"/>
              <a:t>; задания размеров при слесарных работах;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для регулировки и настройки (</a:t>
            </a:r>
            <a:r>
              <a:rPr lang="ru-RU" sz="2000" dirty="0" smtClean="0"/>
              <a:t>«на ноль») </a:t>
            </a:r>
            <a:r>
              <a:rPr lang="ru-RU" sz="2000" dirty="0" smtClean="0"/>
              <a:t>показывающих измерительных приборов, инструментов, приспособлений, наладки </a:t>
            </a:r>
            <a:r>
              <a:rPr lang="ru-RU" sz="2000" dirty="0" smtClean="0"/>
              <a:t>станков </a:t>
            </a:r>
            <a:r>
              <a:rPr lang="ru-RU" sz="2000" dirty="0" smtClean="0"/>
              <a:t>(</a:t>
            </a:r>
            <a:r>
              <a:rPr lang="ru-RU" sz="2000" dirty="0" smtClean="0"/>
              <a:t>точную настройку на размер) </a:t>
            </a:r>
            <a:r>
              <a:rPr lang="ru-RU" sz="2000" dirty="0" smtClean="0"/>
              <a:t>и др.;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для </a:t>
            </a:r>
            <a:r>
              <a:rPr lang="ru-RU" sz="2000" dirty="0"/>
              <a:t>выполнения точных разметочных работ;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00FF"/>
                </a:solidFill>
              </a:rPr>
              <a:t>2) </a:t>
            </a:r>
            <a:r>
              <a:rPr lang="ru-RU" sz="2000" b="1" i="1" dirty="0" smtClean="0">
                <a:solidFill>
                  <a:srgbClr val="FF0000"/>
                </a:solidFill>
              </a:rPr>
              <a:t>образцовых мер: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для </a:t>
            </a:r>
            <a:r>
              <a:rPr lang="ru-RU" sz="2000" dirty="0"/>
              <a:t>воспроизведения и передачи размера единицы длины от первичного эталона концевым мерам меньшей </a:t>
            </a:r>
            <a:r>
              <a:rPr lang="ru-RU" sz="2000" dirty="0" smtClean="0"/>
              <a:t>точности, </a:t>
            </a:r>
            <a:r>
              <a:rPr lang="ru-RU" sz="2000" dirty="0"/>
              <a:t>для передачи размеров от эталона изделию</a:t>
            </a:r>
            <a:r>
              <a:rPr lang="ru-RU" sz="2000" dirty="0" smtClean="0"/>
              <a:t>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для поверки и калибровки, </a:t>
            </a:r>
            <a:r>
              <a:rPr lang="ru-RU" sz="2000" dirty="0" smtClean="0"/>
              <a:t>градуировки </a:t>
            </a:r>
            <a:r>
              <a:rPr lang="ru-RU" sz="2000" dirty="0"/>
              <a:t>(нанесение отметок)</a:t>
            </a:r>
            <a:r>
              <a:rPr lang="ru-RU" sz="2000" dirty="0" smtClean="0"/>
              <a:t> </a:t>
            </a:r>
            <a:r>
              <a:rPr lang="ru-RU" sz="2000" dirty="0" smtClean="0"/>
              <a:t>и </a:t>
            </a:r>
            <a:r>
              <a:rPr lang="ru-RU" sz="2000" dirty="0" smtClean="0"/>
              <a:t>тарировки </a:t>
            </a:r>
            <a:r>
              <a:rPr lang="ru-RU" sz="2000" dirty="0"/>
              <a:t>(определение цены деления) </a:t>
            </a:r>
            <a:r>
              <a:rPr lang="ru-RU" sz="2000" dirty="0" smtClean="0"/>
              <a:t>шкал измерительных </a:t>
            </a:r>
            <a:r>
              <a:rPr lang="ru-RU" sz="2000" dirty="0" smtClean="0"/>
              <a:t>приборов.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300" dirty="0"/>
          </a:p>
          <a:p>
            <a:pPr marL="0" indent="0">
              <a:buClr>
                <a:srgbClr val="FF0000"/>
              </a:buClr>
              <a:buNone/>
            </a:pPr>
            <a:endParaRPr lang="ru-RU" sz="2000" dirty="0"/>
          </a:p>
          <a:p>
            <a:pPr marL="0" indent="0" eaLnBrk="1" hangingPunct="1">
              <a:buNone/>
              <a:defRPr/>
            </a:pPr>
            <a:endParaRPr lang="ru-RU" sz="2000" dirty="0" smtClean="0"/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534385" cy="6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62304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Наборы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КМД: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537" y="871917"/>
            <a:ext cx="89284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u="sng" dirty="0"/>
              <a:t>Применяя </a:t>
            </a:r>
            <a:r>
              <a:rPr lang="ru-RU" b="1" u="sng" dirty="0"/>
              <a:t>концевые меры длины с принадлежностями</a:t>
            </a:r>
            <a:r>
              <a:rPr lang="ru-RU" b="1" dirty="0"/>
              <a:t> </a:t>
            </a:r>
            <a:r>
              <a:rPr lang="ru-RU" dirty="0"/>
              <a:t>в разных сочетаниях можно:</a:t>
            </a:r>
          </a:p>
          <a:p>
            <a:pPr marL="623888" indent="-2667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измерять наружные, внутренние размеры плоских и цилиндрических поверхностей, расстояние между отверстиями; </a:t>
            </a:r>
          </a:p>
          <a:p>
            <a:pPr marL="623888" indent="-2667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устанавливать приборы на ноль при относительных измерениях;</a:t>
            </a:r>
          </a:p>
          <a:p>
            <a:pPr marL="623888" indent="-2667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производить разметку и т.д.</a:t>
            </a:r>
          </a:p>
          <a:p>
            <a:pPr marL="623888" indent="-266700"/>
            <a:endParaRPr lang="ru-RU" dirty="0"/>
          </a:p>
          <a:p>
            <a:endParaRPr lang="ru-RU" dirty="0" smtClean="0"/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Концевые </a:t>
            </a:r>
            <a:r>
              <a:rPr lang="ru-RU" dirty="0"/>
              <a:t>меры применяют для непосредственных измерений размеров деталей и калибров, причем при измерении диаметров отверстий радиусные боковики притираются к блокам концевых мер. </a:t>
            </a:r>
            <a:endParaRPr lang="ru-RU" dirty="0" smtClean="0"/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Плоскопараллельные </a:t>
            </a:r>
            <a:r>
              <a:rPr lang="ru-RU" dirty="0"/>
              <a:t>концевые меры длины применяются для настройки индикаторного нутромера на заданный размер. </a:t>
            </a:r>
            <a:endParaRPr lang="ru-RU" dirty="0" smtClean="0"/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Плоскопараллельные </a:t>
            </a:r>
            <a:r>
              <a:rPr lang="ru-RU" dirty="0"/>
              <a:t>концевые меры длины применяют также для проверки калибров, измерительных инструментов, градуировки измерительных приборов и как непосредственный измеритель – для разнообразных контрольно-проверочных работ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0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я\Pictures\допуски\измерительные инструменты\image03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314034"/>
            <a:ext cx="6019800" cy="6391566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Назначение </a:t>
            </a:r>
            <a:r>
              <a:rPr lang="ru-RU" sz="28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elpiks.org/helpiksorg/baza6/30929386095.files/image0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594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13699" y="5596860"/>
            <a:ext cx="91440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i="1" dirty="0" smtClean="0">
                <a:solidFill>
                  <a:srgbClr val="FF0000"/>
                </a:solidFill>
              </a:rPr>
              <a:t>Использование КМД </a:t>
            </a:r>
            <a:r>
              <a:rPr lang="ru-RU" sz="1700" b="1" i="1" dirty="0">
                <a:solidFill>
                  <a:srgbClr val="FF0000"/>
                </a:solidFill>
              </a:rPr>
              <a:t>при проведении разметочных и измерительных </a:t>
            </a:r>
            <a:r>
              <a:rPr lang="ru-RU" sz="1700" b="1" i="1" dirty="0" smtClean="0">
                <a:solidFill>
                  <a:srgbClr val="FF0000"/>
                </a:solidFill>
              </a:rPr>
              <a:t>операций:</a:t>
            </a:r>
            <a:endParaRPr lang="ru-RU" sz="17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для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разметки окружности и нанесений горизонтальных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линий;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для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измерения внутренних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диаметров;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контроля точности показаний микрометра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Назначение </a:t>
            </a:r>
            <a:r>
              <a:rPr lang="ru-RU" sz="28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825627"/>
            <a:ext cx="4724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95400" y="3288268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наружных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размеров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243853"/>
              </p:ext>
            </p:extLst>
          </p:nvPr>
        </p:nvGraphicFramePr>
        <p:xfrm>
          <a:off x="533400" y="4038600"/>
          <a:ext cx="478364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Точечный рисунок" r:id="rId4" imgW="3409524" imgH="1695687" progId="Paint.Picture">
                  <p:embed/>
                </p:oleObj>
              </mc:Choice>
              <mc:Fallback>
                <p:oleObj name="Точечный рисунок" r:id="rId4" imgW="3409524" imgH="16956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4783648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219200" y="6183868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внутренних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размеров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7400" y="968034"/>
            <a:ext cx="29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измерения наружных размеров: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боковики притереть к блоку и установить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державку,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зажимая винтом.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67400" y="3459301"/>
            <a:ext cx="2971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измерении внутренних размеров: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собрать блок ПКМД, притереть его к радиусным боковикам и установить в державку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расчете к размеру блока ПКМД следует прибавить толщину двух боковиков.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19400" y="413171"/>
            <a:ext cx="35798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РАЗМЕРОВ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Назначение </a:t>
            </a:r>
            <a:r>
              <a:rPr lang="ru-RU" sz="28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31242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Разметка окружности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3000" y="1117938"/>
            <a:ext cx="3733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При разметочных работах </a:t>
            </a:r>
            <a:r>
              <a:rPr lang="ru-RU" sz="2000" dirty="0"/>
              <a:t>приспособления к ПКМД используют для </a:t>
            </a:r>
            <a:r>
              <a:rPr lang="ru-RU" sz="2000" b="1" dirty="0">
                <a:solidFill>
                  <a:srgbClr val="0000FF"/>
                </a:solidFill>
              </a:rPr>
              <a:t>вычерчивания </a:t>
            </a:r>
            <a:r>
              <a:rPr lang="ru-RU" sz="2000" b="1" dirty="0" smtClean="0">
                <a:solidFill>
                  <a:srgbClr val="0000FF"/>
                </a:solidFill>
              </a:rPr>
              <a:t>окружности</a:t>
            </a:r>
            <a:r>
              <a:rPr lang="ru-RU" sz="2000" b="1" dirty="0" smtClean="0"/>
              <a:t>.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9200" y="3933923"/>
            <a:ext cx="381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При разметочных работах </a:t>
            </a:r>
            <a:r>
              <a:rPr lang="ru-RU" sz="2000" dirty="0"/>
              <a:t>приспособления к ПКМД используют для </a:t>
            </a:r>
            <a:r>
              <a:rPr lang="ru-RU" sz="2000" b="1" dirty="0">
                <a:solidFill>
                  <a:srgbClr val="0000FF"/>
                </a:solidFill>
              </a:rPr>
              <a:t>вычерчивания </a:t>
            </a:r>
            <a:r>
              <a:rPr lang="ru-RU" sz="2000" b="1" dirty="0" smtClean="0">
                <a:solidFill>
                  <a:srgbClr val="0000FF"/>
                </a:solidFill>
              </a:rPr>
              <a:t>прямых</a:t>
            </a:r>
            <a:r>
              <a:rPr lang="ru-RU" sz="2000" dirty="0"/>
              <a:t>, параллельных </a:t>
            </a:r>
            <a:r>
              <a:rPr lang="ru-RU" sz="2000" dirty="0" smtClean="0"/>
              <a:t>базе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65191" y="618064"/>
            <a:ext cx="3688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РАЗМЕТОЧНЫЕ РАБОТЫ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66837" y="8784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140318"/>
              </p:ext>
            </p:extLst>
          </p:nvPr>
        </p:nvGraphicFramePr>
        <p:xfrm>
          <a:off x="304800" y="493776"/>
          <a:ext cx="4187952" cy="264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Точечный рисунок" r:id="rId3" imgW="2781541" imgH="1874682" progId="Paint.Picture">
                  <p:embed/>
                </p:oleObj>
              </mc:Choice>
              <mc:Fallback>
                <p:oleObj name="Точечный рисунок" r:id="rId3" imgW="2781541" imgH="187468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3776"/>
                        <a:ext cx="4187952" cy="2644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27396"/>
              </p:ext>
            </p:extLst>
          </p:nvPr>
        </p:nvGraphicFramePr>
        <p:xfrm>
          <a:off x="457200" y="3417332"/>
          <a:ext cx="3820665" cy="3325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Точечный рисунок" r:id="rId5" imgW="1592718" imgH="1150476" progId="Paint.Picture">
                  <p:embed/>
                </p:oleObj>
              </mc:Choice>
              <mc:Fallback>
                <p:oleObj name="Точечный рисунок" r:id="rId5" imgW="1592718" imgH="115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17332"/>
                        <a:ext cx="3820665" cy="3325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667000" y="6336268"/>
            <a:ext cx="3962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Разметка горизонтальных линий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Назначение </a:t>
            </a:r>
            <a:r>
              <a:rPr lang="ru-RU" sz="28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4021"/>
            <a:ext cx="8229600" cy="722556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6.</a:t>
            </a:r>
            <a:r>
              <a:rPr lang="ru-RU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>
                <a:solidFill>
                  <a:srgbClr val="0000FF"/>
                </a:solidFill>
              </a:rPr>
              <a:t>Настройка </a:t>
            </a:r>
            <a:r>
              <a:rPr lang="ru-RU" sz="3600" b="1" dirty="0" smtClean="0">
                <a:solidFill>
                  <a:srgbClr val="0000FF"/>
                </a:solidFill>
              </a:rPr>
              <a:t>приборов по КМД</a:t>
            </a:r>
          </a:p>
        </p:txBody>
      </p:sp>
      <p:pic>
        <p:nvPicPr>
          <p:cNvPr id="10244" name="Picture 4" descr="http://edulib.pgta.ru/els/_2012/104_12/lab_tpm_html/lab_1/instrukcia.files/image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03411"/>
            <a:ext cx="339501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Настройка нутром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7042" r="19420" b="10371"/>
          <a:stretch>
            <a:fillRect/>
          </a:stretch>
        </p:blipFill>
        <p:spPr bwMode="auto">
          <a:xfrm>
            <a:off x="32435" y="976013"/>
            <a:ext cx="3912223" cy="588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http://slesar.ucoz.ru/_si/0/s82105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1000"/>
            <a:ext cx="4894541" cy="22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54" y="1266664"/>
            <a:ext cx="3013091" cy="20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19809"/>
            <a:ext cx="6553200" cy="64647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  <a:t>СОДЕРЖАНИЕ</a:t>
            </a:r>
            <a:endParaRPr lang="ru-RU" sz="3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232" y="804434"/>
            <a:ext cx="8534400" cy="5980414"/>
          </a:xfrm>
        </p:spPr>
        <p:txBody>
          <a:bodyPr>
            <a:normAutofit fontScale="85000" lnSpcReduction="20000"/>
          </a:bodyPr>
          <a:lstStyle/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Основные понятия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Классификация мер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Плоскопараллельные концевые меры длины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Устройство плоскопараллельных концевых 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мер длины</a:t>
            </a:r>
            <a:endParaRPr lang="ru-RU" sz="2400" b="1" dirty="0" smtClean="0">
              <a:solidFill>
                <a:srgbClr val="0000FF"/>
              </a:solidFill>
              <a:latin typeface="+mj-lt"/>
            </a:endParaRP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Назначение КМД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Настройка приборов по КМД</a:t>
            </a:r>
            <a:endParaRPr lang="ru-RU" sz="2400" b="1" dirty="0" smtClean="0">
              <a:solidFill>
                <a:srgbClr val="0000FF"/>
              </a:solidFill>
              <a:latin typeface="+mj-lt"/>
            </a:endParaRP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Материал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 концевых мер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длины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Основные параметры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КМД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Наборы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КМД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Принадлежности к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КМД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Притираемость КМД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Настройка (подготовка) КМД перед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работой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Практическая работа №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1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Контрольные вопросы</a:t>
            </a:r>
          </a:p>
          <a:p>
            <a:pPr marL="534988" indent="-534988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Источники информации</a:t>
            </a:r>
            <a:endParaRPr lang="ru-RU" sz="2400" dirty="0" smtClean="0">
              <a:solidFill>
                <a:srgbClr val="0000FF"/>
              </a:solidFill>
              <a:latin typeface="+mj-lt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2800" dirty="0" smtClean="0"/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685925" cy="7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70" y="614525"/>
            <a:ext cx="4614328" cy="3384457"/>
          </a:xfrm>
        </p:spPr>
      </p:pic>
      <p:sp>
        <p:nvSpPr>
          <p:cNvPr id="6" name="Прямоугольник 5"/>
          <p:cNvSpPr/>
          <p:nvPr/>
        </p:nvSpPr>
        <p:spPr>
          <a:xfrm>
            <a:off x="1066800" y="1318552"/>
            <a:ext cx="5139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Мера длины установочная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ru-RU" sz="28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6904735" cy="319459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4021"/>
            <a:ext cx="8229600" cy="722556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Настройка приборов по КМД</a:t>
            </a: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 flipH="1">
            <a:off x="2834984" y="1841772"/>
            <a:ext cx="630731" cy="227375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 bwMode="auto">
          <a:xfrm>
            <a:off x="3962400" y="1841772"/>
            <a:ext cx="1698965" cy="42369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0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8" y="725481"/>
            <a:ext cx="8165796" cy="6124347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 bwMode="auto">
          <a:xfrm rot="3604708">
            <a:off x="2193627" y="2379594"/>
            <a:ext cx="1794397" cy="29696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1219200"/>
            <a:ext cx="4592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Мера длины установочная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285214" y="6315872"/>
            <a:ext cx="2362200" cy="5126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81618" y="13199"/>
            <a:ext cx="8165796" cy="722556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Настройка приборов по КМД</a:t>
            </a:r>
          </a:p>
        </p:txBody>
      </p:sp>
    </p:spTree>
    <p:extLst>
      <p:ext uri="{BB962C8B-B14F-4D97-AF65-F5344CB8AC3E}">
        <p14:creationId xmlns:p14="http://schemas.microsoft.com/office/powerpoint/2010/main" val="16264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91600" cy="42672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44021"/>
            <a:ext cx="8229600" cy="722556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Настройка приборов по КМД</a:t>
            </a: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780288" y="3447288"/>
            <a:ext cx="2133600" cy="4572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4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4" y="838200"/>
            <a:ext cx="7941286" cy="595052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4021"/>
            <a:ext cx="8229600" cy="722556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Настройка приборов по КМД</a:t>
            </a:r>
          </a:p>
        </p:txBody>
      </p:sp>
    </p:spTree>
    <p:extLst>
      <p:ext uri="{BB962C8B-B14F-4D97-AF65-F5344CB8AC3E}">
        <p14:creationId xmlns:p14="http://schemas.microsoft.com/office/powerpoint/2010/main" val="9261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9" y="770562"/>
            <a:ext cx="9166968" cy="60874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502" y="990600"/>
            <a:ext cx="83424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Настройка микрометра МК 50 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 помощью плиток (</a:t>
            </a:r>
            <a:r>
              <a:rPr lang="ru-RU" sz="2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блок концевых мер: 20 + 5 = 25 мм</a:t>
            </a: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14389" y="0"/>
            <a:ext cx="9158389" cy="770562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400" b="1" dirty="0" smtClean="0">
                <a:solidFill>
                  <a:srgbClr val="0000FF"/>
                </a:solidFill>
              </a:rPr>
              <a:t>Настройка приборов </a:t>
            </a:r>
            <a:r>
              <a:rPr lang="ru-RU" sz="3400" b="1" dirty="0" smtClean="0">
                <a:solidFill>
                  <a:srgbClr val="FF0000"/>
                </a:solidFill>
              </a:rPr>
              <a:t>«на нуль» </a:t>
            </a:r>
            <a:r>
              <a:rPr lang="ru-RU" sz="3400" b="1" dirty="0" smtClean="0">
                <a:solidFill>
                  <a:srgbClr val="0000FF"/>
                </a:solidFill>
              </a:rPr>
              <a:t>по КМД</a:t>
            </a:r>
          </a:p>
        </p:txBody>
      </p:sp>
    </p:spTree>
    <p:extLst>
      <p:ext uri="{BB962C8B-B14F-4D97-AF65-F5344CB8AC3E}">
        <p14:creationId xmlns:p14="http://schemas.microsoft.com/office/powerpoint/2010/main" val="36740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5"/>
            <a:ext cx="9144000" cy="582443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9094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400" b="1" dirty="0">
                <a:solidFill>
                  <a:srgbClr val="0000FF"/>
                </a:solidFill>
              </a:rPr>
              <a:t>Настройка приборов </a:t>
            </a:r>
            <a:r>
              <a:rPr lang="ru-RU" sz="3400" b="1" dirty="0">
                <a:solidFill>
                  <a:srgbClr val="FF0000"/>
                </a:solidFill>
              </a:rPr>
              <a:t>«на нуль» </a:t>
            </a:r>
            <a:r>
              <a:rPr lang="ru-RU" sz="3400" b="1" dirty="0">
                <a:solidFill>
                  <a:srgbClr val="0000FF"/>
                </a:solidFill>
              </a:rPr>
              <a:t>по КМД</a:t>
            </a:r>
            <a:endParaRPr lang="ru-RU" sz="3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855"/>
            <a:ext cx="6837218" cy="683721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699"/>
            <a:ext cx="9144000" cy="722556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400" b="1" dirty="0">
                <a:solidFill>
                  <a:srgbClr val="0000FF"/>
                </a:solidFill>
              </a:rPr>
              <a:t>Настройка приборов </a:t>
            </a:r>
            <a:r>
              <a:rPr lang="ru-RU" sz="3400" b="1" dirty="0">
                <a:solidFill>
                  <a:srgbClr val="FF0000"/>
                </a:solidFill>
              </a:rPr>
              <a:t>«на нуль» </a:t>
            </a:r>
            <a:r>
              <a:rPr lang="ru-RU" sz="3400" b="1" dirty="0">
                <a:solidFill>
                  <a:srgbClr val="0000FF"/>
                </a:solidFill>
              </a:rPr>
              <a:t>по КМД</a:t>
            </a:r>
            <a:endParaRPr lang="ru-RU" sz="3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-1712"/>
            <a:ext cx="6553200" cy="1143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Установочные меры в комплекте с приборами</a:t>
            </a:r>
          </a:p>
        </p:txBody>
      </p:sp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1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5791200" cy="3257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26804"/>
            <a:ext cx="4343400" cy="41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Поверка и калибровка концевых мер длины</a:t>
            </a:r>
            <a:endParaRPr lang="ru-RU" sz="3600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627188"/>
            <a:ext cx="8683625" cy="51816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q"/>
              <a:defRPr/>
            </a:pPr>
            <a:r>
              <a:rPr lang="ru-RU" sz="3400" dirty="0" smtClean="0"/>
              <a:t>Первым инструментом, примененным </a:t>
            </a:r>
            <a:r>
              <a:rPr lang="ru-RU" sz="3400" b="1" dirty="0" smtClean="0"/>
              <a:t>в 19-ом веке </a:t>
            </a:r>
            <a:r>
              <a:rPr lang="ru-RU" sz="3400" dirty="0" smtClean="0"/>
              <a:t>для калибровки только что изобретенных C.E. Johansson КМД, был изготовленный специальный </a:t>
            </a:r>
            <a:r>
              <a:rPr lang="ru-RU" sz="3400" b="1" dirty="0" smtClean="0"/>
              <a:t>микрометр повышенной точности</a:t>
            </a:r>
            <a:r>
              <a:rPr lang="ru-RU" sz="3400" dirty="0" smtClean="0"/>
              <a:t>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q"/>
              <a:defRPr/>
            </a:pPr>
            <a:r>
              <a:rPr lang="ru-RU" sz="3400" dirty="0" smtClean="0"/>
              <a:t>В дальнейшем точность поверочных приборов повышалась и в настоящее время достигла очень высоких значений. Причем точные приборы, позволяющие поверять и калибровать КМД, перестали быть  специальными и имеются во многих лабораториях. Более того, все КМД могут поверяться   с помощью, например, индуктивных и инкрементных фотоэлектрических  компараторов,   имеющихся в продаже, и методы измерения на этих приборах хорошо отработаны. Это укорачивает и упрощает поверочную схему КМД. Хотя это достаточно дорогие устройства и работа на них требует высокой квалификации. 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q"/>
              <a:defRPr/>
            </a:pPr>
            <a:r>
              <a:rPr lang="ru-RU" sz="3400" b="1" dirty="0" smtClean="0"/>
              <a:t>Недостаток всех поверочных высокоточных измерительных средств </a:t>
            </a:r>
            <a:r>
              <a:rPr lang="ru-RU" sz="3400" dirty="0" smtClean="0"/>
              <a:t>состоит в том, что  погрешности измерения мер  малы (например, менее 0,05 мкм) и результаты измерений  трудно перепроверить на других приборах.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8436" name="AutoShape 2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8437" name="AutoShape 4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8438" name="AutoShape 6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8439" name="AutoShape 8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7150"/>
            <a:ext cx="17430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http://slesar.ucoz.ru/_si/0/51401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7168"/>
            <a:ext cx="3962400" cy="553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5486400" cy="6858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Самоповерка КМД</a:t>
            </a: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505200" y="5791200"/>
            <a:ext cx="1795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/>
              <a:t>Самоповерка</a:t>
            </a:r>
            <a:br>
              <a:rPr lang="ru-RU" sz="2000" dirty="0"/>
            </a:br>
            <a:r>
              <a:rPr lang="ru-RU" sz="2000" dirty="0"/>
              <a:t>плиток</a:t>
            </a:r>
          </a:p>
        </p:txBody>
      </p:sp>
    </p:spTree>
    <p:extLst>
      <p:ext uri="{BB962C8B-B14F-4D97-AF65-F5344CB8AC3E}">
        <p14:creationId xmlns:p14="http://schemas.microsoft.com/office/powerpoint/2010/main" val="10113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91727"/>
            <a:ext cx="6553200" cy="79216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Основные понятия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1165862"/>
            <a:ext cx="8610600" cy="56388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Меры</a:t>
            </a:r>
            <a:r>
              <a:rPr lang="ru-RU" sz="3000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Book Antiqua" pitchFamily="18" charset="0"/>
                <a:cs typeface="Times New Roman" pitchFamily="18" charset="0"/>
              </a:rPr>
              <a:t>–</a:t>
            </a:r>
            <a:r>
              <a:rPr lang="ru-RU" sz="3000" b="1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Book Antiqua" pitchFamily="18" charset="0"/>
                <a:cs typeface="Times New Roman" pitchFamily="18" charset="0"/>
              </a:rPr>
              <a:t>э</a:t>
            </a:r>
            <a:r>
              <a:rPr lang="ru-RU" sz="30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то </a:t>
            </a:r>
            <a:r>
              <a:rPr lang="ru-RU" sz="3000" dirty="0" smtClean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средства измерений, предназначенные </a:t>
            </a:r>
            <a:r>
              <a:rPr lang="ru-RU" sz="30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для воспроизведения и (или)</a:t>
            </a:r>
            <a:r>
              <a:rPr lang="ru-RU" sz="3000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хранения физической </a:t>
            </a:r>
            <a:r>
              <a:rPr lang="ru-RU" sz="3000" dirty="0" smtClean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величины </a:t>
            </a:r>
            <a:r>
              <a:rPr lang="ru-RU" sz="3000" b="1" dirty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заданного </a:t>
            </a:r>
            <a:r>
              <a:rPr lang="ru-RU" sz="3000" b="1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размера </a:t>
            </a:r>
            <a:r>
              <a:rPr lang="ru-RU" sz="3000" i="1" dirty="0">
                <a:latin typeface="Book Antiqua" pitchFamily="18" charset="0"/>
                <a:cs typeface="Times New Roman" pitchFamily="18" charset="0"/>
              </a:rPr>
              <a:t>(линейка, гиря, концевые меры длины и др</a:t>
            </a:r>
            <a:r>
              <a:rPr lang="ru-RU" sz="3000" i="1" dirty="0" smtClean="0">
                <a:latin typeface="Book Antiqua" pitchFamily="18" charset="0"/>
                <a:cs typeface="Times New Roman" pitchFamily="18" charset="0"/>
              </a:rPr>
              <a:t>.)</a:t>
            </a:r>
            <a:r>
              <a:rPr lang="ru-RU" sz="3000" dirty="0" smtClean="0">
                <a:latin typeface="Book Antiqua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ru-RU" sz="1200" dirty="0"/>
          </a:p>
          <a:p>
            <a:pPr marL="0" indent="0" eaLnBrk="1" hangingPunct="1">
              <a:buNone/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длины </a:t>
            </a:r>
            <a:r>
              <a:rPr lang="ru-RU" sz="3000" dirty="0" smtClean="0"/>
              <a:t>– это средства измерений, имеющие </a:t>
            </a:r>
            <a:r>
              <a:rPr lang="ru-RU" sz="3000" b="1" dirty="0" smtClean="0"/>
              <a:t>постоянную длину</a:t>
            </a:r>
            <a:r>
              <a:rPr lang="ru-RU" sz="3000" dirty="0" smtClean="0"/>
              <a:t>, выполненные с </a:t>
            </a:r>
            <a:r>
              <a:rPr lang="ru-RU" sz="3000" b="1" dirty="0" smtClean="0">
                <a:solidFill>
                  <a:srgbClr val="0000FF"/>
                </a:solidFill>
              </a:rPr>
              <a:t>высокой точностью</a:t>
            </a:r>
            <a:r>
              <a:rPr lang="ru-RU" sz="3000" dirty="0" smtClean="0"/>
              <a:t>, </a:t>
            </a:r>
            <a:r>
              <a:rPr lang="ru-RU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обеспечивающие</a:t>
            </a:r>
            <a:r>
              <a:rPr lang="ru-RU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единство измерений всех линейных размеров </a:t>
            </a:r>
            <a:r>
              <a:rPr lang="en-US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dirty="0" smtClean="0"/>
              <a:t>служащие для воспроизведения (хранения) </a:t>
            </a:r>
            <a:r>
              <a:rPr lang="ru-RU" sz="3000" b="1" dirty="0" smtClean="0">
                <a:solidFill>
                  <a:srgbClr val="0000FF"/>
                </a:solidFill>
              </a:rPr>
              <a:t>заданных размеров длин</a:t>
            </a:r>
            <a:r>
              <a:rPr lang="ru-RU" sz="3000" dirty="0" smtClean="0"/>
              <a:t>.</a:t>
            </a:r>
          </a:p>
          <a:p>
            <a:pPr marL="0" indent="0" eaLnBrk="1" hangingPunct="1">
              <a:buNone/>
              <a:defRPr/>
            </a:pPr>
            <a:endParaRPr lang="ru-RU" sz="9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ru-RU" sz="3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</a:t>
            </a:r>
            <a:r>
              <a:rPr lang="ru-RU" sz="3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длины </a:t>
            </a:r>
            <a:r>
              <a:rPr lang="ru-RU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являются </a:t>
            </a:r>
            <a:r>
              <a:rPr lang="ru-RU" sz="3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исходными размерами </a:t>
            </a:r>
            <a:r>
              <a:rPr lang="ru-RU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сравнения с ними измеряемых размеров деталей машин</a:t>
            </a:r>
            <a:r>
              <a:rPr lang="ru-RU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000" dirty="0" smtClean="0"/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1685925" cy="7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7. </a:t>
            </a:r>
            <a:r>
              <a:rPr lang="ru-RU" sz="3800" b="1" dirty="0" smtClean="0">
                <a:solidFill>
                  <a:srgbClr val="0000FF"/>
                </a:solidFill>
              </a:rPr>
              <a:t>Материал концевых мер длины</a:t>
            </a:r>
            <a:endParaRPr lang="ru-RU" sz="3800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463" y="922338"/>
            <a:ext cx="7464426" cy="1981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ru-RU" sz="2700" b="1" dirty="0" smtClean="0"/>
              <a:t>Современные КМД изготавливают из:</a:t>
            </a:r>
          </a:p>
          <a:p>
            <a:pPr marL="985838" lvl="1" indent="-411163" eaLnBrk="1" hangingPunct="1">
              <a:buFont typeface="Wingdings" panose="05000000000000000000" pitchFamily="2" charset="2"/>
              <a:buChar char="Ø"/>
              <a:defRPr/>
            </a:pPr>
            <a:r>
              <a:rPr lang="ru-RU" sz="2700" b="1" dirty="0" smtClean="0">
                <a:solidFill>
                  <a:srgbClr val="FF0000"/>
                </a:solidFill>
              </a:rPr>
              <a:t>высоколегированной стали;</a:t>
            </a:r>
            <a:r>
              <a:rPr lang="ru-RU" sz="2700" dirty="0" smtClean="0"/>
              <a:t> </a:t>
            </a:r>
          </a:p>
          <a:p>
            <a:pPr marL="985838" lvl="1" indent="-411163" eaLnBrk="1" hangingPunct="1">
              <a:buFont typeface="Wingdings" panose="05000000000000000000" pitchFamily="2" charset="2"/>
              <a:buChar char="Ø"/>
              <a:defRPr/>
            </a:pPr>
            <a:r>
              <a:rPr lang="ru-RU" sz="2700" b="1" dirty="0" smtClean="0">
                <a:solidFill>
                  <a:srgbClr val="FF0000"/>
                </a:solidFill>
              </a:rPr>
              <a:t>твердого сплава;</a:t>
            </a:r>
            <a:r>
              <a:rPr lang="ru-RU" sz="2700" dirty="0" smtClean="0"/>
              <a:t> </a:t>
            </a:r>
          </a:p>
          <a:p>
            <a:pPr marL="985838" lvl="1" indent="-411163" eaLnBrk="1" hangingPunct="1">
              <a:buFont typeface="Wingdings" panose="05000000000000000000" pitchFamily="2" charset="2"/>
              <a:buChar char="Ø"/>
              <a:defRPr/>
            </a:pPr>
            <a:r>
              <a:rPr lang="ru-RU" sz="2700" b="1" dirty="0" smtClean="0">
                <a:solidFill>
                  <a:srgbClr val="FF0000"/>
                </a:solidFill>
              </a:rPr>
              <a:t>керамики</a:t>
            </a:r>
            <a:r>
              <a:rPr lang="ru-RU" sz="2700" dirty="0" smtClean="0">
                <a:solidFill>
                  <a:srgbClr val="FF0000"/>
                </a:solidFill>
              </a:rPr>
              <a:t>.</a:t>
            </a:r>
            <a:r>
              <a:rPr lang="ru-RU" sz="2700" dirty="0" smtClean="0"/>
              <a:t> </a:t>
            </a:r>
          </a:p>
        </p:txBody>
      </p:sp>
      <p:sp>
        <p:nvSpPr>
          <p:cNvPr id="14340" name="AutoShape 2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1" name="AutoShape 4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2" name="AutoShape 6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3" name="AutoShape 8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4" name="AutoShape 10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9757"/>
            <a:ext cx="4242148" cy="33937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81600" y="2782586"/>
            <a:ext cx="379420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</a:t>
            </a:r>
            <a:r>
              <a:rPr lang="ru-RU" sz="2000" b="1" dirty="0">
                <a:solidFill>
                  <a:srgbClr val="FF0000"/>
                </a:solidFill>
              </a:rPr>
              <a:t>России</a:t>
            </a:r>
            <a:r>
              <a:rPr lang="ru-RU" sz="2000" dirty="0"/>
              <a:t> наибольшее распространение получили плоскопараллельные концевые меры длины из </a:t>
            </a:r>
            <a:r>
              <a:rPr lang="ru-RU" sz="2000" b="1" dirty="0">
                <a:solidFill>
                  <a:srgbClr val="0000FF"/>
                </a:solidFill>
              </a:rPr>
              <a:t>стали </a:t>
            </a:r>
            <a:r>
              <a:rPr lang="ru-RU" sz="2000" dirty="0"/>
              <a:t>и</a:t>
            </a:r>
            <a:r>
              <a:rPr lang="ru-RU" sz="2000" b="1" dirty="0">
                <a:solidFill>
                  <a:srgbClr val="0000FF"/>
                </a:solidFill>
              </a:rPr>
              <a:t> твёрдых сплавов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12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Зарубежные </a:t>
            </a:r>
            <a:r>
              <a:rPr lang="ru-RU" sz="2000" b="1" dirty="0">
                <a:solidFill>
                  <a:srgbClr val="FF0000"/>
                </a:solidFill>
              </a:rPr>
              <a:t>производители </a:t>
            </a:r>
            <a:r>
              <a:rPr lang="ru-RU" sz="2000" dirty="0"/>
              <a:t>наряду с ними изготовляют плоскопараллельные концевые меры длины из </a:t>
            </a:r>
            <a:r>
              <a:rPr lang="ru-RU" sz="2000" b="1" dirty="0" smtClean="0">
                <a:solidFill>
                  <a:srgbClr val="0000FF"/>
                </a:solidFill>
              </a:rPr>
              <a:t>керамики </a:t>
            </a:r>
            <a:r>
              <a:rPr lang="ru-RU" sz="2000" b="1" dirty="0" smtClean="0"/>
              <a:t>(</a:t>
            </a:r>
            <a:r>
              <a:rPr lang="ru-RU" sz="2000" b="1" dirty="0"/>
              <a:t>алюмооксид, двуокись циркония, карбид </a:t>
            </a:r>
            <a:r>
              <a:rPr lang="ru-RU" sz="2000" b="1" dirty="0" smtClean="0"/>
              <a:t>вольфрама и др.).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48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53200" cy="6858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Материал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714" y="1467716"/>
            <a:ext cx="877388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Материалом, из которого изготавливают концевые меры длины, </a:t>
            </a:r>
            <a:r>
              <a:rPr lang="ru-RU" altLang="ru-RU" sz="2000" b="1" dirty="0"/>
              <a:t>чаще</a:t>
            </a:r>
            <a:r>
              <a:rPr lang="ru-RU" altLang="ru-RU" sz="2000" dirty="0"/>
              <a:t> всего бывают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высоколегированные (хромистые) </a:t>
            </a:r>
            <a:r>
              <a:rPr lang="ru-RU" altLang="ru-RU" sz="2000" b="1" dirty="0">
                <a:solidFill>
                  <a:srgbClr val="0000FF"/>
                </a:solidFill>
              </a:rPr>
              <a:t>закаленные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стали</a:t>
            </a:r>
            <a:r>
              <a:rPr lang="ru-RU" altLang="ru-RU" sz="2000" dirty="0" smtClean="0">
                <a:solidFill>
                  <a:srgbClr val="0000FF"/>
                </a:solidFill>
              </a:rPr>
              <a:t> </a:t>
            </a:r>
            <a:r>
              <a:rPr lang="ru-RU" altLang="ru-RU" sz="2000" dirty="0" smtClean="0"/>
              <a:t>марок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X</a:t>
            </a:r>
            <a:r>
              <a:rPr lang="ru-RU" altLang="ru-RU" sz="2000" b="1" dirty="0" smtClean="0"/>
              <a:t>,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20ХГ</a:t>
            </a:r>
            <a:r>
              <a:rPr lang="ru-RU" altLang="ru-RU" sz="2000" b="1" dirty="0"/>
              <a:t>,</a:t>
            </a:r>
            <a:r>
              <a:rPr lang="ru-RU" altLang="ru-RU" sz="2000" b="1" dirty="0">
                <a:solidFill>
                  <a:srgbClr val="FF0000"/>
                </a:solidFill>
              </a:rPr>
              <a:t> ХГ</a:t>
            </a:r>
            <a:r>
              <a:rPr lang="ru-RU" altLang="ru-RU" sz="2000" b="1" dirty="0"/>
              <a:t>,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ШХ15</a:t>
            </a:r>
            <a:r>
              <a:rPr lang="ru-RU" sz="2000" dirty="0" smtClean="0"/>
              <a:t>, с </a:t>
            </a:r>
            <a:r>
              <a:rPr lang="ru-RU" sz="2000" dirty="0"/>
              <a:t>температурным коэффициентом расширения </a:t>
            </a:r>
            <a:r>
              <a:rPr lang="ru-RU" sz="2000" b="1" dirty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11,5 ± 0,1)</a:t>
            </a:r>
            <a:r>
              <a:rPr lang="ru-RU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ru-RU" sz="2000" b="1" dirty="0" smtClean="0">
                <a:solidFill>
                  <a:srgbClr val="FF0000"/>
                </a:solidFill>
              </a:rPr>
              <a:t>10</a:t>
            </a:r>
            <a:r>
              <a:rPr lang="ru-RU" sz="800" b="1" dirty="0" smtClean="0">
                <a:solidFill>
                  <a:srgbClr val="FF0000"/>
                </a:solidFill>
              </a:rPr>
              <a:t> </a:t>
            </a:r>
            <a:r>
              <a:rPr lang="ru-RU" sz="2000" b="1" baseline="30000" dirty="0">
                <a:solidFill>
                  <a:srgbClr val="FF0000"/>
                </a:solidFill>
              </a:rPr>
              <a:t>– 6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мм </a:t>
            </a:r>
            <a:r>
              <a:rPr lang="ru-RU" sz="2000" dirty="0"/>
              <a:t>на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1 °</a:t>
            </a:r>
            <a:r>
              <a:rPr lang="ru-RU" sz="2000" b="1" dirty="0">
                <a:solidFill>
                  <a:srgbClr val="FF0000"/>
                </a:solidFill>
              </a:rPr>
              <a:t>С </a:t>
            </a:r>
            <a:r>
              <a:rPr lang="ru-RU" sz="2000" dirty="0"/>
              <a:t>при изменениях температуры </a:t>
            </a:r>
            <a:r>
              <a:rPr lang="ru-RU" sz="2000" b="1" dirty="0">
                <a:solidFill>
                  <a:srgbClr val="FF0000"/>
                </a:solidFill>
              </a:rPr>
              <a:t>от 10 до </a:t>
            </a:r>
            <a:r>
              <a:rPr lang="ru-RU" sz="2000" b="1" dirty="0" smtClean="0">
                <a:solidFill>
                  <a:srgbClr val="FF0000"/>
                </a:solidFill>
              </a:rPr>
              <a:t>30 °</a:t>
            </a:r>
            <a:r>
              <a:rPr lang="ru-RU" sz="2000" b="1" dirty="0">
                <a:solidFill>
                  <a:srgbClr val="FF0000"/>
                </a:solidFill>
              </a:rPr>
              <a:t>С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800" dirty="0" smtClean="0"/>
          </a:p>
          <a:p>
            <a:r>
              <a:rPr lang="ru-RU" sz="2000" dirty="0" smtClean="0"/>
              <a:t>Твердость </a:t>
            </a:r>
            <a:r>
              <a:rPr lang="ru-RU" sz="2000" dirty="0"/>
              <a:t>измерительных поверхностей таких мер длины составляет </a:t>
            </a:r>
            <a:r>
              <a:rPr lang="ru-RU" sz="2000" b="1" dirty="0">
                <a:solidFill>
                  <a:srgbClr val="FF0000"/>
                </a:solidFill>
              </a:rPr>
              <a:t>не менее HRC 62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1000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Твердосплавные КМД</a:t>
            </a:r>
          </a:p>
          <a:p>
            <a:pPr algn="ctr"/>
            <a:endParaRPr lang="ru-RU" sz="800" dirty="0" smtClean="0"/>
          </a:p>
          <a:p>
            <a:r>
              <a:rPr lang="ru-RU" sz="2000" b="1" dirty="0" smtClean="0"/>
              <a:t>Реже</a:t>
            </a:r>
            <a:r>
              <a:rPr lang="ru-RU" sz="2000" dirty="0" smtClean="0"/>
              <a:t> </a:t>
            </a:r>
            <a:r>
              <a:rPr lang="ru-RU" sz="2000" dirty="0"/>
              <a:t>КМД изготовляют из </a:t>
            </a:r>
            <a:r>
              <a:rPr lang="ru-RU" sz="2000" b="1" dirty="0">
                <a:solidFill>
                  <a:srgbClr val="0000FF"/>
                </a:solidFill>
              </a:rPr>
              <a:t>твердого сплава </a:t>
            </a:r>
            <a:r>
              <a:rPr lang="ru-RU" sz="2000" dirty="0"/>
              <a:t>марки </a:t>
            </a:r>
            <a:r>
              <a:rPr lang="ru-RU" sz="2000" b="1" dirty="0">
                <a:solidFill>
                  <a:srgbClr val="FF0000"/>
                </a:solidFill>
              </a:rPr>
              <a:t>ВК6М</a:t>
            </a:r>
            <a:r>
              <a:rPr lang="ru-RU" sz="2000" dirty="0"/>
              <a:t> с температурным коэффициентом расширения </a:t>
            </a:r>
            <a:r>
              <a:rPr lang="ru-RU" sz="2000" b="1" dirty="0" smtClean="0">
                <a:solidFill>
                  <a:srgbClr val="FF0000"/>
                </a:solidFill>
              </a:rPr>
              <a:t>3,6</a:t>
            </a:r>
            <a:r>
              <a:rPr lang="ru-RU" sz="2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 </a:t>
            </a:r>
            <a:r>
              <a:rPr lang="ru-RU" sz="2000" b="1" dirty="0" smtClean="0">
                <a:solidFill>
                  <a:srgbClr val="FF0000"/>
                </a:solidFill>
              </a:rPr>
              <a:t>10</a:t>
            </a:r>
            <a:r>
              <a:rPr lang="ru-RU" sz="800" b="1" dirty="0" smtClean="0">
                <a:solidFill>
                  <a:srgbClr val="FF0000"/>
                </a:solidFill>
              </a:rPr>
              <a:t> </a:t>
            </a:r>
            <a:r>
              <a:rPr lang="ru-RU" sz="2000" b="1" baseline="30000" dirty="0">
                <a:solidFill>
                  <a:srgbClr val="FF0000"/>
                </a:solidFill>
              </a:rPr>
              <a:t>– 6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мм </a:t>
            </a:r>
            <a:r>
              <a:rPr lang="ru-RU" sz="2000" dirty="0"/>
              <a:t>на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1 °</a:t>
            </a:r>
            <a:r>
              <a:rPr lang="ru-RU" sz="2000" b="1" dirty="0">
                <a:solidFill>
                  <a:srgbClr val="FF0000"/>
                </a:solidFill>
              </a:rPr>
              <a:t>С</a:t>
            </a:r>
            <a:r>
              <a:rPr lang="ru-RU" sz="2000" dirty="0"/>
              <a:t>. </a:t>
            </a:r>
            <a:r>
              <a:rPr lang="ru-RU" sz="2000" b="1" dirty="0"/>
              <a:t>Износостойкость</a:t>
            </a:r>
            <a:r>
              <a:rPr lang="ru-RU" sz="2000" dirty="0"/>
              <a:t> таких мер повышается </a:t>
            </a:r>
            <a:r>
              <a:rPr lang="ru-RU" sz="2000" b="1" dirty="0">
                <a:solidFill>
                  <a:srgbClr val="FF0000"/>
                </a:solidFill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</a:rPr>
              <a:t>10 - 40 </a:t>
            </a:r>
            <a:r>
              <a:rPr lang="ru-RU" sz="2000" b="1" dirty="0">
                <a:solidFill>
                  <a:srgbClr val="FF0000"/>
                </a:solidFill>
              </a:rPr>
              <a:t>раз </a:t>
            </a:r>
            <a:r>
              <a:rPr lang="ru-RU" sz="2000" dirty="0"/>
              <a:t>в сравнении со стальными. </a:t>
            </a:r>
            <a:endParaRPr lang="ru-RU" sz="2000" dirty="0" smtClean="0"/>
          </a:p>
          <a:p>
            <a:r>
              <a:rPr lang="ru-RU" sz="2000" dirty="0" smtClean="0"/>
              <a:t>Однако </a:t>
            </a:r>
            <a:r>
              <a:rPr lang="ru-RU" sz="2000" dirty="0"/>
              <a:t>следует учитывать в работе, что из-за разности температурных коэффициентов могут возникать </a:t>
            </a:r>
            <a:r>
              <a:rPr lang="ru-RU" sz="2000" b="1" dirty="0"/>
              <a:t>значительные погрешности измерении </a:t>
            </a:r>
            <a:r>
              <a:rPr lang="ru-RU" sz="2000" dirty="0"/>
              <a:t>стальными и твердосплавными КМД. 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30480"/>
            <a:ext cx="1850975" cy="14807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70610" y="891348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Стальные КМД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0375" y="42070"/>
            <a:ext cx="8229600" cy="8382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b="1" dirty="0" smtClean="0"/>
              <a:t> </a:t>
            </a:r>
            <a:r>
              <a:rPr lang="ru-RU" sz="3800" b="1" dirty="0" smtClean="0">
                <a:solidFill>
                  <a:srgbClr val="0000FF"/>
                </a:solidFill>
              </a:rPr>
              <a:t>Материал концевых мер длины</a:t>
            </a:r>
            <a:endParaRPr lang="ru-RU" sz="3800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9086" y="1488896"/>
            <a:ext cx="4044914" cy="3833952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ru-RU" sz="2200" dirty="0" smtClean="0"/>
              <a:t>КМД, изготовленные из </a:t>
            </a:r>
            <a:r>
              <a:rPr lang="ru-RU" sz="2200" b="1" dirty="0" smtClean="0">
                <a:solidFill>
                  <a:srgbClr val="0000FF"/>
                </a:solidFill>
              </a:rPr>
              <a:t>циркониевой керамики</a:t>
            </a:r>
            <a:r>
              <a:rPr lang="ru-RU" sz="2200" dirty="0" smtClean="0"/>
              <a:t>, исключительно устойчивы к износу и царапинам рабочих поверхностей. </a:t>
            </a:r>
          </a:p>
          <a:p>
            <a:pPr marL="0" indent="0" eaLnBrk="1" hangingPunct="1">
              <a:buNone/>
              <a:defRPr/>
            </a:pPr>
            <a:r>
              <a:rPr lang="ru-RU" sz="2200" dirty="0" smtClean="0"/>
              <a:t>Керамика не подвержена коррозии, поэтому в отличии от стальных и твердосплавных керамические КМД не боятся влажных рук контролера. </a:t>
            </a:r>
          </a:p>
        </p:txBody>
      </p:sp>
      <p:sp>
        <p:nvSpPr>
          <p:cNvPr id="14340" name="AutoShape 2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1" name="AutoShape 4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2" name="AutoShape 6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3" name="AutoShape 8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4" name="AutoShape 10" descr="data:image/png;base64,iVBORw0KGgoAAAANSUhEUgAAAg0AAAGSCAIAAADvomXIAAAgAElEQVR4nO2d7Y8k13Xe/ResLdnSAoMlN0H8btmGrchre2ayfosTy0ZsemYoKTYi2wExTSi2LDvaTBOIHL+A0zQMMx84HQmJbXD6iwgYXQQBRd4iIkMmi/CaIFikNwi3tDAIdAWEQRQRLLAX+2GByodHe3Tm3qo71dVd3VVdzw+FxU51VfXtW1Xnufecc+/9ppwQQggp55vWXQBCCCGthjpBCCHEB3WCEEKID+oEIYQQH9QJQgghPqgThBBCfFAnCCGE+FimTmxdvMSNGzdu3LqyrUcnlng1QgghzUGdIIQQ4oM6QQghxAd1ghBCiA/qBCGEEB/UCUIIIT6oE4QQQnxQJwghhPigThBCCPFBnSCEEOKDOkEIIcQHdYIQQogP6gQhhBAf1AlCCCE+qBOEEEJ8UCcIIYT4oE4QQgjxQZ0ghBDigzpBCCHEB3WCEEKID+oEIYQQH9QJQgghPqgThBBCfFAnCCGE+KBOEEII8UGdIIQQ4oM6QQghxAd1ghBCiA/qBCGEEB/UiWbZunipPz+WELKRUCeahTpBCOk61IlmoU4QQroOdaJZqBOEkK5DnWgW6gQhHSWO42AaYEtn6bqLs06oE81CnSCkc6SzdHA4wMsr2+R0su5yrQ3qRLNQJwjpFlmW7Wzvbl28tLO9OzoeBdNgfDLuuVRQJ5qFOkFItxgeDbcuXtrfOzDGyM4oivAuZ1m2xrKtC+pEs1AnCOkQWZbhnXUDEtCPMAzTWZoUIUcmSRJFURzHWmlw8bITjTFJkrRWhKgTzUKdIKRDhGG4dfHS+GTsfgTrb4yBYLhbXhTYGB4N5QrBNCg7MUmSrYuXgmmwsl86F9SJZqFOENIhJqcTdBr8xwyPhsOjIcIY+D/0ABIyOBwE02B0PMLrL1eDTgwOB3LKIjpxd5a+9eRT0YXLN65cfevJp+42mZFFnWgW6gQhHQK2WzuRzj1Y/oTPamd7V9xN6J2Mjkf4EzqhL15bJ+7O0htXrkYXLst248rV5qSCOtEs1AlCOsQiOmGMieM4jmPZk85S7Xpaok688djjWiSwvfHY4xVPnxfqRLNQJwjpEDD92tafe7C1E2oB35QVojhXJ/b3DsQlNTmdWGFw4b4xrkhgu19yyoJQJ5qFOkFIh4ApL2zXZ1mGOLbscXVC0mexIaZdXSesTRxWFndnaZlONOR6ok40C3WCkA4Rx7GVpCRYwYbc0Ql4mTAcD0mxsP41/E5JkuzvHXiGa0Qf+ogrEjeuXF3095dAnWgW6gQhHcIYgywmd/wEDHcURbLH0gl0JvSYbeypF5/AwYWZV5PTyehbH3Z1YtZYWi11olmoE4R0C6TG7mzvilSksxRJrjqXKS/RCRl7YYyx/E6Y/6OiTuDillwZY1CS0fHoa//jz7VIvP1sg3OKUCeahTpBSLcQ+w4Tr8fNWfFtN98JfZHxyXhyOkH/A1GKdJZKWFu7ksri2Dh3f++gsGAiRfey7M6t5M6t5F7DA7mpE81CnSCkc7iDrvf3DtwkKDeOHYahyMPO9m6SJLDsr/7dq9hpRcg9cWyoixyZzlKIkHZ8rQzqRLNQJwjpKDId07yLT6Sz1D3FGFOW53oucRzvbO9CeOpdYUGoE81CnSCELALCHvt7B2tcK4k60SzUCUJIbRD6HhwOavdFlgJ1olmoE4SQGkhq0/hkvF6RyKkTTUOdIITMi6Q2tWQFPepEs1AnCCFzsd7UpkKoE81CnSCEVGftqU2FUCeahTpBCKkIppBab2pTIdSJZqFOEEKq0JLUpkKoE81CnSCE+JHh34XrcrcB6kSzUCcIIR6yLENq01yLY68Y6kSzUCcIIWW0MLWpEOpEs1AnCCGFRFGE1Ka2Ra1dqBPNQp0ghLggtcmaFLa1UCeahTpBCLFoc2pTIdSJZqFOEEKE9qc2FdJfnUhnqawoMjoelQk7FqKytuqTrlAnCCEgnaXtT20qpKc6kWUZ0gxkGx2PCo9015naUgvengt1ghCSdye1qZCe6oT2D6azFNa8MKAEnRgcDhJF9dATdYIQgrWGOpHaVEhPdQLCLgveYp73ws4gdKJ6B8KCOkFIzwmmAdqaWZatuyw16aNOSAdC9kDtC8WAOkEIqQ1cF8OjYVdSmwrpo064ph979vcOyg4Wv9O8N5s6QUg/kbWGupXaVEgfdQIjXLROZFlWZtCtOPbO9u5cYSjqBCE9RFKbwjBcd1mWQB91Au5Cy5Xk1wmkw4paVF9ChDpBSN9AatO8bco2Q534OmUG3RgjviaZ2bEsidaFOkFIr+h6alMhfdSJOI4tnXAj22WIG8ra746x0Ft04XJ04TKOxP/dP7HH+nOR49t/wcLj239BVlGrqqhVdf65b3tIUptWVud58/RRJyQ07dnjoYZOLLP0hJD2YYzZjNSmQvqoE8YYmG+5nYhsV/EmybkVv4s6QcjGs0mpTYX0USfyPMdNlSgTJnqSPz3GXYbMVPwi6gQhm43MFLcxUWuXnuqExJqiKMJg7J3tXeleaOOeJMnwaBiGYRzH6FfO9UBQJwjZYJIkQWqTTO6wkfRUJ/IHXYpvhJqV6bd0wgo2zNW1pE4QsqlsZGpTIf3VCWNMGIbDo+H4ZGyNh9DG3RgTTIPR8QjTiVcfOeFeihCyMUxOJ1udWmtoEfqrE6uBOkHIhiGpTZ51azYM6kSzUCcI2SQ2PrWpEOpEs1AnCNkY+pDaVAh1olmoE4R0l/dej2fTYDYN7s7SOI77kNpUCHWiWagThHSR+8bcvPaEnjzjC+9/eH/vYONTmwqhTjQLdYKQLvLWk09pkcD2D198bt3lWg/UiWahThDSOe6pWfz0duPK1XUXbT1QJ5qFOkFI57hzKynUidVMztpCqBPNQp0gpHPcnaXUCQ11olmoE4R0jmAa/NU3F4jE7Wd6NGZCQ51oFuoEIR3CGIOJQf/4U7/5tz+yq0Xijccev9+P0dcu1IlmoU4Q0hXSWYqx1pPTSZ7n97Ls9jPjm9eeuHntidk06K1I5NSJpqFOENIJoijCMLq+jbWuAnWiWagThLQfmfy1n8PozoU60SzUCULajDFmeDTs1eSvNaBONAt1gpDWIvP6BdNg3WVpNdSJZqFOENJOJCDRw3n95oU60SzUCUJaCAMSc0GdaBbqBCGtggGJGlAnmoU6QUh7SGfpzvYuAxLzQp1oFuoEIS0hiqKti5d2tneTJFl3WToGdaJZqBOEtIHxyRgBiSzL1l2W7kGdaBbqBCHrxRiD2TjGJ2MGJOpBnWgW6gQha0QCEmEYrrssHYY60SzUCULWBQMSy4I60SzUCUJWjzGGAYklQp1oFuoEISsmyzIGJJYLdaJZqBOErJIkSRCQ4PTgS4Q60SzUCUJWRhiGCEhwNo7l0mudMMYkSdLoI0WdIGQF6IAEfU1Lp786gVwIbBWfLUxBPFfhqROENI0OSKy7LJtJT3UiSRJRCHgzh0dD/ylaV6p/EXWCkEZhQGIF9FQnRscjTBiZ53k6S2HN/Q4o6UxQJwhpCcE0YEBiBfRUJ2C+JbEasuGZQhKdCThAqROErB1jDF7b4dGQAYmm6aNOwOm0v3cge5Am4XE9oTORZRl1gpC1k85SBCQmp5N1l6UX9FEn0DnQqgDlGBwOzj2eOkHIeonjGOuVMiCxMvqoE/BpujpRVip0JjBFDHWCkDWCl3d/74ABiVXSX53Q0QiPTlidD+oEIWuBAYk10l+dQLIT8OgEOhNxHONP6gQhq4cBifXSR51wo9ZuZBvoeYkB7H6SJNYklJIyW7hFFy5HFy5//ZoXLhf+iT3Wn4sc3/4LFh7f/guyilZcRVEU/fDFSz988dIX3v8w67zsz0bpo064Ues4jgvzndDzKNysJFq/TqziVxGyiUxOJ3hbGZBYI33UCWMMzLd4OfEsul3aKIqGR0O94cTh0bBirgV1gpB6GGPwxo2ORwxIrJc+6kSe5/B1YilEYwzG/SMI4e8EMD5ByApIZylCg57Rr2Rl9FQnZLKmyekEmiHBCeoEIesliiKMkJD8EbJeeqoTeZ7LJBxbZ+eHoU4QskYYkGgh/dWJPM+jKAqmQTANdPKSXyeQ9VT9K6gThFSEAYnW0mudWAHUCUIKuXMree2RR5HZ+dojj37tr0KECRmQaCEd0wmsQCf9gCiK3KEMrYI6QYjLe6/HZ0ZIXLgcXbj82R/6yFyddbIyuqETWZZJwLlw2987GJ+MW+jQpE4Q4iI9Cb393c8/su5ykWLarhNJkmBSFxm4MDmdoDOBbXI6GR4N0WNF+KtVs0hSJwhxcUUC2932NfVI3nKdQErSzvbu+GR8boc0naWT0wlyrodHw5Y4o6gThLhQJ7pFq3Vif+8giqJ5Mx/iOB4eDVvi6KROEOLyNz961RWJG1eurrtcpJhW68QGQJ0gRIPpwT/1gYdcnXjn+ovrLh0ppjM6kSSJDku4W6vCEgJ1ghBBZuOYnE7effmVG1euSk+CItFmOqMTnqlbJcS9xBIuC+oEIUBm6dezcdy5ldy51QoXMfHQSZ0YHY/CMEzO0sKk2Jw6QUieG2OQkzI4HLQkwYTMRWd0Is/zOI4lowljJiank5bEq8ugTpCeI0vRjU/GnI2jo3RJJ4R0loZhKMPuKibOrgXqBOkzcRxj5td2hg9JRTqpE0KSJHrtoKVcc7lQJ0hvwcyv+3sH7fQJk+p0UicsBxQiFu1ssFAnSA/hzK8bRmd0IsuyMAyl94CY2OR00vKVTKgTpG8kScKZXzeMzuiE5DshGoGZYpnvREirCMMQL2k744WkHt3TCY6fIKSFYKA1Ovr0NW0YndEJjscmpLXogdbrLgtZPh3TibJBOlEUtfMBpU6QjSeKIiS/tjxYSGrTGZ2A3ykMQ2t/FEUyl/iSSrdMqBNks5GB1u0MEJKl0BmdSGcpkigGh4MwDI0xMs4TItHOuBl1gmwqWZZxoHVP6IxO5HlujAmmAXoPg8MBZKO1CgGoE2QjwUDrwi4+2Ty6pBMCJp7cunip/f5Q6gTZPOAE5kDr/tAZnYiiaHg0lA052noP49iENI0MtB4eDelr6g+d0QmOnyBkvUiMkAOt+0ZndCLLssRLO7vA1AmyGXCgdZ/pjE50FOoE6Tp6oDVXGeonndEJKz7hboxPELJ0JPu8ne8XWQ2d0QnGJwhZMTLQup2T4pCV0RmdwCMrM4oH02DxgEQ6SzExlD9zI8uyOI5x5Lz9buoE6ShYZYgDrUneIZ0ASZK4S2TXG0WB+QZkrvKylwHhO73N1baiTpDOIQOt660y5E85ab/qoPzy//YXeAV0TCcELFukl8ieK1cvjmOcOD4ZywDvwiPh70L8Q/SpesoHdYJ0C1llqPZAa7+LuJ3+YQ2G8WIykv29g/HJeN0lWj9d1Yk8z9NZqqVirucPZ0FasizDi1Fo/ZMk0U0qDDKqHtOjTpAOARPv6V5XQaec4EXb3ztoeb6Jhbi4ty5eYopX3jmdMMZEUSSdADzTWBy7+u00xlhPAHxQVZ5gtDWqaxJ1gnSChgZaJ0nSxXF5xpgwDCenE4oE6IxOJEkiXYcFQ9l4dvf3DmRPdeuP4N7oeFTxu6gTpP3IKkNLN+iFOmGMOTdcAW9BHMfaUiNyYIxBe9E9tzA0IhcscxfLZQsP85yI3xLHsZULg1PKAjP+T6V+gmlQWBKw4klTOqMT4vRE7HqR9ewQmtaq4CpHIeK6rf5d1AnSctBIamiVoUKdwE696SkFZVifmzkCI6DjH/t7B1pICkMj+Ai9pcJC4iwYZeswKWrhiTKRCTYJ++MiZYEZ/6c6sdP6+e6JK+uodU8nFo+PSWha9pz7NAyPhnLz5oprUSdIazHGyCpDDTlYPDoh83jKujL4FF12vGhiGWHExQjsbO9KXonOQJFXW18ZH9XTCSmAe5bENXVhYFXEg6fnLbV0YnA4cD/NskwkJ5gG8KDsbO/i7ujLinNlNXNmd0Ynlji/k7RKZI9fJ3TzZ965lKkTpJ3IQOtGVxny6IRuqMHIZlkmhlLeMvT+4emVMLuoGnoekpqFA+Sy2ujX0An94rtnScFQexL1lEiPPtjVCe1Tkk9REt0SxT0q1DAcvJq8gFbrRO2kiyzLPI8+6lfHGPw6Ie5UGXJRvWDUCdJCsMrQCgZaV9QJWMN0lsIJprsIYn/zIsuIS8m7DNmQTxfUCfwfGuaehU+1KYiiKJgGi+gE0v1dT1qhTkj+buGPWi6t1gk8MXM9ymLNPaEnN2qNp61sCIUGF3fvjd8nFl24HF24/PVvv3C58E/ssf5c5Pj2X7Dw+PZfsOtVBMfOT3/w0vPf8vDSS5ifxaMT+3sHiCxCJPD2yQpI2mkD906WZfjU8rRYJli/167R15e1wh6WLUYhxfeVO6DY7v68SJMq6gSAWoxPxuJc0mVDpY1PxqgW+p3yJEkg5jvbu+OTsZX8ICDlQFyE57aSXFWonu/kNoXkF3m2Kj+WkKYxxiwy0LoGFePYluOlcEMKkNsE1O8jBEY+cnXC2mBkC3UC/8myrEwnPK/2IjqhszqlN6PLprcFR7pUp9U6ATBsR9eOFQLSdXruZE35WU8i9qCXUCV5gOMnSFe4b8x7r8ezafDuy6/cNyZZeKB1DTw6MTgcwJ0ri96HYQiTXdbOc/sTeJfxPuL/+rvK/E5ZluFF1mEPbYtRQji4qvcnxN29YHxif+8gDEMcgM6fVbYkSTCMbKtCluZS6IBOAPTFRscjGWEnijo8Gs47lkJ6cLnKW8AVrE6Avp26OVbxi6gTZC3cnaU3rlwVd9DL3/vhT33godWvMlQxPgGrjez2LcevOz4Zw2S78QlMwIPj8X+tIv74hGRDuTqxv3ews71bZvT1BbXZQXQkSZIqOqFP3DqbKKU/0qLi+QlN0xmdWC4yv9PwaKgT2nJHJ/DEaD+p2/P1QJ0gq+e+MVoksH116zv/X/p/V1ySijqBVjNCuFtnV83Dq4pWszWtiMxXiP4HzLQ7y477/zzP01m6dTYoYvl2pMxlOmHlO0mmVsU4duGnVldDHHSFOoFvZH+iWSRNe+vsaB1XJ6zuC+eLJS3nnesvWiKB7e1nVz23UvXxE1sP5tGRF3N4NJT/w1emoxej45EeeAEbKtfUVy4c0+BeVtti6Uzk5TphjJHxE1IY9GzKlEC70N1P8wf9Kgwllki1VKD+CWKXmBfbOJgb4NzOAeLkcRzX6LNTJ8jqmU2DQp24ee2JFZekYhx7Z3tXR010G06bQslo10vRwKBbF7S2vCgILANHXJ0oC3JYyHwnWw/St/zxCdE5K0S0pUIser2D4dFQJ/66P2G41Mm4PPRaJ1YAdYKsnn/44nOFOnH7mc5MkS3jarUd1CNkraG1rhrpUxotKspZ8eAqZh0DtlY8g5Mf6kSzUCfIikln6R99/N8W6sS7L7+y7tIthDuTgrBGnegD1IlmoU6QVfKNFa3/8+91tzNRBnViXXRJJ7IsG5+MdU5qMA0wBK+108RTJ8hq0JP6wSHz3uvxzWtPYOt6TwJ4dCJJkkIjoBcxJbXpjE7IKAd9rp4/slXuPIE6QVbAaib1Wzsw+q1tFG4wndEJSXWwnhJM+r01z5oQq4Q6QZrmG76mVr4CZAPojE4g/6ywrbTK8SbzQp0gzeH6mghpgs7oxFb5QGj/rODrpbUFI12nJ74m0gY6oxMYlO+OK5FR8tXnXFol1AnSBPQ1kTzP7xvz7suvzKbBe683O7t4Z3RCx7GHZxcU3Dq7xFWroE6QpUNfE8nz/N2XX9GzeL32yKN3G3seOqMT+YO8WGuRcebFkv4gM9/R19Rz7s5SdxzljStX7zfzVHRJJwQZ099aeRCoE2RZYLFSd3Yg0kNuPzNe5ZD7TuqELFjd/iYVdYIsBUyNt793QF8TyfP8zd+5VqgTswqLrdWgSzqBLEDL76SnaWwh1AmyIOJrWtlipaS1pLMUK4o/+76HqRMFyFpyW2rdU72nna8QdYIsAn1NJM/zOI7HJ2M9h/nzzvxd2O4144rvjE7IYrBWTCLLMlSftVZiS6BOkNrQ19RnsIg3xgNsPViaCUv+4QA3RPHO9RcbKkxndAKtqsJscayMuLO9u4yiLRnqBKkBfU29JZ2lk9OJeEqQzxnHceFj8O7Lr2Cex7eefOrOrQanO+yMTmw9WHvW/UhWpl1G0ZZMawtGWgt9TX0DK2bq4OvgcDA5nbSnH9kZnZC0cfcjGXa0jKItGeoEmQv6mvpDlmVhGFqepSiKWpju3xmdgHMJUoGlqpMkgQhjfxw3O3K9HtQJUhE9Aw19TRtMkiST04kOSsOmrbtcPjqjE3meR1GkM2L1kOzWznJDnSBVSJIEPofCRXhI1zHGRFFkeZaCadCVXmOXdCLPc2NMGIaT0wnyYienkyiK2tz4ok6Qc8HaKjvbu1x5bcNIZ2kYhnoaOniW2myyCumYTnQO6gTxIL4mdyJk0l3iOLY8S5PTScs9S346oxPpLE28tLMHR50gZdDXtEnAszQ6HulprcMwbKddmpfO6IT03cq24dFwiSVcFtQJUgh9TZsBPEvWcIcuepb8dEYnoigKpoFsMrOTbO0MZVMniAV9TV3hvdfjNx57HEOdb157Qq/u4E6kMTmdbLDkd0Yn3Cu0swNhQZ0gGvqausK7L79izYrxt/98O3r+eT3cAZ6lFg53WDrUiWahThAhDEP6mrqCXipOtufe97B/Io1NhTrRLNQJkue5MQbt0NZObEw0d24lhbOxRhcur7to66EzOtFEfEKu6e85Ys53bPO2BKkTJJ2lcGRPTifrLgs5nyiKvvC7n6VOaDqjE0vPd9IX9LgC4CvQ21wTmFMneo74mjqdPt8H0lkq46U/+mPbhSLx2iOPrruY66EzOrHc8ROYAmRne1em8N3fOyg8MpgG8EgG00CkpXqvgjrRW7SvqQ+hzo6CyfgkcwnjpfM8f/vZiasT773eU7HvjE4sF2gD5m02xqARUdjis1bhxptfvUtBnegn9DW1nziOJXlpf+/AzVzSUnHjytV3X35lXUVdOx3TCWOMtOWzLJOwwVztNVmvQgQAkzlXeaUxbW11Hxd1oofQ19RmsBAQmoZwFXhcEfeNuXMraXQJoE7QGZ0wxoj3EBFsHTPY2d6t7ndKkmTr7HoVcENVsf4wAdQJUgh9Ta0FU4jKwOnh0bCdI3PbSWd0QiIKw6OhzKCC2bVk1v6Kl3JtPZSjLEShwXdVHyRFndhU7hvzzvUXserkO9dfvG8MfU3txPIvzet+IHmHdAJvIG6w5fwxxsxljtEX0boCnTj3CnJY9eeMOrGR3DdGZnT4+vahj+x98CH6mtpDlmUyaSv8SxzeWJvO6ARuNiIKEAbRiXnXx4ZO6D5BRZ3wrL3qKTZ1YvO4/czYTYZ54Yd/lA3VtYN5Wy3/Esc2LkhndALrm+7vHVjttSRJ8ExU9ztBJ1y/k79UiHWLVln4x3ZULBjpCmWDsO5RJ9aHXgWZ/qXl0hmdkFk2reZ8jTi2G7V2I9uFp3hGTvh1Qo/ktAZ2WkM93ZGftY9v/wULj2//BctEglVU5filX/DL33x5cjr56Q9+/V377Lc9hKZky6toiRfMm6czOgEw2k7vmZxOwjCcq1/pRq39WUzS26gxxyf7ExtJ4SRxEfsTKwT+JRn6Ojgc0L/UHB3TiSUWQIej0V0tlIF0liK9aq6whPVFC5WVtI8XPvkbrkjcvPbEusvVC5Ik0Snyk9MJ/UtN02qd0NP8nbvNlQ2NPDmENNJZCmsOz5UVVMDjWHtuWurEhoEREh++eCn82V/QIvHGY4/fZ2O2STCuVk+wwdSyldFqnfA7/a1tLlMuriT92Flf6i9D9V9KndgYjDFImsAIifdej2fTYDYN+jyjwwqw/Evz+pnJ4rRaJ/SUrkh/XtY8gHmeR1GkVzyXJ486QQoRDyTH8S4RTIxR2BXTE7hiys5533GyLFqtE3meJ0kiTf7B4WC5I2UwW1SjDx91YjOI43hne5dL0S2Re1l289oT4ri7/cwYauFO4Er/0tppu04Aq+3fobAVdWIDQFb0/t4B27PL4r4xrz3yqJ0L8Iv71gSu9C+1hG7oRJ7nxhgsBSFuqE6oBXWi6yAXjuuVLpd3rr9YmFj8uR/8sH8CV7IWOqMTALPGbj0YWxdMg5a/vdSJ7iKTv45Pxi1/zDqH9jjpbTb/ECWyAjqmEyDLMglx72zvtjmuSJ3oKFZqE1kWcRxPTifB9/wQdaJDdFInQJIkohb7ewftDDBSJ7oIU5uWDiZfEr/xn3/8Vwp1orcLi7acVutEc+MnVgZ1onMwtWlZYGoNCU1vPVh92hhTMDE7B7S3mFbrxPBoWH1rp3+AOtEtmNq0OEhsFXnA2g9ubut9Y9568ikRibefnXBAe2tptU5sANSJDsHUpkVIZ6leWBQzL3How2ZAnWgW6kQnYGpTbdJZKsvGiTywN7ZhUCeahTrRfpjaVAPEpfVcCWEYdmJIE6kBdaJZqBMth6lN1THGWGlLo+MR5aEPUCeahTrRZpjaVAUrbWlne1fSltZdNLIiqBPNQp1oLUxt8oO0JYlLl6UtkT5AnWgW6kQ7YWpTGeksDaaBlbbE/lbPoU40C3WibTC1qRArbWlwOGDaEhGoE81CnWgVvUptum/MbBrcvPbEzWtPvHP9xcJRbFZcmmlLpBDqRLNQJ9pDr1Kb7s7SG1euFq7gjbi0lbYURRHlgZRBnWgW6kRL6FtqU/HE3b97zZpOg2lLpArUiWahTrSBvqU23cuywtlYowuX+5a2lCRJMA2sxkGSJGEY9qTFsBSoE81CnVg7PUxtunMrKdOJdRdt1QTTYOvipUAtayELnQVc66Iy1IlmoU6skX6mNsVx/Cd/8EeFInHjytV1l27VWDqBniUeCfYnqkOdaBbqxLroVWpTnufpLJXQ9M727pc+VrAQ0NvP9qIqNJZOYGWzPiQyLN+UdhAAACAASURBVBfqRLNQJ9ZCf1KbsiwLpoGMe0DmUp7n7kJAbz35VA8XeNA6kWUZRNQ6BnUYTAMrbJMkSTpLkR5WmC6MqdRxou6wprM0SRKrv2KMwU4ciWOsr8MeHCmxNPwp346Iixt0aRTqRLNQJ1ZPH1KbYLxk3d+ycQ/vvR7PpsFsGty5tbFV4UfrBP5v9S/DMNxSy2LqOBb+FA22QhqT04k+UTdK5L7oOyJfhMcSx8in4hDL8zxJkq0HC3RKtziYBsYYubIkra0mNYM60SzUiRWz8alNGBmnJ9XY1F+6FEQnkiRBF1NXVxzH0g+bnE5wgKygLOZ4cjoRVYCVhynf2d6dnE5k8b6d7V1ojFjzMAzlu2RnoU6IGuVndQLP8+h4hG4EbnowDWTqrdWs90ydaBbqxCrZ4NQmzKshI+N6ldu6CLCtsmnDnec5TK3sNMaghtEPwClSzzDfg8NB/uBJ090LXEprAOy7XFnK4OqEdCZcnUCHBodBS6SXLNdsoNpsqBPNQp1YDZua2mRN2jo8GnJk3FxYOmHFq1zvEAQAyoHGuz4eNyJ/EF3QNwKPn9YA7MGnUAJXS/Dp/t7BzvauXFx0Av8RR5kV8zDGQDmWVVceqBPNQp1YAZuX2mQt+bC/d8Bpl+ohficJD0j/IJ2lor6ywfKio+B6dWDcxVjHcTw5nQyPhtLP0xqAb8Qe6X+4OgEJCaaB7BGnFvRD33eZc0UHKlZQjdSJZqFONM2GpTYlSaLTW8cnY4YfFkHHsRFjkCgCzHHhdq5OSNNEhNztKyC9Cm0XLO7k6gT6BCiSpROiYdJrkUd960HInf2JxjHGQMNHx6Mqrl4cP68xok40ysakNmVZpqf1rvhMknPROiHhB/yJ/oQnDlymE1mWSSRMMmJdv1Oe59APRMujKHJ1AntgVSydGB4NIWzjkzG+HY8HYtrYg5+z/ForqoqKR26aTujmwLmtUWk+zJtdQJ1ojg1IbTLG6PDD4HDA8MNyscbZ4U/pUqDadYWHYTg8GkKkt5zBFmKXYbL1iYWxB8gJ/kVD0zoGziVcwdWJXMWu0TtBFB0wjt04cB3ubO9KlqE8Oi66j0mdaAldT22K41iHHyanE4YfmsDSCatLYeU+yKdoeWw9SIo1xhhjxOjnZ1UhVwlLlk5I3i3su6sTW86oi7woLxbeJ8tMSXr0CqqxpzqB2yx3CKJt5cwJuH/sT7SETqc2WbNrcJahpnHnAdRdCvH4416UjZ9ACAGHQc5hvnGW9AxcD5I0+WFbXJ3Q+VSFOpGrLgWEYX/vYHwyhjnSWbyN0kedkJsnVgb3T5KdLeAZwFnUifXS0dSmstk1SNO4OpE/sLwSpdAjrnXjA61D3e3Tc2nIcBaMtoNxhw3ROa8S0siLdEI/BmU6IUPt0MiQwkjAo6yBu0T6qBN6vEzZHgsZd0OdWDF3Z+mdW8m9LMs7mNpUcXYNsnbc8RC5et/R8yg7cRXlUxhjVv8I9VEn4DTUFl8S0fwnUidWyd1Z+tojj8o0dn/764999Me225baJBMo3T1rLzi7xgZQ433fVPqoE+isWU8AdaJV3Msya3nn6MLlL33797fH2roTsr797ISza2wS1AmBOvF1qBOt4u1nJ4Ur7bz3elvMbuEC1L/3rQ9tcXaNTYE6IfRRJyTVTPYgN3kRnZA4WOG2zNL3g0IrHF24PGvHWpV3Z2lh8V7e+SmGHzYGvQhEz+mjTljpBLLHmvPLpbZO6KWJrZWKrbWL3aWMax/f/gsWHm/tcXVikQsupYTPf8vDX3j/w2UlXHEVtfOC/nva8gt2rs7z5umjTsj8X7LH7WEUQr/TasiybPLLj+r3RLa7a2rfyfxriD188gMPFRavhwtQkz7QR53IH4y/l8wZdzb5QqgTKwDRow9fvPTVn/0Fywrffma84sKkszSYBjIaH7O5RVGUZZnOxVpjCQlZAT3VCT3rg4ytF89ymXGnTjRKkiQY8TQ8GmZZdt+Y28+MYX9fe+TRlUUmrK6DJLZa+bh3Z6mVkfXGY4/3cAFq0gd6qhNZlukZerfOju+lTqwYmTxnZ3t3XWPo0lmKOeDkkRgdj/zD4u5l2e1nxjevPXHz2hPvXH+RIkE2lZ7qRH52vD6m+pKPyow7Zvqd61uoE+cSRRE0e/XzNaE3OT4Zy5OArgMHPRCi6a9OrAbqhIcsy2Q2tFWOsq7RdSCkz1AnmoU6UYjMxV8lfWBZYJVK3XXgeGlCqkCdaBbqhIsVr270u7IsC8NQpvzEl4ZhyPFTpOvcuZXIzDFvPPb4nVsN9sipE81CndDI0hFNx6vLug6cS4NsBu+9Hrtp2c3NakOdaBbqhBCGIeLVVtbAsmDXgfSHwuE7rz3yaENfR51oFupEnufpLJU1AZcer06SZHI60UPhxidjTsNHNgksjxGGYTANhkfDP/rtzxROBxBduHyvGUcudaJZeq4TEq/e2d6tEa9+5/qLGJ3w1pNPafdrlmVRFI2ORzIIZnA4CKYBuw6k6yRJEsdxMA0mp5Ph0VCvtSdO1D/+1G9SJzaKPuvEgvHqt558ynoH3vzic+w6kM0gy7IkSbB26eh4NDwaWiN/8eKMjkfBNAjDMEkS/RK5q7M0Or0YdaJZ+qkTOl5dL/H03ZdfKWwu/cwHLw0OB1wejnQIeI2CaQCvkTR0ZNvZ3h0eDccn42AaxHHsrsDq8s71F923453rLzb0E6gTzdJDnVhKvPr13/qdQp24/ZfT5ZaWkDLuZdnbz07g+ZxNg3PnZTHGiNdofDIu9BoNDgfDoyE0Y8H1LWbTQHoVN65cbXQCNOpEs/RKJ9JZirZS7Xg1cpYGh4Pn3le8wENL1ikiG49/nkd4jRBYhteosIsAr1EURZbXaFncN+bOreTOraTpucWoE83SE50wxkxOJ7Xj1SIPEqm7/sl/X6gT7778ShPlJ8SiMPH0L//Vz7teo/29A8z8Jl6jdZd9+VAnmqUPOhHHMfrXo+PRXI0mVx4k8HDnVlKYHs45WckSgadI4snSOfAkFMFrhMByf4Jk1Ilm2WydyLIM8er9vYPq8WqPPGjeffkV3fF/7ZFH17WYHWmIe1k2mwazafDO9RebSOhEAFkcRAgjF0aSrc7B04ePl+nE0gvZCagTzbLBOjFvvLqiPGjuG/Puy6/MpkFzExKQdWGltN24cnVepyI0AHFjGXBQGD22wsgSSUYw2e0Z3MuyQpHo7bq21Ilm2Uid0PHqc7veNeSBbDyFfsUbV65Kr6LMI1Q4zkAPOJDosQSQ68WQb157gmkUAnWiWTZMJ3S8OgxDz5GUB+Lhf//xnxQ22P/bL/ximQYgg0jGGUjQuMpogxrcN0ZmY416v/g5daJZNkknqsSrsbg05aHnlPUG5MEoy3ue/PKjSBwq8witmPdejxFB6XlsjDrRLJuhE3rhucJ4NeRB5mqlPLQERHdm02Dp+cRWbADDytxhBFZ8WPJHv/ofPs3xMR2COtEsG6ATwTQoi1dTHlqL6zbRw8TORTKFKoaIXaeQvzdQGJ+IGpvGjiwIdaJZOq0TSZLAUTA8GuoXnvLQfgrDsG8/O8GnGE48V8KoFSKW2EDtEt5+ZsxBlF2BOtEsHdWJwng15aGQO7eSVrWCkyT5P3/3aln6f8WEUYwjayhELNy5ldx+Znzz2hO3nxk3umwnWRDqRLN0USfiOIajaXQ8MsZQHsrQE7G99sijTVg6CQhrL5DuARRGBT75gYfKdMKKEje9PjnZDKgTzdJmncBoWMyFiRaxjle/+eablAcPbz87ca3wuVIhDh8dBNYBAL/zp7AHIMFh8Qh5+hMrqRuyaVAnmqW1OuEu8PBXTz4l3Yg//IM/pDx4uG9MoRX+yq/+mpX/4x8e7AYArNHCOhIwlxeoMD7R5xEAZBGoE83STp0om5bgV//FT7RKHmQBgLeefGo1QU7d3pfcf9fuexw7Vv6Pjv1qh8+CQeBzuZdl1oync+U7EaKhTjRLO3ViNg0Kbdz4x6+2QR7Ae6/H1gIAN689Me9FtH9/ET+PZfe/5OTqtNCxc9+Yd66/+NaTT61MZcmmQp1olhbqxM2/v3n9Z36u0MbVMMQNcd+YwhWAZ2fb4xXjunP5eeTiHr0s8zu99eRTq6wlQlYDdaJZWqITL7300u//l9//mZ/6lw9tXd66eGn0rW1cLU6P7fqff/pfC0v43PserhHXbcLP4/bJbly52vPZHcimQp1olnXpRJZlL7zwwmd++zM/8pErYkn/yUP/9Jcf2Xtq9NSr/+srhVa4uXEA4v9xZ3oonP6zTMle/q4fkklAm87uP5d3rr8onZ43HnucIkE2FerE+Rhjxifjne3dne3d8cl4Ltu0Sp24+fc3P//5z3/i45/43u/+PjG4P/ChH/z1X/uNZ5999vbt2/rgf/zKX1sm+B+/8te1v9od3yuzQJ/r8XdngTbGlM3r0B7PGCH9gTpxPpaxGx4Nq5/bqE4YY1566aXR8eijP/fRMyb4x3c+89ufeeGFFzySZk3+gxZx2cFls/2cuy6YdgHNO9ND4QLFjMcSsnqoE+cQxzEav/CZwAhWX+Nz6TqRZdlzX3zu6D8d7fz4jrbLH/3XPz86Hr30Ny9VuYg7eCJ6MIRCe4Sqrwsm0zwsMVfq7iy1pEKmJyKErBLqxDlgQPLk9OsWCrMejY5HFU9fik7c/trtv/iLv/jkv/vkD3zoB7VD6RMf/8TnP/+F21+7ff4lHvQJ4Bf60sd+pVAnvvD+h8/1CC34W+ZC1j3lAgCErBHqxDkgyirekiRJYEkrnl5PJ4wxr7766tN/+vQv/ZtfshxKg8PHn3vuOc+0PNpBVBYo/vNv/1ChTnC8LiHEhTpxDq6hn8v0Vz84y7Lnn3/+07/16Z+8+pOWQ+lzn/u9r371q7otj7gxcocQLSgMFSBIgCUB0CeAX6jM70TvPyHEhTrhA72HQp2oGI/160SSJHAofdd3fI8Y9+/4Z995sH/w9NNPv/nmm9pZhLBBYcxAR4wRLj7XQTRXHJsQ0meoEz4KvUyL6IQx5saNG0//6dMH+2fM/fd/3w987NGPffq3Pv1n//3PypxFCBtIzGDBgWP3jdELxdx+ZszJfwghhVAnfBT2J6yIhR+c/uUvf/mz//GzP/kTP6Xt/nd9+3f/6JUfK0slcp1FDcH1YQghfqgTPqr7ncryR7lx48at6a1pS1j9K/qoE3nlOPbaHxRu3Lj1dluBGax4ZE91Al4m8fysJi92ZbS8eHnrS9jy4uWtL2HLi5e3voTUiVbQhnF2zdHy4uWtL2HLi5e3voQtL17e+hJSJ1qBzNsRx3Ecx3MFsXM+ZAvT8hK2vHh560vY8uLlrS8hdaIttHYewMVpefHy1pew5cXLW1/Clhcvb30JqRNtAfOK7+8dYNXo1s4rXoOWFy9vfQlbXry89SVsefHy1peQOrEJ8CFbkJaXsOXFy1tfwpYXL299CakTmwAfsgVpeQlbXry89SVsefHy1peQOkEIIWT9UCcIIYT4oE4QQgjxQZ0ghBDigzpBCCHEB3WiDmVrP0RRhMUh3JnAsyzDR2EYuiMwsDIdVpVYpGBynWAauGuj+ssghXfLYIzBWkmFJ1ZHFmTFlOnuAZ4y+AsvV16wAoExBrfYuo+6DHMV3hjjKXx1EgerhGt/AvUX4WrWOoxN3P2KuLXnvshShiW+PnNh1Z71aTpLq1TgvHf/XKgTczM+GRfmosl+bHEcy0fpLNXrDg0OB/pWYc4o2QptUBWspY0w10jFMliF10+hMUafuLO961md24NM0l42sn1ZFRhMgxrF04Rh6JbQLYOn8LoCsyzTJ+7vHdSzdFmWWRVolRBzkS1egYU2qCJRFFnPobW2fI0K9Be+Om7tWS+ytXiwNtO1X5+5iKLIKtv45BtL1mMOocKP3DJUv/tVoE7Mh74Zer/c4MnpBK/rzvau3AzM/DE4HATTADdMbFk6S60Tty5eqmeIsUo2Wg1YHlXPa4s9hWWQF7iwDPjJ+3sHclnrAa1IkiQY0I41XLfOiuK8FSgzM4r1XLwCrbqyrPBcFagLjz36xNoVuPVgWUPZpB50BaK69N33PIH+uz8Xooj4ovHJWNcDKhBlxmFiT8UCVrz79SpQ15teUl5X4M72bjAN8NH+3oGcW/v1qY40yPAtcimRK3w6Oh6JrksF1n59KkKdmAPcHlFm/REeLHl08FThLooS4NGRiQVxJCymPPe4o/PeRaCbP/LMYSfKII8Onip5DQrLAAtujNEPq/Vb5sIYo1sxwTTQhrh6BVpTu6PwMoPvIhUIUDkojxRP7lphBeLNlApE4VGBImO68FsXL9VoEePcsunFdAUaYworUBe+iScQL0hhCa0KxN23KtC6+0uvQAv0GuXJ0V8qrw9a5f7Xx7r7+vWZC/w03d3EpVAt1peiAqVPVtv+VIQ6MQdhGO5s70q9648s66mnH7cex/zsyqm4o9JJFCO1eGn1Q4anSrfCUGD4Ma1JcFEGvO14qnR58EQu4poAltWzKhAFrlGBboHnRd4xXTzcUKlAkU8UWFemFBjnujfUKnB1PDoh5RETowusKxO4FWjd/XoViEsVtiFQHpGfwgr03H23Y7d4HEU/yaJGVgWiwFVeH7n71pNTHff+4nvxCkPO3W40Clzb/lSEOjEf+rGWndIQsPbgZcMN1k5z3eKwnk65/YsXVb8GbhsHe6Iocr9RCyGeVN26xCO4eAxA9yfc1Z+qVCD2LLcC8ZKPT8bWSyvVZZUhjmO33aB/jn7VgftzKuLRCfcJhF7iYKu1nqvnQey1fFS7AnGpMoGR6pI9eD4RSS68+/g57vPm/pwa4GfKl+rnDWhzX/b6xHHsVlfhYslVkF6LSI7uFuAbtXEXvVzE/lSEOlGHwidDv8D6WXHfELEdnvW3F/SwW7119yGTp8d9yPQPdB8yt3E6L8ie0h5qtwK18XVttFRglb7dXEiLuFAndAWKVrkmJlcVqCVNF76Gh13uFNzrwTQQdXTbsO4TqAsvxtfzBNYr3vhkHEWRW0K3DSvWyr372vi6Rs2V3hqglS13we216PfCrUDRKv/rMy8SWIrjGK+ePFdbTmhdDEtt+1O9YNSJOljPgeVqt45xHzJLJwofsgW71Zan+NwyFBbeGOOaOfeNqo6V8SLdlMJrVq9Ay9lauwJhbSGBhW6xeSswL39La/sl9CaJK+41dUeh3t2ftwLlXlglLLumZWrnvfuLtFTyB70ZuS/uNbWpdT1dFe/+vMgbh03HKuSVlIPl3axtf6oXjDpRh+XqxFLeUo20suUi9cqQzlJXJ/zRVD/a0iGxRBdm7RWozcFydcI9sUYFprN0fDJG+1EyXnT8ab0VKDd3cDjAaIwtlZPThgoUxMPjFsb9OYsUvkbBLKGVHo97TepE27Humdvrn6s1t6zmsHw17J0OKtSzFHm522SRtzRXWfYwItqZXlYGT+Gtx6leBVo30aoW121iuW78hXedZgtWoFxHR0H8rhtPBRY6zdyxWn7kXlgZ1WikuzfFctzNe/cXSWmzshLyogr0O+6a0AnJKh6fjI0xVvKrVbe5qsDa9qd62agTdbCegzL/IN5h11KIiSmMGdZujIDhg1xpt4vq6fUXalVe9EjVdq9b6LyaKg5W7aGuUoHz5k1CXEfHIzTQ9KiRLMvK4hPiXtfOQ/2WlgV4Fk8E0N9SVoHava59X1IqT4Bn3vK4ZdDyL1Fr+dRyr2utcqNTy61AN+WsLMCj49gekdOvj5saUBHX+6rVy/V9Salq25/qZaNO1MF6DtyXTb8h7l3Rd85qJrg94rnA+69TJvR+XQb93lqGVZsY129bO13HQiuBvwJdu3BuBdZ4wLbOuv71liQJZFVrlVSgaxe04XNl1b1UbawK1I+NNnxlTyAMpXX3az+BZdZKm1ptrcTwuWLv3n23c1y7Agt/oCv22mrXfn3mws3j8pt7ycddxP5UhDpRB9cSWTnUOtnZSki3Msete+YmO1dHOqquy8Vqqljp9p6YnvvQLyt7XYbg4s9lVWDt7PXgwaQ6hf0J675Y2etW+1S7NdwKtH5pbayW7NZZZ5E2bf4KtAbELPIEWvZXJ1NYemlpgx7Ulp+tQDwnS6xA1+kkhdcNDm21/Xffen302IUaBdOKqAcDWcW21K7261MR6kQdXJ3QrlgJRuG2yY3BqxicHUiJRxCJDdYw2rmQNkXhufJkw76jtGJMpUgogzWngh6nitLW6+6EYSiPZpZleLvkdSqsQJTWKlJwdijvsirQwmodSwXinsKISOHFIOoKFMOBP3UF1mhsogwiz1KBYjisCtSltQbVWwmXKJLc/UUqENUC8yTedvxwq0hWBeoHcq67X4OycY66SNYY5kVen+rIOHn54fodKazAsrtf3f5UhDpRB1cn5EkqnBpIWvoypYw8pvJg7Wzv4j/13gE3aXJL5cMUlkGMjlsG/RjJpHjy0+p1+dHw3987kOvoMvgrUJJnKlbg4pM6uF4UmZNKSqgLL1/tVqAUXk6sZ4WlAyGVoOdkFDuyricwVw+hlMGd50p/Ku1ftwIL776cWGM0uy5hYUPHLbzuE0gFundfKrDw7ldHhAFXkMQnK2tRl0E3vOrd/YpQJ+rg6kR+dqZMNC31p3oCQcvOprNU7u7+3kG9DvW5OmGMkRd1Z3vXMlU6IW9wOLDKoOcTrZ1nMjmdaIXY3zuwHtbqFWhFR5ZSgRauTujc9nMr0OrUL6UCRQmkitxJxcsqUN99V6iWWIG6DNal/BUYx7GuQOvu6wpcJDZmTWblKbxbgdXvfu0KdMdP6HfEX4bar08VqBNLJnGWBBDgNyhr6npOXCK1y+A/cVkFWKQMPanAdJaeW4FlrueVVaDnUih/jROXVYF+jDFrr0CUoVUVSJ0ghBDigzpBCCHEB3WCEEKID+oEIYQQH9QJQgghPqgThBBCfFAnCCGE+KBOEEII8UGdIIQQ4oM6QQghxAd1ghBCiA/qBNlwkiSx1pYIpkEYhk3PFEQ8YE7DivPmhmGo550lq4c6QTYcmZXa2txJScnKGB4Nq89ejkmzF1kQmywIdYJsOLKSmu5PLLjQAlkEzNk+1yommBabur4uqBNkw4FOWFMxW6uDkVWClTDmMvq4X4uvyk7qQZ0gG06hTuQPljWW/UmSTE4nw6Ph5HQSRZFlxZIkGZ+MR8cj/VEURW7kAz73LMuCaZAkCU6cnE7cFcTwEb7RWvCgMKaij/Gc656IksgBURSNjkfuufg51qWsn2OV0NpTViQNluHUS8WhhFb9xHGM/bIHKyGWXZY0CnWCbDhlOoEV3LAfSxNb0Qs50vp0Z3sXRk0vPaaXmcsfuFZkmUl3HTE3aqINZWFMRX6CXpsM5dG9osJgjHy151z8HF1F1s+xrLbe4/85GlSmjmDL2m3u3dHlQcnZ/1sL1Amy4RTqhCwTm2WZLDQfhmE6S5FdI7ZMPFTjkzGazGLUYFjDMEweYBlWHImmN66JYsgqzeOTcRzHuI5O6ZEyA931ieMYB6MNLquOy0+DPsm5WN4cBh02Ws7FZUURq+uECCf2nPtzNK65F2lx1/rW5cGX1lubnSwIdYJsOG4ce3I6gdWGEYQBsjwhYgSxMrPblE5nKQyiViDLsGpbCfuOb4GDXifwYI+0slEA+VR/EY7U5hLmXtrvW2eX9dYmHkfqtrz8lnwenZDGPvbA9Ht+jqbwW7bOrtoNbbN0AmUoW9qaNAp1gmw4ZXmx+3sH0qo1xkhj1hijdQJ2TTvcsyzThtWjE1p78OnO9m5+1joDaJWYWthZ+VR/kdX0zh9YVTHiHp3AubqZr1Wwok6gqDgYe879OdY1C79FV9fgcOD6ndDt0z+NrAzqBNlwCvNirUi1MQbRXTFPHuspnKsTVlgYzfm8JISgjeDwaKgNoqsT7nauTmhnTuG554ZbRBUQobHkx/NzNO5+7BkeDSGi0AMIWJlukRVDnSAbTlkcWzDGSMB5Z3t3eDSEI2XpOiGXEjNqbdIARzEKv0gKaW3iiSrTCXGFuefC4VNFJ6Tv4nZTPD9HU6YTuHI6S9EXgQ5RJ1oCdYJsOOfqBAzT4HAgnhPtyYH11J0PBIeNMefqhGUoxfC5FlCD4cdaYyyd8KeHlukE2uk6j8viXL8T4jr4dlcnPEWyrmmVH98iIyRGxyN0LKgT7YE6QTacc3UCvQedx6m99u6nkn10rk5oo6yzodwTdTKPNKjlU308PGM6PoEfKEHgMp3I8xzRe30ufqnuT+iasX6OTgPTl/X/HAuUv/Bb9vcOULcIVls6URjyIauBOkE2nHN1Ar0HSaSxkj7hANnfO4B9lNTSKv0JXNYYkyQJ7CMugm+Ua2ZZBhMMbRgcDtCgFvQX4ecg8zXP83SW6oxbtMrLdAKa554L5ThXJ3RXQF+27Od48p20Vsm3yNgOnGjphI6IkBVDnSAbTpX4hBhBWHO0aqXpKo57mD9pKVfRCb3p7oVERCRyjhPds/SWJImOpsh/IHJSTm1MtUE3xshPkHPFOVZFJ8T0WwGYsp/jAlGxxtnpBOWtB14+SyfQ9SkbvkcahTpBNpwoiuD+9hwjA+gGhwPYPsxsgU+NMXDNYyiZXArzfOgrS/BWzKiM1UDHQo40xoxPxvhoZ3t3cjoR41gYatajx61zxVjLvCP6izDOQ+xylmXSbN/fO9CKgtN1tcjPwUW0z8e6bNnPcUGPRw+DkG9BF03rli6P280iK4M6QcjyKcx3qkJZS/zcXlGHqGHxEdvnILt1QZ0gZPlQJzy4gfpzwc/n5E7rgjpByPKprRNlww6qeM86xP7ewVwZrvMeT5YLdYKQ5VNbJ3oCuhSe6cfdgzdGI7sIdYIQsgaSJKmoEzKhFlkX1AlCCCE+qBOEEEJ8UCcIIYT4oE4QQgjxQZ0ghBDigzpBCCHEB3WCEEKID+oEIYQQH9QJ15s2MAAAAH9JREFUQgghPqgThBBCfFAnCCGE+KBOEEII8UGdIIQQ4oM6QQghxAd1ghBCiA/qBCGEEB/UCUIIIT6oE4QQQnysTSe4cePGjVtXtjXoBCGEkM2DOkEIIcQHdYIQQogP6gQhhBAf1AlCCCE+qBOEEEJ8UCcIIYT4oE4QQgjx8f8BgKRuXih+rtUAAAAASUVORK5CYII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1434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869"/>
            <a:ext cx="50006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0312" y="966649"/>
            <a:ext cx="3592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Керамические КМД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456" y="5405298"/>
            <a:ext cx="74644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  <a:defRPr/>
            </a:pPr>
            <a:r>
              <a:rPr lang="ru-RU" sz="2200" b="1" dirty="0" smtClean="0"/>
              <a:t>Керамические КМД </a:t>
            </a:r>
            <a:r>
              <a:rPr lang="ru-RU" sz="2200" dirty="0" smtClean="0"/>
              <a:t>по сравнению с мерами из других материалов </a:t>
            </a:r>
            <a:r>
              <a:rPr lang="ru-RU" sz="2200" b="1" dirty="0" smtClean="0"/>
              <a:t>имеют</a:t>
            </a:r>
            <a:r>
              <a:rPr lang="ru-RU" sz="2200" dirty="0" smtClean="0"/>
              <a:t>: </a:t>
            </a:r>
          </a:p>
          <a:p>
            <a:pPr marL="800100" lvl="1" indent="-342900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200" dirty="0" smtClean="0"/>
              <a:t>самый длительный срок службы; </a:t>
            </a:r>
          </a:p>
          <a:p>
            <a:pPr marL="800100" lvl="1" indent="-342900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200" dirty="0" smtClean="0"/>
              <a:t>наибольшую стабильность.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814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347663" y="1143000"/>
            <a:ext cx="4040187" cy="10668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Керамические</a:t>
            </a:r>
            <a:r>
              <a:rPr lang="ru-RU" sz="2800" b="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/>
              <a:t>концевые меры длины</a:t>
            </a:r>
            <a:endParaRPr lang="ru-RU" sz="2800" dirty="0" smtClean="0"/>
          </a:p>
        </p:txBody>
      </p:sp>
      <p:sp>
        <p:nvSpPr>
          <p:cNvPr id="15364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1143000"/>
            <a:ext cx="4041775" cy="10668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Стальные</a:t>
            </a:r>
            <a:r>
              <a:rPr lang="ru-RU" sz="2800" dirty="0" smtClean="0"/>
              <a:t> </a:t>
            </a:r>
          </a:p>
          <a:p>
            <a:pPr algn="ctr" eaLnBrk="1" hangingPunct="1"/>
            <a:r>
              <a:rPr lang="ru-RU" sz="2800" b="0" dirty="0" smtClean="0"/>
              <a:t>концевые меры длины</a:t>
            </a:r>
            <a:endParaRPr lang="ru-RU" sz="2800" dirty="0" smtClean="0"/>
          </a:p>
        </p:txBody>
      </p:sp>
      <p:pic>
        <p:nvPicPr>
          <p:cNvPr id="15365" name="Picture 2" descr="http://dopusk.net/wp-content/uploads/2012/10/k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457450"/>
            <a:ext cx="4381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www.pribory-si.ru/upload/iblock/b34/KMD%20set%20number%202%20cl.0,%201,2,3%20ste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04971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8382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b="1" dirty="0" smtClean="0"/>
              <a:t> </a:t>
            </a:r>
            <a:r>
              <a:rPr lang="ru-RU" sz="3800" b="1" dirty="0" smtClean="0">
                <a:solidFill>
                  <a:srgbClr val="0000FF"/>
                </a:solidFill>
              </a:rPr>
              <a:t>Материал концевых мер длины</a:t>
            </a:r>
            <a:endParaRPr lang="ru-RU" sz="3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644" y="1456073"/>
            <a:ext cx="90678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</a:rPr>
              <a:t>Применение </a:t>
            </a:r>
            <a:r>
              <a:rPr lang="ru-RU" sz="1500" b="1" dirty="0">
                <a:solidFill>
                  <a:srgbClr val="FF0000"/>
                </a:solidFill>
              </a:rPr>
              <a:t>керамических концевых мер длины </a:t>
            </a:r>
            <a:r>
              <a:rPr lang="ru-RU" sz="1500" dirty="0"/>
              <a:t>идентична КМД из стали и твердого сплава: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Хранение и воспроизведение первичного эталона единицы длины.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Поверка и калибровка мер меньшей точности и измерительных приборов.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Установка приборов на ноль.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Определение линейных размеров деталей.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Высокоточные разметочные работы.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Наладка станков.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Преимущества </a:t>
            </a:r>
            <a:r>
              <a:rPr lang="ru-RU" sz="1500" b="1" dirty="0">
                <a:solidFill>
                  <a:srgbClr val="FF0000"/>
                </a:solidFill>
              </a:rPr>
              <a:t>КМД из керамики: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Повышенная износостойкость и стабильность – в </a:t>
            </a:r>
            <a:r>
              <a:rPr lang="ru-RU" sz="1500" b="1" dirty="0" smtClean="0">
                <a:solidFill>
                  <a:srgbClr val="0000FF"/>
                </a:solidFill>
              </a:rPr>
              <a:t>6 – 10 </a:t>
            </a:r>
            <a:r>
              <a:rPr lang="ru-RU" sz="1500" b="1" dirty="0">
                <a:solidFill>
                  <a:srgbClr val="0000FF"/>
                </a:solidFill>
              </a:rPr>
              <a:t>раз выше</a:t>
            </a:r>
            <a:r>
              <a:rPr lang="ru-RU" sz="1500" dirty="0"/>
              <a:t>, чем у стальных мер.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Стойкость к </a:t>
            </a:r>
            <a:r>
              <a:rPr lang="ru-RU" sz="1500" dirty="0" smtClean="0"/>
              <a:t>коррозии (практически не подвержены коррозии), что облегчает </a:t>
            </a:r>
            <a:r>
              <a:rPr lang="ru-RU" sz="1500" dirty="0"/>
              <a:t>работу мастера.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Низкая теплопроводность, что значительно снижает </a:t>
            </a:r>
            <a:r>
              <a:rPr lang="ru-RU" sz="1500" dirty="0" smtClean="0"/>
              <a:t>температурную </a:t>
            </a:r>
            <a:r>
              <a:rPr lang="ru-RU" sz="1500" dirty="0"/>
              <a:t>погрешность.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Малый </a:t>
            </a:r>
            <a:r>
              <a:rPr lang="ru-RU" sz="1500" dirty="0" smtClean="0"/>
              <a:t>вес.</a:t>
            </a:r>
          </a:p>
          <a:p>
            <a:pPr marL="534988" lvl="1" indent="-26828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500" dirty="0" smtClean="0"/>
              <a:t>Не магнитные.</a:t>
            </a:r>
          </a:p>
          <a:p>
            <a:pPr marL="0" lvl="1">
              <a:buClr>
                <a:srgbClr val="FF0000"/>
              </a:buClr>
            </a:pPr>
            <a:r>
              <a:rPr lang="ru-RU" sz="1500" b="1" dirty="0" smtClean="0">
                <a:solidFill>
                  <a:srgbClr val="FF0000"/>
                </a:solidFill>
              </a:rPr>
              <a:t>Существенный </a:t>
            </a:r>
            <a:r>
              <a:rPr lang="ru-RU" sz="1500" b="1" dirty="0">
                <a:solidFill>
                  <a:srgbClr val="FF0000"/>
                </a:solidFill>
              </a:rPr>
              <a:t>недостаток КМД из керамики </a:t>
            </a:r>
            <a:r>
              <a:rPr lang="ru-RU" sz="1500" dirty="0"/>
              <a:t>– </a:t>
            </a:r>
            <a:r>
              <a:rPr lang="ru-RU" sz="1500" b="1" dirty="0"/>
              <a:t>цена</a:t>
            </a:r>
            <a:r>
              <a:rPr lang="ru-RU" sz="1500" dirty="0"/>
              <a:t>, набор такого инструмента </a:t>
            </a:r>
            <a:r>
              <a:rPr lang="ru-RU" sz="1500" dirty="0" smtClean="0"/>
              <a:t>стоит </a:t>
            </a:r>
            <a:r>
              <a:rPr lang="ru-RU" sz="1500" b="1" dirty="0">
                <a:solidFill>
                  <a:srgbClr val="0000FF"/>
                </a:solidFill>
              </a:rPr>
              <a:t>в </a:t>
            </a:r>
            <a:r>
              <a:rPr lang="ru-RU" sz="1500" b="1" dirty="0" smtClean="0">
                <a:solidFill>
                  <a:srgbClr val="0000FF"/>
                </a:solidFill>
              </a:rPr>
              <a:t>3 – 5 </a:t>
            </a:r>
            <a:r>
              <a:rPr lang="ru-RU" sz="1500" b="1" dirty="0">
                <a:solidFill>
                  <a:srgbClr val="0000FF"/>
                </a:solidFill>
              </a:rPr>
              <a:t>раз дороже </a:t>
            </a:r>
            <a:r>
              <a:rPr lang="ru-RU" sz="1500" dirty="0"/>
              <a:t>набора КМД из стали. </a:t>
            </a:r>
            <a:endParaRPr lang="ru-RU" sz="1500" dirty="0" smtClean="0"/>
          </a:p>
          <a:p>
            <a:pPr marL="0" lvl="1">
              <a:buClr>
                <a:srgbClr val="FF0000"/>
              </a:buClr>
            </a:pPr>
            <a:endParaRPr lang="ru-RU" sz="500" dirty="0" smtClean="0"/>
          </a:p>
          <a:p>
            <a:pPr marL="0" lvl="1">
              <a:buClr>
                <a:srgbClr val="FF0000"/>
              </a:buClr>
            </a:pPr>
            <a:r>
              <a:rPr lang="ru-RU" sz="1450" b="1" dirty="0" smtClean="0">
                <a:solidFill>
                  <a:srgbClr val="FF0000"/>
                </a:solidFill>
              </a:rPr>
              <a:t>Вышеперечисленные </a:t>
            </a:r>
            <a:r>
              <a:rPr lang="ru-RU" sz="1450" b="1" dirty="0">
                <a:solidFill>
                  <a:srgbClr val="FF0000"/>
                </a:solidFill>
              </a:rPr>
              <a:t>характеристики керамических концевых </a:t>
            </a:r>
            <a:r>
              <a:rPr lang="ru-RU" sz="1450" b="1" dirty="0" smtClean="0">
                <a:solidFill>
                  <a:srgbClr val="FF0000"/>
                </a:solidFill>
              </a:rPr>
              <a:t>мер:</a:t>
            </a:r>
          </a:p>
          <a:p>
            <a:pPr marL="266700" lvl="1" indent="-2667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50" dirty="0" smtClean="0"/>
              <a:t>Позволяют увеличить </a:t>
            </a:r>
            <a:r>
              <a:rPr lang="ru-RU" sz="1450" dirty="0"/>
              <a:t>их межповерочный интервал. </a:t>
            </a:r>
            <a:endParaRPr lang="ru-RU" sz="1450" dirty="0" smtClean="0"/>
          </a:p>
          <a:p>
            <a:pPr marL="266700" lvl="1" indent="-2667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50" dirty="0" smtClean="0"/>
              <a:t>Они </a:t>
            </a:r>
            <a:r>
              <a:rPr lang="ru-RU" sz="1450" dirty="0"/>
              <a:t>не царапаются, не притягивают пыль, не требуют специального ухода и защиты от коррозии. Соответственно, их использование позволяет сократить трудовые и временные затраты. </a:t>
            </a:r>
            <a:endParaRPr lang="ru-RU" sz="1450" dirty="0" smtClean="0"/>
          </a:p>
          <a:p>
            <a:pPr marL="266700" lvl="1" indent="-2667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50" dirty="0" smtClean="0"/>
              <a:t>Твердость </a:t>
            </a:r>
            <a:r>
              <a:rPr lang="ru-RU" sz="1450" dirty="0"/>
              <a:t>рабочих поверхностей КМД </a:t>
            </a:r>
            <a:r>
              <a:rPr lang="ru-RU" sz="1450" b="1" dirty="0"/>
              <a:t>из керамики </a:t>
            </a:r>
            <a:r>
              <a:rPr lang="ru-RU" sz="1450" dirty="0"/>
              <a:t>составляет </a:t>
            </a:r>
            <a:r>
              <a:rPr lang="ru-RU" sz="1450" b="1" dirty="0">
                <a:solidFill>
                  <a:srgbClr val="0000FF"/>
                </a:solidFill>
              </a:rPr>
              <a:t>1350 НV</a:t>
            </a:r>
            <a:r>
              <a:rPr lang="ru-RU" sz="1450" dirty="0"/>
              <a:t>. Для сравнения твердость рабочих поверхностей </a:t>
            </a:r>
            <a:r>
              <a:rPr lang="ru-RU" sz="1450" b="1" dirty="0"/>
              <a:t>стальных мер </a:t>
            </a:r>
            <a:r>
              <a:rPr lang="ru-RU" sz="1450" dirty="0"/>
              <a:t>составляет </a:t>
            </a:r>
            <a:r>
              <a:rPr lang="ru-RU" sz="1450" b="1" dirty="0">
                <a:solidFill>
                  <a:srgbClr val="0000FF"/>
                </a:solidFill>
              </a:rPr>
              <a:t>800 НV</a:t>
            </a:r>
            <a:r>
              <a:rPr lang="ru-RU" sz="1450" dirty="0"/>
              <a:t>, </a:t>
            </a:r>
            <a:r>
              <a:rPr lang="ru-RU" sz="1450" b="1" dirty="0"/>
              <a:t>твердосплавных</a:t>
            </a:r>
            <a:r>
              <a:rPr lang="ru-RU" sz="1450" dirty="0"/>
              <a:t> </a:t>
            </a:r>
            <a:r>
              <a:rPr lang="ru-RU" sz="1450" b="1" dirty="0">
                <a:solidFill>
                  <a:srgbClr val="0000FF"/>
                </a:solidFill>
              </a:rPr>
              <a:t>1400 НV</a:t>
            </a:r>
            <a:r>
              <a:rPr lang="ru-RU" sz="1450" dirty="0" smtClean="0"/>
              <a:t>.</a:t>
            </a:r>
          </a:p>
          <a:p>
            <a:pPr marL="266700" lvl="1" indent="-2667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50" dirty="0" smtClean="0"/>
              <a:t>Близкий </a:t>
            </a:r>
            <a:r>
              <a:rPr lang="ru-RU" sz="1450" dirty="0"/>
              <a:t>по значению коэффициент линейного теплового расширения керамических и стальных КМД делает их </a:t>
            </a:r>
            <a:r>
              <a:rPr lang="ru-RU" sz="1450" b="1" dirty="0"/>
              <a:t>взаимозаменяемыми</a:t>
            </a:r>
            <a:r>
              <a:rPr lang="ru-RU" sz="1450" dirty="0"/>
              <a:t>, их можно использовать для составления одного блока.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9" y="0"/>
            <a:ext cx="1820091" cy="145607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53200" cy="6858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Материал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8541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Плоскопараллельные концевые меры длины из керамики</a:t>
            </a:r>
          </a:p>
        </p:txBody>
      </p:sp>
    </p:spTree>
    <p:extLst>
      <p:ext uri="{BB962C8B-B14F-4D97-AF65-F5344CB8AC3E}">
        <p14:creationId xmlns:p14="http://schemas.microsoft.com/office/powerpoint/2010/main" val="5756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8382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0000FF"/>
                </a:solidFill>
              </a:rPr>
              <a:t>Наборы керамических </a:t>
            </a:r>
            <a:r>
              <a:rPr lang="ru-RU" sz="3600" b="1" dirty="0" smtClean="0">
                <a:solidFill>
                  <a:srgbClr val="0000FF"/>
                </a:solidFill>
              </a:rPr>
              <a:t>КМД</a:t>
            </a:r>
            <a:endParaRPr lang="ru-RU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06287" y="1143000"/>
            <a:ext cx="403291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Как </a:t>
            </a:r>
            <a:r>
              <a:rPr lang="ru-RU" sz="2100" dirty="0"/>
              <a:t>и стальные, керамические КМД выпускаются </a:t>
            </a:r>
            <a:r>
              <a:rPr lang="ru-RU" sz="2100" b="1" dirty="0">
                <a:solidFill>
                  <a:srgbClr val="0000FF"/>
                </a:solidFill>
              </a:rPr>
              <a:t>в наборах</a:t>
            </a:r>
            <a:r>
              <a:rPr lang="ru-RU" sz="2100" dirty="0"/>
              <a:t>. Отдельные меры длины, как правило, можно приобрести под заказ. Чем большее число КМД в наборе, тем проще будет получить блок нужного размеры с наименьшим количеством мер. Наборы могу отличаться количеством мер и градацией размеров.</a:t>
            </a:r>
            <a:br>
              <a:rPr lang="ru-RU" sz="2100" dirty="0"/>
            </a:br>
            <a:r>
              <a:rPr lang="ru-RU" sz="2100" dirty="0"/>
              <a:t/>
            </a:r>
            <a:br>
              <a:rPr lang="ru-RU" sz="2100" dirty="0"/>
            </a:br>
            <a:endParaRPr lang="ru-RU" sz="2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9" y="1143000"/>
            <a:ext cx="4607463" cy="36859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" y="4929428"/>
            <a:ext cx="836612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Помимо наборов КМД из керамики производители выпускают </a:t>
            </a:r>
            <a:r>
              <a:rPr lang="ru-RU" sz="2100" b="1" dirty="0">
                <a:solidFill>
                  <a:srgbClr val="0000FF"/>
                </a:solidFill>
              </a:rPr>
              <a:t>комбинированные наборы</a:t>
            </a:r>
            <a:r>
              <a:rPr lang="ru-RU" sz="2100" dirty="0"/>
              <a:t>, включающие плоскопараллельные меры длины из </a:t>
            </a:r>
            <a:r>
              <a:rPr lang="ru-RU" sz="2100" b="1" dirty="0"/>
              <a:t>керамики</a:t>
            </a:r>
            <a:r>
              <a:rPr lang="ru-RU" sz="2100" dirty="0"/>
              <a:t> и </a:t>
            </a:r>
            <a:r>
              <a:rPr lang="ru-RU" sz="2100" b="1" dirty="0"/>
              <a:t>стали</a:t>
            </a:r>
          </a:p>
        </p:txBody>
      </p:sp>
    </p:spTree>
    <p:extLst>
      <p:ext uri="{BB962C8B-B14F-4D97-AF65-F5344CB8AC3E}">
        <p14:creationId xmlns:p14="http://schemas.microsoft.com/office/powerpoint/2010/main" val="10371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" y="1500511"/>
            <a:ext cx="8991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/>
              <a:t>российском рынке можно встретить концевые меры длины из циркониевой керамики </a:t>
            </a:r>
            <a:r>
              <a:rPr lang="ru-RU" sz="2000" b="1" dirty="0">
                <a:solidFill>
                  <a:srgbClr val="0000FF"/>
                </a:solidFill>
              </a:rPr>
              <a:t>TESA (Швейцария), </a:t>
            </a:r>
            <a:r>
              <a:rPr lang="ru-RU" sz="2000" b="1" dirty="0" err="1">
                <a:solidFill>
                  <a:srgbClr val="0000FF"/>
                </a:solidFill>
              </a:rPr>
              <a:t>Vogel</a:t>
            </a:r>
            <a:r>
              <a:rPr lang="ru-RU" sz="2000" b="1" dirty="0">
                <a:solidFill>
                  <a:srgbClr val="0000FF"/>
                </a:solidFill>
              </a:rPr>
              <a:t> (Германия), </a:t>
            </a:r>
            <a:r>
              <a:rPr lang="ru-RU" sz="2000" b="1" dirty="0" err="1">
                <a:solidFill>
                  <a:srgbClr val="0000FF"/>
                </a:solidFill>
              </a:rPr>
              <a:t>Mitutoyo</a:t>
            </a:r>
            <a:r>
              <a:rPr lang="ru-RU" sz="2000" b="1" dirty="0">
                <a:solidFill>
                  <a:srgbClr val="0000FF"/>
                </a:solidFill>
              </a:rPr>
              <a:t> (Япония), </a:t>
            </a:r>
            <a:r>
              <a:rPr lang="ru-RU" sz="2000" dirty="0"/>
              <a:t>а также производителей </a:t>
            </a:r>
            <a:r>
              <a:rPr lang="ru-RU" sz="2000" b="1" dirty="0">
                <a:solidFill>
                  <a:srgbClr val="0000FF"/>
                </a:solidFill>
              </a:rPr>
              <a:t>Китая, Англии, США </a:t>
            </a:r>
            <a:r>
              <a:rPr lang="ru-RU" sz="2000" dirty="0"/>
              <a:t>и других стран. </a:t>
            </a:r>
            <a:endParaRPr lang="ru-RU" sz="2000" dirty="0" smtClean="0"/>
          </a:p>
          <a:p>
            <a:endParaRPr lang="ru-RU" sz="800" dirty="0" smtClean="0"/>
          </a:p>
          <a:p>
            <a:r>
              <a:rPr lang="ru-RU" sz="2000" dirty="0" smtClean="0"/>
              <a:t>Плоскопараллельные </a:t>
            </a:r>
            <a:r>
              <a:rPr lang="ru-RU" sz="2000" dirty="0"/>
              <a:t>КМД выпускаются по </a:t>
            </a:r>
            <a:r>
              <a:rPr lang="ru-RU" sz="2000" b="1" dirty="0" smtClean="0">
                <a:solidFill>
                  <a:srgbClr val="0000FF"/>
                </a:solidFill>
              </a:rPr>
              <a:t>стандартам</a:t>
            </a:r>
            <a:r>
              <a:rPr lang="ru-RU" sz="2000" dirty="0"/>
              <a:t>:</a:t>
            </a:r>
          </a:p>
          <a:p>
            <a:pPr marL="452438" indent="-277813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ISO 3650 </a:t>
            </a:r>
            <a:r>
              <a:rPr lang="ru-RU" sz="2000" dirty="0" smtClean="0"/>
              <a:t>– Европейский международный </a:t>
            </a:r>
            <a:r>
              <a:rPr lang="ru-RU" sz="2000" dirty="0"/>
              <a:t>Стандарт концевых мер;</a:t>
            </a:r>
          </a:p>
          <a:p>
            <a:pPr marL="452438" indent="-277813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BS 4311 </a:t>
            </a:r>
            <a:r>
              <a:rPr lang="ru-RU" sz="2000" dirty="0" smtClean="0"/>
              <a:t>– Британский Стандарт </a:t>
            </a:r>
            <a:r>
              <a:rPr lang="ru-RU" sz="2000" dirty="0"/>
              <a:t>концевых мер (дюймовая система исчисления);</a:t>
            </a:r>
          </a:p>
          <a:p>
            <a:pPr marL="452438" indent="-277813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GB/T 6093-2001 </a:t>
            </a:r>
            <a:r>
              <a:rPr lang="ru-RU" sz="2000" dirty="0" smtClean="0"/>
              <a:t>– Китайский Стандарт </a:t>
            </a:r>
            <a:r>
              <a:rPr lang="ru-RU" sz="2000" dirty="0"/>
              <a:t>концевых мер.</a:t>
            </a:r>
          </a:p>
          <a:p>
            <a:endParaRPr lang="ru-RU" sz="8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9" y="0"/>
            <a:ext cx="1905000" cy="1524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53200" cy="6858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Материал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8268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Плоскопараллельные концевые меры длины из керамики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70" y="4212644"/>
            <a:ext cx="4522578" cy="26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51263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8. </a:t>
            </a: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Основные параметры КМД:</a:t>
            </a:r>
            <a:endParaRPr lang="ru-RU" dirty="0" smtClean="0">
              <a:solidFill>
                <a:srgbClr val="0000FF"/>
              </a:solidFill>
            </a:endParaRPr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8678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776" y="838200"/>
            <a:ext cx="89222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i="0" u="none" strike="noStrike" dirty="0" smtClean="0">
                <a:effectLst/>
                <a:latin typeface="Verdana" panose="020B0604030504040204" pitchFamily="34" charset="0"/>
              </a:rPr>
              <a:t>Длина (размер) концевой меры</a:t>
            </a:r>
            <a:r>
              <a:rPr lang="ru-RU" sz="2000" b="0" i="0" u="none" strike="noStrike" dirty="0" smtClean="0">
                <a:effectLst/>
                <a:latin typeface="Verdana" panose="020B0604030504040204" pitchFamily="34" charset="0"/>
              </a:rPr>
              <a:t>: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Verdana" panose="020B0604030504040204" pitchFamily="34" charset="0"/>
              </a:rPr>
              <a:t>номинальная;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b="0" i="0" u="none" strike="noStrike" dirty="0" smtClean="0">
                <a:effectLst/>
                <a:latin typeface="Verdana" panose="020B0604030504040204" pitchFamily="34" charset="0"/>
              </a:rPr>
              <a:t>действительная;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Verdana" panose="020B0604030504040204" pitchFamily="34" charset="0"/>
              </a:rPr>
              <a:t>Плоскопараллельность измерительных поверхностей концевой меры </a:t>
            </a:r>
            <a:r>
              <a:rPr lang="ru-RU" i="1" dirty="0" smtClean="0">
                <a:latin typeface="Verdana" panose="020B0604030504040204" pitchFamily="34" charset="0"/>
              </a:rPr>
              <a:t>(</a:t>
            </a:r>
            <a:r>
              <a:rPr lang="ru-RU" altLang="ru-RU" sz="2000" i="1" dirty="0"/>
              <a:t>равенство расстояний между измерительными поверхностями данной меры в разных </a:t>
            </a:r>
            <a:r>
              <a:rPr lang="ru-RU" altLang="ru-RU" sz="2000" i="1" dirty="0" smtClean="0"/>
              <a:t>местах</a:t>
            </a:r>
            <a:r>
              <a:rPr lang="ru-RU" altLang="ru-RU" sz="2000" dirty="0" smtClean="0"/>
              <a:t>)</a:t>
            </a:r>
            <a:r>
              <a:rPr lang="ru-RU" sz="2000" dirty="0" smtClean="0">
                <a:latin typeface="Verdana" panose="020B0604030504040204" pitchFamily="34" charset="0"/>
              </a:rPr>
              <a:t>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i="0" u="none" strike="noStrike" dirty="0" smtClean="0">
                <a:effectLst/>
                <a:latin typeface="Verdana" panose="020B0604030504040204" pitchFamily="34" charset="0"/>
              </a:rPr>
              <a:t>Суммарная погрешность формы и расположения измерительных поверхностей</a:t>
            </a:r>
            <a:r>
              <a:rPr lang="ru-RU" sz="2000" b="0" i="0" u="none" strike="noStrike" dirty="0" smtClean="0">
                <a:effectLst/>
                <a:latin typeface="Verdana" panose="020B0604030504040204" pitchFamily="34" charset="0"/>
              </a:rPr>
              <a:t>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Verdana" panose="020B0604030504040204" pitchFamily="34" charset="0"/>
              </a:rPr>
              <a:t>Точность</a:t>
            </a:r>
            <a:r>
              <a:rPr lang="ru-RU" sz="2000" dirty="0" smtClean="0">
                <a:latin typeface="Verdana" panose="020B0604030504040204" pitchFamily="34" charset="0"/>
              </a:rPr>
              <a:t> </a:t>
            </a:r>
            <a:r>
              <a:rPr lang="ru-RU" sz="2000" b="1" dirty="0" smtClean="0">
                <a:latin typeface="Verdana" panose="020B0604030504040204" pitchFamily="34" charset="0"/>
              </a:rPr>
              <a:t>концевой меры </a:t>
            </a:r>
            <a:r>
              <a:rPr lang="ru-RU" i="1" dirty="0" smtClean="0">
                <a:latin typeface="Verdana" panose="020B0604030504040204" pitchFamily="34" charset="0"/>
              </a:rPr>
              <a:t>(точность длины и отклонение от плоскопараллельности измерительных поверхностей</a:t>
            </a:r>
            <a:r>
              <a:rPr lang="en-US" i="1" dirty="0" smtClean="0">
                <a:latin typeface="Verdana" panose="020B0604030504040204" pitchFamily="34" charset="0"/>
              </a:rPr>
              <a:t>, </a:t>
            </a:r>
            <a:r>
              <a:rPr lang="ru-RU" alt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которая определяется разностью между наибольшим и наименьшим расстояниями между измерительными поверхностями данной меры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b="0" i="1" u="none" strike="noStrike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292" y="4487840"/>
            <a:ext cx="866519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Измерительные поверхности КМД изготовляют</a:t>
            </a:r>
            <a:r>
              <a:rPr lang="ru-RU" sz="21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минимальными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допусками на:</a:t>
            </a:r>
          </a:p>
          <a:p>
            <a:pPr marL="742950" lvl="1" indent="-28575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размер;</a:t>
            </a:r>
          </a:p>
          <a:p>
            <a:pPr marL="742950" lvl="1" indent="-28575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отклонение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параллельности;</a:t>
            </a:r>
          </a:p>
          <a:p>
            <a:pPr marL="742950" lvl="1" indent="-28575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отклонение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плоскостности;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минимальными параметрами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шероховатости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(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поверхности обработаны до зеркального блеска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1802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9" y="619874"/>
            <a:ext cx="7113099" cy="2845240"/>
          </a:xfr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808" y="838200"/>
            <a:ext cx="3171192" cy="17164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1884"/>
            <a:ext cx="6705600" cy="44597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8.1</a:t>
            </a: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Номинальный </a:t>
            </a:r>
            <a: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</a:rPr>
              <a:t>размер </a:t>
            </a: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КМД</a:t>
            </a:r>
            <a:endParaRPr lang="ru-RU" dirty="0" smtClean="0">
              <a:solidFill>
                <a:srgbClr val="0000FF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22" y="762000"/>
            <a:ext cx="3387186" cy="18333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6" name="Прямоугольник 5"/>
          <p:cNvSpPr/>
          <p:nvPr/>
        </p:nvSpPr>
        <p:spPr>
          <a:xfrm>
            <a:off x="108734" y="3326230"/>
            <a:ext cx="9035266" cy="35086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Размер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плоскопараллельной концевой меры длины </a:t>
            </a:r>
            <a:r>
              <a:rPr lang="ru-RU" dirty="0" smtClean="0">
                <a:latin typeface="+mj-lt"/>
              </a:rPr>
              <a:t>– это её </a:t>
            </a:r>
            <a:r>
              <a:rPr lang="ru-RU" b="1" dirty="0">
                <a:solidFill>
                  <a:srgbClr val="0000FF"/>
                </a:solidFill>
                <a:latin typeface="+mj-lt"/>
              </a:rPr>
              <a:t>срединная длина </a:t>
            </a: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ℓ </a:t>
            </a:r>
            <a:r>
              <a:rPr lang="ru-RU" i="1" dirty="0" smtClean="0">
                <a:latin typeface="+mj-lt"/>
              </a:rPr>
              <a:t>(</a:t>
            </a:r>
            <a:r>
              <a:rPr lang="ru-RU" b="1" i="1" dirty="0">
                <a:solidFill>
                  <a:srgbClr val="006600"/>
                </a:solidFill>
                <a:latin typeface="+mj-lt"/>
              </a:rPr>
              <a:t>рис. </a:t>
            </a: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б</a:t>
            </a:r>
            <a:r>
              <a:rPr lang="ru-RU" i="1" dirty="0" smtClean="0">
                <a:latin typeface="+mj-lt"/>
              </a:rPr>
              <a:t>).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Срединную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длину </a:t>
            </a:r>
            <a:r>
              <a:rPr lang="ru-RU" dirty="0">
                <a:latin typeface="+mj-lt"/>
              </a:rPr>
              <a:t>определяют </a:t>
            </a:r>
            <a:r>
              <a:rPr lang="ru-RU" dirty="0" smtClean="0">
                <a:latin typeface="+mj-lt"/>
              </a:rPr>
              <a:t>длиной </a:t>
            </a:r>
            <a:r>
              <a:rPr lang="ru-RU" dirty="0">
                <a:latin typeface="+mj-lt"/>
              </a:rPr>
              <a:t>перпендикуляра, опущенного из середины одной из измерительных поверхностей меры на противоположную измерительную поверхность. </a:t>
            </a:r>
            <a:endParaRPr lang="en-US" dirty="0">
              <a:latin typeface="+mj-lt"/>
            </a:endParaRPr>
          </a:p>
          <a:p>
            <a:endParaRPr lang="en-US" sz="800" dirty="0"/>
          </a:p>
          <a:p>
            <a:r>
              <a:rPr lang="ru-RU" b="1" dirty="0">
                <a:solidFill>
                  <a:srgbClr val="FF0000"/>
                </a:solidFill>
              </a:rPr>
              <a:t>Длина плоскопараллельной концевой меры </a:t>
            </a:r>
            <a:r>
              <a:rPr lang="ru-RU" dirty="0"/>
              <a:t>в данной точке определяется длиной перпендикуляра, опущенного из данной точки на противоположную измерительную поверхность.</a:t>
            </a:r>
          </a:p>
          <a:p>
            <a:endParaRPr lang="ru-RU" sz="800" dirty="0">
              <a:latin typeface="Verdana" panose="020B0604030504040204" pitchFamily="34" charset="0"/>
            </a:endParaRPr>
          </a:p>
          <a:p>
            <a:r>
              <a:rPr lang="ru-RU" altLang="ru-RU" dirty="0" smtClean="0"/>
              <a:t>Значения </a:t>
            </a:r>
            <a:r>
              <a:rPr lang="ru-RU" altLang="ru-RU" dirty="0"/>
              <a:t>сторон </a:t>
            </a:r>
            <a:r>
              <a:rPr lang="ru-RU" altLang="ru-RU" b="1" i="1" dirty="0">
                <a:solidFill>
                  <a:srgbClr val="FF0000"/>
                </a:solidFill>
              </a:rPr>
              <a:t>а</a:t>
            </a:r>
            <a:r>
              <a:rPr lang="ru-RU" altLang="ru-RU" i="1" dirty="0"/>
              <a:t> </a:t>
            </a:r>
            <a:r>
              <a:rPr lang="ru-RU" altLang="ru-RU" dirty="0"/>
              <a:t>и</a:t>
            </a:r>
            <a:r>
              <a:rPr lang="ru-RU" altLang="ru-RU" i="1" dirty="0"/>
              <a:t> </a:t>
            </a:r>
            <a:r>
              <a:rPr lang="ru-RU" altLang="ru-RU" b="1" i="1" dirty="0">
                <a:solidFill>
                  <a:srgbClr val="FF0000"/>
                </a:solidFill>
              </a:rPr>
              <a:t>в</a:t>
            </a:r>
            <a:r>
              <a:rPr lang="ru-RU" altLang="ru-RU" i="1" dirty="0"/>
              <a:t> </a:t>
            </a:r>
            <a:r>
              <a:rPr lang="ru-RU" altLang="ru-RU" dirty="0" err="1"/>
              <a:t>в</a:t>
            </a:r>
            <a:r>
              <a:rPr lang="ru-RU" altLang="ru-RU" i="1" dirty="0"/>
              <a:t> </a:t>
            </a:r>
            <a:r>
              <a:rPr lang="ru-RU" altLang="ru-RU" dirty="0"/>
              <a:t>сечении мер определяются в зависимости от номинального размера срединной длины </a:t>
            </a:r>
            <a:r>
              <a:rPr lang="ru-RU" b="1" i="1" dirty="0">
                <a:solidFill>
                  <a:srgbClr val="FF0000"/>
                </a:solidFill>
              </a:rPr>
              <a:t>ℓ</a:t>
            </a:r>
            <a:r>
              <a:rPr lang="ru-RU" altLang="ru-RU" dirty="0" smtClean="0"/>
              <a:t>.</a:t>
            </a:r>
            <a:endParaRPr lang="ru-RU" altLang="ru-RU" dirty="0"/>
          </a:p>
          <a:p>
            <a:endParaRPr lang="ru-RU" sz="800" b="1" i="1" dirty="0" smtClean="0">
              <a:latin typeface="+mj-lt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Номинальный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размер срединной длины </a:t>
            </a:r>
            <a:r>
              <a:rPr lang="ru-RU" dirty="0">
                <a:latin typeface="+mj-lt"/>
              </a:rPr>
              <a:t>указан </a:t>
            </a:r>
            <a:r>
              <a:rPr lang="ru-RU" b="1" dirty="0">
                <a:solidFill>
                  <a:srgbClr val="0000FF"/>
                </a:solidFill>
                <a:latin typeface="+mj-lt"/>
              </a:rPr>
              <a:t>на каждой мере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длины                   </a:t>
            </a:r>
            <a:r>
              <a:rPr lang="ru-RU" i="1" dirty="0" smtClean="0"/>
              <a:t>(</a:t>
            </a:r>
            <a:r>
              <a:rPr lang="ru-RU" b="1" i="1" dirty="0">
                <a:solidFill>
                  <a:srgbClr val="006600"/>
                </a:solidFill>
              </a:rPr>
              <a:t>рис. </a:t>
            </a:r>
            <a:r>
              <a:rPr lang="ru-RU" b="1" i="1" dirty="0" smtClean="0">
                <a:solidFill>
                  <a:srgbClr val="006600"/>
                </a:solidFill>
              </a:rPr>
              <a:t>а, в</a:t>
            </a:r>
            <a:r>
              <a:rPr lang="ru-RU" i="1" dirty="0" smtClean="0"/>
              <a:t>)</a:t>
            </a:r>
            <a:r>
              <a:rPr lang="ru-RU" i="1" dirty="0" smtClean="0">
                <a:latin typeface="+mj-lt"/>
              </a:rPr>
              <a:t>.</a:t>
            </a:r>
            <a:endParaRPr lang="ru-RU" b="0" i="1" u="none" strike="noStrike" dirty="0"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4115" y="2951252"/>
            <a:ext cx="4750485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Рис. Плоскопараллельные концевые </a:t>
            </a:r>
            <a:r>
              <a:rPr lang="ru-RU" sz="1400" b="1" i="1" dirty="0"/>
              <a:t>меры </a:t>
            </a:r>
            <a:r>
              <a:rPr lang="ru-RU" sz="1400" b="1" i="1" dirty="0" smtClean="0"/>
              <a:t>длины</a:t>
            </a:r>
          </a:p>
          <a:p>
            <a:r>
              <a:rPr lang="ru-RU" sz="800" b="1" i="1" dirty="0" smtClean="0"/>
              <a:t> </a:t>
            </a:r>
            <a:endParaRPr lang="ru-RU" sz="800" b="1" i="1" dirty="0"/>
          </a:p>
        </p:txBody>
      </p:sp>
    </p:spTree>
    <p:extLst>
      <p:ext uri="{BB962C8B-B14F-4D97-AF65-F5344CB8AC3E}">
        <p14:creationId xmlns:p14="http://schemas.microsoft.com/office/powerpoint/2010/main" val="14800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51263"/>
            <a:ext cx="68580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Номинальный </a:t>
            </a:r>
            <a: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</a:rPr>
              <a:t>размер </a:t>
            </a: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КМД:</a:t>
            </a:r>
            <a:endParaRPr lang="ru-RU" dirty="0" smtClean="0">
              <a:solidFill>
                <a:srgbClr val="0000FF"/>
              </a:solidFill>
            </a:endParaRPr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8678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189216" y="898548"/>
            <a:ext cx="8954784" cy="59594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solidFill>
                  <a:srgbClr val="FF0000"/>
                </a:solidFill>
              </a:rPr>
              <a:t>Длина концевой меры </a:t>
            </a:r>
            <a:r>
              <a:rPr lang="ru-RU" sz="1700" b="1" dirty="0">
                <a:solidFill>
                  <a:srgbClr val="0000FF"/>
                </a:solidFill>
              </a:rPr>
              <a:t>(в любой точке) </a:t>
            </a:r>
            <a:r>
              <a:rPr lang="ru-RU" sz="1700" b="1" dirty="0"/>
              <a:t>– это длина перпендикуляра, опущенного из данной точки измерительной поверхности концевой меры на её противоположную измерительную поверхность. </a:t>
            </a:r>
          </a:p>
          <a:p>
            <a:pPr marL="0" indent="0">
              <a:buNone/>
            </a:pPr>
            <a:r>
              <a:rPr lang="ru-RU" sz="1700" dirty="0"/>
              <a:t>Согласно </a:t>
            </a:r>
            <a:r>
              <a:rPr lang="ru-RU" sz="1700" b="1" dirty="0">
                <a:solidFill>
                  <a:srgbClr val="0000FF"/>
                </a:solidFill>
              </a:rPr>
              <a:t>ГОСТ 9038-90 </a:t>
            </a:r>
            <a:r>
              <a:rPr lang="ru-RU" sz="1700" b="1" dirty="0"/>
              <a:t>противоположной измерительной поверхностью </a:t>
            </a:r>
            <a:r>
              <a:rPr lang="ru-RU" sz="1700" dirty="0"/>
              <a:t>служит поверхность плоской вспомогательной пластины, изготовленной из того же материала и с поверхностью того же качества, что и концевая мера, к которой она притёрта.</a:t>
            </a:r>
          </a:p>
          <a:p>
            <a:pPr marL="0" indent="0">
              <a:buNone/>
            </a:pPr>
            <a:endParaRPr lang="ru-RU" sz="500" dirty="0" smtClean="0"/>
          </a:p>
          <a:p>
            <a:pPr marL="0" indent="0">
              <a:buNone/>
            </a:pPr>
            <a:r>
              <a:rPr lang="ru-RU" sz="1700" dirty="0" smtClean="0"/>
              <a:t>Основными </a:t>
            </a:r>
            <a:r>
              <a:rPr lang="ru-RU" sz="1700" b="1" dirty="0">
                <a:solidFill>
                  <a:srgbClr val="FF0000"/>
                </a:solidFill>
              </a:rPr>
              <a:t>точностными характеристиками концевой меры длины </a:t>
            </a:r>
            <a:r>
              <a:rPr lang="ru-RU" sz="1700" dirty="0" smtClean="0"/>
              <a:t>являются: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700" dirty="0" smtClean="0"/>
              <a:t>отклонение </a:t>
            </a:r>
            <a:r>
              <a:rPr lang="ru-RU" sz="1700" dirty="0"/>
              <a:t>значения длины концевой меры от </a:t>
            </a:r>
            <a:r>
              <a:rPr lang="ru-RU" sz="1700" dirty="0" smtClean="0"/>
              <a:t>номинальной;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700" dirty="0" smtClean="0"/>
              <a:t>отклонение </a:t>
            </a:r>
            <a:r>
              <a:rPr lang="ru-RU" sz="1700" dirty="0"/>
              <a:t>от плоскопараллельности концевой меры.</a:t>
            </a:r>
          </a:p>
          <a:p>
            <a:pPr marL="0" indent="0"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Отклонение </a:t>
            </a:r>
            <a:r>
              <a:rPr lang="ru-RU" sz="1700" b="1" dirty="0">
                <a:solidFill>
                  <a:srgbClr val="FF0000"/>
                </a:solidFill>
              </a:rPr>
              <a:t>значения длины концевой меры от номинальной </a:t>
            </a:r>
            <a:r>
              <a:rPr lang="ru-RU" sz="1700" b="1" dirty="0"/>
              <a:t>– это наибольшая по абсолютному значению разность между длиной концевой меры в любой точке и номинальной длиной концевой меры.</a:t>
            </a:r>
          </a:p>
          <a:p>
            <a:pPr marL="0" indent="0"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Отклонением от плоскопараллельности </a:t>
            </a:r>
            <a:r>
              <a:rPr lang="ru-RU" sz="1700" b="1" dirty="0">
                <a:solidFill>
                  <a:srgbClr val="FF0000"/>
                </a:solidFill>
              </a:rPr>
              <a:t>концевой меры </a:t>
            </a:r>
            <a:r>
              <a:rPr lang="ru-RU" sz="1700" b="1" dirty="0" smtClean="0"/>
              <a:t>– это разность между </a:t>
            </a:r>
            <a:r>
              <a:rPr lang="ru-RU" sz="1700" b="1" dirty="0"/>
              <a:t>наибольшей и наименьшей длинами концевой </a:t>
            </a:r>
            <a:r>
              <a:rPr lang="ru-RU" sz="1700" b="1" dirty="0" smtClean="0"/>
              <a:t>меры.</a:t>
            </a:r>
            <a:endParaRPr lang="ru-RU" sz="1700" b="1" dirty="0"/>
          </a:p>
          <a:p>
            <a:pPr marL="0" indent="0">
              <a:buNone/>
            </a:pPr>
            <a:endParaRPr lang="ru-RU" sz="500" dirty="0" smtClean="0"/>
          </a:p>
          <a:p>
            <a:pPr marL="0" indent="0">
              <a:buNone/>
            </a:pPr>
            <a:r>
              <a:rPr lang="ru-RU" sz="1700" dirty="0" smtClean="0"/>
              <a:t>В </a:t>
            </a:r>
            <a:r>
              <a:rPr lang="ru-RU" sz="1700" dirty="0"/>
              <a:t>зависимости от величины отклонения длины мер от номинального размера и плоскопараллельности устанавливаются четыре </a:t>
            </a:r>
            <a:r>
              <a:rPr lang="ru-RU" sz="1700" b="1" dirty="0">
                <a:solidFill>
                  <a:srgbClr val="0000FF"/>
                </a:solidFill>
              </a:rPr>
              <a:t>класса точности концевых мер</a:t>
            </a:r>
            <a:r>
              <a:rPr lang="ru-RU" sz="1700" dirty="0"/>
              <a:t>: </a:t>
            </a:r>
            <a:r>
              <a:rPr lang="ru-RU" sz="1700" dirty="0" smtClean="0"/>
              <a:t>                                                </a:t>
            </a:r>
            <a:r>
              <a:rPr lang="ru-RU" sz="1700" b="1" dirty="0" smtClean="0">
                <a:solidFill>
                  <a:srgbClr val="FF0000"/>
                </a:solidFill>
              </a:rPr>
              <a:t>0</a:t>
            </a:r>
            <a:r>
              <a:rPr lang="ru-RU" sz="1700" b="1" dirty="0">
                <a:solidFill>
                  <a:srgbClr val="FF0000"/>
                </a:solidFill>
              </a:rPr>
              <a:t>; 1; 2; 3.</a:t>
            </a:r>
          </a:p>
          <a:p>
            <a:pPr marL="0" indent="0">
              <a:buNone/>
            </a:pPr>
            <a:r>
              <a:rPr lang="ru-RU" sz="1700" dirty="0"/>
              <a:t>Допускаемые отклонения длины концевых мер от номинальной при температуре </a:t>
            </a:r>
            <a:r>
              <a:rPr lang="ru-RU" sz="1700" dirty="0" smtClean="0"/>
              <a:t>             </a:t>
            </a:r>
            <a:r>
              <a:rPr lang="ru-RU" sz="1700" b="1" dirty="0" smtClean="0">
                <a:solidFill>
                  <a:srgbClr val="FF0000"/>
                </a:solidFill>
              </a:rPr>
              <a:t>20 </a:t>
            </a:r>
            <a:r>
              <a:rPr lang="ru-RU" sz="1700" b="1" dirty="0">
                <a:solidFill>
                  <a:srgbClr val="FF0000"/>
                </a:solidFill>
              </a:rPr>
              <a:t>°С</a:t>
            </a:r>
            <a:r>
              <a:rPr lang="ru-RU" sz="1700" dirty="0"/>
              <a:t> и отклонения от плоскопараллельности измерительных поверхностей не должны превышать значений, указанных </a:t>
            </a:r>
            <a:r>
              <a:rPr lang="ru-RU" sz="1700" dirty="0" smtClean="0"/>
              <a:t>ГОСТом.</a:t>
            </a:r>
          </a:p>
          <a:p>
            <a:pPr marL="0" indent="0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6450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343" y="243206"/>
            <a:ext cx="6553200" cy="72469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2.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Классификация мер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127759"/>
            <a:ext cx="8610600" cy="5638800"/>
          </a:xfrm>
        </p:spPr>
        <p:txBody>
          <a:bodyPr>
            <a:normAutofit fontScale="77500" lnSpcReduction="20000"/>
          </a:bodyPr>
          <a:lstStyle/>
          <a:p>
            <a:pPr marL="514350" indent="-51435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arenR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По назначению: </a:t>
            </a:r>
          </a:p>
          <a:p>
            <a:pPr marL="400050" lvl="1" indent="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а)</a:t>
            </a:r>
            <a:r>
              <a:rPr lang="ru-RU" sz="3600" dirty="0" smtClean="0"/>
              <a:t> однозначные;</a:t>
            </a:r>
          </a:p>
          <a:p>
            <a:pPr marL="400050" lvl="1" indent="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б) </a:t>
            </a:r>
            <a:r>
              <a:rPr lang="ru-RU" sz="3600" dirty="0" smtClean="0"/>
              <a:t>многозначные;</a:t>
            </a:r>
          </a:p>
          <a:p>
            <a:pPr marL="400050" lvl="1" indent="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в) </a:t>
            </a:r>
            <a:r>
              <a:rPr lang="ru-RU" sz="3600" dirty="0" smtClean="0"/>
              <a:t>набор мер;</a:t>
            </a:r>
          </a:p>
          <a:p>
            <a:pPr marL="400050" lvl="1" indent="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г) </a:t>
            </a:r>
            <a:r>
              <a:rPr lang="ru-RU" sz="3600" dirty="0" smtClean="0"/>
              <a:t>магазин мер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arenR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По конструкции:</a:t>
            </a:r>
          </a:p>
          <a:p>
            <a:pPr marL="400050" lvl="1" indent="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а</a:t>
            </a:r>
            <a:r>
              <a:rPr lang="ru-RU" sz="3600" b="1" dirty="0">
                <a:solidFill>
                  <a:srgbClr val="0000FF"/>
                </a:solidFill>
              </a:rPr>
              <a:t>)</a:t>
            </a:r>
            <a:r>
              <a:rPr lang="ru-RU" sz="3600" dirty="0"/>
              <a:t> </a:t>
            </a:r>
            <a:r>
              <a:rPr lang="ru-RU" sz="4000" b="1" dirty="0" smtClean="0"/>
              <a:t>штриховые</a:t>
            </a:r>
            <a:r>
              <a:rPr lang="ru-RU" dirty="0" smtClean="0"/>
              <a:t> (</a:t>
            </a:r>
            <a:r>
              <a:rPr lang="ru-RU" sz="2400" b="1" i="1" dirty="0" smtClean="0"/>
              <a:t>многозначные</a:t>
            </a:r>
            <a:r>
              <a:rPr lang="ru-RU" sz="2400" dirty="0" smtClean="0"/>
              <a:t> </a:t>
            </a:r>
            <a:r>
              <a:rPr lang="ru-RU" sz="2400" b="1" i="1" dirty="0" smtClean="0"/>
              <a:t>меры</a:t>
            </a:r>
            <a:r>
              <a:rPr lang="ru-RU" sz="2400" i="1" dirty="0" smtClean="0"/>
              <a:t>, на которые нанесены шкалы с высокой точностью – измерительные линейки, рулетки и др.</a:t>
            </a:r>
            <a:r>
              <a:rPr lang="ru-RU" dirty="0" smtClean="0"/>
              <a:t>);</a:t>
            </a:r>
            <a:endParaRPr lang="ru-RU" dirty="0"/>
          </a:p>
          <a:p>
            <a:pPr marL="400050" lvl="1" indent="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4000" b="1" dirty="0">
                <a:solidFill>
                  <a:srgbClr val="0000FF"/>
                </a:solidFill>
              </a:rPr>
              <a:t>б) </a:t>
            </a:r>
            <a:r>
              <a:rPr lang="ru-RU" sz="4000" b="1" dirty="0" smtClean="0"/>
              <a:t>концевые</a:t>
            </a:r>
            <a:r>
              <a:rPr lang="ru-RU" sz="4000" dirty="0" smtClean="0"/>
              <a:t> </a:t>
            </a:r>
            <a:r>
              <a:rPr lang="ru-RU" dirty="0" smtClean="0"/>
              <a:t>(</a:t>
            </a:r>
            <a:r>
              <a:rPr lang="ru-RU" sz="2400" b="1" i="1" dirty="0" smtClean="0"/>
              <a:t>однозначные</a:t>
            </a:r>
            <a:r>
              <a:rPr lang="ru-RU" sz="2400" i="1" dirty="0" smtClean="0"/>
              <a:t> </a:t>
            </a:r>
            <a:r>
              <a:rPr lang="ru-RU" sz="2400" b="1" i="1" dirty="0" smtClean="0"/>
              <a:t>меры</a:t>
            </a:r>
            <a:r>
              <a:rPr lang="ru-RU" sz="2400" i="1" dirty="0" smtClean="0"/>
              <a:t>, размер которых образован противоположными измерительными поверхностями – концевые меры длины – КМД</a:t>
            </a:r>
            <a:r>
              <a:rPr lang="ru-RU" dirty="0" smtClean="0"/>
              <a:t>)</a:t>
            </a:r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774"/>
            <a:ext cx="1797346" cy="7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2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51263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</a:rPr>
              <a:t>Номинальный размер </a:t>
            </a: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КМД:</a:t>
            </a:r>
            <a:endParaRPr lang="ru-RU" dirty="0" smtClean="0">
              <a:solidFill>
                <a:srgbClr val="0000FF"/>
              </a:solidFill>
            </a:endParaRPr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8678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803" y="1219200"/>
            <a:ext cx="3914793" cy="2118975"/>
          </a:xfrm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65413" y="3695362"/>
            <a:ext cx="1377950" cy="4270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altLang="ru-RU" sz="2400" kern="0" dirty="0" smtClean="0"/>
              <a:t>Рис.2</a:t>
            </a:r>
            <a:endParaRPr lang="ru-RU" altLang="ru-RU" sz="2400" kern="0" dirty="0"/>
          </a:p>
        </p:txBody>
      </p:sp>
      <p:pic>
        <p:nvPicPr>
          <p:cNvPr id="10" name="Рисунок 9" descr="http://delostroika.ru/uploads/posts/big_stroika/img_stroika_5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0101"/>
            <a:ext cx="3761245" cy="268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509030"/>
            <a:ext cx="3113442" cy="166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228600" y="5393279"/>
            <a:ext cx="8763000" cy="9069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1800" kern="0" dirty="0" smtClean="0"/>
              <a:t>Концевые меры комплектуют в различные наборы по их числу и размерам номинальной длины. В наборах от № 1 до № 19 число мер составляет от 2 до 112. В специальных наборах: № 20— 23 меры, № 21 — 20 мер, № 22 — 7 мер.</a:t>
            </a:r>
            <a:endParaRPr lang="ru-RU" alt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25446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5452" y="4800600"/>
            <a:ext cx="3848548" cy="2057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3407"/>
            <a:ext cx="9144000" cy="956428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8.2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00FF"/>
                </a:solidFill>
              </a:rPr>
              <a:t>Плоскопараллельность</a:t>
            </a:r>
            <a:r>
              <a:rPr lang="ru-RU" sz="2600" b="1" dirty="0" smtClean="0">
                <a:solidFill>
                  <a:srgbClr val="0000FF"/>
                </a:solidFill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</a:rPr>
              <a:t/>
            </a:r>
            <a:br>
              <a:rPr lang="ru-RU" sz="2600" b="1" dirty="0" smtClean="0">
                <a:solidFill>
                  <a:srgbClr val="0000FF"/>
                </a:solidFill>
              </a:rPr>
            </a:br>
            <a:r>
              <a:rPr lang="ru-RU" sz="2600" b="1" dirty="0" smtClean="0">
                <a:solidFill>
                  <a:srgbClr val="0000FF"/>
                </a:solidFill>
              </a:rPr>
              <a:t>измерительных </a:t>
            </a:r>
            <a:r>
              <a:rPr lang="ru-RU" sz="2600" b="1" dirty="0">
                <a:solidFill>
                  <a:srgbClr val="0000FF"/>
                </a:solidFill>
              </a:rPr>
              <a:t>поверхностей </a:t>
            </a:r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КМД</a:t>
            </a:r>
            <a:endParaRPr lang="ru-RU" sz="2600" dirty="0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81" y="833021"/>
            <a:ext cx="90445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Помимо длины также нормируется </a:t>
            </a:r>
            <a:r>
              <a:rPr lang="ru-RU" sz="2000" b="1" dirty="0">
                <a:solidFill>
                  <a:srgbClr val="0000FF"/>
                </a:solidFill>
              </a:rPr>
              <a:t>плоскопараллельность рабочих поверхностей КМД</a:t>
            </a:r>
            <a:r>
              <a:rPr lang="ru-RU" sz="2000" dirty="0"/>
              <a:t>.</a:t>
            </a:r>
            <a:endParaRPr lang="ru-RU" sz="2000" b="1" u="sng" dirty="0" smtClean="0">
              <a:solidFill>
                <a:srgbClr val="FF0000"/>
              </a:solidFill>
            </a:endParaRP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Контроль плоскостности измерительных </a:t>
            </a:r>
            <a:r>
              <a:rPr lang="ru-RU" sz="2000" b="1" u="sng" dirty="0">
                <a:solidFill>
                  <a:srgbClr val="FF0000"/>
                </a:solidFill>
              </a:rPr>
              <a:t>поверхностей </a:t>
            </a:r>
            <a:r>
              <a:rPr lang="ru-RU" sz="2000" dirty="0"/>
              <a:t>концевых мер длины проводится с помощью </a:t>
            </a:r>
            <a:r>
              <a:rPr lang="ru-RU" sz="2000" b="1" dirty="0">
                <a:solidFill>
                  <a:srgbClr val="0000FF"/>
                </a:solidFill>
                <a:hlinkClick r:id="rId3" tooltip="Интерференция света"/>
              </a:rPr>
              <a:t>интерференции</a:t>
            </a:r>
            <a:r>
              <a:rPr lang="ru-RU" sz="2000" dirty="0"/>
              <a:t> по плоскопараллельной </a:t>
            </a:r>
            <a:r>
              <a:rPr lang="ru-RU" sz="2000" b="1" dirty="0"/>
              <a:t>стеклянной </a:t>
            </a:r>
            <a:r>
              <a:rPr lang="ru-RU" sz="2000" b="1" dirty="0" smtClean="0"/>
              <a:t>пластине</a:t>
            </a:r>
            <a:r>
              <a:rPr lang="ru-RU" sz="2000" dirty="0" smtClean="0"/>
              <a:t>.</a:t>
            </a:r>
          </a:p>
          <a:p>
            <a:endParaRPr lang="ru-RU" sz="800" dirty="0"/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Контроль параллельности </a:t>
            </a:r>
            <a:r>
              <a:rPr lang="ru-RU" sz="2000" b="1" u="sng" dirty="0">
                <a:solidFill>
                  <a:srgbClr val="FF0000"/>
                </a:solidFill>
              </a:rPr>
              <a:t>рабочих поверхностей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2000" dirty="0" smtClean="0"/>
              <a:t>с помощью </a:t>
            </a:r>
            <a:r>
              <a:rPr lang="ru-RU" sz="2000" b="1" dirty="0" smtClean="0">
                <a:solidFill>
                  <a:srgbClr val="0000FF"/>
                </a:solidFill>
              </a:rPr>
              <a:t>оптикаторов</a:t>
            </a:r>
            <a:r>
              <a:rPr lang="ru-RU" sz="2000" dirty="0">
                <a:solidFill>
                  <a:srgbClr val="0000FF"/>
                </a:solidFill>
              </a:rPr>
              <a:t>, </a:t>
            </a:r>
            <a:r>
              <a:rPr lang="ru-RU" sz="2000" b="1" dirty="0">
                <a:solidFill>
                  <a:srgbClr val="0000FF"/>
                </a:solidFill>
              </a:rPr>
              <a:t>интерферометров</a:t>
            </a:r>
            <a:r>
              <a:rPr lang="ru-RU" sz="2000" dirty="0">
                <a:solidFill>
                  <a:srgbClr val="0000FF"/>
                </a:solidFill>
              </a:rPr>
              <a:t>, </a:t>
            </a:r>
            <a:r>
              <a:rPr lang="ru-RU" sz="2000" b="1" dirty="0">
                <a:solidFill>
                  <a:srgbClr val="0000FF"/>
                </a:solidFill>
              </a:rPr>
              <a:t>измерительных машин</a:t>
            </a:r>
            <a:r>
              <a:rPr lang="ru-RU" sz="2000" dirty="0">
                <a:solidFill>
                  <a:srgbClr val="0000FF"/>
                </a:solidFill>
              </a:rPr>
              <a:t>, </a:t>
            </a:r>
            <a:r>
              <a:rPr lang="ru-RU" sz="2000" b="1" dirty="0">
                <a:solidFill>
                  <a:srgbClr val="0000FF"/>
                </a:solidFill>
              </a:rPr>
              <a:t>длиномеров</a:t>
            </a:r>
            <a:r>
              <a:rPr lang="ru-RU" sz="2000" dirty="0">
                <a:solidFill>
                  <a:srgbClr val="0000FF"/>
                </a:solidFill>
              </a:rPr>
              <a:t> </a:t>
            </a:r>
            <a:r>
              <a:rPr lang="ru-RU" sz="2000" dirty="0"/>
              <a:t>и т. д. </a:t>
            </a:r>
            <a:endParaRPr lang="ru-RU" sz="2000" dirty="0" smtClean="0"/>
          </a:p>
          <a:p>
            <a:endParaRPr lang="ru-RU" sz="800" dirty="0"/>
          </a:p>
          <a:p>
            <a:r>
              <a:rPr lang="ru-RU" sz="2000" dirty="0" smtClean="0"/>
              <a:t>Меры </a:t>
            </a:r>
            <a:r>
              <a:rPr lang="ru-RU" sz="2000" dirty="0"/>
              <a:t>не соответствующие заданной плоскостности могут быть </a:t>
            </a:r>
            <a:r>
              <a:rPr lang="ru-RU" sz="2000" b="1" dirty="0"/>
              <a:t>восстановлены доводкой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Линейные </a:t>
            </a:r>
            <a:r>
              <a:rPr lang="ru-RU" sz="2000" b="1" u="sng" dirty="0">
                <a:solidFill>
                  <a:srgbClr val="FF0000"/>
                </a:solidFill>
              </a:rPr>
              <a:t>размеры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контролируются с помощью </a:t>
            </a:r>
            <a:r>
              <a:rPr lang="ru-RU" sz="2000" b="1" dirty="0">
                <a:solidFill>
                  <a:srgbClr val="0000FF"/>
                </a:solidFill>
              </a:rPr>
              <a:t>измерительных машин ИЗМ</a:t>
            </a:r>
            <a:r>
              <a:rPr lang="ru-RU" sz="2000" dirty="0"/>
              <a:t>, а также </a:t>
            </a:r>
            <a:r>
              <a:rPr lang="ru-RU" sz="2000" b="1" dirty="0">
                <a:solidFill>
                  <a:srgbClr val="0000FF"/>
                </a:solidFill>
              </a:rPr>
              <a:t>методом </a:t>
            </a:r>
            <a:r>
              <a:rPr lang="ru-RU" sz="2000" b="1" dirty="0">
                <a:solidFill>
                  <a:srgbClr val="0000FF"/>
                </a:solidFill>
                <a:hlinkClick r:id="rId4" tooltip="Компарирование"/>
              </a:rPr>
              <a:t>компарирования</a:t>
            </a:r>
            <a:r>
              <a:rPr lang="ru-RU" sz="2000" b="1" dirty="0">
                <a:solidFill>
                  <a:srgbClr val="0000FF"/>
                </a:solidFill>
              </a:rPr>
              <a:t> </a:t>
            </a:r>
            <a:r>
              <a:rPr lang="ru-RU" sz="2000" dirty="0"/>
              <a:t>от мер более высокого разряда и/или класса. </a:t>
            </a:r>
            <a:endParaRPr lang="ru-RU" sz="2000" dirty="0" smtClean="0"/>
          </a:p>
          <a:p>
            <a:r>
              <a:rPr lang="ru-RU" sz="2000" dirty="0" smtClean="0"/>
              <a:t>Мерам </a:t>
            </a:r>
            <a:r>
              <a:rPr lang="ru-RU" sz="2000" b="1" dirty="0"/>
              <a:t>не соответствующим своему классу </a:t>
            </a:r>
            <a:endParaRPr lang="ru-RU" sz="2000" b="1" dirty="0" smtClean="0"/>
          </a:p>
          <a:p>
            <a:r>
              <a:rPr lang="ru-RU" sz="2000" dirty="0" smtClean="0"/>
              <a:t>точности </a:t>
            </a:r>
            <a:r>
              <a:rPr lang="ru-RU" sz="2000" dirty="0"/>
              <a:t>может присваиваться </a:t>
            </a:r>
            <a:endParaRPr lang="ru-RU" sz="2000" dirty="0" smtClean="0"/>
          </a:p>
          <a:p>
            <a:r>
              <a:rPr lang="ru-RU" sz="2000" b="1" dirty="0" smtClean="0"/>
              <a:t>более </a:t>
            </a:r>
            <a:r>
              <a:rPr lang="ru-RU" sz="2000" b="1" dirty="0"/>
              <a:t>низкий класс </a:t>
            </a:r>
            <a:r>
              <a:rPr lang="ru-RU" sz="2000" dirty="0"/>
              <a:t>вплоть </a:t>
            </a:r>
            <a:r>
              <a:rPr lang="ru-RU" sz="2000" b="1" dirty="0">
                <a:solidFill>
                  <a:srgbClr val="0000FF"/>
                </a:solidFill>
              </a:rPr>
              <a:t>до 5-го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5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62"/>
            <a:ext cx="91440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.3-8.4</a:t>
            </a:r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31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Методы нормирования точности КМД</a:t>
            </a:r>
            <a:endParaRPr lang="ru-RU" sz="3100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" y="738554"/>
            <a:ext cx="906780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200" b="1" i="0" u="sng" strike="noStrike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Методы нормирования точности концевых мер</a:t>
            </a:r>
            <a:r>
              <a:rPr lang="ru-RU" sz="2200" b="1" i="0" u="none" strike="noStrike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:</a:t>
            </a:r>
          </a:p>
          <a:p>
            <a:pPr marL="273050" indent="-273050">
              <a:buClr>
                <a:srgbClr val="FF0000"/>
              </a:buClr>
              <a:buFont typeface="+mj-lt"/>
              <a:buAutoNum type="arabicPeriod"/>
            </a:pPr>
            <a:r>
              <a:rPr lang="ru-RU" sz="19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Метод классов точности </a:t>
            </a:r>
            <a:r>
              <a:rPr lang="ru-RU" sz="1900" b="1" dirty="0" smtClean="0">
                <a:latin typeface="Verdana" panose="020B0604030504040204" pitchFamily="34" charset="0"/>
              </a:rPr>
              <a:t>(классы </a:t>
            </a:r>
            <a:r>
              <a:rPr lang="ru-RU" sz="1900" b="1" dirty="0" smtClean="0">
                <a:latin typeface="Verdana" panose="020B0604030504040204" pitchFamily="34" charset="0"/>
              </a:rPr>
              <a:t>точности: 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  <a:r>
              <a:rPr lang="ru-RU" sz="1900" b="1" dirty="0" smtClean="0">
                <a:latin typeface="Verdana" panose="020B0604030504040204" pitchFamily="34" charset="0"/>
              </a:rPr>
              <a:t>;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01</a:t>
            </a:r>
            <a:r>
              <a:rPr lang="ru-RU" sz="1900" b="1" dirty="0" smtClean="0">
                <a:latin typeface="Verdana" panose="020B0604030504040204" pitchFamily="34" charset="0"/>
              </a:rPr>
              <a:t>;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0</a:t>
            </a:r>
            <a:r>
              <a:rPr lang="ru-RU" sz="1900" b="1" dirty="0" smtClean="0">
                <a:latin typeface="Verdana" panose="020B0604030504040204" pitchFamily="34" charset="0"/>
              </a:rPr>
              <a:t>; 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  <a:r>
              <a:rPr lang="ru-RU" sz="1900" b="1" dirty="0" smtClean="0">
                <a:latin typeface="Verdana" panose="020B0604030504040204" pitchFamily="34" charset="0"/>
              </a:rPr>
              <a:t>;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ru-RU" sz="1900" b="1" dirty="0" smtClean="0">
                <a:latin typeface="Verdana" panose="020B0604030504040204" pitchFamily="34" charset="0"/>
              </a:rPr>
              <a:t>; 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ru-RU" sz="1900" b="1" dirty="0" smtClean="0">
                <a:latin typeface="Verdana" panose="020B0604030504040204" pitchFamily="34" charset="0"/>
              </a:rPr>
              <a:t>);</a:t>
            </a:r>
          </a:p>
          <a:p>
            <a:pPr marL="273050" indent="-273050">
              <a:buClr>
                <a:srgbClr val="FF0000"/>
              </a:buClr>
              <a:buFont typeface="+mj-lt"/>
              <a:buAutoNum type="arabicPeriod"/>
            </a:pPr>
            <a:r>
              <a:rPr lang="ru-RU" sz="1900" b="1" i="0" u="none" strike="noStrike" dirty="0" smtClean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Метод разрядов </a:t>
            </a:r>
            <a:r>
              <a:rPr lang="ru-RU" sz="1900" b="1" dirty="0" smtClean="0">
                <a:latin typeface="Verdana" panose="020B0604030504040204" pitchFamily="34" charset="0"/>
              </a:rPr>
              <a:t>(разряды точности: 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  <a:r>
              <a:rPr lang="ru-RU" sz="1900" b="1" dirty="0" smtClean="0">
                <a:latin typeface="Verdana" panose="020B0604030504040204" pitchFamily="34" charset="0"/>
              </a:rPr>
              <a:t>;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2</a:t>
            </a:r>
            <a:r>
              <a:rPr lang="ru-RU" sz="1900" b="1" dirty="0" smtClean="0">
                <a:latin typeface="Verdana" panose="020B0604030504040204" pitchFamily="34" charset="0"/>
              </a:rPr>
              <a:t>;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3</a:t>
            </a:r>
            <a:r>
              <a:rPr lang="ru-RU" sz="1900" b="1" dirty="0" smtClean="0">
                <a:latin typeface="Verdana" panose="020B0604030504040204" pitchFamily="34" charset="0"/>
              </a:rPr>
              <a:t>;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4 </a:t>
            </a:r>
            <a:r>
              <a:rPr lang="ru-RU" sz="1900" b="1" dirty="0">
                <a:latin typeface="Verdana" panose="020B0604030504040204" pitchFamily="34" charset="0"/>
              </a:rPr>
              <a:t>и</a:t>
            </a:r>
            <a:r>
              <a:rPr lang="ru-RU" sz="1900" b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5</a:t>
            </a:r>
            <a:r>
              <a:rPr lang="ru-RU" sz="1900" b="1" dirty="0" smtClean="0">
                <a:latin typeface="Verdana" panose="020B0604030504040204" pitchFamily="34" charset="0"/>
              </a:rPr>
              <a:t>)</a:t>
            </a:r>
            <a:endParaRPr lang="ru-RU" sz="1900" b="0" i="0" u="none" strike="noStrike" dirty="0" smtClean="0">
              <a:effectLst/>
              <a:latin typeface="Verdana" panose="020B060403050404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ru-RU" sz="800" dirty="0">
              <a:latin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200" b="1" u="sng" dirty="0" smtClean="0">
                <a:latin typeface="Verdana" panose="020B0604030504040204" pitchFamily="34" charset="0"/>
              </a:rPr>
              <a:t>Самые точные</a:t>
            </a:r>
            <a:r>
              <a:rPr lang="ru-RU" sz="2200" b="1" dirty="0" smtClean="0">
                <a:latin typeface="Verdana" panose="020B0604030504040204" pitchFamily="34" charset="0"/>
              </a:rPr>
              <a:t>: </a:t>
            </a:r>
            <a:r>
              <a:rPr lang="ru-RU" sz="2200" dirty="0" smtClean="0">
                <a:latin typeface="Verdana" panose="020B0604030504040204" pitchFamily="34" charset="0"/>
              </a:rPr>
              <a:t>класс точности </a:t>
            </a: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00</a:t>
            </a:r>
            <a:r>
              <a:rPr lang="ru-RU" sz="2200" dirty="0" smtClean="0">
                <a:latin typeface="Verdana" panose="020B0604030504040204" pitchFamily="34" charset="0"/>
              </a:rPr>
              <a:t> и разряд точности </a:t>
            </a: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1</a:t>
            </a:r>
            <a:r>
              <a:rPr lang="ru-RU" sz="2200" dirty="0" smtClean="0">
                <a:latin typeface="Verdana" panose="020B0604030504040204" pitchFamily="34" charset="0"/>
              </a:rPr>
              <a:t>.</a:t>
            </a:r>
          </a:p>
          <a:p>
            <a:pPr>
              <a:buClr>
                <a:srgbClr val="FF0000"/>
              </a:buClr>
            </a:pPr>
            <a:endParaRPr lang="ru-RU" sz="500" b="1" dirty="0" smtClean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endParaRPr lang="ru-RU" sz="1400" b="1" u="sng" dirty="0" smtClean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200" b="1" u="sng" dirty="0" smtClean="0">
                <a:solidFill>
                  <a:srgbClr val="006600"/>
                </a:solidFill>
                <a:latin typeface="Verdana" panose="020B0604030504040204" pitchFamily="34" charset="0"/>
              </a:rPr>
              <a:t>Классы </a:t>
            </a:r>
            <a:r>
              <a:rPr lang="ru-RU" sz="2200" b="1" u="sng" dirty="0">
                <a:solidFill>
                  <a:srgbClr val="006600"/>
                </a:solidFill>
                <a:latin typeface="Verdana" panose="020B0604030504040204" pitchFamily="34" charset="0"/>
              </a:rPr>
              <a:t>точности КМД</a:t>
            </a:r>
            <a:r>
              <a:rPr lang="ru-RU" sz="2200" b="1" dirty="0">
                <a:solidFill>
                  <a:srgbClr val="006600"/>
                </a:solidFill>
                <a:latin typeface="Verdana" panose="020B0604030504040204" pitchFamily="34" charset="0"/>
              </a:rPr>
              <a:t> </a:t>
            </a:r>
            <a:r>
              <a:rPr lang="ru-RU" sz="2200" dirty="0">
                <a:latin typeface="Verdana" panose="020B0604030504040204" pitchFamily="34" charset="0"/>
              </a:rPr>
              <a:t>– </a:t>
            </a:r>
            <a:r>
              <a:rPr lang="ru-RU" sz="2200" b="1" dirty="0">
                <a:latin typeface="+mj-lt"/>
              </a:rPr>
              <a:t>это ряды допусков на изготовление их действительных размеров в зависимости от величины их номинального размера</a:t>
            </a:r>
            <a:r>
              <a:rPr lang="ru-RU" sz="2200" dirty="0">
                <a:latin typeface="Verdana" panose="020B0604030504040204" pitchFamily="34" charset="0"/>
              </a:rPr>
              <a:t>.</a:t>
            </a:r>
          </a:p>
          <a:p>
            <a:pPr>
              <a:buClr>
                <a:srgbClr val="FF0000"/>
              </a:buClr>
            </a:pPr>
            <a:r>
              <a:rPr lang="ru-RU" sz="2200" b="1" i="0" u="none" strike="noStrike" dirty="0" smtClean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Класс точности меры </a:t>
            </a:r>
            <a:r>
              <a:rPr lang="ru-RU" sz="2200" b="0" i="0" u="none" strike="noStrike" dirty="0" smtClean="0">
                <a:effectLst/>
                <a:latin typeface="Verdana" panose="020B0604030504040204" pitchFamily="34" charset="0"/>
              </a:rPr>
              <a:t>показывает: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b="0" i="0" u="none" strike="noStrike" dirty="0" smtClean="0">
                <a:effectLst/>
                <a:latin typeface="Verdana" panose="020B0604030504040204" pitchFamily="34" charset="0"/>
              </a:rPr>
              <a:t>какое отклонение имеет </a:t>
            </a:r>
            <a:r>
              <a:rPr lang="ru-RU" sz="2200" b="1" i="0" u="none" strike="noStrike" dirty="0" smtClean="0">
                <a:effectLst/>
                <a:latin typeface="Verdana" panose="020B0604030504040204" pitchFamily="34" charset="0"/>
              </a:rPr>
              <a:t>действительный размер </a:t>
            </a:r>
            <a:r>
              <a:rPr lang="ru-RU" sz="2200" b="0" i="0" u="none" strike="noStrike" dirty="0" smtClean="0">
                <a:effectLst/>
                <a:latin typeface="Verdana" panose="020B0604030504040204" pitchFamily="34" charset="0"/>
              </a:rPr>
              <a:t>данной меры от ее </a:t>
            </a:r>
            <a:r>
              <a:rPr lang="ru-RU" sz="2200" b="1" i="0" u="none" strike="noStrike" dirty="0" smtClean="0">
                <a:effectLst/>
                <a:latin typeface="Verdana" panose="020B0604030504040204" pitchFamily="34" charset="0"/>
              </a:rPr>
              <a:t>номинального размера</a:t>
            </a:r>
            <a:r>
              <a:rPr lang="ru-RU" sz="2200" b="0" i="0" u="none" strike="noStrike" dirty="0" smtClean="0">
                <a:effectLst/>
                <a:latin typeface="Verdana" panose="020B0604030504040204" pitchFamily="34" charset="0"/>
              </a:rPr>
              <a:t>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Verdana" panose="020B0604030504040204" pitchFamily="34" charset="0"/>
              </a:rPr>
              <a:t>допускаемое отклонение от плоскопараллельности мер.</a:t>
            </a:r>
          </a:p>
          <a:p>
            <a:pPr>
              <a:buClr>
                <a:srgbClr val="FF0000"/>
              </a:buClr>
            </a:pPr>
            <a:endParaRPr lang="ru-RU" sz="1400" b="1" i="0" u="sng" strike="noStrike" dirty="0" smtClean="0">
              <a:solidFill>
                <a:srgbClr val="006600"/>
              </a:solidFill>
              <a:effectLst/>
              <a:latin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200" b="1" i="0" u="sng" strike="noStrike" dirty="0" smtClean="0">
                <a:solidFill>
                  <a:srgbClr val="006600"/>
                </a:solidFill>
                <a:effectLst/>
                <a:latin typeface="Verdana" panose="020B0604030504040204" pitchFamily="34" charset="0"/>
              </a:rPr>
              <a:t>Разряды </a:t>
            </a:r>
            <a:r>
              <a:rPr lang="ru-RU" sz="2200" b="1" i="0" u="sng" strike="noStrike" dirty="0" smtClean="0">
                <a:solidFill>
                  <a:srgbClr val="006600"/>
                </a:solidFill>
                <a:effectLst/>
                <a:latin typeface="Verdana" panose="020B0604030504040204" pitchFamily="34" charset="0"/>
              </a:rPr>
              <a:t>КМД</a:t>
            </a:r>
            <a:r>
              <a:rPr lang="ru-RU" sz="2200" i="0" strike="noStrike" dirty="0" smtClean="0">
                <a:solidFill>
                  <a:srgbClr val="0066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200" i="0" u="none" strike="noStrike" dirty="0" smtClean="0">
                <a:effectLst/>
                <a:latin typeface="Verdana" panose="020B0604030504040204" pitchFamily="34" charset="0"/>
              </a:rPr>
              <a:t>– </a:t>
            </a:r>
            <a:r>
              <a:rPr lang="ru-RU" sz="2200" b="1" i="0" u="none" strike="noStrike" dirty="0" smtClean="0">
                <a:effectLst/>
                <a:latin typeface="+mj-lt"/>
              </a:rPr>
              <a:t>это ряды величин погрешностей измерения, допускаемых при аттестации КМД</a:t>
            </a:r>
            <a:r>
              <a:rPr lang="ru-RU" sz="2200" i="0" u="none" strike="noStrike" dirty="0" smtClean="0">
                <a:effectLst/>
                <a:latin typeface="Verdana" panose="020B0604030504040204" pitchFamily="34" charset="0"/>
              </a:rPr>
              <a:t>.</a:t>
            </a:r>
          </a:p>
          <a:p>
            <a:pPr>
              <a:buClr>
                <a:srgbClr val="FF0000"/>
              </a:buClr>
            </a:pPr>
            <a:r>
              <a:rPr lang="ru-RU" sz="22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Разряды КМД</a:t>
            </a:r>
            <a:r>
              <a:rPr lang="ru-RU" sz="2200" dirty="0" smtClean="0">
                <a:latin typeface="Verdana" panose="020B0604030504040204" pitchFamily="34" charset="0"/>
              </a:rPr>
              <a:t> показывают: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Verdana" panose="020B0604030504040204" pitchFamily="34" charset="0"/>
              </a:rPr>
              <a:t>с какой </a:t>
            </a:r>
            <a:r>
              <a:rPr lang="ru-RU" sz="2200" b="1" dirty="0" smtClean="0">
                <a:latin typeface="Verdana" panose="020B0604030504040204" pitchFamily="34" charset="0"/>
              </a:rPr>
              <a:t>погрешностью измерения </a:t>
            </a:r>
            <a:r>
              <a:rPr lang="ru-RU" sz="2200" dirty="0" smtClean="0">
                <a:latin typeface="Verdana" panose="020B0604030504040204" pitchFamily="34" charset="0"/>
              </a:rPr>
              <a:t>производится аттестация действительного размера длины КМД.</a:t>
            </a:r>
            <a:endParaRPr lang="ru-RU" sz="2200" b="1" i="0" u="none" strike="noStrike" dirty="0" smtClean="0">
              <a:solidFill>
                <a:srgbClr val="0000FF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248" y="79248"/>
            <a:ext cx="7086600" cy="709613"/>
          </a:xfrm>
          <a:solidFill>
            <a:srgbClr val="FFCC00"/>
          </a:solidFill>
        </p:spPr>
        <p:txBody>
          <a:bodyPr/>
          <a:lstStyle/>
          <a:p>
            <a:r>
              <a:rPr lang="ru-RU" sz="3600" b="1" dirty="0">
                <a:solidFill>
                  <a:srgbClr val="0000FF"/>
                </a:solidFill>
              </a:rPr>
              <a:t>Классы точности </a:t>
            </a:r>
            <a:r>
              <a:rPr lang="ru-RU" sz="3600" b="1" dirty="0" smtClean="0">
                <a:solidFill>
                  <a:srgbClr val="0000FF"/>
                </a:solidFill>
              </a:rPr>
              <a:t>КМД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8678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970" y="902245"/>
            <a:ext cx="89271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</a:rPr>
              <a:t>Класс точности плиток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характеризуется </a:t>
            </a:r>
            <a:r>
              <a:rPr lang="ru-RU" sz="2000" b="1" dirty="0">
                <a:solidFill>
                  <a:srgbClr val="0000FF"/>
                </a:solidFill>
              </a:rPr>
              <a:t>степенью приближения срединного размера к ее номинальному размеру</a:t>
            </a:r>
            <a:r>
              <a:rPr lang="ru-RU" sz="2000" dirty="0"/>
              <a:t>. Чем меньше срединный размер отличается от номинального, тем выше класс плитки и наоборот.</a:t>
            </a:r>
          </a:p>
          <a:p>
            <a:endParaRPr lang="ru-RU" sz="12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altLang="ru-RU" sz="2000" dirty="0"/>
              <a:t>Класс точности присваивается каждой мере </a:t>
            </a:r>
            <a:r>
              <a:rPr lang="ru-RU" altLang="ru-RU" sz="2000" dirty="0" smtClean="0"/>
              <a:t>при: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000" u="sng" dirty="0" smtClean="0"/>
              <a:t>контроле </a:t>
            </a:r>
            <a:r>
              <a:rPr lang="ru-RU" altLang="ru-RU" sz="2000" u="sng" dirty="0"/>
              <a:t>годности </a:t>
            </a:r>
            <a:r>
              <a:rPr lang="ru-RU" altLang="ru-RU" sz="2000" u="sng" dirty="0" smtClean="0"/>
              <a:t>её </a:t>
            </a:r>
            <a:r>
              <a:rPr lang="ru-RU" altLang="ru-RU" sz="2000" b="1" u="sng" dirty="0">
                <a:solidFill>
                  <a:srgbClr val="0000FF"/>
                </a:solidFill>
              </a:rPr>
              <a:t>изготовления на </a:t>
            </a:r>
            <a:r>
              <a:rPr lang="ru-RU" altLang="ru-RU" sz="2000" b="1" u="sng" dirty="0" smtClean="0">
                <a:solidFill>
                  <a:srgbClr val="0000FF"/>
                </a:solidFill>
              </a:rPr>
              <a:t>производстве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: </a:t>
            </a:r>
            <a:r>
              <a:rPr lang="ru-RU" altLang="ru-RU" sz="2000" dirty="0" smtClean="0"/>
              <a:t>установлено шесть </a:t>
            </a:r>
            <a:r>
              <a:rPr lang="ru-RU" altLang="ru-RU" sz="2000" dirty="0"/>
              <a:t>классов точности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00</a:t>
            </a:r>
            <a:r>
              <a:rPr lang="ru-RU" altLang="ru-RU" sz="2000" b="1" dirty="0">
                <a:solidFill>
                  <a:srgbClr val="C00000"/>
                </a:solidFill>
              </a:rPr>
              <a:t>; 01; 0; 1; 2 </a:t>
            </a:r>
            <a:r>
              <a:rPr lang="ru-RU" altLang="ru-RU" sz="2000" dirty="0"/>
              <a:t>и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C00000"/>
                </a:solidFill>
              </a:rPr>
              <a:t>3</a:t>
            </a:r>
            <a:r>
              <a:rPr lang="ru-RU" altLang="ru-RU" sz="2000" b="1" dirty="0"/>
              <a:t> </a:t>
            </a:r>
            <a:r>
              <a:rPr lang="ru-RU" altLang="ru-RU" sz="2000" dirty="0"/>
              <a:t>(в порядке убывания точности: </a:t>
            </a:r>
            <a:r>
              <a:rPr lang="ru-RU" sz="2000" b="1" dirty="0">
                <a:solidFill>
                  <a:srgbClr val="0000FF"/>
                </a:solidFill>
              </a:rPr>
              <a:t>Высший класс – </a:t>
            </a:r>
            <a:r>
              <a:rPr lang="ru-RU" sz="2000" b="1" dirty="0">
                <a:solidFill>
                  <a:srgbClr val="C00000"/>
                </a:solidFill>
              </a:rPr>
              <a:t>00</a:t>
            </a:r>
            <a:r>
              <a:rPr lang="ru-RU" altLang="ru-RU" sz="2000" dirty="0"/>
              <a:t>)</a:t>
            </a:r>
            <a:r>
              <a:rPr lang="ru-RU" altLang="ru-RU" sz="2000" dirty="0" smtClean="0"/>
              <a:t>;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000" u="sng" dirty="0" smtClean="0"/>
              <a:t>проверке её </a:t>
            </a:r>
            <a:r>
              <a:rPr lang="ru-RU" altLang="ru-RU" sz="2000" u="sng" dirty="0"/>
              <a:t>состояния </a:t>
            </a:r>
            <a:r>
              <a:rPr lang="ru-RU" altLang="ru-RU" sz="2000" b="1" u="sng" dirty="0">
                <a:solidFill>
                  <a:srgbClr val="0000FF"/>
                </a:solidFill>
              </a:rPr>
              <a:t>в процессе </a:t>
            </a:r>
            <a:r>
              <a:rPr lang="ru-RU" altLang="ru-RU" sz="2000" b="1" u="sng" dirty="0" smtClean="0">
                <a:solidFill>
                  <a:srgbClr val="0000FF"/>
                </a:solidFill>
              </a:rPr>
              <a:t>эксплуатации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: </a:t>
            </a:r>
            <a:r>
              <a:rPr lang="ru-RU" sz="2000" dirty="0"/>
              <a:t>для концевых мер, находящихся в эксплуатации (в том числе и выпускаемых после ремонта) устанавливают </a:t>
            </a:r>
            <a:r>
              <a:rPr lang="ru-RU" sz="2000" b="1" dirty="0">
                <a:solidFill>
                  <a:srgbClr val="0000FF"/>
                </a:solidFill>
              </a:rPr>
              <a:t>дополнительные классы точности </a:t>
            </a:r>
            <a:r>
              <a:rPr lang="ru-RU" sz="2000" b="1" dirty="0">
                <a:solidFill>
                  <a:srgbClr val="C00000"/>
                </a:solidFill>
              </a:rPr>
              <a:t>4</a:t>
            </a:r>
            <a:r>
              <a:rPr lang="ru-RU" sz="2000" dirty="0"/>
              <a:t> и </a:t>
            </a:r>
            <a:r>
              <a:rPr lang="ru-RU" sz="2000" b="1" dirty="0">
                <a:solidFill>
                  <a:srgbClr val="C00000"/>
                </a:solidFill>
              </a:rPr>
              <a:t>5</a:t>
            </a:r>
            <a:r>
              <a:rPr lang="ru-RU" sz="2000" dirty="0"/>
              <a:t>.</a:t>
            </a:r>
            <a:r>
              <a:rPr lang="ru-RU" altLang="ru-RU" sz="2000" dirty="0"/>
              <a:t> Они присваиваются концевым мерам, значительно изношенным и изменившим размер (</a:t>
            </a:r>
            <a:r>
              <a:rPr lang="ru-RU" sz="2000" dirty="0"/>
              <a:t>КМД классов точности 4 и 5 не изготавливаются, эти классы присваиваются изношенным и восстановленным КМД)</a:t>
            </a:r>
            <a:r>
              <a:rPr lang="ru-RU" altLang="ru-RU" sz="2000" dirty="0"/>
              <a:t>.</a:t>
            </a:r>
            <a:r>
              <a:rPr lang="ru-RU" altLang="ru-RU" sz="2000" dirty="0" smtClean="0"/>
              <a:t>. </a:t>
            </a:r>
            <a:endParaRPr lang="ru-RU" altLang="ru-RU" sz="2000" dirty="0"/>
          </a:p>
          <a:p>
            <a:endParaRPr lang="ru-RU" sz="12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</a:rPr>
              <a:t>Бруски </a:t>
            </a:r>
            <a:r>
              <a:rPr lang="ru-RU" sz="2000" dirty="0">
                <a:latin typeface="Arial" panose="020B0604020202020204" pitchFamily="34" charset="0"/>
              </a:rPr>
              <a:t>самых высших классов находятся в лабораториях </a:t>
            </a:r>
            <a:r>
              <a:rPr lang="ru-RU" sz="2000" dirty="0" smtClean="0">
                <a:latin typeface="Arial" panose="020B0604020202020204" pitchFamily="34" charset="0"/>
              </a:rPr>
              <a:t>Росстандарта</a:t>
            </a:r>
            <a:r>
              <a:rPr lang="ru-RU" sz="2000" dirty="0">
                <a:latin typeface="Arial" panose="020B0604020202020204" pitchFamily="34" charset="0"/>
              </a:rPr>
              <a:t>, остальные применяются в производстве</a:t>
            </a:r>
            <a:r>
              <a:rPr lang="ru-RU" sz="2000" dirty="0" smtClean="0">
                <a:latin typeface="Arial" panose="020B0604020202020204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61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248" y="79248"/>
            <a:ext cx="7086600" cy="709613"/>
          </a:xfrm>
          <a:solidFill>
            <a:srgbClr val="FFCC00"/>
          </a:solidFill>
        </p:spPr>
        <p:txBody>
          <a:bodyPr/>
          <a:lstStyle/>
          <a:p>
            <a:r>
              <a:rPr lang="ru-RU" sz="3600" b="1" dirty="0">
                <a:solidFill>
                  <a:srgbClr val="0000FF"/>
                </a:solidFill>
              </a:rPr>
              <a:t>Классы точности </a:t>
            </a:r>
            <a:r>
              <a:rPr lang="ru-RU" sz="3600" b="1" dirty="0" smtClean="0">
                <a:solidFill>
                  <a:srgbClr val="0000FF"/>
                </a:solidFill>
              </a:rPr>
              <a:t>КМД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8678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936278"/>
            <a:ext cx="876300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</a:rPr>
              <a:t>Точность изготовления концевой меры </a:t>
            </a:r>
            <a:r>
              <a:rPr lang="ru-RU" sz="2300" dirty="0"/>
              <a:t>оценивается:</a:t>
            </a:r>
          </a:p>
          <a:p>
            <a:pPr marL="800100" lvl="1" indent="-34290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отклонением действительного размера концевой меры в любой точке от номинального ее размера (</a:t>
            </a:r>
            <a:r>
              <a:rPr lang="ru-RU" sz="2300" b="1" dirty="0">
                <a:solidFill>
                  <a:srgbClr val="0000FF"/>
                </a:solidFill>
              </a:rPr>
              <a:t>точность размера концевой меры</a:t>
            </a:r>
            <a:r>
              <a:rPr lang="ru-RU" sz="2300" dirty="0"/>
              <a:t>);</a:t>
            </a:r>
          </a:p>
          <a:p>
            <a:pPr marL="800100" lvl="1" indent="-34290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отклонением от </a:t>
            </a:r>
            <a:r>
              <a:rPr lang="ru-RU" sz="2300" dirty="0" err="1"/>
              <a:t>плоскопараллельности</a:t>
            </a:r>
            <a:r>
              <a:rPr lang="ru-RU" sz="2300" dirty="0"/>
              <a:t> (</a:t>
            </a:r>
            <a:r>
              <a:rPr lang="ru-RU" sz="2300" b="1" dirty="0">
                <a:solidFill>
                  <a:srgbClr val="0000FF"/>
                </a:solidFill>
              </a:rPr>
              <a:t>точность формы и взаимного расположения измерительных поверхностей концевой меры</a:t>
            </a:r>
            <a:r>
              <a:rPr lang="ru-RU" sz="2300" dirty="0"/>
              <a:t>).</a:t>
            </a:r>
          </a:p>
          <a:p>
            <a:endParaRPr lang="ru-RU" sz="1400" b="1" u="sng" dirty="0" smtClean="0">
              <a:solidFill>
                <a:srgbClr val="006600"/>
              </a:solidFill>
            </a:endParaRPr>
          </a:p>
          <a:p>
            <a:r>
              <a:rPr lang="ru-RU" sz="2300" b="1" u="sng" dirty="0" smtClean="0">
                <a:solidFill>
                  <a:srgbClr val="006600"/>
                </a:solidFill>
              </a:rPr>
              <a:t>Применение </a:t>
            </a:r>
            <a:r>
              <a:rPr lang="ru-RU" sz="2300" b="1" u="sng" dirty="0">
                <a:solidFill>
                  <a:srgbClr val="006600"/>
                </a:solidFill>
              </a:rPr>
              <a:t>концевых мер по классам точности</a:t>
            </a:r>
            <a:r>
              <a:rPr lang="ru-RU" sz="2300" b="1" dirty="0">
                <a:solidFill>
                  <a:srgbClr val="006600"/>
                </a:solidFill>
              </a:rPr>
              <a:t> </a:t>
            </a:r>
            <a:r>
              <a:rPr lang="ru-RU" sz="2300" dirty="0"/>
              <a:t>означает, что при измерениях размеров деталей с помощью концевых мер </a:t>
            </a:r>
            <a:r>
              <a:rPr lang="ru-RU" sz="2300" b="1" dirty="0">
                <a:solidFill>
                  <a:srgbClr val="0000FF"/>
                </a:solidFill>
              </a:rPr>
              <a:t>за размер каждой меры принимают ее </a:t>
            </a:r>
            <a:r>
              <a:rPr lang="ru-RU" sz="2300" b="1" u="sng" dirty="0">
                <a:solidFill>
                  <a:srgbClr val="0000FF"/>
                </a:solidFill>
              </a:rPr>
              <a:t>номинальный размер</a:t>
            </a:r>
            <a:r>
              <a:rPr lang="ru-RU" sz="2300" dirty="0"/>
              <a:t>. В этом случае </a:t>
            </a:r>
            <a:r>
              <a:rPr lang="ru-RU" sz="2300" b="1" dirty="0"/>
              <a:t>не учитываются погрешности изготовления самой меры</a:t>
            </a:r>
            <a:r>
              <a:rPr lang="ru-RU" sz="2300" dirty="0"/>
              <a:t>, а они неизбежны, и </a:t>
            </a:r>
            <a:r>
              <a:rPr lang="ru-RU" sz="2300" b="1" u="sng" dirty="0"/>
              <a:t>погрешность измерения</a:t>
            </a:r>
            <a:r>
              <a:rPr lang="ru-RU" sz="2300" b="1" dirty="0"/>
              <a:t> определяется только классом точности, т.е. предельными отклонениями длин </a:t>
            </a:r>
            <a:r>
              <a:rPr lang="ru-RU" sz="2300" b="1" u="sng" dirty="0"/>
              <a:t>от их номинальных значений</a:t>
            </a:r>
            <a:r>
              <a:rPr lang="ru-RU" sz="2300" dirty="0" smtClean="0"/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Меры длины концевые плоскопараллельные (КМ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8678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035" y="1001554"/>
            <a:ext cx="87555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</a:t>
            </a:r>
            <a:r>
              <a:rPr lang="ru-RU" b="1" dirty="0" smtClean="0">
                <a:solidFill>
                  <a:srgbClr val="006600"/>
                </a:solidFill>
              </a:rPr>
              <a:t>повысить точность поверки или настройки измерительного прибора на «ноль»</a:t>
            </a:r>
            <a:r>
              <a:rPr lang="ru-RU" dirty="0" smtClean="0"/>
              <a:t>, а значит, и </a:t>
            </a:r>
            <a:r>
              <a:rPr lang="ru-RU" b="1" dirty="0" smtClean="0">
                <a:solidFill>
                  <a:srgbClr val="006600"/>
                </a:solidFill>
              </a:rPr>
              <a:t>точность измерений деталей </a:t>
            </a:r>
            <a:r>
              <a:rPr lang="ru-RU" dirty="0" smtClean="0"/>
              <a:t>без повышения точности изготовления концевых мер, введена их </a:t>
            </a:r>
            <a:r>
              <a:rPr lang="ru-RU" b="1" dirty="0" smtClean="0">
                <a:solidFill>
                  <a:srgbClr val="0000FF"/>
                </a:solidFill>
              </a:rPr>
              <a:t>аттестация</a:t>
            </a:r>
            <a:r>
              <a:rPr lang="ru-RU" dirty="0" smtClean="0"/>
              <a:t>.</a:t>
            </a: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Аттестация </a:t>
            </a:r>
            <a:r>
              <a:rPr lang="ru-RU" b="1" dirty="0">
                <a:solidFill>
                  <a:srgbClr val="C00000"/>
                </a:solidFill>
              </a:rPr>
              <a:t>концевой меры длины заключается </a:t>
            </a:r>
            <a:r>
              <a:rPr lang="ru-RU" b="1" dirty="0" smtClean="0">
                <a:solidFill>
                  <a:srgbClr val="C00000"/>
                </a:solidFill>
              </a:rPr>
              <a:t>в: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измерении </a:t>
            </a:r>
            <a:r>
              <a:rPr lang="ru-RU" dirty="0"/>
              <a:t>отклонения действительного размера концевой меры от номинального размера, указанного на </a:t>
            </a:r>
            <a:r>
              <a:rPr lang="ru-RU" dirty="0" smtClean="0"/>
              <a:t>ней; 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измерении </a:t>
            </a:r>
            <a:r>
              <a:rPr lang="ru-RU" dirty="0"/>
              <a:t>действительного значения отклонения от </a:t>
            </a:r>
            <a:r>
              <a:rPr lang="ru-RU" dirty="0" err="1"/>
              <a:t>плоскопараллельности</a:t>
            </a:r>
            <a:r>
              <a:rPr lang="ru-RU" dirty="0"/>
              <a:t> измерительных поверхностей концевой </a:t>
            </a:r>
            <a:r>
              <a:rPr lang="ru-RU" dirty="0" smtClean="0"/>
              <a:t>меры; 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сравнении </a:t>
            </a:r>
            <a:r>
              <a:rPr lang="ru-RU" dirty="0"/>
              <a:t>результатов измерений с допускаемыми их </a:t>
            </a:r>
            <a:r>
              <a:rPr lang="ru-RU" dirty="0" smtClean="0"/>
              <a:t>значениями</a:t>
            </a:r>
            <a:r>
              <a:rPr lang="ru-RU" dirty="0"/>
              <a:t>.</a:t>
            </a:r>
            <a:endParaRPr lang="ru-RU" altLang="ru-RU" dirty="0" smtClean="0">
              <a:solidFill>
                <a:srgbClr val="7030A0"/>
              </a:solidFill>
            </a:endParaRPr>
          </a:p>
          <a:p>
            <a:r>
              <a:rPr lang="ru-RU" b="1" u="sng" dirty="0">
                <a:solidFill>
                  <a:srgbClr val="C00000"/>
                </a:solidFill>
              </a:rPr>
              <a:t>По точности аттестации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(</a:t>
            </a:r>
            <a:r>
              <a:rPr lang="ru-RU" b="1" dirty="0">
                <a:solidFill>
                  <a:srgbClr val="0000FF"/>
                </a:solidFill>
              </a:rPr>
              <a:t>по предельной погрешности </a:t>
            </a:r>
            <a:r>
              <a:rPr lang="ru-RU" b="1" dirty="0" smtClean="0">
                <a:solidFill>
                  <a:srgbClr val="0000FF"/>
                </a:solidFill>
              </a:rPr>
              <a:t>измерения длины КМД</a:t>
            </a:r>
            <a:r>
              <a:rPr lang="ru-RU" dirty="0" smtClean="0"/>
              <a:t>) и </a:t>
            </a:r>
            <a:r>
              <a:rPr lang="ru-RU" b="1" dirty="0" smtClean="0">
                <a:solidFill>
                  <a:srgbClr val="0000FF"/>
                </a:solidFill>
              </a:rPr>
              <a:t>их </a:t>
            </a:r>
            <a:r>
              <a:rPr lang="ru-RU" b="1" dirty="0">
                <a:solidFill>
                  <a:srgbClr val="0000FF"/>
                </a:solidFill>
              </a:rPr>
              <a:t>отклонения от параллельности и плоскостности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smtClean="0"/>
              <a:t>концевые </a:t>
            </a:r>
            <a:r>
              <a:rPr lang="ru-RU" dirty="0"/>
              <a:t>меры делятся на </a:t>
            </a:r>
            <a:r>
              <a:rPr lang="ru-RU" b="1" dirty="0">
                <a:solidFill>
                  <a:srgbClr val="0000FF"/>
                </a:solidFill>
              </a:rPr>
              <a:t>пять разрядов </a:t>
            </a:r>
            <a:r>
              <a:rPr lang="ru-RU" dirty="0"/>
              <a:t>– </a:t>
            </a:r>
            <a:r>
              <a:rPr lang="ru-RU" b="1" dirty="0">
                <a:solidFill>
                  <a:srgbClr val="C00000"/>
                </a:solidFill>
              </a:rPr>
              <a:t>1, 2, 3, 4 </a:t>
            </a:r>
            <a:r>
              <a:rPr lang="ru-RU" dirty="0"/>
              <a:t>и </a:t>
            </a:r>
            <a:r>
              <a:rPr lang="ru-RU" b="1" dirty="0" smtClean="0">
                <a:solidFill>
                  <a:srgbClr val="C00000"/>
                </a:solidFill>
              </a:rPr>
              <a:t>5 </a:t>
            </a:r>
            <a:r>
              <a:rPr lang="ru-RU" dirty="0" smtClean="0"/>
              <a:t>(</a:t>
            </a:r>
            <a:r>
              <a:rPr lang="ru-RU" altLang="ru-RU" dirty="0"/>
              <a:t>в порядке убывания точности </a:t>
            </a:r>
            <a:r>
              <a:rPr lang="ru-RU" altLang="ru-RU" dirty="0" smtClean="0"/>
              <a:t>измерения: </a:t>
            </a:r>
            <a:r>
              <a:rPr lang="ru-RU" altLang="ru-RU" b="1" dirty="0" smtClean="0">
                <a:solidFill>
                  <a:srgbClr val="0000FF"/>
                </a:solidFill>
              </a:rPr>
              <a:t>самый высокий разряд, имеющий </a:t>
            </a:r>
            <a:r>
              <a:rPr lang="ru-RU" b="1" dirty="0" smtClean="0">
                <a:solidFill>
                  <a:srgbClr val="0000FF"/>
                </a:solidFill>
              </a:rPr>
              <a:t>наименьшую погрешность </a:t>
            </a:r>
            <a:r>
              <a:rPr lang="ru-RU" b="1" dirty="0">
                <a:solidFill>
                  <a:srgbClr val="0000FF"/>
                </a:solidFill>
              </a:rPr>
              <a:t>аттестации</a:t>
            </a:r>
            <a:r>
              <a:rPr lang="ru-RU" altLang="ru-RU" b="1" dirty="0" smtClean="0">
                <a:solidFill>
                  <a:srgbClr val="0000FF"/>
                </a:solidFill>
              </a:rPr>
              <a:t> </a:t>
            </a:r>
            <a:r>
              <a:rPr lang="ru-RU" altLang="ru-RU" dirty="0" smtClean="0"/>
              <a:t>– </a:t>
            </a:r>
            <a:r>
              <a:rPr lang="ru-RU" altLang="ru-RU" b="1" dirty="0" smtClean="0">
                <a:solidFill>
                  <a:srgbClr val="C00000"/>
                </a:solidFill>
              </a:rPr>
              <a:t>1</a:t>
            </a:r>
            <a:r>
              <a:rPr lang="ru-RU" dirty="0" smtClean="0"/>
              <a:t>)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Величины погрешностей указаны в аттестате меры длины.</a:t>
            </a: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Разрядную </a:t>
            </a:r>
            <a:r>
              <a:rPr lang="ru-RU" b="1" dirty="0">
                <a:solidFill>
                  <a:srgbClr val="C00000"/>
                </a:solidFill>
              </a:rPr>
              <a:t>аттестацию </a:t>
            </a:r>
            <a:r>
              <a:rPr lang="ru-RU" dirty="0"/>
              <a:t>обычно устанавливают для </a:t>
            </a:r>
            <a:r>
              <a:rPr lang="ru-RU" b="1" dirty="0">
                <a:solidFill>
                  <a:srgbClr val="0000FF"/>
                </a:solidFill>
              </a:rPr>
              <a:t>образцовых концевых мер</a:t>
            </a:r>
            <a:r>
              <a:rPr lang="ru-RU" dirty="0"/>
              <a:t>, которые служат для передачи размера единицы длины другим концевым мерам и для проверки и градуировки измерительных приборов</a:t>
            </a:r>
            <a:r>
              <a:rPr lang="ru-RU" dirty="0" smtClean="0"/>
              <a:t>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0" y="152399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Разряды КМД:</a:t>
            </a:r>
            <a:endParaRPr lang="ru-RU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Разряды 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793596"/>
            <a:ext cx="88773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u="sng" dirty="0">
                <a:solidFill>
                  <a:srgbClr val="006600"/>
                </a:solidFill>
              </a:rPr>
              <a:t>Применение концевых мер по их </a:t>
            </a:r>
            <a:r>
              <a:rPr lang="ru-RU" sz="1800" b="1" u="sng" dirty="0" smtClean="0">
                <a:solidFill>
                  <a:srgbClr val="006600"/>
                </a:solidFill>
              </a:rPr>
              <a:t>разряду</a:t>
            </a:r>
            <a:r>
              <a:rPr lang="ru-RU" sz="1800" b="1" dirty="0" smtClean="0">
                <a:solidFill>
                  <a:srgbClr val="006600"/>
                </a:solidFill>
              </a:rPr>
              <a:t> </a:t>
            </a:r>
            <a:r>
              <a:rPr lang="ru-RU" sz="1800" dirty="0"/>
              <a:t>означает, что при измерениях размеров деталей с помощью концевых мер </a:t>
            </a:r>
            <a:r>
              <a:rPr lang="ru-RU" sz="1800" b="1" dirty="0">
                <a:solidFill>
                  <a:srgbClr val="0000FF"/>
                </a:solidFill>
              </a:rPr>
              <a:t>за размер каждой концевой меры </a:t>
            </a:r>
            <a:r>
              <a:rPr lang="ru-RU" sz="1800" b="1" dirty="0" smtClean="0">
                <a:solidFill>
                  <a:srgbClr val="0000FF"/>
                </a:solidFill>
              </a:rPr>
              <a:t>принимают её </a:t>
            </a:r>
            <a:r>
              <a:rPr lang="ru-RU" sz="1800" b="1" u="sng" dirty="0">
                <a:solidFill>
                  <a:srgbClr val="0000FF"/>
                </a:solidFill>
              </a:rPr>
              <a:t>действительный размер</a:t>
            </a:r>
            <a:r>
              <a:rPr lang="ru-RU" sz="1800" dirty="0"/>
              <a:t> (полученный в результате аттестации</a:t>
            </a:r>
            <a:r>
              <a:rPr lang="ru-RU" sz="1800" dirty="0" smtClean="0"/>
              <a:t>).</a:t>
            </a:r>
            <a:endParaRPr lang="ru-RU" sz="18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ru-RU" sz="500" dirty="0"/>
          </a:p>
          <a:p>
            <a:pPr marL="0" indent="0">
              <a:buNone/>
            </a:pPr>
            <a:r>
              <a:rPr lang="ru-RU" sz="1800" dirty="0"/>
              <a:t>Образцовые КМД выпускаются так же наборами, но к набору обязательно прикладывается </a:t>
            </a:r>
            <a:r>
              <a:rPr lang="ru-RU" sz="1800" b="1" dirty="0">
                <a:solidFill>
                  <a:srgbClr val="0000FF"/>
                </a:solidFill>
              </a:rPr>
              <a:t>аттестат </a:t>
            </a:r>
            <a:r>
              <a:rPr lang="ru-RU" sz="1800" dirty="0"/>
              <a:t>– </a:t>
            </a:r>
            <a:r>
              <a:rPr lang="ru-RU" sz="1800" b="1" dirty="0"/>
              <a:t>документ, в котором указаны действительные отклонения относительно размера плитки</a:t>
            </a:r>
            <a:r>
              <a:rPr lang="ru-RU" sz="1800" dirty="0" smtClean="0"/>
              <a:t>.</a:t>
            </a:r>
            <a:r>
              <a:rPr lang="ru-RU" sz="1700" dirty="0" smtClean="0"/>
              <a:t> </a:t>
            </a:r>
          </a:p>
          <a:p>
            <a:pPr marL="0" indent="0">
              <a:buNone/>
            </a:pPr>
            <a:r>
              <a:rPr lang="ru-RU" sz="1800" dirty="0"/>
              <a:t>За </a:t>
            </a:r>
            <a:r>
              <a:rPr lang="ru-RU" sz="1800" b="1" dirty="0">
                <a:solidFill>
                  <a:srgbClr val="0000FF"/>
                </a:solidFill>
              </a:rPr>
              <a:t>размер образцовой меры </a:t>
            </a:r>
            <a:r>
              <a:rPr lang="ru-RU" sz="1800" dirty="0"/>
              <a:t>принимают размер, указанный на мере, с учетом действительного отклонения, указанного в аттестате</a:t>
            </a: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500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Если </a:t>
            </a:r>
            <a:r>
              <a:rPr lang="ru-RU" sz="1800" b="1" dirty="0">
                <a:solidFill>
                  <a:srgbClr val="C00000"/>
                </a:solidFill>
              </a:rPr>
              <a:t>блок собирается из набора</a:t>
            </a:r>
            <a:r>
              <a:rPr lang="ru-RU" sz="1800" dirty="0"/>
              <a:t>, которому </a:t>
            </a:r>
            <a:r>
              <a:rPr lang="ru-RU" sz="1800" b="1" dirty="0">
                <a:solidFill>
                  <a:srgbClr val="0000FF"/>
                </a:solidFill>
              </a:rPr>
              <a:t>присвоен разряд</a:t>
            </a:r>
            <a:r>
              <a:rPr lang="ru-RU" sz="1800" dirty="0"/>
              <a:t>, то действительный размер блока определяется с учетом действительных размеров или действительных отклонений от номинальных размеров мер, указанных в аттестате. </a:t>
            </a:r>
            <a:endParaRPr lang="ru-RU" sz="1800" dirty="0" smtClean="0"/>
          </a:p>
          <a:p>
            <a:pPr marL="0" indent="0">
              <a:buNone/>
            </a:pPr>
            <a:endParaRPr lang="ru-RU" sz="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700" b="1" u="sng" dirty="0" smtClean="0">
                <a:solidFill>
                  <a:srgbClr val="C00000"/>
                </a:solidFill>
              </a:rPr>
              <a:t>Применение </a:t>
            </a:r>
            <a:r>
              <a:rPr lang="ru-RU" sz="1700" b="1" u="sng" dirty="0">
                <a:solidFill>
                  <a:srgbClr val="C00000"/>
                </a:solidFill>
              </a:rPr>
              <a:t>концевых мер по </a:t>
            </a:r>
            <a:r>
              <a:rPr lang="ru-RU" sz="1700" b="1" u="sng" dirty="0" smtClean="0">
                <a:solidFill>
                  <a:srgbClr val="C00000"/>
                </a:solidFill>
              </a:rPr>
              <a:t>разряду</a:t>
            </a:r>
            <a:r>
              <a:rPr lang="ru-RU" sz="1700" b="1" dirty="0" smtClean="0">
                <a:solidFill>
                  <a:srgbClr val="C00000"/>
                </a:solidFill>
              </a:rPr>
              <a:t>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незначительно </a:t>
            </a:r>
            <a:r>
              <a:rPr lang="ru-RU" sz="1800" dirty="0"/>
              <a:t>увеличивает время на получение результата </a:t>
            </a:r>
            <a:r>
              <a:rPr lang="ru-RU" sz="1800" dirty="0" smtClean="0"/>
              <a:t>измерения;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позволяет </a:t>
            </a:r>
            <a:r>
              <a:rPr lang="ru-RU" sz="1800" b="1" dirty="0" smtClean="0">
                <a:solidFill>
                  <a:srgbClr val="006600"/>
                </a:solidFill>
              </a:rPr>
              <a:t>снизить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00FF"/>
                </a:solidFill>
              </a:rPr>
              <a:t>погрешность </a:t>
            </a:r>
            <a:r>
              <a:rPr lang="ru-RU" sz="1800" b="1" dirty="0">
                <a:solidFill>
                  <a:srgbClr val="0000FF"/>
                </a:solidFill>
              </a:rPr>
              <a:t>результатов измерений </a:t>
            </a:r>
            <a:r>
              <a:rPr lang="ru-RU" sz="1800" b="1" dirty="0" smtClean="0">
                <a:solidFill>
                  <a:srgbClr val="006600"/>
                </a:solidFill>
              </a:rPr>
              <a:t>в </a:t>
            </a:r>
            <a:r>
              <a:rPr lang="ru-RU" sz="1800" b="1" dirty="0">
                <a:solidFill>
                  <a:srgbClr val="006600"/>
                </a:solidFill>
              </a:rPr>
              <a:t>2…4 раза</a:t>
            </a:r>
            <a:r>
              <a:rPr lang="ru-RU" sz="1800" dirty="0">
                <a:solidFill>
                  <a:srgbClr val="006600"/>
                </a:solidFill>
              </a:rPr>
              <a:t> </a:t>
            </a:r>
            <a:r>
              <a:rPr lang="ru-RU" sz="1800" dirty="0"/>
              <a:t>по сравнению с применением концевых мер по их классу точности.</a:t>
            </a:r>
            <a:endParaRPr lang="ru-RU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5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Введение аттестации </a:t>
            </a:r>
            <a:r>
              <a:rPr lang="ru-RU" sz="1800" dirty="0"/>
              <a:t>оказывается </a:t>
            </a:r>
            <a:r>
              <a:rPr lang="ru-RU" sz="1800" b="1" dirty="0">
                <a:solidFill>
                  <a:srgbClr val="C00000"/>
                </a:solidFill>
              </a:rPr>
              <a:t>экономически более целесообразным</a:t>
            </a:r>
            <a:r>
              <a:rPr lang="ru-RU" sz="1800" dirty="0"/>
              <a:t>, чем </a:t>
            </a:r>
            <a:r>
              <a:rPr lang="ru-RU" sz="1800" b="1" dirty="0">
                <a:solidFill>
                  <a:srgbClr val="0000FF"/>
                </a:solidFill>
              </a:rPr>
              <a:t>повышение точности изготовления концевых </a:t>
            </a:r>
            <a:r>
              <a:rPr lang="ru-RU" sz="1800" b="1" dirty="0" smtClean="0">
                <a:solidFill>
                  <a:srgbClr val="0000FF"/>
                </a:solidFill>
              </a:rPr>
              <a:t>мер.</a:t>
            </a:r>
            <a:endParaRPr lang="ru-RU" sz="1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282"/>
            <a:ext cx="8610600" cy="9906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Стандартом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ISO 3650:1998 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установлено четыре класса точности (допуска) КМД: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98818" y="995738"/>
            <a:ext cx="9010935" cy="5780070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КМД класса точности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Рабочие эталоны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используются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 измерительных лабораториях для установки приборов и инструментов при относительных измерениях и их калибровки, а также для настройки контрольных приспособлений и станков.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КМД класса точности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Рабочие эталоны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используют в измерительных лабораториях и контрольных пунктах  для калибровки приборов и инструментов и для точных измерений.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КМД класса точности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Исходные эталоны, образцовые средства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используют в калибровочных и измерительных лабораториях в термоконстантных помещениях для поверки и калибровки КМД, приборов,  инструментов и калибров и для выполнения очень точных измерений;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КМД класса точности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Исходные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эталоны, образцовые средства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 калибровочных и измерительных лабораториях государственных метрологических институтов и сертифицированных центров  для поверки и калибровки КМД, эталонов длины,   приборов, инструментов и калибров. </a:t>
            </a:r>
          </a:p>
          <a:p>
            <a:pPr marL="360363" indent="0" eaLnBrk="1" hangingPunct="1">
              <a:buClr>
                <a:srgbClr val="0000FF"/>
              </a:buClr>
              <a:buNone/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КМД класса точности </a:t>
            </a:r>
            <a:r>
              <a:rPr lang="ru-RU" sz="20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являются </a:t>
            </a: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самым точным эталоном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1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"/>
            <a:ext cx="6553200" cy="6858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9.</a:t>
            </a:r>
            <a:r>
              <a:rPr lang="ru-RU" sz="3600" b="1" dirty="0" smtClean="0">
                <a:solidFill>
                  <a:srgbClr val="0000FF"/>
                </a:solidFill>
              </a:rPr>
              <a:t> Наборы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961" y="3653987"/>
            <a:ext cx="892846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Концевые </a:t>
            </a:r>
            <a:r>
              <a:rPr lang="ru-RU" sz="1700" b="1" dirty="0"/>
              <a:t>меры комплектуют в наборы </a:t>
            </a:r>
            <a:r>
              <a:rPr lang="ru-RU" sz="1700" b="1" u="sng" dirty="0">
                <a:solidFill>
                  <a:srgbClr val="006600"/>
                </a:solidFill>
              </a:rPr>
              <a:t>с </a:t>
            </a:r>
            <a:r>
              <a:rPr lang="ru-RU" sz="1700" b="1" u="sng" dirty="0" smtClean="0">
                <a:solidFill>
                  <a:srgbClr val="006600"/>
                </a:solidFill>
              </a:rPr>
              <a:t>градациями (шагом)</a:t>
            </a:r>
            <a:r>
              <a:rPr lang="ru-RU" sz="1700" dirty="0" smtClean="0"/>
              <a:t>: </a:t>
            </a:r>
            <a:r>
              <a:rPr lang="ru-RU" sz="1700" dirty="0" smtClean="0"/>
              <a:t> 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 </a:t>
            </a:r>
            <a:r>
              <a:rPr lang="ru-RU" sz="1700" b="1" dirty="0" smtClean="0">
                <a:solidFill>
                  <a:srgbClr val="C00000"/>
                </a:solidFill>
              </a:rPr>
              <a:t>      </a:t>
            </a:r>
            <a:r>
              <a:rPr lang="ru-RU" sz="1700" b="1" dirty="0" smtClean="0">
                <a:solidFill>
                  <a:srgbClr val="C00000"/>
                </a:solidFill>
              </a:rPr>
              <a:t>0,001</a:t>
            </a:r>
            <a:r>
              <a:rPr lang="ru-RU" sz="1700" b="1" dirty="0">
                <a:solidFill>
                  <a:srgbClr val="C00000"/>
                </a:solidFill>
              </a:rPr>
              <a:t>; </a:t>
            </a:r>
            <a:r>
              <a:rPr lang="ru-RU" sz="1700" b="1" dirty="0">
                <a:solidFill>
                  <a:srgbClr val="C00000"/>
                </a:solidFill>
              </a:rPr>
              <a:t>0,005; 0,01; </a:t>
            </a:r>
            <a:r>
              <a:rPr lang="ru-RU" sz="1700" b="1" dirty="0" smtClean="0">
                <a:solidFill>
                  <a:srgbClr val="C00000"/>
                </a:solidFill>
              </a:rPr>
              <a:t>0,05</a:t>
            </a:r>
            <a:r>
              <a:rPr lang="ru-RU" sz="1700" dirty="0"/>
              <a:t>; </a:t>
            </a:r>
            <a:r>
              <a:rPr lang="ru-RU" sz="1700" b="1" dirty="0" smtClean="0">
                <a:solidFill>
                  <a:srgbClr val="C00000"/>
                </a:solidFill>
              </a:rPr>
              <a:t>0,1</a:t>
            </a:r>
            <a:r>
              <a:rPr lang="ru-RU" sz="1700" b="1" dirty="0">
                <a:solidFill>
                  <a:srgbClr val="C00000"/>
                </a:solidFill>
              </a:rPr>
              <a:t>; 0,5; 1; 10; 25; 50 и 100 </a:t>
            </a:r>
            <a:r>
              <a:rPr lang="ru-RU" sz="1700" b="1" dirty="0" smtClean="0">
                <a:solidFill>
                  <a:srgbClr val="C00000"/>
                </a:solidFill>
              </a:rPr>
              <a:t>мм</a:t>
            </a:r>
            <a:r>
              <a:rPr lang="ru-RU" sz="1700" dirty="0" smtClean="0"/>
              <a:t>,</a:t>
            </a:r>
          </a:p>
          <a:p>
            <a:r>
              <a:rPr lang="ru-RU" sz="1700" dirty="0"/>
              <a:t>что практически позволяет составить любой размер с точностью </a:t>
            </a:r>
            <a:r>
              <a:rPr lang="ru-RU" sz="1700" b="1" dirty="0">
                <a:solidFill>
                  <a:srgbClr val="C00000"/>
                </a:solidFill>
              </a:rPr>
              <a:t>до 1 мкм</a:t>
            </a:r>
            <a:r>
              <a:rPr lang="ru-RU" sz="1700" dirty="0"/>
              <a:t>.</a:t>
            </a:r>
            <a:r>
              <a:rPr lang="ru-RU" sz="1700" dirty="0"/>
              <a:t/>
            </a:r>
            <a:br>
              <a:rPr lang="ru-RU" sz="1700" dirty="0"/>
            </a:br>
            <a:endParaRPr lang="ru-RU" sz="800" dirty="0" smtClean="0"/>
          </a:p>
          <a:p>
            <a:r>
              <a:rPr lang="ru-RU" sz="1700" b="1" u="sng" dirty="0" smtClean="0">
                <a:solidFill>
                  <a:srgbClr val="006600"/>
                </a:solidFill>
              </a:rPr>
              <a:t>Номинальные </a:t>
            </a:r>
            <a:r>
              <a:rPr lang="ru-RU" sz="1700" b="1" u="sng" dirty="0">
                <a:solidFill>
                  <a:srgbClr val="006600"/>
                </a:solidFill>
              </a:rPr>
              <a:t>значения длины КМД</a:t>
            </a:r>
            <a:r>
              <a:rPr lang="ru-RU" sz="1700" b="1" dirty="0">
                <a:solidFill>
                  <a:srgbClr val="006600"/>
                </a:solidFill>
              </a:rPr>
              <a:t> </a:t>
            </a:r>
            <a:r>
              <a:rPr lang="ru-RU" sz="1700" dirty="0"/>
              <a:t>колеблются в пределах </a:t>
            </a:r>
            <a:r>
              <a:rPr lang="ru-RU" sz="1700" b="1" dirty="0" smtClean="0">
                <a:solidFill>
                  <a:srgbClr val="C00000"/>
                </a:solidFill>
              </a:rPr>
              <a:t>1,005 </a:t>
            </a:r>
            <a:r>
              <a:rPr lang="ru-RU" sz="1700" dirty="0">
                <a:solidFill>
                  <a:srgbClr val="C00000"/>
                </a:solidFill>
              </a:rPr>
              <a:t>–</a:t>
            </a:r>
            <a:r>
              <a:rPr lang="ru-RU" sz="1700" b="1" dirty="0" smtClean="0">
                <a:solidFill>
                  <a:srgbClr val="C00000"/>
                </a:solidFill>
              </a:rPr>
              <a:t> 100 </a:t>
            </a:r>
            <a:r>
              <a:rPr lang="ru-RU" sz="1700" b="1" dirty="0">
                <a:solidFill>
                  <a:srgbClr val="C00000"/>
                </a:solidFill>
              </a:rPr>
              <a:t>мм</a:t>
            </a:r>
            <a:r>
              <a:rPr lang="ru-RU" sz="1700" dirty="0"/>
              <a:t>. </a:t>
            </a:r>
            <a:endParaRPr lang="ru-RU" sz="1700" dirty="0" smtClean="0"/>
          </a:p>
          <a:p>
            <a:r>
              <a:rPr lang="ru-RU" sz="1700" dirty="0" smtClean="0"/>
              <a:t>К </a:t>
            </a:r>
            <a:r>
              <a:rPr lang="ru-RU" sz="1700" dirty="0"/>
              <a:t>примеру, в набор из </a:t>
            </a:r>
            <a:r>
              <a:rPr lang="ru-RU" sz="1700" b="1" dirty="0"/>
              <a:t>112 концевых мер длины </a:t>
            </a:r>
            <a:r>
              <a:rPr lang="ru-RU" sz="1700" dirty="0"/>
              <a:t>входит:</a:t>
            </a:r>
          </a:p>
          <a:p>
            <a:pPr marL="742950" lvl="1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700" dirty="0"/>
              <a:t>мера длины 1,005 мм – 1 шт.;</a:t>
            </a:r>
          </a:p>
          <a:p>
            <a:pPr marL="742950" lvl="1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700" dirty="0" smtClean="0"/>
              <a:t>1 - 1,5 </a:t>
            </a:r>
            <a:r>
              <a:rPr lang="ru-RU" sz="1700" dirty="0"/>
              <a:t>мм через 0,01 мм – 51 шт</a:t>
            </a:r>
            <a:r>
              <a:rPr lang="ru-RU" sz="1700" dirty="0" smtClean="0"/>
              <a:t>.;</a:t>
            </a:r>
            <a:endParaRPr lang="ru-RU" sz="1700" dirty="0"/>
          </a:p>
          <a:p>
            <a:pPr marL="742950" lvl="1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700" dirty="0" smtClean="0"/>
              <a:t>1,6 - 2 </a:t>
            </a:r>
            <a:r>
              <a:rPr lang="ru-RU" sz="1700" dirty="0"/>
              <a:t>мм через 0,1 мм – 5 шт.;</a:t>
            </a:r>
          </a:p>
          <a:p>
            <a:pPr marL="742950" lvl="1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700" dirty="0"/>
              <a:t>0,5 мм – 1 шт.;</a:t>
            </a:r>
          </a:p>
          <a:p>
            <a:pPr marL="742950" lvl="1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700" dirty="0" smtClean="0"/>
              <a:t>2,5 - 25 </a:t>
            </a:r>
            <a:r>
              <a:rPr lang="ru-RU" sz="1700" dirty="0"/>
              <a:t>мм через 0,5 мм – 46 шт.;</a:t>
            </a:r>
          </a:p>
          <a:p>
            <a:pPr marL="742950" lvl="1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700" dirty="0" smtClean="0"/>
              <a:t>30 - 100 </a:t>
            </a:r>
            <a:r>
              <a:rPr lang="ru-RU" sz="1700" dirty="0"/>
              <a:t>мм через 10 мм – 8 шт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683943"/>
            <a:ext cx="71628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Концевые меры выпускаются </a:t>
            </a:r>
            <a:r>
              <a:rPr lang="ru-RU" sz="1700" b="1" dirty="0">
                <a:solidFill>
                  <a:srgbClr val="C00000"/>
                </a:solidFill>
              </a:rPr>
              <a:t>наборами</a:t>
            </a:r>
            <a:r>
              <a:rPr lang="ru-RU" sz="1700" dirty="0"/>
              <a:t>, каждому из которых присваивается определенный </a:t>
            </a:r>
            <a:r>
              <a:rPr lang="ru-RU" sz="1700" b="1" dirty="0">
                <a:solidFill>
                  <a:srgbClr val="0000FF"/>
                </a:solidFill>
              </a:rPr>
              <a:t>номер</a:t>
            </a:r>
            <a:r>
              <a:rPr lang="ru-RU" sz="1700" dirty="0"/>
              <a:t>: </a:t>
            </a:r>
            <a:r>
              <a:rPr lang="ru-RU" sz="1700" b="1" dirty="0">
                <a:solidFill>
                  <a:srgbClr val="C00000"/>
                </a:solidFill>
              </a:rPr>
              <a:t>№ 1, № 2, № 3, …, № 37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" y="0"/>
            <a:ext cx="1784371" cy="13382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961" y="1320608"/>
            <a:ext cx="86503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u="sng" dirty="0">
                <a:solidFill>
                  <a:srgbClr val="C00000"/>
                </a:solidFill>
              </a:rPr>
              <a:t>Принцип комплектации концевых мер в </a:t>
            </a:r>
            <a:r>
              <a:rPr lang="ru-RU" altLang="ru-RU" b="1" u="sng" dirty="0" smtClean="0">
                <a:solidFill>
                  <a:srgbClr val="C00000"/>
                </a:solidFill>
              </a:rPr>
              <a:t>наборы:</a:t>
            </a:r>
          </a:p>
          <a:p>
            <a:r>
              <a:rPr lang="ru-RU" dirty="0"/>
              <a:t>Наборы комплектуются плитки разного размера так, чтобы </a:t>
            </a:r>
            <a:r>
              <a:rPr lang="ru-RU" b="1" dirty="0">
                <a:solidFill>
                  <a:srgbClr val="0000FF"/>
                </a:solidFill>
              </a:rPr>
              <a:t>из минимального количества КМД</a:t>
            </a:r>
            <a:r>
              <a:rPr lang="ru-RU" dirty="0"/>
              <a:t> была возможность составить</a:t>
            </a:r>
            <a:r>
              <a:rPr lang="ru-RU" b="1" dirty="0">
                <a:solidFill>
                  <a:srgbClr val="0000FF"/>
                </a:solidFill>
              </a:rPr>
              <a:t> блок какого угодно размера до третьего десятичного знака</a:t>
            </a:r>
            <a:r>
              <a:rPr lang="ru-RU" dirty="0"/>
              <a:t>. </a:t>
            </a:r>
          </a:p>
          <a:p>
            <a:r>
              <a:rPr lang="ru-RU" dirty="0"/>
              <a:t>Такая возможность, собрать практически любой линейный размер, обеспечивает универсальность применения КМД. </a:t>
            </a:r>
          </a:p>
          <a:p>
            <a:r>
              <a:rPr lang="ru-RU" dirty="0"/>
              <a:t>На основании этого требования подбираются </a:t>
            </a:r>
            <a:r>
              <a:rPr lang="ru-RU" b="1" dirty="0">
                <a:solidFill>
                  <a:srgbClr val="0000FF"/>
                </a:solidFill>
              </a:rPr>
              <a:t>номинальные размеры ПКМД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и </a:t>
            </a:r>
            <a:r>
              <a:rPr lang="ru-RU" b="1" dirty="0">
                <a:solidFill>
                  <a:srgbClr val="0000FF"/>
                </a:solidFill>
              </a:rPr>
              <a:t>градация их размеров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7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Градации наборов КМД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81000" y="2362200"/>
          <a:ext cx="8153400" cy="3200400"/>
        </p:xfrm>
        <a:graphic>
          <a:graphicData uri="http://schemas.openxmlformats.org/drawingml/2006/table">
            <a:tbl>
              <a:tblPr/>
              <a:tblGrid>
                <a:gridCol w="1675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3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5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00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Градация, мм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Номинальные размеры, мм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Количество мер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22"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0,005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1,005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433"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0,01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1,01;   1,02;   1,03;  1,04; ...; 1,09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433"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0,1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1,1;   1,2;  1,3;  1,4; ...;  1,9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722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1; 2; 3; 4; ...;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44750"/>
              </p:ext>
            </p:extLst>
          </p:nvPr>
        </p:nvGraphicFramePr>
        <p:xfrm>
          <a:off x="228600" y="2133600"/>
          <a:ext cx="8305800" cy="350520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05200">
                <a:tc>
                  <a:txBody>
                    <a:bodyPr/>
                    <a:lstStyle/>
                    <a:p>
                      <a:pPr marL="539750" indent="0">
                        <a:tabLst/>
                      </a:pPr>
                      <a:endParaRPr lang="ru-RU" b="1" dirty="0"/>
                    </a:p>
                  </a:txBody>
                  <a:tcPr marL="91443" marR="9144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3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66191" y="6199187"/>
            <a:ext cx="856907" cy="669925"/>
          </a:xfrm>
        </p:spPr>
        <p:txBody>
          <a:bodyPr/>
          <a:lstStyle/>
          <a:p>
            <a:pPr>
              <a:defRPr/>
            </a:pPr>
            <a:fld id="{1EB7BE81-5DA0-4F87-8EE5-0CAFDCC92BDA}" type="slidenum">
              <a:rPr lang="ru-RU" sz="1600"/>
              <a:pPr>
                <a:defRPr/>
              </a:pPr>
              <a:t>5</a:t>
            </a:fld>
            <a:endParaRPr lang="ru-RU" sz="1600" dirty="0"/>
          </a:p>
        </p:txBody>
      </p:sp>
      <p:sp>
        <p:nvSpPr>
          <p:cNvPr id="3087" name="Text Box 6"/>
          <p:cNvSpPr txBox="1">
            <a:spLocks noChangeArrowheads="1"/>
          </p:cNvSpPr>
          <p:nvPr/>
        </p:nvSpPr>
        <p:spPr bwMode="auto">
          <a:xfrm>
            <a:off x="20902" y="15304"/>
            <a:ext cx="9123098" cy="396875"/>
          </a:xfrm>
          <a:prstGeom prst="rect">
            <a:avLst/>
          </a:prstGeom>
          <a:solidFill>
            <a:srgbClr val="FFFF00"/>
          </a:solidFill>
          <a:ln w="38100">
            <a:solidFill>
              <a:srgbClr val="1D08B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D08B8"/>
                </a:solidFill>
                <a:latin typeface="Book Antiqua" pitchFamily="18" charset="0"/>
              </a:rPr>
              <a:t>МЕРЫ ФИЗИЧЕСКИХ ВЕЛИЧИН</a:t>
            </a:r>
            <a:endParaRPr lang="ru-RU" sz="2000" b="1" dirty="0">
              <a:solidFill>
                <a:srgbClr val="1D08B8"/>
              </a:solidFill>
              <a:latin typeface="Book Antiqua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97693023"/>
              </p:ext>
            </p:extLst>
          </p:nvPr>
        </p:nvGraphicFramePr>
        <p:xfrm>
          <a:off x="194936" y="233631"/>
          <a:ext cx="8778476" cy="224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88" name="Rectangle 21"/>
          <p:cNvSpPr>
            <a:spLocks noChangeArrowheads="1"/>
          </p:cNvSpPr>
          <p:nvPr/>
        </p:nvSpPr>
        <p:spPr bwMode="auto">
          <a:xfrm>
            <a:off x="152400" y="2264611"/>
            <a:ext cx="2088510" cy="2259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latin typeface="Book Antiqua" pitchFamily="18" charset="0"/>
              </a:rPr>
              <a:t>- мера</a:t>
            </a:r>
            <a:r>
              <a:rPr lang="ru-RU" sz="1600" dirty="0">
                <a:latin typeface="Book Antiqua" pitchFamily="18" charset="0"/>
              </a:rPr>
              <a:t>, воспроизводящая физическую величину </a:t>
            </a:r>
            <a:r>
              <a:rPr lang="ru-RU" sz="1600" b="1" dirty="0">
                <a:latin typeface="Book Antiqua" pitchFamily="18" charset="0"/>
              </a:rPr>
              <a:t>одного размера </a:t>
            </a:r>
            <a:endParaRPr lang="ru-RU" sz="1600" b="1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i="1" dirty="0" smtClean="0">
                <a:latin typeface="Book Antiqua" pitchFamily="18" charset="0"/>
              </a:rPr>
              <a:t>(например</a:t>
            </a:r>
            <a:r>
              <a:rPr lang="ru-RU" sz="1600" i="1" dirty="0">
                <a:latin typeface="Book Antiqua" pitchFamily="18" charset="0"/>
              </a:rPr>
              <a:t>, гиря </a:t>
            </a:r>
            <a:r>
              <a:rPr lang="ru-RU" sz="1600" i="1" dirty="0" smtClean="0">
                <a:latin typeface="Book Antiqua" pitchFamily="18" charset="0"/>
              </a:rPr>
              <a:t>1 кг, </a:t>
            </a:r>
            <a:r>
              <a:rPr lang="ru-RU" sz="1600" i="1" dirty="0">
                <a:latin typeface="Book Antiqua" panose="02040602050305030304" pitchFamily="18" charset="0"/>
              </a:rPr>
              <a:t>плоскопараллельная концевая мера </a:t>
            </a:r>
            <a:r>
              <a:rPr lang="ru-RU" sz="1600" i="1" dirty="0" smtClean="0">
                <a:latin typeface="Book Antiqua" panose="02040602050305030304" pitchFamily="18" charset="0"/>
              </a:rPr>
              <a:t>длины, </a:t>
            </a:r>
            <a:r>
              <a:rPr lang="ru-RU" sz="1600" i="1" dirty="0">
                <a:latin typeface="Book Antiqua" panose="02040602050305030304" pitchFamily="18" charset="0"/>
              </a:rPr>
              <a:t>конденсатор постоянной емкости</a:t>
            </a:r>
            <a:r>
              <a:rPr lang="ru-RU" sz="1600" i="1" dirty="0" smtClean="0">
                <a:latin typeface="Book Antiqua" pitchFamily="18" charset="0"/>
              </a:rPr>
              <a:t>)</a:t>
            </a:r>
            <a:endParaRPr lang="ru-RU" sz="1600" i="1" dirty="0">
              <a:latin typeface="Book Antiqua" pitchFamily="18" charset="0"/>
            </a:endParaRPr>
          </a:p>
        </p:txBody>
      </p:sp>
      <p:sp>
        <p:nvSpPr>
          <p:cNvPr id="3089" name="Rectangle 22"/>
          <p:cNvSpPr>
            <a:spLocks noChangeArrowheads="1"/>
          </p:cNvSpPr>
          <p:nvPr/>
        </p:nvSpPr>
        <p:spPr bwMode="auto">
          <a:xfrm>
            <a:off x="2362200" y="2248422"/>
            <a:ext cx="1940074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itchFamily="18" charset="0"/>
              </a:rPr>
              <a:t>- мера, воспроизводящая физическую </a:t>
            </a:r>
            <a:r>
              <a:rPr lang="ru-RU" sz="1600" dirty="0" smtClean="0">
                <a:latin typeface="Book Antiqua" pitchFamily="18" charset="0"/>
              </a:rPr>
              <a:t> величину </a:t>
            </a:r>
            <a:r>
              <a:rPr lang="ru-RU" sz="1600" b="1" dirty="0">
                <a:latin typeface="Book Antiqua" pitchFamily="18" charset="0"/>
              </a:rPr>
              <a:t>разных размеров </a:t>
            </a:r>
            <a:r>
              <a:rPr lang="ru-RU" sz="1600" i="1" dirty="0">
                <a:latin typeface="Book Antiqua" pitchFamily="18" charset="0"/>
              </a:rPr>
              <a:t>(например, штриховая мера </a:t>
            </a:r>
            <a:r>
              <a:rPr lang="ru-RU" sz="1600" i="1" dirty="0" smtClean="0">
                <a:latin typeface="Book Antiqua" pitchFamily="18" charset="0"/>
              </a:rPr>
              <a:t>длины, конденсатор  переменной </a:t>
            </a:r>
            <a:r>
              <a:rPr lang="ru-RU" sz="1600" i="1" dirty="0">
                <a:latin typeface="Book Antiqua" panose="02040602050305030304" pitchFamily="18" charset="0"/>
              </a:rPr>
              <a:t>емкости</a:t>
            </a:r>
            <a:r>
              <a:rPr lang="ru-RU" sz="1600" i="1" dirty="0" smtClean="0">
                <a:latin typeface="Book Antiqua" pitchFamily="18" charset="0"/>
              </a:rPr>
              <a:t>)</a:t>
            </a:r>
            <a:endParaRPr lang="ru-RU" sz="1600" i="1" dirty="0">
              <a:latin typeface="Book Antiqua" pitchFamily="18" charset="0"/>
            </a:endParaRPr>
          </a:p>
        </p:txBody>
      </p:sp>
      <p:sp>
        <p:nvSpPr>
          <p:cNvPr id="3090" name="Rectangle 23"/>
          <p:cNvSpPr>
            <a:spLocks noChangeArrowheads="1"/>
          </p:cNvSpPr>
          <p:nvPr/>
        </p:nvSpPr>
        <p:spPr bwMode="auto">
          <a:xfrm>
            <a:off x="4415001" y="2248422"/>
            <a:ext cx="235981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Book Antiqua" pitchFamily="18" charset="0"/>
              </a:rPr>
              <a:t>- </a:t>
            </a:r>
            <a:r>
              <a:rPr lang="ru-RU" sz="1600" b="1" dirty="0">
                <a:solidFill>
                  <a:srgbClr val="000000"/>
                </a:solidFill>
                <a:latin typeface="Book Antiqua" pitchFamily="18" charset="0"/>
              </a:rPr>
              <a:t>комплект мер разного размера одной и той же физической величины</a:t>
            </a:r>
            <a:r>
              <a:rPr lang="ru-RU" sz="1600" dirty="0">
                <a:solidFill>
                  <a:srgbClr val="000000"/>
                </a:solidFill>
                <a:latin typeface="Book Antiqua" pitchFamily="18" charset="0"/>
              </a:rPr>
              <a:t>, предназначенных для применения на практике, как в отдельности, так и в различных сочетаниях </a:t>
            </a:r>
            <a:r>
              <a:rPr lang="ru-RU" sz="1600" dirty="0" smtClean="0">
                <a:solidFill>
                  <a:srgbClr val="000000"/>
                </a:solidFill>
                <a:latin typeface="Book Antiqua" pitchFamily="18" charset="0"/>
              </a:rPr>
              <a:t>(</a:t>
            </a:r>
            <a:r>
              <a:rPr lang="ru-RU" sz="1600" i="1" dirty="0" smtClean="0">
                <a:solidFill>
                  <a:srgbClr val="000000"/>
                </a:solidFill>
                <a:latin typeface="Book Antiqua" pitchFamily="18" charset="0"/>
              </a:rPr>
              <a:t>например</a:t>
            </a:r>
            <a:r>
              <a:rPr lang="ru-RU" sz="1600" i="1" dirty="0">
                <a:solidFill>
                  <a:srgbClr val="000000"/>
                </a:solidFill>
                <a:latin typeface="Book Antiqua" pitchFamily="18" charset="0"/>
              </a:rPr>
              <a:t>, набор </a:t>
            </a:r>
            <a:r>
              <a:rPr lang="ru-RU" sz="1600" i="1" dirty="0" smtClean="0">
                <a:solidFill>
                  <a:srgbClr val="000000"/>
                </a:solidFill>
                <a:latin typeface="Book Antiqua" pitchFamily="18" charset="0"/>
              </a:rPr>
              <a:t>КМД)</a:t>
            </a:r>
            <a:endParaRPr lang="ru-RU" sz="1600" i="1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3091" name="Rectangle 24"/>
          <p:cNvSpPr>
            <a:spLocks noChangeArrowheads="1"/>
          </p:cNvSpPr>
          <p:nvPr/>
        </p:nvSpPr>
        <p:spPr bwMode="auto">
          <a:xfrm>
            <a:off x="6927611" y="2258271"/>
            <a:ext cx="2071927" cy="32932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Book Antiqua" pitchFamily="18" charset="0"/>
              </a:rPr>
              <a:t>- </a:t>
            </a:r>
            <a:r>
              <a:rPr lang="ru-RU" sz="1600" b="1" dirty="0">
                <a:solidFill>
                  <a:srgbClr val="000000"/>
                </a:solidFill>
                <a:latin typeface="Book Antiqua" pitchFamily="18" charset="0"/>
              </a:rPr>
              <a:t>набор мер, конструктивно объединенных в единое устройство</a:t>
            </a:r>
            <a:r>
              <a:rPr lang="ru-RU" sz="1600" dirty="0">
                <a:solidFill>
                  <a:srgbClr val="000000"/>
                </a:solidFill>
                <a:latin typeface="Book Antiqua" pitchFamily="18" charset="0"/>
              </a:rPr>
              <a:t>, в котором имеются приспособления для их соединения в различных комбинациях </a:t>
            </a:r>
            <a:r>
              <a:rPr lang="ru-RU" sz="1600" i="1" dirty="0">
                <a:solidFill>
                  <a:srgbClr val="000000"/>
                </a:solidFill>
                <a:latin typeface="Book Antiqua" pitchFamily="18" charset="0"/>
              </a:rPr>
              <a:t>(например, магазин электрических сопротивлений</a:t>
            </a:r>
            <a:r>
              <a:rPr lang="ru-RU" sz="1600" i="1" dirty="0" smtClean="0">
                <a:solidFill>
                  <a:srgbClr val="000000"/>
                </a:solidFill>
                <a:latin typeface="Book Antiqua" pitchFamily="18" charset="0"/>
              </a:rPr>
              <a:t>)</a:t>
            </a:r>
            <a:endParaRPr lang="ru-RU" sz="1600" i="1" dirty="0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3092" name="Picture 26" descr="Картинка 21 из 1932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031" y="4767007"/>
            <a:ext cx="1176582" cy="16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8" descr="http://im7-tub.yandex.net/i?id=3821138-0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97812" y="5638792"/>
            <a:ext cx="16122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30" descr="http://im7-tub.yandex.net/i?id=123559943-0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6800" y="5295410"/>
            <a:ext cx="1565997" cy="156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32" descr="Картинка 26 из 56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70161" y="5468048"/>
            <a:ext cx="2332113" cy="74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0902" y="7789"/>
            <a:ext cx="9123098" cy="461665"/>
          </a:xfrm>
          <a:prstGeom prst="rect">
            <a:avLst/>
          </a:prstGeom>
          <a:solidFill>
            <a:srgbClr val="FFCC00"/>
          </a:solidFill>
          <a:ln w="38100">
            <a:solidFill>
              <a:srgbClr val="1D08B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Book Antiqua" pitchFamily="18" charset="0"/>
              </a:rPr>
              <a:t>КЛАССИФИКАЦИЯ  МЕР</a:t>
            </a:r>
            <a:endParaRPr lang="ru-RU" sz="24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62304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Наборы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КМД: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537" y="1066800"/>
            <a:ext cx="892846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Концевые меры выпускают </a:t>
            </a:r>
            <a:r>
              <a:rPr lang="ru-RU" b="1" dirty="0">
                <a:solidFill>
                  <a:srgbClr val="C00000"/>
                </a:solidFill>
              </a:rPr>
              <a:t>в виде наборов</a:t>
            </a:r>
            <a:r>
              <a:rPr lang="ru-RU" dirty="0"/>
              <a:t>, упакованных в</a:t>
            </a:r>
            <a:r>
              <a:rPr lang="ru-RU" b="1" dirty="0">
                <a:solidFill>
                  <a:srgbClr val="0000FF"/>
                </a:solidFill>
              </a:rPr>
              <a:t> деревянные </a:t>
            </a:r>
            <a:r>
              <a:rPr lang="ru-RU" dirty="0"/>
              <a:t>или</a:t>
            </a:r>
            <a:r>
              <a:rPr lang="ru-RU" b="1" dirty="0">
                <a:solidFill>
                  <a:srgbClr val="0000FF"/>
                </a:solidFill>
              </a:rPr>
              <a:t> пластмассовые футляры</a:t>
            </a:r>
            <a:r>
              <a:rPr lang="ru-RU" dirty="0"/>
              <a:t>, в которых каждой отдельной мере отведено своё место, с соответствующим указанием номинального размера.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dirty="0" smtClean="0"/>
              <a:t>КМД </a:t>
            </a:r>
            <a:r>
              <a:rPr lang="ru-RU" dirty="0"/>
              <a:t>могут комплектоваться </a:t>
            </a:r>
            <a:r>
              <a:rPr lang="ru-RU" b="1" dirty="0"/>
              <a:t>в наборы </a:t>
            </a:r>
            <a:r>
              <a:rPr lang="ru-RU" dirty="0"/>
              <a:t>по: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FF"/>
                </a:solidFill>
              </a:rPr>
              <a:t>их количеству;</a:t>
            </a:r>
            <a:r>
              <a:rPr lang="ru-RU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FF"/>
                </a:solidFill>
              </a:rPr>
              <a:t>размерам номинальной длины</a:t>
            </a:r>
            <a:r>
              <a:rPr lang="ru-RU" dirty="0"/>
              <a:t>. </a:t>
            </a:r>
          </a:p>
          <a:p>
            <a:r>
              <a:rPr lang="ru-RU" dirty="0"/>
              <a:t>Количество КМД в наборах </a:t>
            </a:r>
            <a:r>
              <a:rPr lang="ru-RU" b="1" dirty="0">
                <a:solidFill>
                  <a:srgbClr val="C00000"/>
                </a:solidFill>
              </a:rPr>
              <a:t>от № 1 до № 19 </a:t>
            </a:r>
            <a:r>
              <a:rPr lang="ru-RU" dirty="0"/>
              <a:t>варьируется </a:t>
            </a:r>
            <a:r>
              <a:rPr lang="ru-RU" b="1" dirty="0"/>
              <a:t>от 2 до 112 штук</a:t>
            </a:r>
            <a:r>
              <a:rPr lang="ru-RU" dirty="0"/>
              <a:t>. </a:t>
            </a:r>
          </a:p>
          <a:p>
            <a:r>
              <a:rPr lang="ru-RU" dirty="0"/>
              <a:t>В наборе </a:t>
            </a:r>
            <a:r>
              <a:rPr lang="ru-RU" b="1" dirty="0">
                <a:solidFill>
                  <a:srgbClr val="C00000"/>
                </a:solidFill>
              </a:rPr>
              <a:t>№ 20 </a:t>
            </a:r>
            <a:r>
              <a:rPr lang="ru-RU" dirty="0"/>
              <a:t>предусмотрено </a:t>
            </a:r>
            <a:r>
              <a:rPr lang="ru-RU" b="1" dirty="0">
                <a:solidFill>
                  <a:srgbClr val="0000FF"/>
                </a:solidFill>
              </a:rPr>
              <a:t>23 меры длины</a:t>
            </a:r>
            <a:r>
              <a:rPr lang="ru-RU" dirty="0"/>
              <a:t>, </a:t>
            </a:r>
            <a:r>
              <a:rPr lang="ru-RU" b="1" dirty="0">
                <a:solidFill>
                  <a:srgbClr val="C00000"/>
                </a:solidFill>
              </a:rPr>
              <a:t>№ 21 </a:t>
            </a:r>
            <a:r>
              <a:rPr lang="ru-RU" dirty="0"/>
              <a:t>– </a:t>
            </a:r>
            <a:r>
              <a:rPr lang="ru-RU" b="1" dirty="0">
                <a:solidFill>
                  <a:srgbClr val="0000FF"/>
                </a:solidFill>
              </a:rPr>
              <a:t>20 мер</a:t>
            </a:r>
            <a:r>
              <a:rPr lang="ru-RU" dirty="0"/>
              <a:t>, </a:t>
            </a:r>
            <a:r>
              <a:rPr lang="ru-RU" b="1" dirty="0">
                <a:solidFill>
                  <a:srgbClr val="C00000"/>
                </a:solidFill>
              </a:rPr>
              <a:t>№ 22 </a:t>
            </a:r>
            <a:r>
              <a:rPr lang="ru-RU" dirty="0"/>
              <a:t>– </a:t>
            </a:r>
            <a:r>
              <a:rPr lang="ru-RU" b="1" dirty="0">
                <a:solidFill>
                  <a:srgbClr val="0000FF"/>
                </a:solidFill>
              </a:rPr>
              <a:t>7</a:t>
            </a:r>
            <a:r>
              <a:rPr lang="ru-RU" dirty="0"/>
              <a:t>.</a:t>
            </a:r>
          </a:p>
          <a:p>
            <a:endParaRPr lang="ru-RU" sz="1000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ГОСТ </a:t>
            </a:r>
            <a:r>
              <a:rPr lang="ru-RU" b="1" dirty="0">
                <a:solidFill>
                  <a:srgbClr val="C00000"/>
                </a:solidFill>
              </a:rPr>
              <a:t>9038-90 </a:t>
            </a:r>
            <a:r>
              <a:rPr lang="ru-RU" dirty="0" smtClean="0"/>
              <a:t>предусматривает: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FF"/>
                </a:solidFill>
              </a:rPr>
              <a:t>19 </a:t>
            </a:r>
            <a:r>
              <a:rPr lang="ru-RU" b="1" dirty="0">
                <a:solidFill>
                  <a:srgbClr val="0000FF"/>
                </a:solidFill>
              </a:rPr>
              <a:t>наборов </a:t>
            </a:r>
            <a:r>
              <a:rPr lang="ru-RU" dirty="0"/>
              <a:t>концевых плоскопараллельных мер длины (</a:t>
            </a:r>
            <a:r>
              <a:rPr lang="ru-RU" b="1" dirty="0">
                <a:solidFill>
                  <a:srgbClr val="C00000"/>
                </a:solidFill>
              </a:rPr>
              <a:t>№ 1, № 2, …, № 19</a:t>
            </a:r>
            <a:r>
              <a:rPr lang="ru-RU" dirty="0"/>
              <a:t>) и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FF"/>
                </a:solidFill>
              </a:rPr>
              <a:t>18 </a:t>
            </a:r>
            <a:r>
              <a:rPr lang="ru-RU" b="1" dirty="0">
                <a:solidFill>
                  <a:srgbClr val="0000FF"/>
                </a:solidFill>
              </a:rPr>
              <a:t>специальных наборов </a:t>
            </a:r>
            <a:r>
              <a:rPr lang="ru-RU" dirty="0"/>
              <a:t>плоскопараллельных мер длины (</a:t>
            </a:r>
            <a:r>
              <a:rPr lang="ru-RU" b="1" dirty="0">
                <a:solidFill>
                  <a:srgbClr val="C00000"/>
                </a:solidFill>
              </a:rPr>
              <a:t>№ 20, № 21, …, № 37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b="1" dirty="0" smtClean="0"/>
              <a:t>Набор </a:t>
            </a:r>
            <a:r>
              <a:rPr lang="ru-RU" b="1" dirty="0"/>
              <a:t>специальных мер </a:t>
            </a:r>
            <a:r>
              <a:rPr lang="ru-RU" dirty="0"/>
              <a:t>предназначен для поверки определённых изделий и измерительных приборов (проволочек, микрометров, штангенинструментов, </a:t>
            </a:r>
            <a:r>
              <a:rPr lang="ru-RU" dirty="0" err="1"/>
              <a:t>оптикаторов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/>
              <a:t>Отдельная мера длины с низшим классом точности определяет класс точности набора. Номинальная длина каждой меры длины и отклонение указываются в паспорте, который прилагается к набору КМД.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1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168" y="76201"/>
            <a:ext cx="6553200" cy="5334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Наборы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КМД: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537" y="596592"/>
            <a:ext cx="892846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6600"/>
                </a:solidFill>
              </a:rPr>
              <a:t>Наибольшее распространение имеют наборы</a:t>
            </a:r>
            <a:r>
              <a:rPr lang="ru-RU" b="1" dirty="0">
                <a:solidFill>
                  <a:srgbClr val="006600"/>
                </a:solidFill>
              </a:rPr>
              <a:t>: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Набор </a:t>
            </a:r>
            <a:r>
              <a:rPr lang="ru-RU" b="1" dirty="0">
                <a:solidFill>
                  <a:srgbClr val="C00000"/>
                </a:solidFill>
              </a:rPr>
              <a:t>№ 1 </a:t>
            </a:r>
            <a:r>
              <a:rPr lang="ru-RU" b="1" dirty="0">
                <a:solidFill>
                  <a:srgbClr val="0000FF"/>
                </a:solidFill>
              </a:rPr>
              <a:t>состоит из 83 плоскопараллельных концевых мер </a:t>
            </a:r>
            <a:r>
              <a:rPr lang="ru-RU" b="1" dirty="0" smtClean="0">
                <a:solidFill>
                  <a:srgbClr val="0000FF"/>
                </a:solidFill>
              </a:rPr>
              <a:t>длин                       </a:t>
            </a:r>
            <a:r>
              <a:rPr lang="ru-RU" b="1" dirty="0" smtClean="0"/>
              <a:t>(</a:t>
            </a:r>
            <a:r>
              <a:rPr lang="ru-RU" b="1" dirty="0"/>
              <a:t>87 концевых мер с учётом защитных мер)</a:t>
            </a:r>
            <a:r>
              <a:rPr lang="ru-RU" b="1" dirty="0" smtClean="0">
                <a:solidFill>
                  <a:srgbClr val="0000FF"/>
                </a:solidFill>
              </a:rPr>
              <a:t>: </a:t>
            </a:r>
            <a:r>
              <a:rPr lang="ru-RU" sz="1600" dirty="0"/>
              <a:t>0,5; 1,005; 1; 1,01; 1,02; 1,03; 1,04; 1,05; 1,06; 1,07; 1,08; 1,09; 1,1; 1,11; 1,12; 1,13; 1,14; 1,15; 1,16; 1,17; 1,18; 1,19; 1,2; 1,21; 1,22; 1,23; 1,24; 1,25; 1,26; 1,27; 1,28; 1,29; 1,3; 1,31; 1,32; 1,33; 1,34; 1,35; 1,36; 1,37; 1,38; 1,39; 1,4; 1,41; 1,42; 1,43; 1,44; 1,45; 1,46; 1,47; 1,48; 1,49; 1,5; 1,6; 1,7; 1,8; 1,9; 2; 2,5; 3; 3,5; 4; 4,5; 5; 5,5; 6; 6,5; 7; 7,5; 8; 8,5; 9; 9,5; 10; 20; 30; 40; 50; 60; 70; 80; 90; 100.</a:t>
            </a:r>
          </a:p>
          <a:p>
            <a:r>
              <a:rPr lang="ru-RU" b="1" dirty="0">
                <a:solidFill>
                  <a:srgbClr val="C00000"/>
                </a:solidFill>
              </a:rPr>
              <a:t>Набор № 2 </a:t>
            </a:r>
            <a:r>
              <a:rPr lang="ru-RU" b="1" dirty="0">
                <a:solidFill>
                  <a:srgbClr val="0000FF"/>
                </a:solidFill>
              </a:rPr>
              <a:t>состоит из 38 </a:t>
            </a:r>
            <a:r>
              <a:rPr lang="ru-RU" b="1" dirty="0" smtClean="0">
                <a:solidFill>
                  <a:srgbClr val="0000FF"/>
                </a:solidFill>
              </a:rPr>
              <a:t>мер </a:t>
            </a:r>
            <a:r>
              <a:rPr lang="ru-RU" b="1" dirty="0"/>
              <a:t>(42 концевые меры с учётом защитных мер)</a:t>
            </a:r>
            <a:r>
              <a:rPr lang="ru-RU" b="1" dirty="0" smtClean="0">
                <a:solidFill>
                  <a:srgbClr val="0000FF"/>
                </a:solidFill>
              </a:rPr>
              <a:t>: </a:t>
            </a:r>
            <a:r>
              <a:rPr lang="ru-RU" sz="1600" dirty="0"/>
              <a:t>1,005; 1; 1,01; 1,02; 1,03; 1,04; 1,05; 1,06; 1,07; 1,08; 1,09; 1,1; 1,2; 1,3; 1,4; 1,5; 1,6; 1,7; 1,8; 1,9; 2; 3; 4; 5; 6; 7; 8; 9; 10; 20; 30; 40; 50; 60; 70; 80; 90; 100.</a:t>
            </a:r>
          </a:p>
          <a:p>
            <a:r>
              <a:rPr lang="ru-RU" b="1" dirty="0">
                <a:solidFill>
                  <a:srgbClr val="C00000"/>
                </a:solidFill>
              </a:rPr>
              <a:t>Набор № 6 </a:t>
            </a:r>
            <a:r>
              <a:rPr lang="ru-RU" b="1" dirty="0">
                <a:solidFill>
                  <a:srgbClr val="0000FF"/>
                </a:solidFill>
              </a:rPr>
              <a:t>состоит из 10 мер: </a:t>
            </a:r>
            <a:r>
              <a:rPr lang="ru-RU" sz="1600" dirty="0"/>
              <a:t>1; 1,001; 1,002; 1,003; 1,004; 1,005; 1,006; 1,007; 1,008; 1,009</a:t>
            </a:r>
            <a:r>
              <a:rPr lang="ru-RU" sz="1600" dirty="0" smtClean="0"/>
              <a:t>.</a:t>
            </a:r>
          </a:p>
          <a:p>
            <a:endParaRPr lang="ru-RU" sz="300" dirty="0" smtClean="0"/>
          </a:p>
          <a:p>
            <a:r>
              <a:rPr lang="ru-RU" dirty="0"/>
              <a:t>В наборе № 1 </a:t>
            </a:r>
            <a:r>
              <a:rPr lang="ru-RU" dirty="0" smtClean="0"/>
              <a:t>может </a:t>
            </a:r>
            <a:r>
              <a:rPr lang="ru-RU" dirty="0"/>
              <a:t>содержатся </a:t>
            </a:r>
            <a:r>
              <a:rPr lang="ru-RU" b="1" dirty="0">
                <a:solidFill>
                  <a:srgbClr val="C00000"/>
                </a:solidFill>
              </a:rPr>
              <a:t>4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защитные концевые меры </a:t>
            </a:r>
            <a:r>
              <a:rPr lang="ru-RU" dirty="0"/>
              <a:t>номинального размера </a:t>
            </a:r>
            <a:r>
              <a:rPr lang="ru-RU" b="1" dirty="0"/>
              <a:t>1 мм (2 шт.) </a:t>
            </a:r>
            <a:r>
              <a:rPr lang="ru-RU" dirty="0"/>
              <a:t>и номинального размера </a:t>
            </a:r>
            <a:r>
              <a:rPr lang="ru-RU" b="1" dirty="0"/>
              <a:t>1,5 и 2 мм (2 шт.). </a:t>
            </a:r>
            <a:endParaRPr lang="ru-RU" b="1" dirty="0" smtClean="0"/>
          </a:p>
          <a:p>
            <a:r>
              <a:rPr lang="ru-RU" b="1" u="sng" dirty="0" smtClean="0">
                <a:solidFill>
                  <a:srgbClr val="C00000"/>
                </a:solidFill>
              </a:rPr>
              <a:t>Защитная </a:t>
            </a:r>
            <a:r>
              <a:rPr lang="ru-RU" b="1" u="sng" dirty="0">
                <a:solidFill>
                  <a:srgbClr val="C00000"/>
                </a:solidFill>
              </a:rPr>
              <a:t>мера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устанавливается на краю блока мер для предохранения от износа основных мер.</a:t>
            </a:r>
          </a:p>
          <a:p>
            <a:endParaRPr lang="ru-RU" sz="300" dirty="0" smtClean="0"/>
          </a:p>
          <a:p>
            <a:r>
              <a:rPr lang="ru-RU" dirty="0" smtClean="0"/>
              <a:t>На </a:t>
            </a:r>
            <a:r>
              <a:rPr lang="ru-RU" dirty="0"/>
              <a:t>каждой концевой мере должно быть нанесено значение её номинальной длины. На концевых мерах длиной 5,5 мм и менее значение номинальной длины должно быть нанесено на измерительной поверхности. На концевых мерах длиной более 5,5 мм значение номинальной длины и товарный знак предприятия-изготовителя должны быть нанесены на нерабочей поверхности. На защитных и образцовых мерах, кроме указанной выше маркировки, должен быть нанесен отличительный знак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1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8562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Наборы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КМД: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762000"/>
            <a:ext cx="8915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Комплектация у некоторых </a:t>
            </a:r>
            <a:r>
              <a:rPr lang="ru-RU" sz="1500" b="1" dirty="0" smtClean="0"/>
              <a:t>производителей</a:t>
            </a:r>
            <a:endParaRPr lang="ru-RU" sz="1500" b="1" dirty="0"/>
          </a:p>
          <a:p>
            <a:r>
              <a:rPr lang="ru-RU" sz="1500" b="1" dirty="0">
                <a:solidFill>
                  <a:srgbClr val="C00000"/>
                </a:solidFill>
              </a:rPr>
              <a:t>Стальные концевые меры длины </a:t>
            </a:r>
            <a:r>
              <a:rPr lang="ru-RU" sz="1500" dirty="0"/>
              <a:t>поставляются в специальных футлярах </a:t>
            </a:r>
            <a:r>
              <a:rPr lang="ru-RU" sz="1500" b="1" dirty="0">
                <a:solidFill>
                  <a:srgbClr val="0000FF"/>
                </a:solidFill>
              </a:rPr>
              <a:t>следующими наборами</a:t>
            </a:r>
            <a:r>
              <a:rPr lang="ru-RU" sz="1500" dirty="0"/>
              <a:t>: </a:t>
            </a:r>
          </a:p>
          <a:p>
            <a:r>
              <a:rPr lang="ru-RU" sz="1500" dirty="0"/>
              <a:t>№ 1 из 83 шт. (от 1,005 до 100 мм). Встречаются наборы № 1 из 87 шт. </a:t>
            </a:r>
            <a:r>
              <a:rPr lang="ru-RU" sz="1500" dirty="0" smtClean="0"/>
              <a:t>–</a:t>
            </a:r>
            <a:r>
              <a:rPr lang="ru-RU" sz="1500" dirty="0" smtClean="0"/>
              <a:t>  </a:t>
            </a:r>
            <a:r>
              <a:rPr lang="ru-RU" sz="1500" b="1" dirty="0" smtClean="0"/>
              <a:t>четыре </a:t>
            </a:r>
            <a:r>
              <a:rPr lang="ru-RU" sz="1500" b="1" dirty="0"/>
              <a:t>дополнительные меры </a:t>
            </a:r>
            <a:r>
              <a:rPr lang="ru-RU" sz="1500" dirty="0"/>
              <a:t>являются </a:t>
            </a:r>
            <a:r>
              <a:rPr lang="ru-RU" sz="1500" b="1" dirty="0"/>
              <a:t>защитными боковыми </a:t>
            </a:r>
            <a:r>
              <a:rPr lang="ru-RU" sz="1500" dirty="0"/>
              <a:t>для формирования блоков;</a:t>
            </a:r>
          </a:p>
          <a:p>
            <a:r>
              <a:rPr lang="ru-RU" sz="1500" dirty="0"/>
              <a:t>№ 2 из 38 шт. (от 1,005 до 100 мм),</a:t>
            </a:r>
          </a:p>
          <a:p>
            <a:r>
              <a:rPr lang="ru-RU" sz="1500" dirty="0"/>
              <a:t>№ 3 из 112 шт. (от 1,005 до 100 мм),</a:t>
            </a:r>
          </a:p>
          <a:p>
            <a:r>
              <a:rPr lang="ru-RU" sz="1500" dirty="0"/>
              <a:t>№ 4 из 11 шт. (от 2 до 2,01 мм),</a:t>
            </a:r>
          </a:p>
          <a:p>
            <a:r>
              <a:rPr lang="ru-RU" sz="1500" dirty="0"/>
              <a:t>№ 5 из 11 шт. (от 1,99 до 2 мм);</a:t>
            </a:r>
          </a:p>
          <a:p>
            <a:r>
              <a:rPr lang="ru-RU" sz="1500" dirty="0"/>
              <a:t>№ 6 из 11 шт. (от 1 до 1,01 мм);</a:t>
            </a:r>
          </a:p>
          <a:p>
            <a:r>
              <a:rPr lang="ru-RU" sz="1500" dirty="0"/>
              <a:t>№ 7 из 11 шт. (от 0,99 до 1 мм);</a:t>
            </a:r>
          </a:p>
          <a:p>
            <a:r>
              <a:rPr lang="ru-RU" sz="1500" dirty="0"/>
              <a:t>№ 8 из 10 шт. (от 125 до 500 мм);</a:t>
            </a:r>
          </a:p>
          <a:p>
            <a:r>
              <a:rPr lang="ru-RU" sz="1500" dirty="0"/>
              <a:t>№ 9 из 12 шт. (от 100 до 1000 мм);</a:t>
            </a:r>
          </a:p>
          <a:p>
            <a:r>
              <a:rPr lang="ru-RU" sz="1500" dirty="0"/>
              <a:t>№ 10 из 20 шт. (от 0,1 до 0,29 мм);</a:t>
            </a:r>
          </a:p>
          <a:p>
            <a:r>
              <a:rPr lang="ru-RU" sz="1500" dirty="0"/>
              <a:t>№ 11 из 43 шт. (от 0,3 до 0,9 мм);</a:t>
            </a:r>
          </a:p>
          <a:p>
            <a:r>
              <a:rPr lang="ru-RU" sz="1500" dirty="0"/>
              <a:t>№ 12 из 74 шт. (от 1,005 до 5 мм);</a:t>
            </a:r>
          </a:p>
          <a:p>
            <a:r>
              <a:rPr lang="ru-RU" sz="1500" dirty="0"/>
              <a:t>№ 13 из 11 шт. (5 мм; от 10 до 100 мм);</a:t>
            </a:r>
          </a:p>
          <a:p>
            <a:r>
              <a:rPr lang="ru-RU" sz="1500" dirty="0"/>
              <a:t>№ 14 из 38 шт. (от 10,5 до 25 мм, от 30 до 100 мм);</a:t>
            </a:r>
          </a:p>
          <a:p>
            <a:r>
              <a:rPr lang="ru-RU" sz="1500" dirty="0"/>
              <a:t>№ 15 из 29 шт. (1,005 ; от 1 до 1,1, от 1,2 до 2, от 3 до 10 мм);</a:t>
            </a:r>
          </a:p>
          <a:p>
            <a:r>
              <a:rPr lang="ru-RU" sz="1500" dirty="0"/>
              <a:t>№ 16 из 19 шт. (от 0,991 до 1,009 мм);</a:t>
            </a:r>
          </a:p>
          <a:p>
            <a:r>
              <a:rPr lang="ru-RU" sz="1500" dirty="0"/>
              <a:t>№ 17 из 19 шт. (от 1,991 до 2,009 мм);</a:t>
            </a:r>
          </a:p>
          <a:p>
            <a:r>
              <a:rPr lang="ru-RU" sz="1500" dirty="0"/>
              <a:t>№ 18 из 2 шт. (защитные меры);</a:t>
            </a:r>
          </a:p>
          <a:p>
            <a:r>
              <a:rPr lang="ru-RU" sz="1500" dirty="0"/>
              <a:t>№ 19 из 2 шт. (защитные меры);</a:t>
            </a:r>
          </a:p>
          <a:p>
            <a:r>
              <a:rPr lang="ru-RU" sz="1500" b="1" dirty="0" err="1">
                <a:solidFill>
                  <a:srgbClr val="C00000"/>
                </a:solidFill>
              </a:rPr>
              <a:t>Cпецнаборы</a:t>
            </a:r>
            <a:r>
              <a:rPr lang="ru-RU" sz="1500" b="1" dirty="0">
                <a:solidFill>
                  <a:srgbClr val="C00000"/>
                </a:solidFill>
              </a:rPr>
              <a:t>:</a:t>
            </a:r>
          </a:p>
          <a:p>
            <a:r>
              <a:rPr lang="ru-RU" sz="1500" dirty="0"/>
              <a:t>№ 20, № 21, № 22, № 23, № 24, № 25, № 26, № 27, № 28, № 29, № 30, № 31, № 32, № 33, № 34, № 35, № 36, № 37</a:t>
            </a:r>
          </a:p>
        </p:txBody>
      </p:sp>
    </p:spTree>
    <p:extLst>
      <p:ext uri="{BB962C8B-B14F-4D97-AF65-F5344CB8AC3E}">
        <p14:creationId xmlns:p14="http://schemas.microsoft.com/office/powerpoint/2010/main" val="8457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82295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Наборы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КМД: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7605"/>
              </p:ext>
            </p:extLst>
          </p:nvPr>
        </p:nvGraphicFramePr>
        <p:xfrm>
          <a:off x="136987" y="1524000"/>
          <a:ext cx="8839202" cy="3221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9601">
                  <a:extLst>
                    <a:ext uri="{9D8B030D-6E8A-4147-A177-3AD203B41FA5}">
                      <a16:colId xmlns:a16="http://schemas.microsoft.com/office/drawing/2014/main" xmlns="" val="3598335035"/>
                    </a:ext>
                  </a:extLst>
                </a:gridCol>
                <a:gridCol w="4419601">
                  <a:extLst>
                    <a:ext uri="{9D8B030D-6E8A-4147-A177-3AD203B41FA5}">
                      <a16:colId xmlns:a16="http://schemas.microsoft.com/office/drawing/2014/main" xmlns="" val="565133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r>
                        <a:rPr lang="ru-RU" sz="1650" dirty="0">
                          <a:effectLst/>
                        </a:rPr>
                        <a:t> из 83 шт., классы точности 0, 1,2, 3;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r>
                        <a:rPr lang="ru-RU" sz="1650" dirty="0">
                          <a:effectLst/>
                        </a:rPr>
                        <a:t> из 38 шт., классы точности 1, 2, 3;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r>
                        <a:rPr lang="ru-RU" sz="1650" dirty="0">
                          <a:effectLst/>
                        </a:rPr>
                        <a:t> из 112 шт., классы точности 0, 1,2, 3;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r>
                        <a:rPr lang="ru-RU" sz="1650" dirty="0">
                          <a:effectLst/>
                        </a:rPr>
                        <a:t> из 10 шт., классы точности 0, 1, 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5</a:t>
                      </a:r>
                      <a:r>
                        <a:rPr lang="ru-RU" sz="1650" dirty="0">
                          <a:effectLst/>
                        </a:rPr>
                        <a:t> из 10 шт., классы точности 0, 1, 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r>
                        <a:rPr lang="ru-RU" sz="1650" dirty="0">
                          <a:effectLst/>
                        </a:rPr>
                        <a:t> из 10 шт., классы точности 0, 1, 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7</a:t>
                      </a:r>
                      <a:r>
                        <a:rPr lang="ru-RU" sz="1650" dirty="0">
                          <a:effectLst/>
                        </a:rPr>
                        <a:t> из 10 шт., классы точности 0, 1,2;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8</a:t>
                      </a:r>
                      <a:r>
                        <a:rPr lang="ru-RU" sz="1650" dirty="0">
                          <a:effectLst/>
                        </a:rPr>
                        <a:t> из 10 шт., классы точности 1, 2, 3; </a:t>
                      </a:r>
                      <a:endParaRPr lang="ru-RU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9</a:t>
                      </a:r>
                      <a:r>
                        <a:rPr lang="ru-RU" sz="1650" dirty="0">
                          <a:effectLst/>
                        </a:rPr>
                        <a:t> из 12 шт., классы точности 1, 2, 3;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10 </a:t>
                      </a:r>
                      <a:r>
                        <a:rPr lang="ru-RU" sz="1650" dirty="0">
                          <a:effectLst/>
                        </a:rPr>
                        <a:t>из 20 шт., классы точности 1, 2, 3;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11 </a:t>
                      </a:r>
                      <a:r>
                        <a:rPr lang="ru-RU" sz="1650" dirty="0">
                          <a:effectLst/>
                        </a:rPr>
                        <a:t>из 43 шт., классы точности 0, 1,2, 3;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17 </a:t>
                      </a:r>
                      <a:r>
                        <a:rPr lang="ru-RU" sz="1650" dirty="0">
                          <a:effectLst/>
                        </a:rPr>
                        <a:t>из 19 шт., классы точности 0, 1,2;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19 </a:t>
                      </a:r>
                      <a:r>
                        <a:rPr lang="ru-RU" sz="1650" dirty="0">
                          <a:effectLst/>
                        </a:rPr>
                        <a:t>из 23 шт., классы точности 1 и 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20 </a:t>
                      </a:r>
                      <a:r>
                        <a:rPr lang="ru-RU" sz="1650" dirty="0">
                          <a:effectLst/>
                        </a:rPr>
                        <a:t>из 20 шт., классы точности 1 и 2; </a:t>
                      </a:r>
                      <a:endParaRPr lang="ru-RU" sz="1650" dirty="0" smtClean="0">
                        <a:effectLst/>
                      </a:endParaRPr>
                    </a:p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5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1650" dirty="0">
                          <a:solidFill>
                            <a:srgbClr val="FFFF00"/>
                          </a:solidFill>
                          <a:effectLst/>
                        </a:rPr>
                        <a:t>21 </a:t>
                      </a:r>
                      <a:r>
                        <a:rPr lang="ru-RU" sz="1650" dirty="0">
                          <a:effectLst/>
                        </a:rPr>
                        <a:t>из 7 шт., класс точности 3.   </a:t>
                      </a:r>
                      <a:endParaRPr lang="ru-RU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13861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987" y="1066800"/>
            <a:ext cx="86868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Концевые меры длины поставляются в специальных футлярах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следующими наборами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1752600" y="6248400"/>
            <a:ext cx="5715000" cy="609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dirty="0" smtClean="0"/>
              <a:t>Набор концевых мер длины</a:t>
            </a:r>
          </a:p>
        </p:txBody>
      </p:sp>
      <p:pic>
        <p:nvPicPr>
          <p:cNvPr id="4099" name="Picture 2" descr="Меры длины концевые плоскопаралельные Набор и пошт, Запорожье, 25 сен 2013 18:09, б.у., объявление, продам, куплю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2" y="15411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6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00FF"/>
                </a:solidFill>
              </a:rPr>
              <a:t>Набор № 2</a:t>
            </a:r>
            <a:r>
              <a:rPr lang="ru-RU" altLang="ru-RU" dirty="0"/>
              <a:t> концевых мер из стали класса точности 1: Концевые меры 1-Н2 ГОСТ 9038-83.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00FF"/>
                </a:solidFill>
              </a:rPr>
              <a:t>Набор № 3 </a:t>
            </a:r>
            <a:r>
              <a:rPr lang="ru-RU" altLang="ru-RU" dirty="0"/>
              <a:t>концевых мер из твердого сплава класса точности 2: Концевые меры 2-НЗ-Т ГОСТ 9038-83.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00FF"/>
                </a:solidFill>
              </a:rPr>
              <a:t>Концевая мера </a:t>
            </a:r>
            <a:r>
              <a:rPr lang="ru-RU" altLang="ru-RU" dirty="0"/>
              <a:t>с номинальной длиной 1,49 мм из стали класса точности 3: Концевая мера 3-1,49 ГОСТ 9038—83.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150" y="228600"/>
            <a:ext cx="8229600" cy="9144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0000FF"/>
                </a:solidFill>
              </a:rPr>
              <a:t>Примеры условных </a:t>
            </a:r>
            <a:r>
              <a:rPr lang="ru-RU" altLang="ru-RU" sz="3600" b="1" dirty="0" smtClean="0">
                <a:solidFill>
                  <a:srgbClr val="0000FF"/>
                </a:solidFill>
              </a:rPr>
              <a:t>обозначений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26542"/>
            <a:ext cx="5029200" cy="18288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10.</a:t>
            </a:r>
            <a:r>
              <a:rPr lang="ru-RU" sz="3600" b="1" dirty="0" smtClean="0">
                <a:solidFill>
                  <a:srgbClr val="0000FF"/>
                </a:solidFill>
              </a:rPr>
              <a:t> 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463" y="2197349"/>
            <a:ext cx="8915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dirty="0"/>
              <a:t>Область применения концевых мер еще более расширяется при использовании их совместно с принадлежностями.</a:t>
            </a:r>
          </a:p>
          <a:p>
            <a:endParaRPr lang="ru-RU" sz="1000" dirty="0" smtClean="0"/>
          </a:p>
          <a:p>
            <a:r>
              <a:rPr lang="ru-RU" sz="2200" dirty="0" smtClean="0"/>
              <a:t>Для концевых </a:t>
            </a:r>
            <a:r>
              <a:rPr lang="ru-RU" sz="2200" dirty="0"/>
              <a:t>мер длины выпускаются </a:t>
            </a:r>
            <a:r>
              <a:rPr lang="ru-RU" sz="2200" b="1" dirty="0">
                <a:solidFill>
                  <a:srgbClr val="0000FF"/>
                </a:solidFill>
              </a:rPr>
              <a:t>наборы дополнительных </a:t>
            </a:r>
            <a:r>
              <a:rPr lang="ru-RU" sz="2200" b="1" dirty="0" smtClean="0">
                <a:solidFill>
                  <a:srgbClr val="0000FF"/>
                </a:solidFill>
              </a:rPr>
              <a:t>принадлежностей</a:t>
            </a:r>
            <a:r>
              <a:rPr lang="ru-RU" sz="2200" dirty="0" smtClean="0"/>
              <a:t>.</a:t>
            </a:r>
          </a:p>
          <a:p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Принадлежности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к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концевым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мерам длины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</a:rPr>
              <a:t>(</a:t>
            </a:r>
            <a:r>
              <a:rPr lang="ru-RU" sz="2200" b="1" dirty="0">
                <a:solidFill>
                  <a:srgbClr val="0000FF"/>
                </a:solidFill>
                <a:latin typeface="Arial" panose="020B0604020202020204" pitchFamily="34" charset="0"/>
              </a:rPr>
              <a:t>ГОСТ </a:t>
            </a:r>
            <a:r>
              <a:rPr lang="ru-RU" sz="2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4119-76</a:t>
            </a:r>
            <a:r>
              <a:rPr lang="ru-RU" sz="2200" dirty="0" smtClean="0">
                <a:latin typeface="Arial" panose="020B0604020202020204" pitchFamily="34" charset="0"/>
              </a:rPr>
              <a:t>) предназначены для: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</a:rPr>
              <a:t>закрепления </a:t>
            </a:r>
            <a:r>
              <a:rPr lang="ru-RU" sz="2200" dirty="0">
                <a:latin typeface="Arial" panose="020B0604020202020204" pitchFamily="34" charset="0"/>
              </a:rPr>
              <a:t>концевых мер в блоки, что обеспечивает удобное пользование ими при измерениях и проведении точных разметочных </a:t>
            </a:r>
            <a:r>
              <a:rPr lang="ru-RU" sz="2200" dirty="0" smtClean="0">
                <a:latin typeface="Arial" panose="020B0604020202020204" pitchFamily="34" charset="0"/>
              </a:rPr>
              <a:t>работ;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установки на размер и для проверки различного</a:t>
            </a:r>
            <a:r>
              <a:rPr lang="ru-RU" sz="2200" b="1" dirty="0"/>
              <a:t> </a:t>
            </a:r>
            <a:r>
              <a:rPr lang="ru-RU" sz="2200" dirty="0"/>
              <a:t>измерительного инструмента: регулируемых калибров, микрометрических и индикаторных нутромеров и т. п. </a:t>
            </a:r>
            <a:endParaRPr lang="ru-RU" sz="2200" dirty="0" smtClean="0">
              <a:latin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</a:endParaRPr>
          </a:p>
          <a:p>
            <a:endParaRPr lang="ru-RU" sz="1000" dirty="0" smtClean="0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542"/>
            <a:ext cx="3505200" cy="19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95300" y="113507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Принадлежности к КМД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600" y="1417638"/>
            <a:ext cx="4800600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Принадлежности </a:t>
            </a:r>
            <a:r>
              <a:rPr lang="ru-RU" dirty="0" smtClean="0"/>
              <a:t>предназначены для закрепления в блоки плоскопараллельных концевых мер длины для обеспечения удобного пользования ими при измерении и при проведении точных разметочных работ.</a:t>
            </a:r>
          </a:p>
        </p:txBody>
      </p:sp>
      <p:pic>
        <p:nvPicPr>
          <p:cNvPr id="16388" name="Picture 2" descr="http://www.chelzavod.ru/uploads/files/files-DfYUl237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371600"/>
            <a:ext cx="35814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Набор принадлежностей к плоскопараллельным концевым мерам длины ПК-1-пол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876800"/>
            <a:ext cx="2857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://gefestenergo.ru/images/catalog_tops/big32imag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13113"/>
            <a:ext cx="2476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0198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341" y="1066800"/>
            <a:ext cx="88596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В </a:t>
            </a:r>
            <a:r>
              <a:rPr lang="ru-RU" altLang="ru-RU" sz="2400" b="1" dirty="0">
                <a:solidFill>
                  <a:srgbClr val="FF0000"/>
                </a:solidFill>
              </a:rPr>
              <a:t>набор принадлежностей к концевым мерам длины </a:t>
            </a:r>
            <a:r>
              <a:rPr lang="ru-RU" altLang="ru-RU" sz="2400" dirty="0"/>
              <a:t>входят следующие:</a:t>
            </a:r>
          </a:p>
          <a:p>
            <a:pPr marL="900113" lvl="1" indent="-442913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державки (струбцины</a:t>
            </a:r>
            <a:r>
              <a:rPr lang="ru-RU" sz="2400" b="1" dirty="0" smtClean="0"/>
              <a:t>)</a:t>
            </a:r>
            <a:r>
              <a:rPr lang="ru-RU" sz="2400" dirty="0" smtClean="0"/>
              <a:t>;</a:t>
            </a:r>
          </a:p>
          <a:p>
            <a:pPr marL="900113" lvl="1" indent="-442913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/>
              <a:t>основание</a:t>
            </a:r>
            <a:r>
              <a:rPr lang="ru-RU" sz="2400" dirty="0" smtClean="0"/>
              <a:t>;</a:t>
            </a:r>
          </a:p>
          <a:p>
            <a:pPr marL="900113" lvl="1" indent="-442913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/>
              <a:t>стяжки</a:t>
            </a:r>
            <a:r>
              <a:rPr lang="ru-RU" sz="2400" dirty="0" smtClean="0"/>
              <a:t>;</a:t>
            </a:r>
          </a:p>
          <a:p>
            <a:pPr marL="900113" lvl="1" indent="-442913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/>
              <a:t>боковики</a:t>
            </a:r>
            <a:r>
              <a:rPr lang="ru-RU" sz="2400" dirty="0" smtClean="0"/>
              <a:t>:</a:t>
            </a:r>
          </a:p>
          <a:p>
            <a:pPr marL="1357313" lvl="2" indent="-442913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400" dirty="0" smtClean="0"/>
              <a:t>плоскопараллельные; </a:t>
            </a:r>
          </a:p>
          <a:p>
            <a:pPr marL="1357313" lvl="2" indent="-442913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400" dirty="0" smtClean="0"/>
              <a:t>радиусные; </a:t>
            </a:r>
          </a:p>
          <a:p>
            <a:pPr marL="1357313" lvl="2" indent="-442913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400" dirty="0" smtClean="0"/>
              <a:t>центровой (</a:t>
            </a:r>
            <a:r>
              <a:rPr lang="ru-RU" altLang="ru-RU" sz="2400" dirty="0"/>
              <a:t>вершина центра которого лежит на продолжении нижней доведенной </a:t>
            </a:r>
            <a:r>
              <a:rPr lang="ru-RU" altLang="ru-RU" sz="2400" dirty="0" smtClean="0"/>
              <a:t>плоскости)</a:t>
            </a:r>
            <a:r>
              <a:rPr lang="ru-RU" sz="2400" dirty="0" smtClean="0"/>
              <a:t>; </a:t>
            </a:r>
          </a:p>
          <a:p>
            <a:pPr marL="1357313" lvl="2" indent="-442913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sz="2400" dirty="0" smtClean="0"/>
              <a:t>чертильный;</a:t>
            </a:r>
          </a:p>
          <a:p>
            <a:pPr marL="900113" lvl="1" indent="-442913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400" b="1" dirty="0" smtClean="0"/>
              <a:t>зажимные сухари</a:t>
            </a:r>
            <a:endParaRPr lang="ru-RU" sz="2400" b="1" dirty="0" smtClean="0"/>
          </a:p>
          <a:p>
            <a:pPr>
              <a:lnSpc>
                <a:spcPct val="80000"/>
              </a:lnSpc>
            </a:pPr>
            <a:endParaRPr lang="ru-RU" altLang="ru-RU" sz="1000" dirty="0"/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Кроме </a:t>
            </a:r>
            <a:r>
              <a:rPr lang="ru-RU" altLang="ru-RU" sz="2400" dirty="0"/>
              <a:t>перечисленных выше деталей в набор принадлежностей могут быть включены </a:t>
            </a:r>
            <a:r>
              <a:rPr lang="ru-RU" altLang="ru-RU" sz="2400" b="1" dirty="0">
                <a:solidFill>
                  <a:srgbClr val="0000FF"/>
                </a:solidFill>
              </a:rPr>
              <a:t>трехгранная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линейка</a:t>
            </a:r>
            <a:r>
              <a:rPr lang="ru-RU" altLang="ru-RU" sz="2400" dirty="0" smtClean="0"/>
              <a:t>, </a:t>
            </a:r>
            <a:r>
              <a:rPr lang="ru-RU" altLang="ru-RU" sz="2400" b="1" dirty="0">
                <a:solidFill>
                  <a:srgbClr val="0000FF"/>
                </a:solidFill>
              </a:rPr>
              <a:t>плитки с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рисками</a:t>
            </a:r>
            <a:r>
              <a:rPr lang="ru-RU" altLang="ru-RU" sz="2400" dirty="0" smtClean="0"/>
              <a:t>, </a:t>
            </a:r>
            <a:r>
              <a:rPr lang="ru-RU" sz="2400" b="1" dirty="0" smtClean="0">
                <a:solidFill>
                  <a:srgbClr val="0000FF"/>
                </a:solidFill>
              </a:rPr>
              <a:t>отвертка </a:t>
            </a:r>
            <a:r>
              <a:rPr lang="ru-RU" sz="2400" b="1" dirty="0">
                <a:solidFill>
                  <a:srgbClr val="0000FF"/>
                </a:solidFill>
              </a:rPr>
              <a:t>с нормированным </a:t>
            </a:r>
            <a:r>
              <a:rPr lang="ru-RU" sz="2400" b="1" dirty="0" smtClean="0">
                <a:solidFill>
                  <a:srgbClr val="0000FF"/>
                </a:solidFill>
              </a:rPr>
              <a:t>усилием</a:t>
            </a:r>
            <a:r>
              <a:rPr lang="ru-RU" sz="2400" dirty="0" smtClean="0"/>
              <a:t> (применяется </a:t>
            </a:r>
            <a:r>
              <a:rPr lang="ru-RU" sz="2400" dirty="0"/>
              <a:t>со </a:t>
            </a:r>
            <a:r>
              <a:rPr lang="ru-RU" sz="2400" dirty="0" smtClean="0"/>
              <a:t>стяжками)</a:t>
            </a:r>
            <a:r>
              <a:rPr lang="ru-RU" alt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600200" cy="12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6191942"/>
            <a:ext cx="8859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</a:rPr>
              <a:t>Набор </a:t>
            </a:r>
            <a:r>
              <a:rPr lang="ru-RU" altLang="ru-RU" sz="2400" b="1" dirty="0">
                <a:solidFill>
                  <a:srgbClr val="FF0000"/>
                </a:solidFill>
              </a:rPr>
              <a:t>принадлежностей к концевым мерам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длины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2" y="883647"/>
            <a:ext cx="7086847" cy="53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-1712"/>
            <a:ext cx="6553200" cy="1143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3.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Плоскопараллельные </a:t>
            </a:r>
            <a:b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концевые меры длины (КМД) 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500" dirty="0" smtClean="0"/>
              <a:t>Наиболее распространены в машиностроении </a:t>
            </a:r>
            <a:r>
              <a:rPr lang="ru-RU" sz="2500" b="1" dirty="0" smtClean="0">
                <a:solidFill>
                  <a:srgbClr val="FF0000"/>
                </a:solidFill>
              </a:rPr>
              <a:t>плоскопараллельные концевые меры </a:t>
            </a:r>
            <a:r>
              <a:rPr lang="ru-RU" sz="2500" b="1" dirty="0">
                <a:solidFill>
                  <a:srgbClr val="FF0000"/>
                </a:solidFill>
              </a:rPr>
              <a:t>длины (КМД</a:t>
            </a:r>
            <a:r>
              <a:rPr lang="ru-RU" sz="2500" b="1" dirty="0" smtClean="0">
                <a:solidFill>
                  <a:srgbClr val="FF0000"/>
                </a:solidFill>
              </a:rPr>
              <a:t>)</a:t>
            </a:r>
            <a:r>
              <a:rPr lang="ru-RU" sz="2500" dirty="0" smtClean="0"/>
              <a:t>.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500" dirty="0" smtClean="0"/>
              <a:t>КМД, выполненные в виде стальных прямоугольных параллелепипедов, впервые были изготовлены фирмой Иогансон (</a:t>
            </a:r>
            <a:r>
              <a:rPr lang="ru-RU" sz="2500" b="1" dirty="0" smtClean="0"/>
              <a:t>Швеция</a:t>
            </a:r>
            <a:r>
              <a:rPr lang="ru-RU" sz="2500" dirty="0" smtClean="0"/>
              <a:t>) и представлены на </a:t>
            </a:r>
            <a:r>
              <a:rPr lang="ru-RU" sz="2500" b="1" dirty="0" smtClean="0"/>
              <a:t>Всемирной выставке в Париже</a:t>
            </a:r>
            <a:r>
              <a:rPr lang="ru-RU" sz="2500" dirty="0" smtClean="0"/>
              <a:t> в </a:t>
            </a:r>
            <a:r>
              <a:rPr lang="ru-RU" sz="2500" b="1" dirty="0" smtClean="0">
                <a:solidFill>
                  <a:srgbClr val="0000FF"/>
                </a:solidFill>
              </a:rPr>
              <a:t>1900 году</a:t>
            </a:r>
            <a:r>
              <a:rPr lang="ru-RU" sz="2500" dirty="0" smtClean="0"/>
              <a:t>. 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500" dirty="0" smtClean="0"/>
              <a:t>Поэтому в просторечии КМД долгое время назывались </a:t>
            </a:r>
            <a:r>
              <a:rPr lang="ru-RU" sz="2500" b="1" dirty="0" smtClean="0">
                <a:solidFill>
                  <a:srgbClr val="0000FF"/>
                </a:solidFill>
              </a:rPr>
              <a:t>плитками Иогансона</a:t>
            </a:r>
            <a:r>
              <a:rPr lang="ru-RU" sz="2500" dirty="0" smtClean="0"/>
              <a:t>, а со временем просто </a:t>
            </a:r>
            <a:r>
              <a:rPr lang="ru-RU" sz="2500" b="1" dirty="0" smtClean="0"/>
              <a:t>плитками</a:t>
            </a:r>
            <a:r>
              <a:rPr lang="ru-RU" sz="2500" dirty="0" smtClean="0"/>
              <a:t>.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endParaRPr lang="ru-RU" sz="2500" dirty="0" smtClean="0"/>
          </a:p>
        </p:txBody>
      </p:sp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1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745886" cy="58134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6191942"/>
            <a:ext cx="8859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</a:rPr>
              <a:t>Набор </a:t>
            </a:r>
            <a:r>
              <a:rPr lang="ru-RU" altLang="ru-RU" sz="2400" b="1" dirty="0">
                <a:solidFill>
                  <a:srgbClr val="FF0000"/>
                </a:solidFill>
              </a:rPr>
              <a:t>принадлежностей к концевым мерам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длины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81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17" y="4119900"/>
            <a:ext cx="4798017" cy="2701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5429250" cy="4343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14" y="1224732"/>
            <a:ext cx="4991100" cy="24384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8600" y="2091023"/>
            <a:ext cx="3843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24242"/>
                </a:solidFill>
                <a:latin typeface="Verdana" panose="020B0604030504040204" pitchFamily="34" charset="0"/>
              </a:rPr>
              <a:t>Рис. </a:t>
            </a:r>
            <a:r>
              <a:rPr lang="ru-RU" b="1" dirty="0">
                <a:solidFill>
                  <a:srgbClr val="424242"/>
                </a:solidFill>
                <a:latin typeface="Verdana" panose="020B0604030504040204" pitchFamily="34" charset="0"/>
              </a:rPr>
              <a:t>Установка блока </a:t>
            </a:r>
            <a:r>
              <a:rPr lang="ru-RU" b="1" dirty="0" smtClean="0">
                <a:solidFill>
                  <a:srgbClr val="424242"/>
                </a:solidFill>
                <a:latin typeface="Verdana" panose="020B0604030504040204" pitchFamily="34" charset="0"/>
              </a:rPr>
              <a:t>КМД: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  <a:r>
              <a:rPr lang="ru-RU" dirty="0" smtClean="0">
                <a:solidFill>
                  <a:srgbClr val="424242"/>
                </a:solidFill>
                <a:latin typeface="Verdana" panose="020B0604030504040204" pitchFamily="34" charset="0"/>
              </a:rPr>
              <a:t> – блок КМД;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ru-RU" dirty="0" smtClean="0">
                <a:solidFill>
                  <a:srgbClr val="424242"/>
                </a:solidFill>
                <a:latin typeface="Verdana" panose="020B0604030504040204" pitchFamily="34" charset="0"/>
              </a:rPr>
              <a:t> – боковики;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3 </a:t>
            </a:r>
            <a:r>
              <a:rPr lang="ru-RU" dirty="0" smtClean="0">
                <a:solidFill>
                  <a:srgbClr val="424242"/>
                </a:solidFill>
                <a:latin typeface="Verdana" panose="020B0604030504040204" pitchFamily="34" charset="0"/>
              </a:rPr>
              <a:t>– державка (струбцина);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  <a:r>
              <a:rPr lang="ru-RU" dirty="0" smtClean="0">
                <a:solidFill>
                  <a:srgbClr val="424242"/>
                </a:solidFill>
                <a:latin typeface="Verdana" panose="020B0604030504040204" pitchFamily="34" charset="0"/>
              </a:rPr>
              <a:t> – стопорный винт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893177"/>
            <a:ext cx="8815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Державки (</a:t>
            </a:r>
            <a:r>
              <a:rPr lang="ru-RU" sz="2000" b="1" dirty="0" err="1" smtClean="0">
                <a:solidFill>
                  <a:srgbClr val="FF0000"/>
                </a:solidFill>
              </a:rPr>
              <a:t>стубцины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/>
              <a:t> – для крепления </a:t>
            </a:r>
            <a:r>
              <a:rPr lang="ru-RU" sz="2000" dirty="0"/>
              <a:t>концевых мер и блоков из них </a:t>
            </a:r>
            <a:r>
              <a:rPr lang="ru-RU" sz="2000" dirty="0" smtClean="0"/>
              <a:t>при </a:t>
            </a:r>
            <a:r>
              <a:rPr lang="ru-RU" sz="2000" dirty="0"/>
              <a:t>проверке и разметке </a:t>
            </a:r>
            <a:r>
              <a:rPr lang="ru-RU" sz="2000" dirty="0" smtClean="0"/>
              <a:t>размеров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021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845338"/>
            <a:ext cx="883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Стяжки </a:t>
            </a:r>
            <a:r>
              <a:rPr lang="ru-RU" sz="2000" dirty="0" smtClean="0"/>
              <a:t>– для </a:t>
            </a:r>
            <a:r>
              <a:rPr lang="ru-RU" sz="2000" dirty="0"/>
              <a:t>крепления </a:t>
            </a:r>
            <a:r>
              <a:rPr lang="ru-RU" sz="2000" dirty="0" smtClean="0"/>
              <a:t>блоков концевых мер </a:t>
            </a:r>
            <a:r>
              <a:rPr lang="ru-RU" sz="2000" dirty="0"/>
              <a:t>размером </a:t>
            </a:r>
            <a:r>
              <a:rPr lang="ru-RU" sz="2000" b="1" dirty="0"/>
              <a:t>более </a:t>
            </a:r>
            <a:r>
              <a:rPr lang="ru-RU" sz="2000" b="1" dirty="0" smtClean="0"/>
              <a:t>100 мм</a:t>
            </a:r>
            <a:r>
              <a:rPr lang="ru-RU" sz="2000" dirty="0" smtClean="0"/>
              <a:t>, </a:t>
            </a:r>
            <a:r>
              <a:rPr lang="ru-RU" sz="2000" dirty="0"/>
              <a:t>при проверке и разметке размеров </a:t>
            </a:r>
            <a:r>
              <a:rPr lang="ru-RU" sz="2000" b="1" dirty="0"/>
              <a:t>от 320 до </a:t>
            </a:r>
            <a:r>
              <a:rPr lang="ru-RU" sz="2000" b="1" dirty="0" smtClean="0"/>
              <a:t>1500 мм</a:t>
            </a:r>
            <a:endParaRPr lang="ru-RU" sz="2000" b="1" dirty="0"/>
          </a:p>
        </p:txBody>
      </p:sp>
      <p:pic>
        <p:nvPicPr>
          <p:cNvPr id="11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676400"/>
            <a:ext cx="5719961" cy="14419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502597" y="3266312"/>
            <a:ext cx="6477000" cy="9246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1600" b="1" kern="0" dirty="0" smtClean="0"/>
              <a:t>Рис.  Блок из КМД с отверстиями, соединенных стяжками: </a:t>
            </a:r>
          </a:p>
          <a:p>
            <a:pPr marL="534988" indent="17463">
              <a:buFontTx/>
              <a:buNone/>
            </a:pPr>
            <a:r>
              <a:rPr lang="ru-RU" altLang="ru-RU" sz="1600" b="1" kern="0" dirty="0" smtClean="0"/>
              <a:t>1</a:t>
            </a:r>
            <a:r>
              <a:rPr lang="ru-RU" altLang="ru-RU" sz="1600" kern="0" dirty="0" smtClean="0"/>
              <a:t> – КМД; </a:t>
            </a:r>
          </a:p>
          <a:p>
            <a:pPr marL="534988" indent="17463">
              <a:buFontTx/>
              <a:buNone/>
            </a:pPr>
            <a:r>
              <a:rPr lang="ru-RU" altLang="ru-RU" sz="1600" b="1" i="1" kern="0" dirty="0" smtClean="0"/>
              <a:t>2</a:t>
            </a:r>
            <a:r>
              <a:rPr lang="ru-RU" altLang="ru-RU" sz="1600" i="1" kern="0" dirty="0" smtClean="0"/>
              <a:t> </a:t>
            </a:r>
            <a:r>
              <a:rPr lang="ru-RU" altLang="ru-RU" sz="1600" kern="0" dirty="0" smtClean="0"/>
              <a:t>– стяжки </a:t>
            </a: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16353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8026400" cy="6019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011" y="874799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Основание с вкладышем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для </a:t>
            </a:r>
            <a:r>
              <a:rPr lang="ru-RU" sz="2000" dirty="0"/>
              <a:t>установки блоков при разметке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895"/>
            <a:ext cx="7315200" cy="548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105400"/>
            <a:ext cx="2903366" cy="13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914" y="1955343"/>
            <a:ext cx="55141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Боковики </a:t>
            </a:r>
            <a:r>
              <a:rPr lang="ru-RU" sz="2000" dirty="0"/>
              <a:t>– для проверки наружных и внутренних </a:t>
            </a:r>
            <a:r>
              <a:rPr lang="ru-RU" sz="2000" dirty="0" smtClean="0"/>
              <a:t>размеров: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плоскопараллельные;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радиусные</a:t>
            </a:r>
            <a:r>
              <a:rPr lang="ru-RU" altLang="ru-RU" sz="2000" dirty="0" smtClean="0"/>
              <a:t> </a:t>
            </a:r>
            <a:r>
              <a:rPr lang="en-US" altLang="ru-RU" sz="2000" i="1" dirty="0"/>
              <a:t>h </a:t>
            </a:r>
            <a:r>
              <a:rPr lang="ru-RU" altLang="ru-RU" sz="2000" i="1" dirty="0"/>
              <a:t>= </a:t>
            </a:r>
            <a:r>
              <a:rPr lang="en-US" altLang="ru-RU" sz="2000" i="1" dirty="0"/>
              <a:t>R </a:t>
            </a:r>
            <a:r>
              <a:rPr lang="ru-RU" altLang="ru-RU" sz="2000" dirty="0"/>
              <a:t>= 2 мм (5; 15; 20 мм)</a:t>
            </a:r>
            <a:r>
              <a:rPr lang="ru-RU" sz="2000" b="1" dirty="0" smtClean="0">
                <a:solidFill>
                  <a:srgbClr val="FF00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центровые;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чертильные.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8" y="3886994"/>
            <a:ext cx="3066521" cy="10156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21938"/>
            <a:ext cx="2693896" cy="11548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953000"/>
            <a:ext cx="2326429" cy="1104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42" y="5105400"/>
            <a:ext cx="2927658" cy="12681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0914" y="907310"/>
            <a:ext cx="8482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Сухари </a:t>
            </a:r>
            <a:r>
              <a:rPr lang="ru-RU" sz="2000" b="1" dirty="0" smtClean="0">
                <a:solidFill>
                  <a:srgbClr val="FF0000"/>
                </a:solidFill>
              </a:rPr>
              <a:t>зажимные </a:t>
            </a:r>
            <a:r>
              <a:rPr lang="ru-RU" sz="2000" dirty="0" smtClean="0"/>
              <a:t>– для крепления </a:t>
            </a:r>
            <a:r>
              <a:rPr lang="ru-RU" sz="2000" dirty="0"/>
              <a:t>стяжками блоков концевых мер с </a:t>
            </a:r>
            <a:r>
              <a:rPr lang="ru-RU" sz="2000" dirty="0" smtClean="0"/>
              <a:t>боковиками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48" y="1339266"/>
            <a:ext cx="2043192" cy="12321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63" y="2518510"/>
            <a:ext cx="1658266" cy="1243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96838"/>
            <a:ext cx="1905000" cy="14287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0914" y="6345972"/>
            <a:ext cx="32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Боковик радиусный </a:t>
            </a:r>
            <a:r>
              <a:rPr lang="en-US" dirty="0"/>
              <a:t>R15</a:t>
            </a:r>
            <a:r>
              <a:rPr lang="ru-RU" dirty="0"/>
              <a:t>х60 </a:t>
            </a:r>
          </a:p>
        </p:txBody>
      </p:sp>
    </p:spTree>
    <p:extLst>
      <p:ext uri="{BB962C8B-B14F-4D97-AF65-F5344CB8AC3E}">
        <p14:creationId xmlns:p14="http://schemas.microsoft.com/office/powerpoint/2010/main" val="28382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914" y="911562"/>
            <a:ext cx="8482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Боковики </a:t>
            </a:r>
            <a:r>
              <a:rPr lang="ru-RU" sz="2000" dirty="0"/>
              <a:t>– для проверки наружных и внутренних </a:t>
            </a:r>
            <a:r>
              <a:rPr lang="ru-RU" sz="2000" dirty="0" smtClean="0"/>
              <a:t>размеров: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плоскопараллельные;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радиусные</a:t>
            </a:r>
            <a:r>
              <a:rPr lang="ru-RU" altLang="ru-RU" sz="2000" dirty="0" smtClean="0"/>
              <a:t> </a:t>
            </a:r>
            <a:r>
              <a:rPr lang="en-US" altLang="ru-RU" sz="2000" i="1" dirty="0"/>
              <a:t>h </a:t>
            </a:r>
            <a:r>
              <a:rPr lang="ru-RU" altLang="ru-RU" sz="2000" i="1" dirty="0"/>
              <a:t>= </a:t>
            </a:r>
            <a:r>
              <a:rPr lang="en-US" altLang="ru-RU" sz="2000" i="1" dirty="0"/>
              <a:t>R </a:t>
            </a:r>
            <a:r>
              <a:rPr lang="ru-RU" altLang="ru-RU" sz="2000" dirty="0"/>
              <a:t>= 2 мм (5; 15; 20 мм)</a:t>
            </a:r>
            <a:r>
              <a:rPr lang="ru-RU" sz="2000" b="1" dirty="0" smtClean="0">
                <a:solidFill>
                  <a:srgbClr val="FF00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центровые;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чертильные.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6" y="1273291"/>
            <a:ext cx="2628056" cy="1971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2" y="2514600"/>
            <a:ext cx="2743198" cy="2057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667" y="4473284"/>
            <a:ext cx="32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Боковик радиусный </a:t>
            </a:r>
            <a:r>
              <a:rPr lang="en-US" dirty="0"/>
              <a:t>R15</a:t>
            </a:r>
            <a:r>
              <a:rPr lang="ru-RU" dirty="0"/>
              <a:t>х60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972775"/>
            <a:ext cx="462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Боковик </a:t>
            </a:r>
            <a:r>
              <a:rPr lang="ru-RU" dirty="0" smtClean="0"/>
              <a:t>плоскопараллельный </a:t>
            </a:r>
            <a:r>
              <a:rPr lang="ru-RU" dirty="0"/>
              <a:t>8х19х100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38" y="3351238"/>
            <a:ext cx="3931962" cy="294897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476829" y="6300210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Основание и боковики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9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5588"/>
            <a:ext cx="8389883" cy="6292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5650" y="2718325"/>
            <a:ext cx="34752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Боковики для КМД:  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а – центровой;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б – чертильный;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в </a:t>
            </a:r>
            <a:r>
              <a:rPr lang="ru-RU" sz="2000" b="1" i="1" dirty="0" smtClean="0">
                <a:solidFill>
                  <a:schemeClr val="bg1"/>
                </a:solidFill>
              </a:rPr>
              <a:t>– радиусные;</a:t>
            </a:r>
            <a:endParaRPr lang="ru-RU" sz="2000" b="1" i="1" dirty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г – плоскопараллельный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76201"/>
            <a:ext cx="8389882" cy="489388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937" y="133194"/>
            <a:ext cx="6553200" cy="70961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Принадлежности 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КМД: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175"/>
            <a:ext cx="5838825" cy="58388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76387"/>
            <a:ext cx="3886200" cy="38862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378036" y="45720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Штатив для концевых </a:t>
            </a:r>
            <a:r>
              <a:rPr lang="ru-RU" dirty="0"/>
              <a:t>мер </a:t>
            </a:r>
            <a:r>
              <a:rPr lang="ru-RU" dirty="0" smtClean="0"/>
              <a:t>длины для поверки микрометров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0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я\Pictures\допуски\измерительные инструменты\kmd%20md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4820" y="3221330"/>
            <a:ext cx="5207000" cy="3633258"/>
          </a:xfrm>
          <a:prstGeom prst="flowChartAlternateProcess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-1712"/>
            <a:ext cx="6324600" cy="137331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ru-RU" sz="3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Устройство</a:t>
            </a:r>
            <a:br>
              <a:rPr lang="ru-RU" sz="3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ru-RU" sz="3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плоскопараллельных </a:t>
            </a:r>
            <a:br>
              <a:rPr lang="ru-RU" sz="3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ru-RU" sz="3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концевых мер длины (ПКМД) </a:t>
            </a:r>
            <a:endParaRPr lang="ru-RU" sz="3000" b="1" dirty="0" smtClean="0">
              <a:solidFill>
                <a:srgbClr val="0000FF"/>
              </a:solidFill>
            </a:endParaRPr>
          </a:p>
        </p:txBody>
      </p:sp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80749" y="1385248"/>
            <a:ext cx="9035143" cy="53340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Плоскопараллельные концевые меры </a:t>
            </a:r>
            <a:r>
              <a:rPr lang="ru-RU" sz="2300" b="1" dirty="0">
                <a:solidFill>
                  <a:srgbClr val="FF0000"/>
                </a:solidFill>
              </a:rPr>
              <a:t>длины (КМД</a:t>
            </a:r>
            <a:r>
              <a:rPr lang="ru-RU" sz="2300" b="1" dirty="0" smtClean="0">
                <a:solidFill>
                  <a:srgbClr val="FF0000"/>
                </a:solidFill>
              </a:rPr>
              <a:t>)</a:t>
            </a:r>
            <a:r>
              <a:rPr lang="ru-RU" sz="2300" dirty="0" smtClean="0"/>
              <a:t> изготовляют по межгосударственному стандарту </a:t>
            </a:r>
            <a:r>
              <a:rPr lang="ru-RU" sz="2300" b="1" dirty="0" smtClean="0">
                <a:solidFill>
                  <a:srgbClr val="0000FF"/>
                </a:solidFill>
              </a:rPr>
              <a:t>ГОСТ</a:t>
            </a:r>
            <a:r>
              <a:rPr lang="ru-RU" sz="2300" b="1" dirty="0"/>
              <a:t> </a:t>
            </a:r>
            <a:r>
              <a:rPr lang="ru-RU" sz="2300" b="1" dirty="0" smtClean="0">
                <a:solidFill>
                  <a:srgbClr val="0000FF"/>
                </a:solidFill>
              </a:rPr>
              <a:t>9038-90</a:t>
            </a:r>
            <a:r>
              <a:rPr lang="ru-RU" sz="2300" dirty="0" smtClean="0"/>
              <a:t>.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КМД</a:t>
            </a:r>
            <a:r>
              <a:rPr lang="ru-RU" sz="2300" dirty="0" smtClean="0"/>
              <a:t> </a:t>
            </a:r>
            <a:r>
              <a:rPr lang="ru-RU" sz="2300" b="1" dirty="0" smtClean="0"/>
              <a:t>– это набор пластин </a:t>
            </a:r>
            <a:r>
              <a:rPr lang="ru-RU" sz="2300" b="1" i="1" dirty="0" smtClean="0"/>
              <a:t>(плиток – параллелепипедов) </a:t>
            </a:r>
            <a:r>
              <a:rPr lang="ru-RU" sz="2300" b="1" dirty="0" smtClean="0"/>
              <a:t>и брусков </a:t>
            </a:r>
            <a:r>
              <a:rPr lang="ru-RU" sz="2300" b="1" i="1" dirty="0" smtClean="0"/>
              <a:t>(цилиндрических стержней)</a:t>
            </a:r>
            <a:r>
              <a:rPr lang="ru-RU" sz="2300" b="1" dirty="0" smtClean="0"/>
              <a:t> с двумя плоскими взаимно параллельными измерительными поверхностями, </a:t>
            </a:r>
            <a:r>
              <a:rPr lang="ru-RU" sz="2300" b="1" dirty="0"/>
              <a:t>имеющими различные размеры. </a:t>
            </a:r>
            <a:endParaRPr lang="ru-RU" sz="2300" b="1" dirty="0" smtClean="0"/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300" b="1" dirty="0" smtClean="0"/>
              <a:t>Эти </a:t>
            </a:r>
            <a:r>
              <a:rPr lang="ru-RU" sz="2300" b="1" dirty="0"/>
              <a:t>размеры являются </a:t>
            </a:r>
            <a:r>
              <a:rPr lang="ru-RU" sz="2300" b="1" dirty="0">
                <a:solidFill>
                  <a:srgbClr val="0000FF"/>
                </a:solidFill>
              </a:rPr>
              <a:t>номинальными размерами </a:t>
            </a:r>
            <a:r>
              <a:rPr lang="ru-RU" sz="2300" b="1" dirty="0" smtClean="0">
                <a:solidFill>
                  <a:srgbClr val="0000FF"/>
                </a:solidFill>
              </a:rPr>
              <a:t>меры</a:t>
            </a:r>
            <a:r>
              <a:rPr lang="ru-RU" sz="2300" b="1" dirty="0" smtClean="0"/>
              <a:t>. 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endParaRPr lang="ru-RU" sz="23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endParaRPr lang="ru-RU" sz="23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endParaRPr lang="ru-RU" sz="1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Концевая </a:t>
            </a:r>
            <a:r>
              <a:rPr lang="ru-RU" sz="2300" b="1" dirty="0">
                <a:solidFill>
                  <a:srgbClr val="FF0000"/>
                </a:solidFill>
              </a:rPr>
              <a:t>мера длины</a:t>
            </a:r>
            <a:r>
              <a:rPr lang="ru-RU" sz="2300" dirty="0">
                <a:solidFill>
                  <a:srgbClr val="FF0000"/>
                </a:solidFill>
              </a:rPr>
              <a:t> </a:t>
            </a:r>
            <a:r>
              <a:rPr lang="ru-RU" sz="2300" dirty="0"/>
              <a:t>– это эталонный брусок, выполненный в цилиндрической или </a:t>
            </a:r>
            <a:r>
              <a:rPr lang="ru-RU" sz="2300" dirty="0" smtClean="0"/>
              <a:t>прямоугольной форме.</a:t>
            </a:r>
            <a:endParaRPr lang="ru-RU" sz="2300" b="1" dirty="0" smtClean="0"/>
          </a:p>
        </p:txBody>
      </p:sp>
    </p:spTree>
    <p:extLst>
      <p:ext uri="{BB962C8B-B14F-4D97-AF65-F5344CB8AC3E}">
        <p14:creationId xmlns:p14="http://schemas.microsoft.com/office/powerpoint/2010/main" val="16321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144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11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r>
              <a:rPr lang="ru-RU" sz="3600" b="1" dirty="0" smtClean="0">
                <a:solidFill>
                  <a:srgbClr val="0000FF"/>
                </a:solidFill>
              </a:rPr>
              <a:t> Притираемость КМД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82867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FF0000"/>
                </a:solidFill>
              </a:rPr>
              <a:t>Важнейшее свойство плиток </a:t>
            </a:r>
            <a:r>
              <a:rPr lang="ru-RU" b="1" dirty="0">
                <a:solidFill>
                  <a:srgbClr val="0000FF"/>
                </a:solidFill>
              </a:rPr>
              <a:t>– способность притираться друг к </a:t>
            </a:r>
            <a:r>
              <a:rPr lang="ru-RU" b="1" dirty="0" smtClean="0">
                <a:solidFill>
                  <a:srgbClr val="0000FF"/>
                </a:solidFill>
              </a:rPr>
              <a:t>другу</a:t>
            </a:r>
            <a:r>
              <a:rPr lang="ru-RU" dirty="0" smtClean="0"/>
              <a:t>, </a:t>
            </a:r>
            <a:r>
              <a:rPr lang="ru-RU" altLang="ru-RU" dirty="0"/>
              <a:t>обеспечивающее их широкое </a:t>
            </a:r>
            <a:r>
              <a:rPr lang="ru-RU" altLang="ru-RU" dirty="0" smtClean="0"/>
              <a:t>применение </a:t>
            </a:r>
            <a:r>
              <a:rPr lang="ru-RU" altLang="ru-RU" kern="0" dirty="0" smtClean="0"/>
              <a:t>в качестве средств измерения и контроля </a:t>
            </a:r>
            <a:r>
              <a:rPr lang="ru-RU" altLang="ru-RU" dirty="0"/>
              <a:t>и </a:t>
            </a:r>
            <a:r>
              <a:rPr lang="ru-RU" altLang="ru-RU" dirty="0" smtClean="0"/>
              <a:t>позволяющее </a:t>
            </a:r>
            <a:r>
              <a:rPr lang="ru-RU" altLang="ru-RU" dirty="0"/>
              <a:t>собирать из отдельных мер блоки КМД. </a:t>
            </a:r>
            <a:endParaRPr lang="ru-RU" altLang="ru-RU" dirty="0" smtClean="0"/>
          </a:p>
          <a:p>
            <a:pPr marL="0" indent="0">
              <a:lnSpc>
                <a:spcPct val="80000"/>
              </a:lnSpc>
              <a:buNone/>
            </a:pPr>
            <a:endParaRPr lang="ru-RU" altLang="ru-RU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 smtClean="0"/>
              <a:t>Суммарный </a:t>
            </a:r>
            <a:r>
              <a:rPr lang="ru-RU" altLang="ru-RU" dirty="0"/>
              <a:t>размер такого блока равен сумме размеров мер, вошедших в него</a:t>
            </a:r>
            <a:r>
              <a:rPr lang="ru-RU" altLang="ru-RU" sz="24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kern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Притираемость КМД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756" y="800100"/>
            <a:ext cx="8918244" cy="59055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Притираемостью плиток </a:t>
            </a:r>
            <a:r>
              <a:rPr lang="ru-RU" sz="2400" b="1" dirty="0" smtClean="0">
                <a:solidFill>
                  <a:srgbClr val="0000FF"/>
                </a:solidFill>
              </a:rPr>
              <a:t>(</a:t>
            </a:r>
            <a:r>
              <a:rPr lang="ru-RU" altLang="ru-RU" sz="2400" b="1" u="sng" dirty="0" smtClean="0">
                <a:solidFill>
                  <a:srgbClr val="0000FF"/>
                </a:solidFill>
              </a:rPr>
              <a:t>притираемость измерительных </a:t>
            </a:r>
            <a:r>
              <a:rPr lang="ru-RU" altLang="ru-RU" sz="2400" b="1" u="sng" dirty="0">
                <a:solidFill>
                  <a:srgbClr val="0000FF"/>
                </a:solidFill>
              </a:rPr>
              <a:t>поверхностей </a:t>
            </a:r>
            <a:r>
              <a:rPr lang="ru-RU" altLang="ru-RU" sz="2400" b="1" u="sng" dirty="0" smtClean="0">
                <a:solidFill>
                  <a:srgbClr val="0000FF"/>
                </a:solidFill>
              </a:rPr>
              <a:t>КМД)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/>
              <a:t>–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/>
              <a:t>это способность КМД прочно сцепляться </a:t>
            </a:r>
            <a:r>
              <a:rPr lang="ru-RU" altLang="ru-RU" sz="2400" b="1" dirty="0"/>
              <a:t>друг с другом при смещении в прижатом состоянии </a:t>
            </a:r>
            <a:r>
              <a:rPr lang="ru-RU" altLang="ru-RU" sz="2400" dirty="0" smtClean="0"/>
              <a:t>(блоки концевых мер до </a:t>
            </a:r>
            <a:r>
              <a:rPr lang="ru-RU" altLang="ru-RU" sz="2400" dirty="0"/>
              <a:t>100 мм </a:t>
            </a:r>
            <a:r>
              <a:rPr lang="ru-RU" altLang="ru-RU" sz="2400" dirty="0" smtClean="0"/>
              <a:t>составляют без </a:t>
            </a:r>
            <a:r>
              <a:rPr lang="ru-RU" altLang="ru-RU" sz="2400" dirty="0"/>
              <a:t>дополнительной стяжки</a:t>
            </a:r>
            <a:r>
              <a:rPr lang="ru-RU" altLang="ru-RU" sz="2400" dirty="0" smtClean="0"/>
              <a:t>).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0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Это явление объясняется молекулярным притяжением в присутствии тончайших слоев смазочной пленки.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Нарушение этой пленки ведет к значительному уменьшению силы сцепления плиток. </a:t>
            </a:r>
            <a:r>
              <a:rPr lang="ru-RU" altLang="ru-RU" sz="240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000" b="1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Сцепление </a:t>
            </a:r>
            <a:r>
              <a:rPr lang="ru-RU" sz="2400" b="1" dirty="0">
                <a:solidFill>
                  <a:srgbClr val="0000FF"/>
                </a:solidFill>
              </a:rPr>
              <a:t>(или адгезия) КМД </a:t>
            </a:r>
            <a:r>
              <a:rPr lang="ru-RU" sz="2400" dirty="0"/>
              <a:t>обеспечивается молекулярными силами сцепления при наличии сверхтонкой пленки смазки между мерами – </a:t>
            </a:r>
            <a:r>
              <a:rPr lang="ru-RU" sz="2400" b="1" dirty="0">
                <a:solidFill>
                  <a:srgbClr val="FF0000"/>
                </a:solidFill>
              </a:rPr>
              <a:t>от 0,05 до 0,1 мкм</a:t>
            </a:r>
            <a:r>
              <a:rPr lang="ru-RU" sz="2400" dirty="0"/>
              <a:t>. </a:t>
            </a:r>
            <a:r>
              <a:rPr lang="ru-RU" sz="2400" b="1" dirty="0"/>
              <a:t>Минимальное усилие сдвига </a:t>
            </a:r>
            <a:r>
              <a:rPr lang="ru-RU" sz="2400" dirty="0"/>
              <a:t>одной меры длины относительно другой составляет </a:t>
            </a:r>
            <a:r>
              <a:rPr lang="ru-RU" sz="2400" b="1" dirty="0">
                <a:solidFill>
                  <a:srgbClr val="FF0000"/>
                </a:solidFill>
              </a:rPr>
              <a:t>30...40 Н</a:t>
            </a:r>
            <a:r>
              <a:rPr lang="ru-RU" sz="2400" dirty="0"/>
              <a:t>, </a:t>
            </a: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для </a:t>
            </a:r>
            <a:r>
              <a:rPr lang="ru-RU" sz="2400" dirty="0"/>
              <a:t>новых КМД величины усилия </a:t>
            </a:r>
            <a:r>
              <a:rPr lang="ru-RU" sz="2400" b="1" dirty="0">
                <a:solidFill>
                  <a:srgbClr val="FF0000"/>
                </a:solidFill>
              </a:rPr>
              <a:t>выше в 10…20 раз</a:t>
            </a:r>
            <a:r>
              <a:rPr lang="ru-RU" sz="2400" dirty="0"/>
              <a:t>.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5000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5883" y="762000"/>
            <a:ext cx="5063672" cy="4869976"/>
          </a:xfrm>
        </p:spPr>
        <p:txBody>
          <a:bodyPr>
            <a:normAutofit/>
          </a:bodyPr>
          <a:lstStyle/>
          <a:p>
            <a:pPr marL="355600" indent="-355600" eaLnBrk="1" hangingPunct="1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ru-RU" altLang="ru-RU" sz="2200" dirty="0" smtClean="0"/>
              <a:t>Сцепление (</a:t>
            </a:r>
            <a:r>
              <a:rPr lang="ru-RU" altLang="ru-RU" sz="2200" dirty="0"/>
              <a:t>притирание) КМД происходит благодаря высокой плоскостности и малой шероховатости их измерительных </a:t>
            </a:r>
            <a:r>
              <a:rPr lang="ru-RU" altLang="ru-RU" sz="2200" dirty="0" smtClean="0"/>
              <a:t>поверхностей. </a:t>
            </a:r>
            <a:r>
              <a:rPr lang="ru-RU" sz="2200" dirty="0" smtClean="0"/>
              <a:t>Очень плоские и гладкие металлические поверхности возможно сблизить настолько, что между ними появляются силы межмолекулярного притяжения.</a:t>
            </a:r>
          </a:p>
          <a:p>
            <a:pPr marL="355600" indent="-355600" eaLnBrk="1" hangingPunct="1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ru-RU" sz="2200" dirty="0" smtClean="0"/>
              <a:t>Тончайшая пленка жидкости (лучше всего – воды) создает между ними  «молекулярный клей», так как молекула воды – диполь. Фактически возникает электрическое притяжение.</a:t>
            </a:r>
            <a:endParaRPr lang="ru-RU" sz="2500" dirty="0" smtClean="0"/>
          </a:p>
        </p:txBody>
      </p:sp>
      <p:pic>
        <p:nvPicPr>
          <p:cNvPr id="7172" name="Picture 2" descr="http://kaf-fiz-1586.narod.ru/10bf/uchebnik/21.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r="45964"/>
          <a:stretch>
            <a:fillRect/>
          </a:stretch>
        </p:blipFill>
        <p:spPr bwMode="auto">
          <a:xfrm>
            <a:off x="173378" y="203608"/>
            <a:ext cx="3669826" cy="460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-13667" y="4811612"/>
            <a:ext cx="39969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/>
              <a:t>З</a:t>
            </a:r>
            <a:r>
              <a:rPr lang="ru-RU" b="1" dirty="0" smtClean="0"/>
              <a:t>ависимость </a:t>
            </a:r>
            <a:r>
              <a:rPr lang="ru-RU" b="1" dirty="0"/>
              <a:t>результирующей </a:t>
            </a:r>
            <a:r>
              <a:rPr lang="ru-RU" b="1" i="1" dirty="0">
                <a:solidFill>
                  <a:srgbClr val="FF0000"/>
                </a:solidFill>
              </a:rPr>
              <a:t>F</a:t>
            </a:r>
            <a:r>
              <a:rPr lang="ru-RU" b="1" dirty="0"/>
              <a:t> </a:t>
            </a:r>
          </a:p>
          <a:p>
            <a:pPr algn="ctr" eaLnBrk="1" hangingPunct="1"/>
            <a:r>
              <a:rPr lang="ru-RU" b="1" dirty="0"/>
              <a:t>сил притяжения и отталкивания</a:t>
            </a:r>
          </a:p>
          <a:p>
            <a:pPr algn="ctr" eaLnBrk="1" hangingPunct="1"/>
            <a:r>
              <a:rPr lang="ru-RU" b="1" dirty="0"/>
              <a:t> между молекулами </a:t>
            </a:r>
            <a:r>
              <a:rPr lang="ru-RU" b="1" i="1" dirty="0">
                <a:solidFill>
                  <a:srgbClr val="FF0000"/>
                </a:solidFill>
              </a:rPr>
              <a:t>1</a:t>
            </a:r>
            <a:r>
              <a:rPr lang="ru-RU" b="1" dirty="0"/>
              <a:t> и </a:t>
            </a:r>
            <a:r>
              <a:rPr lang="ru-RU" b="1" i="1" dirty="0">
                <a:solidFill>
                  <a:srgbClr val="FF0000"/>
                </a:solidFill>
              </a:rPr>
              <a:t>2</a:t>
            </a:r>
            <a:r>
              <a:rPr lang="ru-RU" b="1" dirty="0"/>
              <a:t>, от</a:t>
            </a:r>
          </a:p>
          <a:p>
            <a:pPr algn="ctr" eaLnBrk="1" hangingPunct="1"/>
            <a:r>
              <a:rPr lang="ru-RU" b="1" dirty="0"/>
              <a:t> расстояния </a:t>
            </a:r>
            <a:r>
              <a:rPr lang="ru-RU" b="1" i="1" dirty="0">
                <a:solidFill>
                  <a:srgbClr val="FF0000"/>
                </a:solidFill>
              </a:rPr>
              <a:t>r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/>
              <a:t>между ними</a:t>
            </a:r>
          </a:p>
        </p:txBody>
      </p:sp>
      <p:pic>
        <p:nvPicPr>
          <p:cNvPr id="7174" name="Picture 4" descr="Интересно и полезно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33" y="5179330"/>
            <a:ext cx="1957643" cy="165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659355" y="157107"/>
            <a:ext cx="5410200" cy="57204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</a:rPr>
              <a:t>Причины притираемости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191000" y="62789"/>
            <a:ext cx="4876800" cy="72191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Притирание плиток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47051" y="838200"/>
            <a:ext cx="4444549" cy="5791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900" dirty="0" smtClean="0"/>
              <a:t>Верхнюю пластинку двигают поступательно по нижней и одновременно вращают ее по плоскости скольжения в обе стороны. В результате такого движения плитки соединяются настолько крепко, что образует              как бы одно целое, один калибр (набор), который можно держать, как показано на нижнем рисунке.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800" dirty="0" smtClean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900" dirty="0" smtClean="0"/>
              <a:t>В </a:t>
            </a:r>
            <a:r>
              <a:rPr lang="ru-RU" sz="1900" b="1" dirty="0" smtClean="0"/>
              <a:t>1917 г. Иогансон </a:t>
            </a:r>
            <a:r>
              <a:rPr lang="ru-RU" sz="1900" dirty="0" smtClean="0"/>
              <a:t>сумел так притереть две свои плитки, что они не разъединились даже под действием силы в </a:t>
            </a:r>
            <a:r>
              <a:rPr lang="ru-RU" sz="1900" b="1" dirty="0" smtClean="0"/>
              <a:t>100 кг</a:t>
            </a:r>
            <a:r>
              <a:rPr lang="ru-RU" sz="1900" dirty="0" smtClean="0"/>
              <a:t>. Такой притиркой можно «склеить» не только две, но и несколько плиток и получить калибр, размер которого равен сумме размеров притертых плиток</a:t>
            </a:r>
          </a:p>
        </p:txBody>
      </p:sp>
      <p:pic>
        <p:nvPicPr>
          <p:cNvPr id="8196" name="Picture 2" descr="http://slesar.ucoz.ru/_si/0/s59816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4" y="62789"/>
            <a:ext cx="3949925" cy="468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Блок прямоугольных плоскопараллельных концевых мер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4895850"/>
            <a:ext cx="40909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" y="98316"/>
            <a:ext cx="4648199" cy="72191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0000FF"/>
                </a:solidFill>
              </a:rPr>
              <a:t>Притирание плиток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" y="990601"/>
            <a:ext cx="44175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886200"/>
            <a:ext cx="4726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3 Способы притирки концевых мер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длины</a:t>
            </a:r>
          </a:p>
          <a:p>
            <a:pPr algn="ctr">
              <a:spcAft>
                <a:spcPts val="0"/>
              </a:spcAft>
            </a:pPr>
            <a:r>
              <a:rPr lang="ru-RU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постепенным нажатием; </a:t>
            </a:r>
          </a:p>
          <a:p>
            <a:pPr algn="ctr">
              <a:spcAft>
                <a:spcPts val="0"/>
              </a:spcAft>
            </a:pPr>
            <a:r>
              <a:rPr lang="ru-RU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уложением на крест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648201" y="401548"/>
            <a:ext cx="4495800" cy="453689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 eaLnBrk="1" hangingPunct="1">
              <a:buClr>
                <a:srgbClr val="FF0000"/>
              </a:buCl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Способы притирки КМД</a:t>
            </a:r>
            <a:r>
              <a:rPr lang="ru-RU" sz="2000" dirty="0" smtClean="0"/>
              <a:t>: 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950" b="1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ru-RU" sz="1950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Притирка постепенным нажатием (надвижением)</a:t>
            </a:r>
            <a:endParaRPr lang="ru-RU" sz="1950" b="1" dirty="0" smtClean="0">
              <a:solidFill>
                <a:srgbClr val="0000FF"/>
              </a:solidFill>
              <a:latin typeface="+mj-lt"/>
            </a:endParaRP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950" dirty="0" smtClean="0"/>
              <a:t>Взяв </a:t>
            </a:r>
            <a:r>
              <a:rPr lang="ru-RU" sz="1950" dirty="0"/>
              <a:t>концевую меру за боковые </a:t>
            </a:r>
            <a:r>
              <a:rPr lang="ru-RU" sz="1950" dirty="0" smtClean="0"/>
              <a:t>поверхности (</a:t>
            </a:r>
            <a:r>
              <a:rPr lang="ru-RU" sz="1950" b="1" dirty="0">
                <a:solidFill>
                  <a:srgbClr val="FF0000"/>
                </a:solidFill>
              </a:rPr>
              <a:t>рис. 3а</a:t>
            </a:r>
            <a:r>
              <a:rPr lang="ru-RU" sz="1950" dirty="0"/>
              <a:t>), накладывают ее на притираемую плитку или блок так, чтобы измерительные плоскости совмещались на половину их </a:t>
            </a:r>
            <a:r>
              <a:rPr lang="ru-RU" sz="1950" dirty="0" smtClean="0"/>
              <a:t>длины. 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950" dirty="0" smtClean="0"/>
              <a:t>Затем</a:t>
            </a:r>
            <a:r>
              <a:rPr lang="ru-RU" sz="1950" dirty="0"/>
              <a:t>, слегка нажимая на верхнюю плитку, надвигают ее на нижнюю до полного контакта измерительных поверхностей</a:t>
            </a:r>
            <a:r>
              <a:rPr lang="ru-RU" sz="1950" dirty="0" smtClean="0"/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950" dirty="0"/>
              <a:t>Если после этого концевые меры не разъединяются, плитки считаются притертыми.</a:t>
            </a:r>
          </a:p>
          <a:p>
            <a:pPr marL="0" indent="0" eaLnBrk="1" hangingPunct="1">
              <a:buClr>
                <a:srgbClr val="FF0000"/>
              </a:buClr>
              <a:buNone/>
            </a:pPr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47750" y="4954611"/>
            <a:ext cx="889625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FF0000"/>
              </a:buClr>
              <a:buNone/>
            </a:pPr>
            <a:r>
              <a:rPr lang="ru-RU" sz="1950" b="1" dirty="0" smtClean="0">
                <a:solidFill>
                  <a:srgbClr val="FF0000"/>
                </a:solidFill>
              </a:rPr>
              <a:t>2. </a:t>
            </a:r>
            <a:r>
              <a:rPr lang="ru-RU" sz="1950" b="1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Притирка уложением на крест. </a:t>
            </a:r>
          </a:p>
          <a:p>
            <a:pPr marL="0" indent="0" eaLnBrk="1" hangingPunct="1">
              <a:buClr>
                <a:srgbClr val="FF0000"/>
              </a:buClr>
              <a:buNone/>
            </a:pPr>
            <a:r>
              <a:rPr lang="ru-RU" altLang="ru-RU" sz="195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Концевые </a:t>
            </a:r>
            <a:r>
              <a:rPr lang="ru-RU" altLang="ru-RU" sz="1950" dirty="0">
                <a:latin typeface="Arial" panose="020B0604020202020204" pitchFamily="34" charset="0"/>
                <a:ea typeface="Times New Roman" panose="02020603050405020304" pitchFamily="18" charset="0"/>
              </a:rPr>
              <a:t>меры или блок концевых мер размером </a:t>
            </a:r>
            <a:r>
              <a:rPr lang="ru-RU" altLang="ru-RU" sz="1950" b="1" dirty="0">
                <a:latin typeface="Arial" panose="020B0604020202020204" pitchFamily="34" charset="0"/>
                <a:ea typeface="Times New Roman" panose="02020603050405020304" pitchFamily="18" charset="0"/>
              </a:rPr>
              <a:t>более 5,5 мм </a:t>
            </a:r>
            <a:r>
              <a:rPr lang="ru-RU" altLang="ru-RU" sz="1950" dirty="0">
                <a:latin typeface="Arial" panose="020B0604020202020204" pitchFamily="34" charset="0"/>
                <a:ea typeface="Times New Roman" panose="02020603050405020304" pitchFamily="18" charset="0"/>
              </a:rPr>
              <a:t>можно притирать и так, как показано на (</a:t>
            </a:r>
            <a:r>
              <a:rPr lang="ru-RU" altLang="ru-RU" sz="19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рис. 3б</a:t>
            </a:r>
            <a:r>
              <a:rPr lang="ru-RU" altLang="ru-RU" sz="1950" dirty="0"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lang="ru-RU" altLang="ru-RU" sz="195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eaLnBrk="1" hangingPunct="1">
              <a:buClr>
                <a:srgbClr val="FF0000"/>
              </a:buClr>
              <a:buNone/>
            </a:pPr>
            <a:r>
              <a:rPr lang="ru-RU" sz="1950" dirty="0" smtClean="0"/>
              <a:t>Притираемые </a:t>
            </a:r>
            <a:r>
              <a:rPr lang="ru-RU" sz="1950" dirty="0"/>
              <a:t>меры накладывают друг на друга </a:t>
            </a:r>
            <a:r>
              <a:rPr lang="ru-RU" sz="1950" b="1" dirty="0"/>
              <a:t>крестообразно</a:t>
            </a:r>
            <a:r>
              <a:rPr lang="ru-RU" sz="1950" dirty="0"/>
              <a:t> и с небольшим нажимом поворачивают одну относительно другой до тех пор, пока измерительные плоскости не совпадут.</a:t>
            </a:r>
          </a:p>
        </p:txBody>
      </p:sp>
    </p:spTree>
    <p:extLst>
      <p:ext uri="{BB962C8B-B14F-4D97-AF65-F5344CB8AC3E}">
        <p14:creationId xmlns:p14="http://schemas.microsoft.com/office/powerpoint/2010/main" val="22462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helpiks.org/helpiksorg/baza6/30929386095.files/image0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239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906830" y="76200"/>
            <a:ext cx="4648199" cy="72191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0000FF"/>
                </a:solidFill>
              </a:rPr>
              <a:t>Притирание плиток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791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4 Способы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притирки концевых мер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длины: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</a:t>
            </a:r>
            <a:r>
              <a:rPr lang="ru-RU" i="1" dirty="0" smtClean="0"/>
              <a:t> – притирание перемещением (постепенным нажатием);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</a:t>
            </a:r>
            <a:r>
              <a:rPr lang="ru-RU" i="1" dirty="0" smtClean="0"/>
              <a:t> </a:t>
            </a:r>
            <a:r>
              <a:rPr lang="ru-RU" i="1" dirty="0"/>
              <a:t>– </a:t>
            </a:r>
            <a:r>
              <a:rPr lang="ru-RU" i="1" dirty="0" smtClean="0"/>
              <a:t>притирание уложением на крест; </a:t>
            </a:r>
            <a:r>
              <a:rPr lang="ru-RU" b="1" i="1" dirty="0" smtClean="0">
                <a:solidFill>
                  <a:srgbClr val="FF0000"/>
                </a:solidFill>
              </a:rPr>
              <a:t>в</a:t>
            </a:r>
            <a:r>
              <a:rPr lang="ru-RU" i="1" dirty="0" smtClean="0"/>
              <a:t> – блок плиток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319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915400" cy="6172200"/>
          </a:xfrm>
        </p:spPr>
        <p:txBody>
          <a:bodyPr/>
          <a:lstStyle/>
          <a:p>
            <a:pPr marL="533400" indent="-5334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ru-RU" altLang="ru-RU" sz="2700" dirty="0" smtClean="0"/>
              <a:t>По стандарту концевые меры </a:t>
            </a:r>
            <a:r>
              <a:rPr lang="ru-RU" altLang="ru-RU" sz="2700" dirty="0"/>
              <a:t>из </a:t>
            </a:r>
            <a:r>
              <a:rPr lang="ru-RU" altLang="ru-RU" sz="2700" b="1" dirty="0">
                <a:solidFill>
                  <a:srgbClr val="FF0000"/>
                </a:solidFill>
              </a:rPr>
              <a:t>стали</a:t>
            </a:r>
            <a:r>
              <a:rPr lang="ru-RU" altLang="ru-RU" sz="2700" dirty="0"/>
              <a:t> </a:t>
            </a:r>
            <a:r>
              <a:rPr lang="ru-RU" altLang="ru-RU" sz="2700" dirty="0" smtClean="0"/>
              <a:t>рассчитаны на </a:t>
            </a:r>
            <a:r>
              <a:rPr lang="ru-RU" altLang="ru-RU" sz="2700" b="1" dirty="0" smtClean="0">
                <a:solidFill>
                  <a:srgbClr val="0000FF"/>
                </a:solidFill>
              </a:rPr>
              <a:t>500 </a:t>
            </a:r>
            <a:r>
              <a:rPr lang="ru-RU" altLang="ru-RU" sz="2700" b="1" dirty="0">
                <a:solidFill>
                  <a:srgbClr val="0000FF"/>
                </a:solidFill>
              </a:rPr>
              <a:t>притираний </a:t>
            </a:r>
            <a:r>
              <a:rPr lang="ru-RU" altLang="ru-RU" sz="2700" dirty="0"/>
              <a:t>при вероятности безотказной работы </a:t>
            </a:r>
            <a:r>
              <a:rPr lang="ru-RU" altLang="ru-RU" sz="2700" b="1" dirty="0"/>
              <a:t>0,8</a:t>
            </a:r>
            <a:r>
              <a:rPr lang="ru-RU" altLang="ru-RU" sz="2700" dirty="0"/>
              <a:t>, </a:t>
            </a:r>
            <a:r>
              <a:rPr lang="ru-RU" altLang="ru-RU" sz="2700" dirty="0" smtClean="0"/>
              <a:t>а </a:t>
            </a:r>
            <a:r>
              <a:rPr lang="ru-RU" altLang="ru-RU" sz="2700" dirty="0"/>
              <a:t>концевые меры из </a:t>
            </a:r>
            <a:r>
              <a:rPr lang="ru-RU" altLang="ru-RU" sz="2700" b="1" dirty="0">
                <a:solidFill>
                  <a:srgbClr val="FF0000"/>
                </a:solidFill>
              </a:rPr>
              <a:t>твердого сплава </a:t>
            </a:r>
            <a:r>
              <a:rPr lang="ru-RU" altLang="ru-RU" sz="2700" dirty="0" smtClean="0"/>
              <a:t>– </a:t>
            </a:r>
            <a:r>
              <a:rPr lang="ru-RU" altLang="ru-RU" sz="2700" b="1" dirty="0" smtClean="0">
                <a:solidFill>
                  <a:srgbClr val="0000FF"/>
                </a:solidFill>
              </a:rPr>
              <a:t>30  </a:t>
            </a:r>
            <a:r>
              <a:rPr lang="ru-RU" altLang="ru-RU" sz="2700" b="1" dirty="0">
                <a:solidFill>
                  <a:srgbClr val="0000FF"/>
                </a:solidFill>
              </a:rPr>
              <a:t>000 притираний</a:t>
            </a:r>
            <a:r>
              <a:rPr lang="ru-RU" altLang="ru-RU" sz="2700" dirty="0"/>
              <a:t> при вероятности </a:t>
            </a:r>
            <a:r>
              <a:rPr lang="ru-RU" altLang="ru-RU" sz="2700" b="1" dirty="0"/>
              <a:t>0,9</a:t>
            </a:r>
            <a:r>
              <a:rPr lang="ru-RU" altLang="ru-RU" sz="2700" dirty="0"/>
              <a:t>. </a:t>
            </a:r>
            <a:endParaRPr lang="ru-RU" altLang="ru-RU" sz="2700" dirty="0" smtClean="0"/>
          </a:p>
          <a:p>
            <a:pPr marL="533400" indent="-5334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ru-RU" sz="2700" dirty="0"/>
              <a:t>Высокая износостойкость и хорошая притираемость концевых мер достигаются при шероховатости измерительных поверхностей </a:t>
            </a:r>
            <a:r>
              <a:rPr lang="ru-RU" sz="2700" dirty="0" smtClean="0"/>
              <a:t>                </a:t>
            </a:r>
            <a:r>
              <a:rPr lang="ru-RU" b="1" i="1" dirty="0" smtClean="0">
                <a:solidFill>
                  <a:srgbClr val="FF0000"/>
                </a:solidFill>
              </a:rPr>
              <a:t>R</a:t>
            </a:r>
            <a:r>
              <a:rPr lang="ru-RU" b="1" i="1" baseline="-25000" dirty="0" smtClean="0">
                <a:solidFill>
                  <a:srgbClr val="FF0000"/>
                </a:solidFill>
              </a:rPr>
              <a:t>Z</a:t>
            </a:r>
            <a:r>
              <a:rPr lang="ru-RU" i="1" baseline="-25000" dirty="0" smtClean="0"/>
              <a:t> </a:t>
            </a:r>
            <a:r>
              <a:rPr lang="ru-RU" sz="27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ru-RU" sz="2700" b="1" i="1" dirty="0" smtClean="0">
                <a:solidFill>
                  <a:srgbClr val="FF0000"/>
                </a:solidFill>
              </a:rPr>
              <a:t>0,063 </a:t>
            </a:r>
            <a:r>
              <a:rPr lang="ru-RU" sz="2700" b="1" i="1" dirty="0">
                <a:solidFill>
                  <a:srgbClr val="FF0000"/>
                </a:solidFill>
              </a:rPr>
              <a:t>мкм</a:t>
            </a:r>
            <a:r>
              <a:rPr lang="ru-RU" sz="2700" dirty="0"/>
              <a:t> </a:t>
            </a:r>
            <a:r>
              <a:rPr lang="ru-RU" sz="2700" dirty="0" smtClean="0"/>
              <a:t>и </a:t>
            </a:r>
            <a:r>
              <a:rPr lang="ru-RU" sz="2700" dirty="0"/>
              <a:t>шероховатости нерабочих поверхностей </a:t>
            </a:r>
            <a:r>
              <a:rPr lang="ru-RU" sz="2700" dirty="0" smtClean="0"/>
              <a:t>– </a:t>
            </a:r>
            <a:r>
              <a:rPr lang="ru-RU" b="1" i="1" dirty="0" smtClean="0">
                <a:solidFill>
                  <a:srgbClr val="FF0000"/>
                </a:solidFill>
              </a:rPr>
              <a:t>R</a:t>
            </a:r>
            <a:r>
              <a:rPr lang="ru-RU" b="1" i="1" baseline="-25000" dirty="0" smtClean="0">
                <a:solidFill>
                  <a:srgbClr val="FF0000"/>
                </a:solidFill>
              </a:rPr>
              <a:t>а </a:t>
            </a:r>
            <a:r>
              <a:rPr lang="ru-RU" sz="2700" b="1" dirty="0">
                <a:solidFill>
                  <a:srgbClr val="FF0000"/>
                </a:solidFill>
                <a:sym typeface="Symbol" panose="05050102010706020507" pitchFamily="18" charset="2"/>
              </a:rPr>
              <a:t></a:t>
            </a:r>
            <a:r>
              <a:rPr lang="ru-RU" sz="2700" b="1" i="1" dirty="0" smtClean="0">
                <a:solidFill>
                  <a:srgbClr val="FF0000"/>
                </a:solidFill>
              </a:rPr>
              <a:t> </a:t>
            </a:r>
            <a:r>
              <a:rPr lang="ru-RU" sz="2700" b="1" i="1" dirty="0">
                <a:solidFill>
                  <a:srgbClr val="FF0000"/>
                </a:solidFill>
              </a:rPr>
              <a:t>0,63 мкм</a:t>
            </a:r>
            <a:r>
              <a:rPr lang="ru-RU" sz="2700" dirty="0"/>
              <a:t>.</a:t>
            </a:r>
          </a:p>
          <a:p>
            <a:pPr marL="0" indent="0">
              <a:buNone/>
            </a:pPr>
            <a:endParaRPr lang="ru-RU" altLang="ru-RU" sz="1800" dirty="0" smtClean="0"/>
          </a:p>
          <a:p>
            <a:pPr marL="0" indent="0">
              <a:buNone/>
            </a:pPr>
            <a:r>
              <a:rPr lang="ru-RU" altLang="ru-RU" sz="2700" b="1" dirty="0" smtClean="0">
                <a:solidFill>
                  <a:srgbClr val="FF0000"/>
                </a:solidFill>
              </a:rPr>
              <a:t>Средний </a:t>
            </a:r>
            <a:r>
              <a:rPr lang="ru-RU" altLang="ru-RU" sz="2700" b="1" dirty="0">
                <a:solidFill>
                  <a:srgbClr val="FF0000"/>
                </a:solidFill>
              </a:rPr>
              <a:t>срок сохраняемости концевых </a:t>
            </a:r>
            <a:r>
              <a:rPr lang="ru-RU" altLang="ru-RU" sz="2700" b="1" dirty="0" smtClean="0">
                <a:solidFill>
                  <a:srgbClr val="FF0000"/>
                </a:solidFill>
              </a:rPr>
              <a:t>мер:</a:t>
            </a:r>
            <a:r>
              <a:rPr lang="ru-RU" altLang="ru-RU" sz="2700" dirty="0" smtClean="0"/>
              <a:t> </a:t>
            </a:r>
          </a:p>
          <a:p>
            <a:pPr marL="933450" lvl="1" indent="-53340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700" b="1" dirty="0" smtClean="0"/>
              <a:t>стальных </a:t>
            </a:r>
            <a:r>
              <a:rPr lang="ru-RU" altLang="ru-RU" sz="2700" dirty="0" smtClean="0"/>
              <a:t>– </a:t>
            </a:r>
            <a:r>
              <a:rPr lang="ru-RU" altLang="ru-RU" sz="2700" b="1" dirty="0" smtClean="0">
                <a:solidFill>
                  <a:srgbClr val="0000FF"/>
                </a:solidFill>
              </a:rPr>
              <a:t>не менее </a:t>
            </a:r>
            <a:r>
              <a:rPr lang="ru-RU" altLang="ru-RU" sz="2700" b="1" dirty="0">
                <a:solidFill>
                  <a:srgbClr val="0000FF"/>
                </a:solidFill>
              </a:rPr>
              <a:t>одного </a:t>
            </a:r>
            <a:r>
              <a:rPr lang="ru-RU" altLang="ru-RU" sz="2700" b="1" dirty="0" smtClean="0">
                <a:solidFill>
                  <a:srgbClr val="0000FF"/>
                </a:solidFill>
              </a:rPr>
              <a:t>года</a:t>
            </a:r>
            <a:r>
              <a:rPr lang="ru-RU" altLang="ru-RU" sz="2700" dirty="0" smtClean="0"/>
              <a:t>; </a:t>
            </a:r>
          </a:p>
          <a:p>
            <a:pPr marL="933450" lvl="1" indent="-53340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700" b="1" dirty="0" smtClean="0"/>
              <a:t>твердосплавных </a:t>
            </a:r>
            <a:r>
              <a:rPr lang="ru-RU" altLang="ru-RU" sz="2700" dirty="0" smtClean="0"/>
              <a:t>– </a:t>
            </a:r>
            <a:r>
              <a:rPr lang="ru-RU" altLang="ru-RU" sz="2700" b="1" dirty="0" smtClean="0">
                <a:solidFill>
                  <a:srgbClr val="0000FF"/>
                </a:solidFill>
              </a:rPr>
              <a:t>не менее </a:t>
            </a:r>
            <a:r>
              <a:rPr lang="ru-RU" altLang="ru-RU" sz="2700" b="1" dirty="0">
                <a:solidFill>
                  <a:srgbClr val="0000FF"/>
                </a:solidFill>
              </a:rPr>
              <a:t>двух лет</a:t>
            </a:r>
            <a:r>
              <a:rPr lang="ru-RU" altLang="ru-RU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" y="-15937"/>
            <a:ext cx="9144000" cy="633475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2900" b="1" dirty="0" smtClean="0">
                <a:solidFill>
                  <a:srgbClr val="FF0000"/>
                </a:solidFill>
              </a:rPr>
              <a:t>12.</a:t>
            </a:r>
            <a:r>
              <a:rPr lang="ru-RU" sz="2900" b="1" dirty="0" smtClean="0">
                <a:solidFill>
                  <a:srgbClr val="0000FF"/>
                </a:solidFill>
              </a:rPr>
              <a:t> Настройка (подготовка) КМД перед работой</a:t>
            </a:r>
            <a:endParaRPr lang="ru-RU" sz="2900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627188"/>
            <a:ext cx="8979007" cy="6569136"/>
          </a:xfrm>
        </p:spPr>
        <p:txBody>
          <a:bodyPr>
            <a:noAutofit/>
          </a:bodyPr>
          <a:lstStyle/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AutoNum type="arabicPeriod"/>
              <a:defRPr/>
            </a:pPr>
            <a:r>
              <a:rPr lang="ru-RU" sz="1400" dirty="0" smtClean="0"/>
              <a:t>Путем расчёта подбирают плитки необходимые </a:t>
            </a:r>
            <a:r>
              <a:rPr lang="ru-RU" sz="1400" dirty="0"/>
              <a:t>для составления блока </a:t>
            </a:r>
            <a:r>
              <a:rPr lang="ru-RU" sz="1400" dirty="0" smtClean="0"/>
              <a:t>заданного размера.</a:t>
            </a:r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Tx/>
              <a:buAutoNum type="arabicPeriod"/>
              <a:defRPr/>
            </a:pPr>
            <a:r>
              <a:rPr lang="ru-RU" sz="1400" dirty="0" smtClean="0"/>
              <a:t>Очищают подобранные меры </a:t>
            </a:r>
            <a:r>
              <a:rPr lang="ru-RU" sz="1400" dirty="0"/>
              <a:t>от смазки, </a:t>
            </a:r>
            <a:r>
              <a:rPr lang="ru-RU" sz="1400" dirty="0" smtClean="0"/>
              <a:t>обезжиривают измерительные поверхности, промывают </a:t>
            </a:r>
            <a:r>
              <a:rPr lang="ru-RU" sz="1400" dirty="0"/>
              <a:t>уайт-спиритом или </a:t>
            </a:r>
            <a:r>
              <a:rPr lang="ru-RU" sz="1400" dirty="0" smtClean="0"/>
              <a:t>бензином и протирают </a:t>
            </a:r>
            <a:r>
              <a:rPr lang="ru-RU" sz="1400" dirty="0"/>
              <a:t>чистой </a:t>
            </a:r>
            <a:r>
              <a:rPr lang="ru-RU" sz="1400" dirty="0" smtClean="0"/>
              <a:t>салфеткой или мягкой чистой тряпкой (т.к. меры хранятся </a:t>
            </a:r>
            <a:r>
              <a:rPr lang="ru-RU" sz="1400" dirty="0"/>
              <a:t>в специальной смазке, поэтому перед работой их необходимо промыть и насухо </a:t>
            </a:r>
            <a:r>
              <a:rPr lang="ru-RU" sz="1400" dirty="0" smtClean="0"/>
              <a:t>вытереть).</a:t>
            </a:r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AutoNum type="arabicPeriod"/>
              <a:defRPr/>
            </a:pPr>
            <a:r>
              <a:rPr lang="ru-RU" sz="1400" dirty="0" smtClean="0"/>
              <a:t>Затем </a:t>
            </a:r>
            <a:r>
              <a:rPr lang="ru-RU" sz="1400" dirty="0"/>
              <a:t>накладывают первую меру на вторую и притирают их, далее к этому блоку притирают третью плитку и т.д. </a:t>
            </a:r>
            <a:r>
              <a:rPr lang="ru-RU" sz="1400" dirty="0" smtClean="0"/>
              <a:t>                                                                                                                                                             Для </a:t>
            </a:r>
            <a:r>
              <a:rPr lang="ru-RU" sz="1400" dirty="0"/>
              <a:t>соединения плиток между собой используется </a:t>
            </a:r>
            <a:r>
              <a:rPr lang="ru-RU" sz="1400" b="1" dirty="0">
                <a:solidFill>
                  <a:srgbClr val="FF0000"/>
                </a:solidFill>
              </a:rPr>
              <a:t>эффект притирки </a:t>
            </a:r>
            <a:r>
              <a:rPr lang="ru-RU" sz="1400" dirty="0"/>
              <a:t>– </a:t>
            </a:r>
            <a:r>
              <a:rPr lang="ru-RU" sz="1400" b="1" dirty="0">
                <a:solidFill>
                  <a:srgbClr val="0000FF"/>
                </a:solidFill>
              </a:rPr>
              <a:t>межмолекулярная диффузия идеально полированных поверхностей</a:t>
            </a:r>
            <a:r>
              <a:rPr lang="ru-RU" sz="1400" dirty="0"/>
              <a:t>. Плитки удерживаются за счет силы атмосферного давления, усиливает эффект поверхностное натяжение остатков промывочной жидкости.</a:t>
            </a:r>
            <a:endParaRPr lang="ru-RU" sz="1400" dirty="0" smtClean="0"/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ru-RU" sz="1400" dirty="0" smtClean="0"/>
              <a:t>Не берите концевую меру непосредственно рукой за измерительные поверхности. Пальцы оставляют на них пятна, вызывающие коррозию (лучше работать в перчатках). </a:t>
            </a:r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ru-RU" sz="1400" dirty="0" smtClean="0"/>
              <a:t>Чтобы </a:t>
            </a:r>
            <a:r>
              <a:rPr lang="ru-RU" sz="1400" b="1" dirty="0">
                <a:solidFill>
                  <a:srgbClr val="0000FF"/>
                </a:solidFill>
              </a:rPr>
              <a:t>уменьшить износ при притирке </a:t>
            </a:r>
            <a:r>
              <a:rPr lang="ru-RU" sz="1400" dirty="0"/>
              <a:t>необходимо </a:t>
            </a:r>
            <a:r>
              <a:rPr lang="ru-RU" sz="1400" b="1" dirty="0">
                <a:solidFill>
                  <a:srgbClr val="0000FF"/>
                </a:solidFill>
              </a:rPr>
              <a:t>исключить попадание инородных тел </a:t>
            </a:r>
            <a:r>
              <a:rPr lang="ru-RU" sz="1400" dirty="0"/>
              <a:t>(пыли и др. частиц) между поверхностями. Для этого совместите грани между собой и сдвигом полностью совместите плоскости. Таким образом происходит очистка </a:t>
            </a:r>
            <a:r>
              <a:rPr lang="ru-RU" sz="1400" dirty="0" smtClean="0"/>
              <a:t>поверхностей.</a:t>
            </a:r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ru-RU" sz="1400" dirty="0"/>
              <a:t>При </a:t>
            </a:r>
            <a:r>
              <a:rPr lang="ru-RU" sz="1400" b="1" dirty="0">
                <a:solidFill>
                  <a:srgbClr val="0000FF"/>
                </a:solidFill>
              </a:rPr>
              <a:t>наборе больших </a:t>
            </a:r>
            <a:r>
              <a:rPr lang="ru-RU" sz="1400" b="1" dirty="0" smtClean="0">
                <a:solidFill>
                  <a:srgbClr val="0000FF"/>
                </a:solidFill>
              </a:rPr>
              <a:t>длин </a:t>
            </a:r>
            <a:r>
              <a:rPr lang="ru-RU" sz="1400" dirty="0"/>
              <a:t>используются </a:t>
            </a:r>
            <a:r>
              <a:rPr lang="ru-RU" sz="1400" b="1" dirty="0">
                <a:solidFill>
                  <a:srgbClr val="0000FF"/>
                </a:solidFill>
              </a:rPr>
              <a:t>стяжки</a:t>
            </a:r>
            <a:r>
              <a:rPr lang="ru-RU" sz="1400" dirty="0"/>
              <a:t> для крепления брусков</a:t>
            </a:r>
            <a:r>
              <a:rPr lang="ru-RU" sz="1400" dirty="0" smtClean="0"/>
              <a:t>.</a:t>
            </a:r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ru-RU" sz="1400" b="1" dirty="0">
                <a:solidFill>
                  <a:srgbClr val="0000FF"/>
                </a:solidFill>
              </a:rPr>
              <a:t>Сборка </a:t>
            </a:r>
            <a:r>
              <a:rPr lang="ru-RU" sz="1400" dirty="0" smtClean="0"/>
              <a:t>начинается </a:t>
            </a:r>
            <a:r>
              <a:rPr lang="ru-RU" sz="1400" b="1" dirty="0" smtClean="0">
                <a:solidFill>
                  <a:srgbClr val="0000FF"/>
                </a:solidFill>
              </a:rPr>
              <a:t>с меры наибольшей по длине</a:t>
            </a:r>
            <a:r>
              <a:rPr lang="ru-RU" sz="1400" dirty="0" smtClean="0"/>
              <a:t>, </a:t>
            </a:r>
            <a:r>
              <a:rPr lang="ru-RU" sz="1400" dirty="0"/>
              <a:t>затем притирается следующая и далее вплоть до минимальной. </a:t>
            </a:r>
            <a:endParaRPr lang="ru-RU" sz="1400" dirty="0" smtClean="0"/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ru-RU" sz="1400" dirty="0" smtClean="0"/>
              <a:t>При необходимости по бокам </a:t>
            </a:r>
            <a:r>
              <a:rPr lang="ru-RU" sz="1400" dirty="0"/>
              <a:t>собранной меры притираются </a:t>
            </a:r>
            <a:r>
              <a:rPr lang="ru-RU" sz="1400" b="1" dirty="0">
                <a:solidFill>
                  <a:srgbClr val="0000FF"/>
                </a:solidFill>
              </a:rPr>
              <a:t>защитные боковые меры</a:t>
            </a:r>
            <a:r>
              <a:rPr lang="ru-RU" sz="1400" dirty="0"/>
              <a:t>, с учетом их </a:t>
            </a:r>
            <a:r>
              <a:rPr lang="ru-RU" sz="1400" dirty="0" smtClean="0"/>
              <a:t>длины (размера).</a:t>
            </a:r>
            <a:endParaRPr lang="ru-RU" sz="1400" dirty="0"/>
          </a:p>
          <a:p>
            <a:pPr marL="360363" indent="-360363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ru-RU" sz="1400" dirty="0" smtClean="0"/>
              <a:t>После окончания </a:t>
            </a:r>
            <a:r>
              <a:rPr lang="ru-RU" sz="1400" dirty="0"/>
              <a:t>работы блок из плиток </a:t>
            </a:r>
            <a:r>
              <a:rPr lang="ru-RU" sz="1400" dirty="0" smtClean="0"/>
              <a:t>следует </a:t>
            </a:r>
            <a:r>
              <a:rPr lang="ru-RU" sz="1400" dirty="0"/>
              <a:t>разобрать, рабочие поверхности </a:t>
            </a:r>
            <a:r>
              <a:rPr lang="ru-RU" sz="1400" dirty="0" smtClean="0"/>
              <a:t>концевых мер промыть </a:t>
            </a:r>
            <a:r>
              <a:rPr lang="ru-RU" sz="1400" dirty="0"/>
              <a:t>в чистом бензине</a:t>
            </a:r>
            <a:r>
              <a:rPr lang="ru-RU" sz="1400" dirty="0" smtClean="0"/>
              <a:t>, тщательно протереть, покрыть смазкой (тонким слоем технического вазелина) и </a:t>
            </a:r>
            <a:r>
              <a:rPr lang="ru-RU" sz="1400" dirty="0"/>
              <a:t>положить в соответствующие ячейки </a:t>
            </a:r>
            <a:r>
              <a:rPr lang="ru-RU" sz="1400" dirty="0" smtClean="0"/>
              <a:t>набора.                                                                                               Оставлять </a:t>
            </a:r>
            <a:r>
              <a:rPr lang="ru-RU" sz="1400" dirty="0"/>
              <a:t>блок в собранном состоянии </a:t>
            </a:r>
            <a:r>
              <a:rPr lang="ru-RU" sz="1400" b="1" dirty="0"/>
              <a:t>не </a:t>
            </a:r>
            <a:r>
              <a:rPr lang="ru-RU" sz="1400" b="1" dirty="0" smtClean="0"/>
              <a:t>рекомендуется</a:t>
            </a:r>
            <a:r>
              <a:rPr lang="ru-RU" sz="1400" dirty="0" smtClean="0"/>
              <a:t> (в притёртом </a:t>
            </a:r>
            <a:r>
              <a:rPr lang="ru-RU" sz="1400" dirty="0"/>
              <a:t>состоянии блок концевых мер оставлять нельзя во избежание появления на измерительных поверхностях </a:t>
            </a:r>
            <a:r>
              <a:rPr lang="ru-RU" sz="1400" dirty="0" smtClean="0"/>
              <a:t>коррозии). </a:t>
            </a:r>
          </a:p>
        </p:txBody>
      </p:sp>
      <p:sp>
        <p:nvSpPr>
          <p:cNvPr id="18436" name="AutoShape 2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8437" name="AutoShape 4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8438" name="AutoShape 6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8439" name="AutoShape 8" descr="data:image/png;base64,iVBORw0KGgoAAAANSUhEUgAAALcAAACaCAIAAABkPk4gAAAIFElEQVR4nO3d208UVwDHcf8TSEibVm2sxAtUfNZEapom1luspbaIkqZtmhrTSCSGViStBCVaNjpSQS6CsgoWUFlWiLhAWXe1LFpaGqx9aNI/og/HDNuZ3TlzOXNu+0u+DyS6u87MJ3j2zJyZVemFJYScWyX8X4DkD0qWJhKp0fGE9g2PTY2OJ6DET+MPk0ZntHCCkkBEJieTujYWS7R33YKSQES6+n42OqPJuQUtiz+Ybe+6bXRGI+39UOKTyFhsum/gLjcl8fEETyJjsWmymT+cNy5e7oUSn0SScwvclBw/dmLzxs0jw3H+RE41noMS/0S4KYmPT7/91rqSouKfrnTzJwIlgYjwUfJoKrXng/3Hj53o7eHxS8tOBEoCEeGghBA58U09Bx/5iEBJICJhKxFC5NLVm2eaI9lEoMRVQqaw2ozr27ZXVh06yvlzG8/+aCECJZIqEUXE6IzaiUCJByXLf/1rL3onnu+PfPd88eXBgx9/d/p7tm9LDUqUUSKKCJQoo0QgEShRQ4lYIlCigBLhRKBEdiUyEIESqZVIQgRK5FUiDxEokVSJVESgREYlshGBEumUSEgESkJUMjO3MPEwpQERKAlRidekJQIlsiiRmQiUSKFEciJQIl6J/ESgRLASJYhAiUglqhCBEmFKFCICJWKUqEUESgQoUY4IlPBWoiIRKAlRSezBL9E7cQ2IQEmISixn+9QlAiWclChNBEp4KFGdCJSErkQDIlASrpI247oGRKAkRCXXB0a3ba/UgAiUhKXk+eLLnTvfrzp0VPgBhhLx5VRCxiK1n33F6jI24UEJYyXmcDWMO1NAiZJZlGR/o4ESKMmhxPKlF0qgxKrEPi8CJVDyPyU5p86gBEpWlOSbOoMSKHkVuWNizqkzKNFZSfLXxa7+YUPum2qyynIFDJS4JdJzc5TslL6Buw5d6x2qrHyv5sgXzn9N2jp6hozOaO/NUSjxSYTsQXlu8M222dn5nv4RcuAHhsahxA+RW0PjzreQ14NI25U+/I/jn0jS8UEDDIk8mkp9+fnX3J5+RIh09w0TIg1NrVDin4iDEra/Rao/OVJSVFy+qUwIkVON56DEP5F8StgSGRmObyzdsPbN1XyekWUnAiWBiORUwpxI+aYybiMbk8iFS90mESgJRMSuRA8irZFrlgMMJfRczjuxnTo7e95Yv66U/0ScnQiUMFOiB5F8BxhK3CrJuVPCWCQxPfu04p0KqR6ABCVBlbBdJCGKCJSEqITtIgmBRKAkLCVsF0mIJQIloShhu0hCOBEoYa+E7SIJGYhAyUrVNbWDI7GAStgukpCECJSwVMJ2kYQ8RKCEmRK2iySkIgIlbJSwXSQhGxEoYaCE7SIJCYlASVAlbBdJyEkESlaqq2+IGB2eXjKTypDTeEyOhLREoGSllta2ltY2T0T27jtAzs3qTQRKfCohROrqGxzO42hDBEr8KDGJpFk8AEl+IlDiWUk2keBKlCDiRombyJtcvNxr73LHgD5KLEQCKlGFiBslRuAL4dq7bsurZDLxeHAkNjgSqzvZUHeygfw8k8q4IRJEiUJE3Cjx/SatkWuESCKZY5/LoqQveqekqNjSZOKxGyK+lahFJDwlwYlwUjKTyliI7Njxrksi/pQoRyQkJUyIcFKSXljau+9AthKLBgciPpSoSCQMJayI8FNyuqk5W0lH9w2XRJyVZJ69eDK/pAER5koYEuGnxDI0MQclVCLOSizncdQlwlYJWyL8lGQPTcxBiRsi7pUoTYStErZE+ClJZw1NCAuXRFwqUZ0IVYnXeRGGRLgqMYcmHd033BNxo0QDImyVsCXCVYk5NLk/8cg9EaqSs+cNDYhQlfTfvs/tSIlUQoYmFVu2eiLirMS42r9+XakGRKBkpd179lVs2eqJiIOS6dmnG0o3FMIDkApIyUwqs+aN1bv37Pf6wpxKyFikQB6AVEBK6uobKrZs7e67FVyJOVwtkJuDF5CSmVSGydq+7G80UKKbkjSLtX2WL71QoqGS003Nnq6Otiixz4tAiYZKvF5Dn60k59QZlEDJipJ8U2dQAiWvIndMLOQHIEEJpXvxKXJTzZx7FkqgZOlefKq8rNxhbR9RMvEw5ZDzsfnt97+dX+4mJh9BlLRcvGoPSihEHNb2zcwtuDlB6nwIn8y7vTe12I+AEici6Twz9IRIR89QMr34ZH7JIedD+Mef/zi/3E1MPoJs5pnmSHYXLvUYIVwvooOSbCI5lZhEMs9eCB9PsMo+LmF+YaI+SixE7Eq0JGJXIg8R6ZTYiViU6EpkObRFEropyUkkW4nGRJZDWyShlZJ8REwlehNZDm2RhD5KHIiYSvQmshzaIglNlDgTMZXoTcRUIiER8UqoRNILDKakFEpCIoKVuCFSaEqEg5BLiUsiSIbEKAERtRKgBESUi6uSxqbmU9+eARHl4qrkwIdVa1evARHl4qfkXnzqjdde37Vrt/BtRl7jp6S8rLykqPijqk+FbzPyGj8lEaOD3JlC+DYjr/FT0tLaRpT4WN6HxMZPSXVNLVHiY7EFEhs/Jebd96praoVvNvIUJyWDI7HsO3kK32zkKU5KzEEJhiYqxkmJOSjB0ETFOCmxPK0AQxO14qHEMijB0ES5OCkhZ4MP19QerqklP9ufj4OkTfx1r0j+oATRgxJED0oQPShB9KAE0YMSRA9KED2uSpCiQQmiByWIHpQgelCC6EEJogcliB6UIHpQguhBCaIHJYgelCB6UILoQQmiByWI3n/0zBQlztE2kQAAAABJRU5ErkJggg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12.1. 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ПРАВИЛА</a:t>
            </a:r>
            <a:b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составления блока КМД: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291512"/>
            <a:ext cx="8877300" cy="5474368"/>
          </a:xfrm>
        </p:spPr>
        <p:txBody>
          <a:bodyPr>
            <a:normAutofit lnSpcReduction="10000"/>
          </a:bodyPr>
          <a:lstStyle/>
          <a:p>
            <a:pPr marL="355600" indent="-3556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700" b="1" dirty="0" smtClean="0">
                <a:solidFill>
                  <a:srgbClr val="0000FF"/>
                </a:solidFill>
              </a:rPr>
              <a:t>Число мер</a:t>
            </a:r>
            <a:r>
              <a:rPr lang="ru-RU" sz="2700" dirty="0" smtClean="0"/>
              <a:t> </a:t>
            </a:r>
            <a:r>
              <a:rPr lang="ru-RU" sz="2700" b="1" dirty="0" smtClean="0"/>
              <a:t>в блоке заданного размера должно быть </a:t>
            </a:r>
            <a:r>
              <a:rPr lang="ru-RU" sz="2700" b="1" dirty="0" smtClean="0">
                <a:solidFill>
                  <a:srgbClr val="FF0000"/>
                </a:solidFill>
              </a:rPr>
              <a:t>минимальным</a:t>
            </a:r>
            <a:r>
              <a:rPr lang="ru-RU" sz="2700" dirty="0" smtClean="0"/>
              <a:t> (</a:t>
            </a:r>
            <a:r>
              <a:rPr lang="ru-RU" sz="2700" b="1" i="1" dirty="0" smtClean="0">
                <a:solidFill>
                  <a:srgbClr val="FF0000"/>
                </a:solidFill>
              </a:rPr>
              <a:t>не более 4 – 5 мер</a:t>
            </a:r>
            <a:r>
              <a:rPr lang="ru-RU" sz="2700" dirty="0" smtClean="0"/>
              <a:t>).</a:t>
            </a:r>
            <a:r>
              <a:rPr lang="ru-RU" sz="2800" dirty="0" smtClean="0"/>
              <a:t>                </a:t>
            </a:r>
            <a:r>
              <a:rPr lang="ru-RU" sz="2000" i="1" dirty="0" smtClean="0"/>
              <a:t>(Блок составляется </a:t>
            </a:r>
            <a:r>
              <a:rPr lang="ru-RU" sz="2000" b="1" i="1" dirty="0"/>
              <a:t>из наименьшего возможного количества </a:t>
            </a:r>
            <a:r>
              <a:rPr lang="ru-RU" sz="2000" b="1" i="1" dirty="0" smtClean="0"/>
              <a:t>мер</a:t>
            </a:r>
            <a:r>
              <a:rPr lang="ru-RU" sz="2000" i="1" dirty="0" smtClean="0"/>
              <a:t>, что позволяет повысить </a:t>
            </a:r>
            <a:r>
              <a:rPr lang="ru-RU" sz="2000" i="1" dirty="0"/>
              <a:t>его </a:t>
            </a:r>
            <a:r>
              <a:rPr lang="ru-RU" sz="2000" b="1" i="1" dirty="0"/>
              <a:t>точность</a:t>
            </a:r>
            <a:r>
              <a:rPr lang="ru-RU" sz="2000" i="1" dirty="0"/>
              <a:t>, </a:t>
            </a:r>
            <a:r>
              <a:rPr lang="ru-RU" sz="2000" i="1" dirty="0" smtClean="0"/>
              <a:t>т.к. </a:t>
            </a:r>
            <a:r>
              <a:rPr lang="ru-RU" sz="2000" i="1" dirty="0"/>
              <a:t>уменьшится </a:t>
            </a:r>
            <a:r>
              <a:rPr lang="ru-RU" sz="2000" b="1" i="1" dirty="0"/>
              <a:t>суммарная погрешность</a:t>
            </a:r>
            <a:r>
              <a:rPr lang="ru-RU" sz="2000" i="1" dirty="0"/>
              <a:t>.</a:t>
            </a:r>
            <a:r>
              <a:rPr lang="ru-RU" sz="2000" i="1" dirty="0" smtClean="0"/>
              <a:t>).</a:t>
            </a:r>
          </a:p>
          <a:p>
            <a:pPr marL="355600" indent="-3556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700" b="1" dirty="0" smtClean="0">
                <a:solidFill>
                  <a:srgbClr val="0000FF"/>
                </a:solidFill>
              </a:rPr>
              <a:t>Начинают</a:t>
            </a:r>
            <a:r>
              <a:rPr lang="ru-RU" sz="2700" dirty="0" smtClean="0"/>
              <a:t> </a:t>
            </a:r>
            <a:r>
              <a:rPr lang="ru-RU" sz="2700" b="1" dirty="0" smtClean="0"/>
              <a:t>подбор мер </a:t>
            </a:r>
            <a:r>
              <a:rPr lang="ru-RU" sz="2700" b="1" dirty="0" smtClean="0">
                <a:solidFill>
                  <a:srgbClr val="FF0000"/>
                </a:solidFill>
              </a:rPr>
              <a:t>от наименьшего размера до наибольшего </a:t>
            </a:r>
            <a:r>
              <a:rPr lang="ru-RU" sz="2000" i="1" dirty="0" smtClean="0"/>
              <a:t>(что позволяет </a:t>
            </a:r>
            <a:r>
              <a:rPr lang="ru-RU" sz="2000" i="1" dirty="0"/>
              <a:t>получить </a:t>
            </a:r>
            <a:r>
              <a:rPr lang="ru-RU" sz="2000" i="1" dirty="0" smtClean="0"/>
              <a:t>сначала </a:t>
            </a:r>
            <a:r>
              <a:rPr lang="ru-RU" sz="2000" b="1" i="1" dirty="0" smtClean="0"/>
              <a:t>тысячные </a:t>
            </a:r>
            <a:r>
              <a:rPr lang="ru-RU" sz="2000" b="1" i="1" dirty="0"/>
              <a:t>доли миллиметра</a:t>
            </a:r>
            <a:r>
              <a:rPr lang="ru-RU" sz="2000" i="1" dirty="0"/>
              <a:t>, после них – </a:t>
            </a:r>
            <a:r>
              <a:rPr lang="ru-RU" sz="2000" b="1" i="1" dirty="0"/>
              <a:t>сотые</a:t>
            </a:r>
            <a:r>
              <a:rPr lang="ru-RU" sz="2000" i="1" dirty="0"/>
              <a:t>, </a:t>
            </a:r>
            <a:r>
              <a:rPr lang="ru-RU" sz="2000" b="1" i="1" dirty="0"/>
              <a:t>десятые</a:t>
            </a:r>
            <a:r>
              <a:rPr lang="ru-RU" sz="2000" i="1" dirty="0"/>
              <a:t> и </a:t>
            </a:r>
            <a:r>
              <a:rPr lang="ru-RU" sz="2000" b="1" i="1" dirty="0" smtClean="0"/>
              <a:t>целые миллиметры</a:t>
            </a:r>
            <a:r>
              <a:rPr lang="ru-RU" sz="2000" i="1" dirty="0" smtClean="0"/>
              <a:t>).</a:t>
            </a:r>
          </a:p>
          <a:p>
            <a:pPr marL="355600" indent="-3556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700" b="1" dirty="0" smtClean="0">
                <a:solidFill>
                  <a:srgbClr val="0000FF"/>
                </a:solidFill>
              </a:rPr>
              <a:t>Первая мера </a:t>
            </a:r>
            <a:r>
              <a:rPr lang="ru-RU" sz="2700" b="1" dirty="0" smtClean="0"/>
              <a:t>должна совпадать </a:t>
            </a:r>
            <a:r>
              <a:rPr lang="ru-RU" sz="2700" b="1" dirty="0" smtClean="0">
                <a:solidFill>
                  <a:srgbClr val="FF0000"/>
                </a:solidFill>
              </a:rPr>
              <a:t>одной или несколькими последними цифрами </a:t>
            </a:r>
            <a:r>
              <a:rPr lang="ru-RU" sz="2700" b="1" dirty="0" smtClean="0"/>
              <a:t>с размером блока.</a:t>
            </a:r>
          </a:p>
          <a:p>
            <a:pPr marL="355600" indent="-3556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700" b="1" dirty="0" smtClean="0">
                <a:solidFill>
                  <a:srgbClr val="0000FF"/>
                </a:solidFill>
              </a:rPr>
              <a:t>Вторая и последующие меры </a:t>
            </a:r>
            <a:r>
              <a:rPr lang="ru-RU" sz="2700" b="1" dirty="0" smtClean="0"/>
              <a:t>должны </a:t>
            </a:r>
            <a:r>
              <a:rPr lang="ru-RU" sz="2700" b="1" dirty="0"/>
              <a:t>совпадать </a:t>
            </a:r>
            <a:r>
              <a:rPr lang="ru-RU" sz="2700" b="1" dirty="0">
                <a:solidFill>
                  <a:srgbClr val="FF0000"/>
                </a:solidFill>
              </a:rPr>
              <a:t>одной или несколькими последними цифрами </a:t>
            </a:r>
            <a:r>
              <a:rPr lang="ru-RU" sz="2700" b="1" dirty="0"/>
              <a:t>с </a:t>
            </a:r>
            <a:r>
              <a:rPr lang="ru-RU" sz="2700" b="1" dirty="0" smtClean="0"/>
              <a:t>остатком.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158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62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12.2.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Сборка КМД под заданный размер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582" y="863030"/>
            <a:ext cx="89535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</a:rPr>
              <a:t>Порядок составления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блоков КМД </a:t>
            </a:r>
          </a:p>
          <a:p>
            <a:r>
              <a:rPr lang="ru-RU" altLang="ru-RU" sz="2000" dirty="0"/>
              <a:t>При составлении </a:t>
            </a:r>
            <a:r>
              <a:rPr lang="ru-RU" altLang="ru-RU" sz="2000" b="1" dirty="0">
                <a:solidFill>
                  <a:srgbClr val="0000FF"/>
                </a:solidFill>
              </a:rPr>
              <a:t>блока требуемого размера </a:t>
            </a:r>
            <a:r>
              <a:rPr lang="ru-RU" altLang="ru-RU" sz="2000" dirty="0"/>
              <a:t>из концевых </a:t>
            </a:r>
            <a:r>
              <a:rPr lang="ru-RU" altLang="ru-RU" sz="2000" dirty="0" smtClean="0"/>
              <a:t>мер длины </a:t>
            </a:r>
            <a:r>
              <a:rPr lang="ru-RU" altLang="ru-RU" sz="2000" dirty="0"/>
              <a:t>руководствуются следующим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правилами</a:t>
            </a:r>
            <a:r>
              <a:rPr lang="ru-RU" altLang="ru-RU" sz="2000" dirty="0" smtClean="0"/>
              <a:t>:</a:t>
            </a:r>
            <a:endParaRPr lang="ru-RU" sz="2000" b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424242"/>
                </a:solidFill>
                <a:latin typeface="+mj-lt"/>
              </a:rPr>
              <a:t>вначале производят подсчёт необходимых размеров концевых мер в блок; 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блок </a:t>
            </a:r>
            <a:r>
              <a:rPr lang="ru-RU" altLang="ru-RU" sz="2000" dirty="0"/>
              <a:t>заданного размера необходимо составлять из возможно </a:t>
            </a:r>
            <a:r>
              <a:rPr lang="ru-RU" altLang="ru-RU" sz="2000" b="1" dirty="0">
                <a:solidFill>
                  <a:srgbClr val="0000FF"/>
                </a:solidFill>
              </a:rPr>
              <a:t>меньшего числа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мер </a:t>
            </a:r>
            <a:r>
              <a:rPr lang="ru-RU" altLang="ru-RU" sz="2000" dirty="0" smtClean="0"/>
              <a:t>(</a:t>
            </a:r>
            <a:r>
              <a:rPr lang="ru-RU" sz="2000" dirty="0" smtClean="0"/>
              <a:t>количество КМД </a:t>
            </a:r>
            <a:r>
              <a:rPr lang="ru-RU" sz="2000" dirty="0"/>
              <a:t>в блоке 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любого размера должно быть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минимальным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 –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не более пяти </a:t>
            </a:r>
            <a:r>
              <a:rPr lang="ru-RU" sz="2000" b="1" dirty="0" smtClean="0">
                <a:solidFill>
                  <a:srgbClr val="FF0000"/>
                </a:solidFill>
              </a:rPr>
              <a:t>штук</a:t>
            </a:r>
            <a:r>
              <a:rPr lang="ru-RU" sz="2000" dirty="0" smtClean="0">
                <a:solidFill>
                  <a:srgbClr val="424242"/>
                </a:solidFill>
                <a:latin typeface="+mj-lt"/>
              </a:rPr>
              <a:t>). </a:t>
            </a:r>
          </a:p>
          <a:p>
            <a:pPr marL="266700">
              <a:buClr>
                <a:srgbClr val="0000FF"/>
              </a:buClr>
            </a:pPr>
            <a:r>
              <a:rPr lang="ru-RU" sz="2000" dirty="0" smtClean="0"/>
              <a:t>Минимальное </a:t>
            </a:r>
            <a:r>
              <a:rPr lang="ru-RU" sz="2000" dirty="0"/>
              <a:t>количество концевых мер длины в </a:t>
            </a:r>
            <a:r>
              <a:rPr lang="ru-RU" sz="2000" dirty="0" smtClean="0"/>
              <a:t>блоке</a:t>
            </a:r>
            <a:r>
              <a:rPr lang="ru-RU" altLang="ru-RU" sz="2000" dirty="0"/>
              <a:t>, с одной стороны, 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rgbClr val="0000FF"/>
                </a:solidFill>
              </a:rPr>
              <a:t>повысит его точность</a:t>
            </a:r>
            <a:r>
              <a:rPr lang="ru-RU" sz="2000" dirty="0"/>
              <a:t>, так как у</a:t>
            </a:r>
            <a:r>
              <a:rPr lang="ru-RU" sz="2000" b="1" dirty="0">
                <a:solidFill>
                  <a:srgbClr val="0000FF"/>
                </a:solidFill>
              </a:rPr>
              <a:t>меньшится суммарная </a:t>
            </a:r>
            <a:r>
              <a:rPr lang="ru-RU" sz="2000" b="1" dirty="0" smtClean="0">
                <a:solidFill>
                  <a:srgbClr val="0000FF"/>
                </a:solidFill>
              </a:rPr>
              <a:t>погрешность </a:t>
            </a:r>
            <a:r>
              <a:rPr lang="ru-RU" sz="2000" dirty="0" smtClean="0"/>
              <a:t>размера блока, </a:t>
            </a:r>
            <a:r>
              <a:rPr lang="ru-RU" altLang="ru-RU" sz="2000" dirty="0"/>
              <a:t>а с другой </a:t>
            </a:r>
            <a:r>
              <a:rPr lang="ru-RU" altLang="ru-RU" sz="2000" dirty="0" smtClean="0"/>
              <a:t>– </a:t>
            </a:r>
            <a:r>
              <a:rPr lang="ru-RU" sz="2000" b="1" dirty="0" smtClean="0">
                <a:solidFill>
                  <a:srgbClr val="0000FF"/>
                </a:solidFill>
              </a:rPr>
              <a:t>повысит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rgbClr val="0000FF"/>
                </a:solidFill>
              </a:rPr>
              <a:t>надежность блока</a:t>
            </a:r>
            <a:r>
              <a:rPr lang="ru-RU" sz="2000" dirty="0"/>
              <a:t>, т.е. снижается вероятность его </a:t>
            </a:r>
            <a:r>
              <a:rPr lang="ru-RU" sz="2000" dirty="0" smtClean="0"/>
              <a:t>разрушения</a:t>
            </a:r>
            <a:r>
              <a:rPr lang="ru-RU" sz="2000" dirty="0" smtClean="0">
                <a:latin typeface="+mj-lt"/>
              </a:rPr>
              <a:t>;</a:t>
            </a:r>
            <a:endParaRPr lang="ru-RU" altLang="ru-RU" sz="2000" dirty="0" smtClean="0"/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вначале </a:t>
            </a:r>
            <a:r>
              <a:rPr lang="ru-RU" altLang="ru-RU" sz="2000" dirty="0"/>
              <a:t>следует выбирать концевые меры, позволяющие получить </a:t>
            </a:r>
            <a:r>
              <a:rPr lang="ru-RU" altLang="ru-RU" sz="2000" b="1" dirty="0">
                <a:solidFill>
                  <a:srgbClr val="0000FF"/>
                </a:solidFill>
              </a:rPr>
              <a:t>тысячные доли миллиметра</a:t>
            </a:r>
            <a:r>
              <a:rPr lang="ru-RU" altLang="ru-RU" sz="2000" dirty="0"/>
              <a:t>, затем </a:t>
            </a:r>
            <a:r>
              <a:rPr lang="ru-RU" altLang="ru-RU" sz="2000" b="1" dirty="0">
                <a:solidFill>
                  <a:srgbClr val="0000FF"/>
                </a:solidFill>
              </a:rPr>
              <a:t>сотые</a:t>
            </a:r>
            <a:r>
              <a:rPr lang="ru-RU" altLang="ru-RU" sz="2000" dirty="0"/>
              <a:t>, </a:t>
            </a:r>
            <a:r>
              <a:rPr lang="ru-RU" altLang="ru-RU" sz="2000" b="1" dirty="0">
                <a:solidFill>
                  <a:srgbClr val="0000FF"/>
                </a:solidFill>
              </a:rPr>
              <a:t>десятые</a:t>
            </a:r>
            <a:r>
              <a:rPr lang="ru-RU" altLang="ru-RU" sz="2000" dirty="0"/>
              <a:t> и, наконец, </a:t>
            </a:r>
            <a:r>
              <a:rPr lang="ru-RU" altLang="ru-RU" sz="2000" b="1" dirty="0">
                <a:solidFill>
                  <a:srgbClr val="0000FF"/>
                </a:solidFill>
              </a:rPr>
              <a:t>целые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миллиметры</a:t>
            </a:r>
            <a:r>
              <a:rPr lang="ru-RU" altLang="ru-RU" sz="2000" dirty="0" smtClean="0"/>
              <a:t>;</a:t>
            </a:r>
            <a:endParaRPr lang="ru-RU" sz="2000" b="1" dirty="0" smtClean="0">
              <a:solidFill>
                <a:srgbClr val="424242"/>
              </a:solidFill>
              <a:latin typeface="Verdana" panose="020B060403050404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первая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мера 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должна содержать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последний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 или </a:t>
            </a:r>
            <a:r>
              <a:rPr lang="ru-RU" sz="2000" b="1" dirty="0">
                <a:solidFill>
                  <a:srgbClr val="0000FF"/>
                </a:solidFill>
                <a:latin typeface="+mj-lt"/>
              </a:rPr>
              <a:t>два последних знака</a:t>
            </a:r>
            <a:r>
              <a:rPr lang="ru-RU" sz="2000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размера блока, </a:t>
            </a:r>
            <a:endParaRPr lang="ru-RU" sz="2000" dirty="0" smtClean="0">
              <a:solidFill>
                <a:srgbClr val="424242"/>
              </a:solidFill>
              <a:latin typeface="+mj-lt"/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вторая мера и последующие меры 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– </a:t>
            </a:r>
            <a:r>
              <a:rPr lang="ru-RU" sz="2000" b="1" dirty="0">
                <a:solidFill>
                  <a:srgbClr val="0000FF"/>
                </a:solidFill>
                <a:latin typeface="+mj-lt"/>
              </a:rPr>
              <a:t>последние знаки </a:t>
            </a:r>
            <a:r>
              <a:rPr lang="ru-RU" sz="2000" dirty="0">
                <a:solidFill>
                  <a:srgbClr val="424242"/>
                </a:solidFill>
                <a:latin typeface="+mj-lt"/>
              </a:rPr>
              <a:t>остатка и т.д.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44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46170"/>
            <a:ext cx="6553200" cy="61131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Устройство КМД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228600" y="762000"/>
            <a:ext cx="4800600" cy="1752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Концевые </a:t>
            </a:r>
            <a:r>
              <a:rPr lang="ru-RU" sz="2200" b="1" dirty="0">
                <a:solidFill>
                  <a:srgbClr val="C00000"/>
                </a:solidFill>
              </a:rPr>
              <a:t>меры </a:t>
            </a:r>
            <a:r>
              <a:rPr lang="ru-RU" sz="2200" b="1" dirty="0" smtClean="0">
                <a:solidFill>
                  <a:srgbClr val="C00000"/>
                </a:solidFill>
              </a:rPr>
              <a:t>изготовляют: 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/>
              <a:t>наборами; 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/>
              <a:t>специальными наборами; 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/>
              <a:t>отдельными мерами; </a:t>
            </a:r>
          </a:p>
          <a:p>
            <a:pPr marL="893763" lvl="1" indent="-436563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комплектами </a:t>
            </a:r>
            <a:r>
              <a:rPr lang="ru-RU" sz="2200" dirty="0" smtClean="0"/>
              <a:t>наборов.</a:t>
            </a:r>
          </a:p>
          <a:p>
            <a:pPr marL="0" lvl="1" indent="0" algn="ctr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</a:pPr>
            <a:endParaRPr lang="ru-RU" sz="2400" dirty="0" smtClean="0"/>
          </a:p>
        </p:txBody>
      </p:sp>
      <p:pic>
        <p:nvPicPr>
          <p:cNvPr id="6" name="Picture 3" descr="C:\Users\я\Pictures\допуски\измерительные инструменты\1268824380[1].jpg"/>
          <p:cNvPicPr>
            <a:picLocks noChangeAspect="1" noChangeArrowheads="1"/>
          </p:cNvPicPr>
          <p:nvPr/>
        </p:nvPicPr>
        <p:blipFill>
          <a:blip r:embed="rId2"/>
          <a:srcRect b="3979"/>
          <a:stretch>
            <a:fillRect/>
          </a:stretch>
        </p:blipFill>
        <p:spPr bwMode="auto">
          <a:xfrm>
            <a:off x="4267200" y="2610364"/>
            <a:ext cx="4800600" cy="3397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6" y="2795587"/>
            <a:ext cx="480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2200" dirty="0"/>
              <a:t>КМД выпускаются размерами </a:t>
            </a:r>
            <a:r>
              <a:rPr lang="ru-RU" sz="2200" b="1" dirty="0" smtClean="0">
                <a:solidFill>
                  <a:srgbClr val="FF0000"/>
                </a:solidFill>
              </a:rPr>
              <a:t>от </a:t>
            </a:r>
            <a:r>
              <a:rPr lang="ru-RU" sz="2200" b="1" dirty="0">
                <a:solidFill>
                  <a:srgbClr val="FF0000"/>
                </a:solidFill>
              </a:rPr>
              <a:t>0,1 до 1000 мм</a:t>
            </a:r>
            <a:r>
              <a:rPr lang="ru-RU" sz="2200" dirty="0" smtClean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endParaRPr lang="ru-RU" sz="1200" dirty="0"/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2200" dirty="0"/>
              <a:t>КМД длиной </a:t>
            </a:r>
            <a:r>
              <a:rPr lang="ru-RU" sz="2200" b="1" dirty="0" smtClean="0">
                <a:solidFill>
                  <a:srgbClr val="0000FF"/>
                </a:solidFill>
              </a:rPr>
              <a:t>от </a:t>
            </a:r>
            <a:r>
              <a:rPr lang="ru-RU" sz="2200" b="1" dirty="0">
                <a:solidFill>
                  <a:srgbClr val="0000FF"/>
                </a:solidFill>
              </a:rPr>
              <a:t>0,1 до 100 мм </a:t>
            </a:r>
            <a:r>
              <a:rPr lang="ru-RU" sz="2200" dirty="0"/>
              <a:t>изготавливают </a:t>
            </a:r>
            <a:r>
              <a:rPr lang="ru-RU" sz="2200" b="1" dirty="0">
                <a:solidFill>
                  <a:srgbClr val="C00000"/>
                </a:solidFill>
              </a:rPr>
              <a:t>цельными,</a:t>
            </a:r>
            <a:r>
              <a:rPr lang="ru-RU" sz="2200" dirty="0"/>
              <a:t> </a:t>
            </a:r>
            <a:r>
              <a:rPr lang="ru-RU" sz="2200" dirty="0" smtClean="0"/>
              <a:t>                                              а </a:t>
            </a:r>
            <a:r>
              <a:rPr lang="ru-RU" sz="2200" b="1" dirty="0">
                <a:solidFill>
                  <a:srgbClr val="0000FF"/>
                </a:solidFill>
              </a:rPr>
              <a:t>свыше 100 до 1000 мм </a:t>
            </a:r>
            <a:r>
              <a:rPr lang="ru-RU" sz="2200" dirty="0"/>
              <a:t>–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                     </a:t>
            </a:r>
            <a:r>
              <a:rPr lang="ru-RU" sz="2200" b="1" dirty="0" smtClean="0">
                <a:solidFill>
                  <a:srgbClr val="C00000"/>
                </a:solidFill>
              </a:rPr>
              <a:t>с </a:t>
            </a:r>
            <a:r>
              <a:rPr lang="ru-RU" sz="2200" b="1" dirty="0">
                <a:solidFill>
                  <a:srgbClr val="C00000"/>
                </a:solidFill>
              </a:rPr>
              <a:t>2-мя отверстиями </a:t>
            </a:r>
            <a:r>
              <a:rPr lang="ru-RU" sz="2200" dirty="0"/>
              <a:t>для соединения стяжками.</a:t>
            </a:r>
          </a:p>
        </p:txBody>
      </p:sp>
    </p:spTree>
    <p:extLst>
      <p:ext uri="{BB962C8B-B14F-4D97-AF65-F5344CB8AC3E}">
        <p14:creationId xmlns:p14="http://schemas.microsoft.com/office/powerpoint/2010/main" val="20636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105400" y="300251"/>
            <a:ext cx="3733800" cy="19050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Порядок выбора КМД в размер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81000" y="3505200"/>
            <a:ext cx="83058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подбирают меру, которая содержит наименьший разряд (наибольшее число знаков после запятой);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размер выбранной меры длины вычитают из размера блока и определяют остаток;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 подбирают меру, которая содержит наименьший разряд (наибольшее число знаков после запятой) из остатка, и определяют новый остаток.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И так до тех пор, пока сумма длин подобранных концевых мер не будет равна размеру собираемого блока.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Чем меньше мер в блоке – тем лучше</a:t>
            </a:r>
          </a:p>
        </p:txBody>
      </p:sp>
      <p:pic>
        <p:nvPicPr>
          <p:cNvPr id="9220" name="Picture 2" descr="http://delostroika.ru/uploads/posts/big_stroika/img_stroika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286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4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13899" y="775648"/>
          <a:ext cx="8534403" cy="604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1,005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1,1 7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2,5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3,5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4,5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5,5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6,5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7,5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8,5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9,5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20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30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40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50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60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70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80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90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100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l"/>
                      <a:r>
                        <a:rPr lang="ru-RU" sz="2300" b="0" dirty="0" smtClean="0"/>
                        <a:t>Защитные меры: </a:t>
                      </a:r>
                      <a:r>
                        <a:rPr lang="ru-RU" sz="2300" b="1" dirty="0" smtClean="0"/>
                        <a:t>1</a:t>
                      </a:r>
                      <a:r>
                        <a:rPr lang="ru-RU" sz="2300" b="0" dirty="0" smtClean="0"/>
                        <a:t>; </a:t>
                      </a:r>
                      <a:r>
                        <a:rPr lang="ru-RU" sz="2300" b="1" dirty="0" smtClean="0"/>
                        <a:t>1</a:t>
                      </a:r>
                      <a:r>
                        <a:rPr lang="ru-RU" sz="2300" b="0" dirty="0" smtClean="0"/>
                        <a:t>;</a:t>
                      </a:r>
                      <a:r>
                        <a:rPr lang="ru-RU" sz="2300" b="1" dirty="0" smtClean="0"/>
                        <a:t> 1,5</a:t>
                      </a:r>
                      <a:r>
                        <a:rPr lang="ru-RU" sz="2300" b="0" dirty="0" smtClean="0"/>
                        <a:t>;</a:t>
                      </a:r>
                      <a:r>
                        <a:rPr lang="ru-RU" sz="2300" b="1" dirty="0" smtClean="0"/>
                        <a:t> 1,5</a:t>
                      </a:r>
                      <a:endParaRPr lang="ru-RU" sz="23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l"/>
                      <a:endParaRPr lang="ru-RU" sz="8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2132"/>
            <a:ext cx="8534400" cy="908467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Набор № 1 </a:t>
            </a:r>
            <a:r>
              <a:rPr lang="ru-RU" sz="2600" b="1" dirty="0">
                <a:solidFill>
                  <a:srgbClr val="0000FF"/>
                </a:solidFill>
              </a:rPr>
              <a:t>(87 мер</a:t>
            </a:r>
            <a:r>
              <a:rPr lang="ru-RU" sz="2600" b="1" dirty="0" smtClean="0">
                <a:solidFill>
                  <a:srgbClr val="0000FF"/>
                </a:solidFill>
              </a:rPr>
              <a:t>)</a:t>
            </a:r>
            <a:r>
              <a:rPr lang="ru-RU" sz="2600" b="1" dirty="0" smtClean="0">
                <a:solidFill>
                  <a:srgbClr val="FF0000"/>
                </a:solidFill>
              </a:rPr>
              <a:t/>
            </a:r>
            <a:br>
              <a:rPr lang="ru-RU" sz="2600" b="1" dirty="0" smtClean="0">
                <a:solidFill>
                  <a:srgbClr val="FF0000"/>
                </a:solidFill>
              </a:rPr>
            </a:br>
            <a:r>
              <a:rPr lang="ru-RU" sz="2600" b="1" dirty="0" smtClean="0">
                <a:solidFill>
                  <a:srgbClr val="0000FF"/>
                </a:solidFill>
              </a:rPr>
              <a:t>Номинальные размеры концевых мер, </a:t>
            </a:r>
            <a:r>
              <a:rPr lang="ru-RU" sz="2600" b="1" dirty="0" smtClean="0">
                <a:solidFill>
                  <a:srgbClr val="FF0000"/>
                </a:solidFill>
              </a:rPr>
              <a:t>мм</a:t>
            </a:r>
          </a:p>
        </p:txBody>
      </p:sp>
    </p:spTree>
    <p:extLst>
      <p:ext uri="{BB962C8B-B14F-4D97-AF65-F5344CB8AC3E}">
        <p14:creationId xmlns:p14="http://schemas.microsoft.com/office/powerpoint/2010/main" val="37201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599"/>
          <a:ext cx="8534403" cy="3906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1,005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1,09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1,9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2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3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4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5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6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7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8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9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20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30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40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50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60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70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80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90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100</a:t>
                      </a:r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 smtClean="0"/>
                        <a:t>Защитные меры:</a:t>
                      </a:r>
                      <a:r>
                        <a:rPr lang="ru-RU" sz="2300" b="1" dirty="0" smtClean="0"/>
                        <a:t> 1; 1; 1,5; 1,5</a:t>
                      </a:r>
                      <a:endParaRPr lang="ru-RU" sz="2300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000">
                <a:tc gridSpan="9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b="1" dirty="0"/>
                    </a:p>
                  </a:txBody>
                  <a:tcPr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2132"/>
            <a:ext cx="8534400" cy="908467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Набор № 2 </a:t>
            </a:r>
            <a:r>
              <a:rPr lang="ru-RU" sz="2600" b="1" dirty="0" smtClean="0">
                <a:solidFill>
                  <a:srgbClr val="0000FF"/>
                </a:solidFill>
              </a:rPr>
              <a:t>(42 меры)</a:t>
            </a:r>
            <a:r>
              <a:rPr lang="ru-RU" sz="2600" b="1" dirty="0" smtClean="0">
                <a:solidFill>
                  <a:srgbClr val="FF0000"/>
                </a:solidFill>
              </a:rPr>
              <a:t/>
            </a:r>
            <a:br>
              <a:rPr lang="ru-RU" sz="2600" b="1" dirty="0" smtClean="0">
                <a:solidFill>
                  <a:srgbClr val="FF0000"/>
                </a:solidFill>
              </a:rPr>
            </a:br>
            <a:r>
              <a:rPr lang="ru-RU" sz="2600" b="1" dirty="0" smtClean="0">
                <a:solidFill>
                  <a:srgbClr val="0000FF"/>
                </a:solidFill>
              </a:rPr>
              <a:t>Номинальные размеры концевых мер, </a:t>
            </a:r>
            <a:r>
              <a:rPr lang="ru-RU" sz="2600" b="1" dirty="0" smtClean="0">
                <a:solidFill>
                  <a:srgbClr val="FF0000"/>
                </a:solidFill>
              </a:rPr>
              <a:t>мм</a:t>
            </a:r>
          </a:p>
        </p:txBody>
      </p:sp>
    </p:spTree>
    <p:extLst>
      <p:ext uri="{BB962C8B-B14F-4D97-AF65-F5344CB8AC3E}">
        <p14:creationId xmlns:p14="http://schemas.microsoft.com/office/powerpoint/2010/main" val="22863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62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12.3.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Сборка КМД под заданный размер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2" y="1371600"/>
            <a:ext cx="8952838" cy="42189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838200"/>
            <a:ext cx="9108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Пример 1</a:t>
            </a:r>
            <a:r>
              <a:rPr lang="ru-RU" sz="2400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набора </a:t>
            </a:r>
            <a:r>
              <a:rPr lang="ru-RU" sz="2400" b="1" i="1" dirty="0">
                <a:solidFill>
                  <a:srgbClr val="C00000"/>
                </a:solidFill>
                <a:latin typeface="Verdana" panose="020B0604030504040204" pitchFamily="34" charset="0"/>
              </a:rPr>
              <a:t>блока </a:t>
            </a:r>
            <a:r>
              <a:rPr lang="ru-RU" sz="2400" b="1" i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плиток размером </a:t>
            </a:r>
            <a:r>
              <a:rPr lang="ru-RU" sz="2400" b="1" i="1" dirty="0">
                <a:solidFill>
                  <a:srgbClr val="0000FF"/>
                </a:solidFill>
                <a:latin typeface="Verdana" panose="020B0604030504040204" pitchFamily="34" charset="0"/>
              </a:rPr>
              <a:t>39,675 мм 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66198"/>
            <a:ext cx="910804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dirty="0">
                <a:solidFill>
                  <a:srgbClr val="424242"/>
                </a:solidFill>
                <a:latin typeface="Verdana" panose="020B0604030504040204" pitchFamily="34" charset="0"/>
              </a:rPr>
              <a:t>Размер блока равняется сумме размеров концевых мер, входящих в его </a:t>
            </a:r>
            <a:r>
              <a:rPr lang="ru-RU" sz="1650" dirty="0" smtClean="0">
                <a:solidFill>
                  <a:srgbClr val="424242"/>
                </a:solidFill>
                <a:latin typeface="Verdana" panose="020B0604030504040204" pitchFamily="34" charset="0"/>
              </a:rPr>
              <a:t>состав: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1,005 + 1,17 + 7,5 + 30 =39,675 мм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62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Сборка КМД под заданный размер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" y="762000"/>
            <a:ext cx="90678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Пример 2</a:t>
            </a:r>
            <a:r>
              <a:rPr lang="ru-RU" sz="1600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набора </a:t>
            </a:r>
            <a:r>
              <a:rPr lang="ru-RU" sz="1600" b="1" i="1" dirty="0">
                <a:solidFill>
                  <a:srgbClr val="C00000"/>
                </a:solidFill>
                <a:latin typeface="Verdana" panose="020B0604030504040204" pitchFamily="34" charset="0"/>
              </a:rPr>
              <a:t>блока </a:t>
            </a:r>
            <a:r>
              <a:rPr lang="ru-RU" sz="1600" b="1" i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плиток размером </a:t>
            </a:r>
            <a:r>
              <a:rPr lang="ru-RU" sz="1600" b="1" i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33,645 </a:t>
            </a:r>
            <a:r>
              <a:rPr lang="ru-RU" sz="1600" b="1" i="1" dirty="0">
                <a:solidFill>
                  <a:srgbClr val="0000FF"/>
                </a:solidFill>
                <a:latin typeface="Verdana" panose="020B0604030504040204" pitchFamily="34" charset="0"/>
              </a:rPr>
              <a:t>мм </a:t>
            </a:r>
            <a:endParaRPr lang="ru-RU" sz="1600" b="1" i="1" dirty="0" smtClean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r>
              <a:rPr lang="ru-RU" sz="1500" b="1" i="1" dirty="0" smtClean="0"/>
              <a:t>Надо </a:t>
            </a:r>
            <a:r>
              <a:rPr lang="ru-RU" sz="1500" b="1" i="1" dirty="0"/>
              <a:t>собрать блок концевых мер (БКМ) размером </a:t>
            </a:r>
            <a:r>
              <a:rPr lang="ru-RU" sz="1500" b="1" i="1" dirty="0">
                <a:solidFill>
                  <a:srgbClr val="0000FF"/>
                </a:solidFill>
              </a:rPr>
              <a:t>33,645 мм </a:t>
            </a:r>
            <a:r>
              <a:rPr lang="ru-RU" sz="1500" b="1" i="1" dirty="0"/>
              <a:t>из набора концевых мер </a:t>
            </a:r>
            <a:r>
              <a:rPr lang="ru-RU" sz="1500" b="1" i="1" dirty="0">
                <a:solidFill>
                  <a:srgbClr val="0000FF"/>
                </a:solidFill>
              </a:rPr>
              <a:t>№ 1</a:t>
            </a:r>
            <a:r>
              <a:rPr lang="ru-RU" sz="1500" b="1" i="1" dirty="0"/>
              <a:t>. </a:t>
            </a:r>
            <a:r>
              <a:rPr lang="ru-RU" sz="1500" dirty="0"/>
              <a:t>Обычно для уменьшения погрешности блока число мер в нём берут </a:t>
            </a:r>
            <a:r>
              <a:rPr lang="ru-RU" sz="1500" b="1" dirty="0">
                <a:solidFill>
                  <a:srgbClr val="FF0000"/>
                </a:solidFill>
              </a:rPr>
              <a:t>не более </a:t>
            </a:r>
            <a:r>
              <a:rPr lang="ru-RU" sz="1500" b="1" dirty="0" smtClean="0">
                <a:solidFill>
                  <a:srgbClr val="FF0000"/>
                </a:solidFill>
              </a:rPr>
              <a:t>четырёх-пяти</a:t>
            </a:r>
            <a:r>
              <a:rPr lang="ru-RU" sz="1500" dirty="0" smtClean="0"/>
              <a:t>. </a:t>
            </a:r>
          </a:p>
          <a:p>
            <a:pPr indent="266700"/>
            <a:r>
              <a:rPr lang="ru-RU" sz="1500" b="1" dirty="0" smtClean="0">
                <a:solidFill>
                  <a:srgbClr val="C00000"/>
                </a:solidFill>
              </a:rPr>
              <a:t>Расчет </a:t>
            </a:r>
            <a:r>
              <a:rPr lang="ru-RU" sz="1500" b="1" dirty="0">
                <a:solidFill>
                  <a:srgbClr val="C00000"/>
                </a:solidFill>
              </a:rPr>
              <a:t>проводить надо следующим образом: </a:t>
            </a:r>
            <a:endParaRPr lang="ru-RU" sz="1500" b="1" dirty="0" smtClean="0">
              <a:solidFill>
                <a:srgbClr val="C0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сначала </a:t>
            </a:r>
            <a:r>
              <a:rPr lang="ru-RU" sz="1500" dirty="0"/>
              <a:t>берут концевую меру, которая имеет размер между ее измерительными плоскостями, включающий последнюю цифру заданного размера, поэтому берем в нашем случае </a:t>
            </a:r>
            <a:r>
              <a:rPr lang="ru-RU" sz="1500" b="1" dirty="0">
                <a:solidFill>
                  <a:srgbClr val="0000FF"/>
                </a:solidFill>
              </a:rPr>
              <a:t>меру</a:t>
            </a:r>
            <a:r>
              <a:rPr lang="ru-RU" sz="1500" dirty="0"/>
              <a:t> с размером </a:t>
            </a:r>
            <a:r>
              <a:rPr lang="ru-RU" sz="1500" b="1" dirty="0">
                <a:solidFill>
                  <a:srgbClr val="FF0000"/>
                </a:solidFill>
              </a:rPr>
              <a:t>1,005 мм </a:t>
            </a:r>
            <a:r>
              <a:rPr lang="ru-RU" sz="1500" dirty="0"/>
              <a:t>(меру, у которой размер имеет тысячные доли миллиметра</a:t>
            </a:r>
            <a:r>
              <a:rPr lang="ru-RU" sz="1500" dirty="0" smtClean="0"/>
              <a:t>);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вычитая из </a:t>
            </a:r>
            <a:r>
              <a:rPr lang="ru-RU" sz="1500" b="1" dirty="0" smtClean="0">
                <a:solidFill>
                  <a:srgbClr val="0000FF"/>
                </a:solidFill>
              </a:rPr>
              <a:t>заданного размера </a:t>
            </a:r>
            <a:r>
              <a:rPr lang="ru-RU" sz="1500" b="1" dirty="0">
                <a:solidFill>
                  <a:srgbClr val="FF0000"/>
                </a:solidFill>
              </a:rPr>
              <a:t>33,645 мм </a:t>
            </a:r>
            <a:r>
              <a:rPr lang="ru-RU" sz="1500" dirty="0"/>
              <a:t>размер </a:t>
            </a:r>
            <a:r>
              <a:rPr lang="ru-RU" sz="1500" b="1" dirty="0">
                <a:solidFill>
                  <a:srgbClr val="FF0000"/>
                </a:solidFill>
              </a:rPr>
              <a:t>1,005 мм</a:t>
            </a:r>
            <a:r>
              <a:rPr lang="ru-RU" sz="1500" dirty="0"/>
              <a:t>; получим </a:t>
            </a:r>
            <a:r>
              <a:rPr lang="ru-RU" sz="1500" b="1" dirty="0">
                <a:solidFill>
                  <a:srgbClr val="0000FF"/>
                </a:solidFill>
              </a:rPr>
              <a:t>остаток</a:t>
            </a:r>
            <a:r>
              <a:rPr lang="ru-RU" sz="1500" dirty="0"/>
              <a:t> </a:t>
            </a:r>
            <a:r>
              <a:rPr lang="ru-RU" sz="1500" b="1" dirty="0">
                <a:solidFill>
                  <a:srgbClr val="FF0000"/>
                </a:solidFill>
              </a:rPr>
              <a:t>32,640 </a:t>
            </a:r>
            <a:r>
              <a:rPr lang="ru-RU" sz="1500" b="1" dirty="0" smtClean="0">
                <a:solidFill>
                  <a:srgbClr val="FF0000"/>
                </a:solidFill>
              </a:rPr>
              <a:t>мм</a:t>
            </a:r>
            <a:r>
              <a:rPr lang="ru-RU" sz="1500" dirty="0" smtClean="0"/>
              <a:t>;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далее берём </a:t>
            </a:r>
            <a:r>
              <a:rPr lang="ru-RU" sz="1500" dirty="0"/>
              <a:t>меру, включающую предпоследнюю цифру заданного размера, то есть берём </a:t>
            </a:r>
            <a:r>
              <a:rPr lang="ru-RU" sz="1500" b="1" dirty="0">
                <a:solidFill>
                  <a:srgbClr val="0000FF"/>
                </a:solidFill>
              </a:rPr>
              <a:t>меру</a:t>
            </a:r>
            <a:r>
              <a:rPr lang="ru-RU" sz="1500" dirty="0"/>
              <a:t> с размером </a:t>
            </a:r>
            <a:r>
              <a:rPr lang="ru-RU" sz="1500" b="1" dirty="0">
                <a:solidFill>
                  <a:srgbClr val="FF0000"/>
                </a:solidFill>
              </a:rPr>
              <a:t>1,44 мм </a:t>
            </a:r>
            <a:r>
              <a:rPr lang="ru-RU" sz="1500" dirty="0"/>
              <a:t>(меру, у которой размер имеет сотые доли миллиметра</a:t>
            </a:r>
            <a:r>
              <a:rPr lang="ru-RU" sz="1500" dirty="0" smtClean="0"/>
              <a:t>);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вычитая из </a:t>
            </a:r>
            <a:r>
              <a:rPr lang="ru-RU" sz="1500" b="1" dirty="0">
                <a:solidFill>
                  <a:srgbClr val="0000FF"/>
                </a:solidFill>
              </a:rPr>
              <a:t>остатка</a:t>
            </a:r>
            <a:r>
              <a:rPr lang="ru-RU" sz="1500" dirty="0"/>
              <a:t> </a:t>
            </a:r>
            <a:r>
              <a:rPr lang="ru-RU" sz="1500" b="1" dirty="0">
                <a:solidFill>
                  <a:srgbClr val="FF0000"/>
                </a:solidFill>
              </a:rPr>
              <a:t>32,640 мм </a:t>
            </a:r>
            <a:r>
              <a:rPr lang="ru-RU" sz="1500" dirty="0"/>
              <a:t>размер </a:t>
            </a:r>
            <a:r>
              <a:rPr lang="ru-RU" sz="1500" b="1" dirty="0">
                <a:solidFill>
                  <a:srgbClr val="FF0000"/>
                </a:solidFill>
              </a:rPr>
              <a:t>1,44 мм</a:t>
            </a:r>
            <a:r>
              <a:rPr lang="ru-RU" sz="1500" dirty="0"/>
              <a:t>, получим </a:t>
            </a:r>
            <a:r>
              <a:rPr lang="ru-RU" sz="1500" b="1" dirty="0">
                <a:solidFill>
                  <a:srgbClr val="0000FF"/>
                </a:solidFill>
              </a:rPr>
              <a:t>остаток</a:t>
            </a:r>
            <a:r>
              <a:rPr lang="ru-RU" sz="1500" dirty="0"/>
              <a:t> </a:t>
            </a:r>
            <a:r>
              <a:rPr lang="ru-RU" sz="1500" b="1" dirty="0">
                <a:solidFill>
                  <a:srgbClr val="FF0000"/>
                </a:solidFill>
              </a:rPr>
              <a:t>31,2 мм</a:t>
            </a:r>
            <a:r>
              <a:rPr lang="ru-RU" sz="1500" dirty="0"/>
              <a:t>. </a:t>
            </a:r>
            <a:endParaRPr lang="ru-RU" sz="15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далее берём </a:t>
            </a:r>
            <a:r>
              <a:rPr lang="ru-RU" sz="1500" b="1" dirty="0">
                <a:solidFill>
                  <a:srgbClr val="0000FF"/>
                </a:solidFill>
              </a:rPr>
              <a:t>меру </a:t>
            </a:r>
            <a:r>
              <a:rPr lang="ru-RU" sz="1500" b="1" dirty="0">
                <a:solidFill>
                  <a:srgbClr val="FF0000"/>
                </a:solidFill>
              </a:rPr>
              <a:t>1,2 мм </a:t>
            </a:r>
            <a:r>
              <a:rPr lang="ru-RU" sz="1500" dirty="0"/>
              <a:t>(меру, у которой размер имеет десятые доли миллиметра</a:t>
            </a:r>
            <a:r>
              <a:rPr lang="ru-RU" sz="1500" dirty="0" smtClean="0"/>
              <a:t>);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вычитая из </a:t>
            </a:r>
            <a:r>
              <a:rPr lang="ru-RU" sz="1500" b="1" dirty="0">
                <a:solidFill>
                  <a:srgbClr val="0000FF"/>
                </a:solidFill>
              </a:rPr>
              <a:t>остатка</a:t>
            </a:r>
            <a:r>
              <a:rPr lang="ru-RU" sz="1500" dirty="0"/>
              <a:t> </a:t>
            </a:r>
            <a:r>
              <a:rPr lang="ru-RU" sz="1500" b="1" dirty="0">
                <a:solidFill>
                  <a:srgbClr val="FF0000"/>
                </a:solidFill>
              </a:rPr>
              <a:t>31,2 мм </a:t>
            </a:r>
            <a:r>
              <a:rPr lang="ru-RU" sz="1500" dirty="0"/>
              <a:t>размер </a:t>
            </a:r>
            <a:r>
              <a:rPr lang="ru-RU" sz="1500" b="1" dirty="0">
                <a:solidFill>
                  <a:srgbClr val="FF0000"/>
                </a:solidFill>
              </a:rPr>
              <a:t>1,2 мм</a:t>
            </a:r>
            <a:r>
              <a:rPr lang="ru-RU" sz="1500" dirty="0"/>
              <a:t>, получим </a:t>
            </a:r>
            <a:r>
              <a:rPr lang="ru-RU" sz="1500" b="1" dirty="0">
                <a:solidFill>
                  <a:srgbClr val="0000FF"/>
                </a:solidFill>
              </a:rPr>
              <a:t>остаток</a:t>
            </a:r>
            <a:r>
              <a:rPr lang="ru-RU" sz="1500" dirty="0"/>
              <a:t> </a:t>
            </a:r>
            <a:r>
              <a:rPr lang="ru-RU" sz="1500" b="1" dirty="0">
                <a:solidFill>
                  <a:srgbClr val="FF0000"/>
                </a:solidFill>
              </a:rPr>
              <a:t>30 </a:t>
            </a:r>
            <a:r>
              <a:rPr lang="ru-RU" sz="1500" b="1" dirty="0" smtClean="0">
                <a:solidFill>
                  <a:srgbClr val="FF0000"/>
                </a:solidFill>
              </a:rPr>
              <a:t>мм</a:t>
            </a:r>
            <a:r>
              <a:rPr lang="ru-RU" sz="1500" dirty="0" smtClean="0"/>
              <a:t>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берём </a:t>
            </a:r>
            <a:r>
              <a:rPr lang="ru-RU" sz="1500" b="1" dirty="0" smtClean="0">
                <a:solidFill>
                  <a:srgbClr val="0000FF"/>
                </a:solidFill>
              </a:rPr>
              <a:t>меру</a:t>
            </a:r>
            <a:r>
              <a:rPr lang="ru-RU" sz="1500" dirty="0" smtClean="0"/>
              <a:t> </a:t>
            </a:r>
            <a:r>
              <a:rPr lang="ru-RU" sz="1500" dirty="0"/>
              <a:t>размером </a:t>
            </a:r>
            <a:r>
              <a:rPr lang="ru-RU" sz="1500" b="1" dirty="0">
                <a:solidFill>
                  <a:srgbClr val="FF0000"/>
                </a:solidFill>
              </a:rPr>
              <a:t>30 мм</a:t>
            </a:r>
            <a:r>
              <a:rPr lang="ru-RU" sz="1500" dirty="0" smtClean="0"/>
              <a:t>.</a:t>
            </a:r>
            <a:endParaRPr lang="ru-RU" sz="1500" b="1" dirty="0">
              <a:solidFill>
                <a:srgbClr val="0000FF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01488"/>
              </p:ext>
            </p:extLst>
          </p:nvPr>
        </p:nvGraphicFramePr>
        <p:xfrm>
          <a:off x="457200" y="4301804"/>
          <a:ext cx="8076345" cy="1959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0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Требуется составить блок с размером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33,645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мм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Первая концевая мера, входящая в блок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1,005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Остаток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>
                          <a:effectLst/>
                        </a:rPr>
                        <a:t>32,640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Вторая концевая мера, входящая в блок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>
                          <a:effectLst/>
                        </a:rPr>
                        <a:t>1,44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Остаток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>
                          <a:effectLst/>
                        </a:rPr>
                        <a:t>31,2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Третья концевая мера, входящая в блок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1,2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95250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>
                          <a:effectLst/>
                        </a:rPr>
                        <a:t>Четвертая концевая мера, входящая в блок (остаток)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30,0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5202" y="6232129"/>
            <a:ext cx="89125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3375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1500" dirty="0" smtClean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образом, заданный БКМ может быть составлен </a:t>
            </a:r>
            <a:r>
              <a:rPr lang="ru-RU" sz="1500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 четырех концевых мер 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размерами </a:t>
            </a:r>
            <a:r>
              <a:rPr lang="ru-RU" sz="1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1,005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1,44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30 мм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62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Сборка КМД под заданный размер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202" y="838200"/>
            <a:ext cx="8735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Пример 3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набора </a:t>
            </a:r>
            <a:r>
              <a:rPr lang="ru-RU" sz="2000" b="1" i="1" dirty="0">
                <a:solidFill>
                  <a:srgbClr val="C00000"/>
                </a:solidFill>
                <a:latin typeface="Verdana" panose="020B0604030504040204" pitchFamily="34" charset="0"/>
              </a:rPr>
              <a:t>блока </a:t>
            </a:r>
            <a:r>
              <a:rPr lang="ru-RU" sz="2000" b="1" i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плиток размером </a:t>
            </a:r>
            <a:r>
              <a:rPr lang="ru-RU" sz="2000" b="1" i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28,385 </a:t>
            </a:r>
            <a:r>
              <a:rPr lang="ru-RU" sz="2000" b="1" i="1" dirty="0">
                <a:solidFill>
                  <a:srgbClr val="0000FF"/>
                </a:solidFill>
                <a:latin typeface="Verdana" panose="020B0604030504040204" pitchFamily="34" charset="0"/>
              </a:rPr>
              <a:t>мм </a:t>
            </a:r>
            <a:endParaRPr lang="ru-RU" sz="2000" b="1" i="1" dirty="0" smtClean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endParaRPr lang="ru-RU" sz="8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/>
              <a:t>Необходимо </a:t>
            </a:r>
            <a:r>
              <a:rPr lang="ru-RU" sz="2000" b="1" i="1" dirty="0"/>
              <a:t>составить блок концевых мер размером </a:t>
            </a:r>
            <a:r>
              <a:rPr lang="ru-RU" sz="2000" b="1" i="1" dirty="0">
                <a:solidFill>
                  <a:srgbClr val="0000FF"/>
                </a:solidFill>
              </a:rPr>
              <a:t>28,385 мм</a:t>
            </a:r>
            <a:r>
              <a:rPr lang="ru-RU" sz="2000" b="1" i="1" dirty="0"/>
              <a:t>, пользуясь набором концевых мер </a:t>
            </a:r>
            <a:r>
              <a:rPr lang="ru-RU" sz="2000" b="1" i="1" dirty="0">
                <a:solidFill>
                  <a:srgbClr val="0000FF"/>
                </a:solidFill>
              </a:rPr>
              <a:t>№ 1</a:t>
            </a:r>
            <a:r>
              <a:rPr lang="ru-RU" sz="2000" b="1" i="1" dirty="0"/>
              <a:t>. </a:t>
            </a:r>
            <a:endParaRPr lang="ru-RU" sz="2000" b="1" i="1" dirty="0" smtClean="0"/>
          </a:p>
          <a:p>
            <a:endParaRPr lang="ru-RU" sz="2000" b="1" dirty="0"/>
          </a:p>
          <a:p>
            <a:r>
              <a:rPr lang="ru-RU" sz="2000" dirty="0" smtClean="0"/>
              <a:t>В </a:t>
            </a:r>
            <a:r>
              <a:rPr lang="ru-RU" sz="2000" dirty="0"/>
              <a:t>этом случае необходимо руководствоваться следующим </a:t>
            </a:r>
            <a:r>
              <a:rPr lang="ru-RU" sz="2000" b="1" dirty="0">
                <a:solidFill>
                  <a:srgbClr val="FF0000"/>
                </a:solidFill>
              </a:rPr>
              <a:t>правилом</a:t>
            </a:r>
            <a:r>
              <a:rPr lang="ru-RU" sz="2000" dirty="0"/>
              <a:t>: </a:t>
            </a:r>
            <a:endParaRPr lang="ru-RU" sz="20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блок </a:t>
            </a:r>
            <a:r>
              <a:rPr lang="ru-RU" sz="2000" dirty="0"/>
              <a:t>заданного размера необходимо составлять из возможно меньшего числа концевых </a:t>
            </a:r>
            <a:r>
              <a:rPr lang="ru-RU" sz="2000" dirty="0" smtClean="0"/>
              <a:t>мер;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сначала следует </a:t>
            </a:r>
            <a:r>
              <a:rPr lang="ru-RU" sz="2000" dirty="0"/>
              <a:t>выбирать меры, позволяющие получить тысячные доли миллиметра, затем сотые, десятые и, наконец, целые </a:t>
            </a:r>
            <a:r>
              <a:rPr lang="ru-RU" sz="2000" dirty="0" smtClean="0"/>
              <a:t>миллиметры;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поэтому для </a:t>
            </a:r>
            <a:r>
              <a:rPr lang="ru-RU" sz="2000" dirty="0"/>
              <a:t>получения размера </a:t>
            </a:r>
            <a:r>
              <a:rPr lang="ru-RU" sz="2000" b="1" dirty="0">
                <a:solidFill>
                  <a:srgbClr val="FF0000"/>
                </a:solidFill>
              </a:rPr>
              <a:t>28,385 мм </a:t>
            </a:r>
            <a:r>
              <a:rPr lang="ru-RU" sz="2000" dirty="0"/>
              <a:t>необходимо взять концевые меры в следующей последовательности: </a:t>
            </a:r>
            <a:endParaRPr lang="ru-RU" sz="2000" dirty="0" smtClean="0"/>
          </a:p>
          <a:p>
            <a:pPr algn="ctr">
              <a:buClr>
                <a:srgbClr val="FF0000"/>
              </a:buClr>
            </a:pPr>
            <a:endParaRPr lang="ru-RU" sz="2000" dirty="0"/>
          </a:p>
          <a:p>
            <a:pPr algn="ctr">
              <a:buClr>
                <a:srgbClr val="FF0000"/>
              </a:buClr>
            </a:pPr>
            <a:r>
              <a:rPr lang="ru-RU" sz="2800" b="1" dirty="0" smtClean="0">
                <a:solidFill>
                  <a:srgbClr val="FF0000"/>
                </a:solidFill>
              </a:rPr>
              <a:t>1,005 + 1,38 + 6 + 20 = 28,385 мм</a:t>
            </a:r>
            <a:endParaRPr lang="ru-RU" sz="2800" b="1" dirty="0">
              <a:solidFill>
                <a:srgbClr val="FF0000"/>
              </a:solidFill>
            </a:endParaRPr>
          </a:p>
          <a:p>
            <a:pPr algn="just"/>
            <a:endParaRPr lang="ru-RU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2133"/>
            <a:ext cx="8458200" cy="603668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Примеры расчетов размеров КМД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723014"/>
            <a:ext cx="8915400" cy="61918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ru-RU" sz="2200" b="1" i="1" u="sng" dirty="0" smtClean="0">
                <a:solidFill>
                  <a:srgbClr val="FF0000"/>
                </a:solidFill>
              </a:rPr>
              <a:t>Пример 4</a:t>
            </a:r>
            <a:r>
              <a:rPr lang="ru-RU" sz="2200" b="1" i="1" dirty="0" smtClean="0">
                <a:solidFill>
                  <a:srgbClr val="FF0000"/>
                </a:solidFill>
              </a:rPr>
              <a:t>.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smtClean="0"/>
              <a:t>Составить блок размером </a:t>
            </a:r>
            <a:r>
              <a:rPr lang="ru-RU" sz="2200" b="1" i="1" dirty="0" smtClean="0">
                <a:solidFill>
                  <a:srgbClr val="0000FF"/>
                </a:solidFill>
              </a:rPr>
              <a:t>143,485 мм</a:t>
            </a:r>
            <a:r>
              <a:rPr lang="ru-RU" sz="2200" b="1" i="1" dirty="0" smtClean="0"/>
              <a:t>, используя наборы концевых мер </a:t>
            </a:r>
            <a:r>
              <a:rPr lang="ru-RU" sz="2200" b="1" i="1" dirty="0" smtClean="0">
                <a:solidFill>
                  <a:srgbClr val="0000FF"/>
                </a:solidFill>
              </a:rPr>
              <a:t>№ 1</a:t>
            </a:r>
            <a:r>
              <a:rPr lang="ru-RU" sz="2200" b="1" i="1" dirty="0" smtClean="0"/>
              <a:t> (</a:t>
            </a:r>
            <a:r>
              <a:rPr lang="ru-RU" sz="2200" b="1" i="1" dirty="0" smtClean="0">
                <a:solidFill>
                  <a:srgbClr val="0000FF"/>
                </a:solidFill>
              </a:rPr>
              <a:t>87 мер</a:t>
            </a:r>
            <a:r>
              <a:rPr lang="ru-RU" sz="2200" b="1" i="1" dirty="0" smtClean="0"/>
              <a:t>) и </a:t>
            </a:r>
            <a:r>
              <a:rPr lang="ru-RU" sz="2200" b="1" i="1" dirty="0" smtClean="0">
                <a:solidFill>
                  <a:srgbClr val="0000FF"/>
                </a:solidFill>
              </a:rPr>
              <a:t>№ 2</a:t>
            </a:r>
            <a:r>
              <a:rPr lang="ru-RU" sz="2200" b="1" i="1" dirty="0" smtClean="0"/>
              <a:t> (</a:t>
            </a:r>
            <a:r>
              <a:rPr lang="ru-RU" sz="2200" b="1" i="1" dirty="0" smtClean="0">
                <a:solidFill>
                  <a:srgbClr val="0000FF"/>
                </a:solidFill>
              </a:rPr>
              <a:t>42 меры</a:t>
            </a:r>
            <a:r>
              <a:rPr lang="ru-RU" sz="2200" b="1" i="1" dirty="0" smtClean="0"/>
              <a:t>):</a:t>
            </a:r>
            <a:endParaRPr lang="ru-RU" sz="2200" b="1" i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buNone/>
              <a:defRPr/>
            </a:pPr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№ 1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143,485 – </a:t>
            </a:r>
            <a:r>
              <a:rPr lang="ru-RU" sz="1600" dirty="0" smtClean="0"/>
              <a:t>заданный размер блока мер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1,005 – </a:t>
            </a:r>
            <a:r>
              <a:rPr lang="ru-RU" sz="2400" b="1" dirty="0" smtClean="0">
                <a:solidFill>
                  <a:srgbClr val="FF0000"/>
                </a:solidFill>
              </a:rPr>
              <a:t>1-я мера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142,48   – остаток 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/>
              <a:t>1,48 </a:t>
            </a:r>
            <a:r>
              <a:rPr lang="ru-RU" sz="2400" dirty="0" smtClean="0"/>
              <a:t>  – </a:t>
            </a:r>
            <a:r>
              <a:rPr lang="ru-RU" sz="2400" b="1" dirty="0" smtClean="0">
                <a:solidFill>
                  <a:srgbClr val="FF0000"/>
                </a:solidFill>
              </a:rPr>
              <a:t>2-я </a:t>
            </a:r>
            <a:r>
              <a:rPr lang="ru-RU" sz="2400" b="1" dirty="0">
                <a:solidFill>
                  <a:srgbClr val="FF0000"/>
                </a:solidFill>
              </a:rPr>
              <a:t>мера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141        – </a:t>
            </a:r>
            <a:r>
              <a:rPr lang="ru-RU" sz="2400" dirty="0"/>
              <a:t>остаток </a:t>
            </a:r>
            <a:endParaRPr lang="ru-RU" sz="240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   </a:t>
            </a:r>
            <a:r>
              <a:rPr lang="ru-RU" sz="2400" dirty="0" smtClean="0"/>
              <a:t>1        – </a:t>
            </a:r>
            <a:r>
              <a:rPr lang="ru-RU" sz="2400" b="1" dirty="0" smtClean="0">
                <a:solidFill>
                  <a:srgbClr val="FF0000"/>
                </a:solidFill>
              </a:rPr>
              <a:t>3-я </a:t>
            </a:r>
            <a:r>
              <a:rPr lang="ru-RU" sz="2400" b="1" dirty="0">
                <a:solidFill>
                  <a:srgbClr val="FF0000"/>
                </a:solidFill>
              </a:rPr>
              <a:t>мера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140        – </a:t>
            </a:r>
            <a:r>
              <a:rPr lang="ru-RU" sz="2400" dirty="0"/>
              <a:t>остаток </a:t>
            </a:r>
            <a:endParaRPr lang="ru-RU" sz="240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 40 </a:t>
            </a:r>
            <a:r>
              <a:rPr lang="ru-RU" sz="2400" dirty="0" smtClean="0"/>
              <a:t>       – </a:t>
            </a:r>
            <a:r>
              <a:rPr lang="ru-RU" sz="2400" b="1" dirty="0" smtClean="0">
                <a:solidFill>
                  <a:srgbClr val="FF0000"/>
                </a:solidFill>
              </a:rPr>
              <a:t>4-я </a:t>
            </a:r>
            <a:r>
              <a:rPr lang="ru-RU" sz="2400" b="1" dirty="0">
                <a:solidFill>
                  <a:srgbClr val="FF0000"/>
                </a:solidFill>
              </a:rPr>
              <a:t>мера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100        – </a:t>
            </a:r>
            <a:r>
              <a:rPr lang="ru-RU" sz="2400" dirty="0"/>
              <a:t>остаток </a:t>
            </a:r>
            <a:endParaRPr lang="ru-RU" sz="240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100 </a:t>
            </a:r>
            <a:r>
              <a:rPr lang="ru-RU" sz="2400" dirty="0" smtClean="0"/>
              <a:t>       – </a:t>
            </a:r>
            <a:r>
              <a:rPr lang="ru-RU" sz="2400" b="1" dirty="0" smtClean="0">
                <a:solidFill>
                  <a:srgbClr val="FF0000"/>
                </a:solidFill>
              </a:rPr>
              <a:t>5-я </a:t>
            </a:r>
            <a:r>
              <a:rPr lang="ru-RU" sz="2400" b="1" dirty="0">
                <a:solidFill>
                  <a:srgbClr val="FF0000"/>
                </a:solidFill>
              </a:rPr>
              <a:t>мера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/>
              <a:t>0 </a:t>
            </a:r>
            <a:r>
              <a:rPr lang="ru-RU" sz="2400" dirty="0" smtClean="0"/>
              <a:t>       – </a:t>
            </a:r>
            <a:r>
              <a:rPr lang="ru-RU" sz="2400" dirty="0"/>
              <a:t>остаток </a:t>
            </a: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96838" algn="l"/>
              </a:tabLst>
              <a:defRPr/>
            </a:pP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0000FF"/>
                </a:solidFill>
              </a:rPr>
              <a:t>Проверка</a:t>
            </a:r>
            <a:r>
              <a:rPr lang="ru-RU" sz="2400" b="1" dirty="0">
                <a:solidFill>
                  <a:srgbClr val="0000FF"/>
                </a:solidFill>
              </a:rPr>
              <a:t>:</a:t>
            </a:r>
            <a:r>
              <a:rPr lang="ru-RU" sz="2400" dirty="0"/>
              <a:t> </a:t>
            </a:r>
            <a:r>
              <a:rPr lang="ru-RU" sz="2400" dirty="0" smtClean="0"/>
              <a:t>1,005 + 1,48 + 1 + 40 + 100 = </a:t>
            </a:r>
            <a:r>
              <a:rPr lang="ru-RU" sz="2400" b="1" dirty="0" smtClean="0"/>
              <a:t>143,485 мм</a:t>
            </a:r>
          </a:p>
          <a:p>
            <a:pPr marL="177800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96838" algn="l"/>
              </a:tabLst>
              <a:defRPr/>
            </a:pPr>
            <a:r>
              <a:rPr lang="ru-RU" sz="2400" b="1" dirty="0">
                <a:solidFill>
                  <a:srgbClr val="0000FF"/>
                </a:solidFill>
              </a:rPr>
              <a:t>Проверка:</a:t>
            </a:r>
            <a:r>
              <a:rPr lang="ru-RU" sz="2400" dirty="0"/>
              <a:t> </a:t>
            </a:r>
            <a:r>
              <a:rPr lang="ru-RU" sz="2400" dirty="0" smtClean="0"/>
              <a:t>1,005 + 1,08 + 1,4 + 40 + 100 = </a:t>
            </a:r>
            <a:r>
              <a:rPr lang="ru-RU" sz="2400" b="1" dirty="0" smtClean="0"/>
              <a:t>143,485 мм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601726" y="2537635"/>
            <a:ext cx="1219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493643" y="2286000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 flipH="1">
            <a:off x="620088" y="3261929"/>
            <a:ext cx="10563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 flipH="1">
            <a:off x="601726" y="3996639"/>
            <a:ext cx="6936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>
            <a:off x="492363" y="3048000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flipH="1">
            <a:off x="481104" y="3733800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flipH="1">
            <a:off x="467287" y="5163672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flipH="1">
            <a:off x="489698" y="4495800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 flipH="1">
            <a:off x="608136" y="5452482"/>
            <a:ext cx="6936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 flipH="1">
            <a:off x="608136" y="4722606"/>
            <a:ext cx="6936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Объект 2"/>
          <p:cNvSpPr txBox="1">
            <a:spLocks/>
          </p:cNvSpPr>
          <p:nvPr/>
        </p:nvSpPr>
        <p:spPr bwMode="auto">
          <a:xfrm>
            <a:off x="4541818" y="1420504"/>
            <a:ext cx="4572000" cy="54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№ 2</a:t>
            </a:r>
            <a:r>
              <a:rPr lang="ru-RU" sz="2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143,485 – размер блока мер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    1,005 – </a:t>
            </a:r>
            <a:r>
              <a:rPr lang="ru-RU" sz="2600" b="1" kern="0" dirty="0" smtClean="0">
                <a:solidFill>
                  <a:srgbClr val="FF0000"/>
                </a:solidFill>
              </a:rPr>
              <a:t>1-я мера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142,48   – остаток 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    1,08   – </a:t>
            </a:r>
            <a:r>
              <a:rPr lang="ru-RU" sz="2600" b="1" kern="0" dirty="0" smtClean="0">
                <a:solidFill>
                  <a:srgbClr val="FF0000"/>
                </a:solidFill>
              </a:rPr>
              <a:t>2-я мера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141,4     – остаток 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    1,4     – </a:t>
            </a:r>
            <a:r>
              <a:rPr lang="ru-RU" sz="2600" b="1" kern="0" dirty="0" smtClean="0">
                <a:solidFill>
                  <a:srgbClr val="FF0000"/>
                </a:solidFill>
              </a:rPr>
              <a:t>3-я мера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140        – остаток 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  40        – </a:t>
            </a:r>
            <a:r>
              <a:rPr lang="ru-RU" sz="2600" b="1" kern="0" dirty="0" smtClean="0">
                <a:solidFill>
                  <a:srgbClr val="FF0000"/>
                </a:solidFill>
              </a:rPr>
              <a:t>4-я мера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100        – остаток </a:t>
            </a:r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100        – </a:t>
            </a:r>
            <a:r>
              <a:rPr lang="ru-RU" sz="2600" b="1" kern="0" dirty="0" smtClean="0">
                <a:solidFill>
                  <a:srgbClr val="FF0000"/>
                </a:solidFill>
              </a:rPr>
              <a:t>5-я мера</a:t>
            </a:r>
            <a:endParaRPr lang="ru-RU" sz="2600" kern="0" dirty="0" smtClean="0"/>
          </a:p>
          <a:p>
            <a:pPr marL="357188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kern="0" dirty="0" smtClean="0"/>
              <a:t>    0        </a:t>
            </a:r>
            <a:r>
              <a:rPr lang="ru-RU" sz="2800" dirty="0" smtClean="0"/>
              <a:t>– </a:t>
            </a:r>
            <a:r>
              <a:rPr lang="ru-RU" sz="2800" dirty="0"/>
              <a:t>остаток </a:t>
            </a:r>
            <a:endParaRPr lang="ru-RU" sz="2600" kern="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kern="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96838" algn="l"/>
              </a:tabLst>
              <a:defRPr/>
            </a:pPr>
            <a:r>
              <a:rPr lang="ru-RU" sz="2400" kern="0" dirty="0" smtClean="0"/>
              <a:t>  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 bwMode="auto">
          <a:xfrm flipH="1">
            <a:off x="4878569" y="2243468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flipH="1">
            <a:off x="4880506" y="3005468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 flipH="1">
            <a:off x="4854764" y="3733800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flipH="1">
            <a:off x="4867334" y="4432002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Прямая соединительная линия 46"/>
          <p:cNvCxnSpPr/>
          <p:nvPr/>
        </p:nvCxnSpPr>
        <p:spPr bwMode="auto">
          <a:xfrm flipH="1">
            <a:off x="4830960" y="5124685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Прямая соединительная линия 47"/>
          <p:cNvCxnSpPr/>
          <p:nvPr/>
        </p:nvCxnSpPr>
        <p:spPr bwMode="auto">
          <a:xfrm flipH="1">
            <a:off x="4854764" y="2569534"/>
            <a:ext cx="1219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 flipH="1">
            <a:off x="4865397" y="3305738"/>
            <a:ext cx="10563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 flipH="1">
            <a:off x="4876030" y="4019183"/>
            <a:ext cx="9364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flipH="1">
            <a:off x="4922782" y="4754505"/>
            <a:ext cx="6936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Прямая соединительная линия 52"/>
          <p:cNvCxnSpPr/>
          <p:nvPr/>
        </p:nvCxnSpPr>
        <p:spPr bwMode="auto">
          <a:xfrm flipH="1">
            <a:off x="4922782" y="5484381"/>
            <a:ext cx="6936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495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2133"/>
            <a:ext cx="8458200" cy="603668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Примеры расчетов размеров КМД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723014"/>
            <a:ext cx="8915400" cy="61918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ru-RU" sz="2200" b="1" i="1" u="sng" dirty="0" smtClean="0">
                <a:solidFill>
                  <a:srgbClr val="FF0000"/>
                </a:solidFill>
              </a:rPr>
              <a:t>Пример </a:t>
            </a:r>
            <a:r>
              <a:rPr lang="ru-RU" sz="2200" b="1" i="1" u="sng" dirty="0">
                <a:solidFill>
                  <a:srgbClr val="FF0000"/>
                </a:solidFill>
              </a:rPr>
              <a:t>5</a:t>
            </a:r>
            <a:r>
              <a:rPr lang="ru-RU" sz="2200" b="1" i="1" dirty="0" smtClean="0">
                <a:solidFill>
                  <a:srgbClr val="FF0000"/>
                </a:solidFill>
              </a:rPr>
              <a:t>.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smtClean="0"/>
              <a:t>Составить блок размером </a:t>
            </a:r>
            <a:r>
              <a:rPr lang="ru-RU" sz="2200" b="1" i="1" dirty="0" smtClean="0">
                <a:solidFill>
                  <a:srgbClr val="0000FF"/>
                </a:solidFill>
              </a:rPr>
              <a:t>95,81 мм</a:t>
            </a:r>
            <a:r>
              <a:rPr lang="ru-RU" sz="2200" b="1" i="1" dirty="0" smtClean="0"/>
              <a:t>, используя наборы концевых мер </a:t>
            </a:r>
            <a:r>
              <a:rPr lang="ru-RU" sz="2200" b="1" i="1" dirty="0" smtClean="0">
                <a:solidFill>
                  <a:srgbClr val="0000FF"/>
                </a:solidFill>
              </a:rPr>
              <a:t>№ 1</a:t>
            </a:r>
            <a:r>
              <a:rPr lang="ru-RU" sz="2200" b="1" i="1" dirty="0" smtClean="0"/>
              <a:t> (</a:t>
            </a:r>
            <a:r>
              <a:rPr lang="ru-RU" sz="2200" b="1" i="1" dirty="0" smtClean="0">
                <a:solidFill>
                  <a:srgbClr val="0000FF"/>
                </a:solidFill>
              </a:rPr>
              <a:t>87 мер</a:t>
            </a:r>
            <a:r>
              <a:rPr lang="ru-RU" sz="2200" b="1" i="1" dirty="0" smtClean="0"/>
              <a:t>) и </a:t>
            </a:r>
            <a:r>
              <a:rPr lang="ru-RU" sz="2200" b="1" i="1" dirty="0" smtClean="0">
                <a:solidFill>
                  <a:srgbClr val="0000FF"/>
                </a:solidFill>
              </a:rPr>
              <a:t>№ 2</a:t>
            </a:r>
            <a:r>
              <a:rPr lang="ru-RU" sz="2200" b="1" i="1" dirty="0" smtClean="0"/>
              <a:t> (</a:t>
            </a:r>
            <a:r>
              <a:rPr lang="ru-RU" sz="2200" b="1" i="1" dirty="0" smtClean="0">
                <a:solidFill>
                  <a:srgbClr val="0000FF"/>
                </a:solidFill>
              </a:rPr>
              <a:t>42 меры</a:t>
            </a:r>
            <a:r>
              <a:rPr lang="ru-RU" sz="2200" b="1" i="1" dirty="0" smtClean="0"/>
              <a:t>):</a:t>
            </a:r>
          </a:p>
          <a:p>
            <a:pPr marL="0" indent="0" eaLnBrk="1" hangingPunct="1">
              <a:buNone/>
              <a:defRPr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buNone/>
              <a:defRPr/>
            </a:pPr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№ 1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95,</a:t>
            </a:r>
            <a:r>
              <a:rPr lang="ru-RU" sz="2400" b="1" dirty="0" smtClean="0"/>
              <a:t>8</a:t>
            </a:r>
            <a:r>
              <a:rPr lang="ru-RU" sz="2400" dirty="0" smtClean="0"/>
              <a:t>1 – размер блока мер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1,31 – </a:t>
            </a:r>
            <a:r>
              <a:rPr lang="ru-RU" sz="2400" b="1" dirty="0" smtClean="0">
                <a:solidFill>
                  <a:srgbClr val="FF0000"/>
                </a:solidFill>
              </a:rPr>
              <a:t>1-я мера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94,5   – остаток 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4,5   – </a:t>
            </a:r>
            <a:r>
              <a:rPr lang="ru-RU" sz="2400" b="1" dirty="0" smtClean="0">
                <a:solidFill>
                  <a:srgbClr val="FF0000"/>
                </a:solidFill>
              </a:rPr>
              <a:t>2-я </a:t>
            </a:r>
            <a:r>
              <a:rPr lang="ru-RU" sz="2400" b="1" dirty="0">
                <a:solidFill>
                  <a:srgbClr val="FF0000"/>
                </a:solidFill>
              </a:rPr>
              <a:t>мера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90      – </a:t>
            </a:r>
            <a:r>
              <a:rPr lang="ru-RU" sz="2400" dirty="0"/>
              <a:t>остаток </a:t>
            </a:r>
            <a:endParaRPr lang="ru-RU" sz="240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90      – </a:t>
            </a:r>
            <a:r>
              <a:rPr lang="ru-RU" sz="2400" b="1" dirty="0" smtClean="0">
                <a:solidFill>
                  <a:srgbClr val="FF0000"/>
                </a:solidFill>
              </a:rPr>
              <a:t>3-я </a:t>
            </a:r>
            <a:r>
              <a:rPr lang="ru-RU" sz="2400" b="1" dirty="0">
                <a:solidFill>
                  <a:srgbClr val="FF0000"/>
                </a:solidFill>
              </a:rPr>
              <a:t>мера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  0      – </a:t>
            </a:r>
            <a:r>
              <a:rPr lang="ru-RU" sz="2400" dirty="0"/>
              <a:t>остаток </a:t>
            </a:r>
            <a:endParaRPr lang="ru-RU" sz="240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dirty="0"/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96838" algn="l"/>
              </a:tabLst>
              <a:defRPr/>
            </a:pP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0000FF"/>
                </a:solidFill>
              </a:rPr>
              <a:t>Проверка</a:t>
            </a:r>
            <a:r>
              <a:rPr lang="ru-RU" sz="2400" b="1" dirty="0">
                <a:solidFill>
                  <a:srgbClr val="0000FF"/>
                </a:solidFill>
              </a:rPr>
              <a:t>:</a:t>
            </a:r>
            <a:r>
              <a:rPr lang="ru-RU" sz="2400" dirty="0"/>
              <a:t> </a:t>
            </a:r>
            <a:r>
              <a:rPr lang="ru-RU" sz="2400" dirty="0" smtClean="0"/>
              <a:t>1,31 + 4,5 + 90 = </a:t>
            </a:r>
            <a:r>
              <a:rPr lang="ru-RU" sz="2400" b="1" dirty="0" smtClean="0"/>
              <a:t>95,81 мм</a:t>
            </a:r>
          </a:p>
          <a:p>
            <a:pPr marL="177800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96838" algn="l"/>
              </a:tabLst>
              <a:defRPr/>
            </a:pPr>
            <a:r>
              <a:rPr lang="ru-RU" sz="2400" b="1" dirty="0">
                <a:solidFill>
                  <a:srgbClr val="0000FF"/>
                </a:solidFill>
              </a:rPr>
              <a:t>Проверка:</a:t>
            </a:r>
            <a:r>
              <a:rPr lang="ru-RU" sz="2400" dirty="0"/>
              <a:t> </a:t>
            </a:r>
            <a:r>
              <a:rPr lang="ru-RU" sz="2400" dirty="0" smtClean="0"/>
              <a:t>1,01 + 1,8 + 3 + 90 = </a:t>
            </a:r>
            <a:r>
              <a:rPr lang="ru-RU" sz="2400" b="1" dirty="0" smtClean="0"/>
              <a:t>95,81 мм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649852" y="2682013"/>
            <a:ext cx="8460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493643" y="2318084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 flipH="1">
            <a:off x="620088" y="3438391"/>
            <a:ext cx="6817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 flipH="1">
            <a:off x="617768" y="4173101"/>
            <a:ext cx="4650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>
            <a:off x="460279" y="3064042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flipH="1">
            <a:off x="449020" y="3781926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Объект 2"/>
          <p:cNvSpPr txBox="1">
            <a:spLocks/>
          </p:cNvSpPr>
          <p:nvPr/>
        </p:nvSpPr>
        <p:spPr bwMode="auto">
          <a:xfrm>
            <a:off x="4555958" y="1524402"/>
            <a:ext cx="4572000" cy="54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№ 2</a:t>
            </a:r>
            <a:r>
              <a:rPr lang="ru-RU" sz="24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95,</a:t>
            </a:r>
            <a:r>
              <a:rPr lang="ru-RU" sz="2400" b="1" kern="0" dirty="0" smtClean="0"/>
              <a:t>8</a:t>
            </a:r>
            <a:r>
              <a:rPr lang="ru-RU" sz="2400" kern="0" dirty="0" smtClean="0"/>
              <a:t>1 – размер блока мер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  1,01 – </a:t>
            </a:r>
            <a:r>
              <a:rPr lang="ru-RU" sz="2400" b="1" kern="0" dirty="0" smtClean="0">
                <a:solidFill>
                  <a:srgbClr val="FF0000"/>
                </a:solidFill>
              </a:rPr>
              <a:t>1-я мера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94,8   – остаток 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  1,8   – </a:t>
            </a:r>
            <a:r>
              <a:rPr lang="ru-RU" sz="2400" b="1" kern="0" dirty="0" smtClean="0">
                <a:solidFill>
                  <a:srgbClr val="FF0000"/>
                </a:solidFill>
              </a:rPr>
              <a:t>2-я мера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93      – остаток 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  3      – </a:t>
            </a:r>
            <a:r>
              <a:rPr lang="ru-RU" sz="2400" b="1" kern="0" dirty="0" smtClean="0">
                <a:solidFill>
                  <a:srgbClr val="FF0000"/>
                </a:solidFill>
              </a:rPr>
              <a:t>3-я мера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90      – остаток 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90      – </a:t>
            </a:r>
            <a:r>
              <a:rPr lang="ru-RU" sz="2400" b="1" kern="0" dirty="0" smtClean="0">
                <a:solidFill>
                  <a:srgbClr val="FF0000"/>
                </a:solidFill>
              </a:rPr>
              <a:t>4-я мера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kern="0" dirty="0" smtClean="0"/>
              <a:t>  0</a:t>
            </a: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kern="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96838" algn="l"/>
              </a:tabLst>
              <a:defRPr/>
            </a:pPr>
            <a:r>
              <a:rPr lang="ru-RU" sz="2400" kern="0" dirty="0" smtClean="0"/>
              <a:t>  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 bwMode="auto">
          <a:xfrm flipH="1">
            <a:off x="4878569" y="2350168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flipH="1">
            <a:off x="4880506" y="3080084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 flipH="1">
            <a:off x="4854764" y="3781926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flipH="1">
            <a:off x="4819208" y="4480128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Прямая соединительная линия 47"/>
          <p:cNvCxnSpPr/>
          <p:nvPr/>
        </p:nvCxnSpPr>
        <p:spPr bwMode="auto">
          <a:xfrm flipH="1">
            <a:off x="4854764" y="2667000"/>
            <a:ext cx="95770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 flipH="1">
            <a:off x="4865397" y="3396916"/>
            <a:ext cx="7510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 flipH="1">
            <a:off x="4876030" y="4115435"/>
            <a:ext cx="5341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flipH="1">
            <a:off x="4922782" y="4866799"/>
            <a:ext cx="48741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66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133"/>
            <a:ext cx="9144000" cy="679868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000" b="1" dirty="0">
                <a:solidFill>
                  <a:srgbClr val="0000FF"/>
                </a:solidFill>
              </a:rPr>
              <a:t>Примеры расчетов размеров </a:t>
            </a:r>
            <a:r>
              <a:rPr lang="ru-RU" sz="3000" b="1" dirty="0" smtClean="0">
                <a:solidFill>
                  <a:srgbClr val="0000FF"/>
                </a:solidFill>
              </a:rPr>
              <a:t>КМД </a:t>
            </a:r>
            <a:r>
              <a:rPr lang="ru-RU" sz="3000" b="1" dirty="0" smtClean="0">
                <a:solidFill>
                  <a:srgbClr val="FF0000"/>
                </a:solidFill>
              </a:rPr>
              <a:t>(ВЫВОДЫ)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943" y="1066800"/>
            <a:ext cx="8823847" cy="5181600"/>
          </a:xfrm>
        </p:spPr>
        <p:txBody>
          <a:bodyPr/>
          <a:lstStyle/>
          <a:p>
            <a:pPr marL="0" indent="0">
              <a:buNone/>
            </a:pPr>
            <a:r>
              <a:rPr lang="ru-RU" sz="2500" b="1" u="sng" dirty="0" smtClean="0">
                <a:solidFill>
                  <a:srgbClr val="FF0000"/>
                </a:solidFill>
              </a:rPr>
              <a:t>Вывод </a:t>
            </a:r>
            <a:r>
              <a:rPr lang="ru-RU" sz="2500" b="1" u="sng" dirty="0" smtClean="0"/>
              <a:t>по заданному размеру блока мер </a:t>
            </a:r>
            <a:r>
              <a:rPr lang="ru-RU" sz="2500" b="1" u="sng" dirty="0">
                <a:solidFill>
                  <a:srgbClr val="0000FF"/>
                </a:solidFill>
              </a:rPr>
              <a:t>143,485 </a:t>
            </a:r>
            <a:r>
              <a:rPr lang="ru-RU" sz="2500" b="1" u="sng" dirty="0" smtClean="0">
                <a:solidFill>
                  <a:srgbClr val="0000FF"/>
                </a:solidFill>
              </a:rPr>
              <a:t>мм</a:t>
            </a:r>
            <a:r>
              <a:rPr lang="ru-RU" sz="2500" b="1" dirty="0" smtClean="0"/>
              <a:t>:</a:t>
            </a:r>
            <a:r>
              <a:rPr lang="ru-RU" sz="2500" u="sng" dirty="0" smtClean="0"/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500" dirty="0" smtClean="0"/>
              <a:t>Для решения данной задачи целесообразно </a:t>
            </a:r>
            <a:r>
              <a:rPr lang="ru-RU" sz="2500" dirty="0"/>
              <a:t>применять </a:t>
            </a:r>
            <a:r>
              <a:rPr lang="ru-RU" sz="2500" dirty="0" smtClean="0"/>
              <a:t>оба набора </a:t>
            </a:r>
            <a:r>
              <a:rPr lang="ru-RU" sz="2500" dirty="0"/>
              <a:t>концевых мер № </a:t>
            </a:r>
            <a:r>
              <a:rPr lang="ru-RU" sz="2500" dirty="0" smtClean="0"/>
              <a:t>1 и № 2, т.к. в обоих случаях получено допустимое количество мер – 5 шт.). 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1800" b="1" u="sng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ru-RU" sz="2500" b="1" u="sng" dirty="0" smtClean="0">
                <a:solidFill>
                  <a:srgbClr val="FF0000"/>
                </a:solidFill>
              </a:rPr>
              <a:t>Вывод </a:t>
            </a:r>
            <a:r>
              <a:rPr lang="ru-RU" sz="2500" b="1" u="sng" dirty="0"/>
              <a:t>по заданному размеру блока мер </a:t>
            </a:r>
            <a:r>
              <a:rPr lang="ru-RU" sz="2500" b="1" u="sng" dirty="0" smtClean="0">
                <a:solidFill>
                  <a:srgbClr val="0000FF"/>
                </a:solidFill>
              </a:rPr>
              <a:t>95,81 </a:t>
            </a:r>
            <a:r>
              <a:rPr lang="ru-RU" sz="2500" b="1" u="sng" dirty="0">
                <a:solidFill>
                  <a:srgbClr val="0000FF"/>
                </a:solidFill>
              </a:rPr>
              <a:t>мм</a:t>
            </a:r>
            <a:r>
              <a:rPr lang="ru-RU" sz="2500" b="1" dirty="0"/>
              <a:t>:</a:t>
            </a:r>
            <a:r>
              <a:rPr lang="ru-RU" sz="2500" u="sng" dirty="0"/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500" dirty="0"/>
              <a:t>Для решения данной задачи </a:t>
            </a:r>
            <a:r>
              <a:rPr lang="ru-RU" sz="2500" dirty="0" smtClean="0"/>
              <a:t>можно применять </a:t>
            </a:r>
            <a:r>
              <a:rPr lang="ru-RU" sz="2500" dirty="0"/>
              <a:t>оба набора концевых мер № 1 и № </a:t>
            </a:r>
            <a:r>
              <a:rPr lang="ru-RU" sz="2500" dirty="0" smtClean="0"/>
              <a:t>2, т.к. </a:t>
            </a:r>
            <a:r>
              <a:rPr lang="ru-RU" sz="2500" dirty="0"/>
              <a:t>получено </a:t>
            </a:r>
            <a:r>
              <a:rPr lang="ru-RU" sz="2500" dirty="0" smtClean="0"/>
              <a:t>допустимое </a:t>
            </a:r>
            <a:r>
              <a:rPr lang="ru-RU" sz="2500" dirty="0"/>
              <a:t>количество </a:t>
            </a:r>
            <a:r>
              <a:rPr lang="ru-RU" sz="2500" dirty="0" smtClean="0"/>
              <a:t>мер соответственно 3 и 4 </a:t>
            </a:r>
            <a:r>
              <a:rPr lang="ru-RU" sz="2500" dirty="0"/>
              <a:t>шт</a:t>
            </a:r>
            <a:r>
              <a:rPr lang="ru-RU" sz="2500" dirty="0" smtClean="0"/>
              <a:t>.).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500" dirty="0" smtClean="0"/>
              <a:t>Но целесообразнее применение набора № 1, </a:t>
            </a:r>
            <a:r>
              <a:rPr lang="ru-RU" sz="2500" dirty="0"/>
              <a:t>что позволит повысить точность блока заданного размера, т.к. уменьшится его суммарная погрешность</a:t>
            </a:r>
            <a:r>
              <a:rPr lang="ru-RU" sz="2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1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0"/>
            <a:ext cx="8458200" cy="358322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Примеры расчетов размеров КМД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376302"/>
            <a:ext cx="9029700" cy="5540802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000" b="1" i="1" u="sng" dirty="0" smtClean="0">
                <a:solidFill>
                  <a:srgbClr val="FF0000"/>
                </a:solidFill>
              </a:rPr>
              <a:t>Пример 6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Требуется подобрать концевые меры для размера </a:t>
            </a:r>
            <a:r>
              <a:rPr lang="ru-RU" altLang="ru-RU" sz="2000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86,965 мм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из </a:t>
            </a:r>
            <a:r>
              <a:rPr lang="ru-RU" sz="2000" b="1" i="1" dirty="0">
                <a:solidFill>
                  <a:srgbClr val="0000FF"/>
                </a:solidFill>
              </a:rPr>
              <a:t>набора № </a:t>
            </a:r>
            <a:r>
              <a:rPr lang="ru-RU" sz="2000" b="1" i="1" dirty="0" smtClean="0">
                <a:solidFill>
                  <a:srgbClr val="0000FF"/>
                </a:solidFill>
              </a:rPr>
              <a:t>1</a:t>
            </a:r>
            <a:r>
              <a:rPr lang="ru-RU" sz="2000" b="1" i="1" dirty="0" smtClean="0"/>
              <a:t>:                        </a:t>
            </a:r>
            <a:r>
              <a:rPr lang="ru-RU" altLang="ru-RU" sz="2000" b="1" i="1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altLang="ru-RU" sz="2000" b="1" dirty="0">
              <a:solidFill>
                <a:srgbClr val="00B050"/>
              </a:solidFill>
              <a:latin typeface="+mj-lt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357188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 smtClean="0"/>
          </a:p>
        </p:txBody>
      </p:sp>
      <p:cxnSp>
        <p:nvCxnSpPr>
          <p:cNvPr id="41" name="Прямая соединительная линия 40"/>
          <p:cNvCxnSpPr/>
          <p:nvPr/>
        </p:nvCxnSpPr>
        <p:spPr bwMode="auto">
          <a:xfrm flipH="1">
            <a:off x="4878569" y="2350168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flipH="1">
            <a:off x="4880506" y="3080084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 flipH="1">
            <a:off x="4854764" y="3781926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flipH="1">
            <a:off x="4819208" y="4480128"/>
            <a:ext cx="187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Прямая соединительная линия 47"/>
          <p:cNvCxnSpPr/>
          <p:nvPr/>
        </p:nvCxnSpPr>
        <p:spPr bwMode="auto">
          <a:xfrm flipH="1">
            <a:off x="4854764" y="2667000"/>
            <a:ext cx="95770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 flipH="1">
            <a:off x="4865397" y="3396916"/>
            <a:ext cx="7510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 flipH="1">
            <a:off x="4876030" y="4115435"/>
            <a:ext cx="5341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flipH="1">
            <a:off x="4922782" y="4866799"/>
            <a:ext cx="48741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90352"/>
              </p:ext>
            </p:extLst>
          </p:nvPr>
        </p:nvGraphicFramePr>
        <p:xfrm>
          <a:off x="266699" y="1026072"/>
          <a:ext cx="8610601" cy="48897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10968">
                  <a:extLst>
                    <a:ext uri="{9D8B030D-6E8A-4147-A177-3AD203B41FA5}">
                      <a16:colId xmlns:a16="http://schemas.microsoft.com/office/drawing/2014/main" xmlns="" val="264691745"/>
                    </a:ext>
                  </a:extLst>
                </a:gridCol>
                <a:gridCol w="1503833">
                  <a:extLst>
                    <a:ext uri="{9D8B030D-6E8A-4147-A177-3AD203B41FA5}">
                      <a16:colId xmlns:a16="http://schemas.microsoft.com/office/drawing/2014/main" xmlns="" val="4281625103"/>
                    </a:ext>
                  </a:extLst>
                </a:gridCol>
                <a:gridCol w="2792729">
                  <a:extLst>
                    <a:ext uri="{9D8B030D-6E8A-4147-A177-3AD203B41FA5}">
                      <a16:colId xmlns:a16="http://schemas.microsoft.com/office/drawing/2014/main" xmlns="" val="1859827262"/>
                    </a:ext>
                  </a:extLst>
                </a:gridCol>
                <a:gridCol w="1703071">
                  <a:extLst>
                    <a:ext uri="{9D8B030D-6E8A-4147-A177-3AD203B41FA5}">
                      <a16:colId xmlns:a16="http://schemas.microsoft.com/office/drawing/2014/main" xmlns="" val="1247277466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Вариант 1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Вариант 2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3309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исходный </a:t>
                      </a:r>
                      <a:r>
                        <a:rPr lang="ru-RU" sz="2000" dirty="0">
                          <a:effectLst/>
                        </a:rPr>
                        <a:t>размер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_86,965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исходный </a:t>
                      </a:r>
                      <a:r>
                        <a:rPr lang="ru-RU" sz="2000" b="1" dirty="0">
                          <a:effectLst/>
                        </a:rPr>
                        <a:t>размер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_86,965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096981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1-я </a:t>
                      </a:r>
                      <a:r>
                        <a:rPr lang="ru-RU" sz="2000" dirty="0">
                          <a:effectLst/>
                        </a:rPr>
                        <a:t>мера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</a:t>
                      </a:r>
                      <a:r>
                        <a:rPr lang="ru-RU" sz="2000" b="1" u="sng" dirty="0">
                          <a:effectLst/>
                        </a:rPr>
                        <a:t>  1,005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1-я </a:t>
                      </a:r>
                      <a:r>
                        <a:rPr lang="ru-RU" sz="2000" b="1" dirty="0">
                          <a:effectLst/>
                        </a:rPr>
                        <a:t>мера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</a:t>
                      </a:r>
                      <a:r>
                        <a:rPr lang="ru-RU" sz="2000" u="sng">
                          <a:effectLst/>
                        </a:rPr>
                        <a:t>  1,005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91939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остаток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_85,96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остаток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_85,96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106207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2-я </a:t>
                      </a:r>
                      <a:r>
                        <a:rPr lang="ru-RU" sz="2000" dirty="0">
                          <a:effectLst/>
                        </a:rPr>
                        <a:t>мера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</a:t>
                      </a:r>
                      <a:r>
                        <a:rPr lang="ru-RU" sz="2000" b="1" u="sng" dirty="0">
                          <a:effectLst/>
                        </a:rPr>
                        <a:t>  1,46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2-я </a:t>
                      </a:r>
                      <a:r>
                        <a:rPr lang="ru-RU" sz="2000" b="1" dirty="0">
                          <a:effectLst/>
                        </a:rPr>
                        <a:t>мера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</a:t>
                      </a:r>
                      <a:r>
                        <a:rPr lang="ru-RU" sz="2000" u="sng" dirty="0">
                          <a:effectLst/>
                        </a:rPr>
                        <a:t>  1,06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869514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остаток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_84,5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остаток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_84,9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80151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3-я </a:t>
                      </a:r>
                      <a:r>
                        <a:rPr lang="ru-RU" sz="2000" dirty="0">
                          <a:effectLst/>
                        </a:rPr>
                        <a:t>мера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</a:t>
                      </a:r>
                      <a:r>
                        <a:rPr lang="ru-RU" sz="2000" b="1" u="sng" dirty="0">
                          <a:effectLst/>
                        </a:rPr>
                        <a:t>  4,5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3-я </a:t>
                      </a:r>
                      <a:r>
                        <a:rPr lang="ru-RU" sz="2000" b="1" dirty="0">
                          <a:effectLst/>
                        </a:rPr>
                        <a:t>мера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</a:t>
                      </a:r>
                      <a:r>
                        <a:rPr lang="ru-RU" sz="2000" u="sng" dirty="0">
                          <a:effectLst/>
                        </a:rPr>
                        <a:t>  1,9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48446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остаток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_80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остаток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_83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96118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4-я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мера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</a:t>
                      </a:r>
                      <a:r>
                        <a:rPr lang="ru-RU" sz="2000" b="1" u="sng" dirty="0">
                          <a:effectLst/>
                        </a:rPr>
                        <a:t>80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4-я </a:t>
                      </a:r>
                      <a:r>
                        <a:rPr lang="ru-RU" sz="2000" b="1" dirty="0">
                          <a:effectLst/>
                        </a:rPr>
                        <a:t>мера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</a:t>
                      </a:r>
                      <a:r>
                        <a:rPr lang="ru-RU" sz="2000" u="sng" dirty="0">
                          <a:effectLst/>
                        </a:rPr>
                        <a:t>  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14241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остаток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  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остаток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_80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31407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5-я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мера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</a:t>
                      </a:r>
                      <a:r>
                        <a:rPr lang="ru-RU" sz="2000" u="sng" dirty="0">
                          <a:effectLst/>
                        </a:rPr>
                        <a:t>80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72906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остаток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28556331"/>
                  </a:ext>
                </a:extLst>
              </a:tr>
              <a:tr h="45339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Проверка: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1,005 + 1,46 + 4,5 + 80 = 86,965 мм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Проверка: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1,005 + 1,06 + 1,9 + 3 + 80 = 86,965 мм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772822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6957" y="5881569"/>
            <a:ext cx="8915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Вывод: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Рационально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1-й вариант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поскольку подбор блока по 2-му варианту займет у контролера больше времени, 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точность размеров будет ниже вследствие увеличения числа мер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70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-1712"/>
            <a:ext cx="6858000" cy="100418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Устройство КМД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3200" b="1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http://mekkain.ru/KM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0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BF3"/>
              </a:clrFrom>
              <a:clrTo>
                <a:srgbClr val="FAFBF3">
                  <a:alpha val="0"/>
                </a:srgbClr>
              </a:clrTo>
            </a:clrChange>
            <a:lum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1622"/>
            <a:ext cx="7842337" cy="473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096000"/>
            <a:ext cx="91439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Рис. </a:t>
            </a:r>
            <a:r>
              <a:rPr lang="ru-RU" sz="16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1. </a:t>
            </a:r>
            <a:r>
              <a:rPr lang="ru-RU" sz="1600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Концевые меры </a:t>
            </a:r>
            <a:r>
              <a:rPr lang="ru-RU" sz="16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длины</a:t>
            </a:r>
          </a:p>
          <a:p>
            <a:pPr algn="ctr">
              <a:spcAft>
                <a:spcPts val="0"/>
              </a:spcAft>
            </a:pPr>
            <a:r>
              <a:rPr lang="ru-RU" altLang="ru-RU" sz="15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lang="ru-RU" altLang="ru-RU" sz="15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5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– стержень; </a:t>
            </a:r>
            <a:r>
              <a:rPr lang="ru-RU" altLang="ru-RU" sz="15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</a:t>
            </a:r>
            <a:r>
              <a:rPr lang="ru-RU" altLang="ru-RU" sz="15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5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– плитки</a:t>
            </a:r>
            <a:r>
              <a:rPr lang="en-US" altLang="ru-RU" sz="15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5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en-US" altLang="ru-RU" sz="15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ru-RU" altLang="ru-RU" sz="15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500" i="1" dirty="0">
                <a:latin typeface="Arial" panose="020B0604020202020204" pitchFamily="34" charset="0"/>
                <a:ea typeface="Times New Roman" panose="02020603050405020304" pitchFamily="18" charset="0"/>
              </a:rPr>
              <a:t>и </a:t>
            </a:r>
            <a:r>
              <a:rPr lang="en-US" altLang="ru-RU" sz="15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</a:t>
            </a:r>
            <a:r>
              <a:rPr lang="ru-RU" altLang="ru-RU" sz="15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500" i="1" dirty="0">
                <a:latin typeface="Arial" panose="020B0604020202020204" pitchFamily="34" charset="0"/>
                <a:ea typeface="Times New Roman" panose="02020603050405020304" pitchFamily="18" charset="0"/>
              </a:rPr>
              <a:t>- для размеров </a:t>
            </a:r>
            <a:r>
              <a:rPr lang="ru-RU" altLang="ru-RU" sz="1500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 более </a:t>
            </a:r>
            <a:r>
              <a:rPr lang="en-US" altLang="ru-RU" sz="1500" b="1" i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altLang="ru-RU" sz="1500" b="1" i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 </a:t>
            </a:r>
            <a:r>
              <a:rPr lang="ru-RU" altLang="ru-RU" sz="1500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мм</a:t>
            </a:r>
            <a:r>
              <a:rPr lang="ru-RU" altLang="ru-RU" sz="1500" i="1" dirty="0">
                <a:latin typeface="Arial" panose="020B0604020202020204" pitchFamily="34" charset="0"/>
                <a:ea typeface="Times New Roman" panose="02020603050405020304" pitchFamily="18" charset="0"/>
              </a:rPr>
              <a:t>;  </a:t>
            </a:r>
            <a:r>
              <a:rPr lang="ru-RU" altLang="ru-RU" sz="15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III </a:t>
            </a:r>
            <a:r>
              <a:rPr lang="ru-RU" altLang="ru-RU" sz="1500" i="1" dirty="0">
                <a:latin typeface="Arial" panose="020B0604020202020204" pitchFamily="34" charset="0"/>
                <a:ea typeface="Times New Roman" panose="02020603050405020304" pitchFamily="18" charset="0"/>
              </a:rPr>
              <a:t>- для размеров </a:t>
            </a:r>
            <a:r>
              <a:rPr lang="ru-RU" altLang="ru-RU" sz="1500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более 10 мм </a:t>
            </a:r>
            <a:r>
              <a:rPr lang="ru-RU" altLang="ru-RU" sz="15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7754" y="2672792"/>
            <a:ext cx="47689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4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4000" b="1" i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2667000" y="2667000"/>
            <a:ext cx="2438400" cy="4176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4124646" y="5475181"/>
            <a:ext cx="47689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4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40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31771" y="5475181"/>
            <a:ext cx="9340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ru-RU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2400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69994" y="4831120"/>
            <a:ext cx="47689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40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96143" y="4827545"/>
            <a:ext cx="79911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4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4000" b="1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81945" y="4629577"/>
            <a:ext cx="76904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4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40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1999" y="10668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рабочий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размер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плитки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(стержня)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5129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2133"/>
            <a:ext cx="8534400" cy="679868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Практическая работа </a:t>
            </a:r>
            <a:r>
              <a:rPr lang="ru-RU" sz="3200" b="1" dirty="0" smtClean="0">
                <a:solidFill>
                  <a:srgbClr val="FF0000"/>
                </a:solidFill>
              </a:rPr>
              <a:t>№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153" y="1143000"/>
            <a:ext cx="8747647" cy="3641677"/>
          </a:xfrm>
        </p:spPr>
        <p:txBody>
          <a:bodyPr/>
          <a:lstStyle/>
          <a:p>
            <a:pPr marL="355600" indent="-355600">
              <a:buNone/>
            </a:pPr>
            <a:r>
              <a:rPr lang="ru-RU" sz="2600" b="1" i="1" u="sng" dirty="0" smtClean="0">
                <a:solidFill>
                  <a:srgbClr val="FF0000"/>
                </a:solidFill>
              </a:rPr>
              <a:t>Задание</a:t>
            </a:r>
            <a:r>
              <a:rPr lang="ru-RU" sz="2600" b="1" i="1" dirty="0">
                <a:solidFill>
                  <a:srgbClr val="FF0000"/>
                </a:solidFill>
              </a:rPr>
              <a:t>:</a:t>
            </a:r>
            <a:r>
              <a:rPr lang="ru-RU" sz="2600" i="1" dirty="0" smtClean="0"/>
              <a:t> </a:t>
            </a:r>
          </a:p>
          <a:p>
            <a:pPr marL="355600" indent="-355600">
              <a:buClr>
                <a:srgbClr val="FF0000"/>
              </a:buClr>
              <a:buAutoNum type="arabicPeriod"/>
            </a:pPr>
            <a:r>
              <a:rPr lang="ru-RU" sz="2600" b="1" dirty="0" smtClean="0"/>
              <a:t>Составить блок заданного размера, используя наборы концевых мер № 1 и № 2.</a:t>
            </a:r>
          </a:p>
          <a:p>
            <a:pPr marL="355600" indent="-355600">
              <a:buClr>
                <a:srgbClr val="FF0000"/>
              </a:buClr>
              <a:buAutoNum type="arabicPeriod"/>
            </a:pPr>
            <a:r>
              <a:rPr lang="ru-RU" sz="2600" b="1" dirty="0" smtClean="0"/>
              <a:t>Выполнить проверку подобранных мер блока.</a:t>
            </a:r>
          </a:p>
          <a:p>
            <a:pPr marL="355600" indent="-355600">
              <a:buClr>
                <a:srgbClr val="FF0000"/>
              </a:buClr>
              <a:buFontTx/>
              <a:buAutoNum type="arabicPeriod"/>
            </a:pPr>
            <a:r>
              <a:rPr lang="ru-RU" sz="2600" b="1" dirty="0" smtClean="0"/>
              <a:t>Сделать вывод о целесообразности применения наборов мер № 1 и № 2 для каждого блока </a:t>
            </a:r>
            <a:r>
              <a:rPr lang="ru-RU" sz="2600" b="1" dirty="0"/>
              <a:t>заданного </a:t>
            </a:r>
            <a:r>
              <a:rPr lang="ru-RU" sz="2600" b="1" dirty="0" smtClean="0"/>
              <a:t>размера с учетом его точности и суммарной погрешности.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5976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6843" cy="679868"/>
          </a:xfrm>
          <a:solidFill>
            <a:srgbClr val="FFCC00"/>
          </a:solidFill>
        </p:spPr>
        <p:txBody>
          <a:bodyPr/>
          <a:lstStyle/>
          <a:p>
            <a:r>
              <a:rPr lang="ru-RU" sz="2000" b="1" i="1" dirty="0">
                <a:solidFill>
                  <a:srgbClr val="0000FF"/>
                </a:solidFill>
              </a:rPr>
              <a:t>Варианты заданий для решения задач по составлению блоков</a:t>
            </a:r>
            <a:r>
              <a:rPr lang="ru-RU" sz="2000" b="1" dirty="0">
                <a:solidFill>
                  <a:srgbClr val="0000FF"/>
                </a:solidFill>
              </a:rPr>
              <a:t/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i="1" dirty="0">
                <a:solidFill>
                  <a:srgbClr val="0000FF"/>
                </a:solidFill>
              </a:rPr>
              <a:t>заданного размера с помощью </a:t>
            </a:r>
            <a:r>
              <a:rPr lang="ru-RU" sz="2000" b="1" i="1" dirty="0" smtClean="0">
                <a:solidFill>
                  <a:srgbClr val="0000FF"/>
                </a:solidFill>
              </a:rPr>
              <a:t>КМД (</a:t>
            </a:r>
            <a:r>
              <a:rPr lang="ru-RU" sz="2000" b="1" i="1" dirty="0" smtClean="0">
                <a:solidFill>
                  <a:srgbClr val="FF0000"/>
                </a:solidFill>
              </a:rPr>
              <a:t>к практической работе № 1</a:t>
            </a:r>
            <a:r>
              <a:rPr lang="ru-RU" sz="2000" b="1" i="1" dirty="0" smtClean="0">
                <a:solidFill>
                  <a:srgbClr val="0000FF"/>
                </a:solidFill>
              </a:rPr>
              <a:t>)</a:t>
            </a:r>
            <a:endParaRPr lang="ru-RU" sz="20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12204"/>
              </p:ext>
            </p:extLst>
          </p:nvPr>
        </p:nvGraphicFramePr>
        <p:xfrm>
          <a:off x="235020" y="1143000"/>
          <a:ext cx="8686801" cy="50620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xmlns="" val="3219954573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134374417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182655171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335525244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2502865699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3405484907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2577879828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1585754264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2218537872"/>
                    </a:ext>
                  </a:extLst>
                </a:gridCol>
              </a:tblGrid>
              <a:tr h="2520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варианта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задач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2836705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9157790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111,865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128,235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121,673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155,564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118,935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141,126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158,466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</a:rPr>
                        <a:t>118,741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25979264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135,965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132,125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124,563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116,334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124,665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131,726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154,246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</a:rPr>
                        <a:t>133,342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12335269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113,125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122,765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145,343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155,454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162,505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133,616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112,707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15,908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55915845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122,135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45,835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144,783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155,884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166,995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177,916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188,537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99,638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84574681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110,91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11,15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112,143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113,244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114,345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115,446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116,547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17,645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02299701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62,355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119,84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120,943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121,764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122,865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123,966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124,976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25,987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38240552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7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151,44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152,54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153,653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154,754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155,815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156,926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157,527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58,599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84655671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38,945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132,43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133,533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134,634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135,735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136,836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137,937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</a:rPr>
                        <a:t>131,331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07614395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110,31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140,51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122,333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113,344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114,355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115,366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116,377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17,387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82001480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10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120,10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141,61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142,723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143,824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144,445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145,546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146,557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47,768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89214212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11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87,995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121,11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122,123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123,224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124,325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125,336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126,767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111,32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5814387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12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191,11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97,765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193,713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192,724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194,735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195,746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196,757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</a:rPr>
                        <a:t>190,12</a:t>
                      </a:r>
                      <a:r>
                        <a:rPr lang="ru-RU" sz="1600" b="0" dirty="0" smtClean="0">
                          <a:effectLst/>
                        </a:rPr>
                        <a:t>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78579963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13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87,88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199,22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115,333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116,444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117,555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118,555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119,777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198,111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81920396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14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179,15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92,855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177,353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176,454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175,555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174,656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173,757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</a:rPr>
                        <a:t>178,252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647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5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6843" cy="679868"/>
          </a:xfrm>
          <a:solidFill>
            <a:srgbClr val="FFCC00"/>
          </a:solidFill>
        </p:spPr>
        <p:txBody>
          <a:bodyPr/>
          <a:lstStyle/>
          <a:p>
            <a:r>
              <a:rPr lang="ru-RU" sz="2000" b="1" i="1" dirty="0">
                <a:solidFill>
                  <a:srgbClr val="0000FF"/>
                </a:solidFill>
              </a:rPr>
              <a:t>Варианты заданий для решения задач по составлению блоков</a:t>
            </a:r>
            <a:r>
              <a:rPr lang="ru-RU" sz="2000" b="1" dirty="0">
                <a:solidFill>
                  <a:srgbClr val="0000FF"/>
                </a:solidFill>
              </a:rPr>
              <a:t/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i="1" dirty="0">
                <a:solidFill>
                  <a:srgbClr val="0000FF"/>
                </a:solidFill>
              </a:rPr>
              <a:t>заданного размера с помощью </a:t>
            </a:r>
            <a:r>
              <a:rPr lang="ru-RU" sz="2000" b="1" i="1" dirty="0" smtClean="0">
                <a:solidFill>
                  <a:srgbClr val="0000FF"/>
                </a:solidFill>
              </a:rPr>
              <a:t>КМД (</a:t>
            </a:r>
            <a:r>
              <a:rPr lang="ru-RU" sz="2000" b="1" i="1" dirty="0" smtClean="0">
                <a:solidFill>
                  <a:srgbClr val="FF0000"/>
                </a:solidFill>
              </a:rPr>
              <a:t>к практической работе № 1</a:t>
            </a:r>
            <a:r>
              <a:rPr lang="ru-RU" sz="2000" b="1" i="1" dirty="0" smtClean="0">
                <a:solidFill>
                  <a:srgbClr val="0000FF"/>
                </a:solidFill>
              </a:rPr>
              <a:t>)</a:t>
            </a:r>
            <a:endParaRPr lang="ru-RU" sz="20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42066"/>
              </p:ext>
            </p:extLst>
          </p:nvPr>
        </p:nvGraphicFramePr>
        <p:xfrm>
          <a:off x="235020" y="1143000"/>
          <a:ext cx="8686801" cy="50620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xmlns="" val="3219954573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134374417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182655171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335525244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2502865699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3405484907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2577879828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1585754264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2218537872"/>
                    </a:ext>
                  </a:extLst>
                </a:gridCol>
              </a:tblGrid>
              <a:tr h="2520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варианта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задач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2836705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9157790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171,99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138,31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161,913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162,924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163,935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164,946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165,957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131,234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25979264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113,84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134,44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115,333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116,924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117,925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118,346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119,127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99,121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12335269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139,32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160,95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137,213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136,113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135,464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134,565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133,366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81,987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55915845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190,92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119,22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191,813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193,714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199,635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193,336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119,127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96,445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84574681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160,34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114,82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125,263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126,654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165,645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164,736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173,928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92,535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02299701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153,55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146,34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165,393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139,664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166,775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134,886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125,198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76,125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38240552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126,56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121,48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148,143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144,344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169,375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115,276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127,779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67,158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84655671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113,45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112,54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115,673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113,764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112,215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115,516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112,526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59,345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07614395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115,56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152,12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119,153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121,734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125,375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130,486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133,847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163,23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82001480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144,44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156,5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65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148,553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141,314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140,145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122,227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133,338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91,554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89214212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151,12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118,65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154,125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157,127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159,129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161,131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163,135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173,32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5814387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161,22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88,</a:t>
                      </a: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9</a:t>
                      </a:r>
                      <a:r>
                        <a:rPr lang="en-US" sz="16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95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165,332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168,327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161,429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167,431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169,453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81,876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78579963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27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171,32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71,89</a:t>
                      </a: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  <a:endParaRPr lang="ru-RU" sz="1600" b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177,233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179,723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182,924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191,134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193,354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83,678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81920396"/>
                  </a:ext>
                </a:extLst>
              </a:tr>
              <a:tr h="3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28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68,96</a:t>
                      </a: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133,12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135,456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137,567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139,678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141,981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143,981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84,124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647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6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FF00"/>
          </a:solidFill>
        </p:spPr>
        <p:txBody>
          <a:bodyPr/>
          <a:lstStyle/>
          <a:p>
            <a:r>
              <a:rPr lang="ru-RU" altLang="ru-RU" sz="2800" b="1" dirty="0">
                <a:solidFill>
                  <a:srgbClr val="FF0000"/>
                </a:solidFill>
              </a:rPr>
              <a:t>Контрольные вопросы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79704"/>
            <a:ext cx="8839200" cy="6019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100" dirty="0" smtClean="0"/>
              <a:t>В </a:t>
            </a:r>
            <a:r>
              <a:rPr lang="ru-RU" altLang="ru-RU" sz="2100" dirty="0" smtClean="0"/>
              <a:t>чём </a:t>
            </a:r>
            <a:r>
              <a:rPr lang="ru-RU" altLang="ru-RU" sz="2100" dirty="0"/>
              <a:t>состоит основное назначение </a:t>
            </a:r>
            <a:r>
              <a:rPr lang="ru-RU" altLang="ru-RU" sz="2100" dirty="0" smtClean="0"/>
              <a:t>концевых </a:t>
            </a:r>
            <a:r>
              <a:rPr lang="ru-RU" altLang="ru-RU" sz="2100" dirty="0"/>
              <a:t>мер длины?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100" dirty="0"/>
              <a:t>Что такое плоскопараллельные концевые меры длины и какова область их применения?</a:t>
            </a:r>
            <a:endParaRPr lang="ru-RU" altLang="ru-RU" sz="2100" dirty="0" smtClean="0"/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100" dirty="0"/>
              <a:t>Какие нормируемые параметры концевых мер можете назвать?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100" dirty="0" smtClean="0"/>
              <a:t>Как </a:t>
            </a:r>
            <a:r>
              <a:rPr lang="ru-RU" altLang="ru-RU" sz="2100" dirty="0"/>
              <a:t>определяется размер плоскопараллельной концевой </a:t>
            </a:r>
            <a:r>
              <a:rPr lang="ru-RU" altLang="ru-RU" sz="2100" dirty="0" smtClean="0"/>
              <a:t>меры длины</a:t>
            </a:r>
            <a:r>
              <a:rPr lang="ru-RU" altLang="ru-RU" sz="2100" dirty="0" smtClean="0"/>
              <a:t>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100" dirty="0"/>
              <a:t>Что называется отклонением значения длины концевой меры от номинальной</a:t>
            </a:r>
            <a:r>
              <a:rPr lang="ru-RU" sz="2100" dirty="0" smtClean="0"/>
              <a:t>?</a:t>
            </a:r>
            <a:endParaRPr lang="ru-RU" altLang="ru-RU" sz="21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100" dirty="0"/>
              <a:t>Что такое классы и разряды концевых мер и чем они характеризуются?</a:t>
            </a:r>
            <a:endParaRPr lang="ru-RU" altLang="ru-RU" sz="21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100" dirty="0" smtClean="0"/>
              <a:t>Чем </a:t>
            </a:r>
            <a:r>
              <a:rPr lang="ru-RU" altLang="ru-RU" sz="2100" dirty="0"/>
              <a:t>определяются класс и разряд концевой меры длины</a:t>
            </a:r>
            <a:r>
              <a:rPr lang="ru-RU" altLang="ru-RU" sz="2100" dirty="0" smtClean="0"/>
              <a:t>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100" dirty="0"/>
              <a:t>Классы точности 0; 1; 2; 3 расположены в порядке убывания или возрастания точности</a:t>
            </a:r>
            <a:r>
              <a:rPr lang="ru-RU" sz="2100" dirty="0" smtClean="0"/>
              <a:t>?</a:t>
            </a:r>
            <a:endParaRPr lang="ru-RU" altLang="ru-RU" sz="21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100" dirty="0"/>
              <a:t>Какие требования предъявляются к измерительным поверхностям концевых мер</a:t>
            </a:r>
            <a:r>
              <a:rPr lang="ru-RU" sz="2100" dirty="0" smtClean="0"/>
              <a:t>?</a:t>
            </a:r>
            <a:endParaRPr lang="ru-RU" altLang="ru-RU" sz="21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100" dirty="0"/>
              <a:t>Что такое притираемость концевых мер длины</a:t>
            </a:r>
            <a:r>
              <a:rPr lang="ru-RU" altLang="ru-RU" sz="2100" dirty="0" smtClean="0"/>
              <a:t>?</a:t>
            </a:r>
            <a:endParaRPr lang="ru-RU" altLang="ru-RU" sz="2100" dirty="0"/>
          </a:p>
        </p:txBody>
      </p:sp>
    </p:spTree>
    <p:extLst>
      <p:ext uri="{BB962C8B-B14F-4D97-AF65-F5344CB8AC3E}">
        <p14:creationId xmlns:p14="http://schemas.microsoft.com/office/powerpoint/2010/main" val="534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943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/>
              <a:t>Какие существуют наборы концевых мер</a:t>
            </a:r>
            <a:r>
              <a:rPr lang="ru-RU" sz="2100" dirty="0" smtClean="0"/>
              <a:t>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 smtClean="0"/>
              <a:t>Что </a:t>
            </a:r>
            <a:r>
              <a:rPr lang="ru-RU" sz="2100" dirty="0"/>
              <a:t>называют блоком концевых мер длин</a:t>
            </a:r>
            <a:r>
              <a:rPr lang="ru-RU" sz="2100" dirty="0" smtClean="0"/>
              <a:t>?</a:t>
            </a:r>
            <a:endParaRPr lang="ru-RU" altLang="ru-RU" sz="21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altLang="ru-RU" sz="2100" dirty="0" smtClean="0"/>
              <a:t>В </a:t>
            </a:r>
            <a:r>
              <a:rPr lang="ru-RU" altLang="ru-RU" sz="2100" dirty="0"/>
              <a:t>чём заключается правило составления блока концевых мер </a:t>
            </a:r>
            <a:r>
              <a:rPr lang="ru-RU" altLang="ru-RU" sz="2100" dirty="0" smtClean="0"/>
              <a:t>длины?</a:t>
            </a:r>
            <a:endParaRPr lang="ru-RU" sz="21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 smtClean="0"/>
              <a:t>Почему </a:t>
            </a:r>
            <a:r>
              <a:rPr lang="ru-RU" sz="2100" dirty="0"/>
              <a:t>при составлении блока концевых мер длины следует стремиться к минимальному количеству мер</a:t>
            </a:r>
            <a:r>
              <a:rPr lang="ru-RU" sz="2100" dirty="0" smtClean="0"/>
              <a:t>?</a:t>
            </a:r>
            <a:endParaRPr lang="ru-RU" altLang="ru-RU" sz="21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altLang="ru-RU" sz="2100" dirty="0" smtClean="0"/>
              <a:t>Из </a:t>
            </a:r>
            <a:r>
              <a:rPr lang="ru-RU" altLang="ru-RU" sz="2100" dirty="0"/>
              <a:t>какого материала изготовляют </a:t>
            </a:r>
            <a:r>
              <a:rPr lang="ru-RU" altLang="ru-RU" sz="2100" dirty="0" smtClean="0"/>
              <a:t>КМД?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 smtClean="0"/>
              <a:t>Какие </a:t>
            </a:r>
            <a:r>
              <a:rPr lang="ru-RU" sz="2100" dirty="0"/>
              <a:t>дополнительные принадлежности выпускаются для более широкого применения плоскопараллельных концевых </a:t>
            </a:r>
            <a:r>
              <a:rPr lang="ru-RU" sz="2100" dirty="0" smtClean="0"/>
              <a:t>мер?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/>
              <a:t>Назначение принадлежностей к КМД</a:t>
            </a:r>
            <a:r>
              <a:rPr lang="ru-RU" sz="2100" dirty="0" smtClean="0"/>
              <a:t>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/>
              <a:t>Как соединяют между собой большие концевые меры длины</a:t>
            </a:r>
            <a:r>
              <a:rPr lang="ru-RU" sz="2100" dirty="0" smtClean="0"/>
              <a:t>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 smtClean="0"/>
              <a:t>Что </a:t>
            </a:r>
            <a:r>
              <a:rPr lang="ru-RU" sz="2100" dirty="0"/>
              <a:t>называется отклонением значения длины концевой меры от номинальной</a:t>
            </a:r>
            <a:r>
              <a:rPr lang="ru-RU" sz="2100" dirty="0" smtClean="0"/>
              <a:t>?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11"/>
            </a:pPr>
            <a:r>
              <a:rPr lang="ru-RU" sz="2100" dirty="0"/>
              <a:t>Каковы основные правила обращения с концевыми мерами длины?</a:t>
            </a:r>
          </a:p>
          <a:p>
            <a:pPr marL="457200" indent="-457200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11"/>
            </a:pPr>
            <a:endParaRPr lang="ru-RU" sz="2000" dirty="0"/>
          </a:p>
          <a:p>
            <a:pPr marL="457200" indent="-457200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11"/>
            </a:pPr>
            <a:endParaRPr lang="ru-RU" sz="2000" dirty="0"/>
          </a:p>
          <a:p>
            <a:pPr marL="457200" indent="-457200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11"/>
            </a:pPr>
            <a:endParaRPr lang="ru-RU" sz="2000" dirty="0"/>
          </a:p>
          <a:p>
            <a:pPr marL="457200" indent="-457200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11"/>
            </a:pPr>
            <a:endParaRPr lang="ru-RU" sz="2000" dirty="0"/>
          </a:p>
          <a:p>
            <a:pPr marL="457200" indent="-457200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11"/>
            </a:pPr>
            <a:endParaRPr lang="ru-RU" sz="20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FF00"/>
          </a:solidFill>
        </p:spPr>
        <p:txBody>
          <a:bodyPr/>
          <a:lstStyle/>
          <a:p>
            <a:r>
              <a:rPr lang="ru-RU" altLang="ru-RU" sz="2800" b="1" dirty="0">
                <a:solidFill>
                  <a:srgbClr val="FF0000"/>
                </a:solidFill>
              </a:rPr>
              <a:t>Контрольные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3932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Источники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295402"/>
            <a:ext cx="8610600" cy="4525963"/>
          </a:xfrm>
        </p:spPr>
        <p:txBody>
          <a:bodyPr>
            <a:normAutofit fontScale="92500"/>
          </a:bodyPr>
          <a:lstStyle/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sz="3000" dirty="0" smtClean="0"/>
              <a:t>ГОСТ </a:t>
            </a:r>
            <a:r>
              <a:rPr lang="ru-RU" sz="3000" dirty="0" smtClean="0"/>
              <a:t>9038-90. </a:t>
            </a:r>
            <a:r>
              <a:rPr lang="ru-RU" sz="3000" dirty="0" smtClean="0"/>
              <a:t>Меры длины концевые плоскопараллельные. Технические условия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sz="2800" dirty="0" smtClean="0"/>
              <a:t>З.Н</a:t>
            </a:r>
            <a:r>
              <a:rPr lang="ru-RU" sz="2800" dirty="0"/>
              <a:t>. </a:t>
            </a:r>
            <a:r>
              <a:rPr lang="ru-RU" sz="2800" dirty="0" err="1" smtClean="0"/>
              <a:t>Перля</a:t>
            </a:r>
            <a:r>
              <a:rPr lang="ru-RU" sz="2800" dirty="0" smtClean="0"/>
              <a:t>. </a:t>
            </a:r>
            <a:r>
              <a:rPr lang="ru-RU" sz="2800" dirty="0" smtClean="0"/>
              <a:t>Путь к микрону </a:t>
            </a:r>
            <a:r>
              <a:rPr lang="en-US" sz="2800" dirty="0" smtClean="0">
                <a:hlinkClick r:id="rId2"/>
              </a:rPr>
              <a:t>http://scilib-technics.narod.ru/Machine5/Micron.htm</a:t>
            </a:r>
            <a:r>
              <a:rPr lang="ru-RU" sz="2800" dirty="0" smtClean="0"/>
              <a:t> </a:t>
            </a:r>
            <a:endParaRPr lang="ru-RU" sz="3000" dirty="0" smtClean="0"/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000" dirty="0" smtClean="0">
                <a:hlinkClick r:id="rId3"/>
              </a:rPr>
              <a:t>http://slesar.ucoz.ru/index/plitki_iogansona/0-16</a:t>
            </a:r>
            <a:r>
              <a:rPr lang="ru-RU" sz="3000" dirty="0" smtClean="0"/>
              <a:t> 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000" dirty="0" smtClean="0">
                <a:hlinkClick r:id="rId4"/>
              </a:rPr>
              <a:t>http://dic.academic.ru/dic.nsf/es/28650/</a:t>
            </a:r>
            <a:r>
              <a:rPr lang="ru-RU" sz="3000" dirty="0" smtClean="0">
                <a:hlinkClick r:id="rId4"/>
              </a:rPr>
              <a:t>концевые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000" dirty="0" smtClean="0">
                <a:hlinkClick r:id="rId4"/>
              </a:rPr>
              <a:t>http://dopusk.net/?page_id=300</a:t>
            </a:r>
            <a:endParaRPr lang="ru-RU" sz="3000" dirty="0" smtClean="0">
              <a:hlinkClick r:id="rId4"/>
            </a:endParaRPr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000" dirty="0" smtClean="0">
                <a:hlinkClick r:id="rId4"/>
              </a:rPr>
              <a:t>http://www.hobbycnc.ru/docs/kmd.html</a:t>
            </a:r>
            <a:endParaRPr lang="ru-RU" sz="3000" dirty="0" smtClean="0"/>
          </a:p>
          <a:p>
            <a:pPr marL="514350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000" dirty="0" smtClean="0">
                <a:hlinkClick r:id="rId5"/>
              </a:rPr>
              <a:t>http://megapaskal.ru/sredstva-izmeritelnoi-tehniki/1193-mery-lineynyh-i-uglovyh-velichin.html</a:t>
            </a:r>
            <a:endParaRPr lang="ru-RU" sz="3000" dirty="0" smtClean="0"/>
          </a:p>
          <a:p>
            <a:pPr marL="514350" indent="-514350" eaLnBrk="1" hangingPunct="1">
              <a:lnSpc>
                <a:spcPct val="80000"/>
              </a:lnSpc>
              <a:defRPr/>
            </a:pPr>
            <a:endParaRPr lang="ru-RU" sz="3000" dirty="0" smtClean="0"/>
          </a:p>
          <a:p>
            <a:pPr marL="514350" indent="-514350" eaLnBrk="1" hangingPunct="1">
              <a:lnSpc>
                <a:spcPct val="80000"/>
              </a:lnSpc>
              <a:defRPr/>
            </a:pPr>
            <a:endParaRPr lang="ru-RU" sz="3000" dirty="0" smtClean="0"/>
          </a:p>
          <a:p>
            <a:pPr marL="514350" indent="-514350" eaLnBrk="1" hangingPunct="1">
              <a:lnSpc>
                <a:spcPct val="80000"/>
              </a:lnSpc>
              <a:defRPr/>
            </a:pP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6351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</TotalTime>
  <Words>7106</Words>
  <Application>Microsoft Office PowerPoint</Application>
  <PresentationFormat>Экран (4:3)</PresentationFormat>
  <Paragraphs>1186</Paragraphs>
  <Slides>95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7" baseType="lpstr">
      <vt:lpstr>Тема Office</vt:lpstr>
      <vt:lpstr>Точечный рисунок</vt:lpstr>
      <vt:lpstr>Плоскопараллельные концевые меры длины</vt:lpstr>
      <vt:lpstr>СОДЕРЖАНИЕ</vt:lpstr>
      <vt:lpstr>1. Основные понятия</vt:lpstr>
      <vt:lpstr>2. Классификация мер</vt:lpstr>
      <vt:lpstr>Презентация PowerPoint</vt:lpstr>
      <vt:lpstr>3. Плоскопараллельные  концевые меры длины (КМД) </vt:lpstr>
      <vt:lpstr>4. Устройство плоскопараллельных  концевых мер длины (ПКМД) </vt:lpstr>
      <vt:lpstr>Устройство КМД </vt:lpstr>
      <vt:lpstr>Устройство КМД </vt:lpstr>
      <vt:lpstr>Устройство КМД </vt:lpstr>
      <vt:lpstr>Устройство КМД </vt:lpstr>
      <vt:lpstr>Устройство КМД </vt:lpstr>
      <vt:lpstr>5. Назначение КМД</vt:lpstr>
      <vt:lpstr>Наборы КМД:</vt:lpstr>
      <vt:lpstr>Назначение КМД</vt:lpstr>
      <vt:lpstr>Назначение КМД</vt:lpstr>
      <vt:lpstr>Назначение КМД</vt:lpstr>
      <vt:lpstr>Назначение КМД</vt:lpstr>
      <vt:lpstr>6. Настройка приборов по КМД</vt:lpstr>
      <vt:lpstr>Настройка приборов по КМД</vt:lpstr>
      <vt:lpstr>Настройка приборов по КМД</vt:lpstr>
      <vt:lpstr>Настройка приборов по КМД</vt:lpstr>
      <vt:lpstr>Настройка приборов по КМД</vt:lpstr>
      <vt:lpstr>Настройка приборов «на нуль» по КМД</vt:lpstr>
      <vt:lpstr>Настройка приборов «на нуль» по КМД</vt:lpstr>
      <vt:lpstr>Настройка приборов «на нуль» по КМД</vt:lpstr>
      <vt:lpstr>Установочные меры в комплекте с приборами</vt:lpstr>
      <vt:lpstr>Поверка и калибровка концевых мер длины</vt:lpstr>
      <vt:lpstr>Самоповерка КМД</vt:lpstr>
      <vt:lpstr>7. Материал концевых мер длины</vt:lpstr>
      <vt:lpstr>Материал КМД</vt:lpstr>
      <vt:lpstr> Материал концевых мер длины</vt:lpstr>
      <vt:lpstr> Материал концевых мер длины</vt:lpstr>
      <vt:lpstr>Материал КМД</vt:lpstr>
      <vt:lpstr>Наборы керамических КМД</vt:lpstr>
      <vt:lpstr>Материал КМД</vt:lpstr>
      <vt:lpstr>8. Основные параметры КМД:</vt:lpstr>
      <vt:lpstr>8.1 Номинальный размер КМД</vt:lpstr>
      <vt:lpstr>Номинальный размер КМД:</vt:lpstr>
      <vt:lpstr>Номинальный размер КМД:</vt:lpstr>
      <vt:lpstr>8.2 Плоскопараллельность  измерительных поверхностей КМД</vt:lpstr>
      <vt:lpstr>8.3-8.4 Методы нормирования точности КМД</vt:lpstr>
      <vt:lpstr>Классы точности КМД</vt:lpstr>
      <vt:lpstr>Классы точности КМД</vt:lpstr>
      <vt:lpstr>Разряды КМД:</vt:lpstr>
      <vt:lpstr>Разряды КМД</vt:lpstr>
      <vt:lpstr>Стандартом ISO 3650:1998 установлено четыре класса точности (допуска) КМД:</vt:lpstr>
      <vt:lpstr>9. Наборы КМД</vt:lpstr>
      <vt:lpstr>Градации наборов КМД</vt:lpstr>
      <vt:lpstr>Наборы КМД:</vt:lpstr>
      <vt:lpstr>Наборы КМД:</vt:lpstr>
      <vt:lpstr>Наборы КМД:</vt:lpstr>
      <vt:lpstr>Наборы КМД:</vt:lpstr>
      <vt:lpstr>Презентация PowerPoint</vt:lpstr>
      <vt:lpstr>Презентация PowerPoint</vt:lpstr>
      <vt:lpstr>10. 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</vt:lpstr>
      <vt:lpstr>Принадлежности к КМД:</vt:lpstr>
      <vt:lpstr>11. Притираемость КМД</vt:lpstr>
      <vt:lpstr>Притираемость КМД</vt:lpstr>
      <vt:lpstr>Причины притираемости</vt:lpstr>
      <vt:lpstr>Притирание плиток</vt:lpstr>
      <vt:lpstr>Притирание плиток</vt:lpstr>
      <vt:lpstr>Притирание плиток</vt:lpstr>
      <vt:lpstr>Презентация PowerPoint</vt:lpstr>
      <vt:lpstr>12. Настройка (подготовка) КМД перед работой</vt:lpstr>
      <vt:lpstr>12.1. ПРАВИЛА составления блока КМД:</vt:lpstr>
      <vt:lpstr>12.2. Сборка КМД под заданный размер</vt:lpstr>
      <vt:lpstr>Порядок выбора КМД в размер</vt:lpstr>
      <vt:lpstr>Набор № 1 (87 мер) Номинальные размеры концевых мер, мм</vt:lpstr>
      <vt:lpstr>Набор № 2 (42 меры) Номинальные размеры концевых мер, мм</vt:lpstr>
      <vt:lpstr>12.3. Сборка КМД под заданный размер</vt:lpstr>
      <vt:lpstr>Сборка КМД под заданный размер</vt:lpstr>
      <vt:lpstr>Сборка КМД под заданный размер</vt:lpstr>
      <vt:lpstr>Примеры расчетов размеров КМД</vt:lpstr>
      <vt:lpstr>Примеры расчетов размеров КМД</vt:lpstr>
      <vt:lpstr>Примеры расчетов размеров КМД (ВЫВОДЫ)</vt:lpstr>
      <vt:lpstr>Примеры расчетов размеров КМД</vt:lpstr>
      <vt:lpstr>Практическая работа № 1</vt:lpstr>
      <vt:lpstr>Варианты заданий для решения задач по составлению блоков заданного размера с помощью КМД (к практической работе № 1)</vt:lpstr>
      <vt:lpstr>Варианты заданий для решения задач по составлению блоков заданного размера с помощью КМД (к практической работе № 1)</vt:lpstr>
      <vt:lpstr>Контрольные вопросы</vt:lpstr>
      <vt:lpstr>Контрольные вопросы</vt:lpstr>
      <vt:lpstr>Источники информации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Тогидний Иван Иванович</dc:creator>
  <cp:lastModifiedBy>User</cp:lastModifiedBy>
  <cp:revision>381</cp:revision>
  <cp:lastPrinted>1601-01-01T00:00:00Z</cp:lastPrinted>
  <dcterms:created xsi:type="dcterms:W3CDTF">1601-01-01T00:00:00Z</dcterms:created>
  <dcterms:modified xsi:type="dcterms:W3CDTF">2020-04-13T20:25:44Z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