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96" r:id="rId3"/>
    <p:sldId id="346" r:id="rId4"/>
    <p:sldId id="416" r:id="rId5"/>
    <p:sldId id="428" r:id="rId6"/>
    <p:sldId id="415" r:id="rId7"/>
    <p:sldId id="316" r:id="rId8"/>
    <p:sldId id="384" r:id="rId9"/>
    <p:sldId id="379" r:id="rId10"/>
    <p:sldId id="317" r:id="rId11"/>
    <p:sldId id="318" r:id="rId12"/>
    <p:sldId id="429" r:id="rId13"/>
    <p:sldId id="421" r:id="rId14"/>
    <p:sldId id="378" r:id="rId15"/>
    <p:sldId id="420" r:id="rId16"/>
    <p:sldId id="422" r:id="rId17"/>
    <p:sldId id="425" r:id="rId18"/>
    <p:sldId id="423" r:id="rId19"/>
    <p:sldId id="424" r:id="rId20"/>
    <p:sldId id="426" r:id="rId21"/>
    <p:sldId id="414" r:id="rId22"/>
    <p:sldId id="419" r:id="rId23"/>
    <p:sldId id="427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DDDDDD"/>
    <a:srgbClr val="EAEAEA"/>
    <a:srgbClr val="FFCC00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208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51B19-FD63-453F-B9FF-AE72ED742E1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EDF77-B707-4291-AD8E-2946CA81B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556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A405E-7C49-4075-8883-6BF76F15EC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84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CC196-365B-45FE-9514-1C0E88793F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75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AD8DA-C744-41FC-8C76-3FEEAD2F51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8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FF130-D6CD-4088-9327-E62603A5D9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2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53383-5C10-42AE-BC39-1D5EE5E10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07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D9717-7853-4047-9850-61082DE5E0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01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7AC03-69A4-459C-BE51-32BA22F486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34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14940-1C32-4173-A35E-EA7FAFC3DF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66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99E2E-089C-489A-B5CE-658A89A72C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4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67F75-EE7F-45F1-ABC5-2A9F77C9D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35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47BDA-9AAE-43AF-B588-39C5F1016F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43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0FB0832B-02CC-413D-A155-DF7716F4A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mekkain.ru/KMD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523819"/>
            <a:ext cx="4007497" cy="137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6" descr="Концевые меры длины плоскопараллельные стальны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857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http://slesar.ucoz.ru/_si/0/8259785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548" y="304800"/>
            <a:ext cx="2491296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178" y="5029200"/>
            <a:ext cx="8458200" cy="1600200"/>
          </a:xfrm>
          <a:gradFill>
            <a:gsLst>
              <a:gs pos="93000">
                <a:srgbClr val="4E820F"/>
              </a:gs>
              <a:gs pos="85000">
                <a:srgbClr val="86990A"/>
              </a:gs>
              <a:gs pos="50000">
                <a:srgbClr val="FFCC00">
                  <a:alpha val="68000"/>
                  <a:lumMod val="97000"/>
                </a:srgbClr>
              </a:gs>
              <a:gs pos="100000">
                <a:srgbClr val="156B13"/>
              </a:gs>
            </a:gsLst>
            <a:lin ang="10800000" scaled="0"/>
          </a:gradFill>
          <a:ln>
            <a:solidFill>
              <a:srgbClr val="FFCC00"/>
            </a:solidFill>
          </a:ln>
          <a:extLst/>
        </p:spPr>
        <p:txBody>
          <a:bodyPr/>
          <a:lstStyle/>
          <a:p>
            <a:pPr eaLnBrk="1" hangingPunct="1">
              <a:defRPr/>
            </a:pPr>
            <a:r>
              <a:rPr lang="ru-RU" sz="2800" b="1" dirty="0"/>
              <a:t>Метрология, </a:t>
            </a:r>
            <a:r>
              <a:rPr lang="ru-RU" sz="2800" b="1" dirty="0" smtClean="0"/>
              <a:t>стандартизация и сертификация</a:t>
            </a:r>
          </a:p>
          <a:p>
            <a:pPr eaLnBrk="1" hangingPunct="1">
              <a:defRPr/>
            </a:pPr>
            <a:r>
              <a:rPr lang="ru-RU" sz="2800" b="1" dirty="0" smtClean="0"/>
              <a:t>Основы метрологии</a:t>
            </a:r>
          </a:p>
          <a:p>
            <a:pPr eaLnBrk="1" hangingPunct="1">
              <a:defRPr/>
            </a:pPr>
            <a:r>
              <a:rPr lang="ru-RU" sz="2800" b="1" dirty="0" smtClean="0"/>
              <a:t>Слесарное дело и технические измерения</a:t>
            </a:r>
            <a:endParaRPr lang="ru-RU" sz="2800" b="1" dirty="0"/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 rot="19780881">
            <a:off x="34206" y="1728548"/>
            <a:ext cx="6769359" cy="1434529"/>
          </a:xfrm>
          <a:solidFill>
            <a:srgbClr val="99FF66"/>
          </a:solidFill>
          <a:ln w="76200">
            <a:solidFill>
              <a:srgbClr val="0000FF"/>
            </a:solidFill>
          </a:ln>
        </p:spPr>
        <p:txBody>
          <a:bodyPr/>
          <a:lstStyle/>
          <a:p>
            <a:pPr eaLnBrk="1" hangingPunct="1"/>
            <a:r>
              <a:rPr lang="ru-RU" sz="4300" b="1" dirty="0" smtClean="0">
                <a:solidFill>
                  <a:srgbClr val="FF0000"/>
                </a:solidFill>
              </a:rPr>
              <a:t>Плоскопараллельные концевые меры длины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5033440"/>
              </p:ext>
            </p:extLst>
          </p:nvPr>
        </p:nvGraphicFramePr>
        <p:xfrm>
          <a:off x="313899" y="775648"/>
          <a:ext cx="8534403" cy="6045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8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1,005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1,1 7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2,5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3,5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4,5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5,5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6,5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7,5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8,5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9,5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20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30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40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50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60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70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80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90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100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algn="l"/>
                      <a:r>
                        <a:rPr lang="ru-RU" sz="2300" b="0" dirty="0" smtClean="0"/>
                        <a:t>Защитные меры: </a:t>
                      </a:r>
                      <a:r>
                        <a:rPr lang="ru-RU" sz="2300" b="1" dirty="0" smtClean="0"/>
                        <a:t>1</a:t>
                      </a:r>
                      <a:r>
                        <a:rPr lang="ru-RU" sz="2300" b="0" dirty="0" smtClean="0"/>
                        <a:t>; </a:t>
                      </a:r>
                      <a:r>
                        <a:rPr lang="ru-RU" sz="2300" b="1" dirty="0" smtClean="0"/>
                        <a:t>1</a:t>
                      </a:r>
                      <a:r>
                        <a:rPr lang="ru-RU" sz="2300" b="0" dirty="0" smtClean="0"/>
                        <a:t>;</a:t>
                      </a:r>
                      <a:r>
                        <a:rPr lang="ru-RU" sz="2300" b="1" dirty="0" smtClean="0"/>
                        <a:t> 1,5</a:t>
                      </a:r>
                      <a:r>
                        <a:rPr lang="ru-RU" sz="2300" b="0" dirty="0" smtClean="0"/>
                        <a:t>;</a:t>
                      </a:r>
                      <a:r>
                        <a:rPr lang="ru-RU" sz="2300" b="1" dirty="0" smtClean="0"/>
                        <a:t> 1,5</a:t>
                      </a:r>
                      <a:endParaRPr lang="ru-RU" sz="2300" b="1" dirty="0"/>
                    </a:p>
                  </a:txBody>
                  <a:tcPr anchor="ctr"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l"/>
                      <a:endParaRPr lang="ru-RU" sz="800" b="1" dirty="0"/>
                    </a:p>
                  </a:txBody>
                  <a:tcPr anchor="ctr"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/>
                    </a:p>
                  </a:txBody>
                  <a:tcPr anchor="ctr"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/>
                    </a:p>
                  </a:txBody>
                  <a:tcPr anchor="ctr"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/>
                    </a:p>
                  </a:txBody>
                  <a:tcPr anchor="ctr"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82132"/>
            <a:ext cx="8534400" cy="908467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200" b="1" i="1" dirty="0" smtClean="0">
                <a:solidFill>
                  <a:srgbClr val="006600"/>
                </a:solidFill>
              </a:rPr>
              <a:t>Таблица 1.</a:t>
            </a:r>
            <a:r>
              <a:rPr lang="ru-RU" sz="3200" b="1" dirty="0" smtClean="0">
                <a:solidFill>
                  <a:srgbClr val="FF0000"/>
                </a:solidFill>
              </a:rPr>
              <a:t> Набор № 1 </a:t>
            </a:r>
            <a:r>
              <a:rPr lang="ru-RU" sz="2600" b="1" dirty="0">
                <a:solidFill>
                  <a:srgbClr val="0000FF"/>
                </a:solidFill>
              </a:rPr>
              <a:t>(87 мер</a:t>
            </a:r>
            <a:r>
              <a:rPr lang="ru-RU" sz="2600" b="1" dirty="0" smtClean="0">
                <a:solidFill>
                  <a:srgbClr val="0000FF"/>
                </a:solidFill>
              </a:rPr>
              <a:t>)</a:t>
            </a:r>
            <a:r>
              <a:rPr lang="ru-RU" sz="2600" b="1" dirty="0" smtClean="0">
                <a:solidFill>
                  <a:srgbClr val="FF0000"/>
                </a:solidFill>
              </a:rPr>
              <a:t/>
            </a:r>
            <a:br>
              <a:rPr lang="ru-RU" sz="2600" b="1" dirty="0" smtClean="0">
                <a:solidFill>
                  <a:srgbClr val="FF0000"/>
                </a:solidFill>
              </a:rPr>
            </a:br>
            <a:r>
              <a:rPr lang="ru-RU" sz="2600" b="1" dirty="0" smtClean="0">
                <a:solidFill>
                  <a:srgbClr val="0000FF"/>
                </a:solidFill>
              </a:rPr>
              <a:t>Номинальные размеры концевых мер, </a:t>
            </a:r>
            <a:r>
              <a:rPr lang="ru-RU" sz="2600" b="1" dirty="0" smtClean="0">
                <a:solidFill>
                  <a:srgbClr val="FF0000"/>
                </a:solidFill>
              </a:rPr>
              <a:t>мм</a:t>
            </a:r>
          </a:p>
        </p:txBody>
      </p:sp>
    </p:spTree>
    <p:extLst>
      <p:ext uri="{BB962C8B-B14F-4D97-AF65-F5344CB8AC3E}">
        <p14:creationId xmlns:p14="http://schemas.microsoft.com/office/powerpoint/2010/main" val="372012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990599"/>
          <a:ext cx="8534403" cy="3906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8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8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1,005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1,09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1,9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2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3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4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5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6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7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8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9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20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30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40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50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60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70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80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90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 smtClean="0"/>
                        <a:t>100</a:t>
                      </a:r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b="0" dirty="0" smtClean="0"/>
                        <a:t>Защитные меры:</a:t>
                      </a:r>
                      <a:r>
                        <a:rPr lang="ru-RU" sz="2300" b="1" dirty="0" smtClean="0"/>
                        <a:t> 1; 1; 1,5; 1,5</a:t>
                      </a:r>
                      <a:endParaRPr lang="ru-RU" sz="2300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000">
                <a:tc gridSpan="9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300" b="1" dirty="0"/>
                    </a:p>
                  </a:txBody>
                  <a:tcPr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82132"/>
            <a:ext cx="8534400" cy="908467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200" b="1" i="1" dirty="0">
                <a:solidFill>
                  <a:srgbClr val="006600"/>
                </a:solidFill>
              </a:rPr>
              <a:t>Таблица </a:t>
            </a:r>
            <a:r>
              <a:rPr lang="ru-RU" sz="3200" b="1" i="1" dirty="0" smtClean="0">
                <a:solidFill>
                  <a:srgbClr val="006600"/>
                </a:solidFill>
              </a:rPr>
              <a:t>2.</a:t>
            </a:r>
            <a:r>
              <a:rPr lang="ru-RU" sz="3200" b="1" dirty="0" smtClean="0">
                <a:solidFill>
                  <a:srgbClr val="FF0000"/>
                </a:solidFill>
              </a:rPr>
              <a:t> Набор № 2 </a:t>
            </a:r>
            <a:r>
              <a:rPr lang="ru-RU" sz="2600" b="1" dirty="0" smtClean="0">
                <a:solidFill>
                  <a:srgbClr val="0000FF"/>
                </a:solidFill>
              </a:rPr>
              <a:t>(42 меры)</a:t>
            </a:r>
            <a:r>
              <a:rPr lang="ru-RU" sz="2600" b="1" dirty="0" smtClean="0">
                <a:solidFill>
                  <a:srgbClr val="FF0000"/>
                </a:solidFill>
              </a:rPr>
              <a:t/>
            </a:r>
            <a:br>
              <a:rPr lang="ru-RU" sz="2600" b="1" dirty="0" smtClean="0">
                <a:solidFill>
                  <a:srgbClr val="FF0000"/>
                </a:solidFill>
              </a:rPr>
            </a:br>
            <a:r>
              <a:rPr lang="ru-RU" sz="2600" b="1" dirty="0" smtClean="0">
                <a:solidFill>
                  <a:srgbClr val="0000FF"/>
                </a:solidFill>
              </a:rPr>
              <a:t>Номинальные размеры концевых мер, </a:t>
            </a:r>
            <a:r>
              <a:rPr lang="ru-RU" sz="2600" b="1" dirty="0" smtClean="0">
                <a:solidFill>
                  <a:srgbClr val="FF0000"/>
                </a:solidFill>
              </a:rPr>
              <a:t>мм</a:t>
            </a:r>
          </a:p>
        </p:txBody>
      </p:sp>
    </p:spTree>
    <p:extLst>
      <p:ext uri="{BB962C8B-B14F-4D97-AF65-F5344CB8AC3E}">
        <p14:creationId xmlns:p14="http://schemas.microsoft.com/office/powerpoint/2010/main" val="228639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968" y="381000"/>
            <a:ext cx="8887968" cy="679868"/>
          </a:xfrm>
          <a:solidFill>
            <a:srgbClr val="FFCC00"/>
          </a:solidFill>
        </p:spPr>
        <p:txBody>
          <a:bodyPr/>
          <a:lstStyle/>
          <a:p>
            <a:r>
              <a:rPr lang="ru-RU" sz="2000" b="1" i="1" dirty="0" smtClean="0">
                <a:solidFill>
                  <a:srgbClr val="0000FF"/>
                </a:solidFill>
              </a:rPr>
              <a:t>ВАРИАНТЫ ЗАДАНИЙ для </a:t>
            </a:r>
            <a:r>
              <a:rPr lang="ru-RU" sz="2000" b="1" i="1" dirty="0">
                <a:solidFill>
                  <a:srgbClr val="0000FF"/>
                </a:solidFill>
              </a:rPr>
              <a:t>решения задач по составлению блоков</a:t>
            </a:r>
            <a:r>
              <a:rPr lang="ru-RU" sz="2000" b="1" dirty="0">
                <a:solidFill>
                  <a:srgbClr val="0000FF"/>
                </a:solidFill>
              </a:rPr>
              <a:t/>
            </a:r>
            <a:br>
              <a:rPr lang="ru-RU" sz="2000" b="1" dirty="0">
                <a:solidFill>
                  <a:srgbClr val="0000FF"/>
                </a:solidFill>
              </a:rPr>
            </a:br>
            <a:r>
              <a:rPr lang="ru-RU" sz="2000" b="1" i="1" dirty="0">
                <a:solidFill>
                  <a:srgbClr val="0000FF"/>
                </a:solidFill>
              </a:rPr>
              <a:t>заданного размера с помощью </a:t>
            </a:r>
            <a:r>
              <a:rPr lang="ru-RU" sz="2000" b="1" i="1" dirty="0" smtClean="0">
                <a:solidFill>
                  <a:srgbClr val="0000FF"/>
                </a:solidFill>
              </a:rPr>
              <a:t>КМД (</a:t>
            </a:r>
            <a:r>
              <a:rPr lang="ru-RU" sz="2000" b="1" i="1" dirty="0" smtClean="0">
                <a:solidFill>
                  <a:srgbClr val="FF0000"/>
                </a:solidFill>
              </a:rPr>
              <a:t>к практической работе № 1</a:t>
            </a:r>
            <a:r>
              <a:rPr lang="ru-RU" sz="2000" b="1" i="1" dirty="0" smtClean="0">
                <a:solidFill>
                  <a:srgbClr val="0000FF"/>
                </a:solidFill>
              </a:rPr>
              <a:t>)</a:t>
            </a:r>
            <a:endParaRPr lang="ru-RU" sz="2000" b="1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587582"/>
              </p:ext>
            </p:extLst>
          </p:nvPr>
        </p:nvGraphicFramePr>
        <p:xfrm>
          <a:off x="539820" y="1414970"/>
          <a:ext cx="3879780" cy="50620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19201">
                  <a:extLst>
                    <a:ext uri="{9D8B030D-6E8A-4147-A177-3AD203B41FA5}">
                      <a16:colId xmlns:a16="http://schemas.microsoft.com/office/drawing/2014/main" val="3219954573"/>
                    </a:ext>
                  </a:extLst>
                </a:gridCol>
                <a:gridCol w="1517579">
                  <a:extLst>
                    <a:ext uri="{9D8B030D-6E8A-4147-A177-3AD203B41FA5}">
                      <a16:colId xmlns:a16="http://schemas.microsoft.com/office/drawing/2014/main" val="13437441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826551716"/>
                    </a:ext>
                  </a:extLst>
                </a:gridCol>
              </a:tblGrid>
              <a:tr h="2520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варианта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№ </a:t>
                      </a:r>
                      <a:r>
                        <a:rPr lang="ru-RU" sz="1600" dirty="0">
                          <a:effectLst/>
                        </a:rPr>
                        <a:t>задач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836705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</a:rPr>
                        <a:t>1</a:t>
                      </a:r>
                      <a:endParaRPr lang="ru-RU" sz="16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57790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1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133,12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171,99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979264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2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11,15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135,965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335269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3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132,125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111,865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915845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4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113,125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126,765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574681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5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122,135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45,835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99701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6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128,235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38,945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40552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7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62,355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119,84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655671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8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151,44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,54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614395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9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132,43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110,91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001480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10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179,15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140,51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214212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11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120,10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141,61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14387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12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121,11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87,88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579963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13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191,11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97,765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920396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14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199,22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87,995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47151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841163" y="4834"/>
            <a:ext cx="1473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006600"/>
                </a:solidFill>
              </a:rPr>
              <a:t>Таблица </a:t>
            </a:r>
            <a:r>
              <a:rPr lang="ru-RU" b="1" i="1" dirty="0" smtClean="0">
                <a:solidFill>
                  <a:srgbClr val="006600"/>
                </a:solidFill>
              </a:rPr>
              <a:t>3.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319592"/>
              </p:ext>
            </p:extLst>
          </p:nvPr>
        </p:nvGraphicFramePr>
        <p:xfrm>
          <a:off x="4876800" y="1414970"/>
          <a:ext cx="3657600" cy="50620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19201">
                  <a:extLst>
                    <a:ext uri="{9D8B030D-6E8A-4147-A177-3AD203B41FA5}">
                      <a16:colId xmlns:a16="http://schemas.microsoft.com/office/drawing/2014/main" val="3219954573"/>
                    </a:ext>
                  </a:extLst>
                </a:gridCol>
                <a:gridCol w="1219199">
                  <a:extLst>
                    <a:ext uri="{9D8B030D-6E8A-4147-A177-3AD203B41FA5}">
                      <a16:colId xmlns:a16="http://schemas.microsoft.com/office/drawing/2014/main" val="13437441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826551716"/>
                    </a:ext>
                  </a:extLst>
                </a:gridCol>
              </a:tblGrid>
              <a:tr h="2520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варианта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       № </a:t>
                      </a:r>
                      <a:r>
                        <a:rPr lang="ru-RU" sz="1600" dirty="0">
                          <a:effectLst/>
                        </a:rPr>
                        <a:t>задач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836705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</a:rPr>
                        <a:t>1</a:t>
                      </a:r>
                      <a:endParaRPr lang="ru-RU" sz="16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57790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110,31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,855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979264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138,31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68,96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335269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171,32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71,89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915845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18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139,32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11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7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,54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574681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19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190,92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119,22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99701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20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160,34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114,82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40552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146,34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113,84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655671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22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121,48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126,56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614395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23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11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8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,45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160,95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001480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24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152,12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115,56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214212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25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144,44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156,5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65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14387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26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151,12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118,65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579963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27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161,22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88,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9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95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920396"/>
                  </a:ext>
                </a:extLst>
              </a:tr>
              <a:tr h="325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28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134,44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153,55</a:t>
                      </a: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471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26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762000" y="1447800"/>
            <a:ext cx="7620000" cy="3276600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4000" b="1" dirty="0">
                <a:solidFill>
                  <a:srgbClr val="0000FF"/>
                </a:solidFill>
              </a:rPr>
              <a:t>Примеры </a:t>
            </a:r>
            <a:r>
              <a:rPr lang="ru-RU" sz="4000" b="1" dirty="0" smtClean="0">
                <a:solidFill>
                  <a:srgbClr val="0000FF"/>
                </a:solidFill>
              </a:rPr>
              <a:t>решения задач </a:t>
            </a:r>
            <a:br>
              <a:rPr lang="ru-RU" sz="4000" b="1" dirty="0" smtClean="0">
                <a:solidFill>
                  <a:srgbClr val="0000FF"/>
                </a:solidFill>
              </a:rPr>
            </a:br>
            <a:r>
              <a:rPr lang="ru-RU" sz="4000" b="1" dirty="0" smtClean="0">
                <a:solidFill>
                  <a:srgbClr val="0000FF"/>
                </a:solidFill>
              </a:rPr>
              <a:t>по расчёту </a:t>
            </a:r>
            <a:r>
              <a:rPr lang="ru-RU" sz="4000" b="1" dirty="0">
                <a:solidFill>
                  <a:srgbClr val="0000FF"/>
                </a:solidFill>
              </a:rPr>
              <a:t>размеров </a:t>
            </a:r>
            <a:r>
              <a:rPr lang="ru-RU" sz="4000" b="1" dirty="0" smtClean="0">
                <a:solidFill>
                  <a:srgbClr val="0000FF"/>
                </a:solidFill>
              </a:rPr>
              <a:t>КМД </a:t>
            </a:r>
            <a:br>
              <a:rPr lang="ru-RU" sz="4000" b="1" dirty="0" smtClean="0">
                <a:solidFill>
                  <a:srgbClr val="0000FF"/>
                </a:solidFill>
              </a:rPr>
            </a:br>
            <a:r>
              <a:rPr lang="ru-RU" sz="4000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с использованием</a:t>
            </a:r>
            <a:r>
              <a:rPr lang="ru-RU" sz="4000" b="1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 </a:t>
            </a:r>
            <a:br>
              <a:rPr lang="ru-RU" sz="4000" b="1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</a:br>
            <a:r>
              <a:rPr lang="ru-RU" sz="3200" b="1" i="1" u="sng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набора </a:t>
            </a:r>
            <a:r>
              <a:rPr lang="ru-RU" sz="3200" b="1" i="1" u="sng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мер № </a:t>
            </a:r>
            <a:r>
              <a:rPr lang="ru-RU" sz="3200" b="1" i="1" u="sng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1</a:t>
            </a:r>
            <a:r>
              <a:rPr lang="ru-RU" sz="3200" b="1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3200" b="1" i="1" dirty="0" smtClean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(таблица 1) </a:t>
            </a:r>
            <a:r>
              <a:rPr lang="ru-RU" sz="3200" b="1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и </a:t>
            </a:r>
            <a:br>
              <a:rPr lang="ru-RU" sz="3200" b="1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ru-RU" sz="3200" b="1" i="1" u="sng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набора мер № 2</a:t>
            </a:r>
            <a:r>
              <a:rPr lang="ru-RU" sz="3200" b="1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3200" b="1" i="1" dirty="0">
                <a:solidFill>
                  <a:srgbClr val="006600"/>
                </a:solidFill>
              </a:rPr>
              <a:t>(таблица </a:t>
            </a:r>
            <a:r>
              <a:rPr lang="ru-RU" sz="3200" b="1" i="1" dirty="0" smtClean="0">
                <a:solidFill>
                  <a:srgbClr val="006600"/>
                </a:solidFill>
              </a:rPr>
              <a:t>2) </a:t>
            </a:r>
            <a:endParaRPr lang="ru-RU" sz="2500" b="1" i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09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371601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Сборка КМД под заданный размер </a:t>
            </a:r>
            <a:br>
              <a:rPr lang="ru-RU" sz="3200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</a:br>
            <a:r>
              <a:rPr lang="ru-RU" sz="2500" b="1" i="1" dirty="0" smtClean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(пример расчета, с использованием </a:t>
            </a:r>
            <a:r>
              <a:rPr lang="ru-RU" sz="2500" b="1" i="1" u="sng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набора мер № 1</a:t>
            </a:r>
            <a:r>
              <a:rPr lang="ru-RU" sz="2500" b="1" i="1" dirty="0" smtClean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,</a:t>
            </a:r>
            <a:br>
              <a:rPr lang="ru-RU" sz="2500" b="1" i="1" dirty="0" smtClean="0">
                <a:solidFill>
                  <a:srgbClr val="006600"/>
                </a:solidFill>
                <a:latin typeface="+mn-lt"/>
                <a:ea typeface="+mn-ea"/>
                <a:cs typeface="+mn-cs"/>
              </a:rPr>
            </a:br>
            <a:r>
              <a:rPr lang="ru-RU" sz="2500" b="1" i="1" dirty="0" smtClean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см. таблицу 1)</a:t>
            </a:r>
            <a:endParaRPr lang="ru-RU" sz="2500" b="1" i="1" dirty="0" smtClean="0">
              <a:solidFill>
                <a:srgbClr val="0066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02" y="1887210"/>
            <a:ext cx="8607798" cy="405639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1371600"/>
            <a:ext cx="91080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smtClean="0">
                <a:solidFill>
                  <a:srgbClr val="FF0000"/>
                </a:solidFill>
                <a:latin typeface="Verdana" panose="020B0604030504040204" pitchFamily="34" charset="0"/>
              </a:rPr>
              <a:t>Пример 1</a:t>
            </a:r>
            <a:r>
              <a:rPr lang="ru-RU" sz="2400" b="1" i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</a:p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Verdana" panose="020B0604030504040204" pitchFamily="34" charset="0"/>
              </a:rPr>
              <a:t>набора </a:t>
            </a:r>
            <a:r>
              <a:rPr lang="ru-RU" sz="2400" b="1" i="1" dirty="0">
                <a:solidFill>
                  <a:srgbClr val="C00000"/>
                </a:solidFill>
                <a:latin typeface="Verdana" panose="020B0604030504040204" pitchFamily="34" charset="0"/>
              </a:rPr>
              <a:t>блока </a:t>
            </a:r>
            <a:r>
              <a:rPr lang="ru-RU" sz="2400" b="1" i="1" dirty="0" smtClean="0">
                <a:solidFill>
                  <a:srgbClr val="C00000"/>
                </a:solidFill>
                <a:latin typeface="Verdana" panose="020B0604030504040204" pitchFamily="34" charset="0"/>
              </a:rPr>
              <a:t>плиток размером </a:t>
            </a:r>
            <a:r>
              <a:rPr lang="ru-RU" sz="2400" b="1" i="1" dirty="0">
                <a:solidFill>
                  <a:srgbClr val="0000FF"/>
                </a:solidFill>
                <a:latin typeface="Verdana" panose="020B0604030504040204" pitchFamily="34" charset="0"/>
              </a:rPr>
              <a:t>39,675 мм 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5913819"/>
            <a:ext cx="9108040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50" dirty="0">
                <a:solidFill>
                  <a:srgbClr val="424242"/>
                </a:solidFill>
                <a:latin typeface="Verdana" panose="020B0604030504040204" pitchFamily="34" charset="0"/>
              </a:rPr>
              <a:t>Размер блока равняется сумме размеров концевых мер, входящих в его </a:t>
            </a:r>
            <a:r>
              <a:rPr lang="ru-RU" sz="1650" dirty="0" smtClean="0">
                <a:solidFill>
                  <a:srgbClr val="424242"/>
                </a:solidFill>
                <a:latin typeface="Verdana" panose="020B0604030504040204" pitchFamily="34" charset="0"/>
              </a:rPr>
              <a:t>состав:</a:t>
            </a:r>
          </a:p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Verdana" panose="020B0604030504040204" pitchFamily="34" charset="0"/>
              </a:rPr>
              <a:t>Проверка: </a:t>
            </a:r>
            <a:r>
              <a:rPr lang="ru-RU" sz="2400" b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1,005 + 1,17 + 7,5 + 30 = 39,675 мм 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97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Сборка КМД под заданный размер</a:t>
            </a:r>
            <a:br>
              <a:rPr lang="ru-RU" sz="2800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</a:br>
            <a:r>
              <a:rPr lang="ru-RU" sz="1800" b="1" i="1" dirty="0">
                <a:solidFill>
                  <a:srgbClr val="006600"/>
                </a:solidFill>
              </a:rPr>
              <a:t>(пример расчета, с использованием </a:t>
            </a:r>
            <a:r>
              <a:rPr lang="ru-RU" sz="1800" b="1" i="1" u="sng" dirty="0">
                <a:solidFill>
                  <a:srgbClr val="FF0000"/>
                </a:solidFill>
              </a:rPr>
              <a:t>набора мер № 1</a:t>
            </a:r>
            <a:r>
              <a:rPr lang="ru-RU" sz="1800" b="1" i="1" dirty="0" smtClean="0">
                <a:solidFill>
                  <a:srgbClr val="006600"/>
                </a:solidFill>
              </a:rPr>
              <a:t>, см</a:t>
            </a:r>
            <a:r>
              <a:rPr lang="ru-RU" sz="1800" b="1" i="1" dirty="0">
                <a:solidFill>
                  <a:srgbClr val="006600"/>
                </a:solidFill>
              </a:rPr>
              <a:t>. таблицу 1)</a:t>
            </a:r>
            <a:endParaRPr lang="ru-RU" sz="1800" b="1" dirty="0" smtClean="0">
              <a:solidFill>
                <a:srgbClr val="0000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200" y="762000"/>
            <a:ext cx="9067800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u="sng" dirty="0" smtClean="0">
                <a:solidFill>
                  <a:srgbClr val="FF0000"/>
                </a:solidFill>
                <a:latin typeface="Verdana" panose="020B0604030504040204" pitchFamily="34" charset="0"/>
              </a:rPr>
              <a:t>Пример 2</a:t>
            </a:r>
            <a:r>
              <a:rPr lang="ru-RU" sz="1600" b="1" i="1" dirty="0" smtClean="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</a:p>
          <a:p>
            <a:pPr algn="ctr"/>
            <a:r>
              <a:rPr lang="ru-RU" sz="1600" b="1" i="1" dirty="0" smtClean="0">
                <a:solidFill>
                  <a:srgbClr val="C00000"/>
                </a:solidFill>
                <a:latin typeface="Verdana" panose="020B0604030504040204" pitchFamily="34" charset="0"/>
              </a:rPr>
              <a:t>набора </a:t>
            </a:r>
            <a:r>
              <a:rPr lang="ru-RU" sz="1600" b="1" i="1" dirty="0">
                <a:solidFill>
                  <a:srgbClr val="C00000"/>
                </a:solidFill>
                <a:latin typeface="Verdana" panose="020B0604030504040204" pitchFamily="34" charset="0"/>
              </a:rPr>
              <a:t>блока </a:t>
            </a:r>
            <a:r>
              <a:rPr lang="ru-RU" sz="1600" b="1" i="1" dirty="0" smtClean="0">
                <a:solidFill>
                  <a:srgbClr val="C00000"/>
                </a:solidFill>
                <a:latin typeface="Verdana" panose="020B0604030504040204" pitchFamily="34" charset="0"/>
              </a:rPr>
              <a:t>плиток размером </a:t>
            </a:r>
            <a:r>
              <a:rPr lang="ru-RU" sz="1600" b="1" i="1" dirty="0" smtClean="0">
                <a:solidFill>
                  <a:srgbClr val="0000FF"/>
                </a:solidFill>
                <a:latin typeface="Verdana" panose="020B0604030504040204" pitchFamily="34" charset="0"/>
              </a:rPr>
              <a:t>33,645 </a:t>
            </a:r>
            <a:r>
              <a:rPr lang="ru-RU" sz="1600" b="1" i="1" dirty="0">
                <a:solidFill>
                  <a:srgbClr val="0000FF"/>
                </a:solidFill>
                <a:latin typeface="Verdana" panose="020B0604030504040204" pitchFamily="34" charset="0"/>
              </a:rPr>
              <a:t>мм </a:t>
            </a:r>
            <a:endParaRPr lang="ru-RU" sz="1600" b="1" i="1" dirty="0" smtClean="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r>
              <a:rPr lang="ru-RU" sz="1500" b="1" i="1" dirty="0" smtClean="0"/>
              <a:t>Надо </a:t>
            </a:r>
            <a:r>
              <a:rPr lang="ru-RU" sz="1500" b="1" i="1" dirty="0"/>
              <a:t>собрать блок концевых мер (БКМ) размером </a:t>
            </a:r>
            <a:r>
              <a:rPr lang="ru-RU" sz="1500" b="1" i="1" dirty="0">
                <a:solidFill>
                  <a:srgbClr val="0000FF"/>
                </a:solidFill>
              </a:rPr>
              <a:t>33,645 мм </a:t>
            </a:r>
            <a:r>
              <a:rPr lang="ru-RU" sz="1500" b="1" i="1" dirty="0"/>
              <a:t>из </a:t>
            </a:r>
            <a:r>
              <a:rPr lang="ru-RU" sz="1500" b="1" i="1" u="sng" dirty="0">
                <a:solidFill>
                  <a:srgbClr val="006600"/>
                </a:solidFill>
              </a:rPr>
              <a:t>набора концевых мер № 1</a:t>
            </a:r>
            <a:r>
              <a:rPr lang="ru-RU" sz="1500" b="1" i="1" dirty="0"/>
              <a:t>. </a:t>
            </a:r>
            <a:r>
              <a:rPr lang="ru-RU" sz="1500" dirty="0"/>
              <a:t>Обычно для уменьшения погрешности блока число мер в нём берут </a:t>
            </a:r>
            <a:r>
              <a:rPr lang="ru-RU" sz="1500" b="1" dirty="0">
                <a:solidFill>
                  <a:srgbClr val="FF0000"/>
                </a:solidFill>
              </a:rPr>
              <a:t>не более </a:t>
            </a:r>
            <a:r>
              <a:rPr lang="ru-RU" sz="1500" b="1" dirty="0" smtClean="0">
                <a:solidFill>
                  <a:srgbClr val="FF0000"/>
                </a:solidFill>
              </a:rPr>
              <a:t>четырёх-пяти</a:t>
            </a:r>
            <a:r>
              <a:rPr lang="ru-RU" sz="1500" dirty="0" smtClean="0"/>
              <a:t>. </a:t>
            </a:r>
          </a:p>
          <a:p>
            <a:pPr indent="266700"/>
            <a:r>
              <a:rPr lang="ru-RU" sz="1500" b="1" dirty="0" smtClean="0">
                <a:solidFill>
                  <a:srgbClr val="C00000"/>
                </a:solidFill>
              </a:rPr>
              <a:t>Расчет </a:t>
            </a:r>
            <a:r>
              <a:rPr lang="ru-RU" sz="1500" b="1" dirty="0">
                <a:solidFill>
                  <a:srgbClr val="C00000"/>
                </a:solidFill>
              </a:rPr>
              <a:t>проводить надо следующим образом: </a:t>
            </a:r>
            <a:endParaRPr lang="ru-RU" sz="1500" b="1" dirty="0" smtClean="0">
              <a:solidFill>
                <a:srgbClr val="C00000"/>
              </a:solidFill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500" dirty="0" smtClean="0"/>
              <a:t>сначала </a:t>
            </a:r>
            <a:r>
              <a:rPr lang="ru-RU" sz="1500" dirty="0"/>
              <a:t>берут концевую меру, которая имеет размер между ее измерительными плоскостями, включающий </a:t>
            </a:r>
            <a:r>
              <a:rPr lang="ru-RU" sz="1500" b="1" dirty="0"/>
              <a:t>последнюю цифру заданного размера</a:t>
            </a:r>
            <a:r>
              <a:rPr lang="ru-RU" sz="1500" dirty="0"/>
              <a:t>, поэтому берем в нашем случае </a:t>
            </a:r>
            <a:r>
              <a:rPr lang="ru-RU" sz="1500" b="1" dirty="0">
                <a:solidFill>
                  <a:srgbClr val="0000FF"/>
                </a:solidFill>
              </a:rPr>
              <a:t>меру</a:t>
            </a:r>
            <a:r>
              <a:rPr lang="ru-RU" sz="1500" dirty="0"/>
              <a:t> с размером </a:t>
            </a:r>
            <a:r>
              <a:rPr lang="ru-RU" sz="1500" b="1" dirty="0">
                <a:solidFill>
                  <a:srgbClr val="FF0000"/>
                </a:solidFill>
              </a:rPr>
              <a:t>1,005 мм </a:t>
            </a:r>
            <a:r>
              <a:rPr lang="ru-RU" sz="1500" dirty="0"/>
              <a:t>(меру, у которой размер имеет тысячные доли миллиметра</a:t>
            </a:r>
            <a:r>
              <a:rPr lang="ru-RU" sz="1500" dirty="0" smtClean="0"/>
              <a:t>);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500" dirty="0" smtClean="0"/>
              <a:t>вычитая из </a:t>
            </a:r>
            <a:r>
              <a:rPr lang="ru-RU" sz="1500" b="1" dirty="0" smtClean="0">
                <a:solidFill>
                  <a:srgbClr val="0000FF"/>
                </a:solidFill>
              </a:rPr>
              <a:t>заданного размера </a:t>
            </a:r>
            <a:r>
              <a:rPr lang="ru-RU" sz="1500" b="1" dirty="0">
                <a:solidFill>
                  <a:srgbClr val="FF0000"/>
                </a:solidFill>
              </a:rPr>
              <a:t>33,645 мм </a:t>
            </a:r>
            <a:r>
              <a:rPr lang="ru-RU" sz="1500" dirty="0"/>
              <a:t>размер </a:t>
            </a:r>
            <a:r>
              <a:rPr lang="ru-RU" sz="1500" b="1" dirty="0">
                <a:solidFill>
                  <a:srgbClr val="FF0000"/>
                </a:solidFill>
              </a:rPr>
              <a:t>1,005 мм</a:t>
            </a:r>
            <a:r>
              <a:rPr lang="ru-RU" sz="1500" dirty="0"/>
              <a:t>; получим </a:t>
            </a:r>
            <a:r>
              <a:rPr lang="ru-RU" sz="1500" b="1" dirty="0">
                <a:solidFill>
                  <a:srgbClr val="0000FF"/>
                </a:solidFill>
              </a:rPr>
              <a:t>остаток</a:t>
            </a:r>
            <a:r>
              <a:rPr lang="ru-RU" sz="1500" dirty="0"/>
              <a:t> </a:t>
            </a:r>
            <a:r>
              <a:rPr lang="ru-RU" sz="1500" b="1" dirty="0">
                <a:solidFill>
                  <a:srgbClr val="FF0000"/>
                </a:solidFill>
              </a:rPr>
              <a:t>32,640 </a:t>
            </a:r>
            <a:r>
              <a:rPr lang="ru-RU" sz="1500" b="1" dirty="0" smtClean="0">
                <a:solidFill>
                  <a:srgbClr val="FF0000"/>
                </a:solidFill>
              </a:rPr>
              <a:t>мм</a:t>
            </a:r>
            <a:r>
              <a:rPr lang="ru-RU" sz="1500" dirty="0" smtClean="0"/>
              <a:t>;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500" dirty="0" smtClean="0"/>
              <a:t>далее берём </a:t>
            </a:r>
            <a:r>
              <a:rPr lang="ru-RU" sz="1500" dirty="0"/>
              <a:t>меру, включающую </a:t>
            </a:r>
            <a:r>
              <a:rPr lang="ru-RU" sz="1500" b="1" dirty="0"/>
              <a:t>предпоследнюю цифру </a:t>
            </a:r>
            <a:r>
              <a:rPr lang="ru-RU" sz="1500" dirty="0"/>
              <a:t>заданного размера, то есть берём </a:t>
            </a:r>
            <a:r>
              <a:rPr lang="ru-RU" sz="1500" b="1" dirty="0">
                <a:solidFill>
                  <a:srgbClr val="0000FF"/>
                </a:solidFill>
              </a:rPr>
              <a:t>меру</a:t>
            </a:r>
            <a:r>
              <a:rPr lang="ru-RU" sz="1500" dirty="0"/>
              <a:t> с размером </a:t>
            </a:r>
            <a:r>
              <a:rPr lang="ru-RU" sz="1500" b="1" dirty="0">
                <a:solidFill>
                  <a:srgbClr val="FF0000"/>
                </a:solidFill>
              </a:rPr>
              <a:t>1,44 мм </a:t>
            </a:r>
            <a:r>
              <a:rPr lang="ru-RU" sz="1500" dirty="0"/>
              <a:t>(меру, у которой размер имеет сотые доли миллиметра</a:t>
            </a:r>
            <a:r>
              <a:rPr lang="ru-RU" sz="1500" dirty="0" smtClean="0"/>
              <a:t>);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500" dirty="0" smtClean="0"/>
              <a:t>вычитая из </a:t>
            </a:r>
            <a:r>
              <a:rPr lang="ru-RU" sz="1500" b="1" dirty="0">
                <a:solidFill>
                  <a:srgbClr val="0000FF"/>
                </a:solidFill>
              </a:rPr>
              <a:t>остатка</a:t>
            </a:r>
            <a:r>
              <a:rPr lang="ru-RU" sz="1500" dirty="0"/>
              <a:t> </a:t>
            </a:r>
            <a:r>
              <a:rPr lang="ru-RU" sz="1500" b="1" dirty="0">
                <a:solidFill>
                  <a:srgbClr val="FF0000"/>
                </a:solidFill>
              </a:rPr>
              <a:t>32,640 мм </a:t>
            </a:r>
            <a:r>
              <a:rPr lang="ru-RU" sz="1500" dirty="0"/>
              <a:t>размер </a:t>
            </a:r>
            <a:r>
              <a:rPr lang="ru-RU" sz="1500" b="1" dirty="0">
                <a:solidFill>
                  <a:srgbClr val="FF0000"/>
                </a:solidFill>
              </a:rPr>
              <a:t>1,44 мм</a:t>
            </a:r>
            <a:r>
              <a:rPr lang="ru-RU" sz="1500" dirty="0"/>
              <a:t>, получим </a:t>
            </a:r>
            <a:r>
              <a:rPr lang="ru-RU" sz="1500" b="1" dirty="0">
                <a:solidFill>
                  <a:srgbClr val="0000FF"/>
                </a:solidFill>
              </a:rPr>
              <a:t>остаток</a:t>
            </a:r>
            <a:r>
              <a:rPr lang="ru-RU" sz="1500" dirty="0"/>
              <a:t> </a:t>
            </a:r>
            <a:r>
              <a:rPr lang="ru-RU" sz="1500" b="1" dirty="0">
                <a:solidFill>
                  <a:srgbClr val="FF0000"/>
                </a:solidFill>
              </a:rPr>
              <a:t>31,2 мм</a:t>
            </a:r>
            <a:r>
              <a:rPr lang="ru-RU" sz="1500" dirty="0"/>
              <a:t>. </a:t>
            </a:r>
            <a:endParaRPr lang="ru-RU" sz="1500" dirty="0" smtClean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500" dirty="0" smtClean="0"/>
              <a:t>далее берём </a:t>
            </a:r>
            <a:r>
              <a:rPr lang="ru-RU" sz="1500" b="1" dirty="0">
                <a:solidFill>
                  <a:srgbClr val="0000FF"/>
                </a:solidFill>
              </a:rPr>
              <a:t>меру </a:t>
            </a:r>
            <a:r>
              <a:rPr lang="ru-RU" sz="1500" b="1" dirty="0">
                <a:solidFill>
                  <a:srgbClr val="FF0000"/>
                </a:solidFill>
              </a:rPr>
              <a:t>1,2 мм </a:t>
            </a:r>
            <a:r>
              <a:rPr lang="ru-RU" sz="1500" dirty="0"/>
              <a:t>(меру, у которой размер имеет десятые доли миллиметра</a:t>
            </a:r>
            <a:r>
              <a:rPr lang="ru-RU" sz="1500" dirty="0" smtClean="0"/>
              <a:t>);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500" dirty="0" smtClean="0"/>
              <a:t>вычитая из </a:t>
            </a:r>
            <a:r>
              <a:rPr lang="ru-RU" sz="1500" b="1" dirty="0">
                <a:solidFill>
                  <a:srgbClr val="0000FF"/>
                </a:solidFill>
              </a:rPr>
              <a:t>остатка</a:t>
            </a:r>
            <a:r>
              <a:rPr lang="ru-RU" sz="1500" dirty="0"/>
              <a:t> </a:t>
            </a:r>
            <a:r>
              <a:rPr lang="ru-RU" sz="1500" b="1" dirty="0">
                <a:solidFill>
                  <a:srgbClr val="FF0000"/>
                </a:solidFill>
              </a:rPr>
              <a:t>31,2 мм </a:t>
            </a:r>
            <a:r>
              <a:rPr lang="ru-RU" sz="1500" dirty="0"/>
              <a:t>размер </a:t>
            </a:r>
            <a:r>
              <a:rPr lang="ru-RU" sz="1500" b="1" dirty="0">
                <a:solidFill>
                  <a:srgbClr val="FF0000"/>
                </a:solidFill>
              </a:rPr>
              <a:t>1,2 мм</a:t>
            </a:r>
            <a:r>
              <a:rPr lang="ru-RU" sz="1500" dirty="0"/>
              <a:t>, получим </a:t>
            </a:r>
            <a:r>
              <a:rPr lang="ru-RU" sz="1500" b="1" dirty="0">
                <a:solidFill>
                  <a:srgbClr val="0000FF"/>
                </a:solidFill>
              </a:rPr>
              <a:t>остаток</a:t>
            </a:r>
            <a:r>
              <a:rPr lang="ru-RU" sz="1500" dirty="0"/>
              <a:t> </a:t>
            </a:r>
            <a:r>
              <a:rPr lang="ru-RU" sz="1500" b="1" dirty="0">
                <a:solidFill>
                  <a:srgbClr val="FF0000"/>
                </a:solidFill>
              </a:rPr>
              <a:t>30 </a:t>
            </a:r>
            <a:r>
              <a:rPr lang="ru-RU" sz="1500" b="1" dirty="0" smtClean="0">
                <a:solidFill>
                  <a:srgbClr val="FF0000"/>
                </a:solidFill>
              </a:rPr>
              <a:t>мм</a:t>
            </a:r>
            <a:r>
              <a:rPr lang="ru-RU" sz="1500" dirty="0" smtClean="0"/>
              <a:t>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500" dirty="0" smtClean="0"/>
              <a:t>берём </a:t>
            </a:r>
            <a:r>
              <a:rPr lang="ru-RU" sz="1500" b="1" dirty="0" smtClean="0">
                <a:solidFill>
                  <a:srgbClr val="0000FF"/>
                </a:solidFill>
              </a:rPr>
              <a:t>меру</a:t>
            </a:r>
            <a:r>
              <a:rPr lang="ru-RU" sz="1500" dirty="0" smtClean="0"/>
              <a:t> </a:t>
            </a:r>
            <a:r>
              <a:rPr lang="ru-RU" sz="1500" dirty="0"/>
              <a:t>размером </a:t>
            </a:r>
            <a:r>
              <a:rPr lang="ru-RU" sz="1500" b="1" dirty="0">
                <a:solidFill>
                  <a:srgbClr val="FF0000"/>
                </a:solidFill>
              </a:rPr>
              <a:t>30 мм</a:t>
            </a:r>
            <a:r>
              <a:rPr lang="ru-RU" sz="1500" dirty="0" smtClean="0"/>
              <a:t>.</a:t>
            </a:r>
            <a:endParaRPr lang="ru-RU" sz="1500" b="1" dirty="0">
              <a:solidFill>
                <a:srgbClr val="0000FF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686198"/>
              </p:ext>
            </p:extLst>
          </p:nvPr>
        </p:nvGraphicFramePr>
        <p:xfrm>
          <a:off x="457200" y="4301804"/>
          <a:ext cx="8076345" cy="19598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63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2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0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Требуется составить блок с размером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33,645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мм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Первая концевая мера, входящая в блок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1,005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Остаток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32,640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Вторая концевая мера, входящая в блок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1,44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Остаток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31,2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Третья концевая мера, входящая в блок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1,2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Четвертая концевая мера, входящая в блок (остаток)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30,0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мм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55202" y="6232129"/>
            <a:ext cx="89125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33375">
              <a:spcBef>
                <a:spcPts val="0"/>
              </a:spcBef>
              <a:spcAft>
                <a:spcPts val="0"/>
              </a:spcAft>
            </a:pPr>
            <a:r>
              <a:rPr lang="ru-RU" sz="1500" b="1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r>
              <a:rPr lang="ru-RU" sz="1500" dirty="0" smtClean="0">
                <a:solidFill>
                  <a:srgbClr val="42424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1500" dirty="0">
                <a:solidFill>
                  <a:srgbClr val="42424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образом, заданный БКМ может быть составлен </a:t>
            </a:r>
            <a:r>
              <a:rPr lang="ru-RU" sz="1500" b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из четырех концевых мер </a:t>
            </a:r>
            <a:r>
              <a:rPr lang="ru-RU" sz="1500" dirty="0">
                <a:solidFill>
                  <a:srgbClr val="42424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размерами </a:t>
            </a:r>
            <a:r>
              <a:rPr lang="ru-RU" sz="15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1,005</a:t>
            </a:r>
            <a:r>
              <a:rPr lang="ru-RU" sz="1500" dirty="0">
                <a:solidFill>
                  <a:srgbClr val="42424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5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1,44</a:t>
            </a:r>
            <a:r>
              <a:rPr lang="ru-RU" sz="1500" dirty="0">
                <a:solidFill>
                  <a:srgbClr val="42424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5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ru-RU" sz="1500" dirty="0">
                <a:solidFill>
                  <a:srgbClr val="42424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5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30 мм</a:t>
            </a:r>
            <a:r>
              <a:rPr lang="ru-RU" sz="1500" dirty="0">
                <a:solidFill>
                  <a:srgbClr val="42424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74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85682" y="1295400"/>
            <a:ext cx="873560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solidFill>
                  <a:srgbClr val="FF0000"/>
                </a:solidFill>
                <a:latin typeface="Verdana" panose="020B0604030504040204" pitchFamily="34" charset="0"/>
              </a:rPr>
              <a:t>Пример 3 </a:t>
            </a:r>
          </a:p>
          <a:p>
            <a:pPr algn="ctr"/>
            <a:r>
              <a:rPr lang="ru-RU" sz="2000" b="1" i="1" dirty="0" smtClean="0">
                <a:solidFill>
                  <a:srgbClr val="C00000"/>
                </a:solidFill>
                <a:latin typeface="Verdana" panose="020B0604030504040204" pitchFamily="34" charset="0"/>
              </a:rPr>
              <a:t>набора </a:t>
            </a:r>
            <a:r>
              <a:rPr lang="ru-RU" sz="2000" b="1" i="1" dirty="0">
                <a:solidFill>
                  <a:srgbClr val="C00000"/>
                </a:solidFill>
                <a:latin typeface="Verdana" panose="020B0604030504040204" pitchFamily="34" charset="0"/>
              </a:rPr>
              <a:t>блока </a:t>
            </a:r>
            <a:r>
              <a:rPr lang="ru-RU" sz="2000" b="1" i="1" dirty="0" smtClean="0">
                <a:solidFill>
                  <a:srgbClr val="C00000"/>
                </a:solidFill>
                <a:latin typeface="Verdana" panose="020B0604030504040204" pitchFamily="34" charset="0"/>
              </a:rPr>
              <a:t>плиток размером </a:t>
            </a:r>
            <a:r>
              <a:rPr lang="ru-RU" sz="2000" b="1" i="1" dirty="0" smtClean="0">
                <a:solidFill>
                  <a:srgbClr val="0000FF"/>
                </a:solidFill>
                <a:latin typeface="Verdana" panose="020B0604030504040204" pitchFamily="34" charset="0"/>
              </a:rPr>
              <a:t>28,385 </a:t>
            </a:r>
            <a:r>
              <a:rPr lang="ru-RU" sz="2000" b="1" i="1" dirty="0">
                <a:solidFill>
                  <a:srgbClr val="0000FF"/>
                </a:solidFill>
                <a:latin typeface="Verdana" panose="020B0604030504040204" pitchFamily="34" charset="0"/>
              </a:rPr>
              <a:t>мм </a:t>
            </a:r>
            <a:endParaRPr lang="ru-RU" sz="2000" b="1" i="1" dirty="0" smtClean="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endParaRPr lang="ru-RU" sz="800" b="1" i="1" dirty="0" smtClean="0">
              <a:solidFill>
                <a:srgbClr val="FF0000"/>
              </a:solidFill>
            </a:endParaRPr>
          </a:p>
          <a:p>
            <a:r>
              <a:rPr lang="ru-RU" sz="2000" b="1" i="1" dirty="0" smtClean="0"/>
              <a:t>Необходимо </a:t>
            </a:r>
            <a:r>
              <a:rPr lang="ru-RU" sz="2000" b="1" i="1" dirty="0"/>
              <a:t>составить блок концевых мер размером </a:t>
            </a:r>
            <a:r>
              <a:rPr lang="ru-RU" sz="2000" b="1" i="1" dirty="0">
                <a:solidFill>
                  <a:srgbClr val="0000FF"/>
                </a:solidFill>
              </a:rPr>
              <a:t>28,385 мм</a:t>
            </a:r>
            <a:r>
              <a:rPr lang="ru-RU" sz="2000" b="1" i="1" dirty="0"/>
              <a:t>, пользуясь </a:t>
            </a:r>
            <a:r>
              <a:rPr lang="ru-RU" sz="2000" b="1" i="1" u="sng" dirty="0">
                <a:solidFill>
                  <a:srgbClr val="006600"/>
                </a:solidFill>
              </a:rPr>
              <a:t>набором концевых мер № 1</a:t>
            </a:r>
            <a:r>
              <a:rPr lang="ru-RU" sz="2000" b="1" i="1" dirty="0"/>
              <a:t>. </a:t>
            </a:r>
            <a:endParaRPr lang="ru-RU" sz="2000" b="1" i="1" dirty="0" smtClean="0"/>
          </a:p>
          <a:p>
            <a:endParaRPr lang="ru-RU" sz="2000" b="1" dirty="0"/>
          </a:p>
          <a:p>
            <a:r>
              <a:rPr lang="ru-RU" sz="2000" dirty="0" smtClean="0"/>
              <a:t>В </a:t>
            </a:r>
            <a:r>
              <a:rPr lang="ru-RU" sz="2000" dirty="0"/>
              <a:t>этом случае необходимо руководствоваться следующим </a:t>
            </a:r>
            <a:r>
              <a:rPr lang="ru-RU" sz="2000" b="1" dirty="0">
                <a:solidFill>
                  <a:srgbClr val="FF0000"/>
                </a:solidFill>
              </a:rPr>
              <a:t>правилом</a:t>
            </a:r>
            <a:r>
              <a:rPr lang="ru-RU" sz="2000" dirty="0"/>
              <a:t>: </a:t>
            </a:r>
            <a:endParaRPr lang="ru-RU" sz="2000" dirty="0" smtClean="0"/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блок </a:t>
            </a:r>
            <a:r>
              <a:rPr lang="ru-RU" sz="2000" dirty="0"/>
              <a:t>заданного размера необходимо составлять из возможно меньшего числа концевых </a:t>
            </a:r>
            <a:r>
              <a:rPr lang="ru-RU" sz="2000" dirty="0" smtClean="0"/>
              <a:t>мер; 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сначала следует </a:t>
            </a:r>
            <a:r>
              <a:rPr lang="ru-RU" sz="2000" dirty="0"/>
              <a:t>выбирать меры, позволяющие получить тысячные доли миллиметра, затем сотые, десятые и, наконец, целые </a:t>
            </a:r>
            <a:r>
              <a:rPr lang="ru-RU" sz="2000" dirty="0" smtClean="0"/>
              <a:t>миллиметры; 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000" dirty="0" smtClean="0"/>
              <a:t>поэтому для </a:t>
            </a:r>
            <a:r>
              <a:rPr lang="ru-RU" sz="2000" dirty="0"/>
              <a:t>получения размера </a:t>
            </a:r>
            <a:r>
              <a:rPr lang="ru-RU" sz="2000" b="1" dirty="0">
                <a:solidFill>
                  <a:srgbClr val="FF0000"/>
                </a:solidFill>
              </a:rPr>
              <a:t>28,385 мм </a:t>
            </a:r>
            <a:r>
              <a:rPr lang="ru-RU" sz="2000" dirty="0"/>
              <a:t>необходимо взять концевые меры в следующей последовательности: </a:t>
            </a:r>
            <a:endParaRPr lang="ru-RU" sz="2000" dirty="0" smtClean="0"/>
          </a:p>
          <a:p>
            <a:pPr algn="ctr">
              <a:buClr>
                <a:srgbClr val="FF0000"/>
              </a:buClr>
            </a:pPr>
            <a:endParaRPr lang="ru-RU" sz="2000" dirty="0"/>
          </a:p>
          <a:p>
            <a:pPr algn="ctr">
              <a:buClr>
                <a:srgbClr val="FF0000"/>
              </a:buClr>
            </a:pPr>
            <a:r>
              <a:rPr lang="ru-RU" sz="2800" b="1" dirty="0" smtClean="0">
                <a:solidFill>
                  <a:srgbClr val="FF0000"/>
                </a:solidFill>
              </a:rPr>
              <a:t>1,005 + 1,38 + 6 + 20 = 28,385 мм</a:t>
            </a:r>
            <a:endParaRPr lang="ru-RU" sz="2800" b="1" dirty="0">
              <a:solidFill>
                <a:srgbClr val="FF0000"/>
              </a:solidFill>
            </a:endParaRPr>
          </a:p>
          <a:p>
            <a:pPr algn="just"/>
            <a:endParaRPr lang="ru-RU" sz="1400" b="1" dirty="0">
              <a:solidFill>
                <a:srgbClr val="0000FF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-48998" y="0"/>
            <a:ext cx="9192997" cy="1143000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Сборка КМД под заданный размер</a:t>
            </a:r>
            <a:br>
              <a:rPr lang="ru-RU" sz="2800" b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</a:br>
            <a:r>
              <a:rPr lang="ru-RU" sz="1800" b="1" i="1" dirty="0">
                <a:solidFill>
                  <a:srgbClr val="006600"/>
                </a:solidFill>
              </a:rPr>
              <a:t>(пример расчета, с использованием </a:t>
            </a:r>
            <a:r>
              <a:rPr lang="ru-RU" sz="1800" b="1" i="1" u="sng" dirty="0">
                <a:solidFill>
                  <a:srgbClr val="FF0000"/>
                </a:solidFill>
              </a:rPr>
              <a:t>набора мер № 1</a:t>
            </a:r>
            <a:r>
              <a:rPr lang="ru-RU" sz="1800" b="1" i="1" dirty="0" smtClean="0">
                <a:solidFill>
                  <a:srgbClr val="006600"/>
                </a:solidFill>
              </a:rPr>
              <a:t>, см</a:t>
            </a:r>
            <a:r>
              <a:rPr lang="ru-RU" sz="1800" b="1" i="1" dirty="0">
                <a:solidFill>
                  <a:srgbClr val="006600"/>
                </a:solidFill>
              </a:rPr>
              <a:t>. таблицу 1)</a:t>
            </a:r>
            <a:endParaRPr lang="ru-RU" sz="18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97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999" y="0"/>
            <a:ext cx="8458200" cy="358322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00FF"/>
                </a:solidFill>
              </a:rPr>
              <a:t>Примеры расчетов размеров КМД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" y="376302"/>
            <a:ext cx="9029700" cy="5540802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2000" b="1" i="1" u="sng" dirty="0" smtClean="0">
                <a:solidFill>
                  <a:srgbClr val="FF0000"/>
                </a:solidFill>
              </a:rPr>
              <a:t>Пример 4</a:t>
            </a:r>
            <a:r>
              <a:rPr lang="ru-RU" sz="2000" b="1" i="1" dirty="0" smtClean="0">
                <a:solidFill>
                  <a:srgbClr val="FF0000"/>
                </a:solidFill>
              </a:rPr>
              <a:t>.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20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Требуется подобрать концевые меры для размера </a:t>
            </a:r>
            <a:r>
              <a:rPr lang="ru-RU" altLang="ru-RU" sz="2000" b="1" i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86,965 мм </a:t>
            </a:r>
            <a:r>
              <a:rPr lang="ru-RU" altLang="ru-RU" sz="2000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из </a:t>
            </a:r>
            <a:r>
              <a:rPr lang="ru-RU" sz="2000" b="1" i="1" dirty="0">
                <a:solidFill>
                  <a:srgbClr val="0000FF"/>
                </a:solidFill>
              </a:rPr>
              <a:t>набора № </a:t>
            </a:r>
            <a:r>
              <a:rPr lang="ru-RU" sz="2000" b="1" i="1" dirty="0" smtClean="0">
                <a:solidFill>
                  <a:srgbClr val="0000FF"/>
                </a:solidFill>
              </a:rPr>
              <a:t>1</a:t>
            </a:r>
            <a:r>
              <a:rPr lang="ru-RU" sz="2000" b="1" i="1" dirty="0" smtClean="0"/>
              <a:t>:                        </a:t>
            </a:r>
            <a:r>
              <a:rPr lang="ru-RU" altLang="ru-RU" sz="2000" b="1" i="1" dirty="0" smtClean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altLang="ru-RU" sz="2000" b="1" dirty="0">
              <a:solidFill>
                <a:srgbClr val="00B050"/>
              </a:solidFill>
              <a:latin typeface="+mj-lt"/>
            </a:endParaRP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endParaRPr lang="ru-RU" sz="800" b="1" dirty="0" smtClean="0">
              <a:solidFill>
                <a:srgbClr val="FF0000"/>
              </a:solidFill>
            </a:endParaRP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b="1" dirty="0" smtClean="0"/>
          </a:p>
        </p:txBody>
      </p:sp>
      <p:cxnSp>
        <p:nvCxnSpPr>
          <p:cNvPr id="41" name="Прямая соединительная линия 40"/>
          <p:cNvCxnSpPr/>
          <p:nvPr/>
        </p:nvCxnSpPr>
        <p:spPr bwMode="auto">
          <a:xfrm flipH="1">
            <a:off x="4878569" y="2350168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Прямая соединительная линия 41"/>
          <p:cNvCxnSpPr/>
          <p:nvPr/>
        </p:nvCxnSpPr>
        <p:spPr bwMode="auto">
          <a:xfrm flipH="1">
            <a:off x="4880506" y="3080084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Прямая соединительная линия 44"/>
          <p:cNvCxnSpPr/>
          <p:nvPr/>
        </p:nvCxnSpPr>
        <p:spPr bwMode="auto">
          <a:xfrm flipH="1">
            <a:off x="4854764" y="3781926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Прямая соединительная линия 45"/>
          <p:cNvCxnSpPr/>
          <p:nvPr/>
        </p:nvCxnSpPr>
        <p:spPr bwMode="auto">
          <a:xfrm flipH="1">
            <a:off x="4819208" y="4480128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Прямая соединительная линия 47"/>
          <p:cNvCxnSpPr/>
          <p:nvPr/>
        </p:nvCxnSpPr>
        <p:spPr bwMode="auto">
          <a:xfrm flipH="1">
            <a:off x="4854764" y="2667000"/>
            <a:ext cx="95770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Прямая соединительная линия 49"/>
          <p:cNvCxnSpPr/>
          <p:nvPr/>
        </p:nvCxnSpPr>
        <p:spPr bwMode="auto">
          <a:xfrm flipH="1">
            <a:off x="4865397" y="3396916"/>
            <a:ext cx="75105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Прямая соединительная линия 50"/>
          <p:cNvCxnSpPr/>
          <p:nvPr/>
        </p:nvCxnSpPr>
        <p:spPr bwMode="auto">
          <a:xfrm flipH="1">
            <a:off x="4876030" y="4115435"/>
            <a:ext cx="53417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Прямая соединительная линия 51"/>
          <p:cNvCxnSpPr/>
          <p:nvPr/>
        </p:nvCxnSpPr>
        <p:spPr bwMode="auto">
          <a:xfrm flipH="1">
            <a:off x="4922782" y="4866799"/>
            <a:ext cx="48741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813618"/>
              </p:ext>
            </p:extLst>
          </p:nvPr>
        </p:nvGraphicFramePr>
        <p:xfrm>
          <a:off x="266699" y="1026072"/>
          <a:ext cx="8610601" cy="48897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10968">
                  <a:extLst>
                    <a:ext uri="{9D8B030D-6E8A-4147-A177-3AD203B41FA5}">
                      <a16:colId xmlns:a16="http://schemas.microsoft.com/office/drawing/2014/main" val="264691745"/>
                    </a:ext>
                  </a:extLst>
                </a:gridCol>
                <a:gridCol w="1503833">
                  <a:extLst>
                    <a:ext uri="{9D8B030D-6E8A-4147-A177-3AD203B41FA5}">
                      <a16:colId xmlns:a16="http://schemas.microsoft.com/office/drawing/2014/main" val="4281625103"/>
                    </a:ext>
                  </a:extLst>
                </a:gridCol>
                <a:gridCol w="2792729">
                  <a:extLst>
                    <a:ext uri="{9D8B030D-6E8A-4147-A177-3AD203B41FA5}">
                      <a16:colId xmlns:a16="http://schemas.microsoft.com/office/drawing/2014/main" val="1859827262"/>
                    </a:ext>
                  </a:extLst>
                </a:gridCol>
                <a:gridCol w="1703071">
                  <a:extLst>
                    <a:ext uri="{9D8B030D-6E8A-4147-A177-3AD203B41FA5}">
                      <a16:colId xmlns:a16="http://schemas.microsoft.com/office/drawing/2014/main" val="1247277466"/>
                    </a:ext>
                  </a:extLst>
                </a:gridCol>
              </a:tblGrid>
              <a:tr h="16192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Вариант 1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Вариант 2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309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исходный </a:t>
                      </a:r>
                      <a:r>
                        <a:rPr lang="ru-RU" sz="2000" dirty="0">
                          <a:effectLst/>
                        </a:rPr>
                        <a:t>размер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_86,965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исходный </a:t>
                      </a:r>
                      <a:r>
                        <a:rPr lang="ru-RU" sz="2000" b="1" dirty="0">
                          <a:effectLst/>
                        </a:rPr>
                        <a:t>размер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_86,965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096981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1-я </a:t>
                      </a:r>
                      <a:r>
                        <a:rPr lang="ru-RU" sz="2000" dirty="0">
                          <a:effectLst/>
                        </a:rPr>
                        <a:t>мера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 </a:t>
                      </a:r>
                      <a:r>
                        <a:rPr lang="ru-RU" sz="2000" b="1" u="sng" dirty="0">
                          <a:effectLst/>
                        </a:rPr>
                        <a:t>  1,005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1-я </a:t>
                      </a:r>
                      <a:r>
                        <a:rPr lang="ru-RU" sz="2000" b="1" dirty="0">
                          <a:effectLst/>
                        </a:rPr>
                        <a:t>мера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  </a:t>
                      </a:r>
                      <a:r>
                        <a:rPr lang="ru-RU" sz="2000" u="sng">
                          <a:effectLst/>
                        </a:rPr>
                        <a:t>  1,005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919397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остаток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_85,96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остаток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_85,96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062078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2-я </a:t>
                      </a:r>
                      <a:r>
                        <a:rPr lang="ru-RU" sz="2000" dirty="0">
                          <a:effectLst/>
                        </a:rPr>
                        <a:t>мера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 </a:t>
                      </a:r>
                      <a:r>
                        <a:rPr lang="ru-RU" sz="2000" b="1" u="sng" dirty="0">
                          <a:effectLst/>
                        </a:rPr>
                        <a:t>  1,46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2-я </a:t>
                      </a:r>
                      <a:r>
                        <a:rPr lang="ru-RU" sz="2000" b="1" dirty="0">
                          <a:effectLst/>
                        </a:rPr>
                        <a:t>мера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 </a:t>
                      </a:r>
                      <a:r>
                        <a:rPr lang="ru-RU" sz="2000" u="sng" dirty="0">
                          <a:effectLst/>
                        </a:rPr>
                        <a:t>  1,06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695145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остаток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_84,5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остаток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_84,9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801516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3-я </a:t>
                      </a:r>
                      <a:r>
                        <a:rPr lang="ru-RU" sz="2000" dirty="0">
                          <a:effectLst/>
                        </a:rPr>
                        <a:t>мера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 </a:t>
                      </a:r>
                      <a:r>
                        <a:rPr lang="ru-RU" sz="2000" b="1" u="sng" dirty="0">
                          <a:effectLst/>
                        </a:rPr>
                        <a:t>  4,5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3-я </a:t>
                      </a:r>
                      <a:r>
                        <a:rPr lang="ru-RU" sz="2000" b="1" dirty="0">
                          <a:effectLst/>
                        </a:rPr>
                        <a:t>мера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 </a:t>
                      </a:r>
                      <a:r>
                        <a:rPr lang="ru-RU" sz="2000" u="sng" dirty="0">
                          <a:effectLst/>
                        </a:rPr>
                        <a:t>  1,9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484467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остаток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_80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остаток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_83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961188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  <a:effectLst/>
                        </a:rPr>
                        <a:t>4-я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</a:rPr>
                        <a:t>мера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 </a:t>
                      </a:r>
                      <a:r>
                        <a:rPr lang="ru-RU" sz="2000" b="1" u="sng" dirty="0">
                          <a:effectLst/>
                        </a:rPr>
                        <a:t>80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4-я </a:t>
                      </a:r>
                      <a:r>
                        <a:rPr lang="ru-RU" sz="2000" b="1" dirty="0">
                          <a:effectLst/>
                        </a:rPr>
                        <a:t>мера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 </a:t>
                      </a:r>
                      <a:r>
                        <a:rPr lang="ru-RU" sz="2000" u="sng" dirty="0">
                          <a:effectLst/>
                        </a:rPr>
                        <a:t>  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142413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остаток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   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остаток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_80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314073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5-я 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</a:rPr>
                        <a:t>мера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 </a:t>
                      </a:r>
                      <a:r>
                        <a:rPr lang="ru-RU" sz="2000" u="sng" dirty="0">
                          <a:effectLst/>
                        </a:rPr>
                        <a:t>80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729060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  остаток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   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8556331"/>
                  </a:ext>
                </a:extLst>
              </a:tr>
              <a:tr h="453390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Проверка: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1,005 + 1,46 + 4,5 + 80 = 86,965 мм</a:t>
                      </a:r>
                      <a:endParaRPr lang="ru-RU" sz="1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Проверка: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1,005 + 1,06 + 1,9 + 3 + 80 = 86,965 мм</a:t>
                      </a:r>
                      <a:endParaRPr lang="ru-RU" sz="1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728226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66957" y="5881569"/>
            <a:ext cx="89153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Вывод: </a:t>
            </a:r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Рационально </a:t>
            </a:r>
            <a:r>
              <a:rPr lang="ru-RU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выбрать 1-й вариант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поскольку подбор блока по 2-му варианту займет у контролера больше времени, а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точность размеров будет ниже вследствие увеличения числа мер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5275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82133"/>
            <a:ext cx="8458200" cy="603668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0000FF"/>
                </a:solidFill>
              </a:rPr>
              <a:t>Примеры расчетов размеров КМД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723014"/>
            <a:ext cx="8915400" cy="619185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ru-RU" sz="2200" b="1" i="1" u="sng" dirty="0" smtClean="0">
                <a:solidFill>
                  <a:srgbClr val="FF0000"/>
                </a:solidFill>
              </a:rPr>
              <a:t>Пример 5</a:t>
            </a:r>
            <a:r>
              <a:rPr lang="ru-RU" sz="2200" b="1" i="1" dirty="0" smtClean="0">
                <a:solidFill>
                  <a:srgbClr val="FF0000"/>
                </a:solidFill>
              </a:rPr>
              <a:t>.</a:t>
            </a:r>
            <a:r>
              <a:rPr lang="ru-RU" sz="2200" b="1" dirty="0" smtClean="0">
                <a:solidFill>
                  <a:srgbClr val="FF0000"/>
                </a:solidFill>
              </a:rPr>
              <a:t> </a:t>
            </a:r>
            <a:r>
              <a:rPr lang="ru-RU" sz="2200" b="1" i="1" dirty="0" smtClean="0"/>
              <a:t>Составить блок размером </a:t>
            </a:r>
            <a:r>
              <a:rPr lang="ru-RU" sz="2200" b="1" i="1" dirty="0" smtClean="0">
                <a:solidFill>
                  <a:srgbClr val="0000FF"/>
                </a:solidFill>
              </a:rPr>
              <a:t>143,485 мм</a:t>
            </a:r>
            <a:r>
              <a:rPr lang="ru-RU" sz="2200" b="1" i="1" dirty="0" smtClean="0"/>
              <a:t>, используя наборы концевых мер </a:t>
            </a:r>
            <a:r>
              <a:rPr lang="ru-RU" sz="2200" b="1" i="1" dirty="0" smtClean="0">
                <a:solidFill>
                  <a:srgbClr val="0000FF"/>
                </a:solidFill>
              </a:rPr>
              <a:t>№ 1</a:t>
            </a:r>
            <a:r>
              <a:rPr lang="ru-RU" sz="2200" b="1" i="1" dirty="0" smtClean="0"/>
              <a:t> (</a:t>
            </a:r>
            <a:r>
              <a:rPr lang="ru-RU" sz="2200" b="1" i="1" dirty="0" smtClean="0">
                <a:solidFill>
                  <a:srgbClr val="0000FF"/>
                </a:solidFill>
              </a:rPr>
              <a:t>87 мер</a:t>
            </a:r>
            <a:r>
              <a:rPr lang="ru-RU" sz="2200" b="1" i="1" dirty="0" smtClean="0"/>
              <a:t>) и </a:t>
            </a:r>
            <a:r>
              <a:rPr lang="ru-RU" sz="2200" b="1" i="1" dirty="0" smtClean="0">
                <a:solidFill>
                  <a:srgbClr val="0000FF"/>
                </a:solidFill>
              </a:rPr>
              <a:t>№ 2</a:t>
            </a:r>
            <a:r>
              <a:rPr lang="ru-RU" sz="2200" b="1" i="1" dirty="0" smtClean="0"/>
              <a:t> (</a:t>
            </a:r>
            <a:r>
              <a:rPr lang="ru-RU" sz="2200" b="1" i="1" dirty="0" smtClean="0">
                <a:solidFill>
                  <a:srgbClr val="0000FF"/>
                </a:solidFill>
              </a:rPr>
              <a:t>42 меры</a:t>
            </a:r>
            <a:r>
              <a:rPr lang="ru-RU" sz="2200" b="1" i="1" dirty="0" smtClean="0"/>
              <a:t>):</a:t>
            </a:r>
            <a:endParaRPr lang="ru-RU" sz="2200" b="1" i="1" dirty="0" smtClean="0">
              <a:solidFill>
                <a:srgbClr val="FF0000"/>
              </a:solidFill>
            </a:endParaRPr>
          </a:p>
          <a:p>
            <a:pPr marL="357188" indent="0" eaLnBrk="1" hangingPunct="1">
              <a:spcBef>
                <a:spcPts val="0"/>
              </a:spcBef>
              <a:buNone/>
              <a:defRPr/>
            </a:pPr>
            <a:r>
              <a:rPr lang="ru-RU" sz="24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Набор № 1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143,485 – </a:t>
            </a:r>
            <a:r>
              <a:rPr lang="ru-RU" sz="1600" dirty="0" smtClean="0"/>
              <a:t>заданный размер блока мер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 </a:t>
            </a:r>
            <a:r>
              <a:rPr lang="ru-RU" sz="2400" dirty="0" smtClean="0"/>
              <a:t>   1,005 – </a:t>
            </a:r>
            <a:r>
              <a:rPr lang="ru-RU" sz="2400" b="1" dirty="0" smtClean="0">
                <a:solidFill>
                  <a:srgbClr val="FF0000"/>
                </a:solidFill>
              </a:rPr>
              <a:t>1-я мера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142,48   – остаток 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 </a:t>
            </a:r>
            <a:r>
              <a:rPr lang="ru-RU" sz="2400" dirty="0" smtClean="0"/>
              <a:t>   </a:t>
            </a:r>
            <a:r>
              <a:rPr lang="ru-RU" sz="2400" dirty="0"/>
              <a:t>1,48 </a:t>
            </a:r>
            <a:r>
              <a:rPr lang="ru-RU" sz="2400" dirty="0" smtClean="0"/>
              <a:t>  – </a:t>
            </a:r>
            <a:r>
              <a:rPr lang="ru-RU" sz="2400" b="1" dirty="0" smtClean="0">
                <a:solidFill>
                  <a:srgbClr val="FF0000"/>
                </a:solidFill>
              </a:rPr>
              <a:t>2-я </a:t>
            </a:r>
            <a:r>
              <a:rPr lang="ru-RU" sz="2400" b="1" dirty="0">
                <a:solidFill>
                  <a:srgbClr val="FF0000"/>
                </a:solidFill>
              </a:rPr>
              <a:t>мера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141        – </a:t>
            </a:r>
            <a:r>
              <a:rPr lang="ru-RU" sz="2400" dirty="0"/>
              <a:t>остаток </a:t>
            </a:r>
            <a:endParaRPr lang="ru-RU" sz="2400" dirty="0" smtClean="0"/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    </a:t>
            </a:r>
            <a:r>
              <a:rPr lang="ru-RU" sz="2400" dirty="0" smtClean="0"/>
              <a:t>1        – </a:t>
            </a:r>
            <a:r>
              <a:rPr lang="ru-RU" sz="2400" b="1" dirty="0" smtClean="0">
                <a:solidFill>
                  <a:srgbClr val="FF0000"/>
                </a:solidFill>
              </a:rPr>
              <a:t>3-я </a:t>
            </a:r>
            <a:r>
              <a:rPr lang="ru-RU" sz="2400" b="1" dirty="0">
                <a:solidFill>
                  <a:srgbClr val="FF0000"/>
                </a:solidFill>
              </a:rPr>
              <a:t>мера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140        – </a:t>
            </a:r>
            <a:r>
              <a:rPr lang="ru-RU" sz="2400" dirty="0"/>
              <a:t>остаток </a:t>
            </a:r>
            <a:endParaRPr lang="ru-RU" sz="2400" dirty="0" smtClean="0"/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  40 </a:t>
            </a:r>
            <a:r>
              <a:rPr lang="ru-RU" sz="2400" dirty="0" smtClean="0"/>
              <a:t>       – </a:t>
            </a:r>
            <a:r>
              <a:rPr lang="ru-RU" sz="2400" b="1" dirty="0" smtClean="0">
                <a:solidFill>
                  <a:srgbClr val="FF0000"/>
                </a:solidFill>
              </a:rPr>
              <a:t>4-я </a:t>
            </a:r>
            <a:r>
              <a:rPr lang="ru-RU" sz="2400" b="1" dirty="0">
                <a:solidFill>
                  <a:srgbClr val="FF0000"/>
                </a:solidFill>
              </a:rPr>
              <a:t>мера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100        – </a:t>
            </a:r>
            <a:r>
              <a:rPr lang="ru-RU" sz="2400" dirty="0"/>
              <a:t>остаток </a:t>
            </a:r>
            <a:endParaRPr lang="ru-RU" sz="2400" dirty="0" smtClean="0"/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100 </a:t>
            </a:r>
            <a:r>
              <a:rPr lang="ru-RU" sz="2400" dirty="0" smtClean="0"/>
              <a:t>       – </a:t>
            </a:r>
            <a:r>
              <a:rPr lang="ru-RU" sz="2400" b="1" dirty="0" smtClean="0">
                <a:solidFill>
                  <a:srgbClr val="FF0000"/>
                </a:solidFill>
              </a:rPr>
              <a:t>5-я </a:t>
            </a:r>
            <a:r>
              <a:rPr lang="ru-RU" sz="2400" b="1" dirty="0">
                <a:solidFill>
                  <a:srgbClr val="FF0000"/>
                </a:solidFill>
              </a:rPr>
              <a:t>мера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 </a:t>
            </a:r>
            <a:r>
              <a:rPr lang="ru-RU" sz="2400" dirty="0" smtClean="0"/>
              <a:t>   </a:t>
            </a:r>
            <a:r>
              <a:rPr lang="ru-RU" sz="2400" dirty="0"/>
              <a:t>0 </a:t>
            </a:r>
            <a:r>
              <a:rPr lang="ru-RU" sz="2400" dirty="0" smtClean="0"/>
              <a:t>       – </a:t>
            </a:r>
            <a:r>
              <a:rPr lang="ru-RU" sz="2400" dirty="0"/>
              <a:t>остаток </a:t>
            </a:r>
            <a:endParaRPr lang="ru-RU" sz="2400" dirty="0" smtClean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96838" algn="l"/>
              </a:tabLst>
              <a:defRPr/>
            </a:pPr>
            <a:r>
              <a:rPr lang="ru-RU" sz="2400" dirty="0" smtClean="0"/>
              <a:t>  </a:t>
            </a:r>
            <a:r>
              <a:rPr lang="ru-RU" sz="2400" b="1" dirty="0" smtClean="0">
                <a:solidFill>
                  <a:srgbClr val="0000FF"/>
                </a:solidFill>
              </a:rPr>
              <a:t>Проверка</a:t>
            </a:r>
            <a:r>
              <a:rPr lang="ru-RU" sz="2400" b="1" dirty="0">
                <a:solidFill>
                  <a:srgbClr val="0000FF"/>
                </a:solidFill>
              </a:rPr>
              <a:t>:</a:t>
            </a:r>
            <a:r>
              <a:rPr lang="ru-RU" sz="2400" dirty="0"/>
              <a:t> </a:t>
            </a:r>
            <a:r>
              <a:rPr lang="ru-RU" sz="2400" dirty="0" smtClean="0"/>
              <a:t>1,005 + 1,48 + 1 + 40 + 100 = </a:t>
            </a:r>
            <a:r>
              <a:rPr lang="ru-RU" sz="2400" b="1" dirty="0" smtClean="0"/>
              <a:t>143,485 мм</a:t>
            </a:r>
          </a:p>
          <a:p>
            <a:pPr marL="17780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96838" algn="l"/>
              </a:tabLst>
              <a:defRPr/>
            </a:pPr>
            <a:r>
              <a:rPr lang="ru-RU" sz="2400" b="1" dirty="0">
                <a:solidFill>
                  <a:srgbClr val="0000FF"/>
                </a:solidFill>
              </a:rPr>
              <a:t>Проверка:</a:t>
            </a:r>
            <a:r>
              <a:rPr lang="ru-RU" sz="2400" dirty="0"/>
              <a:t> </a:t>
            </a:r>
            <a:r>
              <a:rPr lang="ru-RU" sz="2400" dirty="0" smtClean="0"/>
              <a:t>1,005 + 1,08 + 1,4 + 40 + 100 = </a:t>
            </a:r>
            <a:r>
              <a:rPr lang="ru-RU" sz="2400" b="1" dirty="0" smtClean="0"/>
              <a:t>143,485 мм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flipH="1">
            <a:off x="601726" y="2537635"/>
            <a:ext cx="12192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единительная линия 23"/>
          <p:cNvCxnSpPr/>
          <p:nvPr/>
        </p:nvCxnSpPr>
        <p:spPr bwMode="auto">
          <a:xfrm flipH="1">
            <a:off x="493643" y="2286000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Прямая соединительная линия 24"/>
          <p:cNvCxnSpPr/>
          <p:nvPr/>
        </p:nvCxnSpPr>
        <p:spPr bwMode="auto">
          <a:xfrm flipH="1">
            <a:off x="620088" y="3261929"/>
            <a:ext cx="105631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Прямая соединительная линия 25"/>
          <p:cNvCxnSpPr/>
          <p:nvPr/>
        </p:nvCxnSpPr>
        <p:spPr bwMode="auto">
          <a:xfrm flipH="1">
            <a:off x="601726" y="3996639"/>
            <a:ext cx="69367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31"/>
          <p:cNvCxnSpPr/>
          <p:nvPr/>
        </p:nvCxnSpPr>
        <p:spPr bwMode="auto">
          <a:xfrm flipH="1">
            <a:off x="492363" y="3048000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Прямая соединительная линия 33"/>
          <p:cNvCxnSpPr/>
          <p:nvPr/>
        </p:nvCxnSpPr>
        <p:spPr bwMode="auto">
          <a:xfrm flipH="1">
            <a:off x="481104" y="3733800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Прямая соединительная линия 34"/>
          <p:cNvCxnSpPr/>
          <p:nvPr/>
        </p:nvCxnSpPr>
        <p:spPr bwMode="auto">
          <a:xfrm flipH="1">
            <a:off x="467287" y="5163672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Прямая соединительная линия 36"/>
          <p:cNvCxnSpPr/>
          <p:nvPr/>
        </p:nvCxnSpPr>
        <p:spPr bwMode="auto">
          <a:xfrm flipH="1">
            <a:off x="489698" y="4495800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Прямая соединительная линия 37"/>
          <p:cNvCxnSpPr/>
          <p:nvPr/>
        </p:nvCxnSpPr>
        <p:spPr bwMode="auto">
          <a:xfrm flipH="1">
            <a:off x="608136" y="5452482"/>
            <a:ext cx="69367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Прямая соединительная линия 38"/>
          <p:cNvCxnSpPr/>
          <p:nvPr/>
        </p:nvCxnSpPr>
        <p:spPr bwMode="auto">
          <a:xfrm flipH="1">
            <a:off x="608136" y="4722606"/>
            <a:ext cx="69367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Объект 2"/>
          <p:cNvSpPr txBox="1">
            <a:spLocks/>
          </p:cNvSpPr>
          <p:nvPr/>
        </p:nvSpPr>
        <p:spPr bwMode="auto">
          <a:xfrm>
            <a:off x="4541818" y="1420504"/>
            <a:ext cx="4572000" cy="5494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b="1" u="sng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Набор № 2</a:t>
            </a:r>
            <a:r>
              <a:rPr lang="ru-RU" sz="2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143,485 – размер блока мер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    1,005 – </a:t>
            </a:r>
            <a:r>
              <a:rPr lang="ru-RU" sz="2600" b="1" kern="0" dirty="0" smtClean="0">
                <a:solidFill>
                  <a:srgbClr val="FF0000"/>
                </a:solidFill>
              </a:rPr>
              <a:t>1-я мера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142,48   – остаток 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    1,08   – </a:t>
            </a:r>
            <a:r>
              <a:rPr lang="ru-RU" sz="2600" b="1" kern="0" dirty="0" smtClean="0">
                <a:solidFill>
                  <a:srgbClr val="FF0000"/>
                </a:solidFill>
              </a:rPr>
              <a:t>2-я мера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141,4     – остаток 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    1,4     – </a:t>
            </a:r>
            <a:r>
              <a:rPr lang="ru-RU" sz="2600" b="1" kern="0" dirty="0" smtClean="0">
                <a:solidFill>
                  <a:srgbClr val="FF0000"/>
                </a:solidFill>
              </a:rPr>
              <a:t>3-я мера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140        – остаток 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  40        – </a:t>
            </a:r>
            <a:r>
              <a:rPr lang="ru-RU" sz="2600" b="1" kern="0" dirty="0" smtClean="0">
                <a:solidFill>
                  <a:srgbClr val="FF0000"/>
                </a:solidFill>
              </a:rPr>
              <a:t>4-я мера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100        – остаток </a:t>
            </a:r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100        – </a:t>
            </a:r>
            <a:r>
              <a:rPr lang="ru-RU" sz="2600" b="1" kern="0" dirty="0" smtClean="0">
                <a:solidFill>
                  <a:srgbClr val="FF0000"/>
                </a:solidFill>
              </a:rPr>
              <a:t>5-я мера</a:t>
            </a:r>
            <a:endParaRPr lang="ru-RU" sz="2600" kern="0" dirty="0" smtClean="0"/>
          </a:p>
          <a:p>
            <a:pPr marL="357188" indent="0"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600" kern="0" dirty="0" smtClean="0"/>
              <a:t>    0        </a:t>
            </a:r>
            <a:r>
              <a:rPr lang="ru-RU" sz="2800" dirty="0" smtClean="0"/>
              <a:t>– </a:t>
            </a:r>
            <a:r>
              <a:rPr lang="ru-RU" sz="2800" dirty="0"/>
              <a:t>остаток </a:t>
            </a:r>
            <a:endParaRPr lang="ru-RU" sz="2600" kern="0" dirty="0" smtClean="0"/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400" kern="0" dirty="0" smtClean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96838" algn="l"/>
              </a:tabLst>
              <a:defRPr/>
            </a:pPr>
            <a:r>
              <a:rPr lang="ru-RU" sz="2400" kern="0" dirty="0" smtClean="0"/>
              <a:t>  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 bwMode="auto">
          <a:xfrm flipH="1">
            <a:off x="4878569" y="2243468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Прямая соединительная линия 41"/>
          <p:cNvCxnSpPr/>
          <p:nvPr/>
        </p:nvCxnSpPr>
        <p:spPr bwMode="auto">
          <a:xfrm flipH="1">
            <a:off x="4880506" y="3005468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Прямая соединительная линия 44"/>
          <p:cNvCxnSpPr/>
          <p:nvPr/>
        </p:nvCxnSpPr>
        <p:spPr bwMode="auto">
          <a:xfrm flipH="1">
            <a:off x="4854764" y="3733800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Прямая соединительная линия 45"/>
          <p:cNvCxnSpPr/>
          <p:nvPr/>
        </p:nvCxnSpPr>
        <p:spPr bwMode="auto">
          <a:xfrm flipH="1">
            <a:off x="4867334" y="4432002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Прямая соединительная линия 46"/>
          <p:cNvCxnSpPr/>
          <p:nvPr/>
        </p:nvCxnSpPr>
        <p:spPr bwMode="auto">
          <a:xfrm flipH="1">
            <a:off x="4830960" y="5124685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Прямая соединительная линия 47"/>
          <p:cNvCxnSpPr/>
          <p:nvPr/>
        </p:nvCxnSpPr>
        <p:spPr bwMode="auto">
          <a:xfrm flipH="1">
            <a:off x="4854764" y="2569534"/>
            <a:ext cx="12192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Прямая соединительная линия 49"/>
          <p:cNvCxnSpPr/>
          <p:nvPr/>
        </p:nvCxnSpPr>
        <p:spPr bwMode="auto">
          <a:xfrm flipH="1">
            <a:off x="4865397" y="3305738"/>
            <a:ext cx="105631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Прямая соединительная линия 50"/>
          <p:cNvCxnSpPr/>
          <p:nvPr/>
        </p:nvCxnSpPr>
        <p:spPr bwMode="auto">
          <a:xfrm flipH="1">
            <a:off x="4876030" y="4019183"/>
            <a:ext cx="93643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Прямая соединительная линия 51"/>
          <p:cNvCxnSpPr/>
          <p:nvPr/>
        </p:nvCxnSpPr>
        <p:spPr bwMode="auto">
          <a:xfrm flipH="1">
            <a:off x="4922782" y="4754505"/>
            <a:ext cx="69367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Прямая соединительная линия 52"/>
          <p:cNvCxnSpPr/>
          <p:nvPr/>
        </p:nvCxnSpPr>
        <p:spPr bwMode="auto">
          <a:xfrm flipH="1">
            <a:off x="4922782" y="5484381"/>
            <a:ext cx="69367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9639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82133"/>
            <a:ext cx="8458200" cy="603668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0000FF"/>
                </a:solidFill>
              </a:rPr>
              <a:t>Примеры расчетов размеров КМД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723014"/>
            <a:ext cx="8915400" cy="619185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ru-RU" sz="2200" b="1" i="1" u="sng" dirty="0" smtClean="0">
                <a:solidFill>
                  <a:srgbClr val="FF0000"/>
                </a:solidFill>
              </a:rPr>
              <a:t>Пример 6</a:t>
            </a:r>
            <a:r>
              <a:rPr lang="ru-RU" sz="2200" b="1" i="1" dirty="0" smtClean="0">
                <a:solidFill>
                  <a:srgbClr val="FF0000"/>
                </a:solidFill>
              </a:rPr>
              <a:t>.</a:t>
            </a:r>
            <a:r>
              <a:rPr lang="ru-RU" sz="2200" b="1" dirty="0" smtClean="0">
                <a:solidFill>
                  <a:srgbClr val="FF0000"/>
                </a:solidFill>
              </a:rPr>
              <a:t> </a:t>
            </a:r>
            <a:r>
              <a:rPr lang="ru-RU" sz="2200" b="1" i="1" dirty="0" smtClean="0"/>
              <a:t>Составить блок размером </a:t>
            </a:r>
            <a:r>
              <a:rPr lang="ru-RU" sz="2200" b="1" i="1" dirty="0" smtClean="0">
                <a:solidFill>
                  <a:srgbClr val="0000FF"/>
                </a:solidFill>
              </a:rPr>
              <a:t>95,81 мм</a:t>
            </a:r>
            <a:r>
              <a:rPr lang="ru-RU" sz="2200" b="1" i="1" dirty="0" smtClean="0"/>
              <a:t>, используя наборы концевых мер </a:t>
            </a:r>
            <a:r>
              <a:rPr lang="ru-RU" sz="2200" b="1" i="1" dirty="0" smtClean="0">
                <a:solidFill>
                  <a:srgbClr val="0000FF"/>
                </a:solidFill>
              </a:rPr>
              <a:t>№ 1</a:t>
            </a:r>
            <a:r>
              <a:rPr lang="ru-RU" sz="2200" b="1" i="1" dirty="0" smtClean="0"/>
              <a:t> (</a:t>
            </a:r>
            <a:r>
              <a:rPr lang="ru-RU" sz="2200" b="1" i="1" dirty="0" smtClean="0">
                <a:solidFill>
                  <a:srgbClr val="0000FF"/>
                </a:solidFill>
              </a:rPr>
              <a:t>87 мер</a:t>
            </a:r>
            <a:r>
              <a:rPr lang="ru-RU" sz="2200" b="1" i="1" dirty="0" smtClean="0"/>
              <a:t>) и </a:t>
            </a:r>
            <a:r>
              <a:rPr lang="ru-RU" sz="2200" b="1" i="1" dirty="0" smtClean="0">
                <a:solidFill>
                  <a:srgbClr val="0000FF"/>
                </a:solidFill>
              </a:rPr>
              <a:t>№ 2</a:t>
            </a:r>
            <a:r>
              <a:rPr lang="ru-RU" sz="2200" b="1" i="1" dirty="0" smtClean="0"/>
              <a:t> (</a:t>
            </a:r>
            <a:r>
              <a:rPr lang="ru-RU" sz="2200" b="1" i="1" dirty="0" smtClean="0">
                <a:solidFill>
                  <a:srgbClr val="0000FF"/>
                </a:solidFill>
              </a:rPr>
              <a:t>42 меры</a:t>
            </a:r>
            <a:r>
              <a:rPr lang="ru-RU" sz="2200" b="1" i="1" dirty="0" smtClean="0"/>
              <a:t>):</a:t>
            </a:r>
          </a:p>
          <a:p>
            <a:pPr marL="0" indent="0" eaLnBrk="1" hangingPunct="1">
              <a:buNone/>
              <a:defRPr/>
            </a:pPr>
            <a:endParaRPr lang="ru-RU" sz="800" b="1" dirty="0" smtClean="0">
              <a:solidFill>
                <a:srgbClr val="FF0000"/>
              </a:solidFill>
            </a:endParaRPr>
          </a:p>
          <a:p>
            <a:pPr marL="357188" indent="0" eaLnBrk="1" hangingPunct="1">
              <a:spcBef>
                <a:spcPts val="0"/>
              </a:spcBef>
              <a:buNone/>
              <a:defRPr/>
            </a:pPr>
            <a:r>
              <a:rPr lang="ru-RU" sz="24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Набор № 1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95,</a:t>
            </a:r>
            <a:r>
              <a:rPr lang="ru-RU" sz="2400" b="1" dirty="0" smtClean="0">
                <a:solidFill>
                  <a:srgbClr val="006600"/>
                </a:solidFill>
              </a:rPr>
              <a:t>8</a:t>
            </a:r>
            <a:r>
              <a:rPr lang="ru-RU" sz="2400" dirty="0" smtClean="0"/>
              <a:t>1 – размер блока мер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 </a:t>
            </a:r>
            <a:r>
              <a:rPr lang="ru-RU" sz="2400" dirty="0" smtClean="0"/>
              <a:t> 1,31 – </a:t>
            </a:r>
            <a:r>
              <a:rPr lang="ru-RU" sz="2400" b="1" dirty="0" smtClean="0">
                <a:solidFill>
                  <a:srgbClr val="FF0000"/>
                </a:solidFill>
              </a:rPr>
              <a:t>1-я мера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94,5   – остаток 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 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006600"/>
                </a:solidFill>
              </a:rPr>
              <a:t>4,5</a:t>
            </a:r>
            <a:r>
              <a:rPr lang="ru-RU" sz="2400" dirty="0" smtClean="0"/>
              <a:t>   – </a:t>
            </a:r>
            <a:r>
              <a:rPr lang="ru-RU" sz="2400" b="1" dirty="0" smtClean="0">
                <a:solidFill>
                  <a:srgbClr val="FF0000"/>
                </a:solidFill>
              </a:rPr>
              <a:t>2-я </a:t>
            </a:r>
            <a:r>
              <a:rPr lang="ru-RU" sz="2400" b="1" dirty="0">
                <a:solidFill>
                  <a:srgbClr val="FF0000"/>
                </a:solidFill>
              </a:rPr>
              <a:t>мера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90      – </a:t>
            </a:r>
            <a:r>
              <a:rPr lang="ru-RU" sz="2400" dirty="0"/>
              <a:t>остаток </a:t>
            </a:r>
            <a:endParaRPr lang="ru-RU" sz="2400" dirty="0" smtClean="0"/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90      – </a:t>
            </a:r>
            <a:r>
              <a:rPr lang="ru-RU" sz="2400" b="1" dirty="0" smtClean="0">
                <a:solidFill>
                  <a:srgbClr val="FF0000"/>
                </a:solidFill>
              </a:rPr>
              <a:t>3-я </a:t>
            </a:r>
            <a:r>
              <a:rPr lang="ru-RU" sz="2400" b="1" dirty="0">
                <a:solidFill>
                  <a:srgbClr val="FF0000"/>
                </a:solidFill>
              </a:rPr>
              <a:t>мера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/>
              <a:t>  0      – </a:t>
            </a:r>
            <a:r>
              <a:rPr lang="ru-RU" sz="2400" dirty="0"/>
              <a:t>остаток </a:t>
            </a:r>
            <a:endParaRPr lang="ru-RU" sz="2400" dirty="0" smtClean="0"/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dirty="0" smtClean="0"/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dirty="0"/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dirty="0" smtClean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96838" algn="l"/>
              </a:tabLst>
              <a:defRPr/>
            </a:pPr>
            <a:r>
              <a:rPr lang="ru-RU" sz="2400" dirty="0" smtClean="0"/>
              <a:t>  </a:t>
            </a:r>
            <a:r>
              <a:rPr lang="ru-RU" sz="2400" b="1" dirty="0" smtClean="0">
                <a:solidFill>
                  <a:srgbClr val="0000FF"/>
                </a:solidFill>
              </a:rPr>
              <a:t>Проверка</a:t>
            </a:r>
            <a:r>
              <a:rPr lang="ru-RU" sz="2400" b="1" dirty="0">
                <a:solidFill>
                  <a:srgbClr val="0000FF"/>
                </a:solidFill>
              </a:rPr>
              <a:t>:</a:t>
            </a:r>
            <a:r>
              <a:rPr lang="ru-RU" sz="2400" dirty="0"/>
              <a:t> </a:t>
            </a:r>
            <a:r>
              <a:rPr lang="ru-RU" sz="2400" dirty="0" smtClean="0"/>
              <a:t>1,31 + 4,5 + 90 = </a:t>
            </a:r>
            <a:r>
              <a:rPr lang="ru-RU" sz="2400" b="1" dirty="0" smtClean="0"/>
              <a:t>95,81 мм</a:t>
            </a:r>
          </a:p>
          <a:p>
            <a:pPr marL="17780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96838" algn="l"/>
              </a:tabLst>
              <a:defRPr/>
            </a:pPr>
            <a:r>
              <a:rPr lang="ru-RU" sz="2400" b="1" dirty="0">
                <a:solidFill>
                  <a:srgbClr val="0000FF"/>
                </a:solidFill>
              </a:rPr>
              <a:t>Проверка:</a:t>
            </a:r>
            <a:r>
              <a:rPr lang="ru-RU" sz="2400" dirty="0"/>
              <a:t> </a:t>
            </a:r>
            <a:r>
              <a:rPr lang="ru-RU" sz="2400" dirty="0" smtClean="0"/>
              <a:t>1,01 + 1,8 + 3 + 90 = </a:t>
            </a:r>
            <a:r>
              <a:rPr lang="ru-RU" sz="2400" b="1" dirty="0" smtClean="0"/>
              <a:t>95,81 мм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 flipH="1">
            <a:off x="649852" y="2682013"/>
            <a:ext cx="84607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единительная линия 23"/>
          <p:cNvCxnSpPr/>
          <p:nvPr/>
        </p:nvCxnSpPr>
        <p:spPr bwMode="auto">
          <a:xfrm flipH="1">
            <a:off x="493643" y="2318084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Прямая соединительная линия 24"/>
          <p:cNvCxnSpPr/>
          <p:nvPr/>
        </p:nvCxnSpPr>
        <p:spPr bwMode="auto">
          <a:xfrm flipH="1">
            <a:off x="620088" y="3438391"/>
            <a:ext cx="68172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Прямая соединительная линия 25"/>
          <p:cNvCxnSpPr/>
          <p:nvPr/>
        </p:nvCxnSpPr>
        <p:spPr bwMode="auto">
          <a:xfrm flipH="1">
            <a:off x="617768" y="4173101"/>
            <a:ext cx="46507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31"/>
          <p:cNvCxnSpPr/>
          <p:nvPr/>
        </p:nvCxnSpPr>
        <p:spPr bwMode="auto">
          <a:xfrm flipH="1">
            <a:off x="460279" y="3064042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Прямая соединительная линия 33"/>
          <p:cNvCxnSpPr/>
          <p:nvPr/>
        </p:nvCxnSpPr>
        <p:spPr bwMode="auto">
          <a:xfrm flipH="1">
            <a:off x="449020" y="3781926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Объект 2"/>
          <p:cNvSpPr txBox="1">
            <a:spLocks/>
          </p:cNvSpPr>
          <p:nvPr/>
        </p:nvSpPr>
        <p:spPr bwMode="auto">
          <a:xfrm>
            <a:off x="4555958" y="1524402"/>
            <a:ext cx="4572000" cy="5494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b="1" u="sng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Набор № 2</a:t>
            </a:r>
            <a:r>
              <a:rPr lang="ru-RU" sz="24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kern="0" dirty="0" smtClean="0"/>
              <a:t>95,</a:t>
            </a:r>
            <a:r>
              <a:rPr lang="ru-RU" sz="2400" kern="0" dirty="0" smtClean="0">
                <a:solidFill>
                  <a:srgbClr val="006600"/>
                </a:solidFill>
              </a:rPr>
              <a:t>8</a:t>
            </a:r>
            <a:r>
              <a:rPr lang="ru-RU" sz="2400" kern="0" dirty="0" smtClean="0"/>
              <a:t>1 – размер блока мер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kern="0" dirty="0" smtClean="0"/>
              <a:t>  1,01 – </a:t>
            </a:r>
            <a:r>
              <a:rPr lang="ru-RU" sz="2400" b="1" kern="0" dirty="0" smtClean="0">
                <a:solidFill>
                  <a:srgbClr val="FF0000"/>
                </a:solidFill>
              </a:rPr>
              <a:t>1-я мера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kern="0" dirty="0" smtClean="0"/>
              <a:t>94,8   – остаток 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kern="0" dirty="0" smtClean="0"/>
              <a:t>  1,8   – </a:t>
            </a:r>
            <a:r>
              <a:rPr lang="ru-RU" sz="2400" b="1" kern="0" dirty="0" smtClean="0">
                <a:solidFill>
                  <a:srgbClr val="FF0000"/>
                </a:solidFill>
              </a:rPr>
              <a:t>2-я мера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kern="0" dirty="0" smtClean="0"/>
              <a:t>93      – остаток 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kern="0" dirty="0" smtClean="0"/>
              <a:t>  3      – </a:t>
            </a:r>
            <a:r>
              <a:rPr lang="ru-RU" sz="2400" b="1" kern="0" dirty="0" smtClean="0">
                <a:solidFill>
                  <a:srgbClr val="FF0000"/>
                </a:solidFill>
              </a:rPr>
              <a:t>3-я мера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kern="0" dirty="0" smtClean="0"/>
              <a:t>90      – остаток 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kern="0" dirty="0" smtClean="0"/>
              <a:t>90      – </a:t>
            </a:r>
            <a:r>
              <a:rPr lang="ru-RU" sz="2400" b="1" kern="0" dirty="0" smtClean="0">
                <a:solidFill>
                  <a:srgbClr val="FF0000"/>
                </a:solidFill>
              </a:rPr>
              <a:t>4-я мера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2400" kern="0" dirty="0" smtClean="0"/>
              <a:t>  0</a:t>
            </a:r>
          </a:p>
          <a:p>
            <a:pPr marL="357188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sz="2400" kern="0" dirty="0" smtClean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96838" algn="l"/>
              </a:tabLst>
              <a:defRPr/>
            </a:pPr>
            <a:r>
              <a:rPr lang="ru-RU" sz="2400" kern="0" dirty="0" smtClean="0"/>
              <a:t>  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 bwMode="auto">
          <a:xfrm flipH="1">
            <a:off x="4878569" y="2350168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Прямая соединительная линия 41"/>
          <p:cNvCxnSpPr/>
          <p:nvPr/>
        </p:nvCxnSpPr>
        <p:spPr bwMode="auto">
          <a:xfrm flipH="1">
            <a:off x="4880506" y="3080084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Прямая соединительная линия 44"/>
          <p:cNvCxnSpPr/>
          <p:nvPr/>
        </p:nvCxnSpPr>
        <p:spPr bwMode="auto">
          <a:xfrm flipH="1">
            <a:off x="4854764" y="3781926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Прямая соединительная линия 45"/>
          <p:cNvCxnSpPr/>
          <p:nvPr/>
        </p:nvCxnSpPr>
        <p:spPr bwMode="auto">
          <a:xfrm flipH="1">
            <a:off x="4819208" y="4480128"/>
            <a:ext cx="18751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Прямая соединительная линия 47"/>
          <p:cNvCxnSpPr/>
          <p:nvPr/>
        </p:nvCxnSpPr>
        <p:spPr bwMode="auto">
          <a:xfrm flipH="1">
            <a:off x="4854764" y="2667000"/>
            <a:ext cx="95770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Прямая соединительная линия 49"/>
          <p:cNvCxnSpPr/>
          <p:nvPr/>
        </p:nvCxnSpPr>
        <p:spPr bwMode="auto">
          <a:xfrm flipH="1">
            <a:off x="4865397" y="3396916"/>
            <a:ext cx="75105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Прямая соединительная линия 50"/>
          <p:cNvCxnSpPr/>
          <p:nvPr/>
        </p:nvCxnSpPr>
        <p:spPr bwMode="auto">
          <a:xfrm flipH="1">
            <a:off x="4876030" y="4115435"/>
            <a:ext cx="53417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Прямая соединительная линия 51"/>
          <p:cNvCxnSpPr/>
          <p:nvPr/>
        </p:nvCxnSpPr>
        <p:spPr bwMode="auto">
          <a:xfrm flipH="1">
            <a:off x="4922782" y="4866799"/>
            <a:ext cx="48741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0047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 bwMode="auto">
          <a:xfrm>
            <a:off x="342900" y="1371600"/>
            <a:ext cx="8458200" cy="2819400"/>
          </a:xfrm>
          <a:prstGeom prst="roundRect">
            <a:avLst/>
          </a:prstGeom>
          <a:solidFill>
            <a:srgbClr val="92D050"/>
          </a:solidFill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5400" b="1" dirty="0" smtClean="0">
                <a:solidFill>
                  <a:srgbClr val="0000FF"/>
                </a:solidFill>
              </a:rPr>
              <a:t>Составление </a:t>
            </a:r>
            <a:r>
              <a:rPr lang="ru-RU" sz="5400" b="1" dirty="0">
                <a:solidFill>
                  <a:srgbClr val="0000FF"/>
                </a:solidFill>
              </a:rPr>
              <a:t>размеров </a:t>
            </a:r>
            <a:br>
              <a:rPr lang="ru-RU" sz="5400" b="1" dirty="0">
                <a:solidFill>
                  <a:srgbClr val="0000FF"/>
                </a:solidFill>
              </a:rPr>
            </a:br>
            <a:r>
              <a:rPr lang="ru-RU" sz="5400" b="1" dirty="0">
                <a:solidFill>
                  <a:srgbClr val="0000FF"/>
                </a:solidFill>
              </a:rPr>
              <a:t>с помощью </a:t>
            </a:r>
            <a:endParaRPr lang="ru-RU" sz="5400" b="1" dirty="0" smtClean="0">
              <a:solidFill>
                <a:srgbClr val="0000FF"/>
              </a:solidFill>
            </a:endParaRPr>
          </a:p>
          <a:p>
            <a:pPr algn="ctr" eaLnBrk="0" hangingPunct="0"/>
            <a:r>
              <a:rPr lang="ru-RU" sz="5400" b="1" dirty="0" smtClean="0">
                <a:solidFill>
                  <a:srgbClr val="0000FF"/>
                </a:solidFill>
              </a:rPr>
              <a:t>концевых </a:t>
            </a:r>
            <a:r>
              <a:rPr lang="ru-RU" sz="5400" b="1" dirty="0">
                <a:solidFill>
                  <a:srgbClr val="0000FF"/>
                </a:solidFill>
              </a:rPr>
              <a:t>мер длины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34319"/>
          </a:xfrm>
          <a:solidFill>
            <a:srgbClr val="FFFF00"/>
          </a:solidFill>
        </p:spPr>
        <p:txBody>
          <a:bodyPr/>
          <a:lstStyle/>
          <a:p>
            <a:r>
              <a:rPr lang="ru-RU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Практическая работа №</a:t>
            </a:r>
            <a:r>
              <a:rPr lang="ru-RU" b="1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10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9868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000" b="1" dirty="0">
                <a:solidFill>
                  <a:srgbClr val="0000FF"/>
                </a:solidFill>
              </a:rPr>
              <a:t>Примеры расчетов размеров </a:t>
            </a:r>
            <a:r>
              <a:rPr lang="ru-RU" sz="3000" b="1" dirty="0" smtClean="0">
                <a:solidFill>
                  <a:srgbClr val="0000FF"/>
                </a:solidFill>
              </a:rPr>
              <a:t>КМД </a:t>
            </a:r>
            <a:r>
              <a:rPr lang="ru-RU" sz="3000" b="1" dirty="0" smtClean="0">
                <a:solidFill>
                  <a:srgbClr val="FF0000"/>
                </a:solidFill>
              </a:rPr>
              <a:t>(ВЫВОДЫ)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943" y="1066800"/>
            <a:ext cx="8823847" cy="5181600"/>
          </a:xfrm>
        </p:spPr>
        <p:txBody>
          <a:bodyPr/>
          <a:lstStyle/>
          <a:p>
            <a:pPr marL="0" indent="0">
              <a:buNone/>
            </a:pPr>
            <a:r>
              <a:rPr lang="ru-RU" sz="2500" b="1" u="sng" dirty="0" smtClean="0">
                <a:solidFill>
                  <a:srgbClr val="FF0000"/>
                </a:solidFill>
              </a:rPr>
              <a:t>Вывод </a:t>
            </a:r>
            <a:r>
              <a:rPr lang="ru-RU" sz="2500" b="1" u="sng" dirty="0" smtClean="0"/>
              <a:t>по заданному размеру блока мер </a:t>
            </a:r>
            <a:r>
              <a:rPr lang="ru-RU" sz="2500" b="1" u="sng" dirty="0">
                <a:solidFill>
                  <a:srgbClr val="0000FF"/>
                </a:solidFill>
              </a:rPr>
              <a:t>143,485 </a:t>
            </a:r>
            <a:r>
              <a:rPr lang="ru-RU" sz="2500" b="1" u="sng" dirty="0" smtClean="0">
                <a:solidFill>
                  <a:srgbClr val="0000FF"/>
                </a:solidFill>
              </a:rPr>
              <a:t>мм</a:t>
            </a:r>
            <a:r>
              <a:rPr lang="ru-RU" sz="2500" b="1" dirty="0" smtClean="0"/>
              <a:t>:</a:t>
            </a:r>
            <a:r>
              <a:rPr lang="ru-RU" sz="2500" u="sng" dirty="0" smtClean="0"/>
              <a:t>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500" dirty="0" smtClean="0"/>
              <a:t>Для решения данной задачи целесообразно </a:t>
            </a:r>
            <a:r>
              <a:rPr lang="ru-RU" sz="2500" dirty="0"/>
              <a:t>применять </a:t>
            </a:r>
            <a:r>
              <a:rPr lang="ru-RU" sz="2500" dirty="0" smtClean="0"/>
              <a:t>оба набора </a:t>
            </a:r>
            <a:r>
              <a:rPr lang="ru-RU" sz="2500" dirty="0"/>
              <a:t>концевых мер № </a:t>
            </a:r>
            <a:r>
              <a:rPr lang="ru-RU" sz="2500" dirty="0" smtClean="0"/>
              <a:t>1 и № 2, т.к. в обоих случаях получено допустимое количество мер – 5 шт.). </a:t>
            </a:r>
          </a:p>
          <a:p>
            <a:pPr marL="0" indent="0">
              <a:buClr>
                <a:srgbClr val="FF0000"/>
              </a:buClr>
              <a:buNone/>
            </a:pPr>
            <a:endParaRPr lang="ru-RU" sz="1800" b="1" u="sng" dirty="0" smtClean="0">
              <a:solidFill>
                <a:srgbClr val="FF000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ru-RU" sz="2500" b="1" u="sng" dirty="0" smtClean="0">
                <a:solidFill>
                  <a:srgbClr val="FF0000"/>
                </a:solidFill>
              </a:rPr>
              <a:t>Вывод </a:t>
            </a:r>
            <a:r>
              <a:rPr lang="ru-RU" sz="2500" b="1" u="sng" dirty="0"/>
              <a:t>по заданному размеру блока мер </a:t>
            </a:r>
            <a:r>
              <a:rPr lang="ru-RU" sz="2500" b="1" u="sng" dirty="0" smtClean="0">
                <a:solidFill>
                  <a:srgbClr val="0000FF"/>
                </a:solidFill>
              </a:rPr>
              <a:t>95,81 </a:t>
            </a:r>
            <a:r>
              <a:rPr lang="ru-RU" sz="2500" b="1" u="sng" dirty="0">
                <a:solidFill>
                  <a:srgbClr val="0000FF"/>
                </a:solidFill>
              </a:rPr>
              <a:t>мм</a:t>
            </a:r>
            <a:r>
              <a:rPr lang="ru-RU" sz="2500" b="1" dirty="0"/>
              <a:t>:</a:t>
            </a:r>
            <a:r>
              <a:rPr lang="ru-RU" sz="2500" u="sng" dirty="0"/>
              <a:t>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500" dirty="0"/>
              <a:t>Для решения данной задачи </a:t>
            </a:r>
            <a:r>
              <a:rPr lang="ru-RU" sz="2500" dirty="0" smtClean="0"/>
              <a:t>можно применять </a:t>
            </a:r>
            <a:r>
              <a:rPr lang="ru-RU" sz="2500" dirty="0"/>
              <a:t>оба набора концевых мер № 1 и № </a:t>
            </a:r>
            <a:r>
              <a:rPr lang="ru-RU" sz="2500" dirty="0" smtClean="0"/>
              <a:t>2, т.к. </a:t>
            </a:r>
            <a:r>
              <a:rPr lang="ru-RU" sz="2500" dirty="0"/>
              <a:t>получено </a:t>
            </a:r>
            <a:r>
              <a:rPr lang="ru-RU" sz="2500" dirty="0" smtClean="0"/>
              <a:t>допустимое </a:t>
            </a:r>
            <a:r>
              <a:rPr lang="ru-RU" sz="2500" dirty="0"/>
              <a:t>количество </a:t>
            </a:r>
            <a:r>
              <a:rPr lang="ru-RU" sz="2500" dirty="0" smtClean="0"/>
              <a:t>мер соответственно 3 и 4 </a:t>
            </a:r>
            <a:r>
              <a:rPr lang="ru-RU" sz="2500" dirty="0"/>
              <a:t>шт</a:t>
            </a:r>
            <a:r>
              <a:rPr lang="ru-RU" sz="2500" dirty="0" smtClean="0"/>
              <a:t>.).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500" dirty="0" smtClean="0"/>
              <a:t>Но целесообразнее применение набора № 1, </a:t>
            </a:r>
            <a:r>
              <a:rPr lang="ru-RU" sz="2500" dirty="0"/>
              <a:t>что позволит повысить точность блока заданного размера, т.к. уменьшится его суммарная погрешность</a:t>
            </a:r>
            <a:r>
              <a:rPr lang="ru-RU" sz="25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461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" y="-15937"/>
            <a:ext cx="9144000" cy="633475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rgbClr val="0000FF"/>
                </a:solidFill>
              </a:rPr>
              <a:t>ПРАКТИЧЕСКАЯ ЧАСТЬ</a:t>
            </a:r>
            <a:r>
              <a:rPr lang="ru-RU" sz="3200" b="1" dirty="0" smtClean="0">
                <a:solidFill>
                  <a:srgbClr val="0000FF"/>
                </a:solidFill>
              </a:rPr>
              <a:t>:</a:t>
            </a:r>
            <a:endParaRPr lang="ru-RU" sz="2900" dirty="0" smtClean="0">
              <a:solidFill>
                <a:srgbClr val="0000FF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575" y="1219200"/>
            <a:ext cx="8912225" cy="5410200"/>
          </a:xfrm>
        </p:spPr>
        <p:txBody>
          <a:bodyPr>
            <a:noAutofit/>
          </a:bodyPr>
          <a:lstStyle/>
          <a:p>
            <a:pPr marL="354013" indent="-354013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000" dirty="0" smtClean="0"/>
              <a:t>Ознакомится </a:t>
            </a:r>
            <a:r>
              <a:rPr lang="ru-RU" sz="2000" dirty="0"/>
              <a:t>теоретической частью </a:t>
            </a:r>
            <a:r>
              <a:rPr lang="ru-RU" sz="2000" dirty="0" smtClean="0"/>
              <a:t>к данной работе.</a:t>
            </a: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000" dirty="0" smtClean="0"/>
              <a:t>Внимательно изучить примеры расчетов размеров КМД (</a:t>
            </a:r>
            <a:r>
              <a:rPr lang="ru-RU" sz="2000" b="1" dirty="0" smtClean="0">
                <a:solidFill>
                  <a:srgbClr val="FF0000"/>
                </a:solidFill>
              </a:rPr>
              <a:t>№№ 1-5</a:t>
            </a:r>
            <a:r>
              <a:rPr lang="ru-RU" sz="2000" dirty="0" smtClean="0"/>
              <a:t>)</a:t>
            </a:r>
            <a:endParaRPr lang="ru-RU" sz="2000" dirty="0"/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000" dirty="0" smtClean="0"/>
              <a:t>Выбрать </a:t>
            </a:r>
            <a:r>
              <a:rPr lang="ru-RU" sz="2000" dirty="0"/>
              <a:t>из </a:t>
            </a:r>
            <a:r>
              <a:rPr lang="ru-RU" sz="2000" b="1" dirty="0">
                <a:solidFill>
                  <a:srgbClr val="FF0000"/>
                </a:solidFill>
              </a:rPr>
              <a:t>таблицы 3</a:t>
            </a:r>
            <a:r>
              <a:rPr lang="ru-RU" sz="2000" dirty="0"/>
              <a:t> </a:t>
            </a:r>
            <a:r>
              <a:rPr lang="ru-RU" sz="2000" b="1" dirty="0" smtClean="0">
                <a:solidFill>
                  <a:srgbClr val="0000FF"/>
                </a:solidFill>
              </a:rPr>
              <a:t>два </a:t>
            </a:r>
            <a:r>
              <a:rPr lang="ru-RU" sz="2000" b="1" dirty="0">
                <a:solidFill>
                  <a:srgbClr val="0000FF"/>
                </a:solidFill>
              </a:rPr>
              <a:t>задания </a:t>
            </a:r>
            <a:r>
              <a:rPr lang="ru-RU" sz="2000" dirty="0" smtClean="0"/>
              <a:t>(</a:t>
            </a:r>
            <a:r>
              <a:rPr lang="ru-RU" sz="2000" b="1" dirty="0" smtClean="0">
                <a:solidFill>
                  <a:srgbClr val="FF0000"/>
                </a:solidFill>
              </a:rPr>
              <a:t>задачи № 1 и № 2</a:t>
            </a:r>
            <a:r>
              <a:rPr lang="ru-RU" sz="2000" dirty="0" smtClean="0"/>
              <a:t>) </a:t>
            </a:r>
            <a:r>
              <a:rPr lang="ru-RU" sz="2000" b="1" dirty="0" smtClean="0"/>
              <a:t>своего варианта</a:t>
            </a:r>
            <a:r>
              <a:rPr lang="ru-RU" sz="2000" dirty="0" smtClean="0"/>
              <a:t> (</a:t>
            </a:r>
            <a:r>
              <a:rPr lang="ru-RU" sz="2000" b="1" dirty="0" smtClean="0">
                <a:solidFill>
                  <a:srgbClr val="006600"/>
                </a:solidFill>
              </a:rPr>
              <a:t>выделены зеленым цветом</a:t>
            </a:r>
            <a:r>
              <a:rPr lang="ru-RU" sz="2000" dirty="0" smtClean="0"/>
              <a:t>), то </a:t>
            </a:r>
            <a:r>
              <a:rPr lang="ru-RU" sz="2000" dirty="0"/>
              <a:t>есть, цифры, представляющие размеры блоков концевых мер, которые необходимо собрать. </a:t>
            </a:r>
            <a:r>
              <a:rPr lang="ru-RU" sz="2000" b="1" u="sng" dirty="0" smtClean="0">
                <a:solidFill>
                  <a:srgbClr val="006600"/>
                </a:solidFill>
              </a:rPr>
              <a:t>По </a:t>
            </a:r>
            <a:r>
              <a:rPr lang="ru-RU" sz="2000" b="1" u="sng" dirty="0" err="1" smtClean="0">
                <a:solidFill>
                  <a:srgbClr val="006600"/>
                </a:solidFill>
              </a:rPr>
              <a:t>фамильно</a:t>
            </a:r>
            <a:r>
              <a:rPr lang="ru-RU" sz="2000" b="1" u="sng" dirty="0" smtClean="0">
                <a:solidFill>
                  <a:srgbClr val="006600"/>
                </a:solidFill>
              </a:rPr>
              <a:t> варианты заданий приведены в электронном обучении в начале курса.</a:t>
            </a:r>
            <a:endParaRPr lang="ru-RU" sz="2000" b="1" u="sng" dirty="0">
              <a:solidFill>
                <a:srgbClr val="006600"/>
              </a:solidFill>
            </a:endParaRP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000" dirty="0" smtClean="0"/>
              <a:t>Решить </a:t>
            </a:r>
            <a:r>
              <a:rPr lang="ru-RU" sz="2000" dirty="0"/>
              <a:t>задачи, используя </a:t>
            </a:r>
            <a:r>
              <a:rPr lang="ru-RU" sz="2000" b="1" u="sng" dirty="0" smtClean="0">
                <a:solidFill>
                  <a:srgbClr val="0000FF"/>
                </a:solidFill>
              </a:rPr>
              <a:t>примеры № 5 и № 6</a:t>
            </a:r>
            <a:r>
              <a:rPr lang="ru-RU" sz="2000" dirty="0" smtClean="0"/>
              <a:t>. </a:t>
            </a:r>
            <a:r>
              <a:rPr lang="ru-RU" sz="2000" dirty="0"/>
              <a:t>При решении задачи </a:t>
            </a:r>
            <a:r>
              <a:rPr lang="ru-RU" sz="2000" dirty="0" smtClean="0"/>
              <a:t>используйте </a:t>
            </a:r>
            <a:r>
              <a:rPr lang="ru-RU" sz="2000" b="1" dirty="0" smtClean="0">
                <a:solidFill>
                  <a:srgbClr val="FF0000"/>
                </a:solidFill>
              </a:rPr>
              <a:t>4-е правила составления блока КМД </a:t>
            </a:r>
            <a:r>
              <a:rPr lang="ru-RU" sz="2000" dirty="0" smtClean="0"/>
              <a:t>заданного размера, которые приведены выше: необходимо </a:t>
            </a:r>
            <a:r>
              <a:rPr lang="ru-RU" sz="2000" dirty="0"/>
              <a:t>выбирать из набора те пластины, которые позволяют постепенно исключать </a:t>
            </a:r>
            <a:r>
              <a:rPr lang="ru-RU" sz="2000" b="1" dirty="0"/>
              <a:t>крайние справа цифры</a:t>
            </a:r>
            <a:r>
              <a:rPr lang="ru-RU" sz="2000" dirty="0"/>
              <a:t>, чтобы в результате решения задачи получить </a:t>
            </a:r>
            <a:r>
              <a:rPr lang="ru-RU" sz="2000" b="1" dirty="0"/>
              <a:t>ноль</a:t>
            </a:r>
            <a:r>
              <a:rPr lang="ru-RU" sz="2000" dirty="0"/>
              <a:t>. При этом, по возможности необходимо стремиться исключить сразу </a:t>
            </a:r>
            <a:r>
              <a:rPr lang="ru-RU" sz="2000" b="1" dirty="0"/>
              <a:t>две цифры</a:t>
            </a:r>
            <a:r>
              <a:rPr lang="ru-RU" sz="2000" dirty="0"/>
              <a:t>, что позволит собрать блок из малого числа плиток. </a:t>
            </a:r>
            <a:r>
              <a:rPr lang="ru-RU" sz="2000" b="1" i="1" dirty="0">
                <a:solidFill>
                  <a:srgbClr val="FF0000"/>
                </a:solidFill>
              </a:rPr>
              <a:t>Внимание!</a:t>
            </a:r>
            <a:r>
              <a:rPr lang="ru-RU" sz="2000" dirty="0"/>
              <a:t> В блоке должно быть по возможности малое количество плиток, </a:t>
            </a:r>
            <a:r>
              <a:rPr lang="ru-RU" sz="2000" b="1" dirty="0">
                <a:solidFill>
                  <a:srgbClr val="FF0000"/>
                </a:solidFill>
              </a:rPr>
              <a:t>не более 5-и</a:t>
            </a:r>
            <a:r>
              <a:rPr lang="ru-RU" sz="2000" dirty="0"/>
              <a:t>. </a:t>
            </a:r>
          </a:p>
        </p:txBody>
      </p:sp>
      <p:sp>
        <p:nvSpPr>
          <p:cNvPr id="18436" name="AutoShape 2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7" name="AutoShape 4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8" name="AutoShape 6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9" name="AutoShape 8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362200" y="609600"/>
            <a:ext cx="36218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spc="440" dirty="0" smtClean="0">
                <a:solidFill>
                  <a:srgbClr val="006600"/>
                </a:solidFill>
                <a:latin typeface="Arial Black" panose="020B0A04020102020204" pitchFamily="34" charset="0"/>
              </a:rPr>
              <a:t>Ход работы:</a:t>
            </a:r>
            <a:endParaRPr lang="ru-RU" sz="3200" b="1" spc="440" dirty="0">
              <a:solidFill>
                <a:srgbClr val="0066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06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" y="-15937"/>
            <a:ext cx="9144000" cy="633475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rgbClr val="0000FF"/>
                </a:solidFill>
              </a:rPr>
              <a:t>ПРАКТИЧЕСКАЯ ЧАСТЬ</a:t>
            </a:r>
            <a:r>
              <a:rPr lang="ru-RU" sz="3200" b="1" dirty="0" smtClean="0">
                <a:solidFill>
                  <a:srgbClr val="0000FF"/>
                </a:solidFill>
              </a:rPr>
              <a:t>:</a:t>
            </a:r>
            <a:endParaRPr lang="ru-RU" sz="2900" dirty="0" smtClean="0">
              <a:solidFill>
                <a:srgbClr val="0000FF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527" y="649224"/>
            <a:ext cx="8988425" cy="6208776"/>
          </a:xfrm>
        </p:spPr>
        <p:txBody>
          <a:bodyPr>
            <a:noAutofit/>
          </a:bodyPr>
          <a:lstStyle/>
          <a:p>
            <a:pPr marL="354013" indent="-354013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 startAt="4"/>
            </a:pPr>
            <a:r>
              <a:rPr lang="ru-RU" sz="2000" dirty="0" smtClean="0"/>
              <a:t>При </a:t>
            </a:r>
            <a:r>
              <a:rPr lang="ru-RU" sz="2000" dirty="0"/>
              <a:t>расчетах учитывать наличие соответствующих плиток в </a:t>
            </a:r>
            <a:r>
              <a:rPr lang="ru-RU" sz="2000" dirty="0" smtClean="0"/>
              <a:t>наборе, защитные меры не использовать. Для расчета использовать </a:t>
            </a:r>
            <a:r>
              <a:rPr lang="ru-RU" sz="2000" b="1" dirty="0" smtClean="0">
                <a:solidFill>
                  <a:srgbClr val="FF0000"/>
                </a:solidFill>
              </a:rPr>
              <a:t>наборы концевых мер № 1 и № 2</a:t>
            </a:r>
            <a:r>
              <a:rPr lang="ru-RU" sz="2000" dirty="0" smtClean="0"/>
              <a:t>, размеры плиток которых приведены в </a:t>
            </a:r>
            <a:r>
              <a:rPr lang="ru-RU" sz="2000" b="1" dirty="0" smtClean="0">
                <a:solidFill>
                  <a:srgbClr val="006600"/>
                </a:solidFill>
              </a:rPr>
              <a:t>таблицах 1 и 2</a:t>
            </a:r>
            <a:r>
              <a:rPr lang="ru-RU" sz="2000" dirty="0" smtClean="0"/>
              <a:t>.</a:t>
            </a: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 startAt="4"/>
            </a:pPr>
            <a:r>
              <a:rPr lang="ru-RU" sz="2000" b="1" i="1" dirty="0" smtClean="0">
                <a:solidFill>
                  <a:srgbClr val="FF0000"/>
                </a:solidFill>
              </a:rPr>
              <a:t>Внимание!</a:t>
            </a:r>
            <a:r>
              <a:rPr lang="ru-RU" sz="2000" b="1" dirty="0" smtClean="0">
                <a:solidFill>
                  <a:srgbClr val="FF0000"/>
                </a:solidFill>
              </a:rPr>
              <a:t>  </a:t>
            </a:r>
            <a:r>
              <a:rPr lang="ru-RU" sz="2000" dirty="0" smtClean="0"/>
              <a:t>Если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в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заданном размере блока </a:t>
            </a:r>
            <a:r>
              <a:rPr lang="ru-RU" sz="2000" dirty="0"/>
              <a:t>концевых </a:t>
            </a:r>
            <a:r>
              <a:rPr lang="ru-RU" sz="2000" dirty="0" smtClean="0"/>
              <a:t>мер в числе стоят десятые доли миллиметра равные: </a:t>
            </a:r>
            <a:r>
              <a:rPr lang="ru-RU" sz="2000" b="1" dirty="0" smtClean="0">
                <a:solidFill>
                  <a:srgbClr val="FF0000"/>
                </a:solidFill>
              </a:rPr>
              <a:t>0,5 – 0,9</a:t>
            </a:r>
            <a:r>
              <a:rPr lang="ru-RU" sz="2000" dirty="0" smtClean="0"/>
              <a:t>, то при использовании </a:t>
            </a:r>
            <a:r>
              <a:rPr lang="ru-RU" sz="2000" b="1" dirty="0">
                <a:solidFill>
                  <a:srgbClr val="006600"/>
                </a:solidFill>
              </a:rPr>
              <a:t>набора мер № 1 </a:t>
            </a:r>
            <a:r>
              <a:rPr lang="ru-RU" sz="2000" dirty="0" smtClean="0"/>
              <a:t>решение задачи выполняем аналогично </a:t>
            </a:r>
            <a:r>
              <a:rPr lang="ru-RU" sz="2000" b="1" dirty="0" smtClean="0"/>
              <a:t>примерам № 1, 4 и 6</a:t>
            </a:r>
            <a:r>
              <a:rPr lang="ru-RU" sz="2000" dirty="0" smtClean="0"/>
              <a:t>, где используется ряд концевых мер </a:t>
            </a:r>
            <a:r>
              <a:rPr lang="ru-RU" sz="2000" b="1" dirty="0" smtClean="0">
                <a:solidFill>
                  <a:srgbClr val="FF0000"/>
                </a:solidFill>
              </a:rPr>
              <a:t>от 1,5 до 9,5 мм</a:t>
            </a:r>
            <a:r>
              <a:rPr lang="ru-RU" sz="2000" dirty="0" smtClean="0"/>
              <a:t>, что позволит сократить количество подобранных мер в наборе. </a:t>
            </a: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 startAt="4"/>
            </a:pPr>
            <a:r>
              <a:rPr lang="ru-RU" sz="2000" dirty="0" smtClean="0"/>
              <a:t>После решения задач </a:t>
            </a:r>
            <a:r>
              <a:rPr lang="ru-RU" sz="2000" b="1" dirty="0" smtClean="0">
                <a:solidFill>
                  <a:srgbClr val="0000FF"/>
                </a:solidFill>
              </a:rPr>
              <a:t>ОБЯЗАТЕЛЬНО</a:t>
            </a:r>
            <a:r>
              <a:rPr lang="ru-RU" sz="2000" dirty="0" smtClean="0"/>
              <a:t> выполнить </a:t>
            </a:r>
            <a:r>
              <a:rPr lang="ru-RU" sz="2000" b="1" dirty="0" smtClean="0">
                <a:solidFill>
                  <a:srgbClr val="FF0000"/>
                </a:solidFill>
              </a:rPr>
              <a:t>проверку</a:t>
            </a:r>
            <a:r>
              <a:rPr lang="ru-RU" sz="2000" dirty="0" smtClean="0"/>
              <a:t>, путем сложения полученных в результате решения концевых мер. Сумма должна равняться заданному размеру блока мер.</a:t>
            </a: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 startAt="4"/>
            </a:pPr>
            <a:r>
              <a:rPr lang="ru-RU" sz="2000" dirty="0" smtClean="0"/>
              <a:t>Решив две задачи с использованием наборов мер № 1 и № 2, необходимо сделать соответственно </a:t>
            </a:r>
            <a:r>
              <a:rPr lang="ru-RU" sz="2000" b="1" dirty="0" smtClean="0">
                <a:solidFill>
                  <a:srgbClr val="FF0000"/>
                </a:solidFill>
              </a:rPr>
              <a:t>два вывода </a:t>
            </a:r>
            <a:r>
              <a:rPr lang="ru-RU" sz="2000" dirty="0" smtClean="0"/>
              <a:t>о целесообразности применения набора № 1 и набора № 2 для решения задачи № 1 и задачи № 2 (см. образец выводов).</a:t>
            </a: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 startAt="4"/>
            </a:pPr>
            <a:r>
              <a:rPr lang="ru-RU" sz="2000" dirty="0" smtClean="0"/>
              <a:t>Ответить на контрольные вопросы.</a:t>
            </a:r>
            <a:endParaRPr lang="ru-RU" sz="2000" dirty="0"/>
          </a:p>
        </p:txBody>
      </p:sp>
      <p:sp>
        <p:nvSpPr>
          <p:cNvPr id="18436" name="AutoShape 2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7" name="AutoShape 4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8" name="AutoShape 6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9" name="AutoShape 8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57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00"/>
          </a:solidFill>
        </p:spPr>
        <p:txBody>
          <a:bodyPr/>
          <a:lstStyle/>
          <a:p>
            <a:r>
              <a:rPr lang="ru-RU" altLang="ru-RU" sz="2800" b="1" dirty="0">
                <a:solidFill>
                  <a:srgbClr val="FF0000"/>
                </a:solidFill>
              </a:rPr>
              <a:t>Контрольные вопросы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79704"/>
            <a:ext cx="8839200" cy="5644896"/>
          </a:xfrm>
        </p:spPr>
        <p:txBody>
          <a:bodyPr/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400" dirty="0"/>
              <a:t>Что такое концевые меры длины?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400" dirty="0"/>
              <a:t>Для чего применяются концевые меры длины?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400" dirty="0"/>
              <a:t>Что называют блоком концевых мер длин?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400" dirty="0"/>
              <a:t>Почему при составлении блока концевых мер длины следует стремиться к минимальному количеству мер?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400" dirty="0"/>
              <a:t>Какие требования предъявляются к измерительным поверхностям концевых мер?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400" dirty="0"/>
              <a:t>Что такое </a:t>
            </a:r>
            <a:r>
              <a:rPr lang="ru-RU" sz="2400" dirty="0" err="1"/>
              <a:t>притираемость</a:t>
            </a:r>
            <a:r>
              <a:rPr lang="ru-RU" sz="2400" dirty="0"/>
              <a:t> концевых мер длины?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400" dirty="0"/>
              <a:t>В какой последовательности надо выбирать концевые меры для составления блоков требуемых размеров?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2400" dirty="0"/>
              <a:t>Классы точности 0; 1; 2; 3 расположены в порядке убывания или возрастания точности?</a:t>
            </a:r>
          </a:p>
        </p:txBody>
      </p:sp>
    </p:spTree>
    <p:extLst>
      <p:ext uri="{BB962C8B-B14F-4D97-AF65-F5344CB8AC3E}">
        <p14:creationId xmlns:p14="http://schemas.microsoft.com/office/powerpoint/2010/main" val="278176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" y="-15937"/>
            <a:ext cx="9144000" cy="854137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rgbClr val="0000FF"/>
                </a:solidFill>
              </a:rPr>
              <a:t>Цели работы:</a:t>
            </a:r>
            <a:endParaRPr lang="ru-RU" sz="2900" dirty="0" smtClean="0">
              <a:solidFill>
                <a:srgbClr val="0000FF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975" y="1295400"/>
            <a:ext cx="8607425" cy="5334000"/>
          </a:xfrm>
        </p:spPr>
        <p:txBody>
          <a:bodyPr>
            <a:noAutofit/>
          </a:bodyPr>
          <a:lstStyle/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ru-RU" dirty="0"/>
              <a:t>Изучить конструкцию, назначение и область применения плоскопараллельных концевых мер длины (ППКМД).</a:t>
            </a:r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ru-RU" dirty="0"/>
              <a:t>Освоить методику подбора пластин ППКМД и составления из них блоков заданного размера</a:t>
            </a:r>
            <a:r>
              <a:rPr lang="ru-RU" dirty="0" smtClean="0"/>
              <a:t>.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ru-RU" dirty="0"/>
              <a:t>Научиться производить расчёт размеров плоскопараллельных концевых мер для составления их в блоки</a:t>
            </a:r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endParaRPr lang="ru-RU" sz="3600" dirty="0"/>
          </a:p>
        </p:txBody>
      </p:sp>
      <p:sp>
        <p:nvSpPr>
          <p:cNvPr id="18436" name="AutoShape 2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7" name="AutoShape 4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8" name="AutoShape 6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9" name="AutoShape 8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26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82133"/>
            <a:ext cx="8534400" cy="679868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0000FF"/>
                </a:solidFill>
              </a:rPr>
              <a:t>Практическая работа </a:t>
            </a:r>
            <a:r>
              <a:rPr lang="ru-RU" sz="3200" b="1" dirty="0" smtClean="0">
                <a:solidFill>
                  <a:srgbClr val="FF0000"/>
                </a:solidFill>
              </a:rPr>
              <a:t>№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153" y="1143000"/>
            <a:ext cx="8747647" cy="4038600"/>
          </a:xfrm>
        </p:spPr>
        <p:txBody>
          <a:bodyPr/>
          <a:lstStyle/>
          <a:p>
            <a:pPr marL="355600" indent="-355600">
              <a:buNone/>
            </a:pPr>
            <a:r>
              <a:rPr lang="ru-RU" sz="2600" b="1" i="1" u="sng" dirty="0" smtClean="0">
                <a:solidFill>
                  <a:srgbClr val="FF0000"/>
                </a:solidFill>
              </a:rPr>
              <a:t>Задание</a:t>
            </a:r>
            <a:r>
              <a:rPr lang="ru-RU" sz="2600" b="1" i="1" dirty="0">
                <a:solidFill>
                  <a:srgbClr val="FF0000"/>
                </a:solidFill>
              </a:rPr>
              <a:t>:</a:t>
            </a:r>
            <a:r>
              <a:rPr lang="ru-RU" sz="2600" i="1" dirty="0" smtClean="0"/>
              <a:t> </a:t>
            </a:r>
          </a:p>
          <a:p>
            <a:pPr marL="355600" indent="-355600">
              <a:buClr>
                <a:srgbClr val="FF0000"/>
              </a:buClr>
              <a:buAutoNum type="arabicPeriod"/>
            </a:pPr>
            <a:r>
              <a:rPr lang="ru-RU" sz="2600" b="1" u="sng" dirty="0" smtClean="0"/>
              <a:t>Составить блок заданного размера</a:t>
            </a:r>
            <a:r>
              <a:rPr lang="ru-RU" sz="2600" b="1" dirty="0" smtClean="0"/>
              <a:t>, используя наборы концевых мер </a:t>
            </a:r>
            <a:r>
              <a:rPr lang="ru-RU" sz="2600" b="1" dirty="0" smtClean="0">
                <a:solidFill>
                  <a:srgbClr val="FF0000"/>
                </a:solidFill>
              </a:rPr>
              <a:t>№ 1</a:t>
            </a:r>
            <a:r>
              <a:rPr lang="ru-RU" sz="2600" b="1" dirty="0" smtClean="0"/>
              <a:t> и </a:t>
            </a:r>
            <a:r>
              <a:rPr lang="ru-RU" sz="2600" b="1" dirty="0" smtClean="0">
                <a:solidFill>
                  <a:srgbClr val="FF0000"/>
                </a:solidFill>
              </a:rPr>
              <a:t>№ 2</a:t>
            </a:r>
            <a:r>
              <a:rPr lang="ru-RU" sz="2600" b="1" dirty="0" smtClean="0"/>
              <a:t>.</a:t>
            </a:r>
          </a:p>
          <a:p>
            <a:pPr marL="355600" indent="-355600">
              <a:buClr>
                <a:srgbClr val="FF0000"/>
              </a:buClr>
              <a:buAutoNum type="arabicPeriod"/>
            </a:pPr>
            <a:r>
              <a:rPr lang="ru-RU" sz="2600" b="1" u="sng" dirty="0" smtClean="0"/>
              <a:t>Выполнить проверку </a:t>
            </a:r>
            <a:r>
              <a:rPr lang="ru-RU" sz="2600" b="1" dirty="0" smtClean="0"/>
              <a:t>подобранных мер блока.</a:t>
            </a:r>
          </a:p>
          <a:p>
            <a:pPr marL="355600" indent="-355600">
              <a:buClr>
                <a:srgbClr val="FF0000"/>
              </a:buClr>
              <a:buFontTx/>
              <a:buAutoNum type="arabicPeriod"/>
            </a:pPr>
            <a:r>
              <a:rPr lang="ru-RU" sz="2600" b="1" u="sng" dirty="0" smtClean="0"/>
              <a:t>Сделать вывод </a:t>
            </a:r>
            <a:r>
              <a:rPr lang="ru-RU" sz="2600" b="1" dirty="0" smtClean="0"/>
              <a:t>о целесообразности применения наборов мер № 1 и № 2 для каждого блока </a:t>
            </a:r>
            <a:r>
              <a:rPr lang="ru-RU" sz="2600" b="1" dirty="0"/>
              <a:t>заданного </a:t>
            </a:r>
            <a:r>
              <a:rPr lang="ru-RU" sz="2600" b="1" dirty="0" smtClean="0"/>
              <a:t>размера с учетом его точности и суммарной погрешности.</a:t>
            </a:r>
          </a:p>
          <a:p>
            <a:pPr marL="355600" indent="-355600">
              <a:buClr>
                <a:srgbClr val="FF0000"/>
              </a:buClr>
              <a:buFontTx/>
              <a:buAutoNum type="arabicPeriod"/>
            </a:pPr>
            <a:r>
              <a:rPr lang="ru-RU" sz="2600" b="1" dirty="0" smtClean="0"/>
              <a:t>Ответить на контрольные вопросы</a:t>
            </a: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90039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" y="-15937"/>
            <a:ext cx="9144000" cy="633475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0000FF"/>
                </a:solidFill>
              </a:rPr>
              <a:t>СОДЕРЖАНИЕ ОТЧЕТА по практической работе:</a:t>
            </a:r>
            <a:endParaRPr lang="ru-RU" sz="2400" dirty="0" smtClean="0">
              <a:solidFill>
                <a:srgbClr val="0000FF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671" y="769938"/>
            <a:ext cx="8988425" cy="5859462"/>
          </a:xfrm>
        </p:spPr>
        <p:txBody>
          <a:bodyPr>
            <a:noAutofit/>
          </a:bodyPr>
          <a:lstStyle/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 smtClean="0"/>
              <a:t>Наименование практической работы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 smtClean="0"/>
              <a:t>Цели </a:t>
            </a:r>
            <a:r>
              <a:rPr lang="ru-RU" sz="1900" dirty="0"/>
              <a:t>работы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 smtClean="0"/>
              <a:t>ФИО студента и № варианта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 smtClean="0"/>
              <a:t>Задание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 smtClean="0"/>
              <a:t>Решение </a:t>
            </a:r>
            <a:r>
              <a:rPr lang="ru-RU" sz="1900" u="sng" dirty="0" smtClean="0"/>
              <a:t>задачи № 1 </a:t>
            </a:r>
            <a:r>
              <a:rPr lang="ru-RU" sz="1900" dirty="0" smtClean="0"/>
              <a:t>(с использованием </a:t>
            </a:r>
            <a:r>
              <a:rPr lang="ru-RU" sz="1900" u="sng" dirty="0" smtClean="0"/>
              <a:t>набора мер № 1</a:t>
            </a:r>
            <a:r>
              <a:rPr lang="ru-RU" sz="1900" dirty="0" smtClean="0"/>
              <a:t>)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 smtClean="0"/>
              <a:t>Проверка полученных концевых мер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/>
              <a:t>Решение </a:t>
            </a:r>
            <a:r>
              <a:rPr lang="ru-RU" sz="1900" u="sng" dirty="0"/>
              <a:t>задачи № 1 </a:t>
            </a:r>
            <a:r>
              <a:rPr lang="ru-RU" sz="1900" dirty="0"/>
              <a:t>(с использованием </a:t>
            </a:r>
            <a:r>
              <a:rPr lang="ru-RU" sz="1900" u="sng" dirty="0"/>
              <a:t>набора мер № </a:t>
            </a:r>
            <a:r>
              <a:rPr lang="ru-RU" sz="1900" u="sng" dirty="0" smtClean="0"/>
              <a:t>2</a:t>
            </a:r>
            <a:r>
              <a:rPr lang="ru-RU" sz="1900" dirty="0" smtClean="0"/>
              <a:t>)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/>
              <a:t>Проверка полученных концевых мер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 smtClean="0"/>
              <a:t>Вывод о целесообразности применения наборов мер № 1 и № 2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/>
              <a:t>Решение </a:t>
            </a:r>
            <a:r>
              <a:rPr lang="ru-RU" sz="1900" u="sng" dirty="0"/>
              <a:t>задачи № </a:t>
            </a:r>
            <a:r>
              <a:rPr lang="ru-RU" sz="1900" u="sng" dirty="0" smtClean="0"/>
              <a:t>2 </a:t>
            </a:r>
            <a:r>
              <a:rPr lang="ru-RU" sz="1900" dirty="0"/>
              <a:t>(с использованием </a:t>
            </a:r>
            <a:r>
              <a:rPr lang="ru-RU" sz="1900" u="sng" dirty="0"/>
              <a:t>набора мер № 1</a:t>
            </a:r>
            <a:r>
              <a:rPr lang="ru-RU" sz="1900" dirty="0" smtClean="0"/>
              <a:t>)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/>
              <a:t>Проверка полученных концевых </a:t>
            </a:r>
            <a:r>
              <a:rPr lang="ru-RU" sz="1900" dirty="0" smtClean="0"/>
              <a:t>мер</a:t>
            </a:r>
            <a:endParaRPr lang="ru-RU" sz="1900" dirty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/>
              <a:t>Решение </a:t>
            </a:r>
            <a:r>
              <a:rPr lang="ru-RU" sz="1900" u="sng" dirty="0"/>
              <a:t>задачи № </a:t>
            </a:r>
            <a:r>
              <a:rPr lang="ru-RU" sz="1900" u="sng" dirty="0" smtClean="0"/>
              <a:t>2 </a:t>
            </a:r>
            <a:r>
              <a:rPr lang="ru-RU" sz="1900" dirty="0"/>
              <a:t>(с использованием </a:t>
            </a:r>
            <a:r>
              <a:rPr lang="ru-RU" sz="1900" u="sng" dirty="0"/>
              <a:t>набора мер № </a:t>
            </a:r>
            <a:r>
              <a:rPr lang="ru-RU" sz="1900" u="sng" dirty="0" smtClean="0"/>
              <a:t>2</a:t>
            </a:r>
            <a:r>
              <a:rPr lang="ru-RU" sz="1900" dirty="0" smtClean="0"/>
              <a:t>)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/>
              <a:t>Проверка полученных концевых мер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/>
              <a:t>Вывод о целесообразности применения наборов мер № 1 и № </a:t>
            </a:r>
            <a:r>
              <a:rPr lang="ru-RU" sz="1900" dirty="0" smtClean="0"/>
              <a:t>2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ru-RU" sz="1900" dirty="0" smtClean="0"/>
              <a:t>Ответы на контрольные вопросы</a:t>
            </a:r>
            <a:endParaRPr lang="ru-RU" sz="1900" dirty="0"/>
          </a:p>
        </p:txBody>
      </p:sp>
      <p:sp>
        <p:nvSpPr>
          <p:cNvPr id="18436" name="AutoShape 2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7" name="AutoShape 4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8" name="AutoShape 6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9" name="AutoShape 8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9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" y="-15937"/>
            <a:ext cx="9144000" cy="854137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rgbClr val="0000FF"/>
                </a:solidFill>
              </a:rPr>
              <a:t>Теоретическая часть:</a:t>
            </a:r>
            <a:endParaRPr lang="ru-RU" sz="2900" dirty="0" smtClean="0">
              <a:solidFill>
                <a:srgbClr val="0000FF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975" y="1524000"/>
            <a:ext cx="8683625" cy="4191000"/>
          </a:xfrm>
        </p:spPr>
        <p:txBody>
          <a:bodyPr>
            <a:noAutofit/>
          </a:bodyPr>
          <a:lstStyle/>
          <a:p>
            <a:pPr marL="536575" lvl="0" indent="-536575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Теоретическую часть по данной работе изучаем по презентации «</a:t>
            </a:r>
            <a:r>
              <a:rPr lang="ru-RU" b="1" dirty="0">
                <a:solidFill>
                  <a:srgbClr val="FF0000"/>
                </a:solidFill>
              </a:rPr>
              <a:t>Плоскопараллельные концевые меры </a:t>
            </a:r>
            <a:r>
              <a:rPr lang="ru-RU" b="1" dirty="0" smtClean="0">
                <a:solidFill>
                  <a:srgbClr val="FF0000"/>
                </a:solidFill>
              </a:rPr>
              <a:t>длины</a:t>
            </a:r>
            <a:r>
              <a:rPr lang="ru-RU" dirty="0" smtClean="0"/>
              <a:t>», а также по другим источникам информации по данной теме.</a:t>
            </a:r>
          </a:p>
          <a:p>
            <a:pPr marL="536575" lvl="0" indent="-536575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ru-RU" sz="1000" dirty="0" smtClean="0"/>
          </a:p>
          <a:p>
            <a:pPr marL="536575" lvl="0" indent="-536575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Основные положения по теме для практической работы приведены ниже </a:t>
            </a:r>
            <a:endParaRPr lang="ru-RU" dirty="0"/>
          </a:p>
        </p:txBody>
      </p:sp>
      <p:sp>
        <p:nvSpPr>
          <p:cNvPr id="18436" name="AutoShape 2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7" name="AutoShape 4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8" name="AutoShape 6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18439" name="AutoShape 8" descr="data:image/png;base64,iVBORw0KGgoAAAANSUhEUgAAALcAAACaCAIAAABkPk4gAAAIFElEQVR4nO3d208UVwDHcf8TSEibVm2sxAtUfNZEapom1luspbaIkqZtmhrTSCSGViStBCVaNjpSQS6CsgoWUFlWiLhAWXe1LFpaGqx9aNI/og/HDNuZ3TlzOXNu+0u+DyS6u87MJ3j2zJyZVemFJYScWyX8X4DkD0qWJhKp0fGE9g2PTY2OJ6DET+MPk0ZntHCCkkBEJieTujYWS7R33YKSQES6+n42OqPJuQUtiz+Ybe+6bXRGI+39UOKTyFhsum/gLjcl8fEETyJjsWmymT+cNy5e7oUSn0SScwvclBw/dmLzxs0jw3H+RE41noMS/0S4KYmPT7/91rqSouKfrnTzJwIlgYjwUfJoKrXng/3Hj53o7eHxS8tOBEoCEeGghBA58U09Bx/5iEBJICJhKxFC5NLVm2eaI9lEoMRVQqaw2ozr27ZXVh06yvlzG8/+aCECJZIqEUXE6IzaiUCJByXLf/1rL3onnu+PfPd88eXBgx9/d/p7tm9LDUqUUSKKCJQoo0QgEShRQ4lYIlCigBLhRKBEdiUyEIESqZVIQgRK5FUiDxEokVSJVESgREYlshGBEumUSEgESkJUMjO3MPEwpQERKAlRidekJQIlsiiRmQiUSKFEciJQIl6J/ESgRLASJYhAiUglqhCBEmFKFCICJWKUqEUESgQoUY4IlPBWoiIRKAlRSezBL9E7cQ2IQEmISixn+9QlAiWclChNBEp4KFGdCJSErkQDIlASrpI247oGRKAkRCXXB0a3ba/UgAiUhKXk+eLLnTvfrzp0VPgBhhLx5VRCxiK1n33F6jI24UEJYyXmcDWMO1NAiZJZlGR/o4ESKMmhxPKlF0qgxKrEPi8CJVDyPyU5p86gBEpWlOSbOoMSKHkVuWNizqkzKNFZSfLXxa7+YUPum2qyynIFDJS4JdJzc5TslL6Buw5d6x2qrHyv5sgXzn9N2jp6hozOaO/NUSjxSYTsQXlu8M222dn5nv4RcuAHhsahxA+RW0PjzreQ14NI25U+/I/jn0jS8UEDDIk8mkp9+fnX3J5+RIh09w0TIg1NrVDin4iDEra/Rao/OVJSVFy+qUwIkVON56DEP5F8StgSGRmObyzdsPbN1XyekWUnAiWBiORUwpxI+aYybiMbk8iFS90mESgJRMSuRA8irZFrlgMMJfRczjuxnTo7e95Yv66U/0ScnQiUMFOiB5F8BxhK3CrJuVPCWCQxPfu04p0KqR6ABCVBlbBdJCGKCJSEqITtIgmBRKAkLCVsF0mIJQIloShhu0hCOBEoYa+E7SIJGYhAyUrVNbWDI7GAStgukpCECJSwVMJ2kYQ8RKCEmRK2iySkIgIlbJSwXSQhGxEoYaCE7SIJCYlASVAlbBdJyEkESlaqq2+IGB2eXjKTypDTeEyOhLREoGSllta2ltY2T0T27jtAzs3qTQRKfCohROrqGxzO42hDBEr8KDGJpFk8AEl+IlDiWUk2keBKlCDiRombyJtcvNxr73LHgD5KLEQCKlGFiBslRuAL4dq7bsurZDLxeHAkNjgSqzvZUHeygfw8k8q4IRJEiUJE3Cjx/SatkWuESCKZY5/LoqQveqekqNjSZOKxGyK+lahFJDwlwYlwUjKTyliI7Njxrksi/pQoRyQkJUyIcFKSXljau+9AthKLBgciPpSoSCQMJayI8FNyuqk5W0lH9w2XRJyVZJ69eDK/pAER5koYEuGnxDI0MQclVCLOSizncdQlwlYJWyL8lGQPTcxBiRsi7pUoTYStErZE+ClJZw1NCAuXRFwqUZ0IVYnXeRGGRLgqMYcmHd033BNxo0QDImyVsCXCVYk5NLk/8cg9EaqSs+cNDYhQlfTfvs/tSIlUQoYmFVu2eiLirMS42r9+XakGRKBkpd179lVs2eqJiIOS6dmnG0o3FMIDkApIyUwqs+aN1bv37Pf6wpxKyFikQB6AVEBK6uobKrZs7e67FVyJOVwtkJuDF5CSmVSGydq+7G80UKKbkjSLtX2WL71QoqGS003Nnq6Otiixz4tAiYZKvF5Dn60k59QZlEDJipJ8U2dQAiWvIndMLOQHIEEJpXvxKXJTzZx7FkqgZOlefKq8rNxhbR9RMvEw5ZDzsfnt97+dX+4mJh9BlLRcvGoPSihEHNb2zcwtuDlB6nwIn8y7vTe12I+AEici6Twz9IRIR89QMr34ZH7JIedD+Mef/zi/3E1MPoJs5pnmSHYXLvUYIVwvooOSbCI5lZhEMs9eCB9PsMo+LmF+YaI+SixE7Eq0JGJXIg8R6ZTYiViU6EpkObRFEropyUkkW4nGRJZDWyShlZJ8REwlehNZDm2RhD5KHIiYSvQmshzaIglNlDgTMZXoTcRUIiER8UqoRNILDKakFEpCIoKVuCFSaEqEg5BLiUsiSIbEKAERtRKgBESUi6uSxqbmU9+eARHl4qrkwIdVa1evARHl4qfkXnzqjdde37Vrt/BtRl7jp6S8rLykqPijqk+FbzPyGj8lEaOD3JlC+DYjr/FT0tLaRpT4WN6HxMZPSXVNLVHiY7EFEhs/Jebd96praoVvNvIUJyWDI7HsO3kK32zkKU5KzEEJhiYqxkmJOSjB0ETFOCmxPK0AQxO14qHEMijB0ES5OCkhZ4MP19QerqklP9ufj4OkTfx1r0j+oATRgxJED0oQPShB9KAE0YMSRA9KED2uSpCiQQmiByWIHpQgelCC6EEJogcliB6UIHpQguhBCaIHJYgelCB6UILoQQmiByWI3n/0zBQlztE2kQAAAABJRU5ErkJggg==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26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ПРАВИЛА</a:t>
            </a:r>
            <a:br>
              <a:rPr lang="ru-RU" sz="3200" b="1" dirty="0" smtClean="0">
                <a:solidFill>
                  <a:srgbClr val="006600"/>
                </a:solidFill>
                <a:latin typeface="+mn-lt"/>
                <a:ea typeface="+mn-ea"/>
                <a:cs typeface="+mn-cs"/>
              </a:rPr>
            </a:br>
            <a:r>
              <a:rPr lang="ru-RU" sz="3200" b="1" dirty="0" smtClean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составления блока КМД:</a:t>
            </a:r>
            <a:endParaRPr lang="ru-RU" sz="3200" b="1" dirty="0" smtClean="0">
              <a:solidFill>
                <a:srgbClr val="0066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6700" y="1291512"/>
            <a:ext cx="8877300" cy="5474368"/>
          </a:xfrm>
        </p:spPr>
        <p:txBody>
          <a:bodyPr>
            <a:normAutofit lnSpcReduction="10000"/>
          </a:bodyPr>
          <a:lstStyle/>
          <a:p>
            <a:pPr marL="355600" indent="-355600" eaLnBrk="1" hangingPunct="1">
              <a:buClr>
                <a:srgbClr val="FF0000"/>
              </a:buClr>
              <a:buFont typeface="+mj-lt"/>
              <a:buAutoNum type="arabicPeriod"/>
              <a:defRPr/>
            </a:pPr>
            <a:r>
              <a:rPr lang="ru-RU" sz="2700" b="1" dirty="0" smtClean="0">
                <a:solidFill>
                  <a:srgbClr val="0000FF"/>
                </a:solidFill>
              </a:rPr>
              <a:t>Число мер</a:t>
            </a:r>
            <a:r>
              <a:rPr lang="ru-RU" sz="2700" dirty="0" smtClean="0"/>
              <a:t> </a:t>
            </a:r>
            <a:r>
              <a:rPr lang="ru-RU" sz="2700" b="1" dirty="0" smtClean="0"/>
              <a:t>в блоке заданного размера должно быть </a:t>
            </a:r>
            <a:r>
              <a:rPr lang="ru-RU" sz="2700" b="1" dirty="0" smtClean="0">
                <a:solidFill>
                  <a:srgbClr val="FF0000"/>
                </a:solidFill>
              </a:rPr>
              <a:t>минимальным</a:t>
            </a:r>
            <a:r>
              <a:rPr lang="ru-RU" sz="2700" dirty="0" smtClean="0"/>
              <a:t> (</a:t>
            </a:r>
            <a:r>
              <a:rPr lang="ru-RU" sz="2700" b="1" i="1" dirty="0" smtClean="0">
                <a:solidFill>
                  <a:srgbClr val="FF0000"/>
                </a:solidFill>
              </a:rPr>
              <a:t>не более 4 – 5 мер</a:t>
            </a:r>
            <a:r>
              <a:rPr lang="ru-RU" sz="2700" dirty="0" smtClean="0"/>
              <a:t>).</a:t>
            </a:r>
            <a:r>
              <a:rPr lang="ru-RU" sz="2800" dirty="0" smtClean="0"/>
              <a:t>                </a:t>
            </a:r>
            <a:r>
              <a:rPr lang="ru-RU" sz="2000" i="1" dirty="0" smtClean="0"/>
              <a:t>(Блок составляется </a:t>
            </a:r>
            <a:r>
              <a:rPr lang="ru-RU" sz="2000" b="1" i="1" dirty="0"/>
              <a:t>из наименьшего возможного количества </a:t>
            </a:r>
            <a:r>
              <a:rPr lang="ru-RU" sz="2000" b="1" i="1" dirty="0" smtClean="0"/>
              <a:t>мер</a:t>
            </a:r>
            <a:r>
              <a:rPr lang="ru-RU" sz="2000" i="1" dirty="0" smtClean="0"/>
              <a:t>, что позволяет повысить </a:t>
            </a:r>
            <a:r>
              <a:rPr lang="ru-RU" sz="2000" i="1" dirty="0"/>
              <a:t>его </a:t>
            </a:r>
            <a:r>
              <a:rPr lang="ru-RU" sz="2000" b="1" i="1" dirty="0"/>
              <a:t>точность</a:t>
            </a:r>
            <a:r>
              <a:rPr lang="ru-RU" sz="2000" i="1" dirty="0"/>
              <a:t>, </a:t>
            </a:r>
            <a:r>
              <a:rPr lang="ru-RU" sz="2000" i="1" dirty="0" smtClean="0"/>
              <a:t>т.к. </a:t>
            </a:r>
            <a:r>
              <a:rPr lang="ru-RU" sz="2000" i="1" dirty="0"/>
              <a:t>уменьшится </a:t>
            </a:r>
            <a:r>
              <a:rPr lang="ru-RU" sz="2000" b="1" i="1" dirty="0"/>
              <a:t>суммарная погрешность</a:t>
            </a:r>
            <a:r>
              <a:rPr lang="ru-RU" sz="2000" i="1" dirty="0"/>
              <a:t>.</a:t>
            </a:r>
            <a:r>
              <a:rPr lang="ru-RU" sz="2000" i="1" dirty="0" smtClean="0"/>
              <a:t>).</a:t>
            </a:r>
          </a:p>
          <a:p>
            <a:pPr marL="355600" indent="-355600" eaLnBrk="1" hangingPunct="1">
              <a:buClr>
                <a:srgbClr val="FF0000"/>
              </a:buClr>
              <a:buFont typeface="+mj-lt"/>
              <a:buAutoNum type="arabicPeriod"/>
              <a:defRPr/>
            </a:pPr>
            <a:r>
              <a:rPr lang="ru-RU" sz="2700" b="1" dirty="0" smtClean="0">
                <a:solidFill>
                  <a:srgbClr val="0000FF"/>
                </a:solidFill>
              </a:rPr>
              <a:t>Начинают</a:t>
            </a:r>
            <a:r>
              <a:rPr lang="ru-RU" sz="2700" dirty="0" smtClean="0"/>
              <a:t> </a:t>
            </a:r>
            <a:r>
              <a:rPr lang="ru-RU" sz="2700" b="1" dirty="0" smtClean="0"/>
              <a:t>подбор мер </a:t>
            </a:r>
            <a:r>
              <a:rPr lang="ru-RU" sz="2700" b="1" dirty="0" smtClean="0">
                <a:solidFill>
                  <a:srgbClr val="FF0000"/>
                </a:solidFill>
              </a:rPr>
              <a:t>от наименьшего размера до наибольшего </a:t>
            </a:r>
            <a:r>
              <a:rPr lang="ru-RU" sz="2000" i="1" dirty="0" smtClean="0"/>
              <a:t>(что позволяет </a:t>
            </a:r>
            <a:r>
              <a:rPr lang="ru-RU" sz="2000" i="1" dirty="0"/>
              <a:t>получить </a:t>
            </a:r>
            <a:r>
              <a:rPr lang="ru-RU" sz="2000" i="1" dirty="0" smtClean="0"/>
              <a:t>сначала </a:t>
            </a:r>
            <a:r>
              <a:rPr lang="ru-RU" sz="2000" b="1" i="1" dirty="0" smtClean="0"/>
              <a:t>тысячные </a:t>
            </a:r>
            <a:r>
              <a:rPr lang="ru-RU" sz="2000" b="1" i="1" dirty="0"/>
              <a:t>доли миллиметра</a:t>
            </a:r>
            <a:r>
              <a:rPr lang="ru-RU" sz="2000" i="1" dirty="0"/>
              <a:t>, после них – </a:t>
            </a:r>
            <a:r>
              <a:rPr lang="ru-RU" sz="2000" b="1" i="1" dirty="0"/>
              <a:t>сотые</a:t>
            </a:r>
            <a:r>
              <a:rPr lang="ru-RU" sz="2000" i="1" dirty="0"/>
              <a:t>, </a:t>
            </a:r>
            <a:r>
              <a:rPr lang="ru-RU" sz="2000" b="1" i="1" dirty="0"/>
              <a:t>десятые</a:t>
            </a:r>
            <a:r>
              <a:rPr lang="ru-RU" sz="2000" i="1" dirty="0"/>
              <a:t> и </a:t>
            </a:r>
            <a:r>
              <a:rPr lang="ru-RU" sz="2000" b="1" i="1" dirty="0" smtClean="0"/>
              <a:t>целые миллиметры</a:t>
            </a:r>
            <a:r>
              <a:rPr lang="ru-RU" sz="2000" i="1" dirty="0" smtClean="0"/>
              <a:t>).</a:t>
            </a:r>
          </a:p>
          <a:p>
            <a:pPr marL="355600" indent="-355600" eaLnBrk="1" hangingPunct="1">
              <a:buClr>
                <a:srgbClr val="FF0000"/>
              </a:buClr>
              <a:buFont typeface="+mj-lt"/>
              <a:buAutoNum type="arabicPeriod"/>
              <a:defRPr/>
            </a:pPr>
            <a:r>
              <a:rPr lang="ru-RU" sz="2700" b="1" dirty="0" smtClean="0">
                <a:solidFill>
                  <a:srgbClr val="0000FF"/>
                </a:solidFill>
              </a:rPr>
              <a:t>Первая мера </a:t>
            </a:r>
            <a:r>
              <a:rPr lang="ru-RU" sz="2700" b="1" dirty="0" smtClean="0"/>
              <a:t>должна совпадать </a:t>
            </a:r>
            <a:r>
              <a:rPr lang="ru-RU" sz="2700" b="1" dirty="0" smtClean="0">
                <a:solidFill>
                  <a:srgbClr val="FF0000"/>
                </a:solidFill>
              </a:rPr>
              <a:t>одной или несколькими последними цифрами </a:t>
            </a:r>
            <a:r>
              <a:rPr lang="ru-RU" sz="2700" b="1" dirty="0" smtClean="0"/>
              <a:t>с размером блока.</a:t>
            </a:r>
          </a:p>
          <a:p>
            <a:pPr marL="355600" indent="-355600" eaLnBrk="1" hangingPunct="1">
              <a:buClr>
                <a:srgbClr val="FF0000"/>
              </a:buClr>
              <a:buFont typeface="+mj-lt"/>
              <a:buAutoNum type="arabicPeriod"/>
              <a:defRPr/>
            </a:pPr>
            <a:r>
              <a:rPr lang="ru-RU" sz="2700" b="1" dirty="0" smtClean="0">
                <a:solidFill>
                  <a:srgbClr val="0000FF"/>
                </a:solidFill>
              </a:rPr>
              <a:t>Вторая и последующие меры </a:t>
            </a:r>
            <a:r>
              <a:rPr lang="ru-RU" sz="2700" b="1" dirty="0" smtClean="0"/>
              <a:t>должны </a:t>
            </a:r>
            <a:r>
              <a:rPr lang="ru-RU" sz="2700" b="1" dirty="0"/>
              <a:t>совпадать </a:t>
            </a:r>
            <a:r>
              <a:rPr lang="ru-RU" sz="2700" b="1" dirty="0">
                <a:solidFill>
                  <a:srgbClr val="FF0000"/>
                </a:solidFill>
              </a:rPr>
              <a:t>одной или несколькими последними цифрами </a:t>
            </a:r>
            <a:r>
              <a:rPr lang="ru-RU" sz="2700" b="1" dirty="0"/>
              <a:t>с </a:t>
            </a:r>
            <a:r>
              <a:rPr lang="ru-RU" sz="2700" b="1" dirty="0" smtClean="0"/>
              <a:t>остатком.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1585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029200" y="381000"/>
            <a:ext cx="3733800" cy="1905000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0000FF"/>
                </a:solidFill>
              </a:rPr>
              <a:t>Порядок выбора КМД в размер</a:t>
            </a:r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206883" y="2971800"/>
            <a:ext cx="8860917" cy="288950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FF0000"/>
              </a:buClr>
              <a:buFontTx/>
              <a:buAutoNum type="arabicPeriod"/>
            </a:pPr>
            <a:r>
              <a:rPr lang="ru-RU" sz="2000" dirty="0" smtClean="0"/>
              <a:t>подбирают меру, которая содержит наименьший разряд (наибольшее число знаков после запятой);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Tx/>
              <a:buAutoNum type="arabicPeriod"/>
            </a:pPr>
            <a:r>
              <a:rPr lang="ru-RU" sz="2000" dirty="0" smtClean="0"/>
              <a:t>размер выбранной меры длины вычитают из размера блока и определяют остаток;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Tx/>
              <a:buAutoNum type="arabicPeriod"/>
            </a:pPr>
            <a:r>
              <a:rPr lang="ru-RU" sz="2000" dirty="0" smtClean="0"/>
              <a:t> подбирают меру, которая содержит наименьший разряд (наибольшее число знаков после запятой) из остатка, и определяют новый остаток.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И так до тех пор, пока сумма длин подобранных концевых мер не будет равна размеру собираемого блока.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3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200" b="1" dirty="0" smtClean="0">
                <a:solidFill>
                  <a:srgbClr val="FF0000"/>
                </a:solidFill>
              </a:rPr>
              <a:t>Чем меньше мер в блоке – тем лучше</a:t>
            </a:r>
          </a:p>
        </p:txBody>
      </p:sp>
      <p:pic>
        <p:nvPicPr>
          <p:cNvPr id="9220" name="Picture 2" descr="http://delostroika.ru/uploads/posts/big_stroika/img_stroika_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72" y="152400"/>
            <a:ext cx="4072128" cy="273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47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Подбор и сборка КМД под заданный размер</a:t>
            </a:r>
            <a:endParaRPr lang="ru-RU" sz="2800" b="1" dirty="0" smtClean="0">
              <a:solidFill>
                <a:srgbClr val="0066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582" y="609600"/>
            <a:ext cx="89535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solidFill>
                  <a:srgbClr val="FF0000"/>
                </a:solidFill>
                <a:latin typeface="+mj-lt"/>
              </a:rPr>
              <a:t>Порядок </a:t>
            </a:r>
            <a:r>
              <a:rPr lang="ru-RU" b="1" u="sng" dirty="0" smtClean="0">
                <a:solidFill>
                  <a:srgbClr val="FF0000"/>
                </a:solidFill>
                <a:latin typeface="+mj-lt"/>
              </a:rPr>
              <a:t>подбора блоков КМД </a:t>
            </a:r>
          </a:p>
          <a:p>
            <a:r>
              <a:rPr lang="ru-RU" altLang="ru-RU" dirty="0"/>
              <a:t>При составлении </a:t>
            </a:r>
            <a:r>
              <a:rPr lang="ru-RU" altLang="ru-RU" b="1" dirty="0">
                <a:solidFill>
                  <a:srgbClr val="0000FF"/>
                </a:solidFill>
              </a:rPr>
              <a:t>блока требуемого размера </a:t>
            </a:r>
            <a:r>
              <a:rPr lang="ru-RU" altLang="ru-RU" dirty="0"/>
              <a:t>из концевых </a:t>
            </a:r>
            <a:r>
              <a:rPr lang="ru-RU" altLang="ru-RU" dirty="0" smtClean="0"/>
              <a:t>мер длины </a:t>
            </a:r>
            <a:r>
              <a:rPr lang="ru-RU" altLang="ru-RU" dirty="0"/>
              <a:t>руководствуются следующим </a:t>
            </a:r>
            <a:r>
              <a:rPr lang="ru-RU" altLang="ru-RU" b="1" dirty="0" smtClean="0">
                <a:solidFill>
                  <a:srgbClr val="FF0000"/>
                </a:solidFill>
              </a:rPr>
              <a:t>правилами</a:t>
            </a:r>
            <a:r>
              <a:rPr lang="ru-RU" altLang="ru-RU" dirty="0" smtClean="0"/>
              <a:t>:</a:t>
            </a:r>
            <a:endParaRPr lang="ru-RU" b="1" dirty="0" smtClean="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marL="285750" indent="-285750"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424242"/>
                </a:solidFill>
                <a:latin typeface="+mj-lt"/>
              </a:rPr>
              <a:t>вначале производят подсчёт необходимых размеров концевых мер в блок; </a:t>
            </a:r>
          </a:p>
          <a:p>
            <a:pPr marL="285750" indent="-285750"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ru-RU" altLang="ru-RU" dirty="0" smtClean="0"/>
              <a:t>блок </a:t>
            </a:r>
            <a:r>
              <a:rPr lang="ru-RU" altLang="ru-RU" dirty="0"/>
              <a:t>заданного размера необходимо составлять из возможно </a:t>
            </a:r>
            <a:r>
              <a:rPr lang="ru-RU" altLang="ru-RU" b="1" dirty="0">
                <a:solidFill>
                  <a:srgbClr val="0000FF"/>
                </a:solidFill>
              </a:rPr>
              <a:t>меньшего числа </a:t>
            </a:r>
            <a:r>
              <a:rPr lang="ru-RU" altLang="ru-RU" b="1" dirty="0" smtClean="0">
                <a:solidFill>
                  <a:srgbClr val="0000FF"/>
                </a:solidFill>
              </a:rPr>
              <a:t>мер </a:t>
            </a:r>
            <a:r>
              <a:rPr lang="ru-RU" altLang="ru-RU" dirty="0" smtClean="0"/>
              <a:t>(</a:t>
            </a:r>
            <a:r>
              <a:rPr lang="ru-RU" dirty="0" smtClean="0"/>
              <a:t>количество КМД </a:t>
            </a:r>
            <a:r>
              <a:rPr lang="ru-RU" dirty="0"/>
              <a:t>в блоке </a:t>
            </a:r>
            <a:r>
              <a:rPr lang="ru-RU" dirty="0">
                <a:solidFill>
                  <a:srgbClr val="424242"/>
                </a:solidFill>
                <a:latin typeface="+mj-lt"/>
              </a:rPr>
              <a:t>любого размера должно быть 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минимальным</a:t>
            </a:r>
            <a:r>
              <a:rPr lang="ru-RU" dirty="0">
                <a:solidFill>
                  <a:srgbClr val="424242"/>
                </a:solidFill>
                <a:latin typeface="+mj-lt"/>
              </a:rPr>
              <a:t> – 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не более пяти </a:t>
            </a:r>
            <a:r>
              <a:rPr lang="ru-RU" b="1" dirty="0" smtClean="0">
                <a:solidFill>
                  <a:srgbClr val="FF0000"/>
                </a:solidFill>
              </a:rPr>
              <a:t>штук</a:t>
            </a:r>
            <a:r>
              <a:rPr lang="ru-RU" dirty="0" smtClean="0">
                <a:solidFill>
                  <a:srgbClr val="424242"/>
                </a:solidFill>
                <a:latin typeface="+mj-lt"/>
              </a:rPr>
              <a:t>). </a:t>
            </a:r>
          </a:p>
          <a:p>
            <a:pPr marL="266700">
              <a:buClr>
                <a:srgbClr val="0000FF"/>
              </a:buClr>
            </a:pPr>
            <a:r>
              <a:rPr lang="ru-RU" dirty="0" smtClean="0"/>
              <a:t>Минимальное </a:t>
            </a:r>
            <a:r>
              <a:rPr lang="ru-RU" dirty="0"/>
              <a:t>количество концевых мер длины в </a:t>
            </a:r>
            <a:r>
              <a:rPr lang="ru-RU" dirty="0" smtClean="0"/>
              <a:t>блоке</a:t>
            </a:r>
            <a:r>
              <a:rPr lang="ru-RU" altLang="ru-RU" dirty="0"/>
              <a:t>, с одной стороны, 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0000FF"/>
                </a:solidFill>
              </a:rPr>
              <a:t>повысит его точность</a:t>
            </a:r>
            <a:r>
              <a:rPr lang="ru-RU" dirty="0"/>
              <a:t>, так как у</a:t>
            </a:r>
            <a:r>
              <a:rPr lang="ru-RU" b="1" dirty="0">
                <a:solidFill>
                  <a:srgbClr val="0000FF"/>
                </a:solidFill>
              </a:rPr>
              <a:t>меньшится суммарная </a:t>
            </a:r>
            <a:r>
              <a:rPr lang="ru-RU" b="1" dirty="0" smtClean="0">
                <a:solidFill>
                  <a:srgbClr val="0000FF"/>
                </a:solidFill>
              </a:rPr>
              <a:t>погрешность </a:t>
            </a:r>
            <a:r>
              <a:rPr lang="ru-RU" dirty="0" smtClean="0"/>
              <a:t>размера блока, </a:t>
            </a:r>
            <a:r>
              <a:rPr lang="ru-RU" altLang="ru-RU" dirty="0"/>
              <a:t>а с другой </a:t>
            </a:r>
            <a:r>
              <a:rPr lang="ru-RU" altLang="ru-RU" dirty="0" smtClean="0"/>
              <a:t>– </a:t>
            </a:r>
            <a:r>
              <a:rPr lang="ru-RU" b="1" dirty="0" smtClean="0">
                <a:solidFill>
                  <a:srgbClr val="0000FF"/>
                </a:solidFill>
              </a:rPr>
              <a:t>повысит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0000FF"/>
                </a:solidFill>
              </a:rPr>
              <a:t>надежность блока</a:t>
            </a:r>
            <a:r>
              <a:rPr lang="ru-RU" dirty="0"/>
              <a:t>, т.е. снижается вероятность его </a:t>
            </a:r>
            <a:r>
              <a:rPr lang="ru-RU" dirty="0" smtClean="0"/>
              <a:t>разрушения</a:t>
            </a:r>
            <a:r>
              <a:rPr lang="ru-RU" dirty="0" smtClean="0">
                <a:latin typeface="+mj-lt"/>
              </a:rPr>
              <a:t>;</a:t>
            </a:r>
            <a:endParaRPr lang="ru-RU" altLang="ru-RU" dirty="0" smtClean="0"/>
          </a:p>
          <a:p>
            <a:pPr marL="285750" indent="-285750"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ru-RU" altLang="ru-RU" dirty="0" smtClean="0"/>
              <a:t>вначале </a:t>
            </a:r>
            <a:r>
              <a:rPr lang="ru-RU" altLang="ru-RU" dirty="0"/>
              <a:t>следует выбирать концевые меры, позволяющие получить </a:t>
            </a:r>
            <a:r>
              <a:rPr lang="ru-RU" altLang="ru-RU" b="1" dirty="0">
                <a:solidFill>
                  <a:srgbClr val="0000FF"/>
                </a:solidFill>
              </a:rPr>
              <a:t>тысячные доли миллиметра</a:t>
            </a:r>
            <a:r>
              <a:rPr lang="ru-RU" altLang="ru-RU" dirty="0"/>
              <a:t>, затем </a:t>
            </a:r>
            <a:r>
              <a:rPr lang="ru-RU" altLang="ru-RU" b="1" dirty="0">
                <a:solidFill>
                  <a:srgbClr val="0000FF"/>
                </a:solidFill>
              </a:rPr>
              <a:t>сотые</a:t>
            </a:r>
            <a:r>
              <a:rPr lang="ru-RU" altLang="ru-RU" dirty="0"/>
              <a:t>, </a:t>
            </a:r>
            <a:r>
              <a:rPr lang="ru-RU" altLang="ru-RU" b="1" dirty="0">
                <a:solidFill>
                  <a:srgbClr val="0000FF"/>
                </a:solidFill>
              </a:rPr>
              <a:t>десятые</a:t>
            </a:r>
            <a:r>
              <a:rPr lang="ru-RU" altLang="ru-RU" dirty="0"/>
              <a:t> и, наконец, </a:t>
            </a:r>
            <a:r>
              <a:rPr lang="ru-RU" altLang="ru-RU" b="1" dirty="0">
                <a:solidFill>
                  <a:srgbClr val="0000FF"/>
                </a:solidFill>
              </a:rPr>
              <a:t>целые </a:t>
            </a:r>
            <a:r>
              <a:rPr lang="ru-RU" altLang="ru-RU" b="1" dirty="0" smtClean="0">
                <a:solidFill>
                  <a:srgbClr val="0000FF"/>
                </a:solidFill>
              </a:rPr>
              <a:t>миллиметры</a:t>
            </a:r>
            <a:r>
              <a:rPr lang="ru-RU" altLang="ru-RU" dirty="0" smtClean="0"/>
              <a:t>;</a:t>
            </a:r>
            <a:endParaRPr lang="ru-RU" b="1" dirty="0" smtClean="0">
              <a:solidFill>
                <a:srgbClr val="424242"/>
              </a:solidFill>
              <a:latin typeface="Verdana" panose="020B0604030504040204" pitchFamily="34" charset="0"/>
            </a:endParaRPr>
          </a:p>
          <a:p>
            <a:pPr marL="285750" indent="-285750"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первая 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мера </a:t>
            </a:r>
            <a:r>
              <a:rPr lang="ru-RU" dirty="0">
                <a:solidFill>
                  <a:srgbClr val="424242"/>
                </a:solidFill>
                <a:latin typeface="+mj-lt"/>
              </a:rPr>
              <a:t>должна содержать 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последний</a:t>
            </a:r>
            <a:r>
              <a:rPr lang="ru-RU" dirty="0">
                <a:solidFill>
                  <a:srgbClr val="424242"/>
                </a:solidFill>
                <a:latin typeface="+mj-lt"/>
              </a:rPr>
              <a:t> или </a:t>
            </a:r>
            <a:r>
              <a:rPr lang="ru-RU" b="1" dirty="0">
                <a:solidFill>
                  <a:srgbClr val="0000FF"/>
                </a:solidFill>
                <a:latin typeface="+mj-lt"/>
              </a:rPr>
              <a:t>два последних знака</a:t>
            </a:r>
            <a:r>
              <a:rPr lang="ru-RU" dirty="0">
                <a:solidFill>
                  <a:srgbClr val="0000FF"/>
                </a:solidFill>
                <a:latin typeface="+mj-lt"/>
              </a:rPr>
              <a:t> </a:t>
            </a:r>
            <a:r>
              <a:rPr lang="ru-RU" dirty="0">
                <a:solidFill>
                  <a:srgbClr val="424242"/>
                </a:solidFill>
                <a:latin typeface="+mj-lt"/>
              </a:rPr>
              <a:t>размера блока, </a:t>
            </a:r>
            <a:endParaRPr lang="ru-RU" dirty="0" smtClean="0">
              <a:solidFill>
                <a:srgbClr val="424242"/>
              </a:solidFill>
              <a:latin typeface="+mj-lt"/>
            </a:endParaRPr>
          </a:p>
          <a:p>
            <a:pPr marL="285750" indent="-285750"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вторая мера и последующие меры </a:t>
            </a:r>
            <a:r>
              <a:rPr lang="ru-RU" dirty="0">
                <a:solidFill>
                  <a:srgbClr val="424242"/>
                </a:solidFill>
                <a:latin typeface="+mj-lt"/>
              </a:rPr>
              <a:t>– </a:t>
            </a:r>
            <a:r>
              <a:rPr lang="ru-RU" b="1" dirty="0">
                <a:solidFill>
                  <a:srgbClr val="0000FF"/>
                </a:solidFill>
                <a:latin typeface="+mj-lt"/>
              </a:rPr>
              <a:t>последние знаки </a:t>
            </a:r>
            <a:r>
              <a:rPr lang="ru-RU" dirty="0">
                <a:solidFill>
                  <a:srgbClr val="424242"/>
                </a:solidFill>
                <a:latin typeface="+mj-lt"/>
              </a:rPr>
              <a:t>остатка и т.д.</a:t>
            </a:r>
            <a:r>
              <a:rPr lang="ru-RU" sz="2000" dirty="0">
                <a:solidFill>
                  <a:srgbClr val="424242"/>
                </a:solidFill>
                <a:latin typeface="+mj-lt"/>
              </a:rPr>
              <a:t> </a:t>
            </a:r>
            <a:endParaRPr lang="ru-RU" sz="2000" dirty="0" smtClean="0">
              <a:solidFill>
                <a:srgbClr val="424242"/>
              </a:solidFill>
              <a:latin typeface="+mj-lt"/>
            </a:endParaRPr>
          </a:p>
          <a:p>
            <a:pPr marL="285750" indent="-285750">
              <a:buClr>
                <a:srgbClr val="0000FF"/>
              </a:buClr>
              <a:buFont typeface="Wingdings" panose="05000000000000000000" pitchFamily="2" charset="2"/>
              <a:buChar char="Ø"/>
            </a:pPr>
            <a:endParaRPr lang="ru-RU" sz="500" dirty="0" smtClean="0">
              <a:solidFill>
                <a:srgbClr val="424242"/>
              </a:solidFill>
              <a:latin typeface="+mj-lt"/>
            </a:endParaRPr>
          </a:p>
          <a:p>
            <a:pPr algn="ctr">
              <a:buClr>
                <a:srgbClr val="0000FF"/>
              </a:buClr>
            </a:pPr>
            <a:r>
              <a:rPr lang="ru-RU" sz="2000" b="1" u="sng" dirty="0">
                <a:solidFill>
                  <a:srgbClr val="FF0000"/>
                </a:solidFill>
              </a:rPr>
              <a:t>Сборка блоков заданных </a:t>
            </a:r>
            <a:r>
              <a:rPr lang="ru-RU" sz="2000" b="1" u="sng" dirty="0" smtClean="0">
                <a:solidFill>
                  <a:srgbClr val="FF0000"/>
                </a:solidFill>
              </a:rPr>
              <a:t>размеров</a:t>
            </a:r>
            <a:r>
              <a:rPr lang="ru-RU" sz="2000" dirty="0" smtClean="0"/>
              <a:t> </a:t>
            </a:r>
          </a:p>
          <a:p>
            <a:pPr>
              <a:buClr>
                <a:srgbClr val="0000FF"/>
              </a:buClr>
            </a:pPr>
            <a:r>
              <a:rPr lang="ru-RU" dirty="0" smtClean="0"/>
              <a:t>Сборка блоков проводится </a:t>
            </a:r>
            <a:r>
              <a:rPr lang="ru-RU" b="1" dirty="0" smtClean="0">
                <a:solidFill>
                  <a:srgbClr val="0000FF"/>
                </a:solidFill>
              </a:rPr>
              <a:t>в обратном порядке </a:t>
            </a:r>
            <a:r>
              <a:rPr lang="ru-RU" dirty="0" smtClean="0"/>
              <a:t>подбора мер, используемого при расчете блока заданного размера. </a:t>
            </a:r>
          </a:p>
          <a:p>
            <a:pPr>
              <a:buClr>
                <a:srgbClr val="0000FF"/>
              </a:buClr>
            </a:pPr>
            <a:r>
              <a:rPr lang="ru-RU" dirty="0" smtClean="0"/>
              <a:t>При </a:t>
            </a:r>
            <a:r>
              <a:rPr lang="ru-RU" dirty="0"/>
              <a:t>составлении блока необходимо сначала выбрать плитку самого большого размера и к ней постепенно притирать плитки меньших размеров пользуясь </a:t>
            </a:r>
            <a:r>
              <a:rPr lang="ru-RU" b="1" i="1" dirty="0">
                <a:solidFill>
                  <a:srgbClr val="006600"/>
                </a:solidFill>
              </a:rPr>
              <a:t>рисунком б</a:t>
            </a:r>
            <a:r>
              <a:rPr lang="ru-RU" dirty="0"/>
              <a:t>.</a:t>
            </a:r>
          </a:p>
          <a:p>
            <a:pPr>
              <a:buClr>
                <a:srgbClr val="0000FF"/>
              </a:buClr>
            </a:pPr>
            <a:endParaRPr lang="ru-R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442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2829</TotalTime>
  <Words>2437</Words>
  <Application>Microsoft Office PowerPoint</Application>
  <PresentationFormat>Экран (4:3)</PresentationFormat>
  <Paragraphs>474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Calibri</vt:lpstr>
      <vt:lpstr>Times New Roman</vt:lpstr>
      <vt:lpstr>Verdana</vt:lpstr>
      <vt:lpstr>Wingdings</vt:lpstr>
      <vt:lpstr>Тема Office</vt:lpstr>
      <vt:lpstr>Плоскопараллельные концевые меры длины</vt:lpstr>
      <vt:lpstr>Практическая работа №1</vt:lpstr>
      <vt:lpstr>Цели работы:</vt:lpstr>
      <vt:lpstr>Практическая работа № 1</vt:lpstr>
      <vt:lpstr>СОДЕРЖАНИЕ ОТЧЕТА по практической работе:</vt:lpstr>
      <vt:lpstr>Теоретическая часть:</vt:lpstr>
      <vt:lpstr>ПРАВИЛА составления блока КМД:</vt:lpstr>
      <vt:lpstr>Порядок выбора КМД в размер</vt:lpstr>
      <vt:lpstr>Подбор и сборка КМД под заданный размер</vt:lpstr>
      <vt:lpstr>Таблица 1. Набор № 1 (87 мер) Номинальные размеры концевых мер, мм</vt:lpstr>
      <vt:lpstr>Таблица 2. Набор № 2 (42 меры) Номинальные размеры концевых мер, мм</vt:lpstr>
      <vt:lpstr>ВАРИАНТЫ ЗАДАНИЙ для решения задач по составлению блоков заданного размера с помощью КМД (к практической работе № 1)</vt:lpstr>
      <vt:lpstr>Примеры решения задач  по расчёту размеров КМД  с использованием  набора мер № 1 (таблица 1) и  набора мер № 2 (таблица 2) </vt:lpstr>
      <vt:lpstr>Сборка КМД под заданный размер  (пример расчета, с использованием набора мер № 1, см. таблицу 1)</vt:lpstr>
      <vt:lpstr>Сборка КМД под заданный размер (пример расчета, с использованием набора мер № 1, см. таблицу 1)</vt:lpstr>
      <vt:lpstr>Сборка КМД под заданный размер (пример расчета, с использованием набора мер № 1, см. таблицу 1)</vt:lpstr>
      <vt:lpstr>Примеры расчетов размеров КМД</vt:lpstr>
      <vt:lpstr>Примеры расчетов размеров КМД</vt:lpstr>
      <vt:lpstr>Примеры расчетов размеров КМД</vt:lpstr>
      <vt:lpstr>Примеры расчетов размеров КМД (ВЫВОДЫ)</vt:lpstr>
      <vt:lpstr>ПРАКТИЧЕСКАЯ ЧАСТЬ:</vt:lpstr>
      <vt:lpstr>ПРАКТИЧЕСКАЯ ЧАСТЬ:</vt:lpstr>
      <vt:lpstr>Контрольные вопросы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Тогидний Иван Иванович</dc:creator>
  <cp:lastModifiedBy>Тогидний Иван Иванович</cp:lastModifiedBy>
  <cp:revision>354</cp:revision>
  <cp:lastPrinted>1601-01-01T00:00:00Z</cp:lastPrinted>
  <dcterms:created xsi:type="dcterms:W3CDTF">1601-01-01T00:00:00Z</dcterms:created>
  <dcterms:modified xsi:type="dcterms:W3CDTF">2021-03-04T07:47:04Z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