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74"/>
  </p:notesMasterIdLst>
  <p:sldIdLst>
    <p:sldId id="424" r:id="rId2"/>
    <p:sldId id="425" r:id="rId3"/>
    <p:sldId id="426" r:id="rId4"/>
    <p:sldId id="257" r:id="rId5"/>
    <p:sldId id="427" r:id="rId6"/>
    <p:sldId id="258" r:id="rId7"/>
    <p:sldId id="392" r:id="rId8"/>
    <p:sldId id="428" r:id="rId9"/>
    <p:sldId id="261" r:id="rId10"/>
    <p:sldId id="400" r:id="rId11"/>
    <p:sldId id="417" r:id="rId12"/>
    <p:sldId id="413" r:id="rId13"/>
    <p:sldId id="334" r:id="rId14"/>
    <p:sldId id="418" r:id="rId15"/>
    <p:sldId id="381" r:id="rId16"/>
    <p:sldId id="401" r:id="rId17"/>
    <p:sldId id="347" r:id="rId18"/>
    <p:sldId id="415" r:id="rId19"/>
    <p:sldId id="394" r:id="rId20"/>
    <p:sldId id="393" r:id="rId21"/>
    <p:sldId id="348" r:id="rId22"/>
    <p:sldId id="391" r:id="rId23"/>
    <p:sldId id="397" r:id="rId24"/>
    <p:sldId id="355" r:id="rId25"/>
    <p:sldId id="416" r:id="rId26"/>
    <p:sldId id="356" r:id="rId27"/>
    <p:sldId id="429" r:id="rId28"/>
    <p:sldId id="353" r:id="rId29"/>
    <p:sldId id="354" r:id="rId30"/>
    <p:sldId id="423" r:id="rId31"/>
    <p:sldId id="422" r:id="rId32"/>
    <p:sldId id="404" r:id="rId33"/>
    <p:sldId id="358" r:id="rId34"/>
    <p:sldId id="403" r:id="rId35"/>
    <p:sldId id="405" r:id="rId36"/>
    <p:sldId id="406" r:id="rId37"/>
    <p:sldId id="380" r:id="rId38"/>
    <p:sldId id="357" r:id="rId39"/>
    <p:sldId id="411" r:id="rId40"/>
    <p:sldId id="412" r:id="rId41"/>
    <p:sldId id="359" r:id="rId42"/>
    <p:sldId id="360" r:id="rId43"/>
    <p:sldId id="407" r:id="rId44"/>
    <p:sldId id="408" r:id="rId45"/>
    <p:sldId id="430" r:id="rId46"/>
    <p:sldId id="361" r:id="rId47"/>
    <p:sldId id="362" r:id="rId48"/>
    <p:sldId id="431" r:id="rId49"/>
    <p:sldId id="363" r:id="rId50"/>
    <p:sldId id="364" r:id="rId51"/>
    <p:sldId id="365" r:id="rId52"/>
    <p:sldId id="366" r:id="rId53"/>
    <p:sldId id="367" r:id="rId54"/>
    <p:sldId id="368" r:id="rId55"/>
    <p:sldId id="369" r:id="rId56"/>
    <p:sldId id="370" r:id="rId57"/>
    <p:sldId id="432" r:id="rId58"/>
    <p:sldId id="314" r:id="rId59"/>
    <p:sldId id="371" r:id="rId60"/>
    <p:sldId id="372" r:id="rId61"/>
    <p:sldId id="373" r:id="rId62"/>
    <p:sldId id="433" r:id="rId63"/>
    <p:sldId id="414" r:id="rId64"/>
    <p:sldId id="410" r:id="rId65"/>
    <p:sldId id="439" r:id="rId66"/>
    <p:sldId id="434" r:id="rId67"/>
    <p:sldId id="435" r:id="rId68"/>
    <p:sldId id="436" r:id="rId69"/>
    <p:sldId id="437" r:id="rId70"/>
    <p:sldId id="438" r:id="rId71"/>
    <p:sldId id="441" r:id="rId72"/>
    <p:sldId id="440" r:id="rId7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60"/>
  </p:normalViewPr>
  <p:slideViewPr>
    <p:cSldViewPr>
      <p:cViewPr varScale="1">
        <p:scale>
          <a:sx n="95" d="100"/>
          <a:sy n="95" d="100"/>
        </p:scale>
        <p:origin x="67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981D0-E514-47AE-8CC5-C70179DD716A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9D004-0297-444A-9403-32D94099DA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530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3882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954F2-3A53-4B85-A089-9C40F16C8EDC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3265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954F2-3A53-4B85-A089-9C40F16C8EDC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055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0259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954F2-3A53-4B85-A089-9C40F16C8EDC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5068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954F2-3A53-4B85-A089-9C40F16C8EDC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1993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1481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2017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3680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6512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846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9221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0283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926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7929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9289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5191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6619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7665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3147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453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989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1213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8715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4531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2651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3665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5512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7172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954F2-3A53-4B85-A089-9C40F16C8EDC}" type="slidenum">
              <a:rPr lang="ru-RU" smtClean="0"/>
              <a:pPr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3302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954F2-3A53-4B85-A089-9C40F16C8EDC}" type="slidenum">
              <a:rPr lang="ru-RU" smtClean="0"/>
              <a:pPr/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84752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954F2-3A53-4B85-A089-9C40F16C8EDC}" type="slidenum">
              <a:rPr lang="ru-RU" smtClean="0"/>
              <a:pPr/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1673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954F2-3A53-4B85-A089-9C40F16C8EDC}" type="slidenum">
              <a:rPr lang="ru-RU" smtClean="0"/>
              <a:pPr/>
              <a:t>61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601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44818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62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219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65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389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842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270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954F2-3A53-4B85-A089-9C40F16C8ED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772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954F2-3A53-4B85-A089-9C40F16C8EDC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386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693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2E17B25-7195-43FF-8151-53849D6930DB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7B25-7195-43FF-8151-53849D6930DB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7B25-7195-43FF-8151-53849D6930DB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7B25-7195-43FF-8151-53849D6930DB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7B25-7195-43FF-8151-53849D6930DB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7B25-7195-43FF-8151-53849D6930DB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2E17B25-7195-43FF-8151-53849D6930DB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2E17B25-7195-43FF-8151-53849D6930DB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7B25-7195-43FF-8151-53849D6930DB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7B25-7195-43FF-8151-53849D6930DB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7B25-7195-43FF-8151-53849D6930DB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2E17B25-7195-43FF-8151-53849D6930DB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hyperlink" Target="http://school.xvatit.com/images/3/3a/%D0%A2%D0%B5%D1%85%D0%BD37.jpg" TargetMode="Externa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hyperlink" Target="http://school.xvatit.com/index.php?title=%D0%A4%D0%B0%D0%B9%D0%BB:%D0%A2%D0%B5%D1%85%D0%BD38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hyperlink" Target="http://school.xvatit.com/index.php?title=%D0%A4%D0%B0%D0%B9%D0%BB:%D0%A2%D0%B5%D1%85%D0%BD38.jpg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pka.ru/Praktikum_po_slesarnomu_delu/index.html" TargetMode="External"/><Relationship Id="rId2" Type="http://schemas.openxmlformats.org/officeDocument/2006/relationships/hyperlink" Target="http://www.e-ope.ee/_download/euni_repository/file/3739/1.zip/index.html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608" y="280946"/>
            <a:ext cx="8712968" cy="4228174"/>
          </a:xfrm>
          <a:solidFill>
            <a:srgbClr val="FFFFCC"/>
          </a:solidFill>
        </p:spPr>
        <p:txBody>
          <a:bodyPr>
            <a:normAutofit/>
          </a:bodyPr>
          <a:lstStyle/>
          <a:p>
            <a:pPr algn="ctr"/>
            <a:r>
              <a:rPr lang="ru-RU" sz="31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31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МДК </a:t>
            </a:r>
            <a:r>
              <a:rPr lang="ru-RU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03.01 </a:t>
            </a:r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>
                <a:solidFill>
                  <a:srgbClr val="0000FF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Слесарное дело и </a:t>
            </a:r>
            <a:br>
              <a:rPr lang="ru-RU" dirty="0">
                <a:solidFill>
                  <a:srgbClr val="0000FF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</a:br>
            <a:r>
              <a:rPr lang="ru-RU" dirty="0">
                <a:solidFill>
                  <a:srgbClr val="0000FF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технические измерения</a:t>
            </a:r>
            <a:r>
              <a:rPr lang="ru-RU" sz="3600" dirty="0">
                <a:solidFill>
                  <a:srgbClr val="0000FF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/>
            </a:r>
            <a:br>
              <a:rPr lang="ru-RU" sz="3600" dirty="0">
                <a:solidFill>
                  <a:srgbClr val="0000FF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</a:b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6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50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Раздел 1</a:t>
            </a:r>
            <a:r>
              <a:rPr lang="ru-RU" sz="5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000" b="1" dirty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Слесарное </a:t>
            </a:r>
            <a:r>
              <a:rPr lang="ru-RU" sz="5000" b="1" dirty="0" smtClean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дело</a:t>
            </a:r>
            <a:br>
              <a:rPr lang="ru-RU" sz="5000" b="1" dirty="0" smtClean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3100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608" y="5517232"/>
            <a:ext cx="8712967" cy="108012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00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ТЕМА:</a:t>
            </a:r>
            <a:r>
              <a:rPr lang="ru-RU" sz="4800" dirty="0">
                <a:solidFill>
                  <a:srgbClr val="FF0000"/>
                </a:solidFill>
              </a:rPr>
              <a:t> </a:t>
            </a:r>
            <a:r>
              <a:rPr lang="ru-RU" sz="6000" b="1" dirty="0" smtClean="0">
                <a:solidFill>
                  <a:srgbClr val="FF0000"/>
                </a:solidFill>
              </a:rPr>
              <a:t>Резка металла</a:t>
            </a:r>
            <a:endParaRPr lang="ru-RU" sz="6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2990" y="4716433"/>
            <a:ext cx="8722585" cy="584775"/>
          </a:xfrm>
          <a:prstGeom prst="rect">
            <a:avLst/>
          </a:prstGeom>
          <a:solidFill>
            <a:srgbClr val="006600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Подготовительные слесарные работы: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410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33267" y="643773"/>
            <a:ext cx="8677468" cy="213715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Ручная </a:t>
            </a:r>
            <a:r>
              <a:rPr lang="ru-RU" sz="2000" b="1" dirty="0" smtClean="0">
                <a:solidFill>
                  <a:srgbClr val="FF0000"/>
                </a:solidFill>
              </a:rPr>
              <a:t>слесарная ножовка </a:t>
            </a:r>
            <a:r>
              <a:rPr lang="ru-RU" sz="2000" b="1" dirty="0" smtClean="0">
                <a:solidFill>
                  <a:srgbClr val="FF0000"/>
                </a:solidFill>
              </a:rPr>
              <a:t>(пила) </a:t>
            </a:r>
            <a:r>
              <a:rPr lang="ru-RU" sz="2000" b="1" dirty="0" smtClean="0">
                <a:solidFill>
                  <a:srgbClr val="0000FF"/>
                </a:solidFill>
              </a:rPr>
              <a:t>– инструмент, </a:t>
            </a:r>
            <a:r>
              <a:rPr lang="ru-RU" sz="2000" b="1" dirty="0" smtClean="0">
                <a:solidFill>
                  <a:srgbClr val="0000FF"/>
                </a:solidFill>
              </a:rPr>
              <a:t>предназначенный для:</a:t>
            </a:r>
            <a:endParaRPr lang="ru-RU" sz="2000" b="1" dirty="0" smtClean="0">
              <a:solidFill>
                <a:srgbClr val="0000FF"/>
              </a:solidFill>
            </a:endParaRPr>
          </a:p>
          <a:p>
            <a:pPr marL="712788" indent="-350838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00FF"/>
                </a:solidFill>
              </a:rPr>
              <a:t>разрезания вручную толстых </a:t>
            </a:r>
            <a:r>
              <a:rPr lang="ru-RU" sz="2000" b="1" dirty="0" smtClean="0">
                <a:solidFill>
                  <a:srgbClr val="0000FF"/>
                </a:solidFill>
              </a:rPr>
              <a:t>листов полосового, круглого и профильного </a:t>
            </a:r>
            <a:r>
              <a:rPr lang="ru-RU" sz="2000" b="1" dirty="0" smtClean="0">
                <a:solidFill>
                  <a:srgbClr val="0000FF"/>
                </a:solidFill>
              </a:rPr>
              <a:t>металла; </a:t>
            </a:r>
          </a:p>
          <a:p>
            <a:pPr marL="712788" indent="-350838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00FF"/>
                </a:solidFill>
              </a:rPr>
              <a:t>прорезания </a:t>
            </a:r>
            <a:r>
              <a:rPr lang="ru-RU" sz="2000" b="1" dirty="0" smtClean="0">
                <a:solidFill>
                  <a:srgbClr val="0000FF"/>
                </a:solidFill>
              </a:rPr>
              <a:t>пазов и шлицев;</a:t>
            </a:r>
            <a:endParaRPr lang="ru-RU" sz="2000" b="1" dirty="0" smtClean="0">
              <a:solidFill>
                <a:srgbClr val="0000FF"/>
              </a:solidFill>
            </a:endParaRPr>
          </a:p>
          <a:p>
            <a:pPr marL="712788" indent="-350838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00FF"/>
                </a:solidFill>
              </a:rPr>
              <a:t>обрезки </a:t>
            </a:r>
            <a:r>
              <a:rPr lang="ru-RU" sz="2000" b="1" dirty="0" smtClean="0">
                <a:solidFill>
                  <a:srgbClr val="0000FF"/>
                </a:solidFill>
              </a:rPr>
              <a:t>и вырезки заготовок по контуру и других работ.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-18123"/>
            <a:ext cx="9144000" cy="615051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ru-RU" sz="4000" dirty="0" smtClean="0">
                <a:ln w="12700">
                  <a:noFill/>
                </a:ln>
                <a:solidFill>
                  <a:srgbClr val="FF0000"/>
                </a:solidFill>
              </a:rPr>
              <a:t>1) Резка металла ножовкой</a:t>
            </a:r>
            <a:endParaRPr lang="ru-RU" sz="4000" dirty="0">
              <a:ln w="12700">
                <a:noFill/>
              </a:ln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551" y="2801713"/>
            <a:ext cx="7732897" cy="2851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33266" y="5733256"/>
            <a:ext cx="867746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Рис. 1. </a:t>
            </a:r>
            <a:r>
              <a:rPr lang="ru-RU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Цельный ножовочный станок: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– станок; </a:t>
            </a: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– рукоятка; </a:t>
            </a: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штифты; </a:t>
            </a: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ножовочное полотно;                     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– головка крепления ножовочного полотна; </a:t>
            </a: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натяжной винт с гайкой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46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4"/>
          <p:cNvSpPr>
            <a:spLocks noChangeArrowheads="1"/>
          </p:cNvSpPr>
          <p:nvPr/>
        </p:nvSpPr>
        <p:spPr bwMode="auto">
          <a:xfrm>
            <a:off x="1981200" y="152400"/>
            <a:ext cx="2598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hlink"/>
                </a:solidFill>
              </a:rPr>
              <a:t>Резка ножовкой</a:t>
            </a:r>
          </a:p>
        </p:txBody>
      </p:sp>
      <p:pic>
        <p:nvPicPr>
          <p:cNvPr id="6758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54102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Rectangle 6"/>
          <p:cNvSpPr>
            <a:spLocks noChangeArrowheads="1"/>
          </p:cNvSpPr>
          <p:nvPr/>
        </p:nvSpPr>
        <p:spPr bwMode="auto">
          <a:xfrm>
            <a:off x="5257800" y="352802"/>
            <a:ext cx="3657600" cy="313932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/>
              <a:t>1. </a:t>
            </a:r>
            <a:r>
              <a:rPr lang="ru-RU" altLang="ru-RU" sz="1800" b="1" dirty="0">
                <a:solidFill>
                  <a:srgbClr val="FF0000"/>
                </a:solidFill>
              </a:rPr>
              <a:t>Натяжной винт (барашек)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/>
              <a:t>2. </a:t>
            </a:r>
            <a:r>
              <a:rPr lang="ru-RU" altLang="ru-RU" sz="1800" b="1" dirty="0">
                <a:solidFill>
                  <a:srgbClr val="FF0000"/>
                </a:solidFill>
              </a:rPr>
              <a:t>Подвижная головка с пальцем.</a:t>
            </a:r>
            <a:r>
              <a:rPr lang="ru-RU" altLang="ru-RU" sz="1800" b="1" dirty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/>
              <a:t>3. </a:t>
            </a:r>
            <a:r>
              <a:rPr lang="ru-RU" altLang="ru-RU" sz="1800" b="1" dirty="0">
                <a:solidFill>
                  <a:srgbClr val="0000CC"/>
                </a:solidFill>
              </a:rPr>
              <a:t>Неподвижная головка с хвостовиком.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/>
              <a:t>4</a:t>
            </a:r>
            <a:r>
              <a:rPr lang="ru-RU" altLang="ru-RU" sz="1800" b="1" dirty="0">
                <a:solidFill>
                  <a:srgbClr val="CC0000"/>
                </a:solidFill>
              </a:rPr>
              <a:t>. </a:t>
            </a:r>
            <a:r>
              <a:rPr lang="ru-RU" altLang="ru-RU" sz="1800" b="1" dirty="0">
                <a:solidFill>
                  <a:srgbClr val="009900"/>
                </a:solidFill>
              </a:rPr>
              <a:t>Рукоятка,  насаженная на хвостовик.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/>
              <a:t>5. Станок (рамка).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/>
              <a:t>(цельная или раздвижная)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/>
              <a:t>6</a:t>
            </a:r>
            <a:r>
              <a:rPr lang="ru-RU" altLang="ru-RU" sz="1800" b="1" dirty="0"/>
              <a:t>. </a:t>
            </a:r>
            <a:r>
              <a:rPr lang="ru-RU" altLang="ru-RU" sz="1800" b="1" dirty="0">
                <a:solidFill>
                  <a:srgbClr val="7030A0"/>
                </a:solidFill>
              </a:rPr>
              <a:t>Ножовочное полотно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/>
              <a:t>     </a:t>
            </a:r>
            <a:r>
              <a:rPr lang="ru-RU" altLang="ru-RU" sz="1800" b="1" dirty="0">
                <a:solidFill>
                  <a:srgbClr val="FF0000"/>
                </a:solidFill>
              </a:rPr>
              <a:t>У10, У10А, У12, У12А</a:t>
            </a:r>
            <a:endParaRPr lang="ru-RU" altLang="ru-RU" sz="1800" dirty="0">
              <a:solidFill>
                <a:srgbClr val="FF0000"/>
              </a:solidFill>
            </a:endParaRPr>
          </a:p>
        </p:txBody>
      </p:sp>
      <p:sp>
        <p:nvSpPr>
          <p:cNvPr id="67589" name="Rectangle 7"/>
          <p:cNvSpPr>
            <a:spLocks noChangeArrowheads="1"/>
          </p:cNvSpPr>
          <p:nvPr/>
        </p:nvSpPr>
        <p:spPr bwMode="auto">
          <a:xfrm>
            <a:off x="-228600" y="4495800"/>
            <a:ext cx="91440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49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u="sng" dirty="0"/>
              <a:t>Разводка </a:t>
            </a:r>
            <a:r>
              <a:rPr lang="ru-RU" altLang="ru-RU" sz="1800" b="1" u="sng" dirty="0">
                <a:solidFill>
                  <a:srgbClr val="CC0000"/>
                </a:solidFill>
              </a:rPr>
              <a:t>по полотну</a:t>
            </a:r>
            <a:r>
              <a:rPr lang="ru-RU" altLang="ru-RU" sz="1800" b="1" u="sng" dirty="0"/>
              <a:t> (волнистая</a:t>
            </a:r>
            <a:r>
              <a:rPr lang="ru-RU" altLang="ru-RU" sz="1800" b="1" dirty="0"/>
              <a:t>):</a:t>
            </a:r>
            <a:endParaRPr lang="ru-RU" altLang="ru-RU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При шаге </a:t>
            </a:r>
            <a:r>
              <a:rPr lang="en-US" altLang="ru-RU" sz="1800" dirty="0"/>
              <a:t>S</a:t>
            </a:r>
            <a:r>
              <a:rPr lang="ru-RU" altLang="ru-RU" sz="1800" dirty="0"/>
              <a:t>=</a:t>
            </a:r>
            <a:r>
              <a:rPr lang="ru-RU" altLang="ru-RU" sz="1800" dirty="0">
                <a:solidFill>
                  <a:schemeClr val="hlink"/>
                </a:solidFill>
              </a:rPr>
              <a:t> </a:t>
            </a:r>
            <a:r>
              <a:rPr lang="ru-RU" altLang="ru-RU" sz="1800" b="1" dirty="0">
                <a:solidFill>
                  <a:schemeClr val="hlink"/>
                </a:solidFill>
              </a:rPr>
              <a:t>0,8 </a:t>
            </a:r>
            <a:r>
              <a:rPr lang="ru-RU" altLang="ru-RU" sz="1800" b="1" dirty="0"/>
              <a:t>- 1,0</a:t>
            </a:r>
            <a:r>
              <a:rPr lang="ru-RU" altLang="ru-RU" sz="1800" dirty="0"/>
              <a:t> мм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                 каждые 2 смежных зуба отводятся в сторону на 0,25–06 мм)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u="sng" dirty="0"/>
              <a:t>Разводка</a:t>
            </a:r>
            <a:r>
              <a:rPr lang="ru-RU" altLang="ru-RU" sz="1800" u="sng" dirty="0"/>
              <a:t> </a:t>
            </a:r>
            <a:r>
              <a:rPr lang="ru-RU" altLang="ru-RU" sz="1800" b="1" u="sng" dirty="0">
                <a:solidFill>
                  <a:srgbClr val="CC0000"/>
                </a:solidFill>
              </a:rPr>
              <a:t>по зубу</a:t>
            </a:r>
            <a:r>
              <a:rPr lang="ru-RU" altLang="ru-RU" sz="1800" b="1" u="sng" dirty="0"/>
              <a:t> (гофрированная</a:t>
            </a:r>
            <a:r>
              <a:rPr lang="ru-RU" altLang="ru-RU" sz="1800" b="1" dirty="0"/>
              <a:t>):</a:t>
            </a:r>
            <a:endParaRPr lang="ru-RU" altLang="ru-RU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При шаге </a:t>
            </a:r>
            <a:r>
              <a:rPr lang="en-US" altLang="ru-RU" sz="1800" dirty="0"/>
              <a:t>S</a:t>
            </a:r>
            <a:r>
              <a:rPr lang="ru-RU" altLang="ru-RU" sz="1800" dirty="0"/>
              <a:t>= </a:t>
            </a:r>
            <a:r>
              <a:rPr lang="ru-RU" altLang="ru-RU" sz="1800" b="1" dirty="0">
                <a:solidFill>
                  <a:schemeClr val="hlink"/>
                </a:solidFill>
              </a:rPr>
              <a:t>1,25 </a:t>
            </a:r>
            <a:r>
              <a:rPr lang="ru-RU" altLang="ru-RU" sz="1800" b="1" dirty="0"/>
              <a:t>- 1,6</a:t>
            </a:r>
            <a:r>
              <a:rPr lang="ru-RU" altLang="ru-RU" sz="1800" dirty="0"/>
              <a:t> мм,  2-3 зуба вправо, 2-3 влево,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(если шаг крупнее 1 вправо, 1 влево).</a:t>
            </a:r>
          </a:p>
        </p:txBody>
      </p:sp>
      <p:pic>
        <p:nvPicPr>
          <p:cNvPr id="67590" name="Picture 9" descr="a2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30480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1" name="Picture 11" descr="a2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05" b="49333"/>
          <a:stretch>
            <a:fillRect/>
          </a:stretch>
        </p:blipFill>
        <p:spPr bwMode="auto">
          <a:xfrm>
            <a:off x="8240486" y="4303911"/>
            <a:ext cx="671264" cy="2533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2" name="Text Box 12"/>
          <p:cNvSpPr txBox="1">
            <a:spLocks noChangeArrowheads="1"/>
          </p:cNvSpPr>
          <p:nvPr/>
        </p:nvSpPr>
        <p:spPr bwMode="auto">
          <a:xfrm>
            <a:off x="4572000" y="6324600"/>
            <a:ext cx="3190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FF0000"/>
                </a:solidFill>
              </a:rPr>
              <a:t>Для чего нужна разводка?</a:t>
            </a:r>
          </a:p>
        </p:txBody>
      </p:sp>
      <p:sp>
        <p:nvSpPr>
          <p:cNvPr id="67593" name="Rectangle 14"/>
          <p:cNvSpPr>
            <a:spLocks noChangeArrowheads="1"/>
          </p:cNvSpPr>
          <p:nvPr/>
        </p:nvSpPr>
        <p:spPr bwMode="auto">
          <a:xfrm>
            <a:off x="0" y="27987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67594" name="Rectangle 15"/>
          <p:cNvSpPr>
            <a:spLocks noChangeArrowheads="1"/>
          </p:cNvSpPr>
          <p:nvPr/>
        </p:nvSpPr>
        <p:spPr bwMode="auto">
          <a:xfrm>
            <a:off x="5638800" y="3505200"/>
            <a:ext cx="28686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Times New Roman" panose="02020603050405020304" pitchFamily="18" charset="0"/>
              </a:rPr>
              <a:t>длина </a:t>
            </a: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250 – 300 мм,</a:t>
            </a:r>
            <a:endParaRPr lang="ru-RU" altLang="ru-RU" sz="2000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высота h = </a:t>
            </a:r>
            <a:r>
              <a:rPr lang="ru-RU" altLang="ru-RU" sz="20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>
                <a:latin typeface="Times New Roman" panose="02020603050405020304" pitchFamily="18" charset="0"/>
              </a:rPr>
              <a:t> </a:t>
            </a: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20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мм</a:t>
            </a: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altLang="ru-RU" sz="2000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Times New Roman" panose="02020603050405020304" pitchFamily="18" charset="0"/>
              </a:rPr>
              <a:t>т</a:t>
            </a: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олщина 0,65 </a:t>
            </a:r>
            <a:r>
              <a:rPr lang="ru-RU" altLang="ru-RU" sz="2000" b="1">
                <a:latin typeface="Times New Roman" panose="02020603050405020304" pitchFamily="18" charset="0"/>
              </a:rPr>
              <a:t> </a:t>
            </a: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и 0,8 мм.</a:t>
            </a:r>
            <a:endParaRPr lang="ru-RU" altLang="ru-RU" sz="20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56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6264696" cy="79208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Ручная ножовка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b="37705"/>
          <a:stretch>
            <a:fillRect/>
          </a:stretch>
        </p:blipFill>
        <p:spPr bwMode="auto">
          <a:xfrm>
            <a:off x="179512" y="1340768"/>
            <a:ext cx="8544251" cy="337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79513" y="4714884"/>
            <a:ext cx="8544250" cy="1785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numCol="2" rtlCol="0">
            <a:spAutoFit/>
          </a:bodyPr>
          <a:lstStyle/>
          <a:p>
            <a:r>
              <a:rPr lang="ru-RU" sz="2300" b="1" dirty="0" smtClean="0">
                <a:solidFill>
                  <a:srgbClr val="FF0000"/>
                </a:solidFill>
              </a:rPr>
              <a:t>1.  </a:t>
            </a:r>
            <a:r>
              <a:rPr lang="ru-RU" sz="2300" dirty="0" smtClean="0"/>
              <a:t>Хвостовик с ручкой</a:t>
            </a:r>
          </a:p>
          <a:p>
            <a:r>
              <a:rPr lang="ru-RU" sz="2300" b="1" dirty="0" smtClean="0">
                <a:solidFill>
                  <a:srgbClr val="FF0000"/>
                </a:solidFill>
              </a:rPr>
              <a:t>2.</a:t>
            </a:r>
            <a:r>
              <a:rPr lang="ru-RU" sz="2300" dirty="0" smtClean="0"/>
              <a:t> Рама (станок)</a:t>
            </a:r>
          </a:p>
          <a:p>
            <a:r>
              <a:rPr lang="ru-RU" sz="2300" b="1" dirty="0" smtClean="0">
                <a:solidFill>
                  <a:srgbClr val="FF0000"/>
                </a:solidFill>
              </a:rPr>
              <a:t>3.</a:t>
            </a:r>
            <a:r>
              <a:rPr lang="ru-RU" sz="2300" dirty="0" smtClean="0"/>
              <a:t> Неподвижная головка</a:t>
            </a:r>
          </a:p>
          <a:p>
            <a:r>
              <a:rPr lang="ru-RU" sz="2300" b="1" dirty="0" smtClean="0">
                <a:solidFill>
                  <a:srgbClr val="FF0000"/>
                </a:solidFill>
              </a:rPr>
              <a:t>4.</a:t>
            </a:r>
            <a:r>
              <a:rPr lang="ru-RU" sz="2300" dirty="0" smtClean="0"/>
              <a:t> Ножовочное полотно</a:t>
            </a:r>
          </a:p>
          <a:p>
            <a:r>
              <a:rPr lang="ru-RU" sz="2300" b="1" dirty="0" smtClean="0">
                <a:solidFill>
                  <a:srgbClr val="FF0000"/>
                </a:solidFill>
              </a:rPr>
              <a:t>5. </a:t>
            </a:r>
            <a:r>
              <a:rPr lang="ru-RU" sz="2300" dirty="0" smtClean="0"/>
              <a:t>Подвижная головка</a:t>
            </a:r>
          </a:p>
          <a:p>
            <a:r>
              <a:rPr lang="ru-RU" sz="2300" b="1" dirty="0" smtClean="0">
                <a:solidFill>
                  <a:srgbClr val="FF0000"/>
                </a:solidFill>
              </a:rPr>
              <a:t>6.</a:t>
            </a:r>
            <a:r>
              <a:rPr lang="ru-RU" sz="2300" dirty="0" smtClean="0"/>
              <a:t> Гайка – вороток</a:t>
            </a:r>
          </a:p>
          <a:p>
            <a:r>
              <a:rPr lang="ru-RU" sz="2300" b="1" dirty="0" smtClean="0">
                <a:solidFill>
                  <a:srgbClr val="FF0000"/>
                </a:solidFill>
              </a:rPr>
              <a:t>7.</a:t>
            </a:r>
            <a:r>
              <a:rPr lang="ru-RU" sz="2300" dirty="0" smtClean="0"/>
              <a:t> Приспособление для удлинения рамки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118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1265682" y="3183870"/>
            <a:ext cx="6252595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Рис. 2.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Раздвижной ножовочный станок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04663"/>
            <a:ext cx="5544616" cy="2635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789040"/>
            <a:ext cx="698477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5286388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Рис.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Ножовочное полотно: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геометрические параметры ножовочного полотна: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1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γ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 – передний угол; </a:t>
            </a:r>
            <a:r>
              <a:rPr lang="ru-RU" sz="1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α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 – задний угол; </a:t>
            </a:r>
            <a:r>
              <a:rPr lang="ru-RU" sz="1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β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 – угол заострения; </a:t>
            </a:r>
            <a:r>
              <a:rPr lang="ru-RU" sz="1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δ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 – угол резания; 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разводка по зубу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разводка по полотну</a:t>
            </a:r>
            <a:endParaRPr lang="ru-RU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5762010"/>
              </p:ext>
            </p:extLst>
          </p:nvPr>
        </p:nvGraphicFramePr>
        <p:xfrm>
          <a:off x="107504" y="116632"/>
          <a:ext cx="8686800" cy="653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Image" r:id="rId3" imgW="15352381" imgH="21726984" progId="Photoshop.Image.12">
                  <p:embed/>
                </p:oleObj>
              </mc:Choice>
              <mc:Fallback>
                <p:oleObj name="Image" r:id="rId3" imgW="15352381" imgH="21726984" progId="Photoshop.Imag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2825" t="5392" r="2266" b="49445"/>
                      <a:stretch>
                        <a:fillRect/>
                      </a:stretch>
                    </p:blipFill>
                    <p:spPr bwMode="auto">
                      <a:xfrm>
                        <a:off x="107504" y="116632"/>
                        <a:ext cx="8686800" cy="6538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1" name="Rectangle 15"/>
          <p:cNvSpPr>
            <a:spLocks noChangeArrowheads="1"/>
          </p:cNvSpPr>
          <p:nvPr/>
        </p:nvSpPr>
        <p:spPr bwMode="auto">
          <a:xfrm>
            <a:off x="5562600" y="4419600"/>
            <a:ext cx="34067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Times New Roman" panose="02020603050405020304" pitchFamily="18" charset="0"/>
              </a:rPr>
              <a:t>длина </a:t>
            </a: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250 – 300 мм,</a:t>
            </a:r>
            <a:endParaRPr lang="ru-RU" altLang="ru-RU" sz="2400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высота h = </a:t>
            </a:r>
            <a:r>
              <a:rPr lang="ru-RU" altLang="ru-RU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ru-RU" altLang="ru-RU" sz="2400" b="1">
                <a:latin typeface="Times New Roman" panose="02020603050405020304" pitchFamily="18" charset="0"/>
              </a:rPr>
              <a:t> </a:t>
            </a: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мм</a:t>
            </a: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altLang="ru-RU" sz="2400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Times New Roman" panose="02020603050405020304" pitchFamily="18" charset="0"/>
              </a:rPr>
              <a:t>т</a:t>
            </a: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олщина 0,65 </a:t>
            </a:r>
            <a:r>
              <a:rPr lang="ru-RU" altLang="ru-RU" sz="2400" b="1">
                <a:latin typeface="Times New Roman" panose="02020603050405020304" pitchFamily="18" charset="0"/>
              </a:rPr>
              <a:t> </a:t>
            </a: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и 0,8 мм.</a:t>
            </a:r>
            <a:endParaRPr lang="ru-RU" altLang="ru-RU" sz="2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82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0030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0012" t="7859" r="6617" b="10413"/>
          <a:stretch>
            <a:fillRect/>
          </a:stretch>
        </p:blipFill>
        <p:spPr>
          <a:xfrm>
            <a:off x="0" y="512548"/>
            <a:ext cx="9144000" cy="63398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724" y="264721"/>
            <a:ext cx="8229600" cy="106984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Элементы ножовочного полотна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7" y="1101477"/>
            <a:ext cx="8427923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Ножовочное полотно представляет собой тонкую и  узкую стальную пластину с двумя отверстиями и с зубьями на одном из рёбер. 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0380" y="1868659"/>
            <a:ext cx="4537342" cy="204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771800" y="3809412"/>
            <a:ext cx="2214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u="sng" dirty="0" smtClean="0"/>
              <a:t>Задняя поверхность </a:t>
            </a:r>
            <a:endParaRPr lang="ru-RU" sz="1400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5094564" y="3808824"/>
            <a:ext cx="2214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u="sng" dirty="0" smtClean="0"/>
              <a:t>Передняя поверхность </a:t>
            </a:r>
            <a:endParaRPr lang="ru-RU" sz="1400" u="sng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400" y="4869160"/>
            <a:ext cx="2075283" cy="1879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832" y="4869160"/>
            <a:ext cx="2616921" cy="1844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8224" y="4874096"/>
            <a:ext cx="2413353" cy="1841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37724" y="4455921"/>
            <a:ext cx="1785950" cy="33855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Положительный 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203848" y="4498890"/>
            <a:ext cx="2214578" cy="33855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Равный нулю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732240" y="4460043"/>
            <a:ext cx="1785950" cy="33855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Отрицательный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1611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146968" y="6071148"/>
            <a:ext cx="8712968" cy="76944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Рис. 4.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Ножницы ручные: 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правые; </a:t>
            </a: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– с криволинейными лезвиями;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– пальцевые 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467919"/>
            <a:ext cx="835292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56493" y="697493"/>
            <a:ext cx="882047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2) Ручные ножницы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(рис. 4) бывают: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правыми;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левыми. 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У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пра­вых ножниц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скос на режущей части на каждой из половин находится 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 правой стороны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, а у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левых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 левой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56"/>
            <a:ext cx="9144000" cy="700262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ru-RU" sz="3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2) </a:t>
            </a:r>
            <a:r>
              <a:rPr lang="ru-RU" sz="3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Резка металла ручными ножницами</a:t>
            </a:r>
            <a:endParaRPr lang="ru-RU" sz="3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17" descr="Копия image1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7" t="7759" r="47943" b="70689"/>
          <a:stretch>
            <a:fillRect/>
          </a:stretch>
        </p:blipFill>
        <p:spPr bwMode="auto">
          <a:xfrm rot="7947576">
            <a:off x="3321843" y="2088357"/>
            <a:ext cx="18145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95400"/>
            <a:ext cx="4191000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7" descr="783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6" t="19394" r="8696" b="27272"/>
          <a:stretch>
            <a:fillRect/>
          </a:stretch>
        </p:blipFill>
        <p:spPr bwMode="auto">
          <a:xfrm>
            <a:off x="76200" y="1676400"/>
            <a:ext cx="3276600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Rectangle 4"/>
          <p:cNvSpPr>
            <a:spLocks noChangeArrowheads="1"/>
          </p:cNvSpPr>
          <p:nvPr/>
        </p:nvSpPr>
        <p:spPr bwMode="auto">
          <a:xfrm>
            <a:off x="146050" y="838200"/>
            <a:ext cx="8997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00CC"/>
                </a:solidFill>
              </a:rPr>
              <a:t>Ручные ножницы</a:t>
            </a:r>
            <a:r>
              <a:rPr lang="ru-RU" altLang="ru-RU" sz="1800" dirty="0"/>
              <a:t> Угол заточки</a:t>
            </a:r>
            <a:r>
              <a:rPr lang="ru-RU" altLang="ru-RU" sz="1800" b="1" dirty="0"/>
              <a:t>: </a:t>
            </a:r>
            <a:r>
              <a:rPr lang="ru-RU" altLang="ru-RU" sz="1800" b="1" dirty="0">
                <a:solidFill>
                  <a:srgbClr val="FF0000"/>
                </a:solidFill>
              </a:rPr>
              <a:t>75–85°</a:t>
            </a:r>
            <a:r>
              <a:rPr lang="ru-RU" altLang="ru-RU" sz="1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118969" y="1219200"/>
            <a:ext cx="27116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9900"/>
                </a:solidFill>
              </a:rPr>
              <a:t>Режут </a:t>
            </a:r>
            <a:r>
              <a:rPr lang="ru-RU" altLang="ru-RU" sz="1800" b="1" dirty="0" smtClean="0">
                <a:solidFill>
                  <a:srgbClr val="009900"/>
                </a:solidFill>
              </a:rPr>
              <a:t>металл </a:t>
            </a:r>
            <a:r>
              <a:rPr lang="ru-RU" altLang="ru-RU" sz="1800" b="1" dirty="0">
                <a:solidFill>
                  <a:srgbClr val="FF0000"/>
                </a:solidFill>
              </a:rPr>
              <a:t>до 1 мм</a:t>
            </a:r>
          </a:p>
        </p:txBody>
      </p:sp>
      <p:sp>
        <p:nvSpPr>
          <p:cNvPr id="65543" name="Text Box 8"/>
          <p:cNvSpPr txBox="1">
            <a:spLocks noChangeArrowheads="1"/>
          </p:cNvSpPr>
          <p:nvPr/>
        </p:nvSpPr>
        <p:spPr bwMode="auto">
          <a:xfrm>
            <a:off x="152400" y="1600200"/>
            <a:ext cx="20685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Прямые ножницы</a:t>
            </a:r>
          </a:p>
        </p:txBody>
      </p:sp>
      <p:sp>
        <p:nvSpPr>
          <p:cNvPr id="65544" name="Text Box 10"/>
          <p:cNvSpPr txBox="1">
            <a:spLocks noChangeArrowheads="1"/>
          </p:cNvSpPr>
          <p:nvPr/>
        </p:nvSpPr>
        <p:spPr bwMode="auto">
          <a:xfrm>
            <a:off x="152400" y="3276600"/>
            <a:ext cx="2632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Бычки (кривые лезвия)</a:t>
            </a:r>
          </a:p>
        </p:txBody>
      </p:sp>
      <p:sp>
        <p:nvSpPr>
          <p:cNvPr id="65545" name="Rectangle 12"/>
          <p:cNvSpPr>
            <a:spLocks noChangeArrowheads="1"/>
          </p:cNvSpPr>
          <p:nvPr/>
        </p:nvSpPr>
        <p:spPr bwMode="auto">
          <a:xfrm>
            <a:off x="4495800" y="4724400"/>
            <a:ext cx="44958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ru-RU" altLang="ru-RU" sz="1600"/>
              <a:t> Перед резкой режущие кромки следует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/>
              <a:t>                                            смазать  маслом</a:t>
            </a:r>
            <a:r>
              <a:rPr lang="ru-RU" altLang="ru-RU" sz="1600"/>
              <a:t>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ru-RU" altLang="ru-RU" sz="1600"/>
              <a:t> Затупившиеся кромки ножниц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/>
              <a:t>      затачивают на шлифовальном станке</a:t>
            </a:r>
            <a:r>
              <a:rPr lang="ru-RU" altLang="ru-RU" sz="1600"/>
              <a:t>.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ru-RU" altLang="ru-RU" sz="1600"/>
              <a:t> Правильность заточки и разводки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/>
              <a:t>                      проверяют,  разрезая бумагу</a:t>
            </a:r>
            <a:r>
              <a:rPr lang="ru-RU" altLang="ru-RU" sz="1600"/>
              <a:t>.</a:t>
            </a:r>
            <a:endParaRPr lang="ru-RU" altLang="ru-RU" sz="1800"/>
          </a:p>
        </p:txBody>
      </p:sp>
      <p:sp>
        <p:nvSpPr>
          <p:cNvPr id="65546" name="Text Box 13"/>
          <p:cNvSpPr txBox="1">
            <a:spLocks noChangeArrowheads="1"/>
          </p:cNvSpPr>
          <p:nvPr/>
        </p:nvSpPr>
        <p:spPr bwMode="auto">
          <a:xfrm>
            <a:off x="7010400" y="762000"/>
            <a:ext cx="919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CC"/>
                </a:solidFill>
              </a:rPr>
              <a:t>левые</a:t>
            </a:r>
          </a:p>
        </p:txBody>
      </p:sp>
      <p:sp>
        <p:nvSpPr>
          <p:cNvPr id="65547" name="Text Box 14"/>
          <p:cNvSpPr txBox="1">
            <a:spLocks noChangeArrowheads="1"/>
          </p:cNvSpPr>
          <p:nvPr/>
        </p:nvSpPr>
        <p:spPr bwMode="auto">
          <a:xfrm>
            <a:off x="7848600" y="2514600"/>
            <a:ext cx="10525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CC"/>
                </a:solidFill>
              </a:rPr>
              <a:t>правые</a:t>
            </a:r>
          </a:p>
        </p:txBody>
      </p:sp>
      <p:sp>
        <p:nvSpPr>
          <p:cNvPr id="65548" name="Line 15"/>
          <p:cNvSpPr>
            <a:spLocks noChangeShapeType="1"/>
          </p:cNvSpPr>
          <p:nvPr/>
        </p:nvSpPr>
        <p:spPr bwMode="auto">
          <a:xfrm>
            <a:off x="7620000" y="1219200"/>
            <a:ext cx="6858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5549" name="Line 16"/>
          <p:cNvSpPr>
            <a:spLocks noChangeShapeType="1"/>
          </p:cNvSpPr>
          <p:nvPr/>
        </p:nvSpPr>
        <p:spPr bwMode="auto">
          <a:xfrm flipH="1">
            <a:off x="8610600" y="2819400"/>
            <a:ext cx="304800" cy="609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65550" name="Picture 18" descr="Копия Копия image13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8966" r="19151"/>
          <a:stretch>
            <a:fillRect/>
          </a:stretch>
        </p:blipFill>
        <p:spPr bwMode="auto">
          <a:xfrm>
            <a:off x="2057400" y="4343400"/>
            <a:ext cx="247491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51" name="Text Box 19"/>
          <p:cNvSpPr txBox="1">
            <a:spLocks noChangeArrowheads="1"/>
          </p:cNvSpPr>
          <p:nvPr/>
        </p:nvSpPr>
        <p:spPr bwMode="auto">
          <a:xfrm>
            <a:off x="0" y="5257800"/>
            <a:ext cx="18002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Неправильное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направление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линии реза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РАЗРЫВ</a:t>
            </a:r>
          </a:p>
        </p:txBody>
      </p:sp>
      <p:sp>
        <p:nvSpPr>
          <p:cNvPr id="65552" name="Line 20"/>
          <p:cNvSpPr>
            <a:spLocks noChangeShapeType="1"/>
          </p:cNvSpPr>
          <p:nvPr/>
        </p:nvSpPr>
        <p:spPr bwMode="auto">
          <a:xfrm flipV="1">
            <a:off x="1524000" y="5791200"/>
            <a:ext cx="14478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6555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57600"/>
            <a:ext cx="25146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54" name="Rectangle 19"/>
          <p:cNvSpPr>
            <a:spLocks noChangeArrowheads="1"/>
          </p:cNvSpPr>
          <p:nvPr/>
        </p:nvSpPr>
        <p:spPr bwMode="auto">
          <a:xfrm>
            <a:off x="1043608" y="378381"/>
            <a:ext cx="42248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FF0000"/>
                </a:solidFill>
              </a:rPr>
              <a:t>Резка </a:t>
            </a:r>
            <a:r>
              <a:rPr lang="ru-RU" altLang="ru-RU" sz="1800" b="1" dirty="0" smtClean="0">
                <a:solidFill>
                  <a:srgbClr val="FF0000"/>
                </a:solidFill>
              </a:rPr>
              <a:t>металла </a:t>
            </a:r>
            <a:r>
              <a:rPr lang="ru-RU" altLang="ru-RU" sz="1800" b="1" u="sng" dirty="0">
                <a:solidFill>
                  <a:srgbClr val="0000FF"/>
                </a:solidFill>
              </a:rPr>
              <a:t>без снятия стружки</a:t>
            </a:r>
            <a:r>
              <a:rPr lang="ru-RU" altLang="ru-RU" sz="1800" b="1" dirty="0">
                <a:solidFill>
                  <a:srgbClr val="FF00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2887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251520" y="1507585"/>
            <a:ext cx="8640960" cy="4325112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 smtClean="0"/>
              <a:t>   </a:t>
            </a:r>
            <a:r>
              <a:rPr lang="ru-RU" sz="2000" dirty="0" smtClean="0"/>
              <a:t>Обыкновенные ручные ножницы применяют для разрезания стальных листов толщиной </a:t>
            </a:r>
            <a:r>
              <a:rPr lang="ru-RU" sz="2000" b="1" dirty="0" smtClean="0">
                <a:solidFill>
                  <a:srgbClr val="FF0000"/>
                </a:solidFill>
              </a:rPr>
              <a:t>0,5…1 </a:t>
            </a:r>
            <a:r>
              <a:rPr lang="ru-RU" sz="2000" b="1" dirty="0" smtClean="0">
                <a:solidFill>
                  <a:srgbClr val="FF0000"/>
                </a:solidFill>
              </a:rPr>
              <a:t>мм </a:t>
            </a:r>
            <a:r>
              <a:rPr lang="ru-RU" sz="2000" dirty="0" smtClean="0"/>
              <a:t>и листов из цветных металлов толщиной </a:t>
            </a:r>
            <a:r>
              <a:rPr lang="ru-RU" sz="2000" b="1" dirty="0" smtClean="0">
                <a:solidFill>
                  <a:srgbClr val="FF0000"/>
                </a:solidFill>
              </a:rPr>
              <a:t>до 1,5 мм</a:t>
            </a:r>
            <a:r>
              <a:rPr lang="ru-RU" sz="2000" dirty="0" smtClean="0"/>
              <a:t>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 smtClean="0"/>
              <a:t>Ручные ножницы изготавливают с </a:t>
            </a:r>
            <a:r>
              <a:rPr lang="ru-RU" sz="2000" b="1" dirty="0" smtClean="0">
                <a:solidFill>
                  <a:srgbClr val="FF0000"/>
                </a:solidFill>
              </a:rPr>
              <a:t>прямыми и кривыми </a:t>
            </a:r>
            <a:r>
              <a:rPr lang="ru-RU" sz="2000" dirty="0" smtClean="0"/>
              <a:t>режущими лезвиями.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 smtClean="0"/>
              <a:t>Длина ножниц равна </a:t>
            </a:r>
            <a:r>
              <a:rPr lang="ru-RU" sz="2000" b="1" dirty="0" smtClean="0">
                <a:solidFill>
                  <a:srgbClr val="FF0000"/>
                </a:solidFill>
              </a:rPr>
              <a:t>200, 250, 320, 360 и 400 мм</a:t>
            </a:r>
            <a:r>
              <a:rPr lang="ru-RU" sz="2000" dirty="0" smtClean="0"/>
              <a:t>, а режущей части – соответственно </a:t>
            </a:r>
            <a:r>
              <a:rPr lang="ru-RU" sz="2000" b="1" dirty="0" smtClean="0">
                <a:solidFill>
                  <a:srgbClr val="FF0000"/>
                </a:solidFill>
              </a:rPr>
              <a:t>55…65, 70…82, 90…105, 100…120 и 110…130 мм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 smtClean="0"/>
              <a:t>Хорошо заточенные и отрегулированные ножницы должны резать бумагу.</a:t>
            </a:r>
            <a:endParaRPr lang="ru-RU" sz="20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87132" y="476672"/>
            <a:ext cx="8229600" cy="1066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Ручные ножницы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75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несколько документов 1"/>
          <p:cNvSpPr/>
          <p:nvPr/>
        </p:nvSpPr>
        <p:spPr>
          <a:xfrm>
            <a:off x="467544" y="476672"/>
            <a:ext cx="8280920" cy="6120680"/>
          </a:xfrm>
          <a:prstGeom prst="flowChartMultidocument">
            <a:avLst/>
          </a:prstGeom>
          <a:solidFill>
            <a:srgbClr val="0000FF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Тема 1.2</a:t>
            </a:r>
          </a:p>
          <a:p>
            <a:pPr algn="ctr"/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Подготовительные операции слесарной обработки: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itchFamily="18" charset="0"/>
            </a:endParaRPr>
          </a:p>
          <a:p>
            <a:pPr algn="ctr"/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066925" indent="-1884363"/>
            <a:r>
              <a:rPr lang="ru-RU" sz="32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1.2.1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Разметка плоскостная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 marL="2149475" indent="-36513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пространственная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82563"/>
            <a:r>
              <a:rPr lang="ru-RU" sz="32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1.2.2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Гибка и правка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металла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82563"/>
            <a:r>
              <a:rPr lang="ru-RU" sz="32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1.2.3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Рубка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металла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82563"/>
            <a:r>
              <a:rPr lang="ru-RU" sz="32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32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1.2.4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Резка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металла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n>
                <a:solidFill>
                  <a:srgbClr val="FF33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800" b="1" dirty="0">
              <a:ln>
                <a:solidFill>
                  <a:srgbClr val="FF33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70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06984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Виды ножниц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0FF"/>
              </a:clrFrom>
              <a:clrTo>
                <a:srgbClr val="FFF0FF">
                  <a:alpha val="0"/>
                </a:srgbClr>
              </a:clrTo>
            </a:clrChange>
          </a:blip>
          <a:srcRect l="2019" t="1481" r="5114"/>
          <a:stretch>
            <a:fillRect/>
          </a:stretch>
        </p:blipFill>
        <p:spPr bwMode="auto">
          <a:xfrm>
            <a:off x="1357290" y="1643050"/>
            <a:ext cx="6572296" cy="4751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8005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5364088" y="1052736"/>
            <a:ext cx="3779912" cy="218521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Рис. 5. </a:t>
            </a:r>
            <a:r>
              <a:rPr lang="ru-RU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Геометрические параметры лезвий ножниц: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– задний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угол; </a:t>
            </a:r>
            <a:endParaRPr lang="ru-RU" sz="20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β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– угол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заострения; </a:t>
            </a:r>
            <a:endParaRPr lang="ru-RU" sz="20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φ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– угол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между лезвиями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 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63201"/>
            <a:ext cx="518457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090665"/>
            <a:ext cx="705678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411760" y="6106889"/>
            <a:ext cx="4312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Рис. 6. </a:t>
            </a:r>
            <a:r>
              <a:rPr lang="ru-RU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Стуловые</a:t>
            </a:r>
            <a:r>
              <a:rPr lang="ru-RU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ножницы</a:t>
            </a:r>
            <a:endParaRPr lang="ru-RU" sz="24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0065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0000" t="9063" r="7000" b="10345"/>
          <a:stretch>
            <a:fillRect/>
          </a:stretch>
        </p:blipFill>
        <p:spPr>
          <a:xfrm>
            <a:off x="0" y="578385"/>
            <a:ext cx="9144000" cy="6279615"/>
          </a:xfrm>
        </p:spPr>
      </p:pic>
      <p:sp>
        <p:nvSpPr>
          <p:cNvPr id="5" name="TextBox 4"/>
          <p:cNvSpPr txBox="1"/>
          <p:nvPr/>
        </p:nvSpPr>
        <p:spPr>
          <a:xfrm>
            <a:off x="107504" y="2852936"/>
            <a:ext cx="3643338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Стуловые ножницы отличаются от обыкновенных большими размерами и применяются при резании листового металла толщиной до 3 мм.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275856" y="4910540"/>
            <a:ext cx="5868144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Нижняя ручка жестко зажимается в слесарных тисках или крепится (вбивается) на столе или другом жестком основании. Для резки листовой стали толщиной до 3 мм применяют </a:t>
            </a:r>
            <a:r>
              <a:rPr lang="ru-RU" sz="2000" dirty="0" err="1" smtClean="0"/>
              <a:t>стуловые</a:t>
            </a:r>
            <a:r>
              <a:rPr lang="ru-RU" sz="2000" dirty="0" smtClean="0"/>
              <a:t> ножницы, имеющие стационарное закрепление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066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Виды </a:t>
            </a:r>
            <a:r>
              <a:rPr lang="ru-RU" dirty="0" smtClean="0">
                <a:solidFill>
                  <a:srgbClr val="C00000"/>
                </a:solidFill>
              </a:rPr>
              <a:t>ножниц и </a:t>
            </a:r>
            <a:r>
              <a:rPr lang="ru-RU" smtClean="0">
                <a:solidFill>
                  <a:srgbClr val="C00000"/>
                </a:solidFill>
              </a:rPr>
              <a:t>их назначение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17848" y="1543472"/>
            <a:ext cx="8990656" cy="432511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006600"/>
                </a:solidFill>
              </a:rPr>
              <a:t>Ручные малогабаритные силовые ножницы </a:t>
            </a:r>
            <a:r>
              <a:rPr lang="ru-RU" dirty="0" smtClean="0"/>
              <a:t>служат для резки </a:t>
            </a:r>
            <a:r>
              <a:rPr lang="ru-RU" b="1" dirty="0" smtClean="0">
                <a:solidFill>
                  <a:srgbClr val="0000FF"/>
                </a:solidFill>
              </a:rPr>
              <a:t>листовой стали </a:t>
            </a:r>
            <a:r>
              <a:rPr lang="ru-RU" dirty="0" smtClean="0"/>
              <a:t>толщиной </a:t>
            </a:r>
            <a:r>
              <a:rPr lang="ru-RU" b="1" dirty="0" smtClean="0">
                <a:solidFill>
                  <a:srgbClr val="FF0000"/>
                </a:solidFill>
              </a:rPr>
              <a:t>до 2,5 мм </a:t>
            </a:r>
            <a:r>
              <a:rPr lang="ru-RU" dirty="0" smtClean="0"/>
              <a:t>и прутков диаметром </a:t>
            </a:r>
            <a:r>
              <a:rPr lang="ru-RU" b="1" dirty="0" smtClean="0">
                <a:solidFill>
                  <a:srgbClr val="FF0000"/>
                </a:solidFill>
              </a:rPr>
              <a:t>до 8 мм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rgbClr val="006600"/>
                </a:solidFill>
              </a:rPr>
              <a:t>Рычажные ножницы </a:t>
            </a:r>
            <a:r>
              <a:rPr lang="ru-RU" dirty="0" smtClean="0"/>
              <a:t>применяют для разрезания листовой </a:t>
            </a:r>
            <a:r>
              <a:rPr lang="ru-RU" b="1" dirty="0" smtClean="0">
                <a:solidFill>
                  <a:srgbClr val="0000FF"/>
                </a:solidFill>
              </a:rPr>
              <a:t>стали</a:t>
            </a:r>
            <a:r>
              <a:rPr lang="ru-RU" dirty="0" smtClean="0"/>
              <a:t> толщиной </a:t>
            </a:r>
            <a:r>
              <a:rPr lang="ru-RU" b="1" dirty="0" smtClean="0">
                <a:solidFill>
                  <a:srgbClr val="FF0000"/>
                </a:solidFill>
              </a:rPr>
              <a:t>до 4 мм</a:t>
            </a:r>
            <a:r>
              <a:rPr lang="ru-RU" dirty="0" smtClean="0"/>
              <a:t>, </a:t>
            </a:r>
            <a:r>
              <a:rPr lang="ru-RU" b="1" dirty="0" smtClean="0">
                <a:solidFill>
                  <a:srgbClr val="0000FF"/>
                </a:solidFill>
              </a:rPr>
              <a:t>алюминия и латуни </a:t>
            </a:r>
            <a:r>
              <a:rPr lang="ru-RU" dirty="0" smtClean="0"/>
              <a:t>– </a:t>
            </a:r>
            <a:r>
              <a:rPr lang="ru-RU" b="1" dirty="0" smtClean="0">
                <a:solidFill>
                  <a:srgbClr val="FF0000"/>
                </a:solidFill>
              </a:rPr>
              <a:t>до 6 мм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rgbClr val="006600"/>
                </a:solidFill>
              </a:rPr>
              <a:t>Маховые ножницы </a:t>
            </a:r>
            <a:r>
              <a:rPr lang="ru-RU" dirty="0" smtClean="0"/>
              <a:t>широко используются для </a:t>
            </a:r>
            <a:r>
              <a:rPr lang="ru-RU" dirty="0" smtClean="0"/>
              <a:t>резки </a:t>
            </a:r>
            <a:r>
              <a:rPr lang="ru-RU" b="1" dirty="0" smtClean="0">
                <a:solidFill>
                  <a:srgbClr val="0000FF"/>
                </a:solidFill>
              </a:rPr>
              <a:t>листового металла </a:t>
            </a:r>
            <a:r>
              <a:rPr lang="ru-RU" dirty="0" smtClean="0"/>
              <a:t>толщиной </a:t>
            </a:r>
            <a:r>
              <a:rPr lang="ru-RU" b="1" dirty="0" smtClean="0">
                <a:solidFill>
                  <a:srgbClr val="FF0000"/>
                </a:solidFill>
              </a:rPr>
              <a:t>1,5…2,5 мм 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rgbClr val="006600"/>
                </a:solidFill>
              </a:rPr>
              <a:t>Ножницы с наклонными ножами (гильотинные) </a:t>
            </a:r>
            <a:r>
              <a:rPr lang="ru-RU" dirty="0" smtClean="0"/>
              <a:t>позволяют разрезать </a:t>
            </a:r>
            <a:r>
              <a:rPr lang="ru-RU" b="1" dirty="0" smtClean="0">
                <a:solidFill>
                  <a:srgbClr val="0000FF"/>
                </a:solidFill>
              </a:rPr>
              <a:t>листовой металл </a:t>
            </a:r>
            <a:r>
              <a:rPr lang="ru-RU" dirty="0" smtClean="0"/>
              <a:t>толщиной </a:t>
            </a:r>
            <a:r>
              <a:rPr lang="ru-RU" b="1" dirty="0" smtClean="0">
                <a:solidFill>
                  <a:srgbClr val="FF0000"/>
                </a:solidFill>
              </a:rPr>
              <a:t>до 32 мм 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22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4860032" y="1350640"/>
            <a:ext cx="4283968" cy="200054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Рис. 7. Силовые ножницы:</a:t>
            </a:r>
          </a:p>
          <a:p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 нож;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2 -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винт;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 шарнирное звено;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4 -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рукоятка с насечкой; 5 - рукоятка с пластмас­совым наконечником;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б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 ось; 7 - рычаг;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8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 шайба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03848" y="4929198"/>
            <a:ext cx="594015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Рис. 8. Настольные ручные рычажные ножницы: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1 -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основание;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2 -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рукоятка;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 нож;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4 -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стол-нож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00108"/>
            <a:ext cx="439248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284984"/>
            <a:ext cx="2664296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12" descr="Копия (2) Копия image1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2758" b="14139"/>
          <a:stretch>
            <a:fillRect/>
          </a:stretch>
        </p:blipFill>
        <p:spPr bwMode="auto">
          <a:xfrm>
            <a:off x="152400" y="0"/>
            <a:ext cx="304165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Picture 6" descr="52cbb5ee268aeb9000d5a4b6559d4ff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72873">
            <a:off x="5670550" y="882650"/>
            <a:ext cx="411480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" name="Text Box 6"/>
          <p:cNvSpPr txBox="1">
            <a:spLocks noChangeArrowheads="1"/>
          </p:cNvSpPr>
          <p:nvPr/>
        </p:nvSpPr>
        <p:spPr bwMode="auto">
          <a:xfrm>
            <a:off x="3810000" y="1143000"/>
            <a:ext cx="23574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FF"/>
                </a:solidFill>
              </a:rPr>
              <a:t>Силовые ножницы</a:t>
            </a:r>
          </a:p>
        </p:txBody>
      </p:sp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327275"/>
            <a:ext cx="2835275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6" name="Text Box 8"/>
          <p:cNvSpPr txBox="1">
            <a:spLocks noChangeArrowheads="1"/>
          </p:cNvSpPr>
          <p:nvPr/>
        </p:nvSpPr>
        <p:spPr bwMode="auto">
          <a:xfrm>
            <a:off x="6858000" y="5410200"/>
            <a:ext cx="14144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FF"/>
                </a:solidFill>
              </a:rPr>
              <a:t>Рычажные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FF"/>
                </a:solidFill>
              </a:rPr>
              <a:t> ножницы</a:t>
            </a:r>
          </a:p>
        </p:txBody>
      </p:sp>
    </p:spTree>
    <p:extLst>
      <p:ext uri="{BB962C8B-B14F-4D97-AF65-F5344CB8AC3E}">
        <p14:creationId xmlns:p14="http://schemas.microsoft.com/office/powerpoint/2010/main" val="4429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0" y="-1044"/>
            <a:ext cx="9144000" cy="653442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3) Труборезы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4997" y="5073111"/>
            <a:ext cx="864096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Рис. 9.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Труборезы: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роликовый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1 –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прижим;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– винт;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3 -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винтовой рычаг; </a:t>
            </a:r>
          </a:p>
          <a:p>
            <a:pPr algn="ctr"/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4 –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скоба;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5 –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кронштейн;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6 –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режущие ролики; 7 – труба; 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хомутиковый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цепной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; 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резцовый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1 –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нажимной винт;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2 –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отрезной резец;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3 –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винт 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980728"/>
            <a:ext cx="7531770" cy="3889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827584" y="1196752"/>
            <a:ext cx="7632848" cy="4329608"/>
          </a:xfrm>
          <a:prstGeom prst="snip2DiagRect">
            <a:avLst/>
          </a:prstGeom>
          <a:solidFill>
            <a:srgbClr val="00FFFF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40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0000FF"/>
                </a:solidFill>
                <a:latin typeface="Arial Narrow" panose="020B0606020202030204" pitchFamily="34" charset="0"/>
                <a:cs typeface="Arial" pitchFamily="34" charset="0"/>
              </a:rPr>
              <a:t>Правила выполнения работ при разрезании материалов в зависимости от используемого инструмента и материала, который подвергается разрезанию</a:t>
            </a:r>
            <a:endParaRPr lang="ru-RU" sz="4000" b="1" spc="300" dirty="0">
              <a:ln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60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Правила выполнения работ при разрезании материалов 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0" y="620688"/>
            <a:ext cx="9144000" cy="630932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Основные правила резания металла ножовкой</a:t>
            </a:r>
          </a:p>
          <a:p>
            <a:pPr marL="274320" lvl="0" indent="-274320" algn="ctr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ru-RU" sz="3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514350" lvl="0" indent="-338138">
              <a:lnSpc>
                <a:spcPct val="12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ru-RU" sz="19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Перед началом работы 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необходимо проверить правильность установки и натяжения полотна.</a:t>
            </a:r>
          </a:p>
          <a:p>
            <a:pPr marL="514350" lvl="0" indent="-338138">
              <a:lnSpc>
                <a:spcPct val="12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Разметку линии реза необходимо производить по всему периметру прутка (полосы, детали) с припуском на последующую обработку             </a:t>
            </a:r>
            <a:r>
              <a:rPr lang="ru-RU" sz="1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1... 2 мм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lvl="0" indent="-338138">
              <a:lnSpc>
                <a:spcPct val="12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Заготовку следует прочно закреплять в тисках.</a:t>
            </a:r>
          </a:p>
          <a:p>
            <a:pPr marL="514350" lvl="0" indent="-338138">
              <a:lnSpc>
                <a:spcPct val="12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Полосовой и угловой материал следует разрезать по широкой части.</a:t>
            </a:r>
          </a:p>
          <a:p>
            <a:pPr marL="514350" lvl="0" indent="-338138">
              <a:lnSpc>
                <a:spcPct val="12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В том случае, если длина реза на детали превышает размер от полотна до рамки ножовочного станка, резание необходимо производить полотном, закрепленным перпендикулярно плоскости ножовочного станка (ножовкой с повернутым полотном).</a:t>
            </a:r>
          </a:p>
          <a:p>
            <a:pPr marL="514350" lvl="0" indent="-338138">
              <a:lnSpc>
                <a:spcPct val="12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Листовой материал следует разрезать непосредственно ножовкой в том случае, если его </a:t>
            </a:r>
            <a:r>
              <a:rPr lang="ru-RU" sz="19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толщина больше расстояния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между тремя зубьями 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ножовочного полотна. Более тонкий материал для разрезания надо зажимать в тиски между деревянными брусками и разрезать вместе с ними.</a:t>
            </a:r>
            <a:endParaRPr kumimoji="0" lang="ru-RU" sz="1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3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07504" y="620688"/>
            <a:ext cx="8928992" cy="61206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14350" lvl="0" indent="-338138">
              <a:buClr>
                <a:srgbClr val="FF0000"/>
              </a:buClr>
              <a:buFont typeface="+mj-lt"/>
              <a:buAutoNum type="arabicPeriod" startAt="7"/>
            </a:pPr>
            <a:r>
              <a:rPr lang="ru-RU" sz="2100" b="1" dirty="0" smtClean="0">
                <a:latin typeface="Arial" pitchFamily="34" charset="0"/>
                <a:cs typeface="Arial" pitchFamily="34" charset="0"/>
              </a:rPr>
              <a:t>Газовую или водопроводную трубу необходимо разрезать, закрепляя ее в трубном прижиме. Тонкостенные трубы при разрезании закреплять в тисках, используя для этого профильные  деревянные прокладки.</a:t>
            </a:r>
          </a:p>
          <a:p>
            <a:pPr marL="514350" lvl="0" indent="-338138">
              <a:buClr>
                <a:srgbClr val="FF0000"/>
              </a:buClr>
              <a:buFont typeface="+mj-lt"/>
              <a:buAutoNum type="arabicPeriod" startAt="7"/>
            </a:pPr>
            <a:r>
              <a:rPr lang="ru-RU" sz="2100" b="1" dirty="0" smtClean="0">
                <a:latin typeface="Arial" pitchFamily="34" charset="0"/>
                <a:cs typeface="Arial" pitchFamily="34" charset="0"/>
              </a:rPr>
              <a:t>При разрезании необходимо соблюдать следующие требования:</a:t>
            </a:r>
          </a:p>
          <a:p>
            <a:pPr marL="914400" lvl="1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100" b="1" dirty="0" smtClean="0">
                <a:latin typeface="Arial" pitchFamily="34" charset="0"/>
                <a:cs typeface="Arial" pitchFamily="34" charset="0"/>
              </a:rPr>
              <a:t>в начале резания ножовку наклонять от себя </a:t>
            </a:r>
            <a:r>
              <a:rPr lang="ru-RU" sz="2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 10...15°</a:t>
            </a:r>
            <a:r>
              <a:rPr lang="ru-RU" sz="21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914400" lvl="1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100" b="1" dirty="0" smtClean="0">
                <a:latin typeface="Arial" pitchFamily="34" charset="0"/>
                <a:cs typeface="Arial" pitchFamily="34" charset="0"/>
              </a:rPr>
              <a:t>при резании ножовочное полотно удерживать в горизонтальном положении;</a:t>
            </a:r>
          </a:p>
          <a:p>
            <a:pPr marL="914400" lvl="1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100" b="1" dirty="0" smtClean="0">
                <a:latin typeface="Arial" pitchFamily="34" charset="0"/>
                <a:cs typeface="Arial" pitchFamily="34" charset="0"/>
              </a:rPr>
              <a:t>в работе использовать не менее трех четвертей длины ножовочного полотна;</a:t>
            </a:r>
          </a:p>
          <a:p>
            <a:pPr marL="914400" lvl="1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100" b="1" dirty="0" smtClean="0">
                <a:latin typeface="Arial" pitchFamily="34" charset="0"/>
                <a:cs typeface="Arial" pitchFamily="34" charset="0"/>
              </a:rPr>
              <a:t>рабочие движения производить плавно, без рывков, примерно </a:t>
            </a:r>
            <a:r>
              <a:rPr lang="ru-RU" sz="2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40... 50 двойных ходов в минуту</a:t>
            </a:r>
            <a:r>
              <a:rPr lang="ru-RU" sz="21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914400" lvl="1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100" b="1" dirty="0" smtClean="0">
                <a:latin typeface="Arial" pitchFamily="34" charset="0"/>
                <a:cs typeface="Arial" pitchFamily="34" charset="0"/>
              </a:rPr>
              <a:t>в конце разрезания нажатие на ножовку ослабить и поддерживать отрезанную часть рукой.</a:t>
            </a:r>
          </a:p>
          <a:p>
            <a:pPr marL="514350" indent="-338138">
              <a:buClr>
                <a:srgbClr val="FF0000"/>
              </a:buClr>
              <a:buFont typeface="+mj-lt"/>
              <a:buAutoNum type="arabicPeriod" startAt="9"/>
            </a:pPr>
            <a:r>
              <a:rPr lang="ru-RU" sz="2100" b="1" dirty="0" smtClean="0">
                <a:latin typeface="Arial" pitchFamily="34" charset="0"/>
                <a:cs typeface="Arial" pitchFamily="34" charset="0"/>
              </a:rPr>
              <a:t>При проверке размера отрезанной части по чертежу отклонение реза от разметочной риски не должно превышать </a:t>
            </a:r>
            <a:r>
              <a:rPr lang="ru-RU" sz="2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мм </a:t>
            </a:r>
            <a:r>
              <a:rPr lang="ru-RU" sz="2100" b="1" dirty="0" smtClean="0">
                <a:latin typeface="Arial" pitchFamily="34" charset="0"/>
                <a:cs typeface="Arial" pitchFamily="34" charset="0"/>
              </a:rPr>
              <a:t>в большую сторону.</a:t>
            </a:r>
            <a:endParaRPr kumimoji="0" lang="ru-RU" sz="21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документ 2"/>
          <p:cNvSpPr/>
          <p:nvPr/>
        </p:nvSpPr>
        <p:spPr>
          <a:xfrm>
            <a:off x="899592" y="836712"/>
            <a:ext cx="7416824" cy="5256584"/>
          </a:xfrm>
          <a:prstGeom prst="flowChartDocument">
            <a:avLst/>
          </a:prstGeom>
          <a:solidFill>
            <a:srgbClr val="0066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Тема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1.2</a:t>
            </a:r>
          </a:p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Подготовительные операции слесарной обработки: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u="sng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400" b="1" u="sng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1.2.4</a:t>
            </a:r>
            <a:r>
              <a:rPr lang="ru-RU" sz="4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4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Резка металла</a:t>
            </a:r>
          </a:p>
          <a:p>
            <a:pPr algn="ctr"/>
            <a:endParaRPr lang="ru-RU" sz="16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83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4"/>
          <p:cNvSpPr txBox="1">
            <a:spLocks noChangeArrowheads="1"/>
          </p:cNvSpPr>
          <p:nvPr/>
        </p:nvSpPr>
        <p:spPr bwMode="auto">
          <a:xfrm>
            <a:off x="611560" y="396851"/>
            <a:ext cx="4627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CC0000"/>
                </a:solidFill>
              </a:rPr>
              <a:t>Правила работы с ножовкой</a:t>
            </a:r>
            <a:r>
              <a:rPr lang="ru-RU" altLang="ru-RU" sz="2400" dirty="0"/>
              <a:t>:</a:t>
            </a:r>
          </a:p>
        </p:txBody>
      </p:sp>
      <p:sp>
        <p:nvSpPr>
          <p:cNvPr id="69635" name="Text Box 5"/>
          <p:cNvSpPr txBox="1">
            <a:spLocks noChangeArrowheads="1"/>
          </p:cNvSpPr>
          <p:nvPr/>
        </p:nvSpPr>
        <p:spPr bwMode="auto">
          <a:xfrm>
            <a:off x="323528" y="1127249"/>
            <a:ext cx="857885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1.   </a:t>
            </a:r>
            <a:r>
              <a:rPr lang="ru-RU" altLang="ru-RU" sz="1800" b="1" dirty="0"/>
              <a:t>Плотно</a:t>
            </a:r>
            <a:r>
              <a:rPr lang="ru-RU" altLang="ru-RU" sz="1800" dirty="0"/>
              <a:t> зажать заготовку в тисках (линия реза </a:t>
            </a:r>
            <a:r>
              <a:rPr lang="ru-RU" altLang="ru-RU" sz="1800" b="1" dirty="0"/>
              <a:t>близко</a:t>
            </a:r>
            <a:r>
              <a:rPr lang="ru-RU" altLang="ru-RU" sz="1800" dirty="0"/>
              <a:t> к губкам тисков)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2.   Правильно установить ножовочное полотно (</a:t>
            </a:r>
            <a:r>
              <a:rPr lang="ru-RU" altLang="ru-RU" sz="1800" b="1" dirty="0"/>
              <a:t>зубья от рукоятки</a:t>
            </a:r>
            <a:r>
              <a:rPr lang="ru-RU" altLang="ru-RU" sz="1800" dirty="0"/>
              <a:t>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3.   Проверить </a:t>
            </a:r>
            <a:r>
              <a:rPr lang="ru-RU" altLang="ru-RU" sz="1800" b="1" dirty="0"/>
              <a:t>степень натяжения</a:t>
            </a:r>
            <a:r>
              <a:rPr lang="ru-RU" altLang="ru-RU" sz="1800" dirty="0"/>
              <a:t> полотна (нажим большим пальцем)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4.   Принять рабочее положение (</a:t>
            </a:r>
            <a:r>
              <a:rPr lang="ru-RU" altLang="ru-RU" sz="1800" b="1" dirty="0"/>
              <a:t>в пол оборота</a:t>
            </a:r>
            <a:r>
              <a:rPr lang="ru-RU" altLang="ru-RU" sz="1800" dirty="0"/>
              <a:t> по отношению</a:t>
            </a:r>
            <a:r>
              <a:rPr lang="ru-RU" altLang="ru-RU" sz="1800" b="1" dirty="0"/>
              <a:t> </a:t>
            </a:r>
            <a:r>
              <a:rPr lang="ru-RU" altLang="ru-RU" sz="1800" dirty="0"/>
              <a:t>к</a:t>
            </a:r>
            <a:r>
              <a:rPr lang="ru-RU" altLang="ru-RU" sz="1800" b="1" dirty="0"/>
              <a:t> </a:t>
            </a:r>
            <a:r>
              <a:rPr lang="ru-RU" altLang="ru-RU" sz="1800" dirty="0"/>
              <a:t>оси реза)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5.   Правильно взять ножовку (положение рук – </a:t>
            </a:r>
            <a:r>
              <a:rPr lang="ru-RU" altLang="ru-RU" sz="1800" b="1" dirty="0"/>
              <a:t>хватка всеми пальцами рук</a:t>
            </a:r>
            <a:r>
              <a:rPr lang="ru-RU" altLang="ru-RU" sz="1800" dirty="0"/>
              <a:t>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6.   Соблюдать координацию усилий (</a:t>
            </a:r>
            <a:r>
              <a:rPr lang="ru-RU" altLang="ru-RU" sz="1800" b="1" dirty="0"/>
              <a:t>балансировку</a:t>
            </a:r>
            <a:r>
              <a:rPr lang="ru-RU" altLang="ru-RU" sz="1800" dirty="0"/>
              <a:t> ножовки)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7.   Регулировать нажим при холостом и </a:t>
            </a:r>
            <a:r>
              <a:rPr lang="ru-RU" altLang="ru-RU" sz="1800" b="1" dirty="0"/>
              <a:t>рабочем ходу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8</a:t>
            </a:r>
            <a:r>
              <a:rPr lang="ru-RU" altLang="ru-RU" sz="1800" b="1" dirty="0"/>
              <a:t>.   </a:t>
            </a:r>
            <a:r>
              <a:rPr lang="ru-RU" altLang="ru-RU" sz="1800" dirty="0"/>
              <a:t>В резке участвует </a:t>
            </a:r>
            <a:r>
              <a:rPr lang="ru-RU" altLang="ru-RU" sz="1800" b="1" dirty="0"/>
              <a:t>всё</a:t>
            </a:r>
            <a:r>
              <a:rPr lang="ru-RU" altLang="ru-RU" sz="1800" dirty="0"/>
              <a:t> ножовочное полотно.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9.   </a:t>
            </a:r>
            <a:r>
              <a:rPr lang="ru-RU" altLang="ru-RU" sz="1800" b="1" dirty="0"/>
              <a:t>Не давать полотну нагреваться</a:t>
            </a:r>
            <a:r>
              <a:rPr lang="ru-RU" altLang="ru-RU" sz="1800" dirty="0"/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10. Смазывать полотно </a:t>
            </a:r>
            <a:r>
              <a:rPr lang="ru-RU" altLang="ru-RU" sz="1800" b="1" dirty="0"/>
              <a:t>минеральным маслом</a:t>
            </a:r>
            <a:r>
              <a:rPr lang="ru-RU" altLang="ru-RU" sz="1800" dirty="0"/>
              <a:t> или </a:t>
            </a:r>
            <a:r>
              <a:rPr lang="ru-RU" altLang="ru-RU" sz="1800" b="1" dirty="0"/>
              <a:t>графитовой смазкой</a:t>
            </a:r>
            <a:r>
              <a:rPr lang="ru-RU" altLang="ru-RU" sz="1800" dirty="0"/>
              <a:t> </a:t>
            </a:r>
          </a:p>
        </p:txBody>
      </p:sp>
      <p:graphicFrame>
        <p:nvGraphicFramePr>
          <p:cNvPr id="131133" name="Group 61"/>
          <p:cNvGraphicFramePr>
            <a:graphicFrameLocks noGrp="1"/>
          </p:cNvGraphicFramePr>
          <p:nvPr/>
        </p:nvGraphicFramePr>
        <p:xfrm>
          <a:off x="2339752" y="4941168"/>
          <a:ext cx="5486400" cy="1600207"/>
        </p:xfrm>
        <a:graphic>
          <a:graphicData uri="http://schemas.openxmlformats.org/drawingml/2006/table">
            <a:tbl>
              <a:tblPr/>
              <a:tblGrid>
                <a:gridCol w="2697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9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30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Характеристика стали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ходов в 1 минуту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Твердая	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30 - 40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Средней твердости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40 - 50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Мягкая	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50 - 60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9653" name="Rectangle 57"/>
          <p:cNvSpPr>
            <a:spLocks noChangeArrowheads="1"/>
          </p:cNvSpPr>
          <p:nvPr/>
        </p:nvSpPr>
        <p:spPr bwMode="auto">
          <a:xfrm>
            <a:off x="2232595" y="4077072"/>
            <a:ext cx="57007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CC0000"/>
                </a:solidFill>
              </a:rPr>
              <a:t>Темп работы ножовкой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CC0000"/>
                </a:solidFill>
              </a:rPr>
              <a:t> при распиловке стали зависит от ее твердости.</a:t>
            </a:r>
          </a:p>
        </p:txBody>
      </p:sp>
    </p:spTree>
    <p:extLst>
      <p:ext uri="{BB962C8B-B14F-4D97-AF65-F5344CB8AC3E}">
        <p14:creationId xmlns:p14="http://schemas.microsoft.com/office/powerpoint/2010/main" val="188927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6" descr="133-1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98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Rectangle 7"/>
          <p:cNvSpPr>
            <a:spLocks noChangeArrowheads="1"/>
          </p:cNvSpPr>
          <p:nvPr/>
        </p:nvSpPr>
        <p:spPr bwMode="auto">
          <a:xfrm>
            <a:off x="2987824" y="456061"/>
            <a:ext cx="2386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00CC"/>
                </a:solidFill>
              </a:rPr>
              <a:t>Резка круглого </a:t>
            </a:r>
            <a:r>
              <a:rPr lang="ru-RU" altLang="ru-RU" sz="1800" b="1" dirty="0" err="1">
                <a:solidFill>
                  <a:srgbClr val="0000CC"/>
                </a:solidFill>
              </a:rPr>
              <a:t>Ме</a:t>
            </a:r>
            <a:r>
              <a:rPr lang="ru-RU" altLang="ru-RU" sz="1800" b="1" dirty="0">
                <a:solidFill>
                  <a:srgbClr val="0000CC"/>
                </a:solidFill>
              </a:rPr>
              <a:t>.</a:t>
            </a:r>
            <a:r>
              <a:rPr lang="ru-RU" altLang="ru-RU" sz="1800" dirty="0"/>
              <a:t> </a:t>
            </a:r>
          </a:p>
        </p:txBody>
      </p:sp>
      <p:sp>
        <p:nvSpPr>
          <p:cNvPr id="70660" name="Rectangle 8"/>
          <p:cNvSpPr>
            <a:spLocks noChangeArrowheads="1"/>
          </p:cNvSpPr>
          <p:nvPr/>
        </p:nvSpPr>
        <p:spPr bwMode="auto">
          <a:xfrm>
            <a:off x="3066075" y="2035251"/>
            <a:ext cx="2746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00CC"/>
                </a:solidFill>
              </a:rPr>
              <a:t>Резка квадратного </a:t>
            </a:r>
            <a:r>
              <a:rPr lang="ru-RU" altLang="ru-RU" sz="1800" b="1" dirty="0" err="1">
                <a:solidFill>
                  <a:srgbClr val="0000CC"/>
                </a:solidFill>
              </a:rPr>
              <a:t>Ме</a:t>
            </a:r>
            <a:r>
              <a:rPr lang="ru-RU" altLang="ru-RU" sz="1800" dirty="0"/>
              <a:t> </a:t>
            </a:r>
          </a:p>
        </p:txBody>
      </p:sp>
      <p:pic>
        <p:nvPicPr>
          <p:cNvPr id="70661" name="Picture 9" descr="133-1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971800"/>
            <a:ext cx="6858000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2" name="Rectangle 10"/>
          <p:cNvSpPr>
            <a:spLocks noChangeArrowheads="1"/>
          </p:cNvSpPr>
          <p:nvPr/>
        </p:nvSpPr>
        <p:spPr bwMode="auto">
          <a:xfrm>
            <a:off x="107504" y="3535538"/>
            <a:ext cx="255111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00CC"/>
                </a:solidFill>
              </a:rPr>
              <a:t>Резка при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00CC"/>
                </a:solidFill>
              </a:rPr>
              <a:t>глубоких резах: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00CC"/>
                </a:solidFill>
              </a:rPr>
              <a:t>положение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00CC"/>
                </a:solidFill>
              </a:rPr>
              <a:t>пальцев левой руки</a:t>
            </a:r>
            <a:r>
              <a:rPr lang="ru-RU" altLang="ru-RU" sz="1800" dirty="0"/>
              <a:t> </a:t>
            </a:r>
          </a:p>
        </p:txBody>
      </p:sp>
      <p:sp>
        <p:nvSpPr>
          <p:cNvPr id="70663" name="Rectangle 11"/>
          <p:cNvSpPr>
            <a:spLocks noChangeArrowheads="1"/>
          </p:cNvSpPr>
          <p:nvPr/>
        </p:nvSpPr>
        <p:spPr bwMode="auto">
          <a:xfrm>
            <a:off x="534144" y="5849034"/>
            <a:ext cx="19797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00CC"/>
                </a:solidFill>
              </a:rPr>
              <a:t>Без </a:t>
            </a:r>
            <a:r>
              <a:rPr lang="ru-RU" altLang="ru-RU" sz="1800" b="1" dirty="0" smtClean="0">
                <a:solidFill>
                  <a:srgbClr val="0000CC"/>
                </a:solidFill>
              </a:rPr>
              <a:t>поворота </a:t>
            </a:r>
            <a:endParaRPr lang="ru-RU" altLang="ru-RU" sz="1800" b="1" dirty="0">
              <a:solidFill>
                <a:srgbClr val="0000CC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00CC"/>
                </a:solidFill>
              </a:rPr>
              <a:t>полотна</a:t>
            </a:r>
            <a:r>
              <a:rPr lang="ru-RU" altLang="ru-RU" sz="1800" dirty="0"/>
              <a:t> </a:t>
            </a:r>
          </a:p>
        </p:txBody>
      </p:sp>
      <p:sp>
        <p:nvSpPr>
          <p:cNvPr id="70664" name="Rectangle 12"/>
          <p:cNvSpPr>
            <a:spLocks noChangeArrowheads="1"/>
          </p:cNvSpPr>
          <p:nvPr/>
        </p:nvSpPr>
        <p:spPr bwMode="auto">
          <a:xfrm>
            <a:off x="7226076" y="2889207"/>
            <a:ext cx="19179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00CC"/>
                </a:solidFill>
              </a:rPr>
              <a:t>С </a:t>
            </a:r>
            <a:r>
              <a:rPr lang="ru-RU" altLang="ru-RU" sz="1800" b="1" dirty="0" smtClean="0">
                <a:solidFill>
                  <a:srgbClr val="0000CC"/>
                </a:solidFill>
              </a:rPr>
              <a:t>поворотом </a:t>
            </a:r>
            <a:endParaRPr lang="ru-RU" altLang="ru-RU" sz="1800" b="1" dirty="0">
              <a:solidFill>
                <a:srgbClr val="0000CC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00CC"/>
                </a:solidFill>
              </a:rPr>
              <a:t>полотна</a:t>
            </a:r>
            <a:r>
              <a:rPr lang="ru-RU" altLang="ru-RU" sz="1800" dirty="0"/>
              <a:t> </a:t>
            </a:r>
          </a:p>
        </p:txBody>
      </p:sp>
      <p:sp>
        <p:nvSpPr>
          <p:cNvPr id="70665" name="Rectangle 13"/>
          <p:cNvSpPr>
            <a:spLocks noChangeArrowheads="1"/>
          </p:cNvSpPr>
          <p:nvPr/>
        </p:nvSpPr>
        <p:spPr bwMode="auto">
          <a:xfrm>
            <a:off x="4992117" y="4666756"/>
            <a:ext cx="19093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00CC"/>
                </a:solidFill>
              </a:rPr>
              <a:t>В </a:t>
            </a:r>
            <a:r>
              <a:rPr lang="ru-RU" altLang="ru-RU" sz="1800" b="1" dirty="0" smtClean="0">
                <a:solidFill>
                  <a:srgbClr val="0000CC"/>
                </a:solidFill>
              </a:rPr>
              <a:t>замкнутом </a:t>
            </a:r>
            <a:endParaRPr lang="ru-RU" altLang="ru-RU" sz="1800" b="1" dirty="0">
              <a:solidFill>
                <a:srgbClr val="0000CC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00CC"/>
                </a:solidFill>
              </a:rPr>
              <a:t>контуре</a:t>
            </a:r>
            <a:r>
              <a:rPr lang="ru-RU" altLang="ru-RU" sz="1800" dirty="0"/>
              <a:t> </a:t>
            </a:r>
          </a:p>
        </p:txBody>
      </p:sp>
      <p:pic>
        <p:nvPicPr>
          <p:cNvPr id="70666" name="Picture 14" descr="133-158 (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75"/>
          <a:stretch>
            <a:fillRect/>
          </a:stretch>
        </p:blipFill>
        <p:spPr bwMode="auto">
          <a:xfrm>
            <a:off x="5768256" y="0"/>
            <a:ext cx="30861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7" name="Rectangle 15"/>
          <p:cNvSpPr>
            <a:spLocks noChangeArrowheads="1"/>
          </p:cNvSpPr>
          <p:nvPr/>
        </p:nvSpPr>
        <p:spPr bwMode="auto">
          <a:xfrm>
            <a:off x="6228184" y="1465415"/>
            <a:ext cx="2541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CC"/>
                </a:solidFill>
              </a:rPr>
              <a:t>Резка тонкого листа</a:t>
            </a:r>
            <a:r>
              <a:rPr lang="ru-RU" altLang="ru-RU" sz="1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932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40645"/>
            <a:ext cx="8229600" cy="106984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Резка тонкого листа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1500174"/>
            <a:ext cx="764386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Резка тонколистового металла  производится в следующей последовательности.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428868"/>
            <a:ext cx="5396232" cy="362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85720" y="2500306"/>
            <a:ext cx="34290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Подготовить деревянные бруски (плоские).</a:t>
            </a:r>
          </a:p>
          <a:p>
            <a:pPr marL="342900" indent="-342900">
              <a:buAutoNum type="arabicPeriod"/>
            </a:pPr>
            <a:r>
              <a:rPr lang="ru-RU" dirty="0" smtClean="0"/>
              <a:t>Зажать между плоскими деревянными брусками по одной или несколько штук заготовок.</a:t>
            </a:r>
          </a:p>
          <a:p>
            <a:pPr marL="342900" indent="-342900">
              <a:buAutoNum type="arabicPeriod"/>
            </a:pPr>
            <a:r>
              <a:rPr lang="ru-RU" dirty="0" smtClean="0"/>
              <a:t>Установить  бруски вместе с заготовками в слесарных тисках</a:t>
            </a:r>
          </a:p>
          <a:p>
            <a:pPr marL="342900" indent="-342900">
              <a:buAutoNum type="arabicPeriod"/>
            </a:pPr>
            <a:r>
              <a:rPr lang="ru-RU" dirty="0" smtClean="0"/>
              <a:t>Резать заготовки вместе с брусками  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251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9144000" cy="47667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79512" y="692696"/>
            <a:ext cx="9144000" cy="6381328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Основные правила резания листового металла толщиной до 0,7 мм ручными ножницами</a:t>
            </a:r>
          </a:p>
          <a:p>
            <a:pPr lvl="0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1. При разметке вырезаемой детали необходимо предусматривать припуск до 0,5 мм на последующую обработку.</a:t>
            </a:r>
          </a:p>
          <a:p>
            <a:pPr lvl="0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2. Разрезание следует производить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острозаточенными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ножницами в рукавицах.</a:t>
            </a:r>
          </a:p>
          <a:p>
            <a:pPr lvl="0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3. Разрезаемый лист располагать строго перпендикулярно лезвиям ножниц.</a:t>
            </a:r>
          </a:p>
          <a:p>
            <a:pPr lvl="0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4. В конце реза не следует сводить ножницы полностью во избежание надрыва металла.</a:t>
            </a:r>
          </a:p>
          <a:p>
            <a:pPr lvl="0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5. Необходимо следить за состоянием оси-винта ножниц. Если ножницы начинают «мять» металл, нужно слегка подтянуть винт.</a:t>
            </a:r>
          </a:p>
          <a:p>
            <a:pPr lvl="0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6. При резании материала толщиной более 0,5 мм (или при затрудненном нажатии на ручки ножниц) необходимо одну из ручек прочно закрепить в тисках.</a:t>
            </a:r>
          </a:p>
          <a:p>
            <a:pPr lvl="0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7. При вырезании детали криволинейной формы, например круга, необходимо соблюдать следующую последовательность действий:</a:t>
            </a:r>
          </a:p>
          <a:p>
            <a:pPr lvl="0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-разметить контур детали и вырезать заготовку прямым резом с припуском 5... 6 мм;</a:t>
            </a:r>
          </a:p>
          <a:p>
            <a:pPr lvl="0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-вырезать деталь по разметке, поворачивая заготовку по часо­вой стрелке.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8. Резание следует производить точно по линии разметки (отклонения допускаются не более 0,5 мм). Максимальная величина «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зареза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» в углах не должна быть более 0,5 мм.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3838" y="1275670"/>
            <a:ext cx="5619751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4070826" cy="106984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Приём резки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4919008"/>
            <a:ext cx="87868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rgbClr val="002060"/>
                </a:solidFill>
              </a:rPr>
              <a:t>Не следует вытягивать указательный палец вдоль ручки и глубоко захватывать рукоятку, т.к. конец её будет выходить из кисти, что может привести при работе к травме руки. Левой рукой держать рамку ножовки. Четырьмя пальцами охватывать барашек и натяжной болт, а на одну рамку, если делать иначе, будет трудно устранить покачивание ножовки во время работы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857884" y="1500174"/>
            <a:ext cx="30718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rgbClr val="002060"/>
                </a:solidFill>
              </a:rPr>
              <a:t>Рукоятку ножовки захватывают пальцами правой руки (большой палец накладывают сверху, остальные пальцы поддерживают рукоятку снизу), конец ручки упирают в ладонь</a:t>
            </a:r>
            <a:r>
              <a:rPr lang="ru-RU" sz="2000" dirty="0" smtClean="0">
                <a:solidFill>
                  <a:srgbClr val="7030A0"/>
                </a:solidFill>
              </a:rPr>
              <a:t>.</a:t>
            </a:r>
            <a:endParaRPr lang="ru-RU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38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099" y="465437"/>
            <a:ext cx="8534400" cy="985822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rgbClr val="C00000"/>
                </a:solidFill>
              </a:rPr>
              <a:t>Установка полотна при неглубоком прорезе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500306"/>
            <a:ext cx="6643734" cy="3806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14282" y="1428736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При резании мягкого металла применяют ножовочные полотна с крупным шагом (16-18 зубьев на 1 дюйм; для резания тонкого полосового металла – ножовочные полотна  с мелкими зубьями (22-23 зуба на 1 дюйм), а для резания самого тонкого листового металла – 24-32 зуба  на 1 дюйм.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43702" y="2714620"/>
            <a:ext cx="22145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002060"/>
                </a:solidFill>
              </a:rPr>
              <a:t>Для слесарных работ пользуются преимущественно ножовочным полотном с шагом 1,5 мм, при котором на длине 25 мм насчитывается примерно 17  зубьев. </a:t>
            </a:r>
          </a:p>
          <a:p>
            <a:pPr algn="r"/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01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253" y="369698"/>
            <a:ext cx="8407556" cy="1059038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rgbClr val="C00000"/>
                </a:solidFill>
              </a:rPr>
              <a:t>Положение полотна при глубоком прорезе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571612"/>
            <a:ext cx="8429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Ножовкой с полотном, повернутым на угол 90</a:t>
            </a:r>
            <a:r>
              <a:rPr lang="en-US" dirty="0" smtClean="0">
                <a:solidFill>
                  <a:srgbClr val="002060"/>
                </a:solidFill>
                <a:cs typeface="Tahoma"/>
              </a:rPr>
              <a:t>º</a:t>
            </a:r>
            <a:r>
              <a:rPr lang="ru-RU" dirty="0" smtClean="0">
                <a:solidFill>
                  <a:srgbClr val="002060"/>
                </a:solidFill>
                <a:cs typeface="Tahoma"/>
              </a:rPr>
              <a:t>, производят резку в том случае, когда глубина прореза превышает расстояние от полотна до рамки ножовочного станка, т.е. при глубоких прорывах.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3571876"/>
            <a:ext cx="24288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Полотно  вставляется в прорези хвостовика так, чтобы в рабочем положении рамка ножовочного полотна располагалась горизонтально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245" y="2996952"/>
            <a:ext cx="5786446" cy="3652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71472" y="2571744"/>
            <a:ext cx="4643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Место прореза располагают сбоку или сверху от губок тисков в зависимости от конфигурации детали.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16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0036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0105" t="8872" r="7272" b="9797"/>
          <a:stretch>
            <a:fillRect/>
          </a:stretch>
        </p:blipFill>
        <p:spPr>
          <a:xfrm>
            <a:off x="-9019" y="476672"/>
            <a:ext cx="9165907" cy="63813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908" y="571480"/>
            <a:ext cx="9144000" cy="47667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79512" y="692696"/>
            <a:ext cx="8964488" cy="6381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Правила безопасности труда при работе с ножовкой</a:t>
            </a:r>
          </a:p>
          <a:p>
            <a:r>
              <a:rPr lang="ru-RU" sz="2400" dirty="0" smtClean="0"/>
              <a:t> 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1. Запрещается выполнять резание со слабо или чересчур сильно натянутым полотном, так как это может привести к поломке полотна и ранению рук.</a:t>
            </a:r>
          </a:p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2. Во избежание поломки полотна и ранения рук при резании не следует сильно нажимать на ножовку вниз.</a:t>
            </a:r>
          </a:p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3. Запрещается пользоваться ножовкой со слабо насаженной или расколотой рукояткой.</a:t>
            </a:r>
          </a:p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4. При сборке ножовочного станка следует использовать штифты, которые плотно, без качки, входят в отверстия головок.</a:t>
            </a:r>
          </a:p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5. При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выкрашивании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зубьев ножовочного полотна работу прекратить и заменить полотно на новое.</a:t>
            </a:r>
          </a:p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6. Во избежание соскакивания рукоятки и ранения рук во время рабочего движения ножовки не ударять передним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торцем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рукоятки о разрезаемую деталь.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83371"/>
            <a:ext cx="8229600" cy="106984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Ножницы с прямыми лезвиями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4FF"/>
              </a:clrFrom>
              <a:clrTo>
                <a:srgbClr val="FFF4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6554" y="2276872"/>
            <a:ext cx="7051579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23529" y="1484784"/>
            <a:ext cx="86357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Сущность процесса резки ножницами заключается в отделении частей металла под действием пары режущих ножей. Разрезаемый лист помещают между верхним и нижним ножами. Верхний нож, опускаясь, давит на металл и разрезает его.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576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956" y="142636"/>
            <a:ext cx="8229600" cy="857256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РЕЗКА МЕТАЛЛА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47964"/>
            <a:ext cx="8964488" cy="5210036"/>
          </a:xfrm>
        </p:spPr>
        <p:txBody>
          <a:bodyPr>
            <a:normAutofit fontScale="85000" lnSpcReduction="20000"/>
          </a:bodyPr>
          <a:lstStyle/>
          <a:p>
            <a:pPr marL="541338" indent="-4318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ru-RU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Сущность и способы резки. </a:t>
            </a:r>
          </a:p>
          <a:p>
            <a:pPr marL="541338" indent="-4318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ru-RU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Инструменты и приспособления, применяемые при резке. </a:t>
            </a:r>
          </a:p>
          <a:p>
            <a:pPr marL="541338" indent="-4318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ru-RU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Правила выполнения работ при разрезании материалов в зависимости от используемого инструмента и материала, который подвергается разрезанию. </a:t>
            </a:r>
          </a:p>
          <a:p>
            <a:pPr marL="541338" indent="-4318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ru-RU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Ручной механизированный инструмент. </a:t>
            </a:r>
          </a:p>
          <a:p>
            <a:pPr marL="541338" indent="-4318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ru-RU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Стационарное оборудование для разрезания металлов. </a:t>
            </a:r>
          </a:p>
          <a:p>
            <a:pPr marL="541338" indent="-4318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ru-RU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Типичные дефекты при резании металла, причины их появления и способы предупреждения</a:t>
            </a:r>
            <a:r>
              <a:rPr lang="ru-RU" sz="2800" dirty="0" smtClean="0">
                <a:solidFill>
                  <a:srgbClr val="006600"/>
                </a:solidFill>
              </a:rPr>
              <a:t>.</a:t>
            </a:r>
          </a:p>
          <a:p>
            <a:pPr marL="541338" indent="-4318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ru-RU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Вопросы для самоконтроля</a:t>
            </a:r>
            <a:endParaRPr lang="ru-RU" sz="28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89988" y="999892"/>
            <a:ext cx="5143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</a:rPr>
              <a:t>Учебные вопросы: </a:t>
            </a:r>
            <a:endParaRPr lang="ru-RU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692696"/>
            <a:ext cx="8966230" cy="80747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Ножницы с криволинейными лезвиями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81124"/>
            <a:ext cx="5510239" cy="47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572000" y="3789040"/>
            <a:ext cx="42851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/>
              <a:t>Удерживая лист левой рукой, </a:t>
            </a:r>
          </a:p>
          <a:p>
            <a:pPr algn="r"/>
            <a:r>
              <a:rPr lang="ru-RU" sz="2000" dirty="0" smtClean="0"/>
              <a:t>подают его между режущими</a:t>
            </a:r>
          </a:p>
          <a:p>
            <a:pPr algn="r"/>
            <a:r>
              <a:rPr lang="ru-RU" sz="2000" dirty="0" smtClean="0"/>
              <a:t> кромками, направляя верхнее </a:t>
            </a:r>
          </a:p>
          <a:p>
            <a:pPr algn="r"/>
            <a:r>
              <a:rPr lang="ru-RU" sz="2000" dirty="0" smtClean="0"/>
              <a:t>лезвие точно посередине разметочной линии, которая при резании должна быть видна. Затем, сжимая рукоятку всеми пальцами правой руки, кроме мизинца, осуществляют резание.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6815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47667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714" y="500042"/>
            <a:ext cx="9144000" cy="6381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Основные правила резания листового и полосового        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1. Резание необходимо производить в рукавицах во избежание пореза рук.</a:t>
            </a:r>
          </a:p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2. Резание значительного по размерам листового материала (более 0,5x0,5 м) следует производить вдвоем (один должен поддерживать лист и продвигать его в направлении «от себя» по нижнему ножу, другой - нажимать на рычаг ножниц).</a:t>
            </a:r>
          </a:p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3.В процессе работы разрезаемый материал (лист, полосу) необходимо располагать строго перпендикулярно плоскости подвижного ножа.</a:t>
            </a:r>
          </a:p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4. В конце каждого реза не следует доводить ножи до полного сжатия во избежание «надрыва» разрезаемого материала.</a:t>
            </a:r>
          </a:p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5. После окончания работы нужно закреплять рычаг ножниц фиксирующим штифтом в нижнем положении.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47667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3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0" y="785794"/>
            <a:ext cx="9144000" cy="6381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algn="ctr"/>
            <a:r>
              <a:rPr lang="ru-RU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Основные правила резания труб труборезом</a:t>
            </a:r>
          </a:p>
          <a:p>
            <a:r>
              <a:rPr lang="ru-RU" sz="2600" b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1. Линию реза следует отмечать мелом по всему периметру трубы.</a:t>
            </a:r>
          </a:p>
          <a:p>
            <a:pPr lvl="0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2. Трубу необходимо прочно закреплять в трубном прижиме или тисках. Закрепление трубы в тисках нужно производить с использованием профильных деревянных прокладок. Место реза следует располагать не далее чем 80... 100 мм от губок прижима или тисков.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3.В процессе резания необходимо соблюдать следующие требования:</a:t>
            </a:r>
          </a:p>
          <a:p>
            <a:pPr lvl="0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смазывать место реза;</a:t>
            </a:r>
          </a:p>
          <a:p>
            <a:pPr lvl="0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-следить за перпендикулярностью рукоятки трубореза оси трубы;</a:t>
            </a:r>
          </a:p>
          <a:p>
            <a:pPr lvl="0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-внимательно следить за тем, чтобы режущие диски располагались точно, без перекоса, по линии реза;</a:t>
            </a:r>
          </a:p>
          <a:p>
            <a:pPr lvl="0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-не прикладывать больших усилий при вращении винта рукоятки трубореза для подачи режущих дисков;</a:t>
            </a:r>
          </a:p>
          <a:p>
            <a:pPr lvl="0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-в конце разрезания поддерживать труборез обеими руками; следить за тем, чтобы отрезанный кусок трубы не упал на ноги.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12084"/>
            <a:ext cx="8229600" cy="106984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Резка труб труборезом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1643050"/>
            <a:ext cx="3786214" cy="6463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Резка труборезом значительно производительнее.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14810" y="1571613"/>
            <a:ext cx="4714908" cy="132343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600" dirty="0" smtClean="0"/>
              <a:t>Труба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Рукоятка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Винт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Подвижный ролик</a:t>
            </a:r>
          </a:p>
          <a:p>
            <a:pPr marL="342900" indent="-342900">
              <a:buAutoNum type="arabicPeriod"/>
            </a:pPr>
            <a:endParaRPr lang="ru-RU" sz="1600" dirty="0" smtClean="0"/>
          </a:p>
          <a:p>
            <a:pPr marL="342900" indent="-342900">
              <a:buAutoNum type="arabicPeriod"/>
            </a:pPr>
            <a:r>
              <a:rPr lang="ru-RU" sz="1600" dirty="0" smtClean="0"/>
              <a:t>Рукоятка трубореза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Труборез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прижим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4847" y="2635099"/>
            <a:ext cx="5099153" cy="422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1115" y="2803398"/>
            <a:ext cx="43577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Резку осуществляют так. У установленного на трубе трубореза поворачивают рукоятку на </a:t>
            </a:r>
            <a:r>
              <a:rPr lang="ru-RU" dirty="0" smtClean="0">
                <a:latin typeface="Tahoma"/>
                <a:cs typeface="Tahoma"/>
              </a:rPr>
              <a:t>¼ оборота, поджимая подвижный ролик к поверхности трубы так, чтобы линия разметки совпала с острыми гранями роликов. Смазывают место среза маслом для охлаждения режущих кромок роликов. Труборез вращают вокруг трубы, перемещая подвижный ролик до тех пор, пока стенки трубы не будут полностью прорезаны.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296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390" y="620688"/>
            <a:ext cx="4477690" cy="1069848"/>
          </a:xfrm>
        </p:spPr>
        <p:txBody>
          <a:bodyPr/>
          <a:lstStyle/>
          <a:p>
            <a:r>
              <a:rPr lang="ru-RU" dirty="0" err="1" smtClean="0">
                <a:solidFill>
                  <a:srgbClr val="C00000"/>
                </a:solidFill>
              </a:rPr>
              <a:t>Электроножницы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3647541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 l="5263"/>
          <a:stretch>
            <a:fillRect/>
          </a:stretch>
        </p:blipFill>
        <p:spPr bwMode="auto">
          <a:xfrm>
            <a:off x="5072066" y="1285861"/>
            <a:ext cx="385765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42844" y="4714884"/>
            <a:ext cx="4786346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numCol="2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Электродвигатель</a:t>
            </a:r>
          </a:p>
          <a:p>
            <a:pPr marL="342900" indent="-342900">
              <a:buAutoNum type="arabicPeriod"/>
            </a:pPr>
            <a:r>
              <a:rPr lang="ru-RU" dirty="0" smtClean="0"/>
              <a:t>рукоятка</a:t>
            </a:r>
          </a:p>
          <a:p>
            <a:pPr marL="342900" indent="-342900">
              <a:buAutoNum type="arabicPeriod"/>
            </a:pPr>
            <a:r>
              <a:rPr lang="ru-RU" dirty="0" smtClean="0"/>
              <a:t>Выключатель</a:t>
            </a:r>
          </a:p>
          <a:p>
            <a:pPr marL="342900" indent="-342900">
              <a:buAutoNum type="arabicPeriod"/>
            </a:pPr>
            <a:r>
              <a:rPr lang="ru-RU" dirty="0" smtClean="0"/>
              <a:t>Редуктор</a:t>
            </a:r>
          </a:p>
          <a:p>
            <a:pPr marL="342900" indent="-342900">
              <a:buAutoNum type="arabicPeriod"/>
            </a:pPr>
            <a:r>
              <a:rPr lang="ru-RU" dirty="0" smtClean="0"/>
              <a:t>Скоба</a:t>
            </a:r>
          </a:p>
          <a:p>
            <a:pPr marL="342900" indent="-342900">
              <a:buAutoNum type="arabicPeriod"/>
            </a:pPr>
            <a:r>
              <a:rPr lang="ru-RU" dirty="0" smtClean="0"/>
              <a:t>Верхний нож</a:t>
            </a:r>
          </a:p>
          <a:p>
            <a:pPr marL="342900" indent="-342900">
              <a:buAutoNum type="arabicPeriod"/>
            </a:pPr>
            <a:r>
              <a:rPr lang="ru-RU" dirty="0" smtClean="0"/>
              <a:t>Эксцентрик</a:t>
            </a:r>
          </a:p>
          <a:p>
            <a:pPr marL="342900" indent="-342900">
              <a:buAutoNum type="arabicPeriod"/>
            </a:pPr>
            <a:r>
              <a:rPr lang="ru-RU" dirty="0" smtClean="0"/>
              <a:t>Нижний нож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744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827584" y="1196752"/>
            <a:ext cx="7632848" cy="4329608"/>
          </a:xfrm>
          <a:prstGeom prst="snip2DiagRect">
            <a:avLst/>
          </a:prstGeom>
          <a:solidFill>
            <a:srgbClr val="00FFFF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54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spc="3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Ручной механизированный инструмент</a:t>
            </a:r>
            <a:endParaRPr lang="ru-RU" sz="5400" b="1" spc="300" dirty="0">
              <a:ln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1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9524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4. Ручной механизированный инструмент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0" y="1124744"/>
            <a:ext cx="9144000" cy="6381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00240"/>
            <a:ext cx="7892380" cy="294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5286388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1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Рис. </a:t>
            </a: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10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Механическая ножовка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1 -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барабан;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корпус; </a:t>
            </a:r>
          </a:p>
          <a:p>
            <a:pPr marL="0" marR="0" lvl="0" indent="31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3 -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палец;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4 -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ползун; 5 - скоба; б- ножовочное полотно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466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solidFill>
                  <a:srgbClr val="C00000"/>
                </a:solidFill>
              </a:rPr>
              <a:t>Продолжение 4 вопроса</a:t>
            </a:r>
            <a:endParaRPr lang="ru-RU" sz="3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0" y="1124744"/>
            <a:ext cx="9144000" cy="6381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5656892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Рис. 11. Ручные электровибрационные ножницы:</a:t>
            </a:r>
          </a:p>
          <a:p>
            <a:pPr algn="ctr"/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- эксцентриковый валик;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 корпус ножевой головки;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3 -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корпус;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4-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скоба; 5 - нижний нож; 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6 -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верхний нож; 7 - рычаг;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8 -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палец;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9 -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шатун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20688"/>
            <a:ext cx="777686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827584" y="1196752"/>
            <a:ext cx="7632848" cy="4329608"/>
          </a:xfrm>
          <a:prstGeom prst="snip2DiagRect">
            <a:avLst/>
          </a:prstGeom>
          <a:solidFill>
            <a:srgbClr val="00FFFF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54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spc="3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Стационарное оборудование для разрезания металлов</a:t>
            </a:r>
            <a:endParaRPr lang="ru-RU" sz="5400" b="1" spc="300" dirty="0">
              <a:ln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98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5. Стационарное оборудование для разрезания металлов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0" y="1124744"/>
            <a:ext cx="9144000" cy="6381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6012160" y="2175829"/>
            <a:ext cx="313184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Рис. 12. Стационарная</a:t>
            </a: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механическая ножовка: </a:t>
            </a:r>
          </a:p>
          <a:p>
            <a:pPr algn="ctr"/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1 -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станина;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2 -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стол; </a:t>
            </a:r>
          </a:p>
          <a:p>
            <a:pPr algn="ctr"/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 тиски;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4 -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рама; </a:t>
            </a: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5 - хобот;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6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 патрубок системы охлаждения; 7 - электродвигатель;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8 -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сменные насадки</a:t>
            </a:r>
          </a:p>
          <a:p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 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84784"/>
            <a:ext cx="5112568" cy="49611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827584" y="1196752"/>
            <a:ext cx="7632848" cy="4329608"/>
          </a:xfrm>
          <a:prstGeom prst="snip2DiagRect">
            <a:avLst/>
          </a:prstGeom>
          <a:solidFill>
            <a:srgbClr val="00FFFF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5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54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spc="3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Сущность и </a:t>
            </a:r>
            <a:r>
              <a:rPr lang="ru-RU" sz="5400" b="1" spc="3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способы резки</a:t>
            </a:r>
            <a:endParaRPr lang="ru-RU" sz="5400" b="1" spc="300" dirty="0">
              <a:ln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81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5220072" y="3501008"/>
            <a:ext cx="3923928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Рис. 13. Универсальная дисковая пила:</a:t>
            </a:r>
          </a:p>
          <a:p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1 -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электродвигатель;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2, 4,5,9-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рукоятки;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3 -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кронштейн; б- вертикальная колонка; 7- станина;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8 -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режущий диск</a:t>
            </a:r>
          </a:p>
          <a:p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 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48680"/>
            <a:ext cx="4680520" cy="6159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4427984" y="4581128"/>
            <a:ext cx="4572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Рис. 14. Маятниковая пила:</a:t>
            </a:r>
          </a:p>
          <a:p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- станина;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2 -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стол;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3 -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режущий диск;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4 -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рукоятка; 5 - шкив;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6 -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качающийся хобот; 7 - кронштейн;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8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 опорная планка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 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48680"/>
            <a:ext cx="432048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4572000" y="4516672"/>
            <a:ext cx="4572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Рис. 15. Ленточная пила:</a:t>
            </a:r>
          </a:p>
          <a:p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1 -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кожух;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2 -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маховик;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3 -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стол;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4 -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станина; 5 - режущее полотно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92696"/>
            <a:ext cx="4248472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Продолжение 5 вопроса</a:t>
            </a:r>
            <a:endParaRPr lang="ru-RU" sz="3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0" y="1124744"/>
            <a:ext cx="9144000" cy="6381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251520" y="5473005"/>
            <a:ext cx="860444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Рис.16. Гильотинные ножницы:</a:t>
            </a:r>
          </a:p>
          <a:p>
            <a:pPr algn="ctr"/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- стол;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 гидравлические прижимы;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 боковые направляющие;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4 -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электрический двигатель; 5 - станина;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6 -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педаль управления; 7 - подставка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20688"/>
            <a:ext cx="799288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Продолжение 5 вопроса</a:t>
            </a:r>
            <a:endParaRPr lang="ru-RU" sz="3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0" y="1124744"/>
            <a:ext cx="9144000" cy="6381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323528" y="6237312"/>
            <a:ext cx="86044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Рис. 17. Роликовые ножницы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548680"/>
            <a:ext cx="727280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Продолжение 5 вопроса</a:t>
            </a:r>
            <a:endParaRPr lang="ru-RU" sz="3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0" y="1124744"/>
            <a:ext cx="9144000" cy="6381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323528" y="6237312"/>
            <a:ext cx="86044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Рис. 18. Дисковые ножницы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836712"/>
            <a:ext cx="871296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323528" y="5780782"/>
            <a:ext cx="860444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Рис. 19. Вибрационные ножницы:</a:t>
            </a:r>
          </a:p>
          <a:p>
            <a:pPr algn="ctr"/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 электродвигатель;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2 -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скоба;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3 -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упор;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4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 головка скобы;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5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 верхний нож;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6-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нижний нож; 7- стол;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8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 станина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548680"/>
            <a:ext cx="475252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611560" y="1196752"/>
            <a:ext cx="8064896" cy="4464496"/>
          </a:xfrm>
          <a:prstGeom prst="snip2DiagRect">
            <a:avLst/>
          </a:prstGeom>
          <a:solidFill>
            <a:srgbClr val="00FFFF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48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spc="3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Типичные дефекты при резании металла, причины их появления и способы предупреждения</a:t>
            </a:r>
            <a:endParaRPr lang="ru-RU" sz="4800" b="1" spc="300" dirty="0">
              <a:ln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10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" y="-1636"/>
            <a:ext cx="9143999" cy="782541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5. </a:t>
            </a:r>
            <a:r>
              <a:rPr lang="ru-RU" sz="2400" b="1" dirty="0" smtClean="0">
                <a:solidFill>
                  <a:srgbClr val="C00000"/>
                </a:solidFill>
              </a:rPr>
              <a:t>ТИПИЧНЫЕ ДЕФЕКТЫ ПРИ РЕЗАНИИ МЕТАЛЛА, ПРИЧИНЫ ИХ ПОЯВЛЕНИЯ И СПОСОБЫ ПРЕДУПРЕЖДЕНИЯ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7754472"/>
              </p:ext>
            </p:extLst>
          </p:nvPr>
        </p:nvGraphicFramePr>
        <p:xfrm>
          <a:off x="20097" y="764704"/>
          <a:ext cx="9108503" cy="6127041"/>
        </p:xfrm>
        <a:graphic>
          <a:graphicData uri="http://schemas.openxmlformats.org/drawingml/2006/table">
            <a:tbl>
              <a:tblPr/>
              <a:tblGrid>
                <a:gridCol w="1331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6961">
                  <a:extLst>
                    <a:ext uri="{9D8B030D-6E8A-4147-A177-3AD203B41FA5}">
                      <a16:colId xmlns:a16="http://schemas.microsoft.com/office/drawing/2014/main" val="1179384376"/>
                    </a:ext>
                  </a:extLst>
                </a:gridCol>
                <a:gridCol w="50699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2638">
                <a:tc>
                  <a:txBody>
                    <a:bodyPr/>
                    <a:lstStyle/>
                    <a:p>
                      <a:pPr marL="1403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3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ДЕФЕКТ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0076" marR="20076" marT="0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55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25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ПРИЧИНА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0076" marR="20076" marT="0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549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25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СПОСОБ ПРЕДУПРЕЖДЕНИЯ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0076" marR="20076" marT="0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983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РЕЗАНИЕ </a:t>
                      </a:r>
                      <a:r>
                        <a:rPr lang="ru-RU" sz="16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СЛЕСАРНОЙ НОЖОВКОЙ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0076" marR="20076" marT="0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7683">
                <a:tc>
                  <a:txBody>
                    <a:bodyPr/>
                    <a:lstStyle/>
                    <a:p>
                      <a:pPr marR="1860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spc="-15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Перекос реза</a:t>
                      </a:r>
                      <a:endParaRPr lang="ru-RU" sz="1800" b="1" i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0076" marR="20076" marT="0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4013" indent="-263525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+mj-lt"/>
                        <a:buAutoNum type="arabicParenR"/>
                        <a:tabLst/>
                      </a:pPr>
                      <a:r>
                        <a:rPr lang="ru-RU" sz="1600" b="1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Слабо </a:t>
                      </a:r>
                      <a:r>
                        <a:rPr lang="ru-RU" sz="1600" b="1" spc="-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натяну</a:t>
                      </a:r>
                      <a:r>
                        <a:rPr lang="ru-RU" sz="1600" b="1" spc="-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то </a:t>
                      </a:r>
                      <a:r>
                        <a:rPr lang="ru-RU" sz="16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полотно. </a:t>
                      </a:r>
                      <a:endParaRPr lang="ru-RU" sz="1600" b="1" spc="-1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54013" indent="-263525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+mj-lt"/>
                        <a:buAutoNum type="arabicParenR"/>
                        <a:tabLst/>
                      </a:pPr>
                      <a:r>
                        <a:rPr lang="ru-RU" sz="1600" b="1" spc="-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Резание про</a:t>
                      </a:r>
                      <a:r>
                        <a:rPr lang="ru-RU" sz="16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водилось по</a:t>
                      </a:r>
                      <a:r>
                        <a:rPr lang="ru-RU" sz="1600" b="1" spc="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перек </a:t>
                      </a:r>
                      <a:r>
                        <a:rPr lang="ru-RU" sz="1600" b="1" spc="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полосы </a:t>
                      </a:r>
                      <a:r>
                        <a:rPr lang="ru-RU" sz="1600" b="1" spc="-3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или полки </a:t>
                      </a:r>
                      <a:r>
                        <a:rPr lang="ru-RU" sz="16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угольника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20076" marR="20076" marT="0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63525" marR="11303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spc="-10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Натянуть полотно таким образом, чтобы оно туго поддавалось нажатию пальцем </a:t>
                      </a:r>
                      <a:r>
                        <a:rPr lang="ru-RU" sz="1600" b="1" spc="-30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сбоку</a:t>
                      </a:r>
                      <a:endParaRPr lang="ru-RU" sz="1600" b="1" dirty="0">
                        <a:solidFill>
                          <a:srgbClr val="0066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0076" marR="20076" marT="0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8854">
                <a:tc>
                  <a:txBody>
                    <a:bodyPr/>
                    <a:lstStyle/>
                    <a:p>
                      <a:pPr indent="-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spc="-25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Выкра-ши</a:t>
                      </a:r>
                      <a:r>
                        <a:rPr lang="ru-RU" sz="1800" b="1" i="1" spc="15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вание</a:t>
                      </a:r>
                      <a:r>
                        <a:rPr lang="ru-RU" sz="1800" b="1" i="1" spc="15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indent="-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spc="15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зубь</a:t>
                      </a:r>
                      <a:r>
                        <a:rPr lang="ru-RU" sz="1800" b="1" i="1" spc="-1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ев </a:t>
                      </a:r>
                      <a:r>
                        <a:rPr lang="ru-RU" sz="1800" b="1" i="1" spc="-1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полотна</a:t>
                      </a:r>
                      <a:endParaRPr lang="ru-RU" sz="1800" b="1" i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0076" marR="20076" marT="0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4013" marR="69850" indent="-265113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+mj-lt"/>
                        <a:buAutoNum type="arabicParenR"/>
                      </a:pPr>
                      <a:r>
                        <a:rPr lang="ru-RU" sz="1600" b="1" spc="-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Неправиль</a:t>
                      </a:r>
                      <a:r>
                        <a:rPr lang="ru-RU" sz="1600" b="1" spc="-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ный </a:t>
                      </a:r>
                      <a:r>
                        <a:rPr lang="ru-RU" sz="16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подбор </a:t>
                      </a:r>
                      <a:r>
                        <a:rPr lang="ru-RU" sz="16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полотна. </a:t>
                      </a:r>
                      <a:endParaRPr lang="ru-RU" sz="1600" b="1" spc="-15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54013" marR="69850" indent="-265113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+mj-lt"/>
                        <a:buAutoNum type="arabicParenR"/>
                      </a:pPr>
                      <a:r>
                        <a:rPr lang="ru-RU" sz="16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</a:t>
                      </a:r>
                      <a:r>
                        <a:rPr lang="ru-RU" sz="16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фект полот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 – полотно </a:t>
                      </a:r>
                      <a:r>
                        <a:rPr lang="ru-RU" sz="16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перекалено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20076" marR="20076" marT="0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63525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spc="-20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Полотно следует подбирать таким образом, </a:t>
                      </a:r>
                      <a:r>
                        <a:rPr lang="ru-RU" sz="1600" b="1" spc="-10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чтобы шаг зубьев был не более половины </a:t>
                      </a:r>
                      <a:r>
                        <a:rPr lang="ru-RU" sz="1600" b="1" spc="-5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толщины заготовки, т.е. чтобы в работе </a:t>
                      </a:r>
                      <a:r>
                        <a:rPr lang="ru-RU" sz="1600" b="1" spc="-10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участвовало два-три зуба. </a:t>
                      </a:r>
                      <a:endParaRPr lang="ru-RU" sz="1600" b="1" spc="-10" dirty="0" smtClean="0">
                        <a:solidFill>
                          <a:srgbClr val="0066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263525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spc="-10" dirty="0" smtClean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Вязкие </a:t>
                      </a:r>
                      <a:r>
                        <a:rPr lang="ru-RU" sz="1600" b="1" spc="-10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металлы </a:t>
                      </a:r>
                      <a:r>
                        <a:rPr lang="ru-RU" sz="1600" b="1" spc="-20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(алюминий и его сплавы) резать полотнами с более мелким зубом, тонкий материал </a:t>
                      </a:r>
                      <a:r>
                        <a:rPr lang="ru-RU" sz="1600" b="1" spc="-20" dirty="0" smtClean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за</a:t>
                      </a:r>
                      <a:r>
                        <a:rPr lang="ru-RU" sz="1600" b="1" spc="-15" dirty="0" smtClean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креплять </a:t>
                      </a:r>
                      <a:r>
                        <a:rPr lang="ru-RU" sz="1600" b="1" spc="-15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между деревянными брусками и </a:t>
                      </a:r>
                      <a:r>
                        <a:rPr lang="ru-RU" sz="1600" b="1" spc="-5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разрезать вместе с ними</a:t>
                      </a:r>
                      <a:endParaRPr lang="ru-RU" sz="1600" b="1" dirty="0">
                        <a:solidFill>
                          <a:srgbClr val="0066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0076" marR="20076" marT="0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16105">
                <a:tc>
                  <a:txBody>
                    <a:bodyPr/>
                    <a:lstStyle/>
                    <a:p>
                      <a:pPr marR="167640"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spc="-4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Поломка </a:t>
                      </a:r>
                      <a:r>
                        <a:rPr lang="ru-RU" sz="1800" b="1" i="1" spc="-15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полотна</a:t>
                      </a:r>
                      <a:endParaRPr lang="ru-RU" sz="1800" b="1" i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0076" marR="20076" marT="0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4013" indent="-265113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+mj-lt"/>
                        <a:buAutoNum type="arabicParenR"/>
                      </a:pPr>
                      <a:r>
                        <a:rPr lang="ru-RU" sz="1600" b="1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Сильное </a:t>
                      </a:r>
                      <a:r>
                        <a:rPr lang="ru-RU" sz="1600" b="1" spc="-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нажатие </a:t>
                      </a:r>
                      <a:r>
                        <a:rPr lang="ru-RU" sz="1600" b="1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 </a:t>
                      </a:r>
                      <a:r>
                        <a:rPr lang="ru-RU" sz="1600" b="1" spc="-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            но­</a:t>
                      </a:r>
                      <a:r>
                        <a:rPr lang="ru-RU" sz="16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жовку</a:t>
                      </a:r>
                      <a:r>
                        <a:rPr lang="ru-RU" sz="16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 </a:t>
                      </a:r>
                      <a:endParaRPr lang="ru-RU" sz="1600" b="1" spc="-2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54013" indent="-265113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+mj-lt"/>
                        <a:buAutoNum type="arabicParenR"/>
                      </a:pPr>
                      <a:r>
                        <a:rPr lang="ru-RU" sz="16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Слабое </a:t>
                      </a:r>
                      <a:r>
                        <a:rPr lang="ru-RU" sz="1600" b="1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натяжение </a:t>
                      </a:r>
                      <a:r>
                        <a:rPr lang="ru-RU" sz="1600" b="1" spc="-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</a:t>
                      </a:r>
                      <a:r>
                        <a:rPr lang="ru-RU" sz="1600" b="1" spc="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лотна</a:t>
                      </a:r>
                      <a:r>
                        <a:rPr lang="ru-RU" sz="1600" b="1" spc="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 </a:t>
                      </a:r>
                      <a:endParaRPr lang="ru-RU" sz="1600" b="1" spc="15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54013" indent="-265113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+mj-lt"/>
                        <a:buAutoNum type="arabicParenR"/>
                      </a:pPr>
                      <a:r>
                        <a:rPr lang="ru-RU" sz="1600" b="1" spc="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Полот</a:t>
                      </a:r>
                      <a:r>
                        <a:rPr lang="ru-RU" sz="16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но </a:t>
                      </a:r>
                      <a:r>
                        <a:rPr lang="ru-RU" sz="16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перетянуто. </a:t>
                      </a:r>
                      <a:endParaRPr lang="ru-RU" sz="1600" b="1" spc="-2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54013" indent="-265113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+mj-lt"/>
                        <a:buAutoNum type="arabicParenR"/>
                      </a:pPr>
                      <a:r>
                        <a:rPr lang="ru-RU" sz="1600" b="1" spc="-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Неравномер</a:t>
                      </a:r>
                      <a:r>
                        <a:rPr lang="ru-RU" sz="1600" b="1" spc="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ное </a:t>
                      </a:r>
                      <a:r>
                        <a:rPr lang="ru-RU" sz="1600" b="1" spc="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движение </a:t>
                      </a:r>
                      <a:r>
                        <a:rPr lang="ru-RU" sz="1600" b="1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ножовкой при </a:t>
                      </a:r>
                      <a:r>
                        <a:rPr lang="ru-RU" sz="16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резании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20076" marR="20076" marT="0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63525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spc="-10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Ослабить вертикальное (поперечное) на­жатие на ножовку, особенно при работе </a:t>
                      </a:r>
                      <a:r>
                        <a:rPr lang="ru-RU" sz="1600" b="1" spc="-5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новым, а также сильно натянутым </a:t>
                      </a:r>
                      <a:r>
                        <a:rPr lang="ru-RU" sz="1600" b="1" spc="-5" dirty="0" smtClean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полот</a:t>
                      </a:r>
                      <a:r>
                        <a:rPr lang="ru-RU" sz="1600" b="1" spc="-10" dirty="0" smtClean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ном</a:t>
                      </a:r>
                      <a:r>
                        <a:rPr lang="ru-RU" sz="1600" b="1" spc="-10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. </a:t>
                      </a:r>
                      <a:endParaRPr lang="ru-RU" sz="1600" b="1" spc="-10" dirty="0" smtClean="0">
                        <a:solidFill>
                          <a:srgbClr val="0066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263525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spc="-10" dirty="0" smtClean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Ослаблять </a:t>
                      </a:r>
                      <a:r>
                        <a:rPr lang="ru-RU" sz="1600" b="1" spc="-10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нажатие на ножовку в конце реза. </a:t>
                      </a:r>
                      <a:endParaRPr lang="ru-RU" sz="1600" b="1" spc="-10" dirty="0" smtClean="0">
                        <a:solidFill>
                          <a:srgbClr val="0066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263525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spc="-10" dirty="0" smtClean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Движения </a:t>
                      </a:r>
                      <a:r>
                        <a:rPr lang="ru-RU" sz="1600" b="1" spc="-10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ножовкой </a:t>
                      </a:r>
                      <a:r>
                        <a:rPr lang="ru-RU" sz="1600" b="1" spc="-10" dirty="0" smtClean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произ</a:t>
                      </a:r>
                      <a:r>
                        <a:rPr lang="ru-RU" sz="1600" b="1" spc="-5" dirty="0" smtClean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водить </a:t>
                      </a:r>
                      <a:r>
                        <a:rPr lang="ru-RU" sz="1600" b="1" spc="-5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плавно, без рывков</a:t>
                      </a:r>
                      <a:r>
                        <a:rPr lang="ru-RU" sz="1600" b="1" spc="-5" dirty="0" smtClean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</a:p>
                    <a:p>
                      <a:pPr marL="263525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spc="-5" dirty="0" smtClean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Не </a:t>
                      </a:r>
                      <a:r>
                        <a:rPr lang="ru-RU" sz="1600" b="1" spc="-5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пытаться </a:t>
                      </a:r>
                      <a:r>
                        <a:rPr lang="ru-RU" sz="1600" b="1" spc="-15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исправлять перекос реза перекосом </a:t>
                      </a:r>
                      <a:r>
                        <a:rPr lang="ru-RU" sz="1600" b="1" spc="-15" dirty="0" smtClean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ножов</a:t>
                      </a:r>
                      <a:r>
                        <a:rPr lang="ru-RU" sz="1600" b="1" spc="-10" dirty="0" smtClean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ки</a:t>
                      </a:r>
                      <a:r>
                        <a:rPr lang="ru-RU" sz="1600" b="1" spc="-10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. </a:t>
                      </a:r>
                      <a:endParaRPr lang="ru-RU" sz="1600" b="1" spc="-10" dirty="0" smtClean="0">
                        <a:solidFill>
                          <a:srgbClr val="0066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263525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spc="-10" dirty="0" smtClean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Если </a:t>
                      </a:r>
                      <a:r>
                        <a:rPr lang="ru-RU" sz="1600" b="1" spc="-10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полотно тупое, то необходимо </a:t>
                      </a:r>
                      <a:r>
                        <a:rPr lang="ru-RU" sz="1600" b="1" spc="-5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заменить </a:t>
                      </a:r>
                      <a:r>
                        <a:rPr lang="ru-RU" sz="1600" b="1" spc="-5" dirty="0" smtClean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его.</a:t>
                      </a:r>
                      <a:endParaRPr lang="ru-RU" sz="1600" b="1" dirty="0">
                        <a:solidFill>
                          <a:srgbClr val="0066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0076" marR="20076" marT="0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373816"/>
              </p:ext>
            </p:extLst>
          </p:nvPr>
        </p:nvGraphicFramePr>
        <p:xfrm>
          <a:off x="238539" y="1268760"/>
          <a:ext cx="8633845" cy="5418483"/>
        </p:xfrm>
        <a:graphic>
          <a:graphicData uri="http://schemas.openxmlformats.org/drawingml/2006/table">
            <a:tbl>
              <a:tblPr/>
              <a:tblGrid>
                <a:gridCol w="1771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03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324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048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РЕЗАНИЕ </a:t>
                      </a:r>
                      <a:r>
                        <a:rPr lang="ru-RU" sz="20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РУЧНЫМИ НОЖНИЦАМИ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8008">
                <a:tc>
                  <a:txBody>
                    <a:bodyPr/>
                    <a:lstStyle/>
                    <a:p>
                      <a:pPr marR="39370"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При </a:t>
                      </a:r>
                      <a:r>
                        <a:rPr lang="ru-RU" sz="20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реза</a:t>
                      </a:r>
                      <a:r>
                        <a:rPr lang="ru-RU" sz="2000" b="1" i="1" spc="-25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нии листо</a:t>
                      </a:r>
                      <a:r>
                        <a:rPr lang="ru-RU" sz="2000" b="1" i="1" spc="-5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вого мате</a:t>
                      </a:r>
                      <a:r>
                        <a:rPr lang="ru-RU" sz="2000" b="1" i="1" spc="-15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риала нож</a:t>
                      </a:r>
                      <a:r>
                        <a:rPr lang="ru-RU" sz="2000" b="1" i="1" spc="-3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ницы </a:t>
                      </a:r>
                    </a:p>
                    <a:p>
                      <a:pPr marR="39370"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spc="-3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мнут </a:t>
                      </a:r>
                      <a:r>
                        <a:rPr lang="ru-RU" sz="2000" b="1" i="1" spc="-2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его</a:t>
                      </a:r>
                      <a:endParaRPr lang="ru-RU" sz="2000" b="1" i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0" indent="-274638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+mj-lt"/>
                        <a:buAutoNum type="arabicParenR"/>
                      </a:pPr>
                      <a:r>
                        <a:rPr lang="ru-RU" sz="20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Тупые </a:t>
                      </a:r>
                      <a:r>
                        <a:rPr lang="ru-RU" sz="2000" b="1" spc="-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ножни</a:t>
                      </a:r>
                      <a:r>
                        <a:rPr lang="ru-RU" sz="2000" b="1" spc="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цы</a:t>
                      </a:r>
                      <a:r>
                        <a:rPr lang="ru-RU" sz="2000" b="1" spc="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 </a:t>
                      </a:r>
                      <a:endParaRPr lang="ru-RU" sz="2000" b="1" spc="15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61950" indent="-274638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+mj-lt"/>
                        <a:buAutoNum type="arabicParenR"/>
                      </a:pPr>
                      <a:r>
                        <a:rPr lang="ru-RU" sz="2000" b="1" spc="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Ослаблен </a:t>
                      </a:r>
                      <a:r>
                        <a:rPr lang="ru-RU" sz="20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шарнир </a:t>
                      </a:r>
                      <a:r>
                        <a:rPr lang="ru-RU" sz="20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нож</a:t>
                      </a:r>
                      <a:r>
                        <a:rPr lang="ru-RU" sz="2000" b="1" spc="-5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ниц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252413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2000" b="1" spc="-5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Резание производить только острозато</a:t>
                      </a:r>
                      <a:r>
                        <a:rPr lang="ru-RU" sz="2000" b="1" spc="-25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ченными ножницами. </a:t>
                      </a:r>
                      <a:endParaRPr lang="ru-RU" sz="2000" b="1" spc="-25" dirty="0" smtClean="0">
                        <a:solidFill>
                          <a:srgbClr val="0066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42900" indent="-252413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2000" b="1" spc="-25" dirty="0" smtClean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Перед </a:t>
                      </a:r>
                      <a:r>
                        <a:rPr lang="ru-RU" sz="2000" b="1" spc="-25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началом резан</a:t>
                      </a:r>
                      <a:r>
                        <a:rPr lang="ru-RU" sz="2000" b="1" spc="-15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ия проверить и, если необходимо, </a:t>
                      </a:r>
                      <a:r>
                        <a:rPr lang="ru-RU" sz="2000" b="1" spc="-15" dirty="0" smtClean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подтя</a:t>
                      </a:r>
                      <a:r>
                        <a:rPr lang="ru-RU" sz="2000" b="1" spc="-10" dirty="0" smtClean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нуть </a:t>
                      </a:r>
                      <a:r>
                        <a:rPr lang="ru-RU" sz="2000" b="1" spc="-10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шарнир ножниц так, чтобы </a:t>
                      </a:r>
                      <a:r>
                        <a:rPr lang="ru-RU" sz="2000" b="1" spc="-10" dirty="0" smtClean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раздвига</a:t>
                      </a:r>
                      <a:r>
                        <a:rPr lang="ru-RU" sz="2000" b="1" spc="-20" dirty="0" smtClean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ние </a:t>
                      </a:r>
                      <a:r>
                        <a:rPr lang="ru-RU" sz="2000" b="1" spc="-20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ручек производилось плавно, без </a:t>
                      </a:r>
                      <a:r>
                        <a:rPr lang="ru-RU" sz="2000" b="1" spc="-20" dirty="0" smtClean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заеда</a:t>
                      </a:r>
                      <a:r>
                        <a:rPr lang="ru-RU" sz="2000" b="1" spc="-15" dirty="0" smtClean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ний </a:t>
                      </a:r>
                      <a:r>
                        <a:rPr lang="ru-RU" sz="2000" b="1" spc="-15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и качки</a:t>
                      </a:r>
                      <a:endParaRPr lang="ru-RU" sz="2000" b="1" dirty="0">
                        <a:solidFill>
                          <a:srgbClr val="0066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8427"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spc="-2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«Надрывы» </a:t>
                      </a:r>
                      <a:endParaRPr lang="ru-RU" sz="2000" b="1" i="1" spc="-20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spc="-2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при </a:t>
                      </a:r>
                      <a:r>
                        <a:rPr lang="ru-RU" sz="2000" b="1" i="1" spc="-2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резании листового металла</a:t>
                      </a:r>
                      <a:endParaRPr lang="ru-RU" sz="2000" b="1" i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0" marR="128270" indent="-271463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+mj-lt"/>
                        <a:buAutoNum type="arabicParenR"/>
                      </a:pPr>
                      <a:r>
                        <a:rPr lang="ru-RU" sz="2000" b="1" spc="-3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Несоблюде</a:t>
                      </a:r>
                      <a:r>
                        <a:rPr lang="ru-RU" sz="20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ние </a:t>
                      </a:r>
                      <a:r>
                        <a:rPr lang="ru-RU" sz="20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правил </a:t>
                      </a:r>
                      <a:r>
                        <a:rPr lang="ru-RU" sz="2000" b="1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резания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252413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2000" b="1" spc="-15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Во время работы ножницами следить, что­</a:t>
                      </a:r>
                      <a:r>
                        <a:rPr lang="ru-RU" sz="2000" b="1" spc="-25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бы лезвия ножниц не сходились полностью, </a:t>
                      </a:r>
                      <a:r>
                        <a:rPr lang="ru-RU" sz="2000" b="1" spc="-15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так как это приводит к «надрывам» </a:t>
                      </a:r>
                      <a:r>
                        <a:rPr lang="ru-RU" sz="2000" b="1" spc="-15" dirty="0" smtClean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метал</a:t>
                      </a:r>
                      <a:r>
                        <a:rPr lang="ru-RU" sz="2000" b="1" dirty="0" smtClean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ла </a:t>
                      </a:r>
                      <a:r>
                        <a:rPr lang="ru-RU" sz="2000" b="1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в конце реза</a:t>
                      </a:r>
                    </a:p>
                  </a:txBody>
                  <a:tcPr marL="25400" marR="25400" marT="0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" y="-1636"/>
            <a:ext cx="9143999" cy="782541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5. </a:t>
            </a:r>
            <a:r>
              <a:rPr lang="ru-RU" sz="2400" b="1" dirty="0" smtClean="0">
                <a:solidFill>
                  <a:srgbClr val="C00000"/>
                </a:solidFill>
              </a:rPr>
              <a:t>ТИПИЧНЫЕ ДЕФЕКТЫ ПРИ РЕЗАНИИ МЕТАЛЛА, ПРИЧИНЫ ИХ ПОЯВЛЕНИЯ И СПОСОБЫ ПРЕДУПРЕЖДЕНИЯ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654997"/>
              </p:ext>
            </p:extLst>
          </p:nvPr>
        </p:nvGraphicFramePr>
        <p:xfrm>
          <a:off x="238539" y="908721"/>
          <a:ext cx="8625895" cy="360040"/>
        </p:xfrm>
        <a:graphic>
          <a:graphicData uri="http://schemas.openxmlformats.org/drawingml/2006/table">
            <a:tbl>
              <a:tblPr/>
              <a:tblGrid>
                <a:gridCol w="1793237">
                  <a:extLst>
                    <a:ext uri="{9D8B030D-6E8A-4147-A177-3AD203B41FA5}">
                      <a16:colId xmlns:a16="http://schemas.microsoft.com/office/drawing/2014/main" val="620410266"/>
                    </a:ext>
                  </a:extLst>
                </a:gridCol>
                <a:gridCol w="2668980">
                  <a:extLst>
                    <a:ext uri="{9D8B030D-6E8A-4147-A177-3AD203B41FA5}">
                      <a16:colId xmlns:a16="http://schemas.microsoft.com/office/drawing/2014/main" val="945725967"/>
                    </a:ext>
                  </a:extLst>
                </a:gridCol>
                <a:gridCol w="4163678">
                  <a:extLst>
                    <a:ext uri="{9D8B030D-6E8A-4147-A177-3AD203B41FA5}">
                      <a16:colId xmlns:a16="http://schemas.microsoft.com/office/drawing/2014/main" val="243857948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1403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3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ДЕФЕКТ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0076" marR="20076" marT="0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55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25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ПРИЧИНА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0076" marR="20076" marT="0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549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25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СПОСОБ ПРЕДУПРЕЖДЕНИЯ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0076" marR="20076" marT="0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52779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404664"/>
            <a:ext cx="9144000" cy="72008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1.  Сущность и способы резки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243988" y="1772816"/>
            <a:ext cx="8640960" cy="2448272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Разрезание (резка)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– это операция, связанная с разделением материалов на части с помощью </a:t>
            </a:r>
            <a:r>
              <a:rPr lang="ru-RU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ножовочного полотна, ножниц и другого режущего инструмента </a:t>
            </a:r>
          </a:p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3317425"/>
              </p:ext>
            </p:extLst>
          </p:nvPr>
        </p:nvGraphicFramePr>
        <p:xfrm>
          <a:off x="285720" y="946245"/>
          <a:ext cx="8678768" cy="5355982"/>
        </p:xfrm>
        <a:graphic>
          <a:graphicData uri="http://schemas.openxmlformats.org/drawingml/2006/table">
            <a:tbl>
              <a:tblPr/>
              <a:tblGrid>
                <a:gridCol w="2063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4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014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5224">
                <a:tc>
                  <a:txBody>
                    <a:bodyPr/>
                    <a:lstStyle/>
                    <a:p>
                      <a:pPr marL="143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4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ДЕФЕКТ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460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25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ПРИЧИНА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486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25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СПОСОБ ПРЕДУПРЕЖДЕНИЯ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3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spc="-4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Отступле</a:t>
                      </a:r>
                      <a:r>
                        <a:rPr lang="ru-RU" sz="1800" b="1" i="1" spc="-25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ние </a:t>
                      </a:r>
                      <a:r>
                        <a:rPr lang="ru-RU" sz="1800" b="1" i="1" spc="-25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от </a:t>
                      </a:r>
                      <a:r>
                        <a:rPr lang="ru-RU" sz="1800" b="1" i="1" spc="-25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ли</a:t>
                      </a:r>
                      <a:r>
                        <a:rPr lang="ru-RU" sz="1800" b="1" i="1" spc="5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нии размет</a:t>
                      </a:r>
                      <a:r>
                        <a:rPr lang="ru-RU" sz="1800" b="1" i="1" spc="-1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ки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spc="-1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при реза</a:t>
                      </a:r>
                      <a:r>
                        <a:rPr lang="ru-RU" sz="1800" b="1" i="1" spc="-35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нии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spc="-35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электро-</a:t>
                      </a:r>
                      <a:r>
                        <a:rPr lang="ru-RU" sz="1800" b="1" i="1" spc="-2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вибрацион</a:t>
                      </a:r>
                      <a:r>
                        <a:rPr lang="ru-RU" sz="1800" b="1" i="1" spc="-45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ными нож</a:t>
                      </a:r>
                      <a:r>
                        <a:rPr lang="ru-RU" sz="1800" b="1" i="1" spc="-5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ницами</a:t>
                      </a:r>
                      <a:endParaRPr lang="ru-RU" sz="1800" b="1" i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121920" indent="-255588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+mj-lt"/>
                        <a:buAutoNum type="arabicParenR"/>
                      </a:pPr>
                      <a:r>
                        <a:rPr lang="ru-RU" sz="1800" b="1" spc="-3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Несоблюде</a:t>
                      </a:r>
                      <a:r>
                        <a:rPr lang="ru-RU" sz="18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ние </a:t>
                      </a:r>
                      <a:r>
                        <a:rPr lang="ru-RU" sz="18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правил </a:t>
                      </a:r>
                      <a:r>
                        <a:rPr lang="ru-RU" sz="1800" b="1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резания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82563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800" b="1" spc="-15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При резании листового материала больших размеров (</a:t>
                      </a:r>
                      <a:r>
                        <a:rPr lang="ru-RU" sz="1800" b="1" spc="-15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более 500x500 мм</a:t>
                      </a:r>
                      <a:r>
                        <a:rPr lang="ru-RU" sz="1800" b="1" spc="-15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) лист задней </a:t>
                      </a:r>
                      <a:r>
                        <a:rPr lang="ru-RU" sz="1800" b="1" spc="-5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кромкой упереть в какой-либо упор и </a:t>
                      </a:r>
                      <a:r>
                        <a:rPr lang="ru-RU" sz="1800" b="1" spc="-5" dirty="0" smtClean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раз</a:t>
                      </a:r>
                      <a:r>
                        <a:rPr lang="ru-RU" sz="1800" b="1" spc="-10" dirty="0" smtClean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резание </a:t>
                      </a:r>
                      <a:r>
                        <a:rPr lang="ru-RU" sz="1800" b="1" spc="-10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производить перемещением (пода­</a:t>
                      </a:r>
                      <a:r>
                        <a:rPr lang="ru-RU" sz="1800" b="1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чей) ножниц. </a:t>
                      </a:r>
                      <a:endParaRPr lang="ru-RU" sz="1800" b="1" dirty="0" smtClean="0">
                        <a:solidFill>
                          <a:srgbClr val="0066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269875" indent="-182563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800" b="1" dirty="0" smtClean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При </a:t>
                      </a:r>
                      <a:r>
                        <a:rPr lang="ru-RU" sz="1800" b="1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вырезании заготовок с </a:t>
                      </a:r>
                      <a:r>
                        <a:rPr lang="ru-RU" sz="1800" b="1" spc="-15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криволинейными контурами (особенно при </a:t>
                      </a:r>
                      <a:r>
                        <a:rPr lang="ru-RU" sz="1800" b="1" spc="-5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небольших размерах заготовок) подачу </a:t>
                      </a:r>
                      <a:r>
                        <a:rPr lang="ru-RU" sz="1800" b="1" spc="-10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производить передвижением заготовки</a:t>
                      </a:r>
                      <a:endParaRPr lang="ru-RU" sz="1800" b="1" dirty="0">
                        <a:solidFill>
                          <a:srgbClr val="0066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7083">
                <a:tc>
                  <a:txBody>
                    <a:bodyPr/>
                    <a:lstStyle/>
                    <a:p>
                      <a:pPr marR="2101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spc="-3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Ранение </a:t>
                      </a:r>
                      <a:r>
                        <a:rPr lang="ru-RU" sz="1800" b="1" i="1" spc="-45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рук</a:t>
                      </a:r>
                      <a:endParaRPr lang="ru-RU" sz="1800" b="1" i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9725" marR="103505" indent="-252413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+mj-lt"/>
                        <a:buAutoNum type="arabicParenR"/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Работа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</a:t>
                      </a:r>
                      <a:r>
                        <a:rPr lang="ru-RU" sz="18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изводилась </a:t>
                      </a:r>
                      <a:r>
                        <a:rPr lang="ru-RU" sz="18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без рукавиц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82563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800" b="1" spc="-10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Работать ножницами следует только в </a:t>
                      </a:r>
                      <a:r>
                        <a:rPr lang="ru-RU" sz="1800" b="1" spc="-10" dirty="0" smtClean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бре</a:t>
                      </a:r>
                      <a:r>
                        <a:rPr lang="ru-RU" sz="1800" b="1" spc="-20" dirty="0" smtClean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зентовых </a:t>
                      </a:r>
                      <a:r>
                        <a:rPr lang="ru-RU" sz="1800" b="1" spc="-20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рукавицах (прежде всего на левой </a:t>
                      </a:r>
                      <a:r>
                        <a:rPr lang="ru-RU" sz="1800" b="1" spc="-10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руке, поддерживающей разрезаемый лист)</a:t>
                      </a:r>
                      <a:endParaRPr lang="ru-RU" sz="1800" b="1" dirty="0">
                        <a:solidFill>
                          <a:srgbClr val="0066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" y="-1636"/>
            <a:ext cx="9143999" cy="782541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5. </a:t>
            </a:r>
            <a:r>
              <a:rPr lang="ru-RU" sz="2400" b="1" dirty="0" smtClean="0">
                <a:solidFill>
                  <a:srgbClr val="C00000"/>
                </a:solidFill>
              </a:rPr>
              <a:t>ТИПИЧНЫЕ ДЕФЕКТЫ ПРИ РЕЗАНИИ МЕТАЛЛА, ПРИЧИНЫ ИХ ПОЯВЛЕНИЯ И СПОСОБЫ ПРЕДУПРЕЖДЕНИЯ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28803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 Продолжение 6 вопроса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2416572"/>
              </p:ext>
            </p:extLst>
          </p:nvPr>
        </p:nvGraphicFramePr>
        <p:xfrm>
          <a:off x="179512" y="548680"/>
          <a:ext cx="8712968" cy="6048671"/>
        </p:xfrm>
        <a:graphic>
          <a:graphicData uri="http://schemas.openxmlformats.org/drawingml/2006/table">
            <a:tbl>
              <a:tblPr/>
              <a:tblGrid>
                <a:gridCol w="2109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9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2528">
                <a:tc gridSpan="3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spc="-45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Резание труб труборезом</a:t>
                      </a:r>
                      <a:endParaRPr lang="ru-RU" sz="1800" b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2466">
                <a:tc>
                  <a:txBody>
                    <a:bodyPr/>
                    <a:lstStyle/>
                    <a:p>
                      <a:pPr indent="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Грубые </a:t>
                      </a:r>
                      <a:r>
                        <a:rPr lang="ru-RU" sz="18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за</a:t>
                      </a:r>
                      <a:r>
                        <a:rPr lang="ru-RU" sz="1800" b="1" spc="-2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диры </a:t>
                      </a:r>
                      <a:r>
                        <a:rPr lang="ru-RU" sz="1800" b="1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 </a:t>
                      </a:r>
                      <a:r>
                        <a:rPr lang="ru-RU" sz="1800" b="1" spc="-2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мес</a:t>
                      </a:r>
                      <a:r>
                        <a:rPr lang="ru-RU" sz="1800" b="1" spc="-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тах закреп</a:t>
                      </a:r>
                      <a:r>
                        <a:rPr lang="ru-RU" sz="1800" b="1" spc="-3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ления </a:t>
                      </a:r>
                      <a:r>
                        <a:rPr lang="ru-RU" sz="1800" b="1" spc="-3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трубы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46050" indent="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3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Нарушение </a:t>
                      </a:r>
                      <a:r>
                        <a:rPr lang="ru-RU" sz="18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правил </a:t>
                      </a:r>
                      <a:r>
                        <a:rPr lang="ru-RU" sz="1800" b="1" spc="-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за</a:t>
                      </a:r>
                      <a:r>
                        <a:rPr lang="ru-RU" sz="1800" b="1" spc="-3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крепления </a:t>
                      </a:r>
                      <a:r>
                        <a:rPr lang="ru-RU" sz="1800" b="1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труб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Прочно закреплять трубу в трубном </a:t>
                      </a:r>
                      <a:r>
                        <a:rPr lang="ru-RU" sz="18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прижи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ме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чтобы она не проворачивалась в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</a:t>
                      </a:r>
                      <a:r>
                        <a:rPr lang="ru-RU" sz="1800" b="1" spc="-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цессе </a:t>
                      </a:r>
                      <a:r>
                        <a:rPr lang="ru-RU" sz="1800" b="1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резания. При закреплении трубы в </a:t>
                      </a:r>
                      <a:r>
                        <a:rPr lang="ru-RU" sz="18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тисках использовать деревянные прокладки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3677">
                <a:tc>
                  <a:txBody>
                    <a:bodyPr/>
                    <a:lstStyle/>
                    <a:p>
                      <a:pPr marR="27305" indent="-88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4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«Рваный» </a:t>
                      </a:r>
                      <a:r>
                        <a:rPr lang="ru-RU" sz="18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торец </a:t>
                      </a:r>
                      <a:r>
                        <a:rPr lang="ru-RU" sz="1800" b="1" spc="-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отре</a:t>
                      </a:r>
                      <a:r>
                        <a:rPr lang="ru-RU" sz="1800" b="1" spc="-2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занной </a:t>
                      </a:r>
                      <a:r>
                        <a:rPr lang="ru-RU" sz="1800" b="1" spc="-4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трубы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57785" indent="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3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Несоблюде</a:t>
                      </a:r>
                      <a:r>
                        <a:rPr lang="ru-RU" sz="18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ние </a:t>
                      </a:r>
                      <a:r>
                        <a:rPr lang="ru-RU" sz="18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правил резания труб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Точно устанавливать диски трубореза по </a:t>
                      </a:r>
                      <a:r>
                        <a:rPr lang="ru-RU" sz="18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разметочным меткам. Внимательно </a:t>
                      </a:r>
                      <a:r>
                        <a:rPr lang="ru-RU" sz="1800" b="1" spc="-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следить </a:t>
                      </a:r>
                      <a:r>
                        <a:rPr lang="ru-RU" sz="18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 процессе резания за </a:t>
                      </a:r>
                      <a:r>
                        <a:rPr lang="ru-RU" sz="1800" b="1" spc="-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перпендикулярностью </a:t>
                      </a:r>
                      <a:r>
                        <a:rPr lang="ru-RU" sz="18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рукоятки трубореза к оси трубы </a:t>
                      </a:r>
                      <a:r>
                        <a:rPr lang="ru-RU" sz="1800" b="1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(при этом условии режущие диски </a:t>
                      </a:r>
                      <a:r>
                        <a:rPr lang="ru-RU" sz="1800" b="1" spc="-2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труборе</a:t>
                      </a:r>
                      <a:r>
                        <a:rPr lang="ru-RU" sz="18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за </a:t>
                      </a:r>
                      <a:r>
                        <a:rPr lang="ru-RU" sz="18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 смещаются и линия реза не </a:t>
                      </a:r>
                      <a:r>
                        <a:rPr lang="ru-RU" sz="18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перекаши</a:t>
                      </a:r>
                      <a:r>
                        <a:rPr lang="ru-RU" sz="1800" b="1" spc="-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вается</a:t>
                      </a:r>
                      <a:r>
                        <a:rPr lang="ru-RU" sz="1800" b="1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). При каждом повороте трубореза </a:t>
                      </a:r>
                      <a:r>
                        <a:rPr lang="ru-RU" sz="18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поджимать его винт не более чем на </a:t>
                      </a:r>
                      <a:r>
                        <a:rPr lang="ru-RU" sz="1800" b="1" spc="-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поло</a:t>
                      </a:r>
                      <a:r>
                        <a:rPr lang="ru-RU" sz="1800" b="1" spc="-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вину </a:t>
                      </a:r>
                      <a:r>
                        <a:rPr lang="ru-RU" sz="1800" b="1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оборота. Обильно смазывать оси </a:t>
                      </a:r>
                      <a:r>
                        <a:rPr lang="ru-RU" sz="18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режущих дисков и места реза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611560" y="1196752"/>
            <a:ext cx="8064896" cy="4464496"/>
          </a:xfrm>
          <a:prstGeom prst="snip2DiagRect">
            <a:avLst/>
          </a:prstGeom>
          <a:solidFill>
            <a:srgbClr val="00FFFF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ru-RU" sz="48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spc="3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Вопросы для самоконтроля</a:t>
            </a:r>
            <a:endParaRPr lang="ru-RU" sz="4800" b="1" spc="300" dirty="0">
              <a:ln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92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560840" cy="792088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Вопросы для самоконтроля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052736"/>
            <a:ext cx="8568952" cy="5616624"/>
          </a:xfrm>
        </p:spPr>
        <p:txBody>
          <a:bodyPr>
            <a:noAutofit/>
          </a:bodyPr>
          <a:lstStyle/>
          <a:p>
            <a:r>
              <a:rPr lang="ru-RU" sz="2000" dirty="0" smtClean="0"/>
              <a:t>Какие способы резки металла вы знаете? </a:t>
            </a:r>
          </a:p>
          <a:p>
            <a:r>
              <a:rPr lang="ru-RU" sz="2000" dirty="0" smtClean="0"/>
              <a:t>Каково назначение резки металла? </a:t>
            </a:r>
          </a:p>
          <a:p>
            <a:r>
              <a:rPr lang="ru-RU" sz="2000" dirty="0" smtClean="0"/>
              <a:t>Какие правила необходимо выполнять при резке металлов слесарной ножовкой? </a:t>
            </a:r>
          </a:p>
          <a:p>
            <a:r>
              <a:rPr lang="ru-RU" sz="2000" dirty="0" smtClean="0"/>
              <a:t> В каких случаях при резке металла необходим поворот полотна слесарной ножовки на </a:t>
            </a:r>
            <a:r>
              <a:rPr lang="ru-RU" sz="2000" b="1" dirty="0" smtClean="0">
                <a:solidFill>
                  <a:srgbClr val="00B0F0"/>
                </a:solidFill>
              </a:rPr>
              <a:t>90°</a:t>
            </a:r>
            <a:r>
              <a:rPr lang="ru-RU" sz="2000" dirty="0" smtClean="0"/>
              <a:t>?</a:t>
            </a:r>
          </a:p>
          <a:p>
            <a:r>
              <a:rPr lang="ru-RU" sz="2000" dirty="0" smtClean="0"/>
              <a:t>Почему при пользовании ручной ножовкой необходимо следить за тем, чтобы в процессе резания участвовало </a:t>
            </a:r>
            <a:r>
              <a:rPr lang="ru-RU" sz="2000" b="1" dirty="0" smtClean="0">
                <a:solidFill>
                  <a:srgbClr val="00B0F0"/>
                </a:solidFill>
              </a:rPr>
              <a:t>не менее двух-трех</a:t>
            </a:r>
            <a:r>
              <a:rPr lang="ru-RU" sz="2000" b="1" dirty="0" smtClean="0"/>
              <a:t> </a:t>
            </a:r>
            <a:r>
              <a:rPr lang="ru-RU" sz="2000" dirty="0" smtClean="0"/>
              <a:t>зубьев?</a:t>
            </a:r>
          </a:p>
          <a:p>
            <a:r>
              <a:rPr lang="ru-RU" sz="2000" dirty="0" smtClean="0"/>
              <a:t>По каким причинам может произойти поломка полотна слесарной ножовки и как этого избежать? </a:t>
            </a:r>
          </a:p>
          <a:p>
            <a:r>
              <a:rPr lang="ru-RU" sz="2000" dirty="0" smtClean="0"/>
              <a:t>Почему при резке труб предпочтительнее использовать труборез, а не ножовку? </a:t>
            </a:r>
          </a:p>
          <a:p>
            <a:r>
              <a:rPr lang="ru-RU" sz="2000" dirty="0" smtClean="0"/>
              <a:t>Какие правила техники безопасности необхо­димо выполнять при резке трубы слесарной ножовкой и труборезом? </a:t>
            </a:r>
          </a:p>
          <a:p>
            <a:r>
              <a:rPr lang="ru-RU" sz="2000" dirty="0" smtClean="0"/>
              <a:t>Какой максимальной толщины материал может быть разрезан ножницами: </a:t>
            </a:r>
            <a:r>
              <a:rPr lang="ru-RU" sz="2000" b="1" i="1" dirty="0" smtClean="0">
                <a:solidFill>
                  <a:srgbClr val="FF0000"/>
                </a:solidFill>
              </a:rPr>
              <a:t>а</a:t>
            </a:r>
            <a:r>
              <a:rPr lang="ru-RU" sz="2000" i="1" dirty="0" smtClean="0"/>
              <a:t> </a:t>
            </a:r>
            <a:r>
              <a:rPr lang="ru-RU" sz="2000" dirty="0" smtClean="0"/>
              <a:t>— ручными; </a:t>
            </a:r>
            <a:r>
              <a:rPr lang="ru-RU" sz="2000" b="1" dirty="0" smtClean="0">
                <a:solidFill>
                  <a:srgbClr val="FF0000"/>
                </a:solidFill>
              </a:rPr>
              <a:t>б</a:t>
            </a:r>
            <a:r>
              <a:rPr lang="ru-RU" sz="2000" dirty="0" smtClean="0"/>
              <a:t> — рычажными? </a:t>
            </a:r>
          </a:p>
        </p:txBody>
      </p:sp>
    </p:spTree>
    <p:extLst>
      <p:ext uri="{BB962C8B-B14F-4D97-AF65-F5344CB8AC3E}">
        <p14:creationId xmlns:p14="http://schemas.microsoft.com/office/powerpoint/2010/main" val="276138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065342"/>
            <a:ext cx="8640960" cy="5805264"/>
          </a:xfrm>
        </p:spPr>
        <p:txBody>
          <a:bodyPr>
            <a:noAutofit/>
          </a:bodyPr>
          <a:lstStyle/>
          <a:p>
            <a:r>
              <a:rPr lang="ru-RU" sz="1800" dirty="0" smtClean="0"/>
              <a:t>Какие правила техники безопасности необходимо выполнять при резке материалов ручными ножницами?</a:t>
            </a:r>
          </a:p>
          <a:p>
            <a:r>
              <a:rPr lang="ru-RU" sz="1800" dirty="0" smtClean="0"/>
              <a:t>Почему при резании вибрационными ножницами больших листов подачу следует осуществлять за счет перемещения ножниц?</a:t>
            </a:r>
          </a:p>
          <a:p>
            <a:r>
              <a:rPr lang="ru-RU" sz="1800" dirty="0" smtClean="0"/>
              <a:t>Какую роль выполняет смазка, вносимая в зону резания, при разрезании труб труборезом?</a:t>
            </a:r>
          </a:p>
          <a:p>
            <a:r>
              <a:rPr lang="ru-RU" sz="1800" dirty="0" smtClean="0"/>
              <a:t>Чем вызвана необходимость использования рукавиц при резании металла ножницами?</a:t>
            </a:r>
          </a:p>
          <a:p>
            <a:r>
              <a:rPr lang="ru-RU" sz="1800" dirty="0" smtClean="0"/>
              <a:t>В чем преимущества раздвижного ножовочного станка перед цельным?</a:t>
            </a:r>
          </a:p>
          <a:p>
            <a:r>
              <a:rPr lang="ru-RU" sz="1800" dirty="0" smtClean="0"/>
              <a:t> Опишите последовательность сборки ножовочного станка с полотном.</a:t>
            </a:r>
          </a:p>
          <a:p>
            <a:r>
              <a:rPr lang="ru-RU" sz="1800" dirty="0" smtClean="0"/>
              <a:t>Выберите из перечисленных ниже инструментов те, которые могут быть использованы для резки: </a:t>
            </a:r>
            <a:r>
              <a:rPr lang="ru-RU" sz="1800" b="1" i="1" dirty="0" smtClean="0">
                <a:solidFill>
                  <a:srgbClr val="FF0000"/>
                </a:solidFill>
              </a:rPr>
              <a:t>а</a:t>
            </a:r>
            <a:r>
              <a:rPr lang="ru-RU" sz="1800" i="1" dirty="0" smtClean="0"/>
              <a:t> </a:t>
            </a:r>
            <a:r>
              <a:rPr lang="ru-RU" sz="1800" dirty="0" smtClean="0"/>
              <a:t>—- листового металла толщиной </a:t>
            </a:r>
            <a:r>
              <a:rPr lang="ru-RU" sz="1800" b="1" dirty="0" smtClean="0"/>
              <a:t>1... 3 мм</a:t>
            </a:r>
            <a:r>
              <a:rPr lang="ru-RU" sz="1800" dirty="0" smtClean="0"/>
              <a:t>;                    </a:t>
            </a:r>
            <a:r>
              <a:rPr lang="ru-RU" sz="1800" b="1" i="1" dirty="0" smtClean="0">
                <a:solidFill>
                  <a:srgbClr val="FF0000"/>
                </a:solidFill>
              </a:rPr>
              <a:t>б</a:t>
            </a:r>
            <a:r>
              <a:rPr lang="ru-RU" sz="1800" i="1" dirty="0" smtClean="0"/>
              <a:t> </a:t>
            </a:r>
            <a:r>
              <a:rPr lang="ru-RU" sz="1800" dirty="0" smtClean="0"/>
              <a:t>— стальной проволоки; </a:t>
            </a:r>
            <a:r>
              <a:rPr lang="ru-RU" sz="1800" b="1" i="1" dirty="0" smtClean="0">
                <a:solidFill>
                  <a:srgbClr val="FF0000"/>
                </a:solidFill>
              </a:rPr>
              <a:t>в</a:t>
            </a:r>
            <a:r>
              <a:rPr lang="ru-RU" sz="1800" i="1" dirty="0" smtClean="0"/>
              <a:t> </a:t>
            </a:r>
            <a:r>
              <a:rPr lang="ru-RU" sz="1800" dirty="0" smtClean="0"/>
              <a:t>— листового металла толщиной </a:t>
            </a:r>
            <a:r>
              <a:rPr lang="ru-RU" sz="1800" b="1" dirty="0" smtClean="0"/>
              <a:t>3...5 мм</a:t>
            </a:r>
            <a:r>
              <a:rPr lang="ru-RU" sz="1800" dirty="0" smtClean="0"/>
              <a:t>;                    </a:t>
            </a:r>
            <a:r>
              <a:rPr lang="ru-RU" sz="1800" b="1" i="1" dirty="0" smtClean="0">
                <a:solidFill>
                  <a:srgbClr val="FF0000"/>
                </a:solidFill>
              </a:rPr>
              <a:t>г</a:t>
            </a:r>
            <a:r>
              <a:rPr lang="ru-RU" sz="1800" i="1" dirty="0" smtClean="0"/>
              <a:t> </a:t>
            </a:r>
            <a:r>
              <a:rPr lang="ru-RU" sz="1800" dirty="0" smtClean="0"/>
              <a:t>— сортового проката; </a:t>
            </a:r>
            <a:r>
              <a:rPr lang="ru-RU" sz="1800" b="1" i="1" dirty="0" smtClean="0">
                <a:solidFill>
                  <a:srgbClr val="FF0000"/>
                </a:solidFill>
              </a:rPr>
              <a:t>д </a:t>
            </a:r>
            <a:r>
              <a:rPr lang="ru-RU" sz="1800" dirty="0" smtClean="0"/>
              <a:t>-— стальных листов толщиной </a:t>
            </a:r>
            <a:r>
              <a:rPr lang="ru-RU" sz="1800" b="1" dirty="0" smtClean="0"/>
              <a:t>25...32 мм</a:t>
            </a:r>
            <a:r>
              <a:rPr lang="ru-RU" sz="1800" dirty="0" smtClean="0"/>
              <a:t>.</a:t>
            </a:r>
          </a:p>
          <a:p>
            <a:pPr>
              <a:buNone/>
            </a:pPr>
            <a:r>
              <a:rPr lang="ru-RU" sz="1800" dirty="0" smtClean="0"/>
              <a:t>	Инструменты для резки: </a:t>
            </a:r>
            <a:r>
              <a:rPr lang="ru-RU" sz="1800" b="1" dirty="0" smtClean="0">
                <a:solidFill>
                  <a:srgbClr val="00B0F0"/>
                </a:solidFill>
              </a:rPr>
              <a:t>1</a:t>
            </a:r>
            <a:r>
              <a:rPr lang="ru-RU" sz="1800" dirty="0" smtClean="0"/>
              <a:t> — ручные ножницы; </a:t>
            </a:r>
            <a:r>
              <a:rPr lang="ru-RU" sz="1800" b="1" dirty="0" smtClean="0">
                <a:solidFill>
                  <a:srgbClr val="00B0F0"/>
                </a:solidFill>
              </a:rPr>
              <a:t>2</a:t>
            </a:r>
            <a:r>
              <a:rPr lang="ru-RU" sz="1800" dirty="0" smtClean="0"/>
              <a:t> — стуловые ножницы;                  </a:t>
            </a:r>
            <a:r>
              <a:rPr lang="ru-RU" sz="1800" b="1" dirty="0" smtClean="0">
                <a:solidFill>
                  <a:srgbClr val="00B0F0"/>
                </a:solidFill>
              </a:rPr>
              <a:t>3</a:t>
            </a:r>
            <a:r>
              <a:rPr lang="ru-RU" sz="1800" dirty="0" smtClean="0"/>
              <a:t> — рычажные ножницы; </a:t>
            </a:r>
            <a:r>
              <a:rPr lang="ru-RU" sz="1800" b="1" dirty="0" smtClean="0">
                <a:solidFill>
                  <a:srgbClr val="00B0F0"/>
                </a:solidFill>
              </a:rPr>
              <a:t>4</a:t>
            </a:r>
            <a:r>
              <a:rPr lang="ru-RU" sz="1800" dirty="0" smtClean="0"/>
              <a:t> — гильотинные ножницы; </a:t>
            </a:r>
            <a:r>
              <a:rPr lang="ru-RU" sz="1800" b="1" dirty="0" smtClean="0">
                <a:solidFill>
                  <a:srgbClr val="00B0F0"/>
                </a:solidFill>
              </a:rPr>
              <a:t>5</a:t>
            </a:r>
            <a:r>
              <a:rPr lang="ru-RU" sz="1800" dirty="0" smtClean="0"/>
              <a:t> — кусачки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Предложите способ резки листового материала толщиной </a:t>
            </a:r>
            <a:r>
              <a:rPr lang="ru-RU" sz="1800" b="1" dirty="0" smtClean="0"/>
              <a:t>0,5 мм </a:t>
            </a:r>
            <a:r>
              <a:rPr lang="ru-RU" sz="1800" dirty="0" smtClean="0"/>
              <a:t>слесарной ножовкой и обоснуйте свой выбор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Опишите последовательность работ при разрезании труб труборезом</a:t>
            </a:r>
            <a:endParaRPr lang="ru-RU" sz="18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560840" cy="792088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Вопросы для самоконтроля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25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381000"/>
            <a:ext cx="8352928" cy="6370975"/>
          </a:xfrm>
          <a:prstGeom prst="rect">
            <a:avLst/>
          </a:prstGeom>
          <a:solidFill>
            <a:srgbClr val="FFFF00"/>
          </a:solidFill>
          <a:effectLst>
            <a:softEdge rad="635000"/>
          </a:effectLst>
        </p:spPr>
        <p:txBody>
          <a:bodyPr wrap="square">
            <a:spAutoFit/>
          </a:bodyPr>
          <a:lstStyle/>
          <a:p>
            <a:pPr algn="ctr"/>
            <a:endParaRPr lang="ru-RU" sz="7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ПРОВЕРЬ СВОИ ЗНАНИЯ</a:t>
            </a:r>
          </a:p>
          <a:p>
            <a:pPr algn="ctr"/>
            <a:endParaRPr lang="ru-RU" sz="7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51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912820"/>
            <a:ext cx="8739919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Резание тонколистового металла заключается в разделении заготовки на части с помощью слесарных ножниц или ножниц по металлу.</a:t>
            </a:r>
          </a:p>
          <a:p>
            <a:endParaRPr lang="ru-RU" sz="2800" dirty="0">
              <a:solidFill>
                <a:srgbClr val="FF33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070" y="3196459"/>
            <a:ext cx="214539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Они состоят:</a:t>
            </a:r>
            <a:endParaRPr lang="ru-RU" sz="2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62" y="4143380"/>
            <a:ext cx="1375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1.</a:t>
            </a:r>
            <a:r>
              <a:rPr lang="ru-RU" sz="2400" dirty="0" smtClean="0">
                <a:solidFill>
                  <a:srgbClr val="00B050"/>
                </a:solidFill>
              </a:rPr>
              <a:t> ручки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662" y="4929198"/>
            <a:ext cx="1476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2.</a:t>
            </a:r>
            <a:r>
              <a:rPr lang="ru-RU" sz="24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smtClean="0">
                <a:solidFill>
                  <a:srgbClr val="00B050"/>
                </a:solidFill>
                <a:cs typeface="Calibri" pitchFamily="34" charset="0"/>
              </a:rPr>
              <a:t>лезвия</a:t>
            </a:r>
            <a:endParaRPr lang="ru-RU" sz="2400" dirty="0">
              <a:solidFill>
                <a:srgbClr val="00B050"/>
              </a:solidFill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662" y="5786454"/>
            <a:ext cx="1199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3.</a:t>
            </a:r>
            <a:r>
              <a:rPr lang="ru-RU" sz="2400" dirty="0" smtClean="0">
                <a:solidFill>
                  <a:srgbClr val="00B050"/>
                </a:solidFill>
              </a:rPr>
              <a:t> винт</a:t>
            </a: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26626" name="Picture 2" descr="F:\img1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3900" y="2780928"/>
            <a:ext cx="6075623" cy="392296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8532440" y="4639354"/>
            <a:ext cx="399468" cy="5847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1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068376" y="5585152"/>
            <a:ext cx="372218" cy="52322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/>
              <a:t>2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580675" y="5585152"/>
            <a:ext cx="399468" cy="5847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/>
              <a:t>3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357157" y="71390"/>
            <a:ext cx="8634281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Проверь свои знания</a:t>
            </a:r>
            <a:endParaRPr lang="ru-RU" sz="4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15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/>
      <p:bldP spid="8" grpId="0"/>
      <p:bldP spid="9" grpId="0"/>
      <p:bldP spid="4" grpId="0" animBg="1"/>
      <p:bldP spid="6" grpId="0" animBg="1"/>
      <p:bldP spid="10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357166"/>
            <a:ext cx="850112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Слесарные ножницы бывают:</a:t>
            </a:r>
            <a:endParaRPr lang="ru-RU" sz="2800" b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4884600"/>
            <a:ext cx="864396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2800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с кривыми лезвиями </a:t>
            </a:r>
            <a:r>
              <a:rPr lang="ru-RU" sz="28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предназначены для резания круглых отверстий</a:t>
            </a:r>
            <a:endParaRPr lang="ru-RU" sz="28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66" y="3573016"/>
            <a:ext cx="8786874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8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с прямыми лезвиями </a:t>
            </a:r>
            <a:r>
              <a:rPr lang="ru-RU" sz="28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предназначены для резания по прямой линии.</a:t>
            </a:r>
            <a:endParaRPr lang="ru-RU" sz="28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3" descr="http://school.xvatit.com/images/3/3a/%D0%A2%D0%B5%D1%85%D0%BD3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2336" t="4902" r="50934" b="55882"/>
          <a:stretch>
            <a:fillRect/>
          </a:stretch>
        </p:blipFill>
        <p:spPr bwMode="auto">
          <a:xfrm>
            <a:off x="154846" y="1217251"/>
            <a:ext cx="4430296" cy="1928826"/>
          </a:xfrm>
          <a:prstGeom prst="rect">
            <a:avLst/>
          </a:prstGeom>
          <a:noFill/>
          <a:ln w="38100">
            <a:solidFill>
              <a:srgbClr val="33CC33"/>
            </a:solidFill>
          </a:ln>
        </p:spPr>
      </p:pic>
      <p:pic>
        <p:nvPicPr>
          <p:cNvPr id="11" name="Picture 3" descr="http://school.xvatit.com/images/3/3a/%D0%A2%D0%B5%D1%85%D0%BD3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2336" t="39216" r="41588" b="16666"/>
          <a:stretch>
            <a:fillRect/>
          </a:stretch>
        </p:blipFill>
        <p:spPr bwMode="auto">
          <a:xfrm>
            <a:off x="4716016" y="1217251"/>
            <a:ext cx="4335484" cy="1928826"/>
          </a:xfrm>
          <a:prstGeom prst="rect">
            <a:avLst/>
          </a:prstGeom>
          <a:noFill/>
          <a:ln w="38100">
            <a:solidFill>
              <a:srgbClr val="33CC33"/>
            </a:solidFill>
          </a:ln>
        </p:spPr>
      </p:pic>
    </p:spTree>
    <p:extLst>
      <p:ext uri="{BB962C8B-B14F-4D97-AF65-F5344CB8AC3E}">
        <p14:creationId xmlns:p14="http://schemas.microsoft.com/office/powerpoint/2010/main" val="164367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66994"/>
            <a:ext cx="888467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Резания тонколистового металла в ручную производят:</a:t>
            </a:r>
            <a:endParaRPr lang="ru-RU" sz="2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785794"/>
            <a:ext cx="240399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1.</a:t>
            </a:r>
            <a:r>
              <a:rPr lang="ru-RU" sz="28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На верстаке</a:t>
            </a:r>
            <a:endParaRPr lang="ru-RU" sz="2800" b="1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43570" y="785794"/>
            <a:ext cx="183460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2.</a:t>
            </a:r>
            <a:r>
              <a:rPr lang="ru-RU" sz="28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В тисках</a:t>
            </a:r>
            <a:endParaRPr lang="ru-RU" sz="2800" b="1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7" name="Picture 3" descr="резание листового металла">
            <a:hlinkClick r:id="rId2" tooltip="&quot;резание листового металла&quot;"/>
          </p:cNvPr>
          <p:cNvPicPr>
            <a:picLocks noChangeAspect="1" noChangeArrowheads="1"/>
          </p:cNvPicPr>
          <p:nvPr/>
        </p:nvPicPr>
        <p:blipFill>
          <a:blip r:embed="rId3" cstate="print"/>
          <a:srcRect t="23170" r="49493" b="48623"/>
          <a:stretch>
            <a:fillRect/>
          </a:stretch>
        </p:blipFill>
        <p:spPr bwMode="auto">
          <a:xfrm>
            <a:off x="5148064" y="4500546"/>
            <a:ext cx="3214710" cy="2357454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95536" y="5085184"/>
            <a:ext cx="43354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3.</a:t>
            </a:r>
            <a:r>
              <a:rPr lang="ru-RU" sz="28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Ручными гильотинными </a:t>
            </a:r>
          </a:p>
          <a:p>
            <a:pPr marL="342900" indent="-342900"/>
            <a:r>
              <a:rPr lang="ru-RU" sz="28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     ножницами</a:t>
            </a:r>
            <a:endParaRPr lang="ru-RU" sz="2800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8" name="Picture 4" descr="F:\img1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404594"/>
            <a:ext cx="4004138" cy="2936368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</p:pic>
      <p:pic>
        <p:nvPicPr>
          <p:cNvPr id="6149" name="Picture 5" descr="F:\img1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420576"/>
            <a:ext cx="3982345" cy="2920386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55844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14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285728"/>
            <a:ext cx="8712968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На предприятиях листовой металл режут с помощью механических ножниц:</a:t>
            </a:r>
            <a:endParaRPr lang="ru-RU" sz="2800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6" name="Picture 2" descr="резание листового металла">
            <a:hlinkClick r:id="rId2" tooltip="&quot;резание листового металла&quot;"/>
          </p:cNvPr>
          <p:cNvPicPr>
            <a:picLocks noChangeAspect="1" noChangeArrowheads="1"/>
          </p:cNvPicPr>
          <p:nvPr/>
        </p:nvPicPr>
        <p:blipFill>
          <a:blip r:embed="rId3" cstate="print"/>
          <a:srcRect l="1802" t="52973" r="1802" b="937"/>
          <a:stretch>
            <a:fillRect/>
          </a:stretch>
        </p:blipFill>
        <p:spPr bwMode="auto">
          <a:xfrm>
            <a:off x="467544" y="2276872"/>
            <a:ext cx="8136489" cy="44864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071538" y="1571612"/>
            <a:ext cx="283923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а</a:t>
            </a:r>
            <a:r>
              <a:rPr lang="ru-RU" sz="2800" b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– гильотинные </a:t>
            </a:r>
            <a:endParaRPr lang="ru-RU" sz="2800" b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92080" y="1571612"/>
            <a:ext cx="233775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б</a:t>
            </a:r>
            <a:r>
              <a:rPr lang="ru-RU" sz="28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– дисковые </a:t>
            </a:r>
            <a:endParaRPr lang="ru-RU" sz="2800" b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9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251520" y="836712"/>
            <a:ext cx="8784976" cy="5328592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ru-RU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 зависимости от применяемого инструмента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резка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может осуществляться:</a:t>
            </a:r>
          </a:p>
          <a:p>
            <a:pPr marL="624078" indent="-514350">
              <a:buFont typeface="+mj-lt"/>
              <a:buAutoNum type="arabicParenR"/>
            </a:pPr>
            <a:r>
              <a:rPr lang="ru-RU" sz="32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 снятием </a:t>
            </a:r>
            <a:r>
              <a:rPr lang="ru-RU" sz="3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стружки</a:t>
            </a: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534988" indent="0">
              <a:buNone/>
              <a:tabLst>
                <a:tab pos="534988" algn="l"/>
              </a:tabLst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3200" dirty="0" smtClean="0"/>
              <a:t>ручной </a:t>
            </a:r>
            <a:r>
              <a:rPr lang="ru-RU" sz="3200" dirty="0"/>
              <a:t>ножовкой, на ножовочных, крупнопильных, токарно-отрезных </a:t>
            </a:r>
            <a:r>
              <a:rPr lang="ru-RU" sz="3200" dirty="0" smtClean="0"/>
              <a:t>станках)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624078" indent="-514350">
              <a:buFont typeface="+mj-lt"/>
              <a:buAutoNum type="arabicParenR" startAt="2"/>
            </a:pPr>
            <a:r>
              <a:rPr lang="ru-RU" sz="3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без снятия стружки</a:t>
            </a: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534988" indent="0"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3200" dirty="0" smtClean="0"/>
              <a:t>ручными </a:t>
            </a:r>
            <a:r>
              <a:rPr lang="ru-RU" sz="3200" dirty="0"/>
              <a:t>рычажными и механическими ножницами, кусачками, труборезами, </a:t>
            </a:r>
            <a:r>
              <a:rPr lang="ru-RU" sz="3200" dirty="0" smtClean="0"/>
              <a:t>пресс-ножницами)</a:t>
            </a:r>
          </a:p>
        </p:txBody>
      </p:sp>
    </p:spTree>
    <p:extLst>
      <p:ext uri="{BB962C8B-B14F-4D97-AF65-F5344CB8AC3E}">
        <p14:creationId xmlns:p14="http://schemas.microsoft.com/office/powerpoint/2010/main" val="283239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85728"/>
            <a:ext cx="8822214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Резание </a:t>
            </a: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проволоки из мягкой стали, алюминия и меди </a:t>
            </a:r>
            <a:r>
              <a:rPr lang="ru-RU" sz="28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диаметром </a:t>
            </a: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до 3 мм </a:t>
            </a:r>
            <a:r>
              <a:rPr lang="ru-RU" sz="28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осуществляется с помощью:</a:t>
            </a:r>
            <a:endParaRPr lang="ru-RU" sz="2800" b="1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7818" y="1500174"/>
            <a:ext cx="267945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2. </a:t>
            </a:r>
            <a:r>
              <a:rPr lang="ru-RU" sz="28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плоскогубцев</a:t>
            </a:r>
            <a:endParaRPr lang="ru-RU" sz="2800" b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0120" y="1425299"/>
            <a:ext cx="193629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1. </a:t>
            </a:r>
            <a:r>
              <a:rPr lang="ru-RU" sz="28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кусачков</a:t>
            </a:r>
            <a:endParaRPr lang="ru-RU" sz="2800" b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5" name="Picture 3" descr="F:\img1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92531"/>
            <a:ext cx="3782224" cy="2836668"/>
          </a:xfrm>
          <a:prstGeom prst="rect">
            <a:avLst/>
          </a:prstGeom>
          <a:noFill/>
          <a:ln w="38100">
            <a:solidFill>
              <a:srgbClr val="110280"/>
            </a:solidFill>
          </a:ln>
        </p:spPr>
      </p:pic>
      <p:pic>
        <p:nvPicPr>
          <p:cNvPr id="3076" name="Picture 4" descr="F:\img1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7563" y="2204864"/>
            <a:ext cx="3545188" cy="2336601"/>
          </a:xfrm>
          <a:prstGeom prst="rect">
            <a:avLst/>
          </a:prstGeom>
          <a:noFill/>
          <a:ln w="38100">
            <a:solidFill>
              <a:srgbClr val="110280"/>
            </a:solidFill>
          </a:ln>
        </p:spPr>
      </p:pic>
      <p:pic>
        <p:nvPicPr>
          <p:cNvPr id="3077" name="Picture 5" descr="F:\img1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8076" y="4725144"/>
            <a:ext cx="3559196" cy="2061443"/>
          </a:xfrm>
          <a:prstGeom prst="rect">
            <a:avLst/>
          </a:prstGeom>
          <a:noFill/>
          <a:ln w="38100">
            <a:solidFill>
              <a:srgbClr val="11028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285720" y="5357826"/>
            <a:ext cx="2152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ru-RU" sz="2400" dirty="0" smtClean="0">
                <a:solidFill>
                  <a:srgbClr val="FF33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плоскогубцы</a:t>
            </a:r>
            <a:endParaRPr lang="ru-RU" sz="24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28926" y="5357826"/>
            <a:ext cx="1844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ru-RU" sz="2400" dirty="0" smtClean="0">
                <a:solidFill>
                  <a:srgbClr val="FF33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проволока</a:t>
            </a:r>
            <a:endParaRPr lang="ru-RU" sz="24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8728" y="6072206"/>
            <a:ext cx="2056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ru-RU" sz="2400" dirty="0" smtClean="0">
                <a:solidFill>
                  <a:srgbClr val="FF33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боковой паз</a:t>
            </a:r>
            <a:endParaRPr lang="ru-RU" sz="24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11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21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12" grpId="0"/>
      <p:bldP spid="13" grpId="0"/>
      <p:bldP spid="14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4525963"/>
          </a:xfrm>
        </p:spPr>
        <p:txBody>
          <a:bodyPr>
            <a:normAutofit/>
          </a:bodyPr>
          <a:lstStyle/>
          <a:p>
            <a:pPr marL="265113" indent="-265113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2000" dirty="0" smtClean="0"/>
              <a:t>Покровский Б.С</a:t>
            </a:r>
            <a:r>
              <a:rPr lang="ru-RU" sz="2000" dirty="0"/>
              <a:t>. </a:t>
            </a:r>
            <a:r>
              <a:rPr lang="ru-RU" sz="2000" dirty="0" smtClean="0"/>
              <a:t>Основы слесарных и сборочных работ: учебник для студ. учреждений СПО / Б.С. Покровский – 9-е изд., стер. – М.: Издательский центр «Академия», 2017. – 208 с.</a:t>
            </a:r>
          </a:p>
          <a:p>
            <a:pPr marL="265113" indent="-265113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2000" dirty="0" smtClean="0"/>
              <a:t>Слесарное дело: учебник для нач. проф. образования / Б.С. Покровский,  </a:t>
            </a:r>
            <a:r>
              <a:rPr lang="ru-RU" sz="2000" dirty="0" err="1" smtClean="0"/>
              <a:t>В.А.Скакун</a:t>
            </a:r>
            <a:r>
              <a:rPr lang="ru-RU" sz="2000" dirty="0" smtClean="0"/>
              <a:t>. – 7-е изд., стер. – М.: Издательский центр «Академия», 2011.</a:t>
            </a:r>
          </a:p>
          <a:p>
            <a:pPr marL="265113" indent="-265113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2000" dirty="0" smtClean="0"/>
              <a:t>Общий курс слесарного дела: учебник для нач. проф. образования / </a:t>
            </a:r>
            <a:r>
              <a:rPr lang="ru-RU" sz="2000" dirty="0" err="1" smtClean="0"/>
              <a:t>Макиенко</a:t>
            </a:r>
            <a:r>
              <a:rPr lang="ru-RU" sz="2000" dirty="0" smtClean="0"/>
              <a:t> Н.И./ М.: </a:t>
            </a:r>
            <a:r>
              <a:rPr lang="ru-RU" sz="2000" dirty="0" err="1" smtClean="0"/>
              <a:t>Высш</a:t>
            </a:r>
            <a:r>
              <a:rPr lang="ru-RU" sz="2000" dirty="0" smtClean="0"/>
              <a:t>. </a:t>
            </a:r>
            <a:r>
              <a:rPr lang="ru-RU" sz="2000" dirty="0" err="1" smtClean="0"/>
              <a:t>шк</a:t>
            </a:r>
            <a:r>
              <a:rPr lang="ru-RU" sz="2000" dirty="0" smtClean="0"/>
              <a:t>., 1989.</a:t>
            </a:r>
          </a:p>
          <a:p>
            <a:pPr marL="265113" indent="-265113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2000" u="sng" dirty="0" smtClean="0">
                <a:hlinkClick r:id="rId2"/>
              </a:rPr>
              <a:t>http</a:t>
            </a:r>
            <a:r>
              <a:rPr lang="ru-RU" sz="2000" u="sng" dirty="0">
                <a:hlinkClick r:id="rId2"/>
              </a:rPr>
              <a:t>://www.e-ope.ee/_download/euni_repository/file/3739/1.zip/index.html</a:t>
            </a:r>
            <a:endParaRPr lang="ru-RU" sz="2000" u="sng" dirty="0"/>
          </a:p>
          <a:p>
            <a:pPr marL="265113" indent="-265113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2000" u="sng" dirty="0">
                <a:hlinkClick r:id="rId3"/>
              </a:rPr>
              <a:t>http://www.tepka.ru/Praktikum_po_slesarnomu_delu/index.html</a:t>
            </a:r>
            <a:r>
              <a:rPr lang="ru-RU" sz="2000" dirty="0"/>
              <a:t> 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ru-RU" sz="20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6172200" cy="575347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ИСТОЧНИКИ ИНФОРМАЦИИ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95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395536" y="510666"/>
            <a:ext cx="8399904" cy="6324600"/>
          </a:xfrm>
          <a:solidFill>
            <a:srgbClr val="0000FF"/>
          </a:solidFill>
          <a:effectLst>
            <a:softEdge rad="635000"/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9600" b="1" dirty="0" smtClean="0">
              <a:solidFill>
                <a:srgbClr val="FFFF00"/>
              </a:solidFill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ru-RU" sz="9600" b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Спасибо за внимание!</a:t>
            </a:r>
            <a:endParaRPr lang="ru-RU" sz="9600" b="1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78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827584" y="1196752"/>
            <a:ext cx="7632848" cy="4329608"/>
          </a:xfrm>
          <a:prstGeom prst="snip2DiagRect">
            <a:avLst/>
          </a:prstGeom>
          <a:solidFill>
            <a:srgbClr val="00FFFF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54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spc="3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Инструменты и приспособления, применяемые при резке</a:t>
            </a:r>
            <a:endParaRPr lang="ru-RU" sz="5400" b="1" spc="300" dirty="0">
              <a:ln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83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839586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2. ИНСТРУМЕНТЫ И ПРИСПОСОБЛЕНИЯ, ПРИМЕНЯЕМЫЕ    ПРИ РЕЗКЕ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3100" dirty="0" smtClean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7524" y="1772816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1) Ручные слесарные ножовки</a:t>
            </a:r>
            <a:r>
              <a:rPr lang="ru-RU" sz="12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предназначены в основном для разрезания сортового и профильного проката вручную, а также для разрезания толстых листов и полос, прорезания пазов и шлицев в головках винтов, обрезания заготовок по контуру и других работ.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1534</TotalTime>
  <Words>4052</Words>
  <Application>Microsoft Office PowerPoint</Application>
  <PresentationFormat>Экран (4:3)</PresentationFormat>
  <Paragraphs>478</Paragraphs>
  <Slides>72</Slides>
  <Notes>41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72</vt:i4>
      </vt:variant>
    </vt:vector>
  </HeadingPairs>
  <TitlesOfParts>
    <vt:vector size="86" baseType="lpstr">
      <vt:lpstr>Arial Unicode MS</vt:lpstr>
      <vt:lpstr>Arial</vt:lpstr>
      <vt:lpstr>Arial Black</vt:lpstr>
      <vt:lpstr>Arial Narrow</vt:lpstr>
      <vt:lpstr>Calibri</vt:lpstr>
      <vt:lpstr>Georgia</vt:lpstr>
      <vt:lpstr>Monotype Corsiva</vt:lpstr>
      <vt:lpstr>Tahoma</vt:lpstr>
      <vt:lpstr>Times New Roman</vt:lpstr>
      <vt:lpstr>Trebuchet MS</vt:lpstr>
      <vt:lpstr>Wingdings</vt:lpstr>
      <vt:lpstr>Wingdings 2</vt:lpstr>
      <vt:lpstr>Городская</vt:lpstr>
      <vt:lpstr>Image</vt:lpstr>
      <vt:lpstr> МДК 03.01  Слесарное дело и  технические измерения   Раздел 1 Слесарное дело </vt:lpstr>
      <vt:lpstr>Презентация PowerPoint</vt:lpstr>
      <vt:lpstr>Презентация PowerPoint</vt:lpstr>
      <vt:lpstr> РЕЗКА МЕТАЛЛА</vt:lpstr>
      <vt:lpstr>Презентация PowerPoint</vt:lpstr>
      <vt:lpstr> 1.  Сущность и способы резки</vt:lpstr>
      <vt:lpstr>Презентация PowerPoint</vt:lpstr>
      <vt:lpstr>Презентация PowerPoint</vt:lpstr>
      <vt:lpstr>   2. ИНСТРУМЕНТЫ И ПРИСПОСОБЛЕНИЯ, ПРИМЕНЯЕМЫЕ    ПРИ РЕЗКЕ   </vt:lpstr>
      <vt:lpstr>1) Резка металла ножовкой</vt:lpstr>
      <vt:lpstr>Презентация PowerPoint</vt:lpstr>
      <vt:lpstr>Ручная ножовка</vt:lpstr>
      <vt:lpstr>Презентация PowerPoint</vt:lpstr>
      <vt:lpstr>Презентация PowerPoint</vt:lpstr>
      <vt:lpstr>Презентация PowerPoint</vt:lpstr>
      <vt:lpstr>Элементы ножовочного полотна</vt:lpstr>
      <vt:lpstr>2) Резка металла ручными ножницами</vt:lpstr>
      <vt:lpstr>Презентация PowerPoint</vt:lpstr>
      <vt:lpstr>Ручные ножницы</vt:lpstr>
      <vt:lpstr>Виды ножниц</vt:lpstr>
      <vt:lpstr>Презентация PowerPoint</vt:lpstr>
      <vt:lpstr>Презентация PowerPoint</vt:lpstr>
      <vt:lpstr>Виды ножниц и их назначение</vt:lpstr>
      <vt:lpstr>Презентация PowerPoint</vt:lpstr>
      <vt:lpstr>Презентация PowerPoint</vt:lpstr>
      <vt:lpstr>3) Труборезы</vt:lpstr>
      <vt:lpstr>Презентация PowerPoint</vt:lpstr>
      <vt:lpstr> Правила выполнения работ при разрезании материалов </vt:lpstr>
      <vt:lpstr>    </vt:lpstr>
      <vt:lpstr>Презентация PowerPoint</vt:lpstr>
      <vt:lpstr>Презентация PowerPoint</vt:lpstr>
      <vt:lpstr>Резка тонкого листа</vt:lpstr>
      <vt:lpstr>    </vt:lpstr>
      <vt:lpstr>Приём резки</vt:lpstr>
      <vt:lpstr>Установка полотна при неглубоком прорезе</vt:lpstr>
      <vt:lpstr>Положение полотна при глубоком прорезе</vt:lpstr>
      <vt:lpstr>Презентация PowerPoint</vt:lpstr>
      <vt:lpstr>    </vt:lpstr>
      <vt:lpstr>Ножницы с прямыми лезвиями</vt:lpstr>
      <vt:lpstr>Ножницы с криволинейными лезвиями</vt:lpstr>
      <vt:lpstr>    </vt:lpstr>
      <vt:lpstr>    </vt:lpstr>
      <vt:lpstr>Резка труб труборезом</vt:lpstr>
      <vt:lpstr>Электроножницы</vt:lpstr>
      <vt:lpstr>Презентация PowerPoint</vt:lpstr>
      <vt:lpstr> 4. Ручной механизированный инструмент</vt:lpstr>
      <vt:lpstr>    Продолжение 4 вопроса</vt:lpstr>
      <vt:lpstr>Презентация PowerPoint</vt:lpstr>
      <vt:lpstr> 5. Стационарное оборудование для разрезания металлов</vt:lpstr>
      <vt:lpstr>Презентация PowerPoint</vt:lpstr>
      <vt:lpstr>Презентация PowerPoint</vt:lpstr>
      <vt:lpstr>Презентация PowerPoint</vt:lpstr>
      <vt:lpstr>     Продолжение 5 вопроса</vt:lpstr>
      <vt:lpstr>     Продолжение 5 вопроса</vt:lpstr>
      <vt:lpstr>     Продолжение 5 вопроса</vt:lpstr>
      <vt:lpstr>Презентация PowerPoint</vt:lpstr>
      <vt:lpstr>Презентация PowerPoint</vt:lpstr>
      <vt:lpstr>5. ТИПИЧНЫЕ ДЕФЕКТЫ ПРИ РЕЗАНИИ МЕТАЛЛА, ПРИЧИНЫ ИХ ПОЯВЛЕНИЯ И СПОСОБЫ ПРЕДУПРЕЖДЕНИЯ</vt:lpstr>
      <vt:lpstr>5. ТИПИЧНЫЕ ДЕФЕКТЫ ПРИ РЕЗАНИИ МЕТАЛЛА, ПРИЧИНЫ ИХ ПОЯВЛЕНИЯ И СПОСОБЫ ПРЕДУПРЕЖДЕНИЯ</vt:lpstr>
      <vt:lpstr>5. ТИПИЧНЫЕ ДЕФЕКТЫ ПРИ РЕЗАНИИ МЕТАЛЛА, ПРИЧИНЫ ИХ ПОЯВЛЕНИЯ И СПОСОБЫ ПРЕДУПРЕЖДЕНИЯ</vt:lpstr>
      <vt:lpstr>   Продолжение 6 вопроса</vt:lpstr>
      <vt:lpstr>Презентация PowerPoint</vt:lpstr>
      <vt:lpstr>Вопросы для самоконтроля</vt:lpstr>
      <vt:lpstr>Вопросы для самоконтроля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ИНФОРМАЦИИ</vt:lpstr>
      <vt:lpstr>Презентация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Toshiba</dc:creator>
  <cp:lastModifiedBy>Тогидний Иван Иванович</cp:lastModifiedBy>
  <cp:revision>168</cp:revision>
  <dcterms:created xsi:type="dcterms:W3CDTF">2011-07-14T12:34:11Z</dcterms:created>
  <dcterms:modified xsi:type="dcterms:W3CDTF">2021-12-28T04:35:56Z</dcterms:modified>
</cp:coreProperties>
</file>