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363" r:id="rId2"/>
    <p:sldId id="364" r:id="rId3"/>
    <p:sldId id="365" r:id="rId4"/>
    <p:sldId id="335" r:id="rId5"/>
    <p:sldId id="257" r:id="rId6"/>
    <p:sldId id="366" r:id="rId7"/>
    <p:sldId id="258" r:id="rId8"/>
    <p:sldId id="353" r:id="rId9"/>
    <p:sldId id="367" r:id="rId10"/>
    <p:sldId id="336" r:id="rId11"/>
    <p:sldId id="261" r:id="rId12"/>
    <p:sldId id="354" r:id="rId13"/>
    <p:sldId id="337" r:id="rId14"/>
    <p:sldId id="262" r:id="rId15"/>
    <p:sldId id="338" r:id="rId16"/>
    <p:sldId id="339" r:id="rId17"/>
    <p:sldId id="356" r:id="rId18"/>
    <p:sldId id="323" r:id="rId19"/>
    <p:sldId id="340" r:id="rId20"/>
    <p:sldId id="342" r:id="rId21"/>
    <p:sldId id="357" r:id="rId22"/>
    <p:sldId id="319" r:id="rId23"/>
    <p:sldId id="368" r:id="rId24"/>
    <p:sldId id="297" r:id="rId25"/>
    <p:sldId id="362" r:id="rId26"/>
    <p:sldId id="343" r:id="rId27"/>
    <p:sldId id="320" r:id="rId28"/>
    <p:sldId id="369" r:id="rId29"/>
    <p:sldId id="296" r:id="rId30"/>
    <p:sldId id="359" r:id="rId31"/>
    <p:sldId id="370" r:id="rId32"/>
    <p:sldId id="324" r:id="rId33"/>
    <p:sldId id="345" r:id="rId34"/>
    <p:sldId id="344" r:id="rId35"/>
    <p:sldId id="325" r:id="rId36"/>
    <p:sldId id="360" r:id="rId37"/>
    <p:sldId id="346" r:id="rId38"/>
    <p:sldId id="347" r:id="rId39"/>
    <p:sldId id="348" r:id="rId40"/>
    <p:sldId id="349" r:id="rId41"/>
    <p:sldId id="350" r:id="rId42"/>
    <p:sldId id="326" r:id="rId43"/>
    <p:sldId id="327" r:id="rId44"/>
    <p:sldId id="328" r:id="rId45"/>
    <p:sldId id="329" r:id="rId46"/>
    <p:sldId id="321" r:id="rId47"/>
    <p:sldId id="322" r:id="rId48"/>
    <p:sldId id="371" r:id="rId49"/>
    <p:sldId id="331" r:id="rId50"/>
    <p:sldId id="332" r:id="rId51"/>
    <p:sldId id="372" r:id="rId52"/>
    <p:sldId id="314" r:id="rId53"/>
    <p:sldId id="315" r:id="rId54"/>
    <p:sldId id="316" r:id="rId55"/>
    <p:sldId id="333" r:id="rId56"/>
    <p:sldId id="373" r:id="rId57"/>
    <p:sldId id="351" r:id="rId58"/>
    <p:sldId id="361" r:id="rId59"/>
    <p:sldId id="374" r:id="rId60"/>
    <p:sldId id="334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FF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8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8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1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0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5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6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09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9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47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94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25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16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48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14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25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8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50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9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8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14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2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8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6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1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4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7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ka.ru/Praktikum_po_slesarnomu_delu/index.html" TargetMode="External"/><Relationship Id="rId2" Type="http://schemas.openxmlformats.org/officeDocument/2006/relationships/hyperlink" Target="http://www.e-ope.ee/_download/euni_repository/file/3739/1.zip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608" y="260648"/>
            <a:ext cx="8712968" cy="432048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/>
                <a:cs typeface="Calibri" panose="020F050202020403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</a:t>
            </a:r>
            <a:r>
              <a:rPr lang="ru-RU" sz="4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03.01 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dirty="0">
                <a:solidFill>
                  <a:srgbClr val="0000FF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sz="4400" dirty="0">
                <a:solidFill>
                  <a:srgbClr val="0000FF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4400" dirty="0">
                <a:solidFill>
                  <a:srgbClr val="0000FF"/>
                </a:solidFill>
                <a:effectLst/>
                <a:latin typeface="Arial Black" panose="020B0A04020102020204" pitchFamily="34" charset="0"/>
                <a:cs typeface="Calibri" panose="020F0502020204030204" pitchFamily="34" charset="0"/>
              </a:rPr>
              <a:t>технические измерения</a:t>
            </a:r>
            <a: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000" dirty="0">
                <a:solidFill>
                  <a:srgbClr val="006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Раздел 1</a:t>
            </a:r>
            <a:r>
              <a:rPr lang="ru-RU" sz="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000" dirty="0">
                <a:solidFill>
                  <a:srgbClr val="FF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Слесарное </a:t>
            </a:r>
            <a:r>
              <a:rPr lang="ru-RU" sz="50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дело</a:t>
            </a:r>
            <a:r>
              <a:rPr lang="ru-RU" sz="44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08" y="5517232"/>
            <a:ext cx="8712967" cy="10801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Рубка металла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90" y="4725144"/>
            <a:ext cx="8722585" cy="615553"/>
          </a:xfrm>
          <a:prstGeom prst="rect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Подготовительные слесарные работы: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6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21471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Инструмент для рубки металла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5026" y="2204864"/>
            <a:ext cx="351469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- зубило,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/>
              <a:t> - </a:t>
            </a:r>
            <a:r>
              <a:rPr lang="ru-RU" b="1" dirty="0" err="1" smtClean="0"/>
              <a:t>крейцмейсель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- </a:t>
            </a:r>
            <a:r>
              <a:rPr lang="ru-RU" b="1" dirty="0" err="1" smtClean="0"/>
              <a:t>канавочник</a:t>
            </a:r>
            <a:r>
              <a:rPr lang="ru-RU" b="1" dirty="0" smtClean="0"/>
              <a:t>: </a:t>
            </a:r>
          </a:p>
          <a:p>
            <a:pPr>
              <a:buNone/>
            </a:pPr>
            <a:r>
              <a:rPr lang="ru-RU" dirty="0" smtClean="0"/>
              <a:t>1 - угол заточки, </a:t>
            </a:r>
          </a:p>
          <a:p>
            <a:pPr>
              <a:buNone/>
            </a:pPr>
            <a:r>
              <a:rPr lang="ru-RU" dirty="0" smtClean="0"/>
              <a:t>2 - рабочая часть, </a:t>
            </a:r>
          </a:p>
          <a:p>
            <a:pPr>
              <a:buNone/>
            </a:pPr>
            <a:r>
              <a:rPr lang="ru-RU" dirty="0" smtClean="0"/>
              <a:t>3 - средняя часть, </a:t>
            </a:r>
          </a:p>
          <a:p>
            <a:pPr>
              <a:buNone/>
            </a:pPr>
            <a:r>
              <a:rPr lang="ru-RU" dirty="0" smtClean="0"/>
              <a:t>4 - головка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зубил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19173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рейцмейсел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20580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навочни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809625"/>
            <a:ext cx="762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2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05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ИНСТРУМЕНТЫ, ПРИМЕНЯЕМЫЕ ПРИ РУБКЕ</a:t>
            </a: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17868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1.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Зубило слесарное: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общий вид зубила и его рабо­чей части;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угол заострения и действие сил;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элементы резания при рубке;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сила резания;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составляющие силы резания;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β,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ru-RU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углы заострения;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γ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пе­редний угол;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задний угол;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δ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-угол резания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052736"/>
            <a:ext cx="3491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Слесарное зубило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1)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состоит из трех частей: рабочей, средней, ударной. Как и при любой обработке резанием, режущая часть инструмента представляет собой клин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1 а).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04056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9" y="1002043"/>
            <a:ext cx="5472672" cy="45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0386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9" name="Text Box 14"/>
          <p:cNvSpPr txBox="1">
            <a:spLocks noChangeArrowheads="1"/>
          </p:cNvSpPr>
          <p:nvPr/>
        </p:nvSpPr>
        <p:spPr bwMode="auto">
          <a:xfrm>
            <a:off x="2683648" y="0"/>
            <a:ext cx="357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C0000"/>
                </a:solidFill>
              </a:rPr>
              <a:t>СЛЕСАРНОЕ ЗУБИЛО</a:t>
            </a:r>
            <a:r>
              <a:rPr lang="ru-RU" altLang="ru-RU" sz="2400" b="1" dirty="0" smtClean="0"/>
              <a:t> </a:t>
            </a:r>
            <a:endParaRPr lang="ru-RU" altLang="ru-RU" sz="2400" b="1" dirty="0"/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3799594" y="1484784"/>
            <a:ext cx="1338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(</a:t>
            </a:r>
            <a:r>
              <a:rPr lang="ru-RU" altLang="ru-RU" sz="2000" b="1" dirty="0"/>
              <a:t>головка</a:t>
            </a:r>
            <a:r>
              <a:rPr lang="ru-RU" altLang="ru-RU" sz="1800" dirty="0"/>
              <a:t>)</a:t>
            </a:r>
          </a:p>
        </p:txBody>
      </p:sp>
      <p:pic>
        <p:nvPicPr>
          <p:cNvPr id="15" name="Рисунок 14" descr="зубил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836712"/>
            <a:ext cx="2518994" cy="583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6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048672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Слесарное зубило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947" y="760714"/>
            <a:ext cx="8964488" cy="59806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Изготовляется</a:t>
            </a:r>
            <a:r>
              <a:rPr lang="ru-RU" sz="2200" dirty="0" smtClean="0"/>
              <a:t> из инструментальной углеродистой стали </a:t>
            </a:r>
            <a:r>
              <a:rPr lang="ru-RU" sz="2200" b="1" dirty="0" smtClean="0">
                <a:solidFill>
                  <a:srgbClr val="FF0000"/>
                </a:solidFill>
              </a:rPr>
              <a:t>У7А</a:t>
            </a:r>
            <a:r>
              <a:rPr lang="ru-RU" sz="2200" dirty="0" smtClean="0"/>
              <a:t> или </a:t>
            </a:r>
            <a:r>
              <a:rPr lang="ru-RU" sz="2200" b="1" dirty="0" smtClean="0">
                <a:solidFill>
                  <a:srgbClr val="FF0000"/>
                </a:solidFill>
              </a:rPr>
              <a:t>У8А</a:t>
            </a:r>
            <a:r>
              <a:rPr lang="ru-RU" sz="2200" dirty="0" smtClean="0"/>
              <a:t>. </a:t>
            </a:r>
          </a:p>
          <a:p>
            <a:pPr marL="0" indent="0">
              <a:buNone/>
            </a:pPr>
            <a:r>
              <a:rPr lang="ru-RU" sz="2200" dirty="0" smtClean="0"/>
              <a:t>Ширина режущей кромки зубила обычно равна </a:t>
            </a:r>
            <a:r>
              <a:rPr lang="ru-RU" sz="2200" b="1" dirty="0" smtClean="0">
                <a:solidFill>
                  <a:srgbClr val="FF0000"/>
                </a:solidFill>
              </a:rPr>
              <a:t>20-25 мм</a:t>
            </a:r>
            <a:r>
              <a:rPr lang="ru-RU" sz="2200" dirty="0" smtClean="0"/>
              <a:t>. </a:t>
            </a:r>
          </a:p>
          <a:p>
            <a:pPr marL="0" indent="0">
              <a:buNone/>
            </a:pPr>
            <a:r>
              <a:rPr lang="ru-RU" sz="2200" dirty="0" smtClean="0"/>
              <a:t>Угол заточки 1 зубила выбирается в зависимости от твердости обрабатываемого металла. </a:t>
            </a:r>
          </a:p>
          <a:p>
            <a:pPr marL="0" indent="0">
              <a:buNone/>
            </a:pPr>
            <a:r>
              <a:rPr lang="ru-RU" sz="2200" dirty="0" smtClean="0"/>
              <a:t>Чем тверже металл, тем угол заточки зубила берется больше, и наоборот.</a:t>
            </a:r>
          </a:p>
          <a:p>
            <a:pPr marL="0" indent="0">
              <a:buNone/>
            </a:pPr>
            <a:r>
              <a:rPr lang="ru-RU" sz="2200" dirty="0" smtClean="0"/>
              <a:t> Обычно угол заточки принимается при рубке чугуна, твердой стали и твердой бронзы </a:t>
            </a:r>
            <a:r>
              <a:rPr lang="ru-RU" sz="2200" b="1" dirty="0" smtClean="0">
                <a:solidFill>
                  <a:srgbClr val="FF0000"/>
                </a:solidFill>
              </a:rPr>
              <a:t>70°</a:t>
            </a:r>
            <a:r>
              <a:rPr lang="ru-RU" sz="2200" dirty="0" smtClean="0"/>
              <a:t>,</a:t>
            </a:r>
          </a:p>
          <a:p>
            <a:pPr marL="0" indent="0">
              <a:buNone/>
            </a:pPr>
            <a:r>
              <a:rPr lang="ru-RU" sz="2200" dirty="0" smtClean="0"/>
              <a:t> средней и мягкой стали </a:t>
            </a:r>
            <a:r>
              <a:rPr lang="ru-RU" sz="2200" b="1" dirty="0" smtClean="0">
                <a:solidFill>
                  <a:srgbClr val="FF0000"/>
                </a:solidFill>
              </a:rPr>
              <a:t>60°</a:t>
            </a:r>
            <a:r>
              <a:rPr lang="ru-RU" sz="2200" dirty="0" smtClean="0"/>
              <a:t>,</a:t>
            </a:r>
          </a:p>
          <a:p>
            <a:pPr marL="0" indent="0">
              <a:buNone/>
            </a:pPr>
            <a:r>
              <a:rPr lang="ru-RU" sz="2200" dirty="0" smtClean="0"/>
              <a:t> латуни, меди и цинка </a:t>
            </a:r>
            <a:r>
              <a:rPr lang="ru-RU" sz="2200" b="1" dirty="0" smtClean="0">
                <a:solidFill>
                  <a:srgbClr val="FF0000"/>
                </a:solidFill>
              </a:rPr>
              <a:t>45°</a:t>
            </a:r>
            <a:r>
              <a:rPr lang="ru-RU" sz="2200" dirty="0" smtClean="0"/>
              <a:t>, </a:t>
            </a:r>
          </a:p>
          <a:p>
            <a:pPr marL="0" indent="0">
              <a:buNone/>
            </a:pPr>
            <a:r>
              <a:rPr lang="ru-RU" sz="2200" dirty="0" smtClean="0"/>
              <a:t>для очень мягких металлов: алюминия, электрона и других - </a:t>
            </a:r>
            <a:r>
              <a:rPr lang="ru-RU" sz="2200" b="1" dirty="0" smtClean="0">
                <a:solidFill>
                  <a:srgbClr val="FF0000"/>
                </a:solidFill>
              </a:rPr>
              <a:t>35-40°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Зубила применяются длиной </a:t>
            </a:r>
            <a:r>
              <a:rPr lang="ru-RU" sz="2200" b="1" dirty="0" smtClean="0">
                <a:solidFill>
                  <a:srgbClr val="FF0000"/>
                </a:solidFill>
              </a:rPr>
              <a:t>100, 125, 150, 175 и 200 мм</a:t>
            </a:r>
            <a:r>
              <a:rPr lang="ru-RU" sz="2200" dirty="0" smtClean="0"/>
              <a:t>. Рабочая часть зубила закаливается на длину </a:t>
            </a:r>
            <a:r>
              <a:rPr lang="ru-RU" sz="2200" b="1" dirty="0" smtClean="0">
                <a:solidFill>
                  <a:srgbClr val="FF0000"/>
                </a:solidFill>
              </a:rPr>
              <a:t>25-30 мм </a:t>
            </a:r>
            <a:r>
              <a:rPr lang="ru-RU" sz="2200" dirty="0" smtClean="0"/>
              <a:t>и отпускается до твердости </a:t>
            </a:r>
            <a:r>
              <a:rPr lang="ru-RU" sz="2200" b="1" dirty="0" smtClean="0">
                <a:solidFill>
                  <a:srgbClr val="FF0000"/>
                </a:solidFill>
              </a:rPr>
              <a:t>HRC = 52-57</a:t>
            </a:r>
            <a:r>
              <a:rPr lang="ru-RU" sz="2200" dirty="0" smtClean="0"/>
              <a:t>. Ударная часть (головка) зубила закаливается на длину 15-25 мм и отпускается до твердости </a:t>
            </a:r>
            <a:r>
              <a:rPr lang="ru-RU" sz="2200" b="1" dirty="0" smtClean="0">
                <a:solidFill>
                  <a:srgbClr val="FF0000"/>
                </a:solidFill>
              </a:rPr>
              <a:t>HRC 32-40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606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Крейцмейсель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2)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отличается от зубила более узкой режущей кромкой. </a:t>
            </a: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Крейцмейсель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применяют для вырубания канавок, прорубания шпоночных пазов и тому подобных работ.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07804" y="6165304"/>
            <a:ext cx="352839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Крейцмейсель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2758862"/>
            <a:ext cx="82809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048672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Крейцмейсель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Крейцмейсель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5688632" cy="5373216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/>
              <a:t>Предназначен для вырубания узких канавок и шпоночных пазов, срубания заклепок и т. п. Однако довольно часто им пользуются перед применением зубила для обрубки больших плоскостей. Например, если нужно обрубить всю верхнюю грань чугунной широкой плиты, то обработка будет легче и точнее, если предварительно </a:t>
            </a:r>
            <a:r>
              <a:rPr lang="ru-RU" sz="3000" b="1" dirty="0" err="1" smtClean="0"/>
              <a:t>крейцмейселем</a:t>
            </a:r>
            <a:r>
              <a:rPr lang="ru-RU" sz="3000" b="1" dirty="0" smtClean="0"/>
              <a:t> прорубить канавки, а затем снять оставшуюся часть зубилом.</a:t>
            </a:r>
            <a:r>
              <a:rPr lang="ru-RU" sz="3000" b="1" i="1" dirty="0" smtClean="0"/>
              <a:t> </a:t>
            </a:r>
            <a:endParaRPr lang="ru-RU" sz="3000" b="1" dirty="0" smtClean="0"/>
          </a:p>
          <a:p>
            <a:endParaRPr lang="ru-RU" dirty="0"/>
          </a:p>
        </p:txBody>
      </p:sp>
      <p:pic>
        <p:nvPicPr>
          <p:cNvPr id="4" name="Рисунок 3" descr="крейцмейсел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76672"/>
            <a:ext cx="2347208" cy="600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6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301"/>
            <a:ext cx="6186502" cy="84006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Канавочник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63814"/>
            <a:ext cx="7560840" cy="1108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От </a:t>
            </a:r>
            <a:r>
              <a:rPr lang="ru-RU" b="1" dirty="0" err="1" smtClean="0">
                <a:solidFill>
                  <a:srgbClr val="006600"/>
                </a:solidFill>
              </a:rPr>
              <a:t>крейцмейселя</a:t>
            </a:r>
            <a:r>
              <a:rPr lang="ru-RU" b="1" dirty="0" smtClean="0">
                <a:solidFill>
                  <a:srgbClr val="006600"/>
                </a:solidFill>
              </a:rPr>
              <a:t> он отличается только формой режущей кромки.</a:t>
            </a:r>
          </a:p>
          <a:p>
            <a:endParaRPr lang="ru-RU" dirty="0"/>
          </a:p>
        </p:txBody>
      </p:sp>
      <p:pic>
        <p:nvPicPr>
          <p:cNvPr id="4" name="Рисунок 3" descr="канавоч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868" y="548680"/>
            <a:ext cx="128588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815371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Канавочник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3)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применяется для вырубания смазочных канавок во вкладышах и втулках подшипников скольжения и профильных канавок специального назначения: полукруглых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двугранных и т. п.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6043"/>
            <a:ext cx="5653156" cy="214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79712" y="6241744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000" b="1" dirty="0" smtClean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Канавочник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2" r="57901" b="7819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0" descr="img_0006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9182"/>
            <a:ext cx="424260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04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7" y="4851784"/>
            <a:ext cx="2057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059910" y="4254919"/>
            <a:ext cx="2943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Рубка толстого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металла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Слесарные молотки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применяются при рубке в качестве ударного инструмента для создания силы резания и бывают двух видов – с круглым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4,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квадратным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4,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бойком.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220072" y="5229200"/>
            <a:ext cx="4067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4.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Молотки слесарные: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круглым бойком;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 – с квадратным бойком;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– способы крепления ручки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7525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0053"/>
            <a:ext cx="8229600" cy="5049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Слесарные молотки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0239"/>
            <a:ext cx="82296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Молотки слесарные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4357694"/>
            <a:ext cx="3186106" cy="22145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а - с квадратным бойком, </a:t>
            </a:r>
          </a:p>
          <a:p>
            <a:pPr marL="0" indent="0">
              <a:buNone/>
            </a:pPr>
            <a:r>
              <a:rPr lang="ru-RU" dirty="0" smtClean="0"/>
              <a:t>б - с круглым бойком, </a:t>
            </a:r>
          </a:p>
          <a:p>
            <a:pPr marL="0" indent="0">
              <a:buNone/>
            </a:pPr>
            <a:r>
              <a:rPr lang="ru-RU" dirty="0" smtClean="0"/>
              <a:t>в - с вставками из мягкого металла, </a:t>
            </a:r>
          </a:p>
          <a:p>
            <a:pPr marL="0" indent="0">
              <a:buNone/>
            </a:pPr>
            <a:r>
              <a:rPr lang="ru-RU" dirty="0" smtClean="0"/>
              <a:t>г - деревянный (киянка), </a:t>
            </a:r>
          </a:p>
          <a:p>
            <a:pPr marL="0" indent="0">
              <a:buNone/>
            </a:pPr>
            <a:r>
              <a:rPr lang="ru-RU" dirty="0" err="1" smtClean="0"/>
              <a:t>д</a:t>
            </a:r>
            <a:r>
              <a:rPr lang="ru-RU" dirty="0" smtClean="0"/>
              <a:t> - расклинивание ручек молотка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5" name="Рисунок 14" descr="Молоток с квадратным бой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019300" cy="2505075"/>
          </a:xfrm>
          <a:prstGeom prst="rect">
            <a:avLst/>
          </a:prstGeom>
          <a:noFill/>
        </p:spPr>
      </p:pic>
      <p:pic>
        <p:nvPicPr>
          <p:cNvPr id="5124" name="Рисунок 15" descr="Молоток с круглым бой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2000264" cy="2514600"/>
          </a:xfrm>
          <a:prstGeom prst="rect">
            <a:avLst/>
          </a:prstGeom>
          <a:noFill/>
        </p:spPr>
      </p:pic>
      <p:pic>
        <p:nvPicPr>
          <p:cNvPr id="5123" name="Рисунок 16" descr="Молоток с вставками из мягкого метал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285860"/>
            <a:ext cx="2695575" cy="2895600"/>
          </a:xfrm>
          <a:prstGeom prst="rect">
            <a:avLst/>
          </a:prstGeom>
          <a:noFill/>
        </p:spPr>
      </p:pic>
      <p:pic>
        <p:nvPicPr>
          <p:cNvPr id="5122" name="Рисунок 17" descr="Молот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357694"/>
            <a:ext cx="2714644" cy="1842868"/>
          </a:xfrm>
          <a:prstGeom prst="rect">
            <a:avLst/>
          </a:prstGeom>
          <a:noFill/>
        </p:spPr>
      </p:pic>
      <p:pic>
        <p:nvPicPr>
          <p:cNvPr id="5121" name="Рисунок 18" descr="расклинивание ручек молот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285860"/>
            <a:ext cx="2905125" cy="30099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837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297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67544" y="404664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1.2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Подготовительные операции слесарной обработки: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1.2.1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Разметка плоскостная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2149475" indent="-36513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пространственная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1.2.2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Гибка и правка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1.2.3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1.2.4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03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Молотки слесарные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5446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Изготовляются молотки из целого куска кованой инструментальной углеродистой стали марок </a:t>
            </a:r>
            <a:r>
              <a:rPr lang="ru-RU" b="1" dirty="0" smtClean="0">
                <a:solidFill>
                  <a:srgbClr val="FF0000"/>
                </a:solidFill>
              </a:rPr>
              <a:t>У7</a:t>
            </a:r>
            <a:r>
              <a:rPr lang="ru-RU" dirty="0" smtClean="0"/>
              <a:t>, стали </a:t>
            </a:r>
            <a:r>
              <a:rPr lang="ru-RU" b="1" dirty="0" smtClean="0">
                <a:solidFill>
                  <a:srgbClr val="FF0000"/>
                </a:solidFill>
              </a:rPr>
              <a:t>50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60</a:t>
            </a:r>
            <a:r>
              <a:rPr lang="ru-RU" dirty="0" smtClean="0"/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Вес молотков в зависимости от характера выполняемых работ бывает разный: </a:t>
            </a:r>
            <a:r>
              <a:rPr lang="ru-RU" b="1" dirty="0" smtClean="0">
                <a:solidFill>
                  <a:srgbClr val="FF0000"/>
                </a:solidFill>
              </a:rPr>
              <a:t>50, 100, 150, 200 и 300 г </a:t>
            </a:r>
            <a:r>
              <a:rPr lang="ru-RU" dirty="0" smtClean="0"/>
              <a:t>(применяются для выполнения инструментальных работ), </a:t>
            </a:r>
            <a:r>
              <a:rPr lang="ru-RU" b="1" dirty="0" smtClean="0">
                <a:solidFill>
                  <a:srgbClr val="FF0000"/>
                </a:solidFill>
              </a:rPr>
              <a:t>400 и 500 г </a:t>
            </a:r>
            <a:r>
              <a:rPr lang="ru-RU" dirty="0" smtClean="0"/>
              <a:t>(для слесарных работ) и </a:t>
            </a:r>
            <a:r>
              <a:rPr lang="ru-RU" b="1" dirty="0" smtClean="0">
                <a:solidFill>
                  <a:srgbClr val="FF0000"/>
                </a:solidFill>
              </a:rPr>
              <a:t>600, 800 г </a:t>
            </a:r>
            <a:r>
              <a:rPr lang="ru-RU" dirty="0" smtClean="0"/>
              <a:t>(для ремонтных работ). Молотки весом </a:t>
            </a:r>
            <a:r>
              <a:rPr lang="ru-RU" b="1" dirty="0" smtClean="0">
                <a:solidFill>
                  <a:srgbClr val="FF0000"/>
                </a:solidFill>
              </a:rPr>
              <a:t>от 4 до 16 кг </a:t>
            </a:r>
            <a:r>
              <a:rPr lang="ru-RU" dirty="0" smtClean="0"/>
              <a:t>называют </a:t>
            </a:r>
            <a:r>
              <a:rPr lang="ru-RU" b="1" dirty="0" smtClean="0">
                <a:solidFill>
                  <a:srgbClr val="FF0000"/>
                </a:solidFill>
              </a:rPr>
              <a:t>кувалдами</a:t>
            </a:r>
            <a:r>
              <a:rPr lang="ru-RU" dirty="0" smtClean="0"/>
              <a:t> (для тяжелых работ).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Ручка делается из наиболее твердых и упругих пород дерева (березы, бука, кизила, рябины, дуба, клена и др.). Дерево для ручек должно быть без сучков и трещин, а поверхность ручки - гладкой, без бугорков и неровностей, которые могут натирать мозоли на руке при работе.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035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11166"/>
              </p:ext>
            </p:extLst>
          </p:nvPr>
        </p:nvGraphicFramePr>
        <p:xfrm>
          <a:off x="0" y="609600"/>
          <a:ext cx="9144000" cy="3505200"/>
        </p:xfrm>
        <a:graphic>
          <a:graphicData uri="http://schemas.openxmlformats.org/drawingml/2006/table">
            <a:tbl>
              <a:tblPr/>
              <a:tblGrid>
                <a:gridCol w="3783013">
                  <a:extLst>
                    <a:ext uri="{9D8B030D-6E8A-4147-A177-3AD203B41FA5}">
                      <a16:colId xmlns="" xmlns:a16="http://schemas.microsoft.com/office/drawing/2014/main" val="20743400"/>
                    </a:ext>
                  </a:extLst>
                </a:gridCol>
                <a:gridCol w="1374775">
                  <a:extLst>
                    <a:ext uri="{9D8B030D-6E8A-4147-A177-3AD203B41FA5}">
                      <a16:colId xmlns="" xmlns:a16="http://schemas.microsoft.com/office/drawing/2014/main" val="3620009042"/>
                    </a:ext>
                  </a:extLst>
                </a:gridCol>
                <a:gridCol w="3986212">
                  <a:extLst>
                    <a:ext uri="{9D8B030D-6E8A-4147-A177-3AD203B41FA5}">
                      <a16:colId xmlns="" xmlns:a16="http://schemas.microsoft.com/office/drawing/2014/main" val="3486649092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квадратным бойком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молотка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круглым бойком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7540429"/>
                  </a:ext>
                </a:extLst>
              </a:tr>
              <a:tr h="2746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1, 2, 3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слесарно-инструментальных работ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44594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45521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1 - 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разметки и правки.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86072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6121289"/>
                  </a:ext>
                </a:extLst>
              </a:tr>
              <a:tr h="2746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4, 5, 6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рубка, гибка, клёпка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2, 3, 4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для слесарных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959838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339047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1737445"/>
                  </a:ext>
                </a:extLst>
              </a:tr>
              <a:tr h="2746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7, 8 –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для ремонтных работ (редко)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6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для ремонтных работ (редко)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4189383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9923032"/>
                  </a:ext>
                </a:extLst>
              </a:tr>
            </a:tbl>
          </a:graphicData>
        </a:graphic>
      </p:graphicFrame>
      <p:sp>
        <p:nvSpPr>
          <p:cNvPr id="61480" name="Rectangle 174"/>
          <p:cNvSpPr>
            <a:spLocks noChangeArrowheads="1"/>
          </p:cNvSpPr>
          <p:nvPr/>
        </p:nvSpPr>
        <p:spPr bwMode="auto">
          <a:xfrm>
            <a:off x="3352800" y="4038600"/>
            <a:ext cx="223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4 - 16 кг. - кувалда</a:t>
            </a:r>
          </a:p>
        </p:txBody>
      </p:sp>
      <p:pic>
        <p:nvPicPr>
          <p:cNvPr id="61481" name="Picture 178" descr="rubte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 b="11594"/>
          <a:stretch>
            <a:fillRect/>
          </a:stretch>
        </p:blipFill>
        <p:spPr bwMode="auto">
          <a:xfrm>
            <a:off x="533400" y="45720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2" name="Rectangle 180"/>
          <p:cNvSpPr>
            <a:spLocks noChangeArrowheads="1"/>
          </p:cNvSpPr>
          <p:nvPr/>
        </p:nvSpPr>
        <p:spPr bwMode="auto">
          <a:xfrm>
            <a:off x="990600" y="4343400"/>
            <a:ext cx="189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кистевой удар</a:t>
            </a:r>
            <a:r>
              <a:rPr lang="ru-RU" altLang="ru-RU" sz="1800"/>
              <a:t> </a:t>
            </a:r>
          </a:p>
        </p:txBody>
      </p:sp>
      <p:sp>
        <p:nvSpPr>
          <p:cNvPr id="61483" name="Rectangle 181"/>
          <p:cNvSpPr>
            <a:spLocks noChangeArrowheads="1"/>
          </p:cNvSpPr>
          <p:nvPr/>
        </p:nvSpPr>
        <p:spPr bwMode="auto">
          <a:xfrm>
            <a:off x="3276600" y="4343400"/>
            <a:ext cx="190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локтевой удар</a:t>
            </a:r>
            <a:r>
              <a:rPr lang="ru-RU" altLang="ru-RU" sz="1800"/>
              <a:t> </a:t>
            </a:r>
          </a:p>
        </p:txBody>
      </p:sp>
      <p:sp>
        <p:nvSpPr>
          <p:cNvPr id="61484" name="Rectangle 182"/>
          <p:cNvSpPr>
            <a:spLocks noChangeArrowheads="1"/>
          </p:cNvSpPr>
          <p:nvPr/>
        </p:nvSpPr>
        <p:spPr bwMode="auto">
          <a:xfrm>
            <a:off x="7086600" y="4343400"/>
            <a:ext cx="194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плечевой удар</a:t>
            </a:r>
            <a:r>
              <a:rPr lang="ru-RU" altLang="ru-RU" sz="1800"/>
              <a:t> </a:t>
            </a:r>
          </a:p>
        </p:txBody>
      </p:sp>
      <p:sp>
        <p:nvSpPr>
          <p:cNvPr id="61485" name="Text Box 183"/>
          <p:cNvSpPr txBox="1">
            <a:spLocks noChangeArrowheads="1"/>
          </p:cNvSpPr>
          <p:nvPr/>
        </p:nvSpPr>
        <p:spPr bwMode="auto">
          <a:xfrm>
            <a:off x="96837" y="4572000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00CC"/>
                </a:solidFill>
              </a:rPr>
              <a:t>F = m</a:t>
            </a:r>
            <a:endParaRPr lang="ru-RU" altLang="ru-RU" sz="2400" b="1" dirty="0">
              <a:solidFill>
                <a:srgbClr val="0000CC"/>
              </a:solidFill>
            </a:endParaRPr>
          </a:p>
        </p:txBody>
      </p:sp>
      <p:pic>
        <p:nvPicPr>
          <p:cNvPr id="61486" name="Picture 4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4" t="63358" r="3360" b="25952"/>
          <a:stretch>
            <a:fillRect/>
          </a:stretch>
        </p:blipFill>
        <p:spPr bwMode="auto">
          <a:xfrm>
            <a:off x="762000" y="0"/>
            <a:ext cx="2286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7" name="Picture 4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1" t="63358" r="30800" b="25952"/>
          <a:stretch>
            <a:fillRect/>
          </a:stretch>
        </p:blipFill>
        <p:spPr bwMode="auto">
          <a:xfrm>
            <a:off x="6172200" y="0"/>
            <a:ext cx="2209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16" t="7737" r="5420" b="5610"/>
          <a:stretch>
            <a:fillRect/>
          </a:stretch>
        </p:blipFill>
        <p:spPr>
          <a:xfrm>
            <a:off x="25208" y="311176"/>
            <a:ext cx="9118791" cy="6546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Заточка режущего инструмента 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552" y="148143"/>
            <a:ext cx="8229600" cy="4397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ЗАТОЧКА РЕЖУЩЕГО ИНСТРУМЕНТА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Заточка режущего инструмента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осуществляется на заточных станках</a:t>
            </a:r>
            <a:endParaRPr lang="ru-RU" sz="2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79512" y="5331857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5.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Заточной станок: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заточной узел станка;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шаблон для контроля углов заточки;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защитный экран;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кожух;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подручник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513"/>
            <a:ext cx="48768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061484" y="58737"/>
            <a:ext cx="6378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Заточка инструмента на станке вручную</a:t>
            </a:r>
          </a:p>
        </p:txBody>
      </p:sp>
      <p:pic>
        <p:nvPicPr>
          <p:cNvPr id="162821" name="Picture 5" descr="zatochk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67" y="540296"/>
            <a:ext cx="4412816" cy="39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1828800" y="3581400"/>
            <a:ext cx="938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Сталь</a:t>
            </a:r>
            <a:r>
              <a:rPr lang="ru-RU" altLang="ru-RU" sz="1800"/>
              <a:t> </a:t>
            </a:r>
          </a:p>
        </p:txBody>
      </p:sp>
      <p:sp>
        <p:nvSpPr>
          <p:cNvPr id="62470" name="Text Box 11"/>
          <p:cNvSpPr txBox="1">
            <a:spLocks noChangeArrowheads="1"/>
          </p:cNvSpPr>
          <p:nvPr/>
        </p:nvSpPr>
        <p:spPr bwMode="auto">
          <a:xfrm>
            <a:off x="3505200" y="4495800"/>
            <a:ext cx="97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Медь,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латунь</a:t>
            </a:r>
          </a:p>
        </p:txBody>
      </p:sp>
      <p:sp>
        <p:nvSpPr>
          <p:cNvPr id="62471" name="Text Box 12"/>
          <p:cNvSpPr txBox="1">
            <a:spLocks noChangeArrowheads="1"/>
          </p:cNvSpPr>
          <p:nvPr/>
        </p:nvSpPr>
        <p:spPr bwMode="auto">
          <a:xfrm>
            <a:off x="381000" y="464820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Чугун,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бронза</a:t>
            </a:r>
          </a:p>
        </p:txBody>
      </p:sp>
      <p:sp>
        <p:nvSpPr>
          <p:cNvPr id="62472" name="Text Box 13"/>
          <p:cNvSpPr txBox="1">
            <a:spLocks noChangeArrowheads="1"/>
          </p:cNvSpPr>
          <p:nvPr/>
        </p:nvSpPr>
        <p:spPr bwMode="auto">
          <a:xfrm>
            <a:off x="2438400" y="594360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9900"/>
                </a:solidFill>
              </a:rPr>
              <a:t>Zn</a:t>
            </a:r>
            <a:r>
              <a:rPr lang="ru-RU" altLang="ru-RU" sz="1800" b="1">
                <a:solidFill>
                  <a:srgbClr val="009900"/>
                </a:solidFill>
              </a:rPr>
              <a:t>,</a:t>
            </a:r>
            <a:r>
              <a:rPr lang="en-US" altLang="ru-RU" sz="1800" b="1">
                <a:solidFill>
                  <a:srgbClr val="009900"/>
                </a:solidFill>
              </a:rPr>
              <a:t> </a:t>
            </a:r>
            <a:endParaRPr lang="ru-RU" altLang="ru-RU" sz="1800" b="1">
              <a:solidFill>
                <a:srgbClr val="0099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9900"/>
                </a:solidFill>
              </a:rPr>
              <a:t>Al</a:t>
            </a:r>
            <a:endParaRPr lang="ru-RU" altLang="ru-RU" sz="1800" b="1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Заточка зубил и </a:t>
            </a:r>
            <a:r>
              <a:rPr lang="ru-RU" b="1" dirty="0" err="1" smtClean="0">
                <a:solidFill>
                  <a:srgbClr val="C00000"/>
                </a:solidFill>
              </a:rPr>
              <a:t>крейцмейселей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правильная заточка зуби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88" y="1556792"/>
            <a:ext cx="4286280" cy="39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зор между подручником и кругом  при заточке зубил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556792"/>
            <a:ext cx="3918650" cy="42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16" t="9284" r="5420" b="5609"/>
          <a:stretch>
            <a:fillRect/>
          </a:stretch>
        </p:blipFill>
        <p:spPr>
          <a:xfrm>
            <a:off x="10620" y="417796"/>
            <a:ext cx="9133379" cy="6440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правила и способы выполнения работ при рубке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991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ОСНОВНЫЕ ПРАВИЛА И СПОСОБЫ ВЫПОЛНЕНИЯ РАБОТ ПРИ РУБКЕ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21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рубке листового и полосового металла толщиной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3 мм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 уровню губок  тисков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следует соблюдать следующие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 заготовки, уходящая в стружку, должна располагаться выше уровня губок тисков;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риска на заготовке должна находиться точно на уровне губок тисков, перекос заготовки не допустим;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заготовка не должна выступать за правый торец губок тисков;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рубку по уровню тисков выполнять серединой режущей кромки инструмента, располагая его под углом 45 ° к заготовке (рис. 6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б).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Угол наклона зубила в зависимости от угла заострения рабочей части составляет от 30 до 35 ° (рис. 6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а).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899592" y="836712"/>
            <a:ext cx="7416824" cy="5328592"/>
          </a:xfrm>
          <a:prstGeom prst="flowChartDocument">
            <a:avLst/>
          </a:prstGeom>
          <a:solidFill>
            <a:srgbClr val="0066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1.2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Подготовительные операции слесарной обработки: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1.2.3</a:t>
            </a:r>
            <a:r>
              <a:rPr lang="ru-RU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Рубка металла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5997575" cy="43656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CC0000"/>
                </a:solidFill>
              </a:rPr>
              <a:t>Правила рубки металла в тисках</a:t>
            </a:r>
          </a:p>
        </p:txBody>
      </p:sp>
      <p:graphicFrame>
        <p:nvGraphicFramePr>
          <p:cNvPr id="63491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2286705"/>
              </p:ext>
            </p:extLst>
          </p:nvPr>
        </p:nvGraphicFramePr>
        <p:xfrm>
          <a:off x="0" y="457200"/>
          <a:ext cx="3671888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3" imgW="7367219" imgH="5681472" progId="Visio.Drawing.11">
                  <p:embed/>
                </p:oleObj>
              </mc:Choice>
              <mc:Fallback>
                <p:oleObj name="Visio" r:id="rId3" imgW="7367219" imgH="5681472" progId="Visio.Drawing.11">
                  <p:embed/>
                  <p:pic>
                    <p:nvPicPr>
                      <p:cNvPr id="634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671888" cy="283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3429000" y="457200"/>
            <a:ext cx="5562600" cy="575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8000"/>
                </a:solidFill>
              </a:rPr>
              <a:t>Рубка металла в тисках применяется при необходимости отделения от заготовки большого слоя припуска.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Технология выполнения операции: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dirty="0"/>
              <a:t>Проводят </a:t>
            </a:r>
            <a:r>
              <a:rPr lang="ru-RU" altLang="ru-RU" sz="2000" b="1" dirty="0"/>
              <a:t>разметку </a:t>
            </a:r>
            <a:r>
              <a:rPr lang="ru-RU" altLang="ru-RU" sz="2000" dirty="0"/>
              <a:t>заготовки.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dirty="0"/>
              <a:t>Закрепляют заготовку в тиски, с таким расчетом, чтобы </a:t>
            </a:r>
            <a:r>
              <a:rPr lang="ru-RU" altLang="ru-RU" sz="2000" b="1" dirty="0"/>
              <a:t>линия контура детали была на 0,5 – 1 мм ниже уровня губок тисков.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dirty="0"/>
              <a:t>Устанавливают зубило </a:t>
            </a:r>
            <a:r>
              <a:rPr lang="ru-RU" altLang="ru-RU" sz="2000" b="1" dirty="0">
                <a:solidFill>
                  <a:srgbClr val="0000CC"/>
                </a:solidFill>
              </a:rPr>
              <a:t>под углом 30 - 60</a:t>
            </a:r>
            <a:r>
              <a:rPr lang="en-US" altLang="ru-RU" sz="2000" b="1" dirty="0">
                <a:solidFill>
                  <a:srgbClr val="0000CC"/>
                </a:solidFill>
                <a:cs typeface="Arial" panose="020B0604020202020204" pitchFamily="34" charset="0"/>
              </a:rPr>
              <a:t>°</a:t>
            </a:r>
            <a:r>
              <a:rPr lang="ru-RU" altLang="ru-RU" sz="2000" b="1" dirty="0">
                <a:solidFill>
                  <a:srgbClr val="0000CC"/>
                </a:solidFill>
              </a:rPr>
              <a:t> относительно уровня губок тисков,</a:t>
            </a:r>
            <a:r>
              <a:rPr lang="ru-RU" altLang="ru-RU" sz="2000" dirty="0"/>
              <a:t> и </a:t>
            </a:r>
            <a:r>
              <a:rPr lang="ru-RU" altLang="ru-RU" sz="2000" b="1" dirty="0">
                <a:solidFill>
                  <a:srgbClr val="CC0099"/>
                </a:solidFill>
              </a:rPr>
              <a:t>под углом 45</a:t>
            </a:r>
            <a:r>
              <a:rPr lang="en-US" altLang="ru-RU" sz="2000" b="1" dirty="0">
                <a:solidFill>
                  <a:srgbClr val="CC0099"/>
                </a:solidFill>
                <a:cs typeface="Arial" panose="020B0604020202020204" pitchFamily="34" charset="0"/>
              </a:rPr>
              <a:t>°</a:t>
            </a:r>
            <a:r>
              <a:rPr lang="ru-RU" altLang="ru-RU" sz="2000" b="1" dirty="0">
                <a:solidFill>
                  <a:srgbClr val="CC0099"/>
                </a:solidFill>
                <a:cs typeface="Arial" panose="020B0604020202020204" pitchFamily="34" charset="0"/>
              </a:rPr>
              <a:t> относительно заготовки</a:t>
            </a:r>
            <a:r>
              <a:rPr lang="ru-RU" altLang="ru-RU" sz="20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dirty="0">
                <a:cs typeface="Arial" panose="020B0604020202020204" pitchFamily="34" charset="0"/>
              </a:rPr>
              <a:t> Наносят </a:t>
            </a:r>
            <a:r>
              <a:rPr lang="ru-RU" altLang="ru-RU" sz="2000" b="1" dirty="0">
                <a:cs typeface="Arial" panose="020B0604020202020204" pitchFamily="34" charset="0"/>
              </a:rPr>
              <a:t>средние по силе удары</a:t>
            </a:r>
            <a:r>
              <a:rPr lang="ru-RU" altLang="ru-RU" sz="2000" dirty="0">
                <a:cs typeface="Arial" panose="020B0604020202020204" pitchFamily="34" charset="0"/>
              </a:rPr>
              <a:t>, точно </a:t>
            </a:r>
            <a:r>
              <a:rPr lang="ru-RU" altLang="ru-RU" sz="2000" b="1" dirty="0">
                <a:cs typeface="Arial" panose="020B0604020202020204" pitchFamily="34" charset="0"/>
              </a:rPr>
              <a:t>вдоль оси инструмента</a:t>
            </a:r>
            <a:r>
              <a:rPr lang="ru-RU" altLang="ru-RU" sz="2000" dirty="0">
                <a:cs typeface="Arial" panose="020B0604020202020204" pitchFamily="34" charset="0"/>
              </a:rPr>
              <a:t>, перемещая его вдоль заготовки, по мере отделения стружки.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cs typeface="Arial" panose="020B0604020202020204" pitchFamily="34" charset="0"/>
              </a:rPr>
              <a:t>В конце рубки ослабляют удары</a:t>
            </a:r>
            <a:r>
              <a:rPr lang="ru-RU" altLang="ru-RU" sz="2000" dirty="0">
                <a:cs typeface="Arial" panose="020B0604020202020204" pitchFamily="34" charset="0"/>
              </a:rPr>
              <a:t> так, чтобы стружка не отлетала.</a:t>
            </a:r>
            <a:endParaRPr lang="ru-RU" altLang="ru-RU" sz="2000" dirty="0"/>
          </a:p>
        </p:txBody>
      </p:sp>
      <p:graphicFrame>
        <p:nvGraphicFramePr>
          <p:cNvPr id="63493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" y="3429000"/>
          <a:ext cx="3082925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Visio" r:id="rId5" imgW="4648810" imgH="4843882" progId="Visio.Drawing.11">
                  <p:embed/>
                </p:oleObj>
              </mc:Choice>
              <mc:Fallback>
                <p:oleObj name="Visio" r:id="rId5" imgW="4648810" imgH="4843882" progId="Visio.Drawing.11">
                  <p:embed/>
                  <p:pic>
                    <p:nvPicPr>
                      <p:cNvPr id="6349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3082925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200400" y="10668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30 - 60</a:t>
            </a:r>
            <a:r>
              <a:rPr lang="en-US" altLang="ru-RU" sz="1800" b="1">
                <a:solidFill>
                  <a:srgbClr val="0000CC"/>
                </a:solidFill>
              </a:rPr>
              <a:t>°</a:t>
            </a:r>
            <a:r>
              <a:rPr lang="ru-RU" altLang="ru-RU" sz="1800"/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133600" y="5867400"/>
            <a:ext cx="5302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99"/>
                </a:solidFill>
              </a:rPr>
              <a:t>45</a:t>
            </a:r>
            <a:r>
              <a:rPr lang="en-US" altLang="ru-RU" sz="1800" b="1">
                <a:solidFill>
                  <a:srgbClr val="CC0099"/>
                </a:solidFill>
              </a:rPr>
              <a:t>°</a:t>
            </a:r>
            <a:endParaRPr lang="ru-RU" altLang="ru-RU" sz="1800" b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12" descr="rubte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r="9880"/>
          <a:stretch>
            <a:fillRect/>
          </a:stretch>
        </p:blipFill>
        <p:spPr bwMode="auto">
          <a:xfrm>
            <a:off x="899592" y="646666"/>
            <a:ext cx="4248472" cy="57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Litebulb"/>
          <p:cNvSpPr>
            <a:spLocks noEditPoints="1" noChangeArrowheads="1"/>
          </p:cNvSpPr>
          <p:nvPr/>
        </p:nvSpPr>
        <p:spPr bwMode="auto">
          <a:xfrm>
            <a:off x="6423248" y="3544892"/>
            <a:ext cx="6858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2627784" y="1340768"/>
            <a:ext cx="1130424" cy="154379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6" name="Rectangle 19"/>
          <p:cNvSpPr>
            <a:spLocks noChangeArrowheads="1"/>
          </p:cNvSpPr>
          <p:nvPr/>
        </p:nvSpPr>
        <p:spPr bwMode="auto">
          <a:xfrm>
            <a:off x="4495800" y="4509120"/>
            <a:ext cx="4540696" cy="193899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Смотреть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на </a:t>
            </a:r>
            <a:r>
              <a:rPr lang="ru-RU" altLang="ru-RU" sz="2400" b="1" dirty="0">
                <a:solidFill>
                  <a:srgbClr val="0000FF"/>
                </a:solidFill>
              </a:rPr>
              <a:t>лезвие зубила,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а не на его головку.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Зубило держать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на </a:t>
            </a:r>
            <a:r>
              <a:rPr lang="ru-RU" altLang="ru-RU" sz="2400" b="1" dirty="0">
                <a:solidFill>
                  <a:srgbClr val="0000FF"/>
                </a:solidFill>
              </a:rPr>
              <a:t>расстоянии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20-25 </a:t>
            </a:r>
            <a:r>
              <a:rPr lang="ru-RU" altLang="ru-RU" sz="2400" b="1" dirty="0">
                <a:solidFill>
                  <a:srgbClr val="FF0000"/>
                </a:solidFill>
              </a:rPr>
              <a:t>мм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 от головки.</a:t>
            </a:r>
          </a:p>
        </p:txBody>
      </p:sp>
    </p:spTree>
    <p:extLst>
      <p:ext uri="{BB962C8B-B14F-4D97-AF65-F5344CB8AC3E}">
        <p14:creationId xmlns:p14="http://schemas.microsoft.com/office/powerpoint/2010/main" val="40674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53732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6. Рубка по уровню тисков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наклона зубила соответственно в вертикальной и горизонтальной плоскости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80" y="0"/>
            <a:ext cx="8532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Зубило нужно держать с наклоном, под углом 30-35° по отношению к обрабатываемой поверхности, а лезвие должно лежать на линии слоя металла, намеченного к снятию. При меньшем угле наклона зубило будет скользить, а не резать, а при большем - углубляться в металл и давать большую неровность.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2362"/>
            <a:ext cx="8229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</a:rPr>
              <a:t>Правильное держание инструмента при рубке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" y="980728"/>
            <a:ext cx="3686172" cy="49006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Молоток берут за ручку так, чтобы рука находилась на расстоянии 15-30 мм от конца ручки. Ручку обхватывают четырьмя пальцами и прижимают к ладони: большой палец накладывают на указательный, все пальцы крепко сжимают.</a:t>
            </a:r>
          </a:p>
          <a:p>
            <a:pPr marL="0" indent="0">
              <a:buNone/>
            </a:pPr>
            <a:r>
              <a:rPr lang="ru-RU" dirty="0" smtClean="0"/>
              <a:t>Зубило берут в левую руку (рис. 87, а) на расстоянии 20- 25 мм от головки. Левая рука должна только держать зубило в определенном положении, поэтому усилие ее не должно быть большим; сильно сжимать в руке зубило не следует.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Хватка инструмента при рубке метал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545965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рубке полосового (листового) материала на плите (наковальне) следует выполнять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следующие требования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режущую кромку зубила затачивать не прямолинейно а с некоторой кривизной (рис. 7.);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разрубание листового материала по прямой линии производить, начиная от дальней кромки листа к передней, при этом зубило должно располагаться точно по разметочной риске. При рубке передвигать лист таким образом, чтобы место удара находилось приблизительно посредине плиты;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вырубании из листового материала заготовки криволинейного профиля (рис. 8.) оставлять припуск 1,0... 1,5 мм для последующей ее обработки, например, опиливанием;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0386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9" name="Text Box 14"/>
          <p:cNvSpPr txBox="1">
            <a:spLocks noChangeArrowheads="1"/>
          </p:cNvSpPr>
          <p:nvPr/>
        </p:nvSpPr>
        <p:spPr bwMode="auto">
          <a:xfrm>
            <a:off x="3118091" y="0"/>
            <a:ext cx="2701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C0000"/>
                </a:solidFill>
              </a:rPr>
              <a:t>ВИДЫ РУБКИ</a:t>
            </a:r>
            <a:r>
              <a:rPr lang="ru-RU" altLang="ru-RU" sz="2800" b="1" dirty="0" smtClean="0"/>
              <a:t> </a:t>
            </a:r>
            <a:endParaRPr lang="ru-RU" altLang="ru-RU" sz="2800" b="1" dirty="0"/>
          </a:p>
        </p:txBody>
      </p:sp>
      <p:pic>
        <p:nvPicPr>
          <p:cNvPr id="59402" name="Picture 14" descr="Руб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4870"/>
            <a:ext cx="3787080" cy="441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5" descr="cuttin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34" y="1556792"/>
            <a:ext cx="470815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251520" y="5754377"/>
            <a:ext cx="3393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горизонтальная</a:t>
            </a:r>
            <a:r>
              <a:rPr lang="ru-RU" altLang="ru-RU" sz="1800" dirty="0" smtClean="0"/>
              <a:t>, в </a:t>
            </a:r>
            <a:r>
              <a:rPr lang="ru-RU" altLang="ru-RU" sz="1800" dirty="0"/>
              <a:t>тисках</a:t>
            </a:r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>
            <a:off x="4038600" y="5791200"/>
            <a:ext cx="4925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вертикальная</a:t>
            </a:r>
            <a:r>
              <a:rPr lang="ru-RU" altLang="ru-RU" sz="1800" b="1" dirty="0" smtClean="0"/>
              <a:t>,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на наковальне</a:t>
            </a:r>
            <a:r>
              <a:rPr lang="ru-RU" altLang="ru-RU" sz="1800" dirty="0" smtClean="0"/>
              <a:t>, на плите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4133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786" y="142897"/>
            <a:ext cx="518457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Рубка металла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286388"/>
            <a:ext cx="5429288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 - по уровню губок тисков, </a:t>
            </a:r>
          </a:p>
          <a:p>
            <a:pPr>
              <a:buNone/>
            </a:pPr>
            <a:r>
              <a:rPr lang="ru-RU" dirty="0" smtClean="0"/>
              <a:t>б - по разметочным рискам</a:t>
            </a:r>
          </a:p>
          <a:p>
            <a:endParaRPr lang="ru-RU" dirty="0"/>
          </a:p>
        </p:txBody>
      </p:sp>
      <p:pic>
        <p:nvPicPr>
          <p:cNvPr id="1026" name="Рисунок 24" descr="Рубка металла  по уровню губок тис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810000" cy="3324225"/>
          </a:xfrm>
          <a:prstGeom prst="rect">
            <a:avLst/>
          </a:prstGeom>
          <a:noFill/>
        </p:spPr>
      </p:pic>
      <p:pic>
        <p:nvPicPr>
          <p:cNvPr id="1025" name="Рисунок 25" descr="Рубка металла по разметочным риск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3810000" cy="23145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Рубка круглого металла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Рубка круглого металла</a:t>
            </a:r>
            <a:r>
              <a:rPr lang="ru-RU" dirty="0" smtClean="0"/>
              <a:t> производится на плите. На разрубаемой детали мелом наносят круговые риски, обозначающие место разруба. Деталь кладется на плиту, а зубило ставят на риску вертикально. Сначала легкими ударами молотка по зубилу делают </a:t>
            </a:r>
            <a:r>
              <a:rPr lang="ru-RU" dirty="0" err="1" smtClean="0"/>
              <a:t>надрезки</a:t>
            </a:r>
            <a:r>
              <a:rPr lang="ru-RU" dirty="0" smtClean="0"/>
              <a:t>, а затем, поворачивая деталь после каждого сильного удара, разрубают ее. После глубокой надрубки часть детали можно отломить.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Рубка полосового металла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Рубку полосового металла </a:t>
            </a:r>
            <a:r>
              <a:rPr lang="ru-RU" dirty="0" smtClean="0"/>
              <a:t>следует вести сначала с одной стороны на половину глубины, а потом перевернуть и рубить с другой.</a:t>
            </a:r>
          </a:p>
          <a:p>
            <a:r>
              <a:rPr lang="ru-RU" dirty="0" smtClean="0"/>
              <a:t>Листовой металл больших размеров рубят на плите, а малых - в тисках, только по уровню губок тисков.</a:t>
            </a:r>
          </a:p>
          <a:p>
            <a:r>
              <a:rPr lang="ru-RU" dirty="0" smtClean="0"/>
              <a:t>Перед рубкой наносят на металле контур и рубят, отступив •от контурной линии на 2-3 мм; надрубив контур, окончательную рубку производят в 2-3 приема.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и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знать:</a:t>
            </a: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dirty="0" smtClean="0"/>
              <a:t>основные виды слесарных работ при рубке металлов, порядок их выполнения, применяемые инструменты и приспособления;</a:t>
            </a:r>
          </a:p>
          <a:p>
            <a:pPr lvl="0"/>
            <a:r>
              <a:rPr lang="ru-RU" dirty="0" smtClean="0"/>
              <a:t>технику безопасности при выполнении слесарных работ при рубке металла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01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Рубка </a:t>
            </a:r>
            <a:r>
              <a:rPr lang="ru-RU" b="1" dirty="0" smtClean="0">
                <a:solidFill>
                  <a:srgbClr val="FF0000"/>
                </a:solidFill>
              </a:rPr>
              <a:t>листового </a:t>
            </a:r>
            <a:r>
              <a:rPr lang="ru-RU" b="1" dirty="0">
                <a:solidFill>
                  <a:srgbClr val="FF0000"/>
                </a:solidFill>
              </a:rPr>
              <a:t>металла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Рубка листового металла</a:t>
            </a:r>
            <a:r>
              <a:rPr lang="ru-RU" dirty="0" smtClean="0"/>
              <a:t> осуществляется в такой последовательности: сначала по шаблону или по чертежу детали на листе наносят риски, после этого лист кладут на плиту и приступают к рубке.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8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536504" cy="8875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Вырубание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Вырубание ведется в три приема: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точно придерживаясь рисок, делают надрубку контура заготовки,</a:t>
            </a:r>
          </a:p>
          <a:p>
            <a:pPr marL="514350" indent="-514350" algn="just">
              <a:buAutoNum type="arabicParenR"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2) вторично рубят заготовку по контуру, нанося по зубилу сильные удары,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3) перевернув лист, проходят зубилом по ясно обозначенному контуру. При последнем переходе лист поворачивают другой стороной, на этом и заканчивают рубку.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толщине листового металла свыше 8 мм вырубить заготовку описанными способами очень трудно. В этом случае или же когда помятые кромки портят заготовку, а разрезание ножовкой невозможно или требует много времени, применяют предварительное </a:t>
            </a:r>
            <a:r>
              <a:rPr lang="ru-RU" dirty="0" err="1" smtClean="0"/>
              <a:t>обсверливание</a:t>
            </a:r>
            <a:r>
              <a:rPr lang="ru-RU" dirty="0" smtClean="0"/>
              <a:t> размеченного контура.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разрубание полосы выполнять по разметке с обеих сторон примерно на половину толщины полосы, после чего переломить ее в тисках или на ребре плиты (наковальни); 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силу удара регулировать в зависимости от толщины разрубаемого материала.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851920" cy="34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92896"/>
            <a:ext cx="3465934" cy="3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309320"/>
            <a:ext cx="4709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Рис. 7. Рубка листового материала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Рис.8. Вырубание заготовки из               листового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4533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срубании слоя металла на широкой поверхности детали сначала при помощи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крейцмейселя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прорубить канавки глубиной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1,5...2,0 мм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всей поверхности детали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9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а),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затем зубилом срубить оставшиеся выступы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9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б).</a:t>
            </a:r>
            <a:endParaRPr lang="ru-RU" sz="24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9.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Срубание материала с широкой поверхности: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прорубание канавок;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срубание выступов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69127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Прорубание криволинейных канавок на заготовке выполнять </a:t>
            </a:r>
            <a:r>
              <a:rPr lang="ru-RU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канавочником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один или несколько проходов в зависимости от обрабатываемого материала и требований к качеству обработки. Объем срезаемого материала регулировать наклоном </a:t>
            </a:r>
            <a:r>
              <a:rPr lang="ru-RU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канавочника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силой удара по инструменту.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заточке инструмента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необходимо выполнять следующие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требования:</a:t>
            </a:r>
          </a:p>
          <a:p>
            <a:pPr lvl="0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устанавливать подручник заточного станка таким образом, чтобы зазор между подручником и заточным кругом не превышал 3 мм;</a:t>
            </a:r>
          </a:p>
          <a:p>
            <a:pPr lvl="0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прижимать инструмент режущей частью к периферии заточного круга, опираясь при этом на подручник;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периодически охлаждать инструмент водой, опуская его в специальную емкость. </a:t>
            </a:r>
          </a:p>
          <a:p>
            <a:pPr lvl="0"/>
            <a:r>
              <a:rPr lang="ru-RU" sz="2200" b="1" dirty="0">
                <a:latin typeface="Arial" pitchFamily="34" charset="0"/>
                <a:cs typeface="Arial" pitchFamily="34" charset="0"/>
              </a:rPr>
              <a:t>проверять угол заточки инструмента по шаблону;</a:t>
            </a:r>
          </a:p>
          <a:p>
            <a:pPr lvl="0"/>
            <a:r>
              <a:rPr lang="ru-RU" sz="2200" b="1" dirty="0">
                <a:latin typeface="Arial" pitchFamily="34" charset="0"/>
                <a:cs typeface="Arial" pitchFamily="34" charset="0"/>
              </a:rPr>
              <a:t>следить за симметричностью лезвия инструмента относительно его оси.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рубке и заточке режущего инструмента необходимо соблюдать следующие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меры безопасности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устанавливать на верстак защитный экран;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прочно закреплять заготовку в тисках;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пользоваться молотком, зубилом,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канавочником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крецмейселем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 расплющенным бойком;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пользоваться молотком,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слабонасаженным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рукоятку;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выполнять рубку только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острозаточенным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инструментом;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пользоваться индивидуальными защитными очками или защитным экраном, установленным на станке, во избежание травм глаз.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900" t="7859" r="5506" b="8841"/>
          <a:stretch>
            <a:fillRect/>
          </a:stretch>
        </p:blipFill>
        <p:spPr>
          <a:xfrm>
            <a:off x="0" y="564077"/>
            <a:ext cx="9144000" cy="6293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12" t="7859" r="5506" b="7269"/>
          <a:stretch>
            <a:fillRect/>
          </a:stretch>
        </p:blipFill>
        <p:spPr>
          <a:xfrm>
            <a:off x="59499" y="403223"/>
            <a:ext cx="9084501" cy="6454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Ручные механизированные инструменты 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РУЧНЫЕ МЕХАНИЗИРОВАННЫЕ ИНСТРУМЕНТЫ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29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Ручной пневматический молоток: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рукоятка;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штуцер;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пусковое устройство;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клапан; 5 - воздухораспредели­тельное устройство;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втулка; 7 - ударник;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ствол;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хвостовик зубила;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концевая втулка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3541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характеру главного движения различают механизированные инструменты с возвратно-поступательным и вращательным движением.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РУБКА МЕТАЛЛА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119" y="1672524"/>
            <a:ext cx="8352928" cy="50688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Цель и назначение слесарной рубки.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Инструменты, применяемые при рубке.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Заточка режущего инструмента.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Основные правила и способы выполнения работ при рубке.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Ручные механизированные инструменты.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Типичные дефекты при рубке, причины их появления и способы предупреждения.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Техника безопасности при рубке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2691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Учебные вопросы: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38308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11. Пневматическая шлифовальная машина: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шпиндель;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кожух;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корпус;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курок;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шлифовальный круг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3541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Пневматические шлифовальные машины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используются для зачистки сварных швов и подготовки поверхностей под дальнейшую обработку.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96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39552" y="980728"/>
            <a:ext cx="8280920" cy="50405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5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Типичные дефекты при рубке, причины их появления и способы предупреждения</a:t>
            </a:r>
            <a:endParaRPr lang="ru-RU" sz="52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83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6. ТИПИЧНЫЕ ДЕФЕКТЫ ПРИ РУБКЕ,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16198"/>
              </p:ext>
            </p:extLst>
          </p:nvPr>
        </p:nvGraphicFramePr>
        <p:xfrm>
          <a:off x="179509" y="980727"/>
          <a:ext cx="8784979" cy="5688634"/>
        </p:xfrm>
        <a:graphic>
          <a:graphicData uri="http://schemas.openxmlformats.org/drawingml/2006/table">
            <a:tbl>
              <a:tblPr/>
              <a:tblGrid>
                <a:gridCol w="2027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8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8494">
                <a:tc>
                  <a:txBody>
                    <a:bodyPr/>
                    <a:lstStyle/>
                    <a:p>
                      <a:pPr marL="1098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75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4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35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Рубка листовой стали в тисках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Обрублен</a:t>
                      </a: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ная кромка д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етали </a:t>
                      </a:r>
                      <a:r>
                        <a:rPr lang="ru-RU" sz="20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криволинейна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Деталь слабо зажата в тисках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Прочно закреплять деталь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тисках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Стороны 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вырублен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ной детали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непарал</a:t>
                      </a: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лельные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Перекос разметочных рисок.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Перекос заготовки в тисках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правила разметки, точно устанавливать де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таль в тисках по разметочной </a:t>
                      </a: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риске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«Рваная» </a:t>
                      </a:r>
                      <a:r>
                        <a:rPr lang="ru-RU" sz="2000" b="1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Рубка выполнялась слишком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сильными ударами или тупым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зубилом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Перед рубкой убедиться в правильной заточке зубила.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Силу ударов регулировать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зависимости от толщины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заготовки. Угол наклона зубила должен быть 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30°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30281"/>
              </p:ext>
            </p:extLst>
          </p:nvPr>
        </p:nvGraphicFramePr>
        <p:xfrm>
          <a:off x="179510" y="548681"/>
          <a:ext cx="8712969" cy="6048670"/>
        </p:xfrm>
        <a:graphic>
          <a:graphicData uri="http://schemas.openxmlformats.org/drawingml/2006/table">
            <a:tbl>
              <a:tblPr/>
              <a:tblGrid>
                <a:gridCol w="2011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2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8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6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4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Прорубание канавок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2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«Рваные» 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канавки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Неправильная заточка </a:t>
                      </a:r>
                      <a:r>
                        <a:rPr lang="ru-RU" sz="2000" b="1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крейцмейселя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Крейцмейсель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затачивать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</a:t>
                      </a:r>
                      <a:r>
                        <a:rPr lang="ru-RU" sz="2000" b="1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поднутрением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режущей кромки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Глубина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канавки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неодина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кова по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ее длине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процессе рубки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производилось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регулирование наклона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крейцмейселя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рубке толщину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срезаемого слоя материала,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следовательно, и глубину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канавки регулировать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наклоном </a:t>
                      </a:r>
                      <a:r>
                        <a:rPr lang="ru-RU" sz="2000" b="1" spc="-3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крейцмейселя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Сколы на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конце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20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навки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обрублена фаска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детали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Перед началом рубки 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(особенно хрупких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металлов) обязательно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срубать фаску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ребре заготовки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месте выхода </a:t>
                      </a:r>
                      <a:r>
                        <a:rPr lang="ru-RU" sz="2000" b="1" spc="-4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крейцмейселя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71200"/>
              </p:ext>
            </p:extLst>
          </p:nvPr>
        </p:nvGraphicFramePr>
        <p:xfrm>
          <a:off x="179510" y="620688"/>
          <a:ext cx="8712969" cy="5688360"/>
        </p:xfrm>
        <a:graphic>
          <a:graphicData uri="http://schemas.openxmlformats.org/drawingml/2006/table">
            <a:tbl>
              <a:tblPr/>
              <a:tblGrid>
                <a:gridCol w="2011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2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8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45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Срубание слоя металла на широкой поверхности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Грубые завалы и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рубы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b="1" spc="-1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танной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Рубка осуществлялась тупым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зубилом. Неправильная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установка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зубила в процессе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Неравномерность силы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ударов молотком по зубилу 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процессе рубки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Наиболее рационально про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изводить срубание выступов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между прорубленными ранее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канавками способом «елоч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ка». Толщину снимаемого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слоя регулировать наклоном 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зубила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1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Сколы на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кромке де</a:t>
                      </a: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тали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обрублены фаски на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Перед рубкой широкой поверхности детали (особенно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хрупкого материала) обяза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тельно срубать фаски со всех ребер детали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52642"/>
              </p:ext>
            </p:extLst>
          </p:nvPr>
        </p:nvGraphicFramePr>
        <p:xfrm>
          <a:off x="251520" y="548680"/>
          <a:ext cx="8640962" cy="5759887"/>
        </p:xfrm>
        <a:graphic>
          <a:graphicData uri="http://schemas.openxmlformats.org/drawingml/2006/table">
            <a:tbl>
              <a:tblPr/>
              <a:tblGrid>
                <a:gridCol w="2232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8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8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4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Рубка листовой, полосовой и прутковой стали на плите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Непрямо</a:t>
                      </a:r>
                      <a:r>
                        <a:rPr lang="ru-RU" sz="20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линейная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кромка от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рубленной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Нарушение правил разметки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детали. Рубка велась не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разметочной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риске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Следить за прямолинейностью риски разметки. Точно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устанавливать зубило на </a:t>
                      </a: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риску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Кромка от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рубленной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имеет глуб</a:t>
                      </a:r>
                      <a:r>
                        <a:rPr lang="ru-RU" sz="2000" b="1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окие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зарубы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2000" b="1" spc="-5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сколы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Неправильная заточка зуби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ла. Неточная установка зуби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ла на разметочную риску.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Рубка выполнялась слишком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слабыми ударами с «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присту</a:t>
                      </a:r>
                      <a:r>
                        <a:rPr lang="ru-RU" sz="20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киванием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или тупым зубилом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рубки листового металла зубило следует затачивать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слегка закругленно. Рубку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 энергичными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ударами без «пристукивания». Прочно удерживать зубило на риске разметки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99592" y="1412776"/>
            <a:ext cx="7488832" cy="4608512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5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Техника безопасности при рубке </a:t>
            </a:r>
            <a:endParaRPr lang="ru-RU" sz="52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7647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Правила техники безопасности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45432"/>
            <a:ext cx="522007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00" b="1" dirty="0" smtClean="0"/>
              <a:t> </a:t>
            </a:r>
            <a:endParaRPr lang="ru-RU" sz="100" dirty="0" smtClean="0"/>
          </a:p>
          <a:p>
            <a:pPr marL="357188" indent="-357188"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ru-RU" dirty="0" smtClean="0"/>
              <a:t>работать только исправным молотком, без выкрошенных мест на головке, с хорошо насаженной ручкой;</a:t>
            </a:r>
          </a:p>
          <a:p>
            <a:pPr marL="357188" indent="-357188"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ru-RU" dirty="0" smtClean="0"/>
              <a:t>не пользоваться тупыми зубилами или крейцмейселями, а также с выкрошенными местами на головке;</a:t>
            </a:r>
          </a:p>
          <a:p>
            <a:pPr marL="357188" indent="-357188"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ru-RU" dirty="0" smtClean="0"/>
              <a:t>при рубке металлов в тисках обязательно ставить на верстак предохранительную сетку или деревянный щит.</a:t>
            </a:r>
            <a:endParaRPr lang="ru-RU" dirty="0"/>
          </a:p>
        </p:txBody>
      </p:sp>
      <p:pic>
        <p:nvPicPr>
          <p:cNvPr id="4" name="Picture 7" descr="b03d983b021ced9c9800fd49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24667"/>
          <a:stretch>
            <a:fillRect/>
          </a:stretch>
        </p:blipFill>
        <p:spPr bwMode="auto">
          <a:xfrm>
            <a:off x="5076056" y="2288464"/>
            <a:ext cx="4067944" cy="37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854687"/>
            <a:ext cx="9036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CC"/>
                </a:solidFill>
              </a:rPr>
              <a:t>При рубке металлов следует выполнять следующие </a:t>
            </a:r>
            <a:r>
              <a:rPr lang="ru-RU" sz="2600" b="1" dirty="0">
                <a:solidFill>
                  <a:srgbClr val="FF0000"/>
                </a:solidFill>
              </a:rPr>
              <a:t>правила техники безопасности:</a:t>
            </a:r>
          </a:p>
        </p:txBody>
      </p:sp>
    </p:spTree>
    <p:extLst>
      <p:ext uri="{BB962C8B-B14F-4D97-AF65-F5344CB8AC3E}">
        <p14:creationId xmlns:p14="http://schemas.microsoft.com/office/powerpoint/2010/main" val="18270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95536" y="103884"/>
            <a:ext cx="4320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ТЕХНИКА БЕЗОПАСНОСТИ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64515" name="Litebulb"/>
          <p:cNvSpPr>
            <a:spLocks noEditPoints="1" noChangeArrowheads="1"/>
          </p:cNvSpPr>
          <p:nvPr/>
        </p:nvSpPr>
        <p:spPr bwMode="auto">
          <a:xfrm>
            <a:off x="5148064" y="29917"/>
            <a:ext cx="5334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4516" name="Picture 6" descr="8137838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"/>
          <a:stretch>
            <a:fillRect/>
          </a:stretch>
        </p:blipFill>
        <p:spPr bwMode="auto">
          <a:xfrm>
            <a:off x="5867400" y="0"/>
            <a:ext cx="3276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lum bright="12000" contras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3528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0" y="685800"/>
            <a:ext cx="58674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1. Работать исправным инструментом</a:t>
            </a:r>
            <a:r>
              <a:rPr lang="ru-RU" altLang="ru-RU" sz="18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- Рукоятка ручного слесарного </a:t>
            </a:r>
            <a:r>
              <a:rPr lang="ru-RU" altLang="ru-RU" sz="1800" b="1" dirty="0"/>
              <a:t>молотка</a:t>
            </a:r>
            <a:r>
              <a:rPr lang="ru-RU" altLang="ru-RU" sz="1800" dirty="0"/>
              <a:t> должна быть хорошо закреплена и не иметь трещин;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- Инструмент должен быть заточен и не иметь </a:t>
            </a:r>
            <a:r>
              <a:rPr lang="ru-RU" altLang="ru-RU" sz="1800" b="1" dirty="0"/>
              <a:t>сколов и трещин</a:t>
            </a:r>
            <a:r>
              <a:rPr lang="ru-RU" altLang="ru-RU" sz="1800" dirty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- Инструмент </a:t>
            </a:r>
            <a:r>
              <a:rPr lang="ru-RU" altLang="ru-RU" sz="1800" b="1" dirty="0"/>
              <a:t>не должен иметь наклепов</a:t>
            </a:r>
            <a:r>
              <a:rPr lang="ru-RU" altLang="ru-RU" sz="1800" dirty="0"/>
              <a:t> на ударных частях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2.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На верхний конец зубила следует надевать </a:t>
            </a:r>
            <a:r>
              <a:rPr lang="ru-RU" altLang="ru-RU" sz="1800" b="1" dirty="0">
                <a:solidFill>
                  <a:srgbClr val="FF0000"/>
                </a:solidFill>
              </a:rPr>
              <a:t>резиновую шайбу</a:t>
            </a:r>
            <a:r>
              <a:rPr lang="ru-RU" altLang="ru-RU" sz="1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3. Нельзя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стоять </a:t>
            </a:r>
            <a:r>
              <a:rPr lang="ru-RU" altLang="ru-RU" sz="1800" b="1" dirty="0">
                <a:solidFill>
                  <a:srgbClr val="FF0000"/>
                </a:solidFill>
              </a:rPr>
              <a:t>за спиной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работающего</a:t>
            </a:r>
            <a:r>
              <a:rPr lang="ru-RU" altLang="ru-RU" sz="1800" u="sng" dirty="0"/>
              <a:t>.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4. В конце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</a:rPr>
              <a:t>рубки ослабляйте силу удара</a:t>
            </a:r>
            <a:r>
              <a:rPr lang="ru-RU" altLang="ru-RU" sz="1800" dirty="0"/>
              <a:t>, чтобы стружка не отлетала.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5.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Удары наносить только вдоль стержня режущего инструмента.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6. Не проверяйте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качество рубки </a:t>
            </a:r>
            <a:r>
              <a:rPr lang="ru-RU" altLang="ru-RU" sz="1800" b="1" dirty="0">
                <a:solidFill>
                  <a:srgbClr val="FF0000"/>
                </a:solidFill>
              </a:rPr>
              <a:t>рукой на ощупь</a:t>
            </a:r>
            <a:r>
              <a:rPr lang="ru-RU" altLang="ru-RU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7.</a:t>
            </a:r>
            <a:r>
              <a:rPr lang="ru-RU" altLang="ru-RU" sz="1800" dirty="0"/>
              <a:t> При разрезании вязких материалов для предохранения зубила </a:t>
            </a:r>
            <a:r>
              <a:rPr lang="ru-RU" altLang="ru-RU" sz="1800" b="1" dirty="0">
                <a:solidFill>
                  <a:srgbClr val="FF0000"/>
                </a:solidFill>
              </a:rPr>
              <a:t>от заклинивания режущую часть зубила следует смазывать</a:t>
            </a:r>
            <a:r>
              <a:rPr lang="ru-RU" altLang="ru-RU" sz="1800" dirty="0">
                <a:solidFill>
                  <a:srgbClr val="FF0000"/>
                </a:solidFill>
              </a:rPr>
              <a:t> маслом </a:t>
            </a:r>
            <a:r>
              <a:rPr lang="ru-RU" altLang="ru-RU" sz="1800" dirty="0"/>
              <a:t>(вода + мыло),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8.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Рубку выполнять только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</a:rPr>
              <a:t>при наличии защитного экрана и защитных очков</a:t>
            </a:r>
            <a:r>
              <a:rPr lang="ru-RU" altLang="ru-RU" sz="1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6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116" y="1124744"/>
            <a:ext cx="882368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Покровский Б.С</a:t>
            </a:r>
            <a:r>
              <a:rPr lang="ru-RU" sz="2000" dirty="0"/>
              <a:t>. </a:t>
            </a:r>
            <a:r>
              <a:rPr lang="ru-RU" sz="2000" dirty="0" smtClean="0"/>
              <a:t>Основы слесарных и сборочных работ: учебник для студ. учреждений СПО / Б.С. Покровский – 9-е изд., стер. – М.: Издательский центр «Академия», 2017. – 208 с.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Слесарное дело: учебник для нач. проф. образования / Б.С. Покровский,  </a:t>
            </a:r>
            <a:r>
              <a:rPr lang="ru-RU" sz="2000" dirty="0" err="1" smtClean="0"/>
              <a:t>В.А.Скакун</a:t>
            </a:r>
            <a:r>
              <a:rPr lang="ru-RU" sz="2000" dirty="0" smtClean="0"/>
              <a:t>. – 7-е изд., стер. – М.: Издательский центр «Академия», 2011.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Общий курс слесарного дела: учебник для нач. проф. образования / </a:t>
            </a:r>
            <a:r>
              <a:rPr lang="ru-RU" sz="2000" dirty="0" err="1" smtClean="0"/>
              <a:t>Макиенко</a:t>
            </a:r>
            <a:r>
              <a:rPr lang="ru-RU" sz="2000" dirty="0" smtClean="0"/>
              <a:t> Н.И./ М.: </a:t>
            </a:r>
            <a:r>
              <a:rPr lang="ru-RU" sz="2000" dirty="0" err="1" smtClean="0"/>
              <a:t>Высш</a:t>
            </a:r>
            <a:r>
              <a:rPr lang="ru-RU" sz="2000" dirty="0" smtClean="0"/>
              <a:t>. </a:t>
            </a:r>
            <a:r>
              <a:rPr lang="ru-RU" sz="2000" dirty="0" err="1" smtClean="0"/>
              <a:t>шк</a:t>
            </a:r>
            <a:r>
              <a:rPr lang="ru-RU" sz="2000" dirty="0" smtClean="0"/>
              <a:t>., 1989.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://www.e-ope.ee/_download/euni_repository/file/3739/1.zip/index.html</a:t>
            </a:r>
            <a:endParaRPr lang="ru-RU" sz="2000" u="sng" dirty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>
                <a:hlinkClick r:id="rId3"/>
              </a:rPr>
              <a:t>http://www.tepka.ru/Praktikum_po_slesarnomu_delu/index.html</a:t>
            </a:r>
            <a:r>
              <a:rPr lang="ru-RU" sz="200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57534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и назначение слесарной рубки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1683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137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13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58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445" y="62068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Цель и назначение слесарной рубки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5760" y="1412776"/>
            <a:ext cx="8892480" cy="528637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Рубка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слесарная операция по снятию с заготовки слоя материала, а также разрубание металла </a:t>
            </a:r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(листового, полосового, профильного) 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части режущими инструментами (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зубилом, </a:t>
            </a:r>
            <a:r>
              <a:rPr lang="ru-RU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крейцмейселем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канавочником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при помощи ударного инструмента (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молотка слесарного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Рубкой выполняют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следующие работы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715963" indent="-357188">
              <a:spcBef>
                <a:spcPct val="20000"/>
              </a:spcBef>
              <a:buClr>
                <a:srgbClr val="FF0000"/>
              </a:buClr>
              <a:buSzPct val="100000"/>
              <a:buFont typeface="Wingdings 2"/>
              <a:buChar char="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удаление лишних слоев материала с поверхностей заготовок (обрубка литья, сварных швов, прорубание кромок под сварку и пр.); </a:t>
            </a:r>
          </a:p>
          <a:p>
            <a:pPr marL="715963" indent="-357188">
              <a:spcBef>
                <a:spcPct val="20000"/>
              </a:spcBef>
              <a:buClr>
                <a:srgbClr val="FF0000"/>
              </a:buClr>
              <a:buSzPct val="100000"/>
              <a:buFont typeface="Wingdings 2"/>
              <a:buChar char="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обрубку кромок и заусенцев на кованых и литых заготовках; </a:t>
            </a:r>
          </a:p>
          <a:p>
            <a:pPr marL="715963" indent="-357188">
              <a:spcBef>
                <a:spcPct val="20000"/>
              </a:spcBef>
              <a:buClr>
                <a:srgbClr val="FF0000"/>
              </a:buClr>
              <a:buSzPct val="100000"/>
              <a:buFont typeface="Wingdings 2"/>
              <a:buChar char="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разрубание на части листового материала; </a:t>
            </a:r>
          </a:p>
          <a:p>
            <a:pPr marL="715963" indent="-357188">
              <a:spcBef>
                <a:spcPct val="20000"/>
              </a:spcBef>
              <a:buClr>
                <a:srgbClr val="FF0000"/>
              </a:buClr>
              <a:buSzPct val="100000"/>
              <a:buFont typeface="Wingdings 2"/>
              <a:buChar char="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вырубку отверстий в листовом материале; </a:t>
            </a:r>
          </a:p>
          <a:p>
            <a:pPr marL="715963" indent="-357188">
              <a:spcBef>
                <a:spcPct val="20000"/>
              </a:spcBef>
              <a:buClr>
                <a:srgbClr val="FF0000"/>
              </a:buClr>
              <a:buSzPct val="100000"/>
              <a:buFont typeface="Wingdings 2"/>
              <a:buChar char="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прорубание смазочных канавок и др.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98324" y="1182368"/>
            <a:ext cx="85409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В зависимости от </a:t>
            </a:r>
            <a:r>
              <a:rPr lang="ru-RU" altLang="ru-RU" sz="2800" b="1" dirty="0">
                <a:solidFill>
                  <a:srgbClr val="0070C0"/>
                </a:solidFill>
              </a:rPr>
              <a:t>назначения обрабатываемой детали </a:t>
            </a:r>
            <a:r>
              <a:rPr lang="ru-RU" altLang="ru-RU" sz="2800" dirty="0"/>
              <a:t>рубка может </a:t>
            </a:r>
            <a:r>
              <a:rPr lang="ru-RU" altLang="ru-RU" sz="2800" dirty="0" smtClean="0"/>
              <a:t>быть: </a:t>
            </a:r>
            <a:endParaRPr lang="ru-RU" altLang="ru-RU" sz="2800" dirty="0"/>
          </a:p>
          <a:p>
            <a:pPr marL="1260475" lvl="1" indent="-517525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i="1" u="sng" dirty="0" smtClean="0">
                <a:solidFill>
                  <a:srgbClr val="FF0000"/>
                </a:solidFill>
              </a:rPr>
              <a:t>чистовой</a:t>
            </a:r>
            <a:r>
              <a:rPr lang="ru-RU" altLang="ru-RU" dirty="0" smtClean="0">
                <a:solidFill>
                  <a:srgbClr val="993366"/>
                </a:solidFill>
              </a:rPr>
              <a:t> </a:t>
            </a:r>
            <a:r>
              <a:rPr lang="ru-RU" altLang="ru-RU" dirty="0"/>
              <a:t>за один рабочий ход снимают слой металла толщиной </a:t>
            </a:r>
            <a:r>
              <a:rPr lang="ru-RU" altLang="ru-RU" b="1" dirty="0">
                <a:solidFill>
                  <a:srgbClr val="FF0000"/>
                </a:solidFill>
              </a:rPr>
              <a:t>от 0,5 до </a:t>
            </a:r>
            <a:r>
              <a:rPr lang="ru-RU" altLang="ru-RU" b="1" dirty="0" smtClean="0">
                <a:solidFill>
                  <a:srgbClr val="FF0000"/>
                </a:solidFill>
              </a:rPr>
              <a:t>1 мм</a:t>
            </a:r>
            <a:r>
              <a:rPr lang="ru-RU" altLang="ru-RU" dirty="0" smtClean="0"/>
              <a:t>; </a:t>
            </a:r>
            <a:endParaRPr lang="ru-RU" altLang="ru-RU" dirty="0"/>
          </a:p>
          <a:p>
            <a:pPr marL="1260475" lvl="1" indent="-517525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i="1" u="sng" dirty="0" smtClean="0">
                <a:solidFill>
                  <a:srgbClr val="FF0000"/>
                </a:solidFill>
              </a:rPr>
              <a:t>черновой</a:t>
            </a:r>
            <a:r>
              <a:rPr lang="ru-RU" altLang="ru-RU" dirty="0" smtClean="0">
                <a:solidFill>
                  <a:srgbClr val="993366"/>
                </a:solidFill>
              </a:rPr>
              <a:t> </a:t>
            </a:r>
            <a:r>
              <a:rPr lang="ru-RU" altLang="ru-RU" dirty="0"/>
              <a:t>– </a:t>
            </a:r>
            <a:r>
              <a:rPr lang="ru-RU" altLang="ru-RU" b="1" dirty="0">
                <a:solidFill>
                  <a:srgbClr val="FF0000"/>
                </a:solidFill>
              </a:rPr>
              <a:t>от 1,5 до 2 мм</a:t>
            </a:r>
            <a:r>
              <a:rPr lang="ru-RU" altLang="ru-RU" dirty="0"/>
              <a:t>.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0386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9" name="Text Box 14"/>
          <p:cNvSpPr txBox="1">
            <a:spLocks noChangeArrowheads="1"/>
          </p:cNvSpPr>
          <p:nvPr/>
        </p:nvSpPr>
        <p:spPr bwMode="auto">
          <a:xfrm>
            <a:off x="3544361" y="0"/>
            <a:ext cx="184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C0000"/>
                </a:solidFill>
              </a:rPr>
              <a:t>РУБКА</a:t>
            </a:r>
            <a:r>
              <a:rPr lang="ru-RU" altLang="ru-RU" sz="3600" b="1" dirty="0"/>
              <a:t> </a:t>
            </a:r>
          </a:p>
        </p:txBody>
      </p:sp>
      <p:sp>
        <p:nvSpPr>
          <p:cNvPr id="59400" name="Rectangle 15"/>
          <p:cNvSpPr>
            <a:spLocks noChangeArrowheads="1"/>
          </p:cNvSpPr>
          <p:nvPr/>
        </p:nvSpPr>
        <p:spPr bwMode="auto">
          <a:xfrm>
            <a:off x="400360" y="3945492"/>
            <a:ext cx="813690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CC0000"/>
                </a:solidFill>
              </a:rPr>
              <a:t>Точность обработки</a:t>
            </a:r>
            <a:r>
              <a:rPr lang="ru-RU" altLang="ru-RU" sz="2400" dirty="0"/>
              <a:t>, достигаемая при рубке составляет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0,4…1 мм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Инструменты, применяемые при рубке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741</TotalTime>
  <Words>2807</Words>
  <Application>Microsoft Office PowerPoint</Application>
  <PresentationFormat>Экран (4:3)</PresentationFormat>
  <Paragraphs>349</Paragraphs>
  <Slides>60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3" baseType="lpstr">
      <vt:lpstr>Arial Unicode MS</vt:lpstr>
      <vt:lpstr>Arial</vt:lpstr>
      <vt:lpstr>Arial Black</vt:lpstr>
      <vt:lpstr>Arial Narrow</vt:lpstr>
      <vt:lpstr>Calibri</vt:lpstr>
      <vt:lpstr>Constantia</vt:lpstr>
      <vt:lpstr>Monotype Corsiva</vt:lpstr>
      <vt:lpstr>Tahoma</vt:lpstr>
      <vt:lpstr>Times New Roman</vt:lpstr>
      <vt:lpstr>Wingdings</vt:lpstr>
      <vt:lpstr>Wingdings 2</vt:lpstr>
      <vt:lpstr>Поток</vt:lpstr>
      <vt:lpstr>Visio</vt:lpstr>
      <vt:lpstr> МДК 03.01  Слесарное дело и  технические измерения   Раздел 1 Слесарное дело </vt:lpstr>
      <vt:lpstr>Презентация PowerPoint</vt:lpstr>
      <vt:lpstr>Презентация PowerPoint</vt:lpstr>
      <vt:lpstr>Цели и задачи</vt:lpstr>
      <vt:lpstr> РУБКА МЕТАЛЛА</vt:lpstr>
      <vt:lpstr>Презентация PowerPoint</vt:lpstr>
      <vt:lpstr>    1. Цель и назначение слесарной рубки</vt:lpstr>
      <vt:lpstr>Презентация PowerPoint</vt:lpstr>
      <vt:lpstr>Презентация PowerPoint</vt:lpstr>
      <vt:lpstr>Инструмент для рубки металла</vt:lpstr>
      <vt:lpstr>       2. ИНСТРУМЕНТЫ, ПРИМЕНЯЕМЫЕ ПРИ РУБКЕ</vt:lpstr>
      <vt:lpstr>Презентация PowerPoint</vt:lpstr>
      <vt:lpstr>Слесарное зубило</vt:lpstr>
      <vt:lpstr>Крейцмейсель</vt:lpstr>
      <vt:lpstr>Крейцмейсель</vt:lpstr>
      <vt:lpstr>Канавочник</vt:lpstr>
      <vt:lpstr>Презентация PowerPoint</vt:lpstr>
      <vt:lpstr>Слесарные молотки</vt:lpstr>
      <vt:lpstr>Молотки слесарные </vt:lpstr>
      <vt:lpstr>Молотки слесарные</vt:lpstr>
      <vt:lpstr>Презентация PowerPoint</vt:lpstr>
      <vt:lpstr>Презентация PowerPoint</vt:lpstr>
      <vt:lpstr>Презентация PowerPoint</vt:lpstr>
      <vt:lpstr>3. ЗАТОЧКА РЕЖУЩЕГО ИНСТРУМЕНТА</vt:lpstr>
      <vt:lpstr>Презентация PowerPoint</vt:lpstr>
      <vt:lpstr>Заточка зубил и крейцмейселей </vt:lpstr>
      <vt:lpstr>Презентация PowerPoint</vt:lpstr>
      <vt:lpstr>Презентация PowerPoint</vt:lpstr>
      <vt:lpstr>4. ОСНОВНЫЕ ПРАВИЛА И СПОСОБЫ ВЫПОЛНЕНИЯ РАБОТ ПРИ РУБКЕ</vt:lpstr>
      <vt:lpstr>Правила рубки металла в тисках</vt:lpstr>
      <vt:lpstr>Презентация PowerPoint</vt:lpstr>
      <vt:lpstr>Презентация PowerPoint</vt:lpstr>
      <vt:lpstr>Презентация PowerPoint</vt:lpstr>
      <vt:lpstr>Правильное держание инструмента при рубке </vt:lpstr>
      <vt:lpstr>Презентация PowerPoint</vt:lpstr>
      <vt:lpstr>Презентация PowerPoint</vt:lpstr>
      <vt:lpstr>Рубка металла</vt:lpstr>
      <vt:lpstr>Рубка круглого металла</vt:lpstr>
      <vt:lpstr>Рубка полосового металла</vt:lpstr>
      <vt:lpstr>Рубка листового металла</vt:lpstr>
      <vt:lpstr>Вырубание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РУЧНЫЕ МЕХАНИЗИРОВАННЫЕ ИНСТРУМЕНТЫ</vt:lpstr>
      <vt:lpstr>Презентация PowerPoint</vt:lpstr>
      <vt:lpstr>Презентация PowerPoint</vt:lpstr>
      <vt:lpstr>  6. ТИПИЧНЫЕ ДЕФЕКТЫ ПРИ РУБКЕ, ПРИЧИНЫ ИХ ПОЯВЛЕНИЯ И СПОСОБЫ ПРЕДУПРЕЖДЕНИЯ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техники безопасности</vt:lpstr>
      <vt:lpstr>Презентация PowerPoint</vt:lpstr>
      <vt:lpstr>ИСТОЧНИКИ ИНФОРМАЦИИ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user</cp:lastModifiedBy>
  <cp:revision>102</cp:revision>
  <dcterms:created xsi:type="dcterms:W3CDTF">2011-07-14T12:34:11Z</dcterms:created>
  <dcterms:modified xsi:type="dcterms:W3CDTF">2021-12-23T17:59:01Z</dcterms:modified>
</cp:coreProperties>
</file>