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56" r:id="rId2"/>
    <p:sldId id="257" r:id="rId3"/>
    <p:sldId id="276" r:id="rId4"/>
    <p:sldId id="385" r:id="rId5"/>
    <p:sldId id="372" r:id="rId6"/>
    <p:sldId id="280" r:id="rId7"/>
    <p:sldId id="281" r:id="rId8"/>
    <p:sldId id="282" r:id="rId9"/>
    <p:sldId id="386" r:id="rId10"/>
    <p:sldId id="279" r:id="rId11"/>
    <p:sldId id="283" r:id="rId12"/>
    <p:sldId id="286" r:id="rId13"/>
    <p:sldId id="278" r:id="rId14"/>
    <p:sldId id="311" r:id="rId15"/>
    <p:sldId id="287" r:id="rId16"/>
    <p:sldId id="387" r:id="rId17"/>
    <p:sldId id="284" r:id="rId18"/>
    <p:sldId id="310" r:id="rId19"/>
    <p:sldId id="285" r:id="rId20"/>
    <p:sldId id="364" r:id="rId21"/>
    <p:sldId id="366" r:id="rId22"/>
    <p:sldId id="367" r:id="rId23"/>
    <p:sldId id="388" r:id="rId24"/>
    <p:sldId id="288" r:id="rId25"/>
    <p:sldId id="277" r:id="rId26"/>
    <p:sldId id="389" r:id="rId27"/>
    <p:sldId id="264" r:id="rId28"/>
    <p:sldId id="391" r:id="rId29"/>
    <p:sldId id="302" r:id="rId30"/>
    <p:sldId id="303" r:id="rId31"/>
    <p:sldId id="304" r:id="rId32"/>
    <p:sldId id="390" r:id="rId33"/>
    <p:sldId id="289" r:id="rId34"/>
    <p:sldId id="290" r:id="rId35"/>
    <p:sldId id="307" r:id="rId36"/>
    <p:sldId id="308" r:id="rId37"/>
    <p:sldId id="320" r:id="rId38"/>
    <p:sldId id="309" r:id="rId39"/>
    <p:sldId id="319" r:id="rId40"/>
    <p:sldId id="294" r:id="rId41"/>
    <p:sldId id="352" r:id="rId42"/>
    <p:sldId id="298" r:id="rId43"/>
    <p:sldId id="299" r:id="rId44"/>
    <p:sldId id="300" r:id="rId45"/>
    <p:sldId id="301" r:id="rId46"/>
    <p:sldId id="356" r:id="rId47"/>
    <p:sldId id="392" r:id="rId48"/>
    <p:sldId id="342" r:id="rId49"/>
    <p:sldId id="351" r:id="rId50"/>
    <p:sldId id="345" r:id="rId51"/>
    <p:sldId id="347" r:id="rId52"/>
    <p:sldId id="346" r:id="rId53"/>
    <p:sldId id="349" r:id="rId54"/>
    <p:sldId id="350" r:id="rId55"/>
    <p:sldId id="348" r:id="rId56"/>
    <p:sldId id="344" r:id="rId57"/>
    <p:sldId id="368" r:id="rId58"/>
    <p:sldId id="331" r:id="rId59"/>
    <p:sldId id="332" r:id="rId60"/>
    <p:sldId id="327" r:id="rId61"/>
    <p:sldId id="329" r:id="rId62"/>
    <p:sldId id="337" r:id="rId63"/>
    <p:sldId id="333" r:id="rId64"/>
    <p:sldId id="334" r:id="rId65"/>
    <p:sldId id="340" r:id="rId66"/>
    <p:sldId id="341" r:id="rId67"/>
    <p:sldId id="335" r:id="rId68"/>
    <p:sldId id="336" r:id="rId69"/>
    <p:sldId id="338" r:id="rId70"/>
    <p:sldId id="339" r:id="rId71"/>
    <p:sldId id="274" r:id="rId72"/>
    <p:sldId id="393" r:id="rId73"/>
    <p:sldId id="357" r:id="rId74"/>
    <p:sldId id="358" r:id="rId75"/>
    <p:sldId id="359" r:id="rId76"/>
    <p:sldId id="363" r:id="rId77"/>
    <p:sldId id="360" r:id="rId78"/>
    <p:sldId id="362" r:id="rId79"/>
    <p:sldId id="361" r:id="rId80"/>
    <p:sldId id="373" r:id="rId81"/>
    <p:sldId id="374" r:id="rId82"/>
    <p:sldId id="375" r:id="rId83"/>
    <p:sldId id="377" r:id="rId84"/>
    <p:sldId id="378" r:id="rId85"/>
    <p:sldId id="379" r:id="rId86"/>
    <p:sldId id="380" r:id="rId87"/>
    <p:sldId id="382" r:id="rId88"/>
    <p:sldId id="381" r:id="rId89"/>
    <p:sldId id="383" r:id="rId90"/>
    <p:sldId id="384" r:id="rId91"/>
    <p:sldId id="376" r:id="rId92"/>
    <p:sldId id="394" r:id="rId93"/>
    <p:sldId id="365" r:id="rId94"/>
    <p:sldId id="370" r:id="rId95"/>
    <p:sldId id="371" r:id="rId96"/>
    <p:sldId id="369" r:id="rId97"/>
    <p:sldId id="395" r:id="rId98"/>
    <p:sldId id="313" r:id="rId99"/>
    <p:sldId id="314" r:id="rId100"/>
    <p:sldId id="315" r:id="rId101"/>
    <p:sldId id="316" r:id="rId102"/>
    <p:sldId id="396" r:id="rId103"/>
    <p:sldId id="272" r:id="rId104"/>
    <p:sldId id="275" r:id="rId105"/>
    <p:sldId id="271" r:id="rId10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8FB"/>
    <a:srgbClr val="35893F"/>
    <a:srgbClr val="143E1C"/>
    <a:srgbClr val="D9F3DC"/>
    <a:srgbClr val="B0E6B6"/>
    <a:srgbClr val="8ADA99"/>
    <a:srgbClr val="FFFFFF"/>
    <a:srgbClr val="2B93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13" autoAdjust="0"/>
    <p:restoredTop sz="94660"/>
  </p:normalViewPr>
  <p:slideViewPr>
    <p:cSldViewPr>
      <p:cViewPr varScale="1">
        <p:scale>
          <a:sx n="97" d="100"/>
          <a:sy n="97" d="100"/>
        </p:scale>
        <p:origin x="37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6AACC-E218-436A-9E41-C8BC1D750C7B}" type="doc">
      <dgm:prSet loTypeId="urn:microsoft.com/office/officeart/2005/8/layout/process3" loCatId="process" qsTypeId="urn:microsoft.com/office/officeart/2005/8/quickstyle/3d2#1" qsCatId="3D" csTypeId="urn:microsoft.com/office/officeart/2005/8/colors/accent0_3" csCatId="mainScheme" phldr="1"/>
      <dgm:spPr/>
      <dgm:t>
        <a:bodyPr/>
        <a:lstStyle/>
        <a:p>
          <a:endParaRPr lang="ru-RU"/>
        </a:p>
      </dgm:t>
    </dgm:pt>
    <dgm:pt modelId="{FD1856A7-C15D-4984-B80F-B444A553B988}">
      <dgm:prSet/>
      <dgm:spPr/>
      <dgm:t>
        <a:bodyPr/>
        <a:lstStyle/>
        <a:p>
          <a:pPr rtl="0"/>
          <a:r>
            <a:rPr lang="ru-RU" b="1" dirty="0" smtClean="0"/>
            <a:t>Основными результатами деятельности по стандартизации должны быть: </a:t>
          </a:r>
          <a:endParaRPr lang="ru-RU" b="1" dirty="0"/>
        </a:p>
      </dgm:t>
    </dgm:pt>
    <dgm:pt modelId="{764E11F4-04A8-4905-9D64-60523F4DC9A1}" type="parTrans" cxnId="{E753D908-B0F7-4717-B5C5-CB6F57F5B2D0}">
      <dgm:prSet/>
      <dgm:spPr/>
      <dgm:t>
        <a:bodyPr/>
        <a:lstStyle/>
        <a:p>
          <a:endParaRPr lang="ru-RU"/>
        </a:p>
      </dgm:t>
    </dgm:pt>
    <dgm:pt modelId="{C30DCAEC-9CA4-401B-BA38-E412AE0D3354}" type="sibTrans" cxnId="{E753D908-B0F7-4717-B5C5-CB6F57F5B2D0}">
      <dgm:prSet/>
      <dgm:spPr/>
      <dgm:t>
        <a:bodyPr/>
        <a:lstStyle/>
        <a:p>
          <a:endParaRPr lang="ru-RU"/>
        </a:p>
      </dgm:t>
    </dgm:pt>
    <dgm:pt modelId="{422C91AB-4A5F-463E-A6BD-614E6D68A635}">
      <dgm:prSet/>
      <dgm:spPr/>
      <dgm:t>
        <a:bodyPr/>
        <a:lstStyle/>
        <a:p>
          <a:pPr rtl="0"/>
          <a:r>
            <a:rPr lang="ru-RU" dirty="0" smtClean="0"/>
            <a:t>повышение степени соответствия продукта (услуги), процессов их функциональному назначению, </a:t>
          </a:r>
          <a:endParaRPr lang="ru-RU" dirty="0"/>
        </a:p>
      </dgm:t>
    </dgm:pt>
    <dgm:pt modelId="{F0CB577E-E2AC-4C6A-8775-14C04EDBAA04}" type="parTrans" cxnId="{C302DB45-00DE-48D3-83D9-AC0486C8F243}">
      <dgm:prSet/>
      <dgm:spPr/>
      <dgm:t>
        <a:bodyPr/>
        <a:lstStyle/>
        <a:p>
          <a:endParaRPr lang="ru-RU"/>
        </a:p>
      </dgm:t>
    </dgm:pt>
    <dgm:pt modelId="{3087A335-643B-41CE-82D7-12D5E5C8A0CB}" type="sibTrans" cxnId="{C302DB45-00DE-48D3-83D9-AC0486C8F243}">
      <dgm:prSet/>
      <dgm:spPr/>
      <dgm:t>
        <a:bodyPr/>
        <a:lstStyle/>
        <a:p>
          <a:endParaRPr lang="ru-RU"/>
        </a:p>
      </dgm:t>
    </dgm:pt>
    <dgm:pt modelId="{AE5CC32A-4EB0-4D28-983D-AAEA111D0CE0}">
      <dgm:prSet/>
      <dgm:spPr/>
      <dgm:t>
        <a:bodyPr/>
        <a:lstStyle/>
        <a:p>
          <a:pPr rtl="0"/>
          <a:r>
            <a:rPr lang="ru-RU" dirty="0" smtClean="0"/>
            <a:t>устранение технических барьеров в международном товарообмене, </a:t>
          </a:r>
          <a:endParaRPr lang="ru-RU" dirty="0"/>
        </a:p>
      </dgm:t>
    </dgm:pt>
    <dgm:pt modelId="{6A5795DE-6E59-4E20-A579-EDCEF89F2D96}" type="parTrans" cxnId="{33633478-7E10-44BA-9906-1C99FC7CF456}">
      <dgm:prSet/>
      <dgm:spPr/>
      <dgm:t>
        <a:bodyPr/>
        <a:lstStyle/>
        <a:p>
          <a:endParaRPr lang="ru-RU"/>
        </a:p>
      </dgm:t>
    </dgm:pt>
    <dgm:pt modelId="{39538E0F-0619-4793-93BF-2039DDB510D5}" type="sibTrans" cxnId="{33633478-7E10-44BA-9906-1C99FC7CF456}">
      <dgm:prSet/>
      <dgm:spPr/>
      <dgm:t>
        <a:bodyPr/>
        <a:lstStyle/>
        <a:p>
          <a:endParaRPr lang="ru-RU"/>
        </a:p>
      </dgm:t>
    </dgm:pt>
    <dgm:pt modelId="{CA8D4ADB-1AEC-410F-8D09-8746C91B2D56}">
      <dgm:prSet/>
      <dgm:spPr/>
      <dgm:t>
        <a:bodyPr/>
        <a:lstStyle/>
        <a:p>
          <a:pPr rtl="0"/>
          <a:r>
            <a:rPr lang="ru-RU" dirty="0" smtClean="0"/>
            <a:t>содействие научно-техническому прогрессу и сотрудничеству в различных областях.</a:t>
          </a:r>
          <a:endParaRPr lang="ru-RU" dirty="0"/>
        </a:p>
      </dgm:t>
    </dgm:pt>
    <dgm:pt modelId="{E0F803BC-AF6B-4544-8E1A-B049CDF84BF9}" type="parTrans" cxnId="{41E33ECC-D512-4853-9294-434CF8CE5291}">
      <dgm:prSet/>
      <dgm:spPr/>
      <dgm:t>
        <a:bodyPr/>
        <a:lstStyle/>
        <a:p>
          <a:endParaRPr lang="ru-RU"/>
        </a:p>
      </dgm:t>
    </dgm:pt>
    <dgm:pt modelId="{D0C9E62A-43F7-48DE-8B93-1E0997D05FDF}" type="sibTrans" cxnId="{41E33ECC-D512-4853-9294-434CF8CE5291}">
      <dgm:prSet/>
      <dgm:spPr/>
      <dgm:t>
        <a:bodyPr/>
        <a:lstStyle/>
        <a:p>
          <a:endParaRPr lang="ru-RU"/>
        </a:p>
      </dgm:t>
    </dgm:pt>
    <dgm:pt modelId="{0B88C539-6035-42EB-8FE4-99E64448678A}" type="pres">
      <dgm:prSet presAssocID="{6D36AACC-E218-436A-9E41-C8BC1D750C7B}" presName="linearFlow" presStyleCnt="0">
        <dgm:presLayoutVars>
          <dgm:dir/>
          <dgm:animLvl val="lvl"/>
          <dgm:resizeHandles val="exact"/>
        </dgm:presLayoutVars>
      </dgm:prSet>
      <dgm:spPr/>
      <dgm:t>
        <a:bodyPr/>
        <a:lstStyle/>
        <a:p>
          <a:endParaRPr lang="ru-RU"/>
        </a:p>
      </dgm:t>
    </dgm:pt>
    <dgm:pt modelId="{54A0A6EA-F1FF-428C-AE3C-E53942CB24BD}" type="pres">
      <dgm:prSet presAssocID="{FD1856A7-C15D-4984-B80F-B444A553B988}" presName="composite" presStyleCnt="0"/>
      <dgm:spPr/>
    </dgm:pt>
    <dgm:pt modelId="{2DBF72C1-43B2-48B2-B00F-A1E1D4F45490}" type="pres">
      <dgm:prSet presAssocID="{FD1856A7-C15D-4984-B80F-B444A553B988}" presName="parTx" presStyleLbl="node1" presStyleIdx="0" presStyleCnt="1">
        <dgm:presLayoutVars>
          <dgm:chMax val="0"/>
          <dgm:chPref val="0"/>
          <dgm:bulletEnabled val="1"/>
        </dgm:presLayoutVars>
      </dgm:prSet>
      <dgm:spPr/>
      <dgm:t>
        <a:bodyPr/>
        <a:lstStyle/>
        <a:p>
          <a:endParaRPr lang="ru-RU"/>
        </a:p>
      </dgm:t>
    </dgm:pt>
    <dgm:pt modelId="{DFFC6E15-5A6A-4720-BCEE-79C0CD782790}" type="pres">
      <dgm:prSet presAssocID="{FD1856A7-C15D-4984-B80F-B444A553B988}" presName="parSh" presStyleLbl="node1" presStyleIdx="0" presStyleCnt="1"/>
      <dgm:spPr/>
      <dgm:t>
        <a:bodyPr/>
        <a:lstStyle/>
        <a:p>
          <a:endParaRPr lang="ru-RU"/>
        </a:p>
      </dgm:t>
    </dgm:pt>
    <dgm:pt modelId="{3AFE05C7-C489-47E0-BF88-D7A441514E7D}" type="pres">
      <dgm:prSet presAssocID="{FD1856A7-C15D-4984-B80F-B444A553B988}" presName="desTx" presStyleLbl="fgAcc1" presStyleIdx="0" presStyleCnt="1" custLinFactNeighborX="1106" custLinFactNeighborY="1567">
        <dgm:presLayoutVars>
          <dgm:bulletEnabled val="1"/>
        </dgm:presLayoutVars>
      </dgm:prSet>
      <dgm:spPr/>
      <dgm:t>
        <a:bodyPr/>
        <a:lstStyle/>
        <a:p>
          <a:endParaRPr lang="ru-RU"/>
        </a:p>
      </dgm:t>
    </dgm:pt>
  </dgm:ptLst>
  <dgm:cxnLst>
    <dgm:cxn modelId="{A2CDD7C5-5CF1-419A-A399-99922F45A084}" type="presOf" srcId="{6D36AACC-E218-436A-9E41-C8BC1D750C7B}" destId="{0B88C539-6035-42EB-8FE4-99E64448678A}" srcOrd="0" destOrd="0" presId="urn:microsoft.com/office/officeart/2005/8/layout/process3"/>
    <dgm:cxn modelId="{28E2F4D0-31CF-490D-9677-835E5EED6AFD}" type="presOf" srcId="{422C91AB-4A5F-463E-A6BD-614E6D68A635}" destId="{3AFE05C7-C489-47E0-BF88-D7A441514E7D}" srcOrd="0" destOrd="0" presId="urn:microsoft.com/office/officeart/2005/8/layout/process3"/>
    <dgm:cxn modelId="{C5B4A2A0-9B57-468A-B961-0CF9089886D9}" type="presOf" srcId="{FD1856A7-C15D-4984-B80F-B444A553B988}" destId="{2DBF72C1-43B2-48B2-B00F-A1E1D4F45490}" srcOrd="0" destOrd="0" presId="urn:microsoft.com/office/officeart/2005/8/layout/process3"/>
    <dgm:cxn modelId="{DC1D863B-614D-43C4-AF88-82D9645B7B3E}" type="presOf" srcId="{AE5CC32A-4EB0-4D28-983D-AAEA111D0CE0}" destId="{3AFE05C7-C489-47E0-BF88-D7A441514E7D}" srcOrd="0" destOrd="1" presId="urn:microsoft.com/office/officeart/2005/8/layout/process3"/>
    <dgm:cxn modelId="{33633478-7E10-44BA-9906-1C99FC7CF456}" srcId="{FD1856A7-C15D-4984-B80F-B444A553B988}" destId="{AE5CC32A-4EB0-4D28-983D-AAEA111D0CE0}" srcOrd="1" destOrd="0" parTransId="{6A5795DE-6E59-4E20-A579-EDCEF89F2D96}" sibTransId="{39538E0F-0619-4793-93BF-2039DDB510D5}"/>
    <dgm:cxn modelId="{3F9DDEB4-FE97-47E0-A019-6297F45CE4AD}" type="presOf" srcId="{CA8D4ADB-1AEC-410F-8D09-8746C91B2D56}" destId="{3AFE05C7-C489-47E0-BF88-D7A441514E7D}" srcOrd="0" destOrd="2" presId="urn:microsoft.com/office/officeart/2005/8/layout/process3"/>
    <dgm:cxn modelId="{E753D908-B0F7-4717-B5C5-CB6F57F5B2D0}" srcId="{6D36AACC-E218-436A-9E41-C8BC1D750C7B}" destId="{FD1856A7-C15D-4984-B80F-B444A553B988}" srcOrd="0" destOrd="0" parTransId="{764E11F4-04A8-4905-9D64-60523F4DC9A1}" sibTransId="{C30DCAEC-9CA4-401B-BA38-E412AE0D3354}"/>
    <dgm:cxn modelId="{C302DB45-00DE-48D3-83D9-AC0486C8F243}" srcId="{FD1856A7-C15D-4984-B80F-B444A553B988}" destId="{422C91AB-4A5F-463E-A6BD-614E6D68A635}" srcOrd="0" destOrd="0" parTransId="{F0CB577E-E2AC-4C6A-8775-14C04EDBAA04}" sibTransId="{3087A335-643B-41CE-82D7-12D5E5C8A0CB}"/>
    <dgm:cxn modelId="{41E33ECC-D512-4853-9294-434CF8CE5291}" srcId="{FD1856A7-C15D-4984-B80F-B444A553B988}" destId="{CA8D4ADB-1AEC-410F-8D09-8746C91B2D56}" srcOrd="2" destOrd="0" parTransId="{E0F803BC-AF6B-4544-8E1A-B049CDF84BF9}" sibTransId="{D0C9E62A-43F7-48DE-8B93-1E0997D05FDF}"/>
    <dgm:cxn modelId="{2276078E-14A5-426F-8CE6-B8989C9F1D0E}" type="presOf" srcId="{FD1856A7-C15D-4984-B80F-B444A553B988}" destId="{DFFC6E15-5A6A-4720-BCEE-79C0CD782790}" srcOrd="1" destOrd="0" presId="urn:microsoft.com/office/officeart/2005/8/layout/process3"/>
    <dgm:cxn modelId="{23DE065E-9DC6-4CAB-A183-FA132B0FFFCB}" type="presParOf" srcId="{0B88C539-6035-42EB-8FE4-99E64448678A}" destId="{54A0A6EA-F1FF-428C-AE3C-E53942CB24BD}" srcOrd="0" destOrd="0" presId="urn:microsoft.com/office/officeart/2005/8/layout/process3"/>
    <dgm:cxn modelId="{70AFFE25-1B29-4C7C-BB0F-30B34E188FDC}" type="presParOf" srcId="{54A0A6EA-F1FF-428C-AE3C-E53942CB24BD}" destId="{2DBF72C1-43B2-48B2-B00F-A1E1D4F45490}" srcOrd="0" destOrd="0" presId="urn:microsoft.com/office/officeart/2005/8/layout/process3"/>
    <dgm:cxn modelId="{6B2D0CF5-9A90-4DB7-9407-CA5A06D91289}" type="presParOf" srcId="{54A0A6EA-F1FF-428C-AE3C-E53942CB24BD}" destId="{DFFC6E15-5A6A-4720-BCEE-79C0CD782790}" srcOrd="1" destOrd="0" presId="urn:microsoft.com/office/officeart/2005/8/layout/process3"/>
    <dgm:cxn modelId="{0CA51A5E-63A6-43D1-8079-D85E5B962BD1}" type="presParOf" srcId="{54A0A6EA-F1FF-428C-AE3C-E53942CB24BD}" destId="{3AFE05C7-C489-47E0-BF88-D7A441514E7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BF57C1-16C7-42A4-B519-C1FDEEB0D88E}" type="doc">
      <dgm:prSet loTypeId="urn:microsoft.com/office/officeart/2005/8/layout/matrix1" loCatId="matrix" qsTypeId="urn:microsoft.com/office/officeart/2005/8/quickstyle/3d2#2" qsCatId="3D" csTypeId="urn:microsoft.com/office/officeart/2005/8/colors/colorful1#1" csCatId="colorful" phldr="1"/>
      <dgm:spPr/>
      <dgm:t>
        <a:bodyPr/>
        <a:lstStyle/>
        <a:p>
          <a:endParaRPr lang="ru-RU"/>
        </a:p>
      </dgm:t>
    </dgm:pt>
    <dgm:pt modelId="{C0F7605C-0F7F-4305-A40C-37CF120CA670}">
      <dgm:prSet custT="1"/>
      <dgm:spPr/>
      <dgm:t>
        <a:bodyPr/>
        <a:lstStyle/>
        <a:p>
          <a:pPr algn="ctr" rtl="0"/>
          <a:r>
            <a:rPr lang="ru-RU" sz="2400" b="1" dirty="0" smtClean="0">
              <a:solidFill>
                <a:srgbClr val="FFFF00"/>
              </a:solidFill>
            </a:rPr>
            <a:t>1. МЕЖДУНАРОДНАЯ СТАНДАРТИЗАЦИЯ </a:t>
          </a:r>
          <a:r>
            <a:rPr lang="ru-RU" sz="2400" b="1" dirty="0" smtClean="0">
              <a:solidFill>
                <a:schemeClr val="bg1"/>
              </a:solidFill>
            </a:rPr>
            <a:t>–</a:t>
          </a:r>
          <a:r>
            <a:rPr lang="ru-RU" sz="2400" b="1" dirty="0" smtClean="0">
              <a:solidFill>
                <a:srgbClr val="FFFF00"/>
              </a:solidFill>
            </a:rPr>
            <a:t> </a:t>
          </a:r>
          <a:r>
            <a:rPr lang="ru-RU" sz="2400" b="1" dirty="0" smtClean="0"/>
            <a:t>участие в  стандартизации открыто для соответствующих органов любой страны</a:t>
          </a:r>
          <a:r>
            <a:rPr lang="ru-RU" sz="2000" b="1" dirty="0" smtClean="0"/>
            <a:t>	</a:t>
          </a:r>
          <a:endParaRPr lang="ru-RU" sz="2000" b="1" dirty="0"/>
        </a:p>
      </dgm:t>
    </dgm:pt>
    <dgm:pt modelId="{17A1D131-AF68-48BA-8251-52EE1184F75E}" type="parTrans" cxnId="{633F5E0F-0726-463E-8B85-55A2E250B638}">
      <dgm:prSet/>
      <dgm:spPr/>
      <dgm:t>
        <a:bodyPr/>
        <a:lstStyle/>
        <a:p>
          <a:endParaRPr lang="ru-RU"/>
        </a:p>
      </dgm:t>
    </dgm:pt>
    <dgm:pt modelId="{6BBA53C7-C62A-43B5-8CF5-0F6623E6EE85}" type="sibTrans" cxnId="{633F5E0F-0726-463E-8B85-55A2E250B638}">
      <dgm:prSet/>
      <dgm:spPr/>
      <dgm:t>
        <a:bodyPr/>
        <a:lstStyle/>
        <a:p>
          <a:endParaRPr lang="ru-RU"/>
        </a:p>
      </dgm:t>
    </dgm:pt>
    <dgm:pt modelId="{1392DC56-7822-4FA2-A22E-7E566C968CE2}">
      <dgm:prSet custT="1"/>
      <dgm:spPr/>
      <dgm:t>
        <a:bodyPr anchor="ctr"/>
        <a:lstStyle/>
        <a:p>
          <a:pPr rtl="0"/>
          <a:r>
            <a:rPr lang="ru-RU" sz="2300" b="1" dirty="0" smtClean="0">
              <a:solidFill>
                <a:srgbClr val="FFFF00"/>
              </a:solidFill>
            </a:rPr>
            <a:t>2. РЕГИОНАЛЬНАЯ СТАНДАРТИЗАЦИЯ </a:t>
          </a:r>
          <a:r>
            <a:rPr lang="ru-RU" sz="2000" b="1" dirty="0" smtClean="0">
              <a:solidFill>
                <a:schemeClr val="tx1"/>
              </a:solidFill>
            </a:rPr>
            <a:t>— </a:t>
          </a:r>
          <a:r>
            <a:rPr lang="ru-RU" sz="1900" b="1" dirty="0" smtClean="0">
              <a:solidFill>
                <a:schemeClr val="tx1"/>
              </a:solidFill>
            </a:rPr>
            <a:t>деятельность, открытая только для соответствующих органов государств одного географического, политического или экономического региона мира </a:t>
          </a:r>
          <a:endParaRPr lang="ru-RU" sz="1900" b="1" dirty="0">
            <a:solidFill>
              <a:schemeClr val="tx1"/>
            </a:solidFill>
          </a:endParaRPr>
        </a:p>
      </dgm:t>
    </dgm:pt>
    <dgm:pt modelId="{1BA097DA-2367-4405-9973-3A1F4C80CB2D}" type="parTrans" cxnId="{65181963-10FB-41AD-A5A6-582448EAFE54}">
      <dgm:prSet/>
      <dgm:spPr/>
      <dgm:t>
        <a:bodyPr/>
        <a:lstStyle/>
        <a:p>
          <a:endParaRPr lang="ru-RU"/>
        </a:p>
      </dgm:t>
    </dgm:pt>
    <dgm:pt modelId="{930E1793-92B6-4C06-BABF-CE4A71B9AFDD}" type="sibTrans" cxnId="{65181963-10FB-41AD-A5A6-582448EAFE54}">
      <dgm:prSet/>
      <dgm:spPr/>
      <dgm:t>
        <a:bodyPr/>
        <a:lstStyle/>
        <a:p>
          <a:endParaRPr lang="ru-RU"/>
        </a:p>
      </dgm:t>
    </dgm:pt>
    <dgm:pt modelId="{0DAACE81-69FC-460F-AF22-6FB796BE564D}">
      <dgm:prSet custT="1"/>
      <dgm:spPr/>
      <dgm:t>
        <a:bodyPr/>
        <a:lstStyle/>
        <a:p>
          <a:pPr rtl="0"/>
          <a:r>
            <a:rPr lang="ru-RU" sz="2400" b="1" dirty="0" smtClean="0">
              <a:solidFill>
                <a:srgbClr val="FFFF00"/>
              </a:solidFill>
            </a:rPr>
            <a:t>3. НАЦИОНАЛЬНАЯ СТАНДАРТИЗАЦИЯ </a:t>
          </a:r>
          <a:r>
            <a:rPr lang="ru-RU" sz="1900" b="1" dirty="0" smtClean="0"/>
            <a:t>— </a:t>
          </a:r>
          <a:r>
            <a:rPr lang="ru-RU" sz="2400" b="1" dirty="0" smtClean="0"/>
            <a:t>стандартизация в одном конкретном государстве </a:t>
          </a:r>
          <a:endParaRPr lang="ru-RU" sz="2400" b="1" dirty="0"/>
        </a:p>
      </dgm:t>
    </dgm:pt>
    <dgm:pt modelId="{16A48B48-4964-4D65-8241-3BED774299AB}" type="parTrans" cxnId="{67712937-84B9-44CE-B0F3-64AA746D0C88}">
      <dgm:prSet/>
      <dgm:spPr/>
      <dgm:t>
        <a:bodyPr/>
        <a:lstStyle/>
        <a:p>
          <a:endParaRPr lang="ru-RU"/>
        </a:p>
      </dgm:t>
    </dgm:pt>
    <dgm:pt modelId="{2156C62B-7A9B-4BB0-8A6B-53E54B80634D}" type="sibTrans" cxnId="{67712937-84B9-44CE-B0F3-64AA746D0C88}">
      <dgm:prSet/>
      <dgm:spPr/>
      <dgm:t>
        <a:bodyPr/>
        <a:lstStyle/>
        <a:p>
          <a:endParaRPr lang="ru-RU"/>
        </a:p>
      </dgm:t>
    </dgm:pt>
    <dgm:pt modelId="{E251B421-A7CC-466E-AB94-2159354F7254}">
      <dgm:prSet/>
      <dgm:spPr/>
      <dgm:t>
        <a:bodyPr/>
        <a:lstStyle/>
        <a:p>
          <a:pPr rtl="0"/>
          <a:r>
            <a:rPr lang="ru-RU" b="1" dirty="0" smtClean="0"/>
            <a:t>Стандартизацию, которая проводится в административно-территориальной единице (провинции, крае и т.п.), называется </a:t>
          </a:r>
          <a:r>
            <a:rPr lang="ru-RU" b="1" dirty="0" smtClean="0">
              <a:solidFill>
                <a:schemeClr val="tx1"/>
              </a:solidFill>
            </a:rPr>
            <a:t>АДМИНИСТРАТИВНО-ТЕРРИТОРИАЛЬНОЙ СТАНДАРТИЗАЦИЕЙ</a:t>
          </a:r>
          <a:r>
            <a:rPr lang="ru-RU" b="1" dirty="0" smtClean="0"/>
            <a:t>.</a:t>
          </a:r>
          <a:endParaRPr lang="ru-RU" b="1" dirty="0"/>
        </a:p>
      </dgm:t>
    </dgm:pt>
    <dgm:pt modelId="{D4BF4BEA-32DB-4919-8C3E-6DE3F6447438}" type="parTrans" cxnId="{13EFC61A-1865-440D-820E-8C66195CFAE2}">
      <dgm:prSet/>
      <dgm:spPr/>
      <dgm:t>
        <a:bodyPr/>
        <a:lstStyle/>
        <a:p>
          <a:endParaRPr lang="ru-RU"/>
        </a:p>
      </dgm:t>
    </dgm:pt>
    <dgm:pt modelId="{02A2DFCB-012B-4CDA-9434-F6BCEFE18833}" type="sibTrans" cxnId="{13EFC61A-1865-440D-820E-8C66195CFAE2}">
      <dgm:prSet/>
      <dgm:spPr/>
      <dgm:t>
        <a:bodyPr/>
        <a:lstStyle/>
        <a:p>
          <a:endParaRPr lang="ru-RU"/>
        </a:p>
      </dgm:t>
    </dgm:pt>
    <dgm:pt modelId="{6C807C20-B704-424C-B96D-AE979B760A37}">
      <dgm:prSet custT="1"/>
      <dgm:spPr>
        <a:ln w="76200">
          <a:solidFill>
            <a:srgbClr val="FF0000"/>
          </a:solidFill>
        </a:ln>
      </dgm:spPr>
      <dgm:t>
        <a:bodyPr/>
        <a:lstStyle/>
        <a:p>
          <a:pPr rtl="0"/>
          <a:r>
            <a:rPr lang="ru-RU" sz="2800" b="1" cap="none" spc="0" dirty="0" smtClean="0">
              <a:ln w="17780" cmpd="sng">
                <a:prstDash val="solid"/>
                <a:miter lim="800000"/>
              </a:ln>
              <a:effectLst>
                <a:outerShdw blurRad="50800" algn="tl" rotWithShape="0">
                  <a:srgbClr val="000000"/>
                </a:outerShdw>
              </a:effectLst>
            </a:rPr>
            <a:t>Уровни стандартизации</a:t>
          </a:r>
          <a:endParaRPr lang="ru-RU" sz="2800" b="1" cap="none" spc="0" dirty="0">
            <a:ln w="17780" cmpd="sng">
              <a:prstDash val="solid"/>
              <a:miter lim="800000"/>
            </a:ln>
            <a:effectLst>
              <a:outerShdw blurRad="50800" algn="tl" rotWithShape="0">
                <a:srgbClr val="000000"/>
              </a:outerShdw>
            </a:effectLst>
          </a:endParaRPr>
        </a:p>
      </dgm:t>
    </dgm:pt>
    <dgm:pt modelId="{77838E48-A26B-4C0D-B31B-3C599273013A}" type="sibTrans" cxnId="{798F56CB-5C6D-46AC-B672-136315B8CCA1}">
      <dgm:prSet/>
      <dgm:spPr/>
      <dgm:t>
        <a:bodyPr/>
        <a:lstStyle/>
        <a:p>
          <a:endParaRPr lang="ru-RU"/>
        </a:p>
      </dgm:t>
    </dgm:pt>
    <dgm:pt modelId="{2727A566-3020-46DD-B955-B5F5DBBDAA57}" type="parTrans" cxnId="{798F56CB-5C6D-46AC-B672-136315B8CCA1}">
      <dgm:prSet/>
      <dgm:spPr/>
      <dgm:t>
        <a:bodyPr/>
        <a:lstStyle/>
        <a:p>
          <a:endParaRPr lang="ru-RU"/>
        </a:p>
      </dgm:t>
    </dgm:pt>
    <dgm:pt modelId="{77620AD2-B483-460C-AF69-A43C623B4CD6}" type="pres">
      <dgm:prSet presAssocID="{C0BF57C1-16C7-42A4-B519-C1FDEEB0D88E}" presName="diagram" presStyleCnt="0">
        <dgm:presLayoutVars>
          <dgm:chMax val="1"/>
          <dgm:dir/>
          <dgm:animLvl val="ctr"/>
          <dgm:resizeHandles val="exact"/>
        </dgm:presLayoutVars>
      </dgm:prSet>
      <dgm:spPr/>
      <dgm:t>
        <a:bodyPr/>
        <a:lstStyle/>
        <a:p>
          <a:endParaRPr lang="ru-RU"/>
        </a:p>
      </dgm:t>
    </dgm:pt>
    <dgm:pt modelId="{3694E32D-9293-4785-B426-C4384978D3C2}" type="pres">
      <dgm:prSet presAssocID="{C0BF57C1-16C7-42A4-B519-C1FDEEB0D88E}" presName="matrix" presStyleCnt="0"/>
      <dgm:spPr/>
    </dgm:pt>
    <dgm:pt modelId="{1EE3A342-0B09-4D63-B7F6-916CEC74DAFD}" type="pres">
      <dgm:prSet presAssocID="{C0BF57C1-16C7-42A4-B519-C1FDEEB0D88E}" presName="tile1" presStyleLbl="node1" presStyleIdx="0" presStyleCnt="4"/>
      <dgm:spPr/>
      <dgm:t>
        <a:bodyPr/>
        <a:lstStyle/>
        <a:p>
          <a:endParaRPr lang="ru-RU"/>
        </a:p>
      </dgm:t>
    </dgm:pt>
    <dgm:pt modelId="{7FDEA9EF-4321-47AC-B08C-8A2AD81DBDAD}" type="pres">
      <dgm:prSet presAssocID="{C0BF57C1-16C7-42A4-B519-C1FDEEB0D88E}" presName="tile1text" presStyleLbl="node1" presStyleIdx="0" presStyleCnt="4">
        <dgm:presLayoutVars>
          <dgm:chMax val="0"/>
          <dgm:chPref val="0"/>
          <dgm:bulletEnabled val="1"/>
        </dgm:presLayoutVars>
      </dgm:prSet>
      <dgm:spPr/>
      <dgm:t>
        <a:bodyPr/>
        <a:lstStyle/>
        <a:p>
          <a:endParaRPr lang="ru-RU"/>
        </a:p>
      </dgm:t>
    </dgm:pt>
    <dgm:pt modelId="{42BD8A90-AF0E-4037-934F-58ABEF22C371}" type="pres">
      <dgm:prSet presAssocID="{C0BF57C1-16C7-42A4-B519-C1FDEEB0D88E}" presName="tile2" presStyleLbl="node1" presStyleIdx="1" presStyleCnt="4" custLinFactNeighborX="799"/>
      <dgm:spPr/>
      <dgm:t>
        <a:bodyPr/>
        <a:lstStyle/>
        <a:p>
          <a:endParaRPr lang="ru-RU"/>
        </a:p>
      </dgm:t>
    </dgm:pt>
    <dgm:pt modelId="{FE161C41-A0AE-412F-BDE5-2FD96E4925C3}" type="pres">
      <dgm:prSet presAssocID="{C0BF57C1-16C7-42A4-B519-C1FDEEB0D88E}" presName="tile2text" presStyleLbl="node1" presStyleIdx="1" presStyleCnt="4">
        <dgm:presLayoutVars>
          <dgm:chMax val="0"/>
          <dgm:chPref val="0"/>
          <dgm:bulletEnabled val="1"/>
        </dgm:presLayoutVars>
      </dgm:prSet>
      <dgm:spPr/>
      <dgm:t>
        <a:bodyPr/>
        <a:lstStyle/>
        <a:p>
          <a:endParaRPr lang="ru-RU"/>
        </a:p>
      </dgm:t>
    </dgm:pt>
    <dgm:pt modelId="{D0211854-1A6C-4A3C-A459-9844106F2F40}" type="pres">
      <dgm:prSet presAssocID="{C0BF57C1-16C7-42A4-B519-C1FDEEB0D88E}" presName="tile3" presStyleLbl="node1" presStyleIdx="2" presStyleCnt="4"/>
      <dgm:spPr/>
      <dgm:t>
        <a:bodyPr/>
        <a:lstStyle/>
        <a:p>
          <a:endParaRPr lang="ru-RU"/>
        </a:p>
      </dgm:t>
    </dgm:pt>
    <dgm:pt modelId="{C2043A6F-44A9-4875-ABC9-9D4015F7313C}" type="pres">
      <dgm:prSet presAssocID="{C0BF57C1-16C7-42A4-B519-C1FDEEB0D88E}" presName="tile3text" presStyleLbl="node1" presStyleIdx="2" presStyleCnt="4">
        <dgm:presLayoutVars>
          <dgm:chMax val="0"/>
          <dgm:chPref val="0"/>
          <dgm:bulletEnabled val="1"/>
        </dgm:presLayoutVars>
      </dgm:prSet>
      <dgm:spPr/>
      <dgm:t>
        <a:bodyPr/>
        <a:lstStyle/>
        <a:p>
          <a:endParaRPr lang="ru-RU"/>
        </a:p>
      </dgm:t>
    </dgm:pt>
    <dgm:pt modelId="{82CECB1F-8529-4F05-A87D-9BF7D4E39950}" type="pres">
      <dgm:prSet presAssocID="{C0BF57C1-16C7-42A4-B519-C1FDEEB0D88E}" presName="tile4" presStyleLbl="node1" presStyleIdx="3" presStyleCnt="4"/>
      <dgm:spPr/>
      <dgm:t>
        <a:bodyPr/>
        <a:lstStyle/>
        <a:p>
          <a:endParaRPr lang="ru-RU"/>
        </a:p>
      </dgm:t>
    </dgm:pt>
    <dgm:pt modelId="{51DC0DB6-77C5-4F4B-9DFF-509B3FF06AC7}" type="pres">
      <dgm:prSet presAssocID="{C0BF57C1-16C7-42A4-B519-C1FDEEB0D88E}" presName="tile4text" presStyleLbl="node1" presStyleIdx="3" presStyleCnt="4">
        <dgm:presLayoutVars>
          <dgm:chMax val="0"/>
          <dgm:chPref val="0"/>
          <dgm:bulletEnabled val="1"/>
        </dgm:presLayoutVars>
      </dgm:prSet>
      <dgm:spPr/>
      <dgm:t>
        <a:bodyPr/>
        <a:lstStyle/>
        <a:p>
          <a:endParaRPr lang="ru-RU"/>
        </a:p>
      </dgm:t>
    </dgm:pt>
    <dgm:pt modelId="{4746706B-2B81-4695-80E4-0887DD1106EC}" type="pres">
      <dgm:prSet presAssocID="{C0BF57C1-16C7-42A4-B519-C1FDEEB0D88E}" presName="centerTile" presStyleLbl="fgShp" presStyleIdx="0" presStyleCnt="1" custScaleX="126684" custLinFactNeighborX="-6840">
        <dgm:presLayoutVars>
          <dgm:chMax val="0"/>
          <dgm:chPref val="0"/>
        </dgm:presLayoutVars>
      </dgm:prSet>
      <dgm:spPr/>
      <dgm:t>
        <a:bodyPr/>
        <a:lstStyle/>
        <a:p>
          <a:endParaRPr lang="ru-RU"/>
        </a:p>
      </dgm:t>
    </dgm:pt>
  </dgm:ptLst>
  <dgm:cxnLst>
    <dgm:cxn modelId="{13EFC61A-1865-440D-820E-8C66195CFAE2}" srcId="{6C807C20-B704-424C-B96D-AE979B760A37}" destId="{E251B421-A7CC-466E-AB94-2159354F7254}" srcOrd="3" destOrd="0" parTransId="{D4BF4BEA-32DB-4919-8C3E-6DE3F6447438}" sibTransId="{02A2DFCB-012B-4CDA-9434-F6BCEFE18833}"/>
    <dgm:cxn modelId="{8AE55A4C-AD84-49D5-9718-D088DAA10B64}" type="presOf" srcId="{0DAACE81-69FC-460F-AF22-6FB796BE564D}" destId="{C2043A6F-44A9-4875-ABC9-9D4015F7313C}" srcOrd="1" destOrd="0" presId="urn:microsoft.com/office/officeart/2005/8/layout/matrix1"/>
    <dgm:cxn modelId="{38EC834D-1E00-449A-AEAB-7F9BBEDA177E}" type="presOf" srcId="{C0BF57C1-16C7-42A4-B519-C1FDEEB0D88E}" destId="{77620AD2-B483-460C-AF69-A43C623B4CD6}" srcOrd="0" destOrd="0" presId="urn:microsoft.com/office/officeart/2005/8/layout/matrix1"/>
    <dgm:cxn modelId="{9EC60265-80E0-48E7-9E42-D2680D9C9569}" type="presOf" srcId="{1392DC56-7822-4FA2-A22E-7E566C968CE2}" destId="{FE161C41-A0AE-412F-BDE5-2FD96E4925C3}" srcOrd="1" destOrd="0" presId="urn:microsoft.com/office/officeart/2005/8/layout/matrix1"/>
    <dgm:cxn modelId="{1A7E59C6-E9E2-4C76-A4C3-0C3BA05A5E2E}" type="presOf" srcId="{C0F7605C-0F7F-4305-A40C-37CF120CA670}" destId="{1EE3A342-0B09-4D63-B7F6-916CEC74DAFD}" srcOrd="0" destOrd="0" presId="urn:microsoft.com/office/officeart/2005/8/layout/matrix1"/>
    <dgm:cxn modelId="{633F5E0F-0726-463E-8B85-55A2E250B638}" srcId="{6C807C20-B704-424C-B96D-AE979B760A37}" destId="{C0F7605C-0F7F-4305-A40C-37CF120CA670}" srcOrd="0" destOrd="0" parTransId="{17A1D131-AF68-48BA-8251-52EE1184F75E}" sibTransId="{6BBA53C7-C62A-43B5-8CF5-0F6623E6EE85}"/>
    <dgm:cxn modelId="{798F56CB-5C6D-46AC-B672-136315B8CCA1}" srcId="{C0BF57C1-16C7-42A4-B519-C1FDEEB0D88E}" destId="{6C807C20-B704-424C-B96D-AE979B760A37}" srcOrd="0" destOrd="0" parTransId="{2727A566-3020-46DD-B955-B5F5DBBDAA57}" sibTransId="{77838E48-A26B-4C0D-B31B-3C599273013A}"/>
    <dgm:cxn modelId="{7D19BCB5-5DCC-41CA-B12D-443E48C3AAE1}" type="presOf" srcId="{0DAACE81-69FC-460F-AF22-6FB796BE564D}" destId="{D0211854-1A6C-4A3C-A459-9844106F2F40}" srcOrd="0" destOrd="0" presId="urn:microsoft.com/office/officeart/2005/8/layout/matrix1"/>
    <dgm:cxn modelId="{73B41966-06F2-4B16-8CF0-8901F7365A74}" type="presOf" srcId="{6C807C20-B704-424C-B96D-AE979B760A37}" destId="{4746706B-2B81-4695-80E4-0887DD1106EC}" srcOrd="0" destOrd="0" presId="urn:microsoft.com/office/officeart/2005/8/layout/matrix1"/>
    <dgm:cxn modelId="{65181963-10FB-41AD-A5A6-582448EAFE54}" srcId="{6C807C20-B704-424C-B96D-AE979B760A37}" destId="{1392DC56-7822-4FA2-A22E-7E566C968CE2}" srcOrd="1" destOrd="0" parTransId="{1BA097DA-2367-4405-9973-3A1F4C80CB2D}" sibTransId="{930E1793-92B6-4C06-BABF-CE4A71B9AFDD}"/>
    <dgm:cxn modelId="{67712937-84B9-44CE-B0F3-64AA746D0C88}" srcId="{6C807C20-B704-424C-B96D-AE979B760A37}" destId="{0DAACE81-69FC-460F-AF22-6FB796BE564D}" srcOrd="2" destOrd="0" parTransId="{16A48B48-4964-4D65-8241-3BED774299AB}" sibTransId="{2156C62B-7A9B-4BB0-8A6B-53E54B80634D}"/>
    <dgm:cxn modelId="{AB0EE454-7B59-4E25-98D3-D242902239C1}" type="presOf" srcId="{E251B421-A7CC-466E-AB94-2159354F7254}" destId="{51DC0DB6-77C5-4F4B-9DFF-509B3FF06AC7}" srcOrd="1" destOrd="0" presId="urn:microsoft.com/office/officeart/2005/8/layout/matrix1"/>
    <dgm:cxn modelId="{D8D638CC-3937-4776-B5B0-DCD16E7E8620}" type="presOf" srcId="{1392DC56-7822-4FA2-A22E-7E566C968CE2}" destId="{42BD8A90-AF0E-4037-934F-58ABEF22C371}" srcOrd="0" destOrd="0" presId="urn:microsoft.com/office/officeart/2005/8/layout/matrix1"/>
    <dgm:cxn modelId="{3FC3CA7B-2619-41B0-AF55-D49216A2B863}" type="presOf" srcId="{C0F7605C-0F7F-4305-A40C-37CF120CA670}" destId="{7FDEA9EF-4321-47AC-B08C-8A2AD81DBDAD}" srcOrd="1" destOrd="0" presId="urn:microsoft.com/office/officeart/2005/8/layout/matrix1"/>
    <dgm:cxn modelId="{293DA03A-C2EB-4E38-9A39-D10EE86F339A}" type="presOf" srcId="{E251B421-A7CC-466E-AB94-2159354F7254}" destId="{82CECB1F-8529-4F05-A87D-9BF7D4E39950}" srcOrd="0" destOrd="0" presId="urn:microsoft.com/office/officeart/2005/8/layout/matrix1"/>
    <dgm:cxn modelId="{B552D610-8A71-4513-BCCE-78175A1C8D43}" type="presParOf" srcId="{77620AD2-B483-460C-AF69-A43C623B4CD6}" destId="{3694E32D-9293-4785-B426-C4384978D3C2}" srcOrd="0" destOrd="0" presId="urn:microsoft.com/office/officeart/2005/8/layout/matrix1"/>
    <dgm:cxn modelId="{717A8DDD-E3AB-430F-91A6-5E6F156C2735}" type="presParOf" srcId="{3694E32D-9293-4785-B426-C4384978D3C2}" destId="{1EE3A342-0B09-4D63-B7F6-916CEC74DAFD}" srcOrd="0" destOrd="0" presId="urn:microsoft.com/office/officeart/2005/8/layout/matrix1"/>
    <dgm:cxn modelId="{04147503-D836-40CE-A9FE-E6CC9587EEB3}" type="presParOf" srcId="{3694E32D-9293-4785-B426-C4384978D3C2}" destId="{7FDEA9EF-4321-47AC-B08C-8A2AD81DBDAD}" srcOrd="1" destOrd="0" presId="urn:microsoft.com/office/officeart/2005/8/layout/matrix1"/>
    <dgm:cxn modelId="{8B748E2B-2BE6-4E85-B1E1-CC9CA2376437}" type="presParOf" srcId="{3694E32D-9293-4785-B426-C4384978D3C2}" destId="{42BD8A90-AF0E-4037-934F-58ABEF22C371}" srcOrd="2" destOrd="0" presId="urn:microsoft.com/office/officeart/2005/8/layout/matrix1"/>
    <dgm:cxn modelId="{2F6A0CF5-E864-4785-B5D0-93E0611EB1D5}" type="presParOf" srcId="{3694E32D-9293-4785-B426-C4384978D3C2}" destId="{FE161C41-A0AE-412F-BDE5-2FD96E4925C3}" srcOrd="3" destOrd="0" presId="urn:microsoft.com/office/officeart/2005/8/layout/matrix1"/>
    <dgm:cxn modelId="{DBCFC90D-FC47-4455-99BA-68029E88E2AC}" type="presParOf" srcId="{3694E32D-9293-4785-B426-C4384978D3C2}" destId="{D0211854-1A6C-4A3C-A459-9844106F2F40}" srcOrd="4" destOrd="0" presId="urn:microsoft.com/office/officeart/2005/8/layout/matrix1"/>
    <dgm:cxn modelId="{785FD43F-DDC6-48AB-B5C0-2DF1B43776CD}" type="presParOf" srcId="{3694E32D-9293-4785-B426-C4384978D3C2}" destId="{C2043A6F-44A9-4875-ABC9-9D4015F7313C}" srcOrd="5" destOrd="0" presId="urn:microsoft.com/office/officeart/2005/8/layout/matrix1"/>
    <dgm:cxn modelId="{999EC639-1A7C-48B9-8DD9-31B732D9FC63}" type="presParOf" srcId="{3694E32D-9293-4785-B426-C4384978D3C2}" destId="{82CECB1F-8529-4F05-A87D-9BF7D4E39950}" srcOrd="6" destOrd="0" presId="urn:microsoft.com/office/officeart/2005/8/layout/matrix1"/>
    <dgm:cxn modelId="{4576F117-3742-4886-B7B9-2337D5188D02}" type="presParOf" srcId="{3694E32D-9293-4785-B426-C4384978D3C2}" destId="{51DC0DB6-77C5-4F4B-9DFF-509B3FF06AC7}" srcOrd="7" destOrd="0" presId="urn:microsoft.com/office/officeart/2005/8/layout/matrix1"/>
    <dgm:cxn modelId="{184362E8-ABA3-4D35-AF5E-030CC21DEE0E}" type="presParOf" srcId="{77620AD2-B483-460C-AF69-A43C623B4CD6}" destId="{4746706B-2B81-4695-80E4-0887DD1106E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D4B881-2EC7-43FD-8844-8B925EC87A07}" type="doc">
      <dgm:prSet loTypeId="urn:microsoft.com/office/officeart/2005/8/layout/hierarchy2" loCatId="hierarchy" qsTypeId="urn:microsoft.com/office/officeart/2005/8/quickstyle/3d1" qsCatId="3D" csTypeId="urn:microsoft.com/office/officeart/2005/8/colors/colorful2" csCatId="colorful" phldr="1"/>
      <dgm:spPr/>
      <dgm:t>
        <a:bodyPr/>
        <a:lstStyle/>
        <a:p>
          <a:endParaRPr lang="ru-RU"/>
        </a:p>
      </dgm:t>
    </dgm:pt>
    <dgm:pt modelId="{FDF2682A-B82F-4CD2-B67A-CC42235560B9}">
      <dgm:prSet custT="1"/>
      <dgm:spPr/>
      <dgm:t>
        <a:bodyPr/>
        <a:lstStyle/>
        <a:p>
          <a:pPr rtl="0"/>
          <a:r>
            <a:rPr lang="ru-RU" sz="2000" b="1" dirty="0" smtClean="0">
              <a:solidFill>
                <a:srgbClr val="002060"/>
              </a:solidFill>
            </a:rPr>
            <a:t>ГОСТ Р</a:t>
          </a:r>
          <a:endParaRPr lang="ru-RU" sz="2000" b="1" dirty="0">
            <a:solidFill>
              <a:srgbClr val="002060"/>
            </a:solidFill>
          </a:endParaRPr>
        </a:p>
      </dgm:t>
    </dgm:pt>
    <dgm:pt modelId="{7A7EB98B-7753-408F-B88C-3C9342F1725E}" type="parTrans" cxnId="{2765D6AC-3D8A-419E-B68C-0AAEE6253B6B}">
      <dgm:prSet/>
      <dgm:spPr/>
      <dgm:t>
        <a:bodyPr/>
        <a:lstStyle/>
        <a:p>
          <a:endParaRPr lang="ru-RU"/>
        </a:p>
      </dgm:t>
    </dgm:pt>
    <dgm:pt modelId="{1467FD13-B2DC-40FE-866F-F5E85F590A4E}" type="sibTrans" cxnId="{2765D6AC-3D8A-419E-B68C-0AAEE6253B6B}">
      <dgm:prSet/>
      <dgm:spPr/>
      <dgm:t>
        <a:bodyPr/>
        <a:lstStyle/>
        <a:p>
          <a:endParaRPr lang="ru-RU"/>
        </a:p>
      </dgm:t>
    </dgm:pt>
    <dgm:pt modelId="{A883FC54-F9E7-4739-844E-87FC0286C072}">
      <dgm:prSet custT="1"/>
      <dgm:spPr/>
      <dgm:t>
        <a:bodyPr/>
        <a:lstStyle/>
        <a:p>
          <a:pPr rtl="0"/>
          <a:r>
            <a:rPr lang="ru-RU" sz="2000" b="1" dirty="0" smtClean="0">
              <a:solidFill>
                <a:srgbClr val="002060"/>
              </a:solidFill>
            </a:rPr>
            <a:t>ОСТ</a:t>
          </a:r>
          <a:endParaRPr lang="ru-RU" sz="2000" b="1" dirty="0">
            <a:solidFill>
              <a:srgbClr val="002060"/>
            </a:solidFill>
          </a:endParaRPr>
        </a:p>
      </dgm:t>
    </dgm:pt>
    <dgm:pt modelId="{9F402856-F798-4F5E-A342-FB55A4018946}" type="parTrans" cxnId="{5E836644-FF67-42D8-9D3E-D82DD9DAD948}">
      <dgm:prSet/>
      <dgm:spPr/>
      <dgm:t>
        <a:bodyPr/>
        <a:lstStyle/>
        <a:p>
          <a:endParaRPr lang="ru-RU"/>
        </a:p>
      </dgm:t>
    </dgm:pt>
    <dgm:pt modelId="{59FA642B-3AD7-4701-817E-AE3C7307F9FA}" type="sibTrans" cxnId="{5E836644-FF67-42D8-9D3E-D82DD9DAD948}">
      <dgm:prSet/>
      <dgm:spPr/>
      <dgm:t>
        <a:bodyPr/>
        <a:lstStyle/>
        <a:p>
          <a:endParaRPr lang="ru-RU"/>
        </a:p>
      </dgm:t>
    </dgm:pt>
    <dgm:pt modelId="{8404ABB9-4A5E-4A62-A1AD-0A2FA0632A3A}">
      <dgm:prSet custT="1"/>
      <dgm:spPr/>
      <dgm:t>
        <a:bodyPr/>
        <a:lstStyle/>
        <a:p>
          <a:pPr rtl="0"/>
          <a:r>
            <a:rPr lang="ru-RU" sz="2000" b="1" dirty="0" smtClean="0">
              <a:solidFill>
                <a:srgbClr val="002060"/>
              </a:solidFill>
            </a:rPr>
            <a:t>СТП</a:t>
          </a:r>
          <a:endParaRPr lang="ru-RU" sz="2000" b="1" dirty="0">
            <a:solidFill>
              <a:srgbClr val="002060"/>
            </a:solidFill>
          </a:endParaRPr>
        </a:p>
      </dgm:t>
    </dgm:pt>
    <dgm:pt modelId="{FFC41227-F380-4856-9285-17698DE9450C}" type="parTrans" cxnId="{8CDD9134-65A5-45AF-ACB4-3C1897CAB063}">
      <dgm:prSet/>
      <dgm:spPr/>
      <dgm:t>
        <a:bodyPr/>
        <a:lstStyle/>
        <a:p>
          <a:endParaRPr lang="ru-RU"/>
        </a:p>
      </dgm:t>
    </dgm:pt>
    <dgm:pt modelId="{44AA26EC-E5E2-4505-A96A-5BA490310EEE}" type="sibTrans" cxnId="{8CDD9134-65A5-45AF-ACB4-3C1897CAB063}">
      <dgm:prSet/>
      <dgm:spPr/>
      <dgm:t>
        <a:bodyPr/>
        <a:lstStyle/>
        <a:p>
          <a:endParaRPr lang="ru-RU"/>
        </a:p>
      </dgm:t>
    </dgm:pt>
    <dgm:pt modelId="{BC564D41-5720-4444-B6A3-9E5F150B3135}">
      <dgm:prSet custT="1"/>
      <dgm:spPr/>
      <dgm:t>
        <a:bodyPr/>
        <a:lstStyle/>
        <a:p>
          <a:pPr rtl="0"/>
          <a:r>
            <a:rPr lang="ru-RU" sz="2000" b="1" dirty="0" smtClean="0">
              <a:solidFill>
                <a:srgbClr val="002060"/>
              </a:solidFill>
            </a:rPr>
            <a:t>СТО</a:t>
          </a:r>
          <a:endParaRPr lang="ru-RU" sz="2000" b="1" dirty="0">
            <a:solidFill>
              <a:srgbClr val="002060"/>
            </a:solidFill>
          </a:endParaRPr>
        </a:p>
      </dgm:t>
    </dgm:pt>
    <dgm:pt modelId="{4FB604A5-DB62-4685-91C4-5BC350F97A63}" type="parTrans" cxnId="{1F532F36-16AA-4191-A508-EB6619D8590B}">
      <dgm:prSet/>
      <dgm:spPr/>
      <dgm:t>
        <a:bodyPr/>
        <a:lstStyle/>
        <a:p>
          <a:endParaRPr lang="ru-RU"/>
        </a:p>
      </dgm:t>
    </dgm:pt>
    <dgm:pt modelId="{AF77A582-4CBC-4985-B502-7BACAB969A19}" type="sibTrans" cxnId="{1F532F36-16AA-4191-A508-EB6619D8590B}">
      <dgm:prSet/>
      <dgm:spPr/>
      <dgm:t>
        <a:bodyPr/>
        <a:lstStyle/>
        <a:p>
          <a:endParaRPr lang="ru-RU"/>
        </a:p>
      </dgm:t>
    </dgm:pt>
    <dgm:pt modelId="{C362DE26-C352-41E2-87F2-88BABB69EA20}">
      <dgm:prSet custT="1"/>
      <dgm:spPr/>
      <dgm:t>
        <a:bodyPr/>
        <a:lstStyle/>
        <a:p>
          <a:pPr rtl="0"/>
          <a:r>
            <a:rPr lang="ru-RU" sz="2000" b="1" dirty="0" smtClean="0">
              <a:solidFill>
                <a:srgbClr val="002060"/>
              </a:solidFill>
            </a:rPr>
            <a:t>ГОСТ</a:t>
          </a:r>
          <a:endParaRPr lang="ru-RU" sz="2000" b="1" dirty="0">
            <a:solidFill>
              <a:srgbClr val="002060"/>
            </a:solidFill>
          </a:endParaRPr>
        </a:p>
      </dgm:t>
    </dgm:pt>
    <dgm:pt modelId="{6422278A-628B-4869-83ED-27A542DA0195}" type="parTrans" cxnId="{BAC00786-32A7-4C75-B461-56E9A3762506}">
      <dgm:prSet/>
      <dgm:spPr/>
      <dgm:t>
        <a:bodyPr/>
        <a:lstStyle/>
        <a:p>
          <a:endParaRPr lang="ru-RU"/>
        </a:p>
      </dgm:t>
    </dgm:pt>
    <dgm:pt modelId="{BD59AE39-9A04-4C87-8157-BA38FDBA4DE3}" type="sibTrans" cxnId="{BAC00786-32A7-4C75-B461-56E9A3762506}">
      <dgm:prSet/>
      <dgm:spPr/>
      <dgm:t>
        <a:bodyPr/>
        <a:lstStyle/>
        <a:p>
          <a:endParaRPr lang="ru-RU"/>
        </a:p>
      </dgm:t>
    </dgm:pt>
    <dgm:pt modelId="{0635E2E0-A4C4-4432-8E53-B24D2EBDB0B0}">
      <dgm:prSet custT="1"/>
      <dgm:spPr/>
      <dgm:t>
        <a:bodyPr/>
        <a:lstStyle/>
        <a:p>
          <a:pPr rtl="0"/>
          <a:r>
            <a:rPr lang="ru-RU" sz="2000" b="1" dirty="0" smtClean="0">
              <a:solidFill>
                <a:srgbClr val="002060"/>
              </a:solidFill>
            </a:rPr>
            <a:t>ИСО</a:t>
          </a:r>
          <a:endParaRPr lang="ru-RU" sz="2000" b="1" dirty="0">
            <a:solidFill>
              <a:srgbClr val="002060"/>
            </a:solidFill>
          </a:endParaRPr>
        </a:p>
      </dgm:t>
    </dgm:pt>
    <dgm:pt modelId="{782A9BA4-DF1C-4BA1-95A8-251BEDF7CE63}" type="parTrans" cxnId="{CAC929A2-6FE3-448A-9B73-0361417AAF67}">
      <dgm:prSet/>
      <dgm:spPr/>
      <dgm:t>
        <a:bodyPr/>
        <a:lstStyle/>
        <a:p>
          <a:endParaRPr lang="ru-RU"/>
        </a:p>
      </dgm:t>
    </dgm:pt>
    <dgm:pt modelId="{910A65AC-1AC1-4481-997F-5BFA79E2EDF0}" type="sibTrans" cxnId="{CAC929A2-6FE3-448A-9B73-0361417AAF67}">
      <dgm:prSet/>
      <dgm:spPr/>
      <dgm:t>
        <a:bodyPr/>
        <a:lstStyle/>
        <a:p>
          <a:endParaRPr lang="ru-RU"/>
        </a:p>
      </dgm:t>
    </dgm:pt>
    <dgm:pt modelId="{324AAE2A-5A54-49BF-A2D2-5D2D281A754D}">
      <dgm:prSet custT="1"/>
      <dgm:spPr/>
      <dgm:t>
        <a:bodyPr/>
        <a:lstStyle/>
        <a:p>
          <a:pPr rtl="0"/>
          <a:r>
            <a:rPr lang="ru-RU" sz="1600" dirty="0" smtClean="0"/>
            <a:t>Стандарты</a:t>
          </a:r>
          <a:r>
            <a:rPr lang="ru-RU" sz="1200" dirty="0" smtClean="0"/>
            <a:t> </a:t>
          </a:r>
          <a:r>
            <a:rPr lang="ru-RU" sz="1600" dirty="0" smtClean="0"/>
            <a:t>отрасли</a:t>
          </a:r>
          <a:endParaRPr lang="ru-RU" sz="1600" dirty="0"/>
        </a:p>
      </dgm:t>
    </dgm:pt>
    <dgm:pt modelId="{8C184B3B-45F6-4F35-ACA7-0A29F34A54F1}" type="parTrans" cxnId="{25CF4DDE-C02B-4C76-91B4-9E6AAF64D674}">
      <dgm:prSet/>
      <dgm:spPr/>
      <dgm:t>
        <a:bodyPr/>
        <a:lstStyle/>
        <a:p>
          <a:endParaRPr lang="ru-RU"/>
        </a:p>
      </dgm:t>
    </dgm:pt>
    <dgm:pt modelId="{42B1B24D-E9B5-4C96-B1C6-87C7E4F771C1}" type="sibTrans" cxnId="{25CF4DDE-C02B-4C76-91B4-9E6AAF64D674}">
      <dgm:prSet/>
      <dgm:spPr/>
      <dgm:t>
        <a:bodyPr/>
        <a:lstStyle/>
        <a:p>
          <a:endParaRPr lang="ru-RU"/>
        </a:p>
      </dgm:t>
    </dgm:pt>
    <dgm:pt modelId="{884E01DF-187A-4E2D-8DDA-2695FA7489D6}">
      <dgm:prSet custT="1"/>
      <dgm:spPr/>
      <dgm:t>
        <a:bodyPr/>
        <a:lstStyle/>
        <a:p>
          <a:pPr rtl="0"/>
          <a:r>
            <a:rPr lang="ru-RU" sz="1600" dirty="0" smtClean="0"/>
            <a:t>Стандарты предприятий</a:t>
          </a:r>
          <a:endParaRPr lang="ru-RU" sz="1600" dirty="0"/>
        </a:p>
      </dgm:t>
    </dgm:pt>
    <dgm:pt modelId="{3C3922DB-9D71-44AF-889D-158AB1CF1BB6}" type="parTrans" cxnId="{89FBE84F-8528-4E8D-8F0A-DAA3F8488177}">
      <dgm:prSet/>
      <dgm:spPr/>
      <dgm:t>
        <a:bodyPr/>
        <a:lstStyle/>
        <a:p>
          <a:endParaRPr lang="ru-RU"/>
        </a:p>
      </dgm:t>
    </dgm:pt>
    <dgm:pt modelId="{E41BFCC2-88C3-4A39-8863-0C6058FBAA68}" type="sibTrans" cxnId="{89FBE84F-8528-4E8D-8F0A-DAA3F8488177}">
      <dgm:prSet/>
      <dgm:spPr/>
      <dgm:t>
        <a:bodyPr/>
        <a:lstStyle/>
        <a:p>
          <a:endParaRPr lang="ru-RU"/>
        </a:p>
      </dgm:t>
    </dgm:pt>
    <dgm:pt modelId="{84F26C87-3D12-4150-8EE7-B5F9EC930AF5}">
      <dgm:prSet custT="1"/>
      <dgm:spPr/>
      <dgm:t>
        <a:bodyPr/>
        <a:lstStyle/>
        <a:p>
          <a:pPr rtl="0"/>
          <a:r>
            <a:rPr lang="ru-RU" sz="1600" dirty="0" smtClean="0"/>
            <a:t>Стандарты общественных объединений</a:t>
          </a:r>
          <a:endParaRPr lang="ru-RU" sz="1600" dirty="0"/>
        </a:p>
      </dgm:t>
    </dgm:pt>
    <dgm:pt modelId="{CE7225B4-1BF4-40B0-BD2D-C9A2619BC7A4}" type="parTrans" cxnId="{1ADBE428-161E-4A83-848A-8EC261F62907}">
      <dgm:prSet/>
      <dgm:spPr/>
      <dgm:t>
        <a:bodyPr/>
        <a:lstStyle/>
        <a:p>
          <a:endParaRPr lang="ru-RU"/>
        </a:p>
      </dgm:t>
    </dgm:pt>
    <dgm:pt modelId="{13A13ABB-D25B-4905-B2C9-D8CBD34EF739}" type="sibTrans" cxnId="{1ADBE428-161E-4A83-848A-8EC261F62907}">
      <dgm:prSet/>
      <dgm:spPr/>
      <dgm:t>
        <a:bodyPr/>
        <a:lstStyle/>
        <a:p>
          <a:endParaRPr lang="ru-RU"/>
        </a:p>
      </dgm:t>
    </dgm:pt>
    <dgm:pt modelId="{1B52178E-CC12-4307-AA75-80F0AE862E8B}">
      <dgm:prSet custT="1"/>
      <dgm:spPr/>
      <dgm:t>
        <a:bodyPr/>
        <a:lstStyle/>
        <a:p>
          <a:pPr rtl="0"/>
          <a:r>
            <a:rPr lang="ru-RU" sz="1600" dirty="0" smtClean="0"/>
            <a:t>Межгосударственные стандарты</a:t>
          </a:r>
          <a:endParaRPr lang="ru-RU" sz="1600" dirty="0"/>
        </a:p>
      </dgm:t>
    </dgm:pt>
    <dgm:pt modelId="{B8D19EB4-0586-4626-A819-B47ACAC826FE}" type="parTrans" cxnId="{66F6821C-3B75-4727-A691-D66CF744CD54}">
      <dgm:prSet/>
      <dgm:spPr/>
      <dgm:t>
        <a:bodyPr/>
        <a:lstStyle/>
        <a:p>
          <a:endParaRPr lang="ru-RU"/>
        </a:p>
      </dgm:t>
    </dgm:pt>
    <dgm:pt modelId="{F1C2BEEA-5454-4566-AE13-03DF15D35C93}" type="sibTrans" cxnId="{66F6821C-3B75-4727-A691-D66CF744CD54}">
      <dgm:prSet/>
      <dgm:spPr/>
      <dgm:t>
        <a:bodyPr/>
        <a:lstStyle/>
        <a:p>
          <a:endParaRPr lang="ru-RU"/>
        </a:p>
      </dgm:t>
    </dgm:pt>
    <dgm:pt modelId="{D6224A90-83A7-4589-9D53-0FD0E8284F4B}">
      <dgm:prSet custT="1"/>
      <dgm:spPr/>
      <dgm:t>
        <a:bodyPr/>
        <a:lstStyle/>
        <a:p>
          <a:pPr rtl="0"/>
          <a:r>
            <a:rPr lang="ru-RU" sz="1600" dirty="0" smtClean="0"/>
            <a:t>Международные стандарты</a:t>
          </a:r>
          <a:endParaRPr lang="ru-RU" sz="1600" dirty="0"/>
        </a:p>
      </dgm:t>
    </dgm:pt>
    <dgm:pt modelId="{810C6B47-2533-4DE5-A612-0679626DCDD5}" type="parTrans" cxnId="{EF8BE14E-7F87-40F1-BA93-3AF2DB50AC3D}">
      <dgm:prSet/>
      <dgm:spPr/>
      <dgm:t>
        <a:bodyPr/>
        <a:lstStyle/>
        <a:p>
          <a:endParaRPr lang="ru-RU"/>
        </a:p>
      </dgm:t>
    </dgm:pt>
    <dgm:pt modelId="{64E67D7D-3007-4D74-9C1B-F08D9E6696CD}" type="sibTrans" cxnId="{EF8BE14E-7F87-40F1-BA93-3AF2DB50AC3D}">
      <dgm:prSet/>
      <dgm:spPr/>
      <dgm:t>
        <a:bodyPr/>
        <a:lstStyle/>
        <a:p>
          <a:endParaRPr lang="ru-RU"/>
        </a:p>
      </dgm:t>
    </dgm:pt>
    <dgm:pt modelId="{4A9415AF-2B0F-4AAA-BE3F-9BE5C9E0E0C4}">
      <dgm:prSet custT="1"/>
      <dgm:spPr/>
      <dgm:t>
        <a:bodyPr/>
        <a:lstStyle/>
        <a:p>
          <a:pPr rtl="0"/>
          <a:r>
            <a:rPr lang="ru-RU" sz="2400" b="1" dirty="0" smtClean="0">
              <a:solidFill>
                <a:srgbClr val="FF0000"/>
              </a:solidFill>
            </a:rPr>
            <a:t>Категории стандартов</a:t>
          </a:r>
          <a:endParaRPr lang="ru-RU" sz="2400" b="1" dirty="0">
            <a:solidFill>
              <a:srgbClr val="FF0000"/>
            </a:solidFill>
          </a:endParaRPr>
        </a:p>
      </dgm:t>
    </dgm:pt>
    <dgm:pt modelId="{D30FE1CA-0BCD-4611-A64F-2745D1D2C7A6}" type="parTrans" cxnId="{B9B5DFCA-EDA7-415B-9490-637794E2A0F6}">
      <dgm:prSet/>
      <dgm:spPr/>
      <dgm:t>
        <a:bodyPr/>
        <a:lstStyle/>
        <a:p>
          <a:endParaRPr lang="ru-RU"/>
        </a:p>
      </dgm:t>
    </dgm:pt>
    <dgm:pt modelId="{23B6D151-CA1B-4D90-8CBE-1C04DEA4D28D}" type="sibTrans" cxnId="{B9B5DFCA-EDA7-415B-9490-637794E2A0F6}">
      <dgm:prSet/>
      <dgm:spPr/>
      <dgm:t>
        <a:bodyPr/>
        <a:lstStyle/>
        <a:p>
          <a:endParaRPr lang="ru-RU"/>
        </a:p>
      </dgm:t>
    </dgm:pt>
    <dgm:pt modelId="{378EAF77-15A7-402A-8C6F-47540B1E56C6}">
      <dgm:prSet custT="1"/>
      <dgm:spPr/>
      <dgm:t>
        <a:bodyPr/>
        <a:lstStyle/>
        <a:p>
          <a:pPr rtl="0"/>
          <a:r>
            <a:rPr lang="ru-RU" sz="1800" dirty="0" smtClean="0"/>
            <a:t>Госстандарт РФ, Госстрой РФ</a:t>
          </a:r>
          <a:endParaRPr lang="ru-RU" sz="1800" dirty="0"/>
        </a:p>
      </dgm:t>
    </dgm:pt>
    <dgm:pt modelId="{22CDB081-2D51-4E54-9D42-08AC0B08BFD7}" type="parTrans" cxnId="{78E1EAF7-6234-4F2F-8593-9C21F099821A}">
      <dgm:prSet/>
      <dgm:spPr/>
      <dgm:t>
        <a:bodyPr/>
        <a:lstStyle/>
        <a:p>
          <a:endParaRPr lang="ru-RU"/>
        </a:p>
      </dgm:t>
    </dgm:pt>
    <dgm:pt modelId="{1467705A-FF09-4142-B758-B01162A1FE3A}" type="sibTrans" cxnId="{78E1EAF7-6234-4F2F-8593-9C21F099821A}">
      <dgm:prSet/>
      <dgm:spPr/>
      <dgm:t>
        <a:bodyPr/>
        <a:lstStyle/>
        <a:p>
          <a:endParaRPr lang="ru-RU"/>
        </a:p>
      </dgm:t>
    </dgm:pt>
    <dgm:pt modelId="{858F32CF-C7CF-4185-A3BF-D31F36453362}">
      <dgm:prSet custT="1"/>
      <dgm:spPr/>
      <dgm:t>
        <a:bodyPr/>
        <a:lstStyle/>
        <a:p>
          <a:pPr rtl="0"/>
          <a:r>
            <a:rPr lang="ru-RU" sz="1800" dirty="0" smtClean="0"/>
            <a:t>Национальные стандарты</a:t>
          </a:r>
          <a:endParaRPr lang="ru-RU" sz="1800" dirty="0"/>
        </a:p>
      </dgm:t>
    </dgm:pt>
    <dgm:pt modelId="{1593DF43-2143-49BD-B5AF-1E49DD88F809}" type="parTrans" cxnId="{E85FAA51-572C-4D94-BCD4-1B5BA12036C8}">
      <dgm:prSet/>
      <dgm:spPr/>
      <dgm:t>
        <a:bodyPr/>
        <a:lstStyle/>
        <a:p>
          <a:endParaRPr lang="ru-RU"/>
        </a:p>
      </dgm:t>
    </dgm:pt>
    <dgm:pt modelId="{DAC89425-9ED9-4233-ADDE-243FFA478D24}" type="sibTrans" cxnId="{E85FAA51-572C-4D94-BCD4-1B5BA12036C8}">
      <dgm:prSet/>
      <dgm:spPr/>
      <dgm:t>
        <a:bodyPr/>
        <a:lstStyle/>
        <a:p>
          <a:endParaRPr lang="ru-RU"/>
        </a:p>
      </dgm:t>
    </dgm:pt>
    <dgm:pt modelId="{D24ED978-2837-4030-919B-D0828D736EB0}">
      <dgm:prSet custT="1"/>
      <dgm:spPr/>
      <dgm:t>
        <a:bodyPr/>
        <a:lstStyle/>
        <a:p>
          <a:pPr rtl="0"/>
          <a:r>
            <a:rPr lang="ru-RU" sz="1600" dirty="0" smtClean="0"/>
            <a:t>Министерства, ведомства</a:t>
          </a:r>
          <a:endParaRPr lang="ru-RU" sz="1600" dirty="0"/>
        </a:p>
      </dgm:t>
    </dgm:pt>
    <dgm:pt modelId="{D377AA00-086D-4506-802F-4234F2A7AF61}" type="parTrans" cxnId="{6BED2E07-4DE1-48E7-9776-E1AB31C9765C}">
      <dgm:prSet/>
      <dgm:spPr/>
      <dgm:t>
        <a:bodyPr/>
        <a:lstStyle/>
        <a:p>
          <a:endParaRPr lang="ru-RU"/>
        </a:p>
      </dgm:t>
    </dgm:pt>
    <dgm:pt modelId="{6B6E1F7F-2A1A-46FA-82E8-A620C111EC1C}" type="sibTrans" cxnId="{6BED2E07-4DE1-48E7-9776-E1AB31C9765C}">
      <dgm:prSet/>
      <dgm:spPr/>
      <dgm:t>
        <a:bodyPr/>
        <a:lstStyle/>
        <a:p>
          <a:endParaRPr lang="ru-RU"/>
        </a:p>
      </dgm:t>
    </dgm:pt>
    <dgm:pt modelId="{A1AEB232-E55C-437D-B9BB-40F0AF4D1AA3}">
      <dgm:prSet custT="1"/>
      <dgm:spPr/>
      <dgm:t>
        <a:bodyPr/>
        <a:lstStyle/>
        <a:p>
          <a:pPr rtl="0"/>
          <a:r>
            <a:rPr lang="ru-RU" sz="1600" dirty="0" smtClean="0"/>
            <a:t>Предприятия</a:t>
          </a:r>
          <a:endParaRPr lang="ru-RU" sz="1600" dirty="0"/>
        </a:p>
      </dgm:t>
    </dgm:pt>
    <dgm:pt modelId="{C080CC21-57AD-4381-971D-4289F957B645}" type="parTrans" cxnId="{FC35ED0C-120B-4D3D-81B9-B7990EC96127}">
      <dgm:prSet/>
      <dgm:spPr/>
      <dgm:t>
        <a:bodyPr/>
        <a:lstStyle/>
        <a:p>
          <a:endParaRPr lang="ru-RU"/>
        </a:p>
      </dgm:t>
    </dgm:pt>
    <dgm:pt modelId="{1F21EC9A-5815-44DA-9FF5-FB00D705D0CA}" type="sibTrans" cxnId="{FC35ED0C-120B-4D3D-81B9-B7990EC96127}">
      <dgm:prSet/>
      <dgm:spPr/>
      <dgm:t>
        <a:bodyPr/>
        <a:lstStyle/>
        <a:p>
          <a:endParaRPr lang="ru-RU"/>
        </a:p>
      </dgm:t>
    </dgm:pt>
    <dgm:pt modelId="{E32FBB0B-9702-4990-BC8D-CA670798A249}">
      <dgm:prSet custT="1"/>
      <dgm:spPr/>
      <dgm:t>
        <a:bodyPr/>
        <a:lstStyle/>
        <a:p>
          <a:pPr rtl="0"/>
          <a:r>
            <a:rPr lang="ru-RU" sz="1600" dirty="0" smtClean="0"/>
            <a:t>Общественные объединения</a:t>
          </a:r>
          <a:endParaRPr lang="ru-RU" sz="1600" dirty="0"/>
        </a:p>
      </dgm:t>
    </dgm:pt>
    <dgm:pt modelId="{B8CD4D81-91C2-4C1E-8A7A-4DCA7F16AE97}" type="parTrans" cxnId="{CCA26851-0C38-4E5F-8764-FCF1A36A0433}">
      <dgm:prSet/>
      <dgm:spPr/>
      <dgm:t>
        <a:bodyPr/>
        <a:lstStyle/>
        <a:p>
          <a:endParaRPr lang="ru-RU"/>
        </a:p>
      </dgm:t>
    </dgm:pt>
    <dgm:pt modelId="{90D0FB11-3B32-4E66-8BB0-E704C5DEDAE2}" type="sibTrans" cxnId="{CCA26851-0C38-4E5F-8764-FCF1A36A0433}">
      <dgm:prSet/>
      <dgm:spPr/>
      <dgm:t>
        <a:bodyPr/>
        <a:lstStyle/>
        <a:p>
          <a:endParaRPr lang="ru-RU"/>
        </a:p>
      </dgm:t>
    </dgm:pt>
    <dgm:pt modelId="{03DD4EF5-C3B0-4EAA-9EEA-0CE56F670B19}">
      <dgm:prSet custT="1"/>
      <dgm:spPr/>
      <dgm:t>
        <a:bodyPr/>
        <a:lstStyle/>
        <a:p>
          <a:pPr rtl="0"/>
          <a:r>
            <a:rPr lang="ru-RU" sz="1600" dirty="0" smtClean="0"/>
            <a:t>Межгосударственный совет стран СНГ (МГС)</a:t>
          </a:r>
          <a:endParaRPr lang="ru-RU" sz="1600" dirty="0"/>
        </a:p>
      </dgm:t>
    </dgm:pt>
    <dgm:pt modelId="{FFD554B9-D9EC-4686-A97B-CAAE8965DFE8}" type="parTrans" cxnId="{E50B4416-163A-4D33-9F1C-F4E64F23BA0A}">
      <dgm:prSet/>
      <dgm:spPr/>
      <dgm:t>
        <a:bodyPr/>
        <a:lstStyle/>
        <a:p>
          <a:endParaRPr lang="ru-RU"/>
        </a:p>
      </dgm:t>
    </dgm:pt>
    <dgm:pt modelId="{6A14171B-B8A4-4581-ACD7-90F19C47F380}" type="sibTrans" cxnId="{E50B4416-163A-4D33-9F1C-F4E64F23BA0A}">
      <dgm:prSet/>
      <dgm:spPr/>
      <dgm:t>
        <a:bodyPr/>
        <a:lstStyle/>
        <a:p>
          <a:endParaRPr lang="ru-RU"/>
        </a:p>
      </dgm:t>
    </dgm:pt>
    <dgm:pt modelId="{716175AF-1F73-4E23-A68F-A7A2A5FF578C}">
      <dgm:prSet custT="1"/>
      <dgm:spPr/>
      <dgm:t>
        <a:bodyPr/>
        <a:lstStyle/>
        <a:p>
          <a:pPr rtl="0"/>
          <a:r>
            <a:rPr lang="ru-RU" sz="1400" dirty="0" smtClean="0"/>
            <a:t>Международная организация по </a:t>
          </a:r>
          <a:r>
            <a:rPr lang="ru-RU" sz="1600" dirty="0" smtClean="0"/>
            <a:t>стандартизации  (ИСО)</a:t>
          </a:r>
          <a:endParaRPr lang="ru-RU" sz="1600" dirty="0"/>
        </a:p>
      </dgm:t>
    </dgm:pt>
    <dgm:pt modelId="{AD0FDB7F-8C3C-43C5-B858-BA93862FDFA6}" type="parTrans" cxnId="{B42DF008-A6E2-440C-92A7-D2AE1848D652}">
      <dgm:prSet/>
      <dgm:spPr/>
      <dgm:t>
        <a:bodyPr/>
        <a:lstStyle/>
        <a:p>
          <a:endParaRPr lang="ru-RU"/>
        </a:p>
      </dgm:t>
    </dgm:pt>
    <dgm:pt modelId="{5BB02727-6E6F-414E-A14F-046BBC49EE97}" type="sibTrans" cxnId="{B42DF008-A6E2-440C-92A7-D2AE1848D652}">
      <dgm:prSet/>
      <dgm:spPr/>
      <dgm:t>
        <a:bodyPr/>
        <a:lstStyle/>
        <a:p>
          <a:endParaRPr lang="ru-RU"/>
        </a:p>
      </dgm:t>
    </dgm:pt>
    <dgm:pt modelId="{F6A950F2-C7B8-4A44-9AD7-5E3C4C58C310}" type="pres">
      <dgm:prSet presAssocID="{75D4B881-2EC7-43FD-8844-8B925EC87A07}" presName="diagram" presStyleCnt="0">
        <dgm:presLayoutVars>
          <dgm:chPref val="1"/>
          <dgm:dir/>
          <dgm:animOne val="branch"/>
          <dgm:animLvl val="lvl"/>
          <dgm:resizeHandles val="exact"/>
        </dgm:presLayoutVars>
      </dgm:prSet>
      <dgm:spPr/>
      <dgm:t>
        <a:bodyPr/>
        <a:lstStyle/>
        <a:p>
          <a:endParaRPr lang="ru-RU"/>
        </a:p>
      </dgm:t>
    </dgm:pt>
    <dgm:pt modelId="{894677C4-9253-4EAB-82AD-EB73582F4ADE}" type="pres">
      <dgm:prSet presAssocID="{4A9415AF-2B0F-4AAA-BE3F-9BE5C9E0E0C4}" presName="root1" presStyleCnt="0"/>
      <dgm:spPr/>
    </dgm:pt>
    <dgm:pt modelId="{79566882-FF89-45D8-861C-B8E1C747B4D2}" type="pres">
      <dgm:prSet presAssocID="{4A9415AF-2B0F-4AAA-BE3F-9BE5C9E0E0C4}" presName="LevelOneTextNode" presStyleLbl="node0" presStyleIdx="0" presStyleCnt="1" custScaleX="121017" custScaleY="146410">
        <dgm:presLayoutVars>
          <dgm:chPref val="3"/>
        </dgm:presLayoutVars>
      </dgm:prSet>
      <dgm:spPr/>
      <dgm:t>
        <a:bodyPr/>
        <a:lstStyle/>
        <a:p>
          <a:endParaRPr lang="ru-RU"/>
        </a:p>
      </dgm:t>
    </dgm:pt>
    <dgm:pt modelId="{0C5E2B63-7494-4159-AF2E-6A4B48D9E386}" type="pres">
      <dgm:prSet presAssocID="{4A9415AF-2B0F-4AAA-BE3F-9BE5C9E0E0C4}" presName="level2hierChild" presStyleCnt="0"/>
      <dgm:spPr/>
    </dgm:pt>
    <dgm:pt modelId="{8D38918F-4ECF-4334-9FAC-371989C257C8}" type="pres">
      <dgm:prSet presAssocID="{7A7EB98B-7753-408F-B88C-3C9342F1725E}" presName="conn2-1" presStyleLbl="parChTrans1D2" presStyleIdx="0" presStyleCnt="6"/>
      <dgm:spPr/>
      <dgm:t>
        <a:bodyPr/>
        <a:lstStyle/>
        <a:p>
          <a:endParaRPr lang="ru-RU"/>
        </a:p>
      </dgm:t>
    </dgm:pt>
    <dgm:pt modelId="{F0AE6F82-B0F2-4AAA-BE9B-29DC74FA3C0C}" type="pres">
      <dgm:prSet presAssocID="{7A7EB98B-7753-408F-B88C-3C9342F1725E}" presName="connTx" presStyleLbl="parChTrans1D2" presStyleIdx="0" presStyleCnt="6"/>
      <dgm:spPr/>
      <dgm:t>
        <a:bodyPr/>
        <a:lstStyle/>
        <a:p>
          <a:endParaRPr lang="ru-RU"/>
        </a:p>
      </dgm:t>
    </dgm:pt>
    <dgm:pt modelId="{F1ABE888-6086-47C9-9BA3-828B49EA9BBC}" type="pres">
      <dgm:prSet presAssocID="{FDF2682A-B82F-4CD2-B67A-CC42235560B9}" presName="root2" presStyleCnt="0"/>
      <dgm:spPr/>
    </dgm:pt>
    <dgm:pt modelId="{DDE77AB2-8C72-4463-8503-D0C539638063}" type="pres">
      <dgm:prSet presAssocID="{FDF2682A-B82F-4CD2-B67A-CC42235560B9}" presName="LevelTwoTextNode" presStyleLbl="node2" presStyleIdx="0" presStyleCnt="6" custScaleX="62575">
        <dgm:presLayoutVars>
          <dgm:chPref val="3"/>
        </dgm:presLayoutVars>
      </dgm:prSet>
      <dgm:spPr/>
      <dgm:t>
        <a:bodyPr/>
        <a:lstStyle/>
        <a:p>
          <a:endParaRPr lang="ru-RU"/>
        </a:p>
      </dgm:t>
    </dgm:pt>
    <dgm:pt modelId="{276F1878-B2AA-4508-A346-A88B4032101E}" type="pres">
      <dgm:prSet presAssocID="{FDF2682A-B82F-4CD2-B67A-CC42235560B9}" presName="level3hierChild" presStyleCnt="0"/>
      <dgm:spPr/>
    </dgm:pt>
    <dgm:pt modelId="{6BAEB49A-D674-4318-9E7E-BEADDFD6397B}" type="pres">
      <dgm:prSet presAssocID="{1593DF43-2143-49BD-B5AF-1E49DD88F809}" presName="conn2-1" presStyleLbl="parChTrans1D3" presStyleIdx="0" presStyleCnt="6"/>
      <dgm:spPr/>
      <dgm:t>
        <a:bodyPr/>
        <a:lstStyle/>
        <a:p>
          <a:endParaRPr lang="ru-RU"/>
        </a:p>
      </dgm:t>
    </dgm:pt>
    <dgm:pt modelId="{F6EFE643-319A-494C-B57D-8F323FBE42CC}" type="pres">
      <dgm:prSet presAssocID="{1593DF43-2143-49BD-B5AF-1E49DD88F809}" presName="connTx" presStyleLbl="parChTrans1D3" presStyleIdx="0" presStyleCnt="6"/>
      <dgm:spPr/>
      <dgm:t>
        <a:bodyPr/>
        <a:lstStyle/>
        <a:p>
          <a:endParaRPr lang="ru-RU"/>
        </a:p>
      </dgm:t>
    </dgm:pt>
    <dgm:pt modelId="{59DA4B80-DFAC-4F9B-B7AD-34FD11FA2CE0}" type="pres">
      <dgm:prSet presAssocID="{858F32CF-C7CF-4185-A3BF-D31F36453362}" presName="root2" presStyleCnt="0"/>
      <dgm:spPr/>
    </dgm:pt>
    <dgm:pt modelId="{67D2F2C3-82FF-4FD3-B309-48DBA945C012}" type="pres">
      <dgm:prSet presAssocID="{858F32CF-C7CF-4185-A3BF-D31F36453362}" presName="LevelTwoTextNode" presStyleLbl="node3" presStyleIdx="0" presStyleCnt="6" custScaleX="128055">
        <dgm:presLayoutVars>
          <dgm:chPref val="3"/>
        </dgm:presLayoutVars>
      </dgm:prSet>
      <dgm:spPr/>
      <dgm:t>
        <a:bodyPr/>
        <a:lstStyle/>
        <a:p>
          <a:endParaRPr lang="ru-RU"/>
        </a:p>
      </dgm:t>
    </dgm:pt>
    <dgm:pt modelId="{E083AC7B-4BB1-4A3C-8CFE-FA0D27A4FB29}" type="pres">
      <dgm:prSet presAssocID="{858F32CF-C7CF-4185-A3BF-D31F36453362}" presName="level3hierChild" presStyleCnt="0"/>
      <dgm:spPr/>
    </dgm:pt>
    <dgm:pt modelId="{9130FC7B-86D2-4201-9C42-30691380E837}" type="pres">
      <dgm:prSet presAssocID="{22CDB081-2D51-4E54-9D42-08AC0B08BFD7}" presName="conn2-1" presStyleLbl="parChTrans1D4" presStyleIdx="0" presStyleCnt="6"/>
      <dgm:spPr/>
      <dgm:t>
        <a:bodyPr/>
        <a:lstStyle/>
        <a:p>
          <a:endParaRPr lang="ru-RU"/>
        </a:p>
      </dgm:t>
    </dgm:pt>
    <dgm:pt modelId="{078BB2B4-8537-4C36-A5C6-4E045DB97207}" type="pres">
      <dgm:prSet presAssocID="{22CDB081-2D51-4E54-9D42-08AC0B08BFD7}" presName="connTx" presStyleLbl="parChTrans1D4" presStyleIdx="0" presStyleCnt="6"/>
      <dgm:spPr/>
      <dgm:t>
        <a:bodyPr/>
        <a:lstStyle/>
        <a:p>
          <a:endParaRPr lang="ru-RU"/>
        </a:p>
      </dgm:t>
    </dgm:pt>
    <dgm:pt modelId="{F4870184-CFFD-411F-8AAA-F286AA2BB668}" type="pres">
      <dgm:prSet presAssocID="{378EAF77-15A7-402A-8C6F-47540B1E56C6}" presName="root2" presStyleCnt="0"/>
      <dgm:spPr/>
    </dgm:pt>
    <dgm:pt modelId="{F4DF3A96-EC87-4AD3-A050-6BFD8895D472}" type="pres">
      <dgm:prSet presAssocID="{378EAF77-15A7-402A-8C6F-47540B1E56C6}" presName="LevelTwoTextNode" presStyleLbl="node4" presStyleIdx="0" presStyleCnt="6" custScaleX="140426">
        <dgm:presLayoutVars>
          <dgm:chPref val="3"/>
        </dgm:presLayoutVars>
      </dgm:prSet>
      <dgm:spPr/>
      <dgm:t>
        <a:bodyPr/>
        <a:lstStyle/>
        <a:p>
          <a:endParaRPr lang="ru-RU"/>
        </a:p>
      </dgm:t>
    </dgm:pt>
    <dgm:pt modelId="{214A6DA9-8A4A-4E35-BE3A-C441FAB43A63}" type="pres">
      <dgm:prSet presAssocID="{378EAF77-15A7-402A-8C6F-47540B1E56C6}" presName="level3hierChild" presStyleCnt="0"/>
      <dgm:spPr/>
    </dgm:pt>
    <dgm:pt modelId="{A88DBB8A-A963-4477-B865-76AAA47C7072}" type="pres">
      <dgm:prSet presAssocID="{9F402856-F798-4F5E-A342-FB55A4018946}" presName="conn2-1" presStyleLbl="parChTrans1D2" presStyleIdx="1" presStyleCnt="6"/>
      <dgm:spPr/>
      <dgm:t>
        <a:bodyPr/>
        <a:lstStyle/>
        <a:p>
          <a:endParaRPr lang="ru-RU"/>
        </a:p>
      </dgm:t>
    </dgm:pt>
    <dgm:pt modelId="{7DA1337A-048B-4858-9555-B3CE938EAEBF}" type="pres">
      <dgm:prSet presAssocID="{9F402856-F798-4F5E-A342-FB55A4018946}" presName="connTx" presStyleLbl="parChTrans1D2" presStyleIdx="1" presStyleCnt="6"/>
      <dgm:spPr/>
      <dgm:t>
        <a:bodyPr/>
        <a:lstStyle/>
        <a:p>
          <a:endParaRPr lang="ru-RU"/>
        </a:p>
      </dgm:t>
    </dgm:pt>
    <dgm:pt modelId="{FF3ABCBA-1644-4DF0-BBC4-6713357F1CEF}" type="pres">
      <dgm:prSet presAssocID="{A883FC54-F9E7-4739-844E-87FC0286C072}" presName="root2" presStyleCnt="0"/>
      <dgm:spPr/>
    </dgm:pt>
    <dgm:pt modelId="{486E965B-452E-4DC5-B572-ABFBF3B1E043}" type="pres">
      <dgm:prSet presAssocID="{A883FC54-F9E7-4739-844E-87FC0286C072}" presName="LevelTwoTextNode" presStyleLbl="node2" presStyleIdx="1" presStyleCnt="6" custScaleX="62575">
        <dgm:presLayoutVars>
          <dgm:chPref val="3"/>
        </dgm:presLayoutVars>
      </dgm:prSet>
      <dgm:spPr/>
      <dgm:t>
        <a:bodyPr/>
        <a:lstStyle/>
        <a:p>
          <a:endParaRPr lang="ru-RU"/>
        </a:p>
      </dgm:t>
    </dgm:pt>
    <dgm:pt modelId="{1C7A54DD-6A17-49F2-8ECA-37380E5BA758}" type="pres">
      <dgm:prSet presAssocID="{A883FC54-F9E7-4739-844E-87FC0286C072}" presName="level3hierChild" presStyleCnt="0"/>
      <dgm:spPr/>
    </dgm:pt>
    <dgm:pt modelId="{C9D3DBA0-670A-4F6E-82B9-5F7870549EBF}" type="pres">
      <dgm:prSet presAssocID="{8C184B3B-45F6-4F35-ACA7-0A29F34A54F1}" presName="conn2-1" presStyleLbl="parChTrans1D3" presStyleIdx="1" presStyleCnt="6"/>
      <dgm:spPr/>
      <dgm:t>
        <a:bodyPr/>
        <a:lstStyle/>
        <a:p>
          <a:endParaRPr lang="ru-RU"/>
        </a:p>
      </dgm:t>
    </dgm:pt>
    <dgm:pt modelId="{8E3B79C9-E633-4E05-808D-BB8490E6F21C}" type="pres">
      <dgm:prSet presAssocID="{8C184B3B-45F6-4F35-ACA7-0A29F34A54F1}" presName="connTx" presStyleLbl="parChTrans1D3" presStyleIdx="1" presStyleCnt="6"/>
      <dgm:spPr/>
      <dgm:t>
        <a:bodyPr/>
        <a:lstStyle/>
        <a:p>
          <a:endParaRPr lang="ru-RU"/>
        </a:p>
      </dgm:t>
    </dgm:pt>
    <dgm:pt modelId="{244EEADD-411F-411F-B618-58F67844798F}" type="pres">
      <dgm:prSet presAssocID="{324AAE2A-5A54-49BF-A2D2-5D2D281A754D}" presName="root2" presStyleCnt="0"/>
      <dgm:spPr/>
    </dgm:pt>
    <dgm:pt modelId="{1439F2D4-312B-48D0-BA2A-9F55E13A503B}" type="pres">
      <dgm:prSet presAssocID="{324AAE2A-5A54-49BF-A2D2-5D2D281A754D}" presName="LevelTwoTextNode" presStyleLbl="node3" presStyleIdx="1" presStyleCnt="6" custScaleX="129042">
        <dgm:presLayoutVars>
          <dgm:chPref val="3"/>
        </dgm:presLayoutVars>
      </dgm:prSet>
      <dgm:spPr/>
      <dgm:t>
        <a:bodyPr/>
        <a:lstStyle/>
        <a:p>
          <a:endParaRPr lang="ru-RU"/>
        </a:p>
      </dgm:t>
    </dgm:pt>
    <dgm:pt modelId="{0FBD8ED5-EC7D-44DD-B9B7-F8977FE1715E}" type="pres">
      <dgm:prSet presAssocID="{324AAE2A-5A54-49BF-A2D2-5D2D281A754D}" presName="level3hierChild" presStyleCnt="0"/>
      <dgm:spPr/>
    </dgm:pt>
    <dgm:pt modelId="{86B44F6B-2B22-4717-BB96-A75688540930}" type="pres">
      <dgm:prSet presAssocID="{D377AA00-086D-4506-802F-4234F2A7AF61}" presName="conn2-1" presStyleLbl="parChTrans1D4" presStyleIdx="1" presStyleCnt="6"/>
      <dgm:spPr/>
      <dgm:t>
        <a:bodyPr/>
        <a:lstStyle/>
        <a:p>
          <a:endParaRPr lang="ru-RU"/>
        </a:p>
      </dgm:t>
    </dgm:pt>
    <dgm:pt modelId="{24DBB231-4F0D-4956-BF30-41C4DCE427C9}" type="pres">
      <dgm:prSet presAssocID="{D377AA00-086D-4506-802F-4234F2A7AF61}" presName="connTx" presStyleLbl="parChTrans1D4" presStyleIdx="1" presStyleCnt="6"/>
      <dgm:spPr/>
      <dgm:t>
        <a:bodyPr/>
        <a:lstStyle/>
        <a:p>
          <a:endParaRPr lang="ru-RU"/>
        </a:p>
      </dgm:t>
    </dgm:pt>
    <dgm:pt modelId="{FEBAEEBF-F802-400A-918C-A14E6223EF9F}" type="pres">
      <dgm:prSet presAssocID="{D24ED978-2837-4030-919B-D0828D736EB0}" presName="root2" presStyleCnt="0"/>
      <dgm:spPr/>
    </dgm:pt>
    <dgm:pt modelId="{3593A718-A172-4A82-8A52-AE62A13C0AA8}" type="pres">
      <dgm:prSet presAssocID="{D24ED978-2837-4030-919B-D0828D736EB0}" presName="LevelTwoTextNode" presStyleLbl="node4" presStyleIdx="1" presStyleCnt="6" custScaleX="144264">
        <dgm:presLayoutVars>
          <dgm:chPref val="3"/>
        </dgm:presLayoutVars>
      </dgm:prSet>
      <dgm:spPr/>
      <dgm:t>
        <a:bodyPr/>
        <a:lstStyle/>
        <a:p>
          <a:endParaRPr lang="ru-RU"/>
        </a:p>
      </dgm:t>
    </dgm:pt>
    <dgm:pt modelId="{1A58742A-3511-4BBD-B78C-8F38FB8287EF}" type="pres">
      <dgm:prSet presAssocID="{D24ED978-2837-4030-919B-D0828D736EB0}" presName="level3hierChild" presStyleCnt="0"/>
      <dgm:spPr/>
    </dgm:pt>
    <dgm:pt modelId="{B0B150BB-FC08-4BB1-9D56-D5DF9A10999C}" type="pres">
      <dgm:prSet presAssocID="{FFC41227-F380-4856-9285-17698DE9450C}" presName="conn2-1" presStyleLbl="parChTrans1D2" presStyleIdx="2" presStyleCnt="6"/>
      <dgm:spPr/>
      <dgm:t>
        <a:bodyPr/>
        <a:lstStyle/>
        <a:p>
          <a:endParaRPr lang="ru-RU"/>
        </a:p>
      </dgm:t>
    </dgm:pt>
    <dgm:pt modelId="{326A2710-3350-453A-9B7B-CFEBC1C254D9}" type="pres">
      <dgm:prSet presAssocID="{FFC41227-F380-4856-9285-17698DE9450C}" presName="connTx" presStyleLbl="parChTrans1D2" presStyleIdx="2" presStyleCnt="6"/>
      <dgm:spPr/>
      <dgm:t>
        <a:bodyPr/>
        <a:lstStyle/>
        <a:p>
          <a:endParaRPr lang="ru-RU"/>
        </a:p>
      </dgm:t>
    </dgm:pt>
    <dgm:pt modelId="{471A062A-40B7-4667-99AA-09F9F11CB72F}" type="pres">
      <dgm:prSet presAssocID="{8404ABB9-4A5E-4A62-A1AD-0A2FA0632A3A}" presName="root2" presStyleCnt="0"/>
      <dgm:spPr/>
    </dgm:pt>
    <dgm:pt modelId="{D19CDEFC-C33F-4939-9162-EDAC8F64BC64}" type="pres">
      <dgm:prSet presAssocID="{8404ABB9-4A5E-4A62-A1AD-0A2FA0632A3A}" presName="LevelTwoTextNode" presStyleLbl="node2" presStyleIdx="2" presStyleCnt="6" custScaleX="62575">
        <dgm:presLayoutVars>
          <dgm:chPref val="3"/>
        </dgm:presLayoutVars>
      </dgm:prSet>
      <dgm:spPr/>
      <dgm:t>
        <a:bodyPr/>
        <a:lstStyle/>
        <a:p>
          <a:endParaRPr lang="ru-RU"/>
        </a:p>
      </dgm:t>
    </dgm:pt>
    <dgm:pt modelId="{2085D07E-DEE9-48CD-8B55-885898141442}" type="pres">
      <dgm:prSet presAssocID="{8404ABB9-4A5E-4A62-A1AD-0A2FA0632A3A}" presName="level3hierChild" presStyleCnt="0"/>
      <dgm:spPr/>
    </dgm:pt>
    <dgm:pt modelId="{4D9E65A0-35BF-4352-BD29-D590A6ABF67F}" type="pres">
      <dgm:prSet presAssocID="{3C3922DB-9D71-44AF-889D-158AB1CF1BB6}" presName="conn2-1" presStyleLbl="parChTrans1D3" presStyleIdx="2" presStyleCnt="6"/>
      <dgm:spPr/>
      <dgm:t>
        <a:bodyPr/>
        <a:lstStyle/>
        <a:p>
          <a:endParaRPr lang="ru-RU"/>
        </a:p>
      </dgm:t>
    </dgm:pt>
    <dgm:pt modelId="{56635721-E7D2-45E9-8442-317AD6ACFFCA}" type="pres">
      <dgm:prSet presAssocID="{3C3922DB-9D71-44AF-889D-158AB1CF1BB6}" presName="connTx" presStyleLbl="parChTrans1D3" presStyleIdx="2" presStyleCnt="6"/>
      <dgm:spPr/>
      <dgm:t>
        <a:bodyPr/>
        <a:lstStyle/>
        <a:p>
          <a:endParaRPr lang="ru-RU"/>
        </a:p>
      </dgm:t>
    </dgm:pt>
    <dgm:pt modelId="{62126E7D-AD23-438A-A0F5-1F42DBD08738}" type="pres">
      <dgm:prSet presAssocID="{884E01DF-187A-4E2D-8DDA-2695FA7489D6}" presName="root2" presStyleCnt="0"/>
      <dgm:spPr/>
    </dgm:pt>
    <dgm:pt modelId="{E9753291-FC27-42DB-BACA-02644513C8FD}" type="pres">
      <dgm:prSet presAssocID="{884E01DF-187A-4E2D-8DDA-2695FA7489D6}" presName="LevelTwoTextNode" presStyleLbl="node3" presStyleIdx="2" presStyleCnt="6" custScaleX="128280">
        <dgm:presLayoutVars>
          <dgm:chPref val="3"/>
        </dgm:presLayoutVars>
      </dgm:prSet>
      <dgm:spPr/>
      <dgm:t>
        <a:bodyPr/>
        <a:lstStyle/>
        <a:p>
          <a:endParaRPr lang="ru-RU"/>
        </a:p>
      </dgm:t>
    </dgm:pt>
    <dgm:pt modelId="{279EDA4B-C1A8-4989-9A1F-AEAEF29E33A2}" type="pres">
      <dgm:prSet presAssocID="{884E01DF-187A-4E2D-8DDA-2695FA7489D6}" presName="level3hierChild" presStyleCnt="0"/>
      <dgm:spPr/>
    </dgm:pt>
    <dgm:pt modelId="{D1D52478-C6D4-42AE-948F-BB655C5F97F8}" type="pres">
      <dgm:prSet presAssocID="{C080CC21-57AD-4381-971D-4289F957B645}" presName="conn2-1" presStyleLbl="parChTrans1D4" presStyleIdx="2" presStyleCnt="6"/>
      <dgm:spPr/>
      <dgm:t>
        <a:bodyPr/>
        <a:lstStyle/>
        <a:p>
          <a:endParaRPr lang="ru-RU"/>
        </a:p>
      </dgm:t>
    </dgm:pt>
    <dgm:pt modelId="{C3487479-A19E-416C-B729-C944425E1613}" type="pres">
      <dgm:prSet presAssocID="{C080CC21-57AD-4381-971D-4289F957B645}" presName="connTx" presStyleLbl="parChTrans1D4" presStyleIdx="2" presStyleCnt="6"/>
      <dgm:spPr/>
      <dgm:t>
        <a:bodyPr/>
        <a:lstStyle/>
        <a:p>
          <a:endParaRPr lang="ru-RU"/>
        </a:p>
      </dgm:t>
    </dgm:pt>
    <dgm:pt modelId="{ABF6DFE2-440F-4D55-BE6F-BFE77DEEF6C0}" type="pres">
      <dgm:prSet presAssocID="{A1AEB232-E55C-437D-B9BB-40F0AF4D1AA3}" presName="root2" presStyleCnt="0"/>
      <dgm:spPr/>
    </dgm:pt>
    <dgm:pt modelId="{425E7AA2-CAB7-4482-92EB-A53B45E1C1B7}" type="pres">
      <dgm:prSet presAssocID="{A1AEB232-E55C-437D-B9BB-40F0AF4D1AA3}" presName="LevelTwoTextNode" presStyleLbl="node4" presStyleIdx="2" presStyleCnt="6" custScaleX="154053">
        <dgm:presLayoutVars>
          <dgm:chPref val="3"/>
        </dgm:presLayoutVars>
      </dgm:prSet>
      <dgm:spPr/>
      <dgm:t>
        <a:bodyPr/>
        <a:lstStyle/>
        <a:p>
          <a:endParaRPr lang="ru-RU"/>
        </a:p>
      </dgm:t>
    </dgm:pt>
    <dgm:pt modelId="{B9FC0F55-6F96-43A4-9DC9-4883AEB6074C}" type="pres">
      <dgm:prSet presAssocID="{A1AEB232-E55C-437D-B9BB-40F0AF4D1AA3}" presName="level3hierChild" presStyleCnt="0"/>
      <dgm:spPr/>
    </dgm:pt>
    <dgm:pt modelId="{83380828-C896-42E1-8298-D141C7577D73}" type="pres">
      <dgm:prSet presAssocID="{4FB604A5-DB62-4685-91C4-5BC350F97A63}" presName="conn2-1" presStyleLbl="parChTrans1D2" presStyleIdx="3" presStyleCnt="6"/>
      <dgm:spPr/>
      <dgm:t>
        <a:bodyPr/>
        <a:lstStyle/>
        <a:p>
          <a:endParaRPr lang="ru-RU"/>
        </a:p>
      </dgm:t>
    </dgm:pt>
    <dgm:pt modelId="{A88C263A-AB3B-4FE7-8F05-87E137A69570}" type="pres">
      <dgm:prSet presAssocID="{4FB604A5-DB62-4685-91C4-5BC350F97A63}" presName="connTx" presStyleLbl="parChTrans1D2" presStyleIdx="3" presStyleCnt="6"/>
      <dgm:spPr/>
      <dgm:t>
        <a:bodyPr/>
        <a:lstStyle/>
        <a:p>
          <a:endParaRPr lang="ru-RU"/>
        </a:p>
      </dgm:t>
    </dgm:pt>
    <dgm:pt modelId="{3CC6EE37-2307-476A-8B8D-516FD7DF5482}" type="pres">
      <dgm:prSet presAssocID="{BC564D41-5720-4444-B6A3-9E5F150B3135}" presName="root2" presStyleCnt="0"/>
      <dgm:spPr/>
    </dgm:pt>
    <dgm:pt modelId="{7CF18F43-D8EE-4874-872B-52AB581D0809}" type="pres">
      <dgm:prSet presAssocID="{BC564D41-5720-4444-B6A3-9E5F150B3135}" presName="LevelTwoTextNode" presStyleLbl="node2" presStyleIdx="3" presStyleCnt="6" custScaleX="64335">
        <dgm:presLayoutVars>
          <dgm:chPref val="3"/>
        </dgm:presLayoutVars>
      </dgm:prSet>
      <dgm:spPr/>
      <dgm:t>
        <a:bodyPr/>
        <a:lstStyle/>
        <a:p>
          <a:endParaRPr lang="ru-RU"/>
        </a:p>
      </dgm:t>
    </dgm:pt>
    <dgm:pt modelId="{7C5B111D-3932-4056-A2A0-B52CB2962D20}" type="pres">
      <dgm:prSet presAssocID="{BC564D41-5720-4444-B6A3-9E5F150B3135}" presName="level3hierChild" presStyleCnt="0"/>
      <dgm:spPr/>
    </dgm:pt>
    <dgm:pt modelId="{3BBF6B3E-42A0-4C26-AE7B-374261F8F48E}" type="pres">
      <dgm:prSet presAssocID="{CE7225B4-1BF4-40B0-BD2D-C9A2619BC7A4}" presName="conn2-1" presStyleLbl="parChTrans1D3" presStyleIdx="3" presStyleCnt="6"/>
      <dgm:spPr/>
      <dgm:t>
        <a:bodyPr/>
        <a:lstStyle/>
        <a:p>
          <a:endParaRPr lang="ru-RU"/>
        </a:p>
      </dgm:t>
    </dgm:pt>
    <dgm:pt modelId="{E46EF738-7ED9-4F2B-87B4-6B74B7C23D23}" type="pres">
      <dgm:prSet presAssocID="{CE7225B4-1BF4-40B0-BD2D-C9A2619BC7A4}" presName="connTx" presStyleLbl="parChTrans1D3" presStyleIdx="3" presStyleCnt="6"/>
      <dgm:spPr/>
      <dgm:t>
        <a:bodyPr/>
        <a:lstStyle/>
        <a:p>
          <a:endParaRPr lang="ru-RU"/>
        </a:p>
      </dgm:t>
    </dgm:pt>
    <dgm:pt modelId="{361BD12E-2CC1-48A9-82EF-8C11ECC08CBB}" type="pres">
      <dgm:prSet presAssocID="{84F26C87-3D12-4150-8EE7-B5F9EC930AF5}" presName="root2" presStyleCnt="0"/>
      <dgm:spPr/>
    </dgm:pt>
    <dgm:pt modelId="{50D8A2F5-CB82-4636-8DB7-9B09F0DD3CBA}" type="pres">
      <dgm:prSet presAssocID="{84F26C87-3D12-4150-8EE7-B5F9EC930AF5}" presName="LevelTwoTextNode" presStyleLbl="node3" presStyleIdx="3" presStyleCnt="6" custScaleX="132568">
        <dgm:presLayoutVars>
          <dgm:chPref val="3"/>
        </dgm:presLayoutVars>
      </dgm:prSet>
      <dgm:spPr/>
      <dgm:t>
        <a:bodyPr/>
        <a:lstStyle/>
        <a:p>
          <a:endParaRPr lang="ru-RU"/>
        </a:p>
      </dgm:t>
    </dgm:pt>
    <dgm:pt modelId="{F0A372C8-8DA6-498A-88E8-CEE01ADB74F0}" type="pres">
      <dgm:prSet presAssocID="{84F26C87-3D12-4150-8EE7-B5F9EC930AF5}" presName="level3hierChild" presStyleCnt="0"/>
      <dgm:spPr/>
    </dgm:pt>
    <dgm:pt modelId="{6B62750D-6544-47AB-8F8D-80A1B291C4D6}" type="pres">
      <dgm:prSet presAssocID="{B8CD4D81-91C2-4C1E-8A7A-4DCA7F16AE97}" presName="conn2-1" presStyleLbl="parChTrans1D4" presStyleIdx="3" presStyleCnt="6"/>
      <dgm:spPr/>
      <dgm:t>
        <a:bodyPr/>
        <a:lstStyle/>
        <a:p>
          <a:endParaRPr lang="ru-RU"/>
        </a:p>
      </dgm:t>
    </dgm:pt>
    <dgm:pt modelId="{140E1C3D-9484-48A0-954F-20F4C8714471}" type="pres">
      <dgm:prSet presAssocID="{B8CD4D81-91C2-4C1E-8A7A-4DCA7F16AE97}" presName="connTx" presStyleLbl="parChTrans1D4" presStyleIdx="3" presStyleCnt="6"/>
      <dgm:spPr/>
      <dgm:t>
        <a:bodyPr/>
        <a:lstStyle/>
        <a:p>
          <a:endParaRPr lang="ru-RU"/>
        </a:p>
      </dgm:t>
    </dgm:pt>
    <dgm:pt modelId="{B722F8EB-9EC7-4E7D-A6B9-678F4DF7F26D}" type="pres">
      <dgm:prSet presAssocID="{E32FBB0B-9702-4990-BC8D-CA670798A249}" presName="root2" presStyleCnt="0"/>
      <dgm:spPr/>
    </dgm:pt>
    <dgm:pt modelId="{9B7E8DC9-29B9-4F20-AB5A-372243736D25}" type="pres">
      <dgm:prSet presAssocID="{E32FBB0B-9702-4990-BC8D-CA670798A249}" presName="LevelTwoTextNode" presStyleLbl="node4" presStyleIdx="3" presStyleCnt="6" custScaleX="146578">
        <dgm:presLayoutVars>
          <dgm:chPref val="3"/>
        </dgm:presLayoutVars>
      </dgm:prSet>
      <dgm:spPr/>
      <dgm:t>
        <a:bodyPr/>
        <a:lstStyle/>
        <a:p>
          <a:endParaRPr lang="ru-RU"/>
        </a:p>
      </dgm:t>
    </dgm:pt>
    <dgm:pt modelId="{03F99D9F-60AB-4215-8FB3-CDF848AD05F0}" type="pres">
      <dgm:prSet presAssocID="{E32FBB0B-9702-4990-BC8D-CA670798A249}" presName="level3hierChild" presStyleCnt="0"/>
      <dgm:spPr/>
    </dgm:pt>
    <dgm:pt modelId="{DBD46184-9D60-40F6-A35D-833D202AF9AD}" type="pres">
      <dgm:prSet presAssocID="{6422278A-628B-4869-83ED-27A542DA0195}" presName="conn2-1" presStyleLbl="parChTrans1D2" presStyleIdx="4" presStyleCnt="6"/>
      <dgm:spPr/>
      <dgm:t>
        <a:bodyPr/>
        <a:lstStyle/>
        <a:p>
          <a:endParaRPr lang="ru-RU"/>
        </a:p>
      </dgm:t>
    </dgm:pt>
    <dgm:pt modelId="{E45161BC-43AB-487A-8167-8308B682DDC1}" type="pres">
      <dgm:prSet presAssocID="{6422278A-628B-4869-83ED-27A542DA0195}" presName="connTx" presStyleLbl="parChTrans1D2" presStyleIdx="4" presStyleCnt="6"/>
      <dgm:spPr/>
      <dgm:t>
        <a:bodyPr/>
        <a:lstStyle/>
        <a:p>
          <a:endParaRPr lang="ru-RU"/>
        </a:p>
      </dgm:t>
    </dgm:pt>
    <dgm:pt modelId="{761F64BF-255F-4195-B9C9-3364A380CA5A}" type="pres">
      <dgm:prSet presAssocID="{C362DE26-C352-41E2-87F2-88BABB69EA20}" presName="root2" presStyleCnt="0"/>
      <dgm:spPr/>
    </dgm:pt>
    <dgm:pt modelId="{3320E426-0234-4636-9BE1-623319E8375A}" type="pres">
      <dgm:prSet presAssocID="{C362DE26-C352-41E2-87F2-88BABB69EA20}" presName="LevelTwoTextNode" presStyleLbl="node2" presStyleIdx="4" presStyleCnt="6" custScaleX="67605">
        <dgm:presLayoutVars>
          <dgm:chPref val="3"/>
        </dgm:presLayoutVars>
      </dgm:prSet>
      <dgm:spPr/>
      <dgm:t>
        <a:bodyPr/>
        <a:lstStyle/>
        <a:p>
          <a:endParaRPr lang="ru-RU"/>
        </a:p>
      </dgm:t>
    </dgm:pt>
    <dgm:pt modelId="{DA458A07-AC58-4A59-957C-227C4DEDDBCB}" type="pres">
      <dgm:prSet presAssocID="{C362DE26-C352-41E2-87F2-88BABB69EA20}" presName="level3hierChild" presStyleCnt="0"/>
      <dgm:spPr/>
    </dgm:pt>
    <dgm:pt modelId="{6280505E-6EE0-411C-A8F5-6F3508CB048F}" type="pres">
      <dgm:prSet presAssocID="{B8D19EB4-0586-4626-A819-B47ACAC826FE}" presName="conn2-1" presStyleLbl="parChTrans1D3" presStyleIdx="4" presStyleCnt="6"/>
      <dgm:spPr/>
      <dgm:t>
        <a:bodyPr/>
        <a:lstStyle/>
        <a:p>
          <a:endParaRPr lang="ru-RU"/>
        </a:p>
      </dgm:t>
    </dgm:pt>
    <dgm:pt modelId="{88CA69CD-A92C-4536-BD31-E712C1433B9E}" type="pres">
      <dgm:prSet presAssocID="{B8D19EB4-0586-4626-A819-B47ACAC826FE}" presName="connTx" presStyleLbl="parChTrans1D3" presStyleIdx="4" presStyleCnt="6"/>
      <dgm:spPr/>
      <dgm:t>
        <a:bodyPr/>
        <a:lstStyle/>
        <a:p>
          <a:endParaRPr lang="ru-RU"/>
        </a:p>
      </dgm:t>
    </dgm:pt>
    <dgm:pt modelId="{D9E85901-C1A6-4E47-915C-E4693EDE0CAF}" type="pres">
      <dgm:prSet presAssocID="{1B52178E-CC12-4307-AA75-80F0AE862E8B}" presName="root2" presStyleCnt="0"/>
      <dgm:spPr/>
    </dgm:pt>
    <dgm:pt modelId="{D539F226-8EA1-4F93-974F-2B44854BE81F}" type="pres">
      <dgm:prSet presAssocID="{1B52178E-CC12-4307-AA75-80F0AE862E8B}" presName="LevelTwoTextNode" presStyleLbl="node3" presStyleIdx="4" presStyleCnt="6" custScaleX="133745">
        <dgm:presLayoutVars>
          <dgm:chPref val="3"/>
        </dgm:presLayoutVars>
      </dgm:prSet>
      <dgm:spPr/>
      <dgm:t>
        <a:bodyPr/>
        <a:lstStyle/>
        <a:p>
          <a:endParaRPr lang="ru-RU"/>
        </a:p>
      </dgm:t>
    </dgm:pt>
    <dgm:pt modelId="{EE6C0A85-D74F-4DB9-8435-A196D5D31212}" type="pres">
      <dgm:prSet presAssocID="{1B52178E-CC12-4307-AA75-80F0AE862E8B}" presName="level3hierChild" presStyleCnt="0"/>
      <dgm:spPr/>
    </dgm:pt>
    <dgm:pt modelId="{FCA49B05-44C2-4253-90AA-492391FA42EE}" type="pres">
      <dgm:prSet presAssocID="{FFD554B9-D9EC-4686-A97B-CAAE8965DFE8}" presName="conn2-1" presStyleLbl="parChTrans1D4" presStyleIdx="4" presStyleCnt="6"/>
      <dgm:spPr/>
      <dgm:t>
        <a:bodyPr/>
        <a:lstStyle/>
        <a:p>
          <a:endParaRPr lang="ru-RU"/>
        </a:p>
      </dgm:t>
    </dgm:pt>
    <dgm:pt modelId="{BFBB740C-EB75-4D0B-B2D1-0E014018CBAA}" type="pres">
      <dgm:prSet presAssocID="{FFD554B9-D9EC-4686-A97B-CAAE8965DFE8}" presName="connTx" presStyleLbl="parChTrans1D4" presStyleIdx="4" presStyleCnt="6"/>
      <dgm:spPr/>
      <dgm:t>
        <a:bodyPr/>
        <a:lstStyle/>
        <a:p>
          <a:endParaRPr lang="ru-RU"/>
        </a:p>
      </dgm:t>
    </dgm:pt>
    <dgm:pt modelId="{56F2577D-7ADE-42F0-8C1D-02B1BABE14EA}" type="pres">
      <dgm:prSet presAssocID="{03DD4EF5-C3B0-4EAA-9EEA-0CE56F670B19}" presName="root2" presStyleCnt="0"/>
      <dgm:spPr/>
    </dgm:pt>
    <dgm:pt modelId="{1DC5CF33-7526-45FD-9D70-930667694AB1}" type="pres">
      <dgm:prSet presAssocID="{03DD4EF5-C3B0-4EAA-9EEA-0CE56F670B19}" presName="LevelTwoTextNode" presStyleLbl="node4" presStyleIdx="4" presStyleCnt="6" custScaleX="143938">
        <dgm:presLayoutVars>
          <dgm:chPref val="3"/>
        </dgm:presLayoutVars>
      </dgm:prSet>
      <dgm:spPr/>
      <dgm:t>
        <a:bodyPr/>
        <a:lstStyle/>
        <a:p>
          <a:endParaRPr lang="ru-RU"/>
        </a:p>
      </dgm:t>
    </dgm:pt>
    <dgm:pt modelId="{40D94641-3791-4B19-8D2F-4A984516C8D6}" type="pres">
      <dgm:prSet presAssocID="{03DD4EF5-C3B0-4EAA-9EEA-0CE56F670B19}" presName="level3hierChild" presStyleCnt="0"/>
      <dgm:spPr/>
    </dgm:pt>
    <dgm:pt modelId="{B765A0C9-7A8B-45BC-9FDD-C53EA57869D5}" type="pres">
      <dgm:prSet presAssocID="{782A9BA4-DF1C-4BA1-95A8-251BEDF7CE63}" presName="conn2-1" presStyleLbl="parChTrans1D2" presStyleIdx="5" presStyleCnt="6"/>
      <dgm:spPr/>
      <dgm:t>
        <a:bodyPr/>
        <a:lstStyle/>
        <a:p>
          <a:endParaRPr lang="ru-RU"/>
        </a:p>
      </dgm:t>
    </dgm:pt>
    <dgm:pt modelId="{4A1E7A4B-2D29-4C44-8078-6D49C5FFE6EF}" type="pres">
      <dgm:prSet presAssocID="{782A9BA4-DF1C-4BA1-95A8-251BEDF7CE63}" presName="connTx" presStyleLbl="parChTrans1D2" presStyleIdx="5" presStyleCnt="6"/>
      <dgm:spPr/>
      <dgm:t>
        <a:bodyPr/>
        <a:lstStyle/>
        <a:p>
          <a:endParaRPr lang="ru-RU"/>
        </a:p>
      </dgm:t>
    </dgm:pt>
    <dgm:pt modelId="{4E8436A6-A800-4D5A-BD55-939DAFC54792}" type="pres">
      <dgm:prSet presAssocID="{0635E2E0-A4C4-4432-8E53-B24D2EBDB0B0}" presName="root2" presStyleCnt="0"/>
      <dgm:spPr/>
    </dgm:pt>
    <dgm:pt modelId="{36F6599F-6931-461D-B0F2-152FADC14EFF}" type="pres">
      <dgm:prSet presAssocID="{0635E2E0-A4C4-4432-8E53-B24D2EBDB0B0}" presName="LevelTwoTextNode" presStyleLbl="node2" presStyleIdx="5" presStyleCnt="6" custScaleX="67896">
        <dgm:presLayoutVars>
          <dgm:chPref val="3"/>
        </dgm:presLayoutVars>
      </dgm:prSet>
      <dgm:spPr/>
      <dgm:t>
        <a:bodyPr/>
        <a:lstStyle/>
        <a:p>
          <a:endParaRPr lang="ru-RU"/>
        </a:p>
      </dgm:t>
    </dgm:pt>
    <dgm:pt modelId="{621D3B77-0B4E-440C-ABA1-B1A5FAECBD32}" type="pres">
      <dgm:prSet presAssocID="{0635E2E0-A4C4-4432-8E53-B24D2EBDB0B0}" presName="level3hierChild" presStyleCnt="0"/>
      <dgm:spPr/>
    </dgm:pt>
    <dgm:pt modelId="{109E2C40-3C89-4E88-8964-58646503AB31}" type="pres">
      <dgm:prSet presAssocID="{810C6B47-2533-4DE5-A612-0679626DCDD5}" presName="conn2-1" presStyleLbl="parChTrans1D3" presStyleIdx="5" presStyleCnt="6"/>
      <dgm:spPr/>
      <dgm:t>
        <a:bodyPr/>
        <a:lstStyle/>
        <a:p>
          <a:endParaRPr lang="ru-RU"/>
        </a:p>
      </dgm:t>
    </dgm:pt>
    <dgm:pt modelId="{636959CC-5148-4996-B2D8-D3AD3E78DECC}" type="pres">
      <dgm:prSet presAssocID="{810C6B47-2533-4DE5-A612-0679626DCDD5}" presName="connTx" presStyleLbl="parChTrans1D3" presStyleIdx="5" presStyleCnt="6"/>
      <dgm:spPr/>
      <dgm:t>
        <a:bodyPr/>
        <a:lstStyle/>
        <a:p>
          <a:endParaRPr lang="ru-RU"/>
        </a:p>
      </dgm:t>
    </dgm:pt>
    <dgm:pt modelId="{0F83D646-689C-456B-BDDB-90FC898BC2BE}" type="pres">
      <dgm:prSet presAssocID="{D6224A90-83A7-4589-9D53-0FD0E8284F4B}" presName="root2" presStyleCnt="0"/>
      <dgm:spPr/>
    </dgm:pt>
    <dgm:pt modelId="{ED7A1024-2965-4471-9F1C-FCAF922A8229}" type="pres">
      <dgm:prSet presAssocID="{D6224A90-83A7-4589-9D53-0FD0E8284F4B}" presName="LevelTwoTextNode" presStyleLbl="node3" presStyleIdx="5" presStyleCnt="6" custScaleX="133758">
        <dgm:presLayoutVars>
          <dgm:chPref val="3"/>
        </dgm:presLayoutVars>
      </dgm:prSet>
      <dgm:spPr/>
      <dgm:t>
        <a:bodyPr/>
        <a:lstStyle/>
        <a:p>
          <a:endParaRPr lang="ru-RU"/>
        </a:p>
      </dgm:t>
    </dgm:pt>
    <dgm:pt modelId="{3486CD61-3A64-46A2-A904-1A33B6BA4FF1}" type="pres">
      <dgm:prSet presAssocID="{D6224A90-83A7-4589-9D53-0FD0E8284F4B}" presName="level3hierChild" presStyleCnt="0"/>
      <dgm:spPr/>
    </dgm:pt>
    <dgm:pt modelId="{307B3CC6-AFBF-418F-A0EE-9286D65C2F82}" type="pres">
      <dgm:prSet presAssocID="{AD0FDB7F-8C3C-43C5-B858-BA93862FDFA6}" presName="conn2-1" presStyleLbl="parChTrans1D4" presStyleIdx="5" presStyleCnt="6"/>
      <dgm:spPr/>
      <dgm:t>
        <a:bodyPr/>
        <a:lstStyle/>
        <a:p>
          <a:endParaRPr lang="ru-RU"/>
        </a:p>
      </dgm:t>
    </dgm:pt>
    <dgm:pt modelId="{9B77435C-7248-445D-BD5D-0D1A9FA9FB26}" type="pres">
      <dgm:prSet presAssocID="{AD0FDB7F-8C3C-43C5-B858-BA93862FDFA6}" presName="connTx" presStyleLbl="parChTrans1D4" presStyleIdx="5" presStyleCnt="6"/>
      <dgm:spPr/>
      <dgm:t>
        <a:bodyPr/>
        <a:lstStyle/>
        <a:p>
          <a:endParaRPr lang="ru-RU"/>
        </a:p>
      </dgm:t>
    </dgm:pt>
    <dgm:pt modelId="{E4A5574B-B353-43EE-9D09-4125DF0DA968}" type="pres">
      <dgm:prSet presAssocID="{716175AF-1F73-4E23-A68F-A7A2A5FF578C}" presName="root2" presStyleCnt="0"/>
      <dgm:spPr/>
    </dgm:pt>
    <dgm:pt modelId="{52E0D1A5-1E14-42A9-9B78-3AA0A7114807}" type="pres">
      <dgm:prSet presAssocID="{716175AF-1F73-4E23-A68F-A7A2A5FF578C}" presName="LevelTwoTextNode" presStyleLbl="node4" presStyleIdx="5" presStyleCnt="6" custScaleX="144304">
        <dgm:presLayoutVars>
          <dgm:chPref val="3"/>
        </dgm:presLayoutVars>
      </dgm:prSet>
      <dgm:spPr/>
      <dgm:t>
        <a:bodyPr/>
        <a:lstStyle/>
        <a:p>
          <a:endParaRPr lang="ru-RU"/>
        </a:p>
      </dgm:t>
    </dgm:pt>
    <dgm:pt modelId="{9BFC75A2-BA2E-4A00-8FAD-EC0366C20692}" type="pres">
      <dgm:prSet presAssocID="{716175AF-1F73-4E23-A68F-A7A2A5FF578C}" presName="level3hierChild" presStyleCnt="0"/>
      <dgm:spPr/>
    </dgm:pt>
  </dgm:ptLst>
  <dgm:cxnLst>
    <dgm:cxn modelId="{B9B5DFCA-EDA7-415B-9490-637794E2A0F6}" srcId="{75D4B881-2EC7-43FD-8844-8B925EC87A07}" destId="{4A9415AF-2B0F-4AAA-BE3F-9BE5C9E0E0C4}" srcOrd="0" destOrd="0" parTransId="{D30FE1CA-0BCD-4611-A64F-2745D1D2C7A6}" sibTransId="{23B6D151-CA1B-4D90-8CBE-1C04DEA4D28D}"/>
    <dgm:cxn modelId="{BAB125B5-01D8-4AF9-A376-D77950597083}" type="presOf" srcId="{B8CD4D81-91C2-4C1E-8A7A-4DCA7F16AE97}" destId="{140E1C3D-9484-48A0-954F-20F4C8714471}" srcOrd="1" destOrd="0" presId="urn:microsoft.com/office/officeart/2005/8/layout/hierarchy2"/>
    <dgm:cxn modelId="{0ADE6EF3-0ED6-4A10-91C5-CAA5DEF7B446}" type="presOf" srcId="{810C6B47-2533-4DE5-A612-0679626DCDD5}" destId="{636959CC-5148-4996-B2D8-D3AD3E78DECC}" srcOrd="1" destOrd="0" presId="urn:microsoft.com/office/officeart/2005/8/layout/hierarchy2"/>
    <dgm:cxn modelId="{87C0AEF0-9664-448A-A83A-40EF344634A0}" type="presOf" srcId="{3C3922DB-9D71-44AF-889D-158AB1CF1BB6}" destId="{56635721-E7D2-45E9-8442-317AD6ACFFCA}" srcOrd="1" destOrd="0" presId="urn:microsoft.com/office/officeart/2005/8/layout/hierarchy2"/>
    <dgm:cxn modelId="{E31C480A-EB1E-4D72-B0E9-D345B6362F9A}" type="presOf" srcId="{BC564D41-5720-4444-B6A3-9E5F150B3135}" destId="{7CF18F43-D8EE-4874-872B-52AB581D0809}" srcOrd="0" destOrd="0" presId="urn:microsoft.com/office/officeart/2005/8/layout/hierarchy2"/>
    <dgm:cxn modelId="{938BA9CC-F375-4C0E-A615-DF462B89766E}" type="presOf" srcId="{1B52178E-CC12-4307-AA75-80F0AE862E8B}" destId="{D539F226-8EA1-4F93-974F-2B44854BE81F}" srcOrd="0" destOrd="0" presId="urn:microsoft.com/office/officeart/2005/8/layout/hierarchy2"/>
    <dgm:cxn modelId="{88B36626-0DBB-4365-9CDA-E5534491162A}" type="presOf" srcId="{1593DF43-2143-49BD-B5AF-1E49DD88F809}" destId="{6BAEB49A-D674-4318-9E7E-BEADDFD6397B}" srcOrd="0" destOrd="0" presId="urn:microsoft.com/office/officeart/2005/8/layout/hierarchy2"/>
    <dgm:cxn modelId="{CAC929A2-6FE3-448A-9B73-0361417AAF67}" srcId="{4A9415AF-2B0F-4AAA-BE3F-9BE5C9E0E0C4}" destId="{0635E2E0-A4C4-4432-8E53-B24D2EBDB0B0}" srcOrd="5" destOrd="0" parTransId="{782A9BA4-DF1C-4BA1-95A8-251BEDF7CE63}" sibTransId="{910A65AC-1AC1-4481-997F-5BFA79E2EDF0}"/>
    <dgm:cxn modelId="{DC607035-60BB-4CA1-B000-052606BFDD60}" type="presOf" srcId="{8C184B3B-45F6-4F35-ACA7-0A29F34A54F1}" destId="{C9D3DBA0-670A-4F6E-82B9-5F7870549EBF}" srcOrd="0" destOrd="0" presId="urn:microsoft.com/office/officeart/2005/8/layout/hierarchy2"/>
    <dgm:cxn modelId="{C57009C3-1E9C-4572-B66F-10362C7A854D}" type="presOf" srcId="{FFC41227-F380-4856-9285-17698DE9450C}" destId="{326A2710-3350-453A-9B7B-CFEBC1C254D9}" srcOrd="1" destOrd="0" presId="urn:microsoft.com/office/officeart/2005/8/layout/hierarchy2"/>
    <dgm:cxn modelId="{211137E1-54E9-44B6-A090-DAD2DFDE3972}" type="presOf" srcId="{C362DE26-C352-41E2-87F2-88BABB69EA20}" destId="{3320E426-0234-4636-9BE1-623319E8375A}" srcOrd="0" destOrd="0" presId="urn:microsoft.com/office/officeart/2005/8/layout/hierarchy2"/>
    <dgm:cxn modelId="{66F6821C-3B75-4727-A691-D66CF744CD54}" srcId="{C362DE26-C352-41E2-87F2-88BABB69EA20}" destId="{1B52178E-CC12-4307-AA75-80F0AE862E8B}" srcOrd="0" destOrd="0" parTransId="{B8D19EB4-0586-4626-A819-B47ACAC826FE}" sibTransId="{F1C2BEEA-5454-4566-AE13-03DF15D35C93}"/>
    <dgm:cxn modelId="{1C0922DC-FC54-49D1-B3FE-96797DF9726D}" type="presOf" srcId="{B8CD4D81-91C2-4C1E-8A7A-4DCA7F16AE97}" destId="{6B62750D-6544-47AB-8F8D-80A1B291C4D6}" srcOrd="0" destOrd="0" presId="urn:microsoft.com/office/officeart/2005/8/layout/hierarchy2"/>
    <dgm:cxn modelId="{1F532F36-16AA-4191-A508-EB6619D8590B}" srcId="{4A9415AF-2B0F-4AAA-BE3F-9BE5C9E0E0C4}" destId="{BC564D41-5720-4444-B6A3-9E5F150B3135}" srcOrd="3" destOrd="0" parTransId="{4FB604A5-DB62-4685-91C4-5BC350F97A63}" sibTransId="{AF77A582-4CBC-4985-B502-7BACAB969A19}"/>
    <dgm:cxn modelId="{8CDD9134-65A5-45AF-ACB4-3C1897CAB063}" srcId="{4A9415AF-2B0F-4AAA-BE3F-9BE5C9E0E0C4}" destId="{8404ABB9-4A5E-4A62-A1AD-0A2FA0632A3A}" srcOrd="2" destOrd="0" parTransId="{FFC41227-F380-4856-9285-17698DE9450C}" sibTransId="{44AA26EC-E5E2-4505-A96A-5BA490310EEE}"/>
    <dgm:cxn modelId="{434E9CEF-4BED-4BA1-B5EE-9B9211C1D446}" type="presOf" srcId="{CE7225B4-1BF4-40B0-BD2D-C9A2619BC7A4}" destId="{E46EF738-7ED9-4F2B-87B4-6B74B7C23D23}" srcOrd="1" destOrd="0" presId="urn:microsoft.com/office/officeart/2005/8/layout/hierarchy2"/>
    <dgm:cxn modelId="{4C25EDD0-920E-4693-BB82-66DAFADAC306}" type="presOf" srcId="{E32FBB0B-9702-4990-BC8D-CA670798A249}" destId="{9B7E8DC9-29B9-4F20-AB5A-372243736D25}" srcOrd="0" destOrd="0" presId="urn:microsoft.com/office/officeart/2005/8/layout/hierarchy2"/>
    <dgm:cxn modelId="{ED3099FA-C9A0-4FA0-97F3-101BC328CD65}" type="presOf" srcId="{C080CC21-57AD-4381-971D-4289F957B645}" destId="{C3487479-A19E-416C-B729-C944425E1613}" srcOrd="1" destOrd="0" presId="urn:microsoft.com/office/officeart/2005/8/layout/hierarchy2"/>
    <dgm:cxn modelId="{A4A26DEB-C6F7-4708-9B29-3FEF0EB0CC42}" type="presOf" srcId="{FFC41227-F380-4856-9285-17698DE9450C}" destId="{B0B150BB-FC08-4BB1-9D56-D5DF9A10999C}" srcOrd="0" destOrd="0" presId="urn:microsoft.com/office/officeart/2005/8/layout/hierarchy2"/>
    <dgm:cxn modelId="{89FBE84F-8528-4E8D-8F0A-DAA3F8488177}" srcId="{8404ABB9-4A5E-4A62-A1AD-0A2FA0632A3A}" destId="{884E01DF-187A-4E2D-8DDA-2695FA7489D6}" srcOrd="0" destOrd="0" parTransId="{3C3922DB-9D71-44AF-889D-158AB1CF1BB6}" sibTransId="{E41BFCC2-88C3-4A39-8863-0C6058FBAA68}"/>
    <dgm:cxn modelId="{63BBA82C-51AC-4B1C-9C40-18AD5B52D2D3}" type="presOf" srcId="{C080CC21-57AD-4381-971D-4289F957B645}" destId="{D1D52478-C6D4-42AE-948F-BB655C5F97F8}" srcOrd="0" destOrd="0" presId="urn:microsoft.com/office/officeart/2005/8/layout/hierarchy2"/>
    <dgm:cxn modelId="{1ADBE428-161E-4A83-848A-8EC261F62907}" srcId="{BC564D41-5720-4444-B6A3-9E5F150B3135}" destId="{84F26C87-3D12-4150-8EE7-B5F9EC930AF5}" srcOrd="0" destOrd="0" parTransId="{CE7225B4-1BF4-40B0-BD2D-C9A2619BC7A4}" sibTransId="{13A13ABB-D25B-4905-B2C9-D8CBD34EF739}"/>
    <dgm:cxn modelId="{FC35ED0C-120B-4D3D-81B9-B7990EC96127}" srcId="{884E01DF-187A-4E2D-8DDA-2695FA7489D6}" destId="{A1AEB232-E55C-437D-B9BB-40F0AF4D1AA3}" srcOrd="0" destOrd="0" parTransId="{C080CC21-57AD-4381-971D-4289F957B645}" sibTransId="{1F21EC9A-5815-44DA-9FF5-FB00D705D0CA}"/>
    <dgm:cxn modelId="{83B1A2EF-251D-4A54-80F8-0C3B7D1DA6D6}" type="presOf" srcId="{D6224A90-83A7-4589-9D53-0FD0E8284F4B}" destId="{ED7A1024-2965-4471-9F1C-FCAF922A8229}" srcOrd="0" destOrd="0" presId="urn:microsoft.com/office/officeart/2005/8/layout/hierarchy2"/>
    <dgm:cxn modelId="{FADEC500-28DD-441E-BEEF-E357A1E1E877}" type="presOf" srcId="{0635E2E0-A4C4-4432-8E53-B24D2EBDB0B0}" destId="{36F6599F-6931-461D-B0F2-152FADC14EFF}" srcOrd="0" destOrd="0" presId="urn:microsoft.com/office/officeart/2005/8/layout/hierarchy2"/>
    <dgm:cxn modelId="{C2C355D9-C4F0-47D8-A866-B9E70CE79744}" type="presOf" srcId="{6422278A-628B-4869-83ED-27A542DA0195}" destId="{E45161BC-43AB-487A-8167-8308B682DDC1}" srcOrd="1" destOrd="0" presId="urn:microsoft.com/office/officeart/2005/8/layout/hierarchy2"/>
    <dgm:cxn modelId="{E4CD8BDA-8A25-4F38-A6D8-BF5BD1BE5556}" type="presOf" srcId="{75D4B881-2EC7-43FD-8844-8B925EC87A07}" destId="{F6A950F2-C7B8-4A44-9AD7-5E3C4C58C310}" srcOrd="0" destOrd="0" presId="urn:microsoft.com/office/officeart/2005/8/layout/hierarchy2"/>
    <dgm:cxn modelId="{F0082A7F-41BA-4990-B85E-BC8025DB7DDB}" type="presOf" srcId="{CE7225B4-1BF4-40B0-BD2D-C9A2619BC7A4}" destId="{3BBF6B3E-42A0-4C26-AE7B-374261F8F48E}" srcOrd="0" destOrd="0" presId="urn:microsoft.com/office/officeart/2005/8/layout/hierarchy2"/>
    <dgm:cxn modelId="{C65EED23-CE35-4791-A306-FBD0EB8FB754}" type="presOf" srcId="{4A9415AF-2B0F-4AAA-BE3F-9BE5C9E0E0C4}" destId="{79566882-FF89-45D8-861C-B8E1C747B4D2}" srcOrd="0" destOrd="0" presId="urn:microsoft.com/office/officeart/2005/8/layout/hierarchy2"/>
    <dgm:cxn modelId="{5E836644-FF67-42D8-9D3E-D82DD9DAD948}" srcId="{4A9415AF-2B0F-4AAA-BE3F-9BE5C9E0E0C4}" destId="{A883FC54-F9E7-4739-844E-87FC0286C072}" srcOrd="1" destOrd="0" parTransId="{9F402856-F798-4F5E-A342-FB55A4018946}" sibTransId="{59FA642B-3AD7-4701-817E-AE3C7307F9FA}"/>
    <dgm:cxn modelId="{A5926C4D-938E-47D6-9652-E7112FDE48F0}" type="presOf" srcId="{B8D19EB4-0586-4626-A819-B47ACAC826FE}" destId="{6280505E-6EE0-411C-A8F5-6F3508CB048F}" srcOrd="0" destOrd="0" presId="urn:microsoft.com/office/officeart/2005/8/layout/hierarchy2"/>
    <dgm:cxn modelId="{1D918389-42AE-43FB-B844-5EF926D921B9}" type="presOf" srcId="{9F402856-F798-4F5E-A342-FB55A4018946}" destId="{A88DBB8A-A963-4477-B865-76AAA47C7072}" srcOrd="0" destOrd="0" presId="urn:microsoft.com/office/officeart/2005/8/layout/hierarchy2"/>
    <dgm:cxn modelId="{6BED2E07-4DE1-48E7-9776-E1AB31C9765C}" srcId="{324AAE2A-5A54-49BF-A2D2-5D2D281A754D}" destId="{D24ED978-2837-4030-919B-D0828D736EB0}" srcOrd="0" destOrd="0" parTransId="{D377AA00-086D-4506-802F-4234F2A7AF61}" sibTransId="{6B6E1F7F-2A1A-46FA-82E8-A620C111EC1C}"/>
    <dgm:cxn modelId="{7F9497F0-BB63-4E27-AE61-349D741A2798}" type="presOf" srcId="{22CDB081-2D51-4E54-9D42-08AC0B08BFD7}" destId="{9130FC7B-86D2-4201-9C42-30691380E837}" srcOrd="0" destOrd="0" presId="urn:microsoft.com/office/officeart/2005/8/layout/hierarchy2"/>
    <dgm:cxn modelId="{B4ED20E0-3598-4764-8F9F-88158B1D9E30}" type="presOf" srcId="{D377AA00-086D-4506-802F-4234F2A7AF61}" destId="{24DBB231-4F0D-4956-BF30-41C4DCE427C9}" srcOrd="1" destOrd="0" presId="urn:microsoft.com/office/officeart/2005/8/layout/hierarchy2"/>
    <dgm:cxn modelId="{88B2470F-873E-4BBE-BD70-EC311DA16A3E}" type="presOf" srcId="{378EAF77-15A7-402A-8C6F-47540B1E56C6}" destId="{F4DF3A96-EC87-4AD3-A050-6BFD8895D472}" srcOrd="0" destOrd="0" presId="urn:microsoft.com/office/officeart/2005/8/layout/hierarchy2"/>
    <dgm:cxn modelId="{F0998F90-6F3D-4673-BBDB-518218F9D4D0}" type="presOf" srcId="{AD0FDB7F-8C3C-43C5-B858-BA93862FDFA6}" destId="{9B77435C-7248-445D-BD5D-0D1A9FA9FB26}" srcOrd="1" destOrd="0" presId="urn:microsoft.com/office/officeart/2005/8/layout/hierarchy2"/>
    <dgm:cxn modelId="{0CCF4677-A128-494F-B570-EA108245BBCB}" type="presOf" srcId="{03DD4EF5-C3B0-4EAA-9EEA-0CE56F670B19}" destId="{1DC5CF33-7526-45FD-9D70-930667694AB1}" srcOrd="0" destOrd="0" presId="urn:microsoft.com/office/officeart/2005/8/layout/hierarchy2"/>
    <dgm:cxn modelId="{2765D6AC-3D8A-419E-B68C-0AAEE6253B6B}" srcId="{4A9415AF-2B0F-4AAA-BE3F-9BE5C9E0E0C4}" destId="{FDF2682A-B82F-4CD2-B67A-CC42235560B9}" srcOrd="0" destOrd="0" parTransId="{7A7EB98B-7753-408F-B88C-3C9342F1725E}" sibTransId="{1467FD13-B2DC-40FE-866F-F5E85F590A4E}"/>
    <dgm:cxn modelId="{BAC00786-32A7-4C75-B461-56E9A3762506}" srcId="{4A9415AF-2B0F-4AAA-BE3F-9BE5C9E0E0C4}" destId="{C362DE26-C352-41E2-87F2-88BABB69EA20}" srcOrd="4" destOrd="0" parTransId="{6422278A-628B-4869-83ED-27A542DA0195}" sibTransId="{BD59AE39-9A04-4C87-8157-BA38FDBA4DE3}"/>
    <dgm:cxn modelId="{EB450199-0C50-4866-90DB-056A925A1E53}" type="presOf" srcId="{3C3922DB-9D71-44AF-889D-158AB1CF1BB6}" destId="{4D9E65A0-35BF-4352-BD29-D590A6ABF67F}" srcOrd="0" destOrd="0" presId="urn:microsoft.com/office/officeart/2005/8/layout/hierarchy2"/>
    <dgm:cxn modelId="{898A341C-8750-4FB2-B4D1-B9138069CF76}" type="presOf" srcId="{1593DF43-2143-49BD-B5AF-1E49DD88F809}" destId="{F6EFE643-319A-494C-B57D-8F323FBE42CC}" srcOrd="1" destOrd="0" presId="urn:microsoft.com/office/officeart/2005/8/layout/hierarchy2"/>
    <dgm:cxn modelId="{4255E4A4-D2B5-4544-8C38-4FF755553635}" type="presOf" srcId="{FFD554B9-D9EC-4686-A97B-CAAE8965DFE8}" destId="{FCA49B05-44C2-4253-90AA-492391FA42EE}" srcOrd="0" destOrd="0" presId="urn:microsoft.com/office/officeart/2005/8/layout/hierarchy2"/>
    <dgm:cxn modelId="{F78DB593-E6FB-4A91-BA4E-D149EFB2D39B}" type="presOf" srcId="{D377AA00-086D-4506-802F-4234F2A7AF61}" destId="{86B44F6B-2B22-4717-BB96-A75688540930}" srcOrd="0" destOrd="0" presId="urn:microsoft.com/office/officeart/2005/8/layout/hierarchy2"/>
    <dgm:cxn modelId="{7DB6EDAC-61EB-41EC-8CD6-8DEB7621CB93}" type="presOf" srcId="{716175AF-1F73-4E23-A68F-A7A2A5FF578C}" destId="{52E0D1A5-1E14-42A9-9B78-3AA0A7114807}" srcOrd="0" destOrd="0" presId="urn:microsoft.com/office/officeart/2005/8/layout/hierarchy2"/>
    <dgm:cxn modelId="{A0E2C032-F580-4878-9808-3EA59C83947C}" type="presOf" srcId="{84F26C87-3D12-4150-8EE7-B5F9EC930AF5}" destId="{50D8A2F5-CB82-4636-8DB7-9B09F0DD3CBA}" srcOrd="0" destOrd="0" presId="urn:microsoft.com/office/officeart/2005/8/layout/hierarchy2"/>
    <dgm:cxn modelId="{3785BE9E-17F7-4A92-B430-B10D1F339C97}" type="presOf" srcId="{22CDB081-2D51-4E54-9D42-08AC0B08BFD7}" destId="{078BB2B4-8537-4C36-A5C6-4E045DB97207}" srcOrd="1" destOrd="0" presId="urn:microsoft.com/office/officeart/2005/8/layout/hierarchy2"/>
    <dgm:cxn modelId="{AA44E242-B817-41EF-995B-AA5ADA032FB5}" type="presOf" srcId="{AD0FDB7F-8C3C-43C5-B858-BA93862FDFA6}" destId="{307B3CC6-AFBF-418F-A0EE-9286D65C2F82}" srcOrd="0" destOrd="0" presId="urn:microsoft.com/office/officeart/2005/8/layout/hierarchy2"/>
    <dgm:cxn modelId="{FCFC63EB-C6DC-45C1-8EC0-42A9B48386C9}" type="presOf" srcId="{8404ABB9-4A5E-4A62-A1AD-0A2FA0632A3A}" destId="{D19CDEFC-C33F-4939-9162-EDAC8F64BC64}" srcOrd="0" destOrd="0" presId="urn:microsoft.com/office/officeart/2005/8/layout/hierarchy2"/>
    <dgm:cxn modelId="{E7BC8F40-24E0-4776-B18A-5D2DD2862A69}" type="presOf" srcId="{D24ED978-2837-4030-919B-D0828D736EB0}" destId="{3593A718-A172-4A82-8A52-AE62A13C0AA8}" srcOrd="0" destOrd="0" presId="urn:microsoft.com/office/officeart/2005/8/layout/hierarchy2"/>
    <dgm:cxn modelId="{B42DF008-A6E2-440C-92A7-D2AE1848D652}" srcId="{D6224A90-83A7-4589-9D53-0FD0E8284F4B}" destId="{716175AF-1F73-4E23-A68F-A7A2A5FF578C}" srcOrd="0" destOrd="0" parTransId="{AD0FDB7F-8C3C-43C5-B858-BA93862FDFA6}" sibTransId="{5BB02727-6E6F-414E-A14F-046BBC49EE97}"/>
    <dgm:cxn modelId="{62947F42-7293-47D9-81C3-7A524746260E}" type="presOf" srcId="{858F32CF-C7CF-4185-A3BF-D31F36453362}" destId="{67D2F2C3-82FF-4FD3-B309-48DBA945C012}" srcOrd="0" destOrd="0" presId="urn:microsoft.com/office/officeart/2005/8/layout/hierarchy2"/>
    <dgm:cxn modelId="{E50B4416-163A-4D33-9F1C-F4E64F23BA0A}" srcId="{1B52178E-CC12-4307-AA75-80F0AE862E8B}" destId="{03DD4EF5-C3B0-4EAA-9EEA-0CE56F670B19}" srcOrd="0" destOrd="0" parTransId="{FFD554B9-D9EC-4686-A97B-CAAE8965DFE8}" sibTransId="{6A14171B-B8A4-4581-ACD7-90F19C47F380}"/>
    <dgm:cxn modelId="{78E1EAF7-6234-4F2F-8593-9C21F099821A}" srcId="{858F32CF-C7CF-4185-A3BF-D31F36453362}" destId="{378EAF77-15A7-402A-8C6F-47540B1E56C6}" srcOrd="0" destOrd="0" parTransId="{22CDB081-2D51-4E54-9D42-08AC0B08BFD7}" sibTransId="{1467705A-FF09-4142-B758-B01162A1FE3A}"/>
    <dgm:cxn modelId="{04C718BD-F378-4E66-996E-03FA83D4DFD6}" type="presOf" srcId="{FDF2682A-B82F-4CD2-B67A-CC42235560B9}" destId="{DDE77AB2-8C72-4463-8503-D0C539638063}" srcOrd="0" destOrd="0" presId="urn:microsoft.com/office/officeart/2005/8/layout/hierarchy2"/>
    <dgm:cxn modelId="{82C0CA6D-27BB-40BB-BE58-37CDC271EE14}" type="presOf" srcId="{A1AEB232-E55C-437D-B9BB-40F0AF4D1AA3}" destId="{425E7AA2-CAB7-4482-92EB-A53B45E1C1B7}" srcOrd="0" destOrd="0" presId="urn:microsoft.com/office/officeart/2005/8/layout/hierarchy2"/>
    <dgm:cxn modelId="{E85FAA51-572C-4D94-BCD4-1B5BA12036C8}" srcId="{FDF2682A-B82F-4CD2-B67A-CC42235560B9}" destId="{858F32CF-C7CF-4185-A3BF-D31F36453362}" srcOrd="0" destOrd="0" parTransId="{1593DF43-2143-49BD-B5AF-1E49DD88F809}" sibTransId="{DAC89425-9ED9-4233-ADDE-243FFA478D24}"/>
    <dgm:cxn modelId="{4E163E47-AE0A-4BBB-96AC-EEEFBEC04996}" type="presOf" srcId="{782A9BA4-DF1C-4BA1-95A8-251BEDF7CE63}" destId="{4A1E7A4B-2D29-4C44-8078-6D49C5FFE6EF}" srcOrd="1" destOrd="0" presId="urn:microsoft.com/office/officeart/2005/8/layout/hierarchy2"/>
    <dgm:cxn modelId="{24875FE2-682F-4822-8B7D-2C0BACFA6C1E}" type="presOf" srcId="{A883FC54-F9E7-4739-844E-87FC0286C072}" destId="{486E965B-452E-4DC5-B572-ABFBF3B1E043}" srcOrd="0" destOrd="0" presId="urn:microsoft.com/office/officeart/2005/8/layout/hierarchy2"/>
    <dgm:cxn modelId="{AB3E87E8-A0D1-43ED-B576-8FE74DD53A5D}" type="presOf" srcId="{810C6B47-2533-4DE5-A612-0679626DCDD5}" destId="{109E2C40-3C89-4E88-8964-58646503AB31}" srcOrd="0" destOrd="0" presId="urn:microsoft.com/office/officeart/2005/8/layout/hierarchy2"/>
    <dgm:cxn modelId="{21E36014-495C-4DCA-8B42-2E2DB228F90D}" type="presOf" srcId="{8C184B3B-45F6-4F35-ACA7-0A29F34A54F1}" destId="{8E3B79C9-E633-4E05-808D-BB8490E6F21C}" srcOrd="1" destOrd="0" presId="urn:microsoft.com/office/officeart/2005/8/layout/hierarchy2"/>
    <dgm:cxn modelId="{EB6BBADC-425E-41E1-8553-763EB7282E57}" type="presOf" srcId="{7A7EB98B-7753-408F-B88C-3C9342F1725E}" destId="{F0AE6F82-B0F2-4AAA-BE9B-29DC74FA3C0C}" srcOrd="1" destOrd="0" presId="urn:microsoft.com/office/officeart/2005/8/layout/hierarchy2"/>
    <dgm:cxn modelId="{CFEC7572-8188-4318-9E21-5CB1D2AAF8FB}" type="presOf" srcId="{6422278A-628B-4869-83ED-27A542DA0195}" destId="{DBD46184-9D60-40F6-A35D-833D202AF9AD}" srcOrd="0" destOrd="0" presId="urn:microsoft.com/office/officeart/2005/8/layout/hierarchy2"/>
    <dgm:cxn modelId="{CB990CDD-884A-4B9F-A545-3078BB04FF4F}" type="presOf" srcId="{4FB604A5-DB62-4685-91C4-5BC350F97A63}" destId="{83380828-C896-42E1-8298-D141C7577D73}" srcOrd="0" destOrd="0" presId="urn:microsoft.com/office/officeart/2005/8/layout/hierarchy2"/>
    <dgm:cxn modelId="{EF8BE14E-7F87-40F1-BA93-3AF2DB50AC3D}" srcId="{0635E2E0-A4C4-4432-8E53-B24D2EBDB0B0}" destId="{D6224A90-83A7-4589-9D53-0FD0E8284F4B}" srcOrd="0" destOrd="0" parTransId="{810C6B47-2533-4DE5-A612-0679626DCDD5}" sibTransId="{64E67D7D-3007-4D74-9C1B-F08D9E6696CD}"/>
    <dgm:cxn modelId="{6AE3291E-9216-489B-B1C6-94AEFED6D1F7}" type="presOf" srcId="{884E01DF-187A-4E2D-8DDA-2695FA7489D6}" destId="{E9753291-FC27-42DB-BACA-02644513C8FD}" srcOrd="0" destOrd="0" presId="urn:microsoft.com/office/officeart/2005/8/layout/hierarchy2"/>
    <dgm:cxn modelId="{25CF4DDE-C02B-4C76-91B4-9E6AAF64D674}" srcId="{A883FC54-F9E7-4739-844E-87FC0286C072}" destId="{324AAE2A-5A54-49BF-A2D2-5D2D281A754D}" srcOrd="0" destOrd="0" parTransId="{8C184B3B-45F6-4F35-ACA7-0A29F34A54F1}" sibTransId="{42B1B24D-E9B5-4C96-B1C6-87C7E4F771C1}"/>
    <dgm:cxn modelId="{53211502-B94B-411C-84DB-3E11BBDA07D4}" type="presOf" srcId="{FFD554B9-D9EC-4686-A97B-CAAE8965DFE8}" destId="{BFBB740C-EB75-4D0B-B2D1-0E014018CBAA}" srcOrd="1" destOrd="0" presId="urn:microsoft.com/office/officeart/2005/8/layout/hierarchy2"/>
    <dgm:cxn modelId="{BE866591-DD1D-43D3-A035-64D87EDF8978}" type="presOf" srcId="{782A9BA4-DF1C-4BA1-95A8-251BEDF7CE63}" destId="{B765A0C9-7A8B-45BC-9FDD-C53EA57869D5}" srcOrd="0" destOrd="0" presId="urn:microsoft.com/office/officeart/2005/8/layout/hierarchy2"/>
    <dgm:cxn modelId="{7508DAAD-5C41-4FA4-9FFE-24191F102352}" type="presOf" srcId="{7A7EB98B-7753-408F-B88C-3C9342F1725E}" destId="{8D38918F-4ECF-4334-9FAC-371989C257C8}" srcOrd="0" destOrd="0" presId="urn:microsoft.com/office/officeart/2005/8/layout/hierarchy2"/>
    <dgm:cxn modelId="{E1D95554-BD90-4F8C-9FB2-5209CE95CB53}" type="presOf" srcId="{9F402856-F798-4F5E-A342-FB55A4018946}" destId="{7DA1337A-048B-4858-9555-B3CE938EAEBF}" srcOrd="1" destOrd="0" presId="urn:microsoft.com/office/officeart/2005/8/layout/hierarchy2"/>
    <dgm:cxn modelId="{D11045A7-1537-4652-9128-95C5D82CB630}" type="presOf" srcId="{4FB604A5-DB62-4685-91C4-5BC350F97A63}" destId="{A88C263A-AB3B-4FE7-8F05-87E137A69570}" srcOrd="1" destOrd="0" presId="urn:microsoft.com/office/officeart/2005/8/layout/hierarchy2"/>
    <dgm:cxn modelId="{E060045C-4E90-4512-B274-34B69B84503A}" type="presOf" srcId="{324AAE2A-5A54-49BF-A2D2-5D2D281A754D}" destId="{1439F2D4-312B-48D0-BA2A-9F55E13A503B}" srcOrd="0" destOrd="0" presId="urn:microsoft.com/office/officeart/2005/8/layout/hierarchy2"/>
    <dgm:cxn modelId="{CCA26851-0C38-4E5F-8764-FCF1A36A0433}" srcId="{84F26C87-3D12-4150-8EE7-B5F9EC930AF5}" destId="{E32FBB0B-9702-4990-BC8D-CA670798A249}" srcOrd="0" destOrd="0" parTransId="{B8CD4D81-91C2-4C1E-8A7A-4DCA7F16AE97}" sibTransId="{90D0FB11-3B32-4E66-8BB0-E704C5DEDAE2}"/>
    <dgm:cxn modelId="{D29EB744-49CE-4EE7-9487-6015D92E85FB}" type="presOf" srcId="{B8D19EB4-0586-4626-A819-B47ACAC826FE}" destId="{88CA69CD-A92C-4536-BD31-E712C1433B9E}" srcOrd="1" destOrd="0" presId="urn:microsoft.com/office/officeart/2005/8/layout/hierarchy2"/>
    <dgm:cxn modelId="{A41FD537-771B-4AA8-BCAA-5572DD047A7C}" type="presParOf" srcId="{F6A950F2-C7B8-4A44-9AD7-5E3C4C58C310}" destId="{894677C4-9253-4EAB-82AD-EB73582F4ADE}" srcOrd="0" destOrd="0" presId="urn:microsoft.com/office/officeart/2005/8/layout/hierarchy2"/>
    <dgm:cxn modelId="{C2758EE6-7B07-4860-A9FB-ACE24D418C20}" type="presParOf" srcId="{894677C4-9253-4EAB-82AD-EB73582F4ADE}" destId="{79566882-FF89-45D8-861C-B8E1C747B4D2}" srcOrd="0" destOrd="0" presId="urn:microsoft.com/office/officeart/2005/8/layout/hierarchy2"/>
    <dgm:cxn modelId="{DC02D38C-563B-4480-9E51-38D5B05BE0BA}" type="presParOf" srcId="{894677C4-9253-4EAB-82AD-EB73582F4ADE}" destId="{0C5E2B63-7494-4159-AF2E-6A4B48D9E386}" srcOrd="1" destOrd="0" presId="urn:microsoft.com/office/officeart/2005/8/layout/hierarchy2"/>
    <dgm:cxn modelId="{841C5D51-CB6A-4C52-A8F6-AB2A975ADA4E}" type="presParOf" srcId="{0C5E2B63-7494-4159-AF2E-6A4B48D9E386}" destId="{8D38918F-4ECF-4334-9FAC-371989C257C8}" srcOrd="0" destOrd="0" presId="urn:microsoft.com/office/officeart/2005/8/layout/hierarchy2"/>
    <dgm:cxn modelId="{1E8177DF-5DC5-4D50-B94A-5E02F8F5B750}" type="presParOf" srcId="{8D38918F-4ECF-4334-9FAC-371989C257C8}" destId="{F0AE6F82-B0F2-4AAA-BE9B-29DC74FA3C0C}" srcOrd="0" destOrd="0" presId="urn:microsoft.com/office/officeart/2005/8/layout/hierarchy2"/>
    <dgm:cxn modelId="{5258F6E2-E2F8-4950-8DD4-6835F8E6E87C}" type="presParOf" srcId="{0C5E2B63-7494-4159-AF2E-6A4B48D9E386}" destId="{F1ABE888-6086-47C9-9BA3-828B49EA9BBC}" srcOrd="1" destOrd="0" presId="urn:microsoft.com/office/officeart/2005/8/layout/hierarchy2"/>
    <dgm:cxn modelId="{0ACF526B-7157-49C1-A002-65835811D114}" type="presParOf" srcId="{F1ABE888-6086-47C9-9BA3-828B49EA9BBC}" destId="{DDE77AB2-8C72-4463-8503-D0C539638063}" srcOrd="0" destOrd="0" presId="urn:microsoft.com/office/officeart/2005/8/layout/hierarchy2"/>
    <dgm:cxn modelId="{C40BB9A6-D85E-405C-AEEA-1599CF1C6F21}" type="presParOf" srcId="{F1ABE888-6086-47C9-9BA3-828B49EA9BBC}" destId="{276F1878-B2AA-4508-A346-A88B4032101E}" srcOrd="1" destOrd="0" presId="urn:microsoft.com/office/officeart/2005/8/layout/hierarchy2"/>
    <dgm:cxn modelId="{6B4D6735-1695-425D-8147-0E4FC660BCA8}" type="presParOf" srcId="{276F1878-B2AA-4508-A346-A88B4032101E}" destId="{6BAEB49A-D674-4318-9E7E-BEADDFD6397B}" srcOrd="0" destOrd="0" presId="urn:microsoft.com/office/officeart/2005/8/layout/hierarchy2"/>
    <dgm:cxn modelId="{1050CBFF-3DF3-43D8-AB9B-F12B5421A3C3}" type="presParOf" srcId="{6BAEB49A-D674-4318-9E7E-BEADDFD6397B}" destId="{F6EFE643-319A-494C-B57D-8F323FBE42CC}" srcOrd="0" destOrd="0" presId="urn:microsoft.com/office/officeart/2005/8/layout/hierarchy2"/>
    <dgm:cxn modelId="{371E4205-F373-4BC1-8F4E-004875DEBADD}" type="presParOf" srcId="{276F1878-B2AA-4508-A346-A88B4032101E}" destId="{59DA4B80-DFAC-4F9B-B7AD-34FD11FA2CE0}" srcOrd="1" destOrd="0" presId="urn:microsoft.com/office/officeart/2005/8/layout/hierarchy2"/>
    <dgm:cxn modelId="{44714E4A-E7D8-494C-92C0-11839AD5820E}" type="presParOf" srcId="{59DA4B80-DFAC-4F9B-B7AD-34FD11FA2CE0}" destId="{67D2F2C3-82FF-4FD3-B309-48DBA945C012}" srcOrd="0" destOrd="0" presId="urn:microsoft.com/office/officeart/2005/8/layout/hierarchy2"/>
    <dgm:cxn modelId="{BE6506B6-8171-4068-ADC9-DA62CFA22275}" type="presParOf" srcId="{59DA4B80-DFAC-4F9B-B7AD-34FD11FA2CE0}" destId="{E083AC7B-4BB1-4A3C-8CFE-FA0D27A4FB29}" srcOrd="1" destOrd="0" presId="urn:microsoft.com/office/officeart/2005/8/layout/hierarchy2"/>
    <dgm:cxn modelId="{1EDDB182-D6B0-41EA-8311-BA36DE2E00F8}" type="presParOf" srcId="{E083AC7B-4BB1-4A3C-8CFE-FA0D27A4FB29}" destId="{9130FC7B-86D2-4201-9C42-30691380E837}" srcOrd="0" destOrd="0" presId="urn:microsoft.com/office/officeart/2005/8/layout/hierarchy2"/>
    <dgm:cxn modelId="{20E9A23A-358B-492B-AB1E-B59707B69182}" type="presParOf" srcId="{9130FC7B-86D2-4201-9C42-30691380E837}" destId="{078BB2B4-8537-4C36-A5C6-4E045DB97207}" srcOrd="0" destOrd="0" presId="urn:microsoft.com/office/officeart/2005/8/layout/hierarchy2"/>
    <dgm:cxn modelId="{3E2B5E73-8FA6-4E54-9826-18D95BEF0AC0}" type="presParOf" srcId="{E083AC7B-4BB1-4A3C-8CFE-FA0D27A4FB29}" destId="{F4870184-CFFD-411F-8AAA-F286AA2BB668}" srcOrd="1" destOrd="0" presId="urn:microsoft.com/office/officeart/2005/8/layout/hierarchy2"/>
    <dgm:cxn modelId="{3679152D-3348-4C9F-B16F-446B4D2E100B}" type="presParOf" srcId="{F4870184-CFFD-411F-8AAA-F286AA2BB668}" destId="{F4DF3A96-EC87-4AD3-A050-6BFD8895D472}" srcOrd="0" destOrd="0" presId="urn:microsoft.com/office/officeart/2005/8/layout/hierarchy2"/>
    <dgm:cxn modelId="{674925AA-E86E-463A-B136-6E2DBEF0B4A2}" type="presParOf" srcId="{F4870184-CFFD-411F-8AAA-F286AA2BB668}" destId="{214A6DA9-8A4A-4E35-BE3A-C441FAB43A63}" srcOrd="1" destOrd="0" presId="urn:microsoft.com/office/officeart/2005/8/layout/hierarchy2"/>
    <dgm:cxn modelId="{6316082E-80D7-4A8F-B89F-900A883FAE05}" type="presParOf" srcId="{0C5E2B63-7494-4159-AF2E-6A4B48D9E386}" destId="{A88DBB8A-A963-4477-B865-76AAA47C7072}" srcOrd="2" destOrd="0" presId="urn:microsoft.com/office/officeart/2005/8/layout/hierarchy2"/>
    <dgm:cxn modelId="{D3362570-1B04-434C-85BE-00E80C5DA9C8}" type="presParOf" srcId="{A88DBB8A-A963-4477-B865-76AAA47C7072}" destId="{7DA1337A-048B-4858-9555-B3CE938EAEBF}" srcOrd="0" destOrd="0" presId="urn:microsoft.com/office/officeart/2005/8/layout/hierarchy2"/>
    <dgm:cxn modelId="{C12DC286-4129-40A6-872C-597E412A784A}" type="presParOf" srcId="{0C5E2B63-7494-4159-AF2E-6A4B48D9E386}" destId="{FF3ABCBA-1644-4DF0-BBC4-6713357F1CEF}" srcOrd="3" destOrd="0" presId="urn:microsoft.com/office/officeart/2005/8/layout/hierarchy2"/>
    <dgm:cxn modelId="{337283F6-B21B-493C-A561-0C36DB287B75}" type="presParOf" srcId="{FF3ABCBA-1644-4DF0-BBC4-6713357F1CEF}" destId="{486E965B-452E-4DC5-B572-ABFBF3B1E043}" srcOrd="0" destOrd="0" presId="urn:microsoft.com/office/officeart/2005/8/layout/hierarchy2"/>
    <dgm:cxn modelId="{B243FCF6-ADAC-4C38-A861-783EE2D1AF72}" type="presParOf" srcId="{FF3ABCBA-1644-4DF0-BBC4-6713357F1CEF}" destId="{1C7A54DD-6A17-49F2-8ECA-37380E5BA758}" srcOrd="1" destOrd="0" presId="urn:microsoft.com/office/officeart/2005/8/layout/hierarchy2"/>
    <dgm:cxn modelId="{4DC7FE1B-D74C-42C7-86A1-3F8B853AF8CD}" type="presParOf" srcId="{1C7A54DD-6A17-49F2-8ECA-37380E5BA758}" destId="{C9D3DBA0-670A-4F6E-82B9-5F7870549EBF}" srcOrd="0" destOrd="0" presId="urn:microsoft.com/office/officeart/2005/8/layout/hierarchy2"/>
    <dgm:cxn modelId="{F41F6952-644F-4689-92A9-7511A88709E9}" type="presParOf" srcId="{C9D3DBA0-670A-4F6E-82B9-5F7870549EBF}" destId="{8E3B79C9-E633-4E05-808D-BB8490E6F21C}" srcOrd="0" destOrd="0" presId="urn:microsoft.com/office/officeart/2005/8/layout/hierarchy2"/>
    <dgm:cxn modelId="{DAB17A66-2E13-4B4E-882E-31560A888BC2}" type="presParOf" srcId="{1C7A54DD-6A17-49F2-8ECA-37380E5BA758}" destId="{244EEADD-411F-411F-B618-58F67844798F}" srcOrd="1" destOrd="0" presId="urn:microsoft.com/office/officeart/2005/8/layout/hierarchy2"/>
    <dgm:cxn modelId="{F28B5BB0-1529-4FD1-BCA5-B751C932919F}" type="presParOf" srcId="{244EEADD-411F-411F-B618-58F67844798F}" destId="{1439F2D4-312B-48D0-BA2A-9F55E13A503B}" srcOrd="0" destOrd="0" presId="urn:microsoft.com/office/officeart/2005/8/layout/hierarchy2"/>
    <dgm:cxn modelId="{F88A2D1F-9138-49F9-9345-E874D221F93E}" type="presParOf" srcId="{244EEADD-411F-411F-B618-58F67844798F}" destId="{0FBD8ED5-EC7D-44DD-B9B7-F8977FE1715E}" srcOrd="1" destOrd="0" presId="urn:microsoft.com/office/officeart/2005/8/layout/hierarchy2"/>
    <dgm:cxn modelId="{8ED35CE1-2A2F-4594-8671-F75614665048}" type="presParOf" srcId="{0FBD8ED5-EC7D-44DD-B9B7-F8977FE1715E}" destId="{86B44F6B-2B22-4717-BB96-A75688540930}" srcOrd="0" destOrd="0" presId="urn:microsoft.com/office/officeart/2005/8/layout/hierarchy2"/>
    <dgm:cxn modelId="{C4F5B8C5-BEE9-4FF0-936B-8BEDF7570809}" type="presParOf" srcId="{86B44F6B-2B22-4717-BB96-A75688540930}" destId="{24DBB231-4F0D-4956-BF30-41C4DCE427C9}" srcOrd="0" destOrd="0" presId="urn:microsoft.com/office/officeart/2005/8/layout/hierarchy2"/>
    <dgm:cxn modelId="{6FB4CCE6-6408-435B-9413-C84DF97EBA2A}" type="presParOf" srcId="{0FBD8ED5-EC7D-44DD-B9B7-F8977FE1715E}" destId="{FEBAEEBF-F802-400A-918C-A14E6223EF9F}" srcOrd="1" destOrd="0" presId="urn:microsoft.com/office/officeart/2005/8/layout/hierarchy2"/>
    <dgm:cxn modelId="{1092346E-7642-4D03-9DA3-B943B4F2D394}" type="presParOf" srcId="{FEBAEEBF-F802-400A-918C-A14E6223EF9F}" destId="{3593A718-A172-4A82-8A52-AE62A13C0AA8}" srcOrd="0" destOrd="0" presId="urn:microsoft.com/office/officeart/2005/8/layout/hierarchy2"/>
    <dgm:cxn modelId="{D54EDFC1-7F84-449B-B322-0C39B090AA31}" type="presParOf" srcId="{FEBAEEBF-F802-400A-918C-A14E6223EF9F}" destId="{1A58742A-3511-4BBD-B78C-8F38FB8287EF}" srcOrd="1" destOrd="0" presId="urn:microsoft.com/office/officeart/2005/8/layout/hierarchy2"/>
    <dgm:cxn modelId="{578767CD-4F70-4B89-8065-BF1C16C526B9}" type="presParOf" srcId="{0C5E2B63-7494-4159-AF2E-6A4B48D9E386}" destId="{B0B150BB-FC08-4BB1-9D56-D5DF9A10999C}" srcOrd="4" destOrd="0" presId="urn:microsoft.com/office/officeart/2005/8/layout/hierarchy2"/>
    <dgm:cxn modelId="{35D27544-976E-459F-867D-C70BDDEBB661}" type="presParOf" srcId="{B0B150BB-FC08-4BB1-9D56-D5DF9A10999C}" destId="{326A2710-3350-453A-9B7B-CFEBC1C254D9}" srcOrd="0" destOrd="0" presId="urn:microsoft.com/office/officeart/2005/8/layout/hierarchy2"/>
    <dgm:cxn modelId="{079E1B79-72FF-4103-A05F-DD6FAE8CFDB4}" type="presParOf" srcId="{0C5E2B63-7494-4159-AF2E-6A4B48D9E386}" destId="{471A062A-40B7-4667-99AA-09F9F11CB72F}" srcOrd="5" destOrd="0" presId="urn:microsoft.com/office/officeart/2005/8/layout/hierarchy2"/>
    <dgm:cxn modelId="{23FFBF6F-71FC-4D3C-A2B2-00FA80C3DA79}" type="presParOf" srcId="{471A062A-40B7-4667-99AA-09F9F11CB72F}" destId="{D19CDEFC-C33F-4939-9162-EDAC8F64BC64}" srcOrd="0" destOrd="0" presId="urn:microsoft.com/office/officeart/2005/8/layout/hierarchy2"/>
    <dgm:cxn modelId="{44EB0650-7867-44C9-9140-580371293330}" type="presParOf" srcId="{471A062A-40B7-4667-99AA-09F9F11CB72F}" destId="{2085D07E-DEE9-48CD-8B55-885898141442}" srcOrd="1" destOrd="0" presId="urn:microsoft.com/office/officeart/2005/8/layout/hierarchy2"/>
    <dgm:cxn modelId="{C0071073-DF9A-4219-A997-80E51661B400}" type="presParOf" srcId="{2085D07E-DEE9-48CD-8B55-885898141442}" destId="{4D9E65A0-35BF-4352-BD29-D590A6ABF67F}" srcOrd="0" destOrd="0" presId="urn:microsoft.com/office/officeart/2005/8/layout/hierarchy2"/>
    <dgm:cxn modelId="{4CFEB45D-C587-4C4B-9943-5AF8894C06FB}" type="presParOf" srcId="{4D9E65A0-35BF-4352-BD29-D590A6ABF67F}" destId="{56635721-E7D2-45E9-8442-317AD6ACFFCA}" srcOrd="0" destOrd="0" presId="urn:microsoft.com/office/officeart/2005/8/layout/hierarchy2"/>
    <dgm:cxn modelId="{FBED9886-D0EB-4340-AB31-48DAFAACF25E}" type="presParOf" srcId="{2085D07E-DEE9-48CD-8B55-885898141442}" destId="{62126E7D-AD23-438A-A0F5-1F42DBD08738}" srcOrd="1" destOrd="0" presId="urn:microsoft.com/office/officeart/2005/8/layout/hierarchy2"/>
    <dgm:cxn modelId="{C2CEAA2B-CE25-4F30-850C-A9A76F58828E}" type="presParOf" srcId="{62126E7D-AD23-438A-A0F5-1F42DBD08738}" destId="{E9753291-FC27-42DB-BACA-02644513C8FD}" srcOrd="0" destOrd="0" presId="urn:microsoft.com/office/officeart/2005/8/layout/hierarchy2"/>
    <dgm:cxn modelId="{16DD0FB4-361D-4BEA-A2EE-B7B962CFF57F}" type="presParOf" srcId="{62126E7D-AD23-438A-A0F5-1F42DBD08738}" destId="{279EDA4B-C1A8-4989-9A1F-AEAEF29E33A2}" srcOrd="1" destOrd="0" presId="urn:microsoft.com/office/officeart/2005/8/layout/hierarchy2"/>
    <dgm:cxn modelId="{11A4B208-E1E3-4E38-8144-7D75C924E0E9}" type="presParOf" srcId="{279EDA4B-C1A8-4989-9A1F-AEAEF29E33A2}" destId="{D1D52478-C6D4-42AE-948F-BB655C5F97F8}" srcOrd="0" destOrd="0" presId="urn:microsoft.com/office/officeart/2005/8/layout/hierarchy2"/>
    <dgm:cxn modelId="{82C4BD7B-9121-4592-80F5-B9B076897D77}" type="presParOf" srcId="{D1D52478-C6D4-42AE-948F-BB655C5F97F8}" destId="{C3487479-A19E-416C-B729-C944425E1613}" srcOrd="0" destOrd="0" presId="urn:microsoft.com/office/officeart/2005/8/layout/hierarchy2"/>
    <dgm:cxn modelId="{615261C9-196B-48EF-AF88-FE968EA0062F}" type="presParOf" srcId="{279EDA4B-C1A8-4989-9A1F-AEAEF29E33A2}" destId="{ABF6DFE2-440F-4D55-BE6F-BFE77DEEF6C0}" srcOrd="1" destOrd="0" presId="urn:microsoft.com/office/officeart/2005/8/layout/hierarchy2"/>
    <dgm:cxn modelId="{8C7F3009-DDBA-4C88-9249-DE65527D0FD2}" type="presParOf" srcId="{ABF6DFE2-440F-4D55-BE6F-BFE77DEEF6C0}" destId="{425E7AA2-CAB7-4482-92EB-A53B45E1C1B7}" srcOrd="0" destOrd="0" presId="urn:microsoft.com/office/officeart/2005/8/layout/hierarchy2"/>
    <dgm:cxn modelId="{829FAEFB-9FF3-4DAE-927F-8B396CFB1ADC}" type="presParOf" srcId="{ABF6DFE2-440F-4D55-BE6F-BFE77DEEF6C0}" destId="{B9FC0F55-6F96-43A4-9DC9-4883AEB6074C}" srcOrd="1" destOrd="0" presId="urn:microsoft.com/office/officeart/2005/8/layout/hierarchy2"/>
    <dgm:cxn modelId="{CA8AFEE8-4DF8-4D52-A931-C7664FC07722}" type="presParOf" srcId="{0C5E2B63-7494-4159-AF2E-6A4B48D9E386}" destId="{83380828-C896-42E1-8298-D141C7577D73}" srcOrd="6" destOrd="0" presId="urn:microsoft.com/office/officeart/2005/8/layout/hierarchy2"/>
    <dgm:cxn modelId="{C81F51E0-3222-4192-A2C1-C4998A981C77}" type="presParOf" srcId="{83380828-C896-42E1-8298-D141C7577D73}" destId="{A88C263A-AB3B-4FE7-8F05-87E137A69570}" srcOrd="0" destOrd="0" presId="urn:microsoft.com/office/officeart/2005/8/layout/hierarchy2"/>
    <dgm:cxn modelId="{A9FC61BD-8831-4722-801B-E498EF559955}" type="presParOf" srcId="{0C5E2B63-7494-4159-AF2E-6A4B48D9E386}" destId="{3CC6EE37-2307-476A-8B8D-516FD7DF5482}" srcOrd="7" destOrd="0" presId="urn:microsoft.com/office/officeart/2005/8/layout/hierarchy2"/>
    <dgm:cxn modelId="{D929C817-2E76-40BA-A668-C55B9C7192F3}" type="presParOf" srcId="{3CC6EE37-2307-476A-8B8D-516FD7DF5482}" destId="{7CF18F43-D8EE-4874-872B-52AB581D0809}" srcOrd="0" destOrd="0" presId="urn:microsoft.com/office/officeart/2005/8/layout/hierarchy2"/>
    <dgm:cxn modelId="{D63F5027-57C4-4225-8460-E0CEE20E6D4C}" type="presParOf" srcId="{3CC6EE37-2307-476A-8B8D-516FD7DF5482}" destId="{7C5B111D-3932-4056-A2A0-B52CB2962D20}" srcOrd="1" destOrd="0" presId="urn:microsoft.com/office/officeart/2005/8/layout/hierarchy2"/>
    <dgm:cxn modelId="{113C8726-B871-4FE8-89F4-8757E5AA5D8D}" type="presParOf" srcId="{7C5B111D-3932-4056-A2A0-B52CB2962D20}" destId="{3BBF6B3E-42A0-4C26-AE7B-374261F8F48E}" srcOrd="0" destOrd="0" presId="urn:microsoft.com/office/officeart/2005/8/layout/hierarchy2"/>
    <dgm:cxn modelId="{7D82D055-7C04-4EDF-A844-14C5571F12E6}" type="presParOf" srcId="{3BBF6B3E-42A0-4C26-AE7B-374261F8F48E}" destId="{E46EF738-7ED9-4F2B-87B4-6B74B7C23D23}" srcOrd="0" destOrd="0" presId="urn:microsoft.com/office/officeart/2005/8/layout/hierarchy2"/>
    <dgm:cxn modelId="{998F1E18-3EDE-45F3-9AA5-6934CF7BE359}" type="presParOf" srcId="{7C5B111D-3932-4056-A2A0-B52CB2962D20}" destId="{361BD12E-2CC1-48A9-82EF-8C11ECC08CBB}" srcOrd="1" destOrd="0" presId="urn:microsoft.com/office/officeart/2005/8/layout/hierarchy2"/>
    <dgm:cxn modelId="{C02A18D2-7E15-4950-B92B-7ADFE757D89E}" type="presParOf" srcId="{361BD12E-2CC1-48A9-82EF-8C11ECC08CBB}" destId="{50D8A2F5-CB82-4636-8DB7-9B09F0DD3CBA}" srcOrd="0" destOrd="0" presId="urn:microsoft.com/office/officeart/2005/8/layout/hierarchy2"/>
    <dgm:cxn modelId="{95EC6851-B52F-4D5F-A30F-9B6DAB3A939B}" type="presParOf" srcId="{361BD12E-2CC1-48A9-82EF-8C11ECC08CBB}" destId="{F0A372C8-8DA6-498A-88E8-CEE01ADB74F0}" srcOrd="1" destOrd="0" presId="urn:microsoft.com/office/officeart/2005/8/layout/hierarchy2"/>
    <dgm:cxn modelId="{BCEC5256-E89D-40BC-90B2-3F1B7C1D7135}" type="presParOf" srcId="{F0A372C8-8DA6-498A-88E8-CEE01ADB74F0}" destId="{6B62750D-6544-47AB-8F8D-80A1B291C4D6}" srcOrd="0" destOrd="0" presId="urn:microsoft.com/office/officeart/2005/8/layout/hierarchy2"/>
    <dgm:cxn modelId="{0006E985-45A0-45B3-981A-D797BBD59406}" type="presParOf" srcId="{6B62750D-6544-47AB-8F8D-80A1B291C4D6}" destId="{140E1C3D-9484-48A0-954F-20F4C8714471}" srcOrd="0" destOrd="0" presId="urn:microsoft.com/office/officeart/2005/8/layout/hierarchy2"/>
    <dgm:cxn modelId="{0A599452-87E2-4A58-ACBD-0A9553E5315B}" type="presParOf" srcId="{F0A372C8-8DA6-498A-88E8-CEE01ADB74F0}" destId="{B722F8EB-9EC7-4E7D-A6B9-678F4DF7F26D}" srcOrd="1" destOrd="0" presId="urn:microsoft.com/office/officeart/2005/8/layout/hierarchy2"/>
    <dgm:cxn modelId="{9BA7E7D1-B014-477F-917A-1590E60E5753}" type="presParOf" srcId="{B722F8EB-9EC7-4E7D-A6B9-678F4DF7F26D}" destId="{9B7E8DC9-29B9-4F20-AB5A-372243736D25}" srcOrd="0" destOrd="0" presId="urn:microsoft.com/office/officeart/2005/8/layout/hierarchy2"/>
    <dgm:cxn modelId="{687D5824-F024-4AAD-991E-422FC42F2C74}" type="presParOf" srcId="{B722F8EB-9EC7-4E7D-A6B9-678F4DF7F26D}" destId="{03F99D9F-60AB-4215-8FB3-CDF848AD05F0}" srcOrd="1" destOrd="0" presId="urn:microsoft.com/office/officeart/2005/8/layout/hierarchy2"/>
    <dgm:cxn modelId="{057EC65A-1AA8-4927-B7C8-1A447BEBB907}" type="presParOf" srcId="{0C5E2B63-7494-4159-AF2E-6A4B48D9E386}" destId="{DBD46184-9D60-40F6-A35D-833D202AF9AD}" srcOrd="8" destOrd="0" presId="urn:microsoft.com/office/officeart/2005/8/layout/hierarchy2"/>
    <dgm:cxn modelId="{07AB4929-FC6F-44DD-B784-A578208DDAEE}" type="presParOf" srcId="{DBD46184-9D60-40F6-A35D-833D202AF9AD}" destId="{E45161BC-43AB-487A-8167-8308B682DDC1}" srcOrd="0" destOrd="0" presId="urn:microsoft.com/office/officeart/2005/8/layout/hierarchy2"/>
    <dgm:cxn modelId="{55DC37DB-9626-4942-82D2-58922A9F87EF}" type="presParOf" srcId="{0C5E2B63-7494-4159-AF2E-6A4B48D9E386}" destId="{761F64BF-255F-4195-B9C9-3364A380CA5A}" srcOrd="9" destOrd="0" presId="urn:microsoft.com/office/officeart/2005/8/layout/hierarchy2"/>
    <dgm:cxn modelId="{DB1033AE-A873-4DF3-9E58-FDE284237653}" type="presParOf" srcId="{761F64BF-255F-4195-B9C9-3364A380CA5A}" destId="{3320E426-0234-4636-9BE1-623319E8375A}" srcOrd="0" destOrd="0" presId="urn:microsoft.com/office/officeart/2005/8/layout/hierarchy2"/>
    <dgm:cxn modelId="{1F43C29C-9B44-4936-8357-8A81F9F011AF}" type="presParOf" srcId="{761F64BF-255F-4195-B9C9-3364A380CA5A}" destId="{DA458A07-AC58-4A59-957C-227C4DEDDBCB}" srcOrd="1" destOrd="0" presId="urn:microsoft.com/office/officeart/2005/8/layout/hierarchy2"/>
    <dgm:cxn modelId="{7E4FCD02-EAB9-40FA-97BE-305CC9393273}" type="presParOf" srcId="{DA458A07-AC58-4A59-957C-227C4DEDDBCB}" destId="{6280505E-6EE0-411C-A8F5-6F3508CB048F}" srcOrd="0" destOrd="0" presId="urn:microsoft.com/office/officeart/2005/8/layout/hierarchy2"/>
    <dgm:cxn modelId="{F0A9342B-D284-4DF8-94DD-80D48B3A1165}" type="presParOf" srcId="{6280505E-6EE0-411C-A8F5-6F3508CB048F}" destId="{88CA69CD-A92C-4536-BD31-E712C1433B9E}" srcOrd="0" destOrd="0" presId="urn:microsoft.com/office/officeart/2005/8/layout/hierarchy2"/>
    <dgm:cxn modelId="{B1F0A7DD-DB09-4F5A-AECB-23B30032E156}" type="presParOf" srcId="{DA458A07-AC58-4A59-957C-227C4DEDDBCB}" destId="{D9E85901-C1A6-4E47-915C-E4693EDE0CAF}" srcOrd="1" destOrd="0" presId="urn:microsoft.com/office/officeart/2005/8/layout/hierarchy2"/>
    <dgm:cxn modelId="{55065A4D-8C1A-4EA0-8D29-CC2E9DD59D8C}" type="presParOf" srcId="{D9E85901-C1A6-4E47-915C-E4693EDE0CAF}" destId="{D539F226-8EA1-4F93-974F-2B44854BE81F}" srcOrd="0" destOrd="0" presId="urn:microsoft.com/office/officeart/2005/8/layout/hierarchy2"/>
    <dgm:cxn modelId="{8F9D1C6A-A8B5-444E-A95E-D8A01A50D556}" type="presParOf" srcId="{D9E85901-C1A6-4E47-915C-E4693EDE0CAF}" destId="{EE6C0A85-D74F-4DB9-8435-A196D5D31212}" srcOrd="1" destOrd="0" presId="urn:microsoft.com/office/officeart/2005/8/layout/hierarchy2"/>
    <dgm:cxn modelId="{1F39BB47-C5AE-4D09-B06A-77F19DFFF8F0}" type="presParOf" srcId="{EE6C0A85-D74F-4DB9-8435-A196D5D31212}" destId="{FCA49B05-44C2-4253-90AA-492391FA42EE}" srcOrd="0" destOrd="0" presId="urn:microsoft.com/office/officeart/2005/8/layout/hierarchy2"/>
    <dgm:cxn modelId="{BC7A1FCF-F995-4823-9585-F56E3C67E07A}" type="presParOf" srcId="{FCA49B05-44C2-4253-90AA-492391FA42EE}" destId="{BFBB740C-EB75-4D0B-B2D1-0E014018CBAA}" srcOrd="0" destOrd="0" presId="urn:microsoft.com/office/officeart/2005/8/layout/hierarchy2"/>
    <dgm:cxn modelId="{636BD30D-674D-45E6-9F53-F4833BB1ED7A}" type="presParOf" srcId="{EE6C0A85-D74F-4DB9-8435-A196D5D31212}" destId="{56F2577D-7ADE-42F0-8C1D-02B1BABE14EA}" srcOrd="1" destOrd="0" presId="urn:microsoft.com/office/officeart/2005/8/layout/hierarchy2"/>
    <dgm:cxn modelId="{DFDA8E97-115A-4F2B-85B2-40636D077788}" type="presParOf" srcId="{56F2577D-7ADE-42F0-8C1D-02B1BABE14EA}" destId="{1DC5CF33-7526-45FD-9D70-930667694AB1}" srcOrd="0" destOrd="0" presId="urn:microsoft.com/office/officeart/2005/8/layout/hierarchy2"/>
    <dgm:cxn modelId="{C9AB4A1F-51EB-4393-BF10-231A96FF643F}" type="presParOf" srcId="{56F2577D-7ADE-42F0-8C1D-02B1BABE14EA}" destId="{40D94641-3791-4B19-8D2F-4A984516C8D6}" srcOrd="1" destOrd="0" presId="urn:microsoft.com/office/officeart/2005/8/layout/hierarchy2"/>
    <dgm:cxn modelId="{564518D1-321E-4FAA-B9BB-1825021125D7}" type="presParOf" srcId="{0C5E2B63-7494-4159-AF2E-6A4B48D9E386}" destId="{B765A0C9-7A8B-45BC-9FDD-C53EA57869D5}" srcOrd="10" destOrd="0" presId="urn:microsoft.com/office/officeart/2005/8/layout/hierarchy2"/>
    <dgm:cxn modelId="{B13F4A4D-7587-42A5-BFB6-2C2C2D60133F}" type="presParOf" srcId="{B765A0C9-7A8B-45BC-9FDD-C53EA57869D5}" destId="{4A1E7A4B-2D29-4C44-8078-6D49C5FFE6EF}" srcOrd="0" destOrd="0" presId="urn:microsoft.com/office/officeart/2005/8/layout/hierarchy2"/>
    <dgm:cxn modelId="{D123C526-75D9-4E01-9F3C-495CAB81EAE1}" type="presParOf" srcId="{0C5E2B63-7494-4159-AF2E-6A4B48D9E386}" destId="{4E8436A6-A800-4D5A-BD55-939DAFC54792}" srcOrd="11" destOrd="0" presId="urn:microsoft.com/office/officeart/2005/8/layout/hierarchy2"/>
    <dgm:cxn modelId="{C3C3651F-2FEB-4446-8852-732BCB8DB7DB}" type="presParOf" srcId="{4E8436A6-A800-4D5A-BD55-939DAFC54792}" destId="{36F6599F-6931-461D-B0F2-152FADC14EFF}" srcOrd="0" destOrd="0" presId="urn:microsoft.com/office/officeart/2005/8/layout/hierarchy2"/>
    <dgm:cxn modelId="{50373175-BB19-4917-8792-2999D88DB061}" type="presParOf" srcId="{4E8436A6-A800-4D5A-BD55-939DAFC54792}" destId="{621D3B77-0B4E-440C-ABA1-B1A5FAECBD32}" srcOrd="1" destOrd="0" presId="urn:microsoft.com/office/officeart/2005/8/layout/hierarchy2"/>
    <dgm:cxn modelId="{50EE1F71-4609-41E3-8F50-AC9B317E1962}" type="presParOf" srcId="{621D3B77-0B4E-440C-ABA1-B1A5FAECBD32}" destId="{109E2C40-3C89-4E88-8964-58646503AB31}" srcOrd="0" destOrd="0" presId="urn:microsoft.com/office/officeart/2005/8/layout/hierarchy2"/>
    <dgm:cxn modelId="{0CDFC14F-39BB-4C83-9C74-48C606031644}" type="presParOf" srcId="{109E2C40-3C89-4E88-8964-58646503AB31}" destId="{636959CC-5148-4996-B2D8-D3AD3E78DECC}" srcOrd="0" destOrd="0" presId="urn:microsoft.com/office/officeart/2005/8/layout/hierarchy2"/>
    <dgm:cxn modelId="{3D52E949-7650-42C7-AB29-46B4E9D02419}" type="presParOf" srcId="{621D3B77-0B4E-440C-ABA1-B1A5FAECBD32}" destId="{0F83D646-689C-456B-BDDB-90FC898BC2BE}" srcOrd="1" destOrd="0" presId="urn:microsoft.com/office/officeart/2005/8/layout/hierarchy2"/>
    <dgm:cxn modelId="{4B99859A-38B9-474A-BF20-7596816853F2}" type="presParOf" srcId="{0F83D646-689C-456B-BDDB-90FC898BC2BE}" destId="{ED7A1024-2965-4471-9F1C-FCAF922A8229}" srcOrd="0" destOrd="0" presId="urn:microsoft.com/office/officeart/2005/8/layout/hierarchy2"/>
    <dgm:cxn modelId="{C9FB055C-BE63-4C60-B2A9-0D92E70BD815}" type="presParOf" srcId="{0F83D646-689C-456B-BDDB-90FC898BC2BE}" destId="{3486CD61-3A64-46A2-A904-1A33B6BA4FF1}" srcOrd="1" destOrd="0" presId="urn:microsoft.com/office/officeart/2005/8/layout/hierarchy2"/>
    <dgm:cxn modelId="{9ABF1D31-2587-437F-A9B3-2EFE23B5B2A9}" type="presParOf" srcId="{3486CD61-3A64-46A2-A904-1A33B6BA4FF1}" destId="{307B3CC6-AFBF-418F-A0EE-9286D65C2F82}" srcOrd="0" destOrd="0" presId="urn:microsoft.com/office/officeart/2005/8/layout/hierarchy2"/>
    <dgm:cxn modelId="{026D0291-E24A-459A-A31E-5C6A65775326}" type="presParOf" srcId="{307B3CC6-AFBF-418F-A0EE-9286D65C2F82}" destId="{9B77435C-7248-445D-BD5D-0D1A9FA9FB26}" srcOrd="0" destOrd="0" presId="urn:microsoft.com/office/officeart/2005/8/layout/hierarchy2"/>
    <dgm:cxn modelId="{050D3EE1-4AD5-4ACE-8EED-0BD2BFC144DE}" type="presParOf" srcId="{3486CD61-3A64-46A2-A904-1A33B6BA4FF1}" destId="{E4A5574B-B353-43EE-9D09-4125DF0DA968}" srcOrd="1" destOrd="0" presId="urn:microsoft.com/office/officeart/2005/8/layout/hierarchy2"/>
    <dgm:cxn modelId="{6C219B9C-5354-4232-8023-71E89A175B55}" type="presParOf" srcId="{E4A5574B-B353-43EE-9D09-4125DF0DA968}" destId="{52E0D1A5-1E14-42A9-9B78-3AA0A7114807}" srcOrd="0" destOrd="0" presId="urn:microsoft.com/office/officeart/2005/8/layout/hierarchy2"/>
    <dgm:cxn modelId="{E8D0D6EE-C238-4421-9F6F-4016A918A3C5}" type="presParOf" srcId="{E4A5574B-B353-43EE-9D09-4125DF0DA968}" destId="{9BFC75A2-BA2E-4A00-8FAD-EC0366C2069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C6E15-5A6A-4720-BCEE-79C0CD782790}">
      <dsp:nvSpPr>
        <dsp:cNvPr id="0" name=""/>
        <dsp:cNvSpPr/>
      </dsp:nvSpPr>
      <dsp:spPr>
        <a:xfrm>
          <a:off x="0" y="77483"/>
          <a:ext cx="7174518" cy="1693211"/>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06680" numCol="1" spcCol="1270" anchor="t" anchorCtr="0">
          <a:noAutofit/>
        </a:bodyPr>
        <a:lstStyle/>
        <a:p>
          <a:pPr lvl="0" algn="l" defTabSz="1244600" rtl="0">
            <a:lnSpc>
              <a:spcPct val="90000"/>
            </a:lnSpc>
            <a:spcBef>
              <a:spcPct val="0"/>
            </a:spcBef>
            <a:spcAft>
              <a:spcPct val="35000"/>
            </a:spcAft>
          </a:pPr>
          <a:r>
            <a:rPr lang="ru-RU" sz="2800" b="1" kern="1200" dirty="0" smtClean="0"/>
            <a:t>Основными результатами деятельности по стандартизации должны быть: </a:t>
          </a:r>
          <a:endParaRPr lang="ru-RU" sz="2800" b="1" kern="1200" dirty="0"/>
        </a:p>
      </dsp:txBody>
      <dsp:txXfrm>
        <a:off x="0" y="77483"/>
        <a:ext cx="7174518" cy="1128807"/>
      </dsp:txXfrm>
    </dsp:sp>
    <dsp:sp modelId="{3AFE05C7-C489-47E0-BF88-D7A441514E7D}">
      <dsp:nvSpPr>
        <dsp:cNvPr id="0" name=""/>
        <dsp:cNvSpPr/>
      </dsp:nvSpPr>
      <dsp:spPr>
        <a:xfrm>
          <a:off x="1469479" y="1267892"/>
          <a:ext cx="7174518" cy="3931199"/>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rtl="0">
            <a:lnSpc>
              <a:spcPct val="90000"/>
            </a:lnSpc>
            <a:spcBef>
              <a:spcPct val="0"/>
            </a:spcBef>
            <a:spcAft>
              <a:spcPct val="15000"/>
            </a:spcAft>
            <a:buChar char="••"/>
          </a:pPr>
          <a:r>
            <a:rPr lang="ru-RU" sz="2800" kern="1200" dirty="0" smtClean="0"/>
            <a:t>повышение степени соответствия продукта (услуги), процессов их функциональному назначению, </a:t>
          </a:r>
          <a:endParaRPr lang="ru-RU" sz="2800" kern="1200" dirty="0"/>
        </a:p>
        <a:p>
          <a:pPr marL="285750" lvl="1" indent="-285750" algn="l" defTabSz="1244600" rtl="0">
            <a:lnSpc>
              <a:spcPct val="90000"/>
            </a:lnSpc>
            <a:spcBef>
              <a:spcPct val="0"/>
            </a:spcBef>
            <a:spcAft>
              <a:spcPct val="15000"/>
            </a:spcAft>
            <a:buChar char="••"/>
          </a:pPr>
          <a:r>
            <a:rPr lang="ru-RU" sz="2800" kern="1200" dirty="0" smtClean="0"/>
            <a:t>устранение технических барьеров в международном товарообмене, </a:t>
          </a:r>
          <a:endParaRPr lang="ru-RU" sz="2800" kern="1200" dirty="0"/>
        </a:p>
        <a:p>
          <a:pPr marL="285750" lvl="1" indent="-285750" algn="l" defTabSz="1244600" rtl="0">
            <a:lnSpc>
              <a:spcPct val="90000"/>
            </a:lnSpc>
            <a:spcBef>
              <a:spcPct val="0"/>
            </a:spcBef>
            <a:spcAft>
              <a:spcPct val="15000"/>
            </a:spcAft>
            <a:buChar char="••"/>
          </a:pPr>
          <a:r>
            <a:rPr lang="ru-RU" sz="2800" kern="1200" dirty="0" smtClean="0"/>
            <a:t>содействие научно-техническому прогрессу и сотрудничеству в различных областях.</a:t>
          </a:r>
          <a:endParaRPr lang="ru-RU" sz="2800" kern="1200" dirty="0"/>
        </a:p>
      </dsp:txBody>
      <dsp:txXfrm>
        <a:off x="1584620" y="1383033"/>
        <a:ext cx="6944236" cy="3700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3A342-0B09-4D63-B7F6-916CEC74DAFD}">
      <dsp:nvSpPr>
        <dsp:cNvPr id="0" name=""/>
        <dsp:cNvSpPr/>
      </dsp:nvSpPr>
      <dsp:spPr>
        <a:xfrm rot="16200000">
          <a:off x="928687" y="-928687"/>
          <a:ext cx="2500312" cy="4357687"/>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ru-RU" sz="2400" b="1" kern="1200" dirty="0" smtClean="0">
              <a:solidFill>
                <a:srgbClr val="FFFF00"/>
              </a:solidFill>
            </a:rPr>
            <a:t>1. МЕЖДУНАРОДНАЯ СТАНДАРТИЗАЦИЯ </a:t>
          </a:r>
          <a:r>
            <a:rPr lang="ru-RU" sz="2400" b="1" kern="1200" dirty="0" smtClean="0">
              <a:solidFill>
                <a:schemeClr val="bg1"/>
              </a:solidFill>
            </a:rPr>
            <a:t>–</a:t>
          </a:r>
          <a:r>
            <a:rPr lang="ru-RU" sz="2400" b="1" kern="1200" dirty="0" smtClean="0">
              <a:solidFill>
                <a:srgbClr val="FFFF00"/>
              </a:solidFill>
            </a:rPr>
            <a:t> </a:t>
          </a:r>
          <a:r>
            <a:rPr lang="ru-RU" sz="2400" b="1" kern="1200" dirty="0" smtClean="0"/>
            <a:t>участие в  стандартизации открыто для соответствующих органов любой страны</a:t>
          </a:r>
          <a:r>
            <a:rPr lang="ru-RU" sz="2000" b="1" kern="1200" dirty="0" smtClean="0"/>
            <a:t>	</a:t>
          </a:r>
          <a:endParaRPr lang="ru-RU" sz="2000" b="1" kern="1200" dirty="0"/>
        </a:p>
      </dsp:txBody>
      <dsp:txXfrm rot="5400000">
        <a:off x="0" y="0"/>
        <a:ext cx="4357687" cy="1875234"/>
      </dsp:txXfrm>
    </dsp:sp>
    <dsp:sp modelId="{42BD8A90-AF0E-4037-934F-58ABEF22C371}">
      <dsp:nvSpPr>
        <dsp:cNvPr id="0" name=""/>
        <dsp:cNvSpPr/>
      </dsp:nvSpPr>
      <dsp:spPr>
        <a:xfrm>
          <a:off x="4357687" y="0"/>
          <a:ext cx="4357687" cy="2500312"/>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ru-RU" sz="2300" b="1" kern="1200" dirty="0" smtClean="0">
              <a:solidFill>
                <a:srgbClr val="FFFF00"/>
              </a:solidFill>
            </a:rPr>
            <a:t>2. РЕГИОНАЛЬНАЯ СТАНДАРТИЗАЦИЯ </a:t>
          </a:r>
          <a:r>
            <a:rPr lang="ru-RU" sz="2000" b="1" kern="1200" dirty="0" smtClean="0">
              <a:solidFill>
                <a:schemeClr val="tx1"/>
              </a:solidFill>
            </a:rPr>
            <a:t>— </a:t>
          </a:r>
          <a:r>
            <a:rPr lang="ru-RU" sz="1900" b="1" kern="1200" dirty="0" smtClean="0">
              <a:solidFill>
                <a:schemeClr val="tx1"/>
              </a:solidFill>
            </a:rPr>
            <a:t>деятельность, открытая только для соответствующих органов государств одного географического, политического или экономического региона мира </a:t>
          </a:r>
          <a:endParaRPr lang="ru-RU" sz="1900" b="1" kern="1200" dirty="0">
            <a:solidFill>
              <a:schemeClr val="tx1"/>
            </a:solidFill>
          </a:endParaRPr>
        </a:p>
      </dsp:txBody>
      <dsp:txXfrm>
        <a:off x="4357687" y="0"/>
        <a:ext cx="4357687" cy="1875234"/>
      </dsp:txXfrm>
    </dsp:sp>
    <dsp:sp modelId="{D0211854-1A6C-4A3C-A459-9844106F2F40}">
      <dsp:nvSpPr>
        <dsp:cNvPr id="0" name=""/>
        <dsp:cNvSpPr/>
      </dsp:nvSpPr>
      <dsp:spPr>
        <a:xfrm rot="10800000">
          <a:off x="0" y="2500312"/>
          <a:ext cx="4357687" cy="2500312"/>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ru-RU" sz="2400" b="1" kern="1200" dirty="0" smtClean="0">
              <a:solidFill>
                <a:srgbClr val="FFFF00"/>
              </a:solidFill>
            </a:rPr>
            <a:t>3. НАЦИОНАЛЬНАЯ СТАНДАРТИЗАЦИЯ </a:t>
          </a:r>
          <a:r>
            <a:rPr lang="ru-RU" sz="1900" b="1" kern="1200" dirty="0" smtClean="0"/>
            <a:t>— </a:t>
          </a:r>
          <a:r>
            <a:rPr lang="ru-RU" sz="2400" b="1" kern="1200" dirty="0" smtClean="0"/>
            <a:t>стандартизация в одном конкретном государстве </a:t>
          </a:r>
          <a:endParaRPr lang="ru-RU" sz="2400" b="1" kern="1200" dirty="0"/>
        </a:p>
      </dsp:txBody>
      <dsp:txXfrm rot="10800000">
        <a:off x="0" y="3125390"/>
        <a:ext cx="4357687" cy="1875234"/>
      </dsp:txXfrm>
    </dsp:sp>
    <dsp:sp modelId="{82CECB1F-8529-4F05-A87D-9BF7D4E39950}">
      <dsp:nvSpPr>
        <dsp:cNvPr id="0" name=""/>
        <dsp:cNvSpPr/>
      </dsp:nvSpPr>
      <dsp:spPr>
        <a:xfrm rot="5400000">
          <a:off x="5286375" y="1571625"/>
          <a:ext cx="2500312" cy="4357687"/>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ru-RU" sz="1900" b="1" kern="1200" dirty="0" smtClean="0"/>
            <a:t>Стандартизацию, которая проводится в административно-территориальной единице (провинции, крае и т.п.), называется </a:t>
          </a:r>
          <a:r>
            <a:rPr lang="ru-RU" sz="1900" b="1" kern="1200" dirty="0" smtClean="0">
              <a:solidFill>
                <a:schemeClr val="tx1"/>
              </a:solidFill>
            </a:rPr>
            <a:t>АДМИНИСТРАТИВНО-ТЕРРИТОРИАЛЬНОЙ СТАНДАРТИЗАЦИЕЙ</a:t>
          </a:r>
          <a:r>
            <a:rPr lang="ru-RU" sz="1900" b="1" kern="1200" dirty="0" smtClean="0"/>
            <a:t>.</a:t>
          </a:r>
          <a:endParaRPr lang="ru-RU" sz="1900" b="1" kern="1200" dirty="0"/>
        </a:p>
      </dsp:txBody>
      <dsp:txXfrm rot="-5400000">
        <a:off x="4357688" y="3125390"/>
        <a:ext cx="4357687" cy="1875234"/>
      </dsp:txXfrm>
    </dsp:sp>
    <dsp:sp modelId="{4746706B-2B81-4695-80E4-0887DD1106EC}">
      <dsp:nvSpPr>
        <dsp:cNvPr id="0" name=""/>
        <dsp:cNvSpPr/>
      </dsp:nvSpPr>
      <dsp:spPr>
        <a:xfrm>
          <a:off x="2522700" y="1875234"/>
          <a:ext cx="3312295" cy="1250156"/>
        </a:xfrm>
        <a:prstGeom prst="roundRect">
          <a:avLst/>
        </a:prstGeom>
        <a:solidFill>
          <a:schemeClr val="accent2">
            <a:tint val="40000"/>
            <a:hueOff val="0"/>
            <a:satOff val="0"/>
            <a:lumOff val="0"/>
            <a:alphaOff val="0"/>
          </a:schemeClr>
        </a:solidFill>
        <a:ln w="76200">
          <a:solidFill>
            <a:srgbClr val="FF0000"/>
          </a:solid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cap="none" spc="0" dirty="0" smtClean="0">
              <a:ln w="17780" cmpd="sng">
                <a:prstDash val="solid"/>
                <a:miter lim="800000"/>
              </a:ln>
              <a:effectLst>
                <a:outerShdw blurRad="50800" algn="tl" rotWithShape="0">
                  <a:srgbClr val="000000"/>
                </a:outerShdw>
              </a:effectLst>
            </a:rPr>
            <a:t>Уровни стандартизации</a:t>
          </a:r>
          <a:endParaRPr lang="ru-RU" sz="2800" b="1" kern="1200" cap="none" spc="0" dirty="0">
            <a:ln w="17780" cmpd="sng">
              <a:prstDash val="solid"/>
              <a:miter lim="800000"/>
            </a:ln>
            <a:effectLst>
              <a:outerShdw blurRad="50800" algn="tl" rotWithShape="0">
                <a:srgbClr val="000000"/>
              </a:outerShdw>
            </a:effectLst>
          </a:endParaRPr>
        </a:p>
      </dsp:txBody>
      <dsp:txXfrm>
        <a:off x="2583728" y="1936262"/>
        <a:ext cx="3190239" cy="1128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66882-FF89-45D8-861C-B8E1C747B4D2}">
      <dsp:nvSpPr>
        <dsp:cNvPr id="0" name=""/>
        <dsp:cNvSpPr/>
      </dsp:nvSpPr>
      <dsp:spPr>
        <a:xfrm>
          <a:off x="7254" y="2364376"/>
          <a:ext cx="1824877" cy="11038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1" kern="1200" dirty="0" smtClean="0">
              <a:solidFill>
                <a:srgbClr val="FF0000"/>
              </a:solidFill>
            </a:rPr>
            <a:t>Категории стандартов</a:t>
          </a:r>
          <a:endParaRPr lang="ru-RU" sz="2400" b="1" kern="1200" dirty="0">
            <a:solidFill>
              <a:srgbClr val="FF0000"/>
            </a:solidFill>
          </a:endParaRPr>
        </a:p>
      </dsp:txBody>
      <dsp:txXfrm>
        <a:off x="39586" y="2396708"/>
        <a:ext cx="1760213" cy="1039231"/>
      </dsp:txXfrm>
    </dsp:sp>
    <dsp:sp modelId="{8D38918F-4ECF-4334-9FAC-371989C257C8}">
      <dsp:nvSpPr>
        <dsp:cNvPr id="0" name=""/>
        <dsp:cNvSpPr/>
      </dsp:nvSpPr>
      <dsp:spPr>
        <a:xfrm rot="17132988">
          <a:off x="1008704" y="1820849"/>
          <a:ext cx="2250036" cy="23268"/>
        </a:xfrm>
        <a:custGeom>
          <a:avLst/>
          <a:gdLst/>
          <a:ahLst/>
          <a:cxnLst/>
          <a:rect l="0" t="0" r="0" b="0"/>
          <a:pathLst>
            <a:path>
              <a:moveTo>
                <a:pt x="0" y="11634"/>
              </a:moveTo>
              <a:lnTo>
                <a:pt x="2250036" y="11634"/>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2077471" y="1776232"/>
        <a:ext cx="112501" cy="112501"/>
      </dsp:txXfrm>
    </dsp:sp>
    <dsp:sp modelId="{DDE77AB2-8C72-4463-8503-D0C539638063}">
      <dsp:nvSpPr>
        <dsp:cNvPr id="0" name=""/>
        <dsp:cNvSpPr/>
      </dsp:nvSpPr>
      <dsp:spPr>
        <a:xfrm>
          <a:off x="2435312" y="371655"/>
          <a:ext cx="943600" cy="75397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b="1" kern="1200" dirty="0" smtClean="0">
              <a:solidFill>
                <a:srgbClr val="002060"/>
              </a:solidFill>
            </a:rPr>
            <a:t>ГОСТ Р</a:t>
          </a:r>
          <a:endParaRPr lang="ru-RU" sz="2000" b="1" kern="1200" dirty="0">
            <a:solidFill>
              <a:srgbClr val="002060"/>
            </a:solidFill>
          </a:endParaRPr>
        </a:p>
      </dsp:txBody>
      <dsp:txXfrm>
        <a:off x="2457395" y="393738"/>
        <a:ext cx="899434" cy="709809"/>
      </dsp:txXfrm>
    </dsp:sp>
    <dsp:sp modelId="{6BAEB49A-D674-4318-9E7E-BEADDFD6397B}">
      <dsp:nvSpPr>
        <dsp:cNvPr id="0" name=""/>
        <dsp:cNvSpPr/>
      </dsp:nvSpPr>
      <dsp:spPr>
        <a:xfrm>
          <a:off x="3378913" y="737009"/>
          <a:ext cx="603180" cy="23268"/>
        </a:xfrm>
        <a:custGeom>
          <a:avLst/>
          <a:gdLst/>
          <a:ahLst/>
          <a:cxnLst/>
          <a:rect l="0" t="0" r="0" b="0"/>
          <a:pathLst>
            <a:path>
              <a:moveTo>
                <a:pt x="0" y="11634"/>
              </a:moveTo>
              <a:lnTo>
                <a:pt x="603180" y="1163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65424" y="733564"/>
        <a:ext cx="30159" cy="30159"/>
      </dsp:txXfrm>
    </dsp:sp>
    <dsp:sp modelId="{67D2F2C3-82FF-4FD3-B309-48DBA945C012}">
      <dsp:nvSpPr>
        <dsp:cNvPr id="0" name=""/>
        <dsp:cNvSpPr/>
      </dsp:nvSpPr>
      <dsp:spPr>
        <a:xfrm>
          <a:off x="3982093" y="371655"/>
          <a:ext cx="1931007" cy="75397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Национальные стандарты</a:t>
          </a:r>
          <a:endParaRPr lang="ru-RU" sz="1800" kern="1200" dirty="0"/>
        </a:p>
      </dsp:txBody>
      <dsp:txXfrm>
        <a:off x="4004176" y="393738"/>
        <a:ext cx="1886841" cy="709809"/>
      </dsp:txXfrm>
    </dsp:sp>
    <dsp:sp modelId="{9130FC7B-86D2-4201-9C42-30691380E837}">
      <dsp:nvSpPr>
        <dsp:cNvPr id="0" name=""/>
        <dsp:cNvSpPr/>
      </dsp:nvSpPr>
      <dsp:spPr>
        <a:xfrm>
          <a:off x="5913101" y="737009"/>
          <a:ext cx="603180" cy="23268"/>
        </a:xfrm>
        <a:custGeom>
          <a:avLst/>
          <a:gdLst/>
          <a:ahLst/>
          <a:cxnLst/>
          <a:rect l="0" t="0" r="0" b="0"/>
          <a:pathLst>
            <a:path>
              <a:moveTo>
                <a:pt x="0" y="11634"/>
              </a:moveTo>
              <a:lnTo>
                <a:pt x="603180" y="1163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199611" y="733564"/>
        <a:ext cx="30159" cy="30159"/>
      </dsp:txXfrm>
    </dsp:sp>
    <dsp:sp modelId="{F4DF3A96-EC87-4AD3-A050-6BFD8895D472}">
      <dsp:nvSpPr>
        <dsp:cNvPr id="0" name=""/>
        <dsp:cNvSpPr/>
      </dsp:nvSpPr>
      <dsp:spPr>
        <a:xfrm>
          <a:off x="6516281" y="371655"/>
          <a:ext cx="2117555" cy="75397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Госстандарт РФ, Госстрой РФ</a:t>
          </a:r>
          <a:endParaRPr lang="ru-RU" sz="1800" kern="1200" dirty="0"/>
        </a:p>
      </dsp:txBody>
      <dsp:txXfrm>
        <a:off x="6538364" y="393738"/>
        <a:ext cx="2073389" cy="709809"/>
      </dsp:txXfrm>
    </dsp:sp>
    <dsp:sp modelId="{A88DBB8A-A963-4477-B865-76AAA47C7072}">
      <dsp:nvSpPr>
        <dsp:cNvPr id="0" name=""/>
        <dsp:cNvSpPr/>
      </dsp:nvSpPr>
      <dsp:spPr>
        <a:xfrm rot="17692822">
          <a:off x="1416887" y="2254385"/>
          <a:ext cx="1433669" cy="23268"/>
        </a:xfrm>
        <a:custGeom>
          <a:avLst/>
          <a:gdLst/>
          <a:ahLst/>
          <a:cxnLst/>
          <a:rect l="0" t="0" r="0" b="0"/>
          <a:pathLst>
            <a:path>
              <a:moveTo>
                <a:pt x="0" y="11634"/>
              </a:moveTo>
              <a:lnTo>
                <a:pt x="1433669" y="11634"/>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097880" y="2230178"/>
        <a:ext cx="71683" cy="71683"/>
      </dsp:txXfrm>
    </dsp:sp>
    <dsp:sp modelId="{486E965B-452E-4DC5-B572-ABFBF3B1E043}">
      <dsp:nvSpPr>
        <dsp:cNvPr id="0" name=""/>
        <dsp:cNvSpPr/>
      </dsp:nvSpPr>
      <dsp:spPr>
        <a:xfrm>
          <a:off x="2435312" y="1238728"/>
          <a:ext cx="943600" cy="75397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b="1" kern="1200" dirty="0" smtClean="0">
              <a:solidFill>
                <a:srgbClr val="002060"/>
              </a:solidFill>
            </a:rPr>
            <a:t>ОСТ</a:t>
          </a:r>
          <a:endParaRPr lang="ru-RU" sz="2000" b="1" kern="1200" dirty="0">
            <a:solidFill>
              <a:srgbClr val="002060"/>
            </a:solidFill>
          </a:endParaRPr>
        </a:p>
      </dsp:txBody>
      <dsp:txXfrm>
        <a:off x="2457395" y="1260811"/>
        <a:ext cx="899434" cy="709809"/>
      </dsp:txXfrm>
    </dsp:sp>
    <dsp:sp modelId="{C9D3DBA0-670A-4F6E-82B9-5F7870549EBF}">
      <dsp:nvSpPr>
        <dsp:cNvPr id="0" name=""/>
        <dsp:cNvSpPr/>
      </dsp:nvSpPr>
      <dsp:spPr>
        <a:xfrm>
          <a:off x="3378913" y="1604081"/>
          <a:ext cx="603180" cy="23268"/>
        </a:xfrm>
        <a:custGeom>
          <a:avLst/>
          <a:gdLst/>
          <a:ahLst/>
          <a:cxnLst/>
          <a:rect l="0" t="0" r="0" b="0"/>
          <a:pathLst>
            <a:path>
              <a:moveTo>
                <a:pt x="0" y="11634"/>
              </a:moveTo>
              <a:lnTo>
                <a:pt x="603180" y="1163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65424" y="1600636"/>
        <a:ext cx="30159" cy="30159"/>
      </dsp:txXfrm>
    </dsp:sp>
    <dsp:sp modelId="{1439F2D4-312B-48D0-BA2A-9F55E13A503B}">
      <dsp:nvSpPr>
        <dsp:cNvPr id="0" name=""/>
        <dsp:cNvSpPr/>
      </dsp:nvSpPr>
      <dsp:spPr>
        <a:xfrm>
          <a:off x="3982093" y="1238728"/>
          <a:ext cx="1945890" cy="75397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dirty="0" smtClean="0"/>
            <a:t>Стандарты</a:t>
          </a:r>
          <a:r>
            <a:rPr lang="ru-RU" sz="1200" kern="1200" dirty="0" smtClean="0"/>
            <a:t> </a:t>
          </a:r>
          <a:r>
            <a:rPr lang="ru-RU" sz="1600" kern="1200" dirty="0" smtClean="0"/>
            <a:t>отрасли</a:t>
          </a:r>
          <a:endParaRPr lang="ru-RU" sz="1600" kern="1200" dirty="0"/>
        </a:p>
      </dsp:txBody>
      <dsp:txXfrm>
        <a:off x="4004176" y="1260811"/>
        <a:ext cx="1901724" cy="709809"/>
      </dsp:txXfrm>
    </dsp:sp>
    <dsp:sp modelId="{86B44F6B-2B22-4717-BB96-A75688540930}">
      <dsp:nvSpPr>
        <dsp:cNvPr id="0" name=""/>
        <dsp:cNvSpPr/>
      </dsp:nvSpPr>
      <dsp:spPr>
        <a:xfrm>
          <a:off x="5927984" y="1604081"/>
          <a:ext cx="603180" cy="23268"/>
        </a:xfrm>
        <a:custGeom>
          <a:avLst/>
          <a:gdLst/>
          <a:ahLst/>
          <a:cxnLst/>
          <a:rect l="0" t="0" r="0" b="0"/>
          <a:pathLst>
            <a:path>
              <a:moveTo>
                <a:pt x="0" y="11634"/>
              </a:moveTo>
              <a:lnTo>
                <a:pt x="603180" y="1163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214495" y="1600636"/>
        <a:ext cx="30159" cy="30159"/>
      </dsp:txXfrm>
    </dsp:sp>
    <dsp:sp modelId="{3593A718-A172-4A82-8A52-AE62A13C0AA8}">
      <dsp:nvSpPr>
        <dsp:cNvPr id="0" name=""/>
        <dsp:cNvSpPr/>
      </dsp:nvSpPr>
      <dsp:spPr>
        <a:xfrm>
          <a:off x="6531165" y="1238728"/>
          <a:ext cx="2175431" cy="75397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dirty="0" smtClean="0"/>
            <a:t>Министерства, ведомства</a:t>
          </a:r>
          <a:endParaRPr lang="ru-RU" sz="1600" kern="1200" dirty="0"/>
        </a:p>
      </dsp:txBody>
      <dsp:txXfrm>
        <a:off x="6553248" y="1260811"/>
        <a:ext cx="2131265" cy="709809"/>
      </dsp:txXfrm>
    </dsp:sp>
    <dsp:sp modelId="{B0B150BB-FC08-4BB1-9D56-D5DF9A10999C}">
      <dsp:nvSpPr>
        <dsp:cNvPr id="0" name=""/>
        <dsp:cNvSpPr/>
      </dsp:nvSpPr>
      <dsp:spPr>
        <a:xfrm rot="19457599">
          <a:off x="1762312" y="2687921"/>
          <a:ext cx="742819" cy="23268"/>
        </a:xfrm>
        <a:custGeom>
          <a:avLst/>
          <a:gdLst/>
          <a:ahLst/>
          <a:cxnLst/>
          <a:rect l="0" t="0" r="0" b="0"/>
          <a:pathLst>
            <a:path>
              <a:moveTo>
                <a:pt x="0" y="11634"/>
              </a:moveTo>
              <a:lnTo>
                <a:pt x="742819" y="11634"/>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115151" y="2680985"/>
        <a:ext cx="37140" cy="37140"/>
      </dsp:txXfrm>
    </dsp:sp>
    <dsp:sp modelId="{D19CDEFC-C33F-4939-9162-EDAC8F64BC64}">
      <dsp:nvSpPr>
        <dsp:cNvPr id="0" name=""/>
        <dsp:cNvSpPr/>
      </dsp:nvSpPr>
      <dsp:spPr>
        <a:xfrm>
          <a:off x="2435312" y="2105800"/>
          <a:ext cx="943600" cy="75397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b="1" kern="1200" dirty="0" smtClean="0">
              <a:solidFill>
                <a:srgbClr val="002060"/>
              </a:solidFill>
            </a:rPr>
            <a:t>СТП</a:t>
          </a:r>
          <a:endParaRPr lang="ru-RU" sz="2000" b="1" kern="1200" dirty="0">
            <a:solidFill>
              <a:srgbClr val="002060"/>
            </a:solidFill>
          </a:endParaRPr>
        </a:p>
      </dsp:txBody>
      <dsp:txXfrm>
        <a:off x="2457395" y="2127883"/>
        <a:ext cx="899434" cy="709809"/>
      </dsp:txXfrm>
    </dsp:sp>
    <dsp:sp modelId="{4D9E65A0-35BF-4352-BD29-D590A6ABF67F}">
      <dsp:nvSpPr>
        <dsp:cNvPr id="0" name=""/>
        <dsp:cNvSpPr/>
      </dsp:nvSpPr>
      <dsp:spPr>
        <a:xfrm>
          <a:off x="3378913" y="2471153"/>
          <a:ext cx="603180" cy="23268"/>
        </a:xfrm>
        <a:custGeom>
          <a:avLst/>
          <a:gdLst/>
          <a:ahLst/>
          <a:cxnLst/>
          <a:rect l="0" t="0" r="0" b="0"/>
          <a:pathLst>
            <a:path>
              <a:moveTo>
                <a:pt x="0" y="11634"/>
              </a:moveTo>
              <a:lnTo>
                <a:pt x="603180" y="1163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65424" y="2467708"/>
        <a:ext cx="30159" cy="30159"/>
      </dsp:txXfrm>
    </dsp:sp>
    <dsp:sp modelId="{E9753291-FC27-42DB-BACA-02644513C8FD}">
      <dsp:nvSpPr>
        <dsp:cNvPr id="0" name=""/>
        <dsp:cNvSpPr/>
      </dsp:nvSpPr>
      <dsp:spPr>
        <a:xfrm>
          <a:off x="3982093" y="2105800"/>
          <a:ext cx="1934400" cy="75397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dirty="0" smtClean="0"/>
            <a:t>Стандарты предприятий</a:t>
          </a:r>
          <a:endParaRPr lang="ru-RU" sz="1600" kern="1200" dirty="0"/>
        </a:p>
      </dsp:txBody>
      <dsp:txXfrm>
        <a:off x="4004176" y="2127883"/>
        <a:ext cx="1890234" cy="709809"/>
      </dsp:txXfrm>
    </dsp:sp>
    <dsp:sp modelId="{D1D52478-C6D4-42AE-948F-BB655C5F97F8}">
      <dsp:nvSpPr>
        <dsp:cNvPr id="0" name=""/>
        <dsp:cNvSpPr/>
      </dsp:nvSpPr>
      <dsp:spPr>
        <a:xfrm>
          <a:off x="5916494" y="2471153"/>
          <a:ext cx="603180" cy="23268"/>
        </a:xfrm>
        <a:custGeom>
          <a:avLst/>
          <a:gdLst/>
          <a:ahLst/>
          <a:cxnLst/>
          <a:rect l="0" t="0" r="0" b="0"/>
          <a:pathLst>
            <a:path>
              <a:moveTo>
                <a:pt x="0" y="11634"/>
              </a:moveTo>
              <a:lnTo>
                <a:pt x="603180" y="1163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203004" y="2467708"/>
        <a:ext cx="30159" cy="30159"/>
      </dsp:txXfrm>
    </dsp:sp>
    <dsp:sp modelId="{425E7AA2-CAB7-4482-92EB-A53B45E1C1B7}">
      <dsp:nvSpPr>
        <dsp:cNvPr id="0" name=""/>
        <dsp:cNvSpPr/>
      </dsp:nvSpPr>
      <dsp:spPr>
        <a:xfrm>
          <a:off x="6519674" y="2105800"/>
          <a:ext cx="2323044" cy="75397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dirty="0" smtClean="0"/>
            <a:t>Предприятия</a:t>
          </a:r>
          <a:endParaRPr lang="ru-RU" sz="1600" kern="1200" dirty="0"/>
        </a:p>
      </dsp:txBody>
      <dsp:txXfrm>
        <a:off x="6541757" y="2127883"/>
        <a:ext cx="2278878" cy="709809"/>
      </dsp:txXfrm>
    </dsp:sp>
    <dsp:sp modelId="{83380828-C896-42E1-8298-D141C7577D73}">
      <dsp:nvSpPr>
        <dsp:cNvPr id="0" name=""/>
        <dsp:cNvSpPr/>
      </dsp:nvSpPr>
      <dsp:spPr>
        <a:xfrm rot="2142401">
          <a:off x="1762312" y="3121457"/>
          <a:ext cx="742819" cy="23268"/>
        </a:xfrm>
        <a:custGeom>
          <a:avLst/>
          <a:gdLst/>
          <a:ahLst/>
          <a:cxnLst/>
          <a:rect l="0" t="0" r="0" b="0"/>
          <a:pathLst>
            <a:path>
              <a:moveTo>
                <a:pt x="0" y="11634"/>
              </a:moveTo>
              <a:lnTo>
                <a:pt x="742819" y="11634"/>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115151" y="3114521"/>
        <a:ext cx="37140" cy="37140"/>
      </dsp:txXfrm>
    </dsp:sp>
    <dsp:sp modelId="{7CF18F43-D8EE-4874-872B-52AB581D0809}">
      <dsp:nvSpPr>
        <dsp:cNvPr id="0" name=""/>
        <dsp:cNvSpPr/>
      </dsp:nvSpPr>
      <dsp:spPr>
        <a:xfrm>
          <a:off x="2435312" y="2972872"/>
          <a:ext cx="970140" cy="75397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b="1" kern="1200" dirty="0" smtClean="0">
              <a:solidFill>
                <a:srgbClr val="002060"/>
              </a:solidFill>
            </a:rPr>
            <a:t>СТО</a:t>
          </a:r>
          <a:endParaRPr lang="ru-RU" sz="2000" b="1" kern="1200" dirty="0">
            <a:solidFill>
              <a:srgbClr val="002060"/>
            </a:solidFill>
          </a:endParaRPr>
        </a:p>
      </dsp:txBody>
      <dsp:txXfrm>
        <a:off x="2457395" y="2994955"/>
        <a:ext cx="925974" cy="709809"/>
      </dsp:txXfrm>
    </dsp:sp>
    <dsp:sp modelId="{3BBF6B3E-42A0-4C26-AE7B-374261F8F48E}">
      <dsp:nvSpPr>
        <dsp:cNvPr id="0" name=""/>
        <dsp:cNvSpPr/>
      </dsp:nvSpPr>
      <dsp:spPr>
        <a:xfrm>
          <a:off x="3405453" y="3338225"/>
          <a:ext cx="603180" cy="23268"/>
        </a:xfrm>
        <a:custGeom>
          <a:avLst/>
          <a:gdLst/>
          <a:ahLst/>
          <a:cxnLst/>
          <a:rect l="0" t="0" r="0" b="0"/>
          <a:pathLst>
            <a:path>
              <a:moveTo>
                <a:pt x="0" y="11634"/>
              </a:moveTo>
              <a:lnTo>
                <a:pt x="603180" y="1163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91964" y="3334780"/>
        <a:ext cx="30159" cy="30159"/>
      </dsp:txXfrm>
    </dsp:sp>
    <dsp:sp modelId="{50D8A2F5-CB82-4636-8DB7-9B09F0DD3CBA}">
      <dsp:nvSpPr>
        <dsp:cNvPr id="0" name=""/>
        <dsp:cNvSpPr/>
      </dsp:nvSpPr>
      <dsp:spPr>
        <a:xfrm>
          <a:off x="4008633" y="2972872"/>
          <a:ext cx="1999061" cy="75397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dirty="0" smtClean="0"/>
            <a:t>Стандарты общественных объединений</a:t>
          </a:r>
          <a:endParaRPr lang="ru-RU" sz="1600" kern="1200" dirty="0"/>
        </a:p>
      </dsp:txBody>
      <dsp:txXfrm>
        <a:off x="4030716" y="2994955"/>
        <a:ext cx="1954895" cy="709809"/>
      </dsp:txXfrm>
    </dsp:sp>
    <dsp:sp modelId="{6B62750D-6544-47AB-8F8D-80A1B291C4D6}">
      <dsp:nvSpPr>
        <dsp:cNvPr id="0" name=""/>
        <dsp:cNvSpPr/>
      </dsp:nvSpPr>
      <dsp:spPr>
        <a:xfrm>
          <a:off x="6007694" y="3338225"/>
          <a:ext cx="603180" cy="23268"/>
        </a:xfrm>
        <a:custGeom>
          <a:avLst/>
          <a:gdLst/>
          <a:ahLst/>
          <a:cxnLst/>
          <a:rect l="0" t="0" r="0" b="0"/>
          <a:pathLst>
            <a:path>
              <a:moveTo>
                <a:pt x="0" y="11634"/>
              </a:moveTo>
              <a:lnTo>
                <a:pt x="603180" y="1163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294205" y="3334780"/>
        <a:ext cx="30159" cy="30159"/>
      </dsp:txXfrm>
    </dsp:sp>
    <dsp:sp modelId="{9B7E8DC9-29B9-4F20-AB5A-372243736D25}">
      <dsp:nvSpPr>
        <dsp:cNvPr id="0" name=""/>
        <dsp:cNvSpPr/>
      </dsp:nvSpPr>
      <dsp:spPr>
        <a:xfrm>
          <a:off x="6610875" y="2972872"/>
          <a:ext cx="2210325" cy="75397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dirty="0" smtClean="0"/>
            <a:t>Общественные объединения</a:t>
          </a:r>
          <a:endParaRPr lang="ru-RU" sz="1600" kern="1200" dirty="0"/>
        </a:p>
      </dsp:txBody>
      <dsp:txXfrm>
        <a:off x="6632958" y="2994955"/>
        <a:ext cx="2166159" cy="709809"/>
      </dsp:txXfrm>
    </dsp:sp>
    <dsp:sp modelId="{DBD46184-9D60-40F6-A35D-833D202AF9AD}">
      <dsp:nvSpPr>
        <dsp:cNvPr id="0" name=""/>
        <dsp:cNvSpPr/>
      </dsp:nvSpPr>
      <dsp:spPr>
        <a:xfrm rot="3907178">
          <a:off x="1416887" y="3554993"/>
          <a:ext cx="1433669" cy="23268"/>
        </a:xfrm>
        <a:custGeom>
          <a:avLst/>
          <a:gdLst/>
          <a:ahLst/>
          <a:cxnLst/>
          <a:rect l="0" t="0" r="0" b="0"/>
          <a:pathLst>
            <a:path>
              <a:moveTo>
                <a:pt x="0" y="11634"/>
              </a:moveTo>
              <a:lnTo>
                <a:pt x="1433669" y="11634"/>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097880" y="3530786"/>
        <a:ext cx="71683" cy="71683"/>
      </dsp:txXfrm>
    </dsp:sp>
    <dsp:sp modelId="{3320E426-0234-4636-9BE1-623319E8375A}">
      <dsp:nvSpPr>
        <dsp:cNvPr id="0" name=""/>
        <dsp:cNvSpPr/>
      </dsp:nvSpPr>
      <dsp:spPr>
        <a:xfrm>
          <a:off x="2435312" y="3839944"/>
          <a:ext cx="1019450" cy="75397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b="1" kern="1200" dirty="0" smtClean="0">
              <a:solidFill>
                <a:srgbClr val="002060"/>
              </a:solidFill>
            </a:rPr>
            <a:t>ГОСТ</a:t>
          </a:r>
          <a:endParaRPr lang="ru-RU" sz="2000" b="1" kern="1200" dirty="0">
            <a:solidFill>
              <a:srgbClr val="002060"/>
            </a:solidFill>
          </a:endParaRPr>
        </a:p>
      </dsp:txBody>
      <dsp:txXfrm>
        <a:off x="2457395" y="3862027"/>
        <a:ext cx="975284" cy="709809"/>
      </dsp:txXfrm>
    </dsp:sp>
    <dsp:sp modelId="{6280505E-6EE0-411C-A8F5-6F3508CB048F}">
      <dsp:nvSpPr>
        <dsp:cNvPr id="0" name=""/>
        <dsp:cNvSpPr/>
      </dsp:nvSpPr>
      <dsp:spPr>
        <a:xfrm>
          <a:off x="3454763" y="4205297"/>
          <a:ext cx="603180" cy="23268"/>
        </a:xfrm>
        <a:custGeom>
          <a:avLst/>
          <a:gdLst/>
          <a:ahLst/>
          <a:cxnLst/>
          <a:rect l="0" t="0" r="0" b="0"/>
          <a:pathLst>
            <a:path>
              <a:moveTo>
                <a:pt x="0" y="11634"/>
              </a:moveTo>
              <a:lnTo>
                <a:pt x="603180" y="1163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41274" y="4201852"/>
        <a:ext cx="30159" cy="30159"/>
      </dsp:txXfrm>
    </dsp:sp>
    <dsp:sp modelId="{D539F226-8EA1-4F93-974F-2B44854BE81F}">
      <dsp:nvSpPr>
        <dsp:cNvPr id="0" name=""/>
        <dsp:cNvSpPr/>
      </dsp:nvSpPr>
      <dsp:spPr>
        <a:xfrm>
          <a:off x="4057943" y="3839944"/>
          <a:ext cx="2016809" cy="75397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dirty="0" smtClean="0"/>
            <a:t>Межгосударственные стандарты</a:t>
          </a:r>
          <a:endParaRPr lang="ru-RU" sz="1600" kern="1200" dirty="0"/>
        </a:p>
      </dsp:txBody>
      <dsp:txXfrm>
        <a:off x="4080026" y="3862027"/>
        <a:ext cx="1972643" cy="709809"/>
      </dsp:txXfrm>
    </dsp:sp>
    <dsp:sp modelId="{FCA49B05-44C2-4253-90AA-492391FA42EE}">
      <dsp:nvSpPr>
        <dsp:cNvPr id="0" name=""/>
        <dsp:cNvSpPr/>
      </dsp:nvSpPr>
      <dsp:spPr>
        <a:xfrm>
          <a:off x="6074753" y="4205297"/>
          <a:ext cx="603180" cy="23268"/>
        </a:xfrm>
        <a:custGeom>
          <a:avLst/>
          <a:gdLst/>
          <a:ahLst/>
          <a:cxnLst/>
          <a:rect l="0" t="0" r="0" b="0"/>
          <a:pathLst>
            <a:path>
              <a:moveTo>
                <a:pt x="0" y="11634"/>
              </a:moveTo>
              <a:lnTo>
                <a:pt x="603180" y="1163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361264" y="4201852"/>
        <a:ext cx="30159" cy="30159"/>
      </dsp:txXfrm>
    </dsp:sp>
    <dsp:sp modelId="{1DC5CF33-7526-45FD-9D70-930667694AB1}">
      <dsp:nvSpPr>
        <dsp:cNvPr id="0" name=""/>
        <dsp:cNvSpPr/>
      </dsp:nvSpPr>
      <dsp:spPr>
        <a:xfrm>
          <a:off x="6677934" y="3839944"/>
          <a:ext cx="2170515" cy="75397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dirty="0" smtClean="0"/>
            <a:t>Межгосударственный совет стран СНГ (МГС)</a:t>
          </a:r>
          <a:endParaRPr lang="ru-RU" sz="1600" kern="1200" dirty="0"/>
        </a:p>
      </dsp:txBody>
      <dsp:txXfrm>
        <a:off x="6700017" y="3862027"/>
        <a:ext cx="2126349" cy="709809"/>
      </dsp:txXfrm>
    </dsp:sp>
    <dsp:sp modelId="{B765A0C9-7A8B-45BC-9FDD-C53EA57869D5}">
      <dsp:nvSpPr>
        <dsp:cNvPr id="0" name=""/>
        <dsp:cNvSpPr/>
      </dsp:nvSpPr>
      <dsp:spPr>
        <a:xfrm rot="4467012">
          <a:off x="1008704" y="3988529"/>
          <a:ext cx="2250036" cy="23268"/>
        </a:xfrm>
        <a:custGeom>
          <a:avLst/>
          <a:gdLst/>
          <a:ahLst/>
          <a:cxnLst/>
          <a:rect l="0" t="0" r="0" b="0"/>
          <a:pathLst>
            <a:path>
              <a:moveTo>
                <a:pt x="0" y="11634"/>
              </a:moveTo>
              <a:lnTo>
                <a:pt x="2250036" y="11634"/>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2077471" y="3943913"/>
        <a:ext cx="112501" cy="112501"/>
      </dsp:txXfrm>
    </dsp:sp>
    <dsp:sp modelId="{36F6599F-6931-461D-B0F2-152FADC14EFF}">
      <dsp:nvSpPr>
        <dsp:cNvPr id="0" name=""/>
        <dsp:cNvSpPr/>
      </dsp:nvSpPr>
      <dsp:spPr>
        <a:xfrm>
          <a:off x="2435312" y="4707016"/>
          <a:ext cx="1023838" cy="75397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b="1" kern="1200" dirty="0" smtClean="0">
              <a:solidFill>
                <a:srgbClr val="002060"/>
              </a:solidFill>
            </a:rPr>
            <a:t>ИСО</a:t>
          </a:r>
          <a:endParaRPr lang="ru-RU" sz="2000" b="1" kern="1200" dirty="0">
            <a:solidFill>
              <a:srgbClr val="002060"/>
            </a:solidFill>
          </a:endParaRPr>
        </a:p>
      </dsp:txBody>
      <dsp:txXfrm>
        <a:off x="2457395" y="4729099"/>
        <a:ext cx="979672" cy="709809"/>
      </dsp:txXfrm>
    </dsp:sp>
    <dsp:sp modelId="{109E2C40-3C89-4E88-8964-58646503AB31}">
      <dsp:nvSpPr>
        <dsp:cNvPr id="0" name=""/>
        <dsp:cNvSpPr/>
      </dsp:nvSpPr>
      <dsp:spPr>
        <a:xfrm>
          <a:off x="3459151" y="5072370"/>
          <a:ext cx="603180" cy="23268"/>
        </a:xfrm>
        <a:custGeom>
          <a:avLst/>
          <a:gdLst/>
          <a:ahLst/>
          <a:cxnLst/>
          <a:rect l="0" t="0" r="0" b="0"/>
          <a:pathLst>
            <a:path>
              <a:moveTo>
                <a:pt x="0" y="11634"/>
              </a:moveTo>
              <a:lnTo>
                <a:pt x="603180" y="1163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45662" y="5068924"/>
        <a:ext cx="30159" cy="30159"/>
      </dsp:txXfrm>
    </dsp:sp>
    <dsp:sp modelId="{ED7A1024-2965-4471-9F1C-FCAF922A8229}">
      <dsp:nvSpPr>
        <dsp:cNvPr id="0" name=""/>
        <dsp:cNvSpPr/>
      </dsp:nvSpPr>
      <dsp:spPr>
        <a:xfrm>
          <a:off x="4062331" y="4707016"/>
          <a:ext cx="2017005" cy="75397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dirty="0" smtClean="0"/>
            <a:t>Международные стандарты</a:t>
          </a:r>
          <a:endParaRPr lang="ru-RU" sz="1600" kern="1200" dirty="0"/>
        </a:p>
      </dsp:txBody>
      <dsp:txXfrm>
        <a:off x="4084414" y="4729099"/>
        <a:ext cx="1972839" cy="709809"/>
      </dsp:txXfrm>
    </dsp:sp>
    <dsp:sp modelId="{307B3CC6-AFBF-418F-A0EE-9286D65C2F82}">
      <dsp:nvSpPr>
        <dsp:cNvPr id="0" name=""/>
        <dsp:cNvSpPr/>
      </dsp:nvSpPr>
      <dsp:spPr>
        <a:xfrm>
          <a:off x="6079337" y="5072370"/>
          <a:ext cx="603180" cy="23268"/>
        </a:xfrm>
        <a:custGeom>
          <a:avLst/>
          <a:gdLst/>
          <a:ahLst/>
          <a:cxnLst/>
          <a:rect l="0" t="0" r="0" b="0"/>
          <a:pathLst>
            <a:path>
              <a:moveTo>
                <a:pt x="0" y="11634"/>
              </a:moveTo>
              <a:lnTo>
                <a:pt x="603180" y="1163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365848" y="5068924"/>
        <a:ext cx="30159" cy="30159"/>
      </dsp:txXfrm>
    </dsp:sp>
    <dsp:sp modelId="{52E0D1A5-1E14-42A9-9B78-3AA0A7114807}">
      <dsp:nvSpPr>
        <dsp:cNvPr id="0" name=""/>
        <dsp:cNvSpPr/>
      </dsp:nvSpPr>
      <dsp:spPr>
        <a:xfrm>
          <a:off x="6682518" y="4707016"/>
          <a:ext cx="2176034" cy="75397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ru-RU" sz="1400" kern="1200" dirty="0" smtClean="0"/>
            <a:t>Международная организация по </a:t>
          </a:r>
          <a:r>
            <a:rPr lang="ru-RU" sz="1600" kern="1200" dirty="0" smtClean="0"/>
            <a:t>стандартизации  (ИСО)</a:t>
          </a:r>
          <a:endParaRPr lang="ru-RU" sz="1600" kern="1200" dirty="0"/>
        </a:p>
      </dsp:txBody>
      <dsp:txXfrm>
        <a:off x="6704601" y="4729099"/>
        <a:ext cx="2131868" cy="7098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354A18-6B97-4324-A225-96152A8DBC17}" type="datetimeFigureOut">
              <a:rPr lang="ru-RU" smtClean="0"/>
              <a:pPr/>
              <a:t>01.02.2022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3B190-C1CA-49AD-820D-CB455D0397AC}" type="slidenum">
              <a:rPr lang="ru-RU" smtClean="0"/>
              <a:pPr/>
              <a:t>‹#›</a:t>
            </a:fld>
            <a:endParaRPr lang="ru-RU"/>
          </a:p>
        </p:txBody>
      </p:sp>
    </p:spTree>
    <p:extLst>
      <p:ext uri="{BB962C8B-B14F-4D97-AF65-F5344CB8AC3E}">
        <p14:creationId xmlns:p14="http://schemas.microsoft.com/office/powerpoint/2010/main" val="48682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a:t>
            </a:fld>
            <a:endParaRPr lang="ru-RU"/>
          </a:p>
        </p:txBody>
      </p:sp>
    </p:spTree>
    <p:extLst>
      <p:ext uri="{BB962C8B-B14F-4D97-AF65-F5344CB8AC3E}">
        <p14:creationId xmlns:p14="http://schemas.microsoft.com/office/powerpoint/2010/main" val="1522532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10</a:t>
            </a:fld>
            <a:endParaRPr lang="ru-RU"/>
          </a:p>
        </p:txBody>
      </p:sp>
    </p:spTree>
    <p:extLst>
      <p:ext uri="{BB962C8B-B14F-4D97-AF65-F5344CB8AC3E}">
        <p14:creationId xmlns:p14="http://schemas.microsoft.com/office/powerpoint/2010/main" val="18591697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100</a:t>
            </a:fld>
            <a:endParaRPr lang="ru-RU"/>
          </a:p>
        </p:txBody>
      </p:sp>
    </p:spTree>
    <p:extLst>
      <p:ext uri="{BB962C8B-B14F-4D97-AF65-F5344CB8AC3E}">
        <p14:creationId xmlns:p14="http://schemas.microsoft.com/office/powerpoint/2010/main" val="7900308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101</a:t>
            </a:fld>
            <a:endParaRPr lang="ru-RU"/>
          </a:p>
        </p:txBody>
      </p:sp>
    </p:spTree>
    <p:extLst>
      <p:ext uri="{BB962C8B-B14F-4D97-AF65-F5344CB8AC3E}">
        <p14:creationId xmlns:p14="http://schemas.microsoft.com/office/powerpoint/2010/main" val="39343051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102</a:t>
            </a:fld>
            <a:endParaRPr lang="ru-RU"/>
          </a:p>
        </p:txBody>
      </p:sp>
    </p:spTree>
    <p:extLst>
      <p:ext uri="{BB962C8B-B14F-4D97-AF65-F5344CB8AC3E}">
        <p14:creationId xmlns:p14="http://schemas.microsoft.com/office/powerpoint/2010/main" val="8215884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103</a:t>
            </a:fld>
            <a:endParaRPr lang="ru-RU"/>
          </a:p>
        </p:txBody>
      </p:sp>
    </p:spTree>
    <p:extLst>
      <p:ext uri="{BB962C8B-B14F-4D97-AF65-F5344CB8AC3E}">
        <p14:creationId xmlns:p14="http://schemas.microsoft.com/office/powerpoint/2010/main" val="30859093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104</a:t>
            </a:fld>
            <a:endParaRPr lang="ru-RU"/>
          </a:p>
        </p:txBody>
      </p:sp>
    </p:spTree>
    <p:extLst>
      <p:ext uri="{BB962C8B-B14F-4D97-AF65-F5344CB8AC3E}">
        <p14:creationId xmlns:p14="http://schemas.microsoft.com/office/powerpoint/2010/main" val="40914061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105</a:t>
            </a:fld>
            <a:endParaRPr lang="ru-RU"/>
          </a:p>
        </p:txBody>
      </p:sp>
    </p:spTree>
    <p:extLst>
      <p:ext uri="{BB962C8B-B14F-4D97-AF65-F5344CB8AC3E}">
        <p14:creationId xmlns:p14="http://schemas.microsoft.com/office/powerpoint/2010/main" val="1365926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11</a:t>
            </a:fld>
            <a:endParaRPr lang="ru-RU"/>
          </a:p>
        </p:txBody>
      </p:sp>
    </p:spTree>
    <p:extLst>
      <p:ext uri="{BB962C8B-B14F-4D97-AF65-F5344CB8AC3E}">
        <p14:creationId xmlns:p14="http://schemas.microsoft.com/office/powerpoint/2010/main" val="2897725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12</a:t>
            </a:fld>
            <a:endParaRPr lang="ru-RU"/>
          </a:p>
        </p:txBody>
      </p:sp>
    </p:spTree>
    <p:extLst>
      <p:ext uri="{BB962C8B-B14F-4D97-AF65-F5344CB8AC3E}">
        <p14:creationId xmlns:p14="http://schemas.microsoft.com/office/powerpoint/2010/main" val="939969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13</a:t>
            </a:fld>
            <a:endParaRPr lang="ru-RU"/>
          </a:p>
        </p:txBody>
      </p:sp>
    </p:spTree>
    <p:extLst>
      <p:ext uri="{BB962C8B-B14F-4D97-AF65-F5344CB8AC3E}">
        <p14:creationId xmlns:p14="http://schemas.microsoft.com/office/powerpoint/2010/main" val="3168706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14</a:t>
            </a:fld>
            <a:endParaRPr lang="ru-RU"/>
          </a:p>
        </p:txBody>
      </p:sp>
    </p:spTree>
    <p:extLst>
      <p:ext uri="{BB962C8B-B14F-4D97-AF65-F5344CB8AC3E}">
        <p14:creationId xmlns:p14="http://schemas.microsoft.com/office/powerpoint/2010/main" val="924655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15</a:t>
            </a:fld>
            <a:endParaRPr lang="ru-RU"/>
          </a:p>
        </p:txBody>
      </p:sp>
    </p:spTree>
    <p:extLst>
      <p:ext uri="{BB962C8B-B14F-4D97-AF65-F5344CB8AC3E}">
        <p14:creationId xmlns:p14="http://schemas.microsoft.com/office/powerpoint/2010/main" val="330441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16</a:t>
            </a:fld>
            <a:endParaRPr lang="ru-RU"/>
          </a:p>
        </p:txBody>
      </p:sp>
    </p:spTree>
    <p:extLst>
      <p:ext uri="{BB962C8B-B14F-4D97-AF65-F5344CB8AC3E}">
        <p14:creationId xmlns:p14="http://schemas.microsoft.com/office/powerpoint/2010/main" val="1293752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17</a:t>
            </a:fld>
            <a:endParaRPr lang="ru-RU"/>
          </a:p>
        </p:txBody>
      </p:sp>
    </p:spTree>
    <p:extLst>
      <p:ext uri="{BB962C8B-B14F-4D97-AF65-F5344CB8AC3E}">
        <p14:creationId xmlns:p14="http://schemas.microsoft.com/office/powerpoint/2010/main" val="2777235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18</a:t>
            </a:fld>
            <a:endParaRPr lang="ru-RU"/>
          </a:p>
        </p:txBody>
      </p:sp>
    </p:spTree>
    <p:extLst>
      <p:ext uri="{BB962C8B-B14F-4D97-AF65-F5344CB8AC3E}">
        <p14:creationId xmlns:p14="http://schemas.microsoft.com/office/powerpoint/2010/main" val="1942992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19</a:t>
            </a:fld>
            <a:endParaRPr lang="ru-RU"/>
          </a:p>
        </p:txBody>
      </p:sp>
    </p:spTree>
    <p:extLst>
      <p:ext uri="{BB962C8B-B14F-4D97-AF65-F5344CB8AC3E}">
        <p14:creationId xmlns:p14="http://schemas.microsoft.com/office/powerpoint/2010/main" val="247081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2</a:t>
            </a:fld>
            <a:endParaRPr lang="ru-RU"/>
          </a:p>
        </p:txBody>
      </p:sp>
    </p:spTree>
    <p:extLst>
      <p:ext uri="{BB962C8B-B14F-4D97-AF65-F5344CB8AC3E}">
        <p14:creationId xmlns:p14="http://schemas.microsoft.com/office/powerpoint/2010/main" val="2786006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20</a:t>
            </a:fld>
            <a:endParaRPr lang="ru-RU"/>
          </a:p>
        </p:txBody>
      </p:sp>
    </p:spTree>
    <p:extLst>
      <p:ext uri="{BB962C8B-B14F-4D97-AF65-F5344CB8AC3E}">
        <p14:creationId xmlns:p14="http://schemas.microsoft.com/office/powerpoint/2010/main" val="1974825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21</a:t>
            </a:fld>
            <a:endParaRPr lang="ru-RU"/>
          </a:p>
        </p:txBody>
      </p:sp>
    </p:spTree>
    <p:extLst>
      <p:ext uri="{BB962C8B-B14F-4D97-AF65-F5344CB8AC3E}">
        <p14:creationId xmlns:p14="http://schemas.microsoft.com/office/powerpoint/2010/main" val="3721203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22</a:t>
            </a:fld>
            <a:endParaRPr lang="ru-RU"/>
          </a:p>
        </p:txBody>
      </p:sp>
    </p:spTree>
    <p:extLst>
      <p:ext uri="{BB962C8B-B14F-4D97-AF65-F5344CB8AC3E}">
        <p14:creationId xmlns:p14="http://schemas.microsoft.com/office/powerpoint/2010/main" val="2959528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23</a:t>
            </a:fld>
            <a:endParaRPr lang="ru-RU"/>
          </a:p>
        </p:txBody>
      </p:sp>
    </p:spTree>
    <p:extLst>
      <p:ext uri="{BB962C8B-B14F-4D97-AF65-F5344CB8AC3E}">
        <p14:creationId xmlns:p14="http://schemas.microsoft.com/office/powerpoint/2010/main" val="3671465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24</a:t>
            </a:fld>
            <a:endParaRPr lang="ru-RU"/>
          </a:p>
        </p:txBody>
      </p:sp>
    </p:spTree>
    <p:extLst>
      <p:ext uri="{BB962C8B-B14F-4D97-AF65-F5344CB8AC3E}">
        <p14:creationId xmlns:p14="http://schemas.microsoft.com/office/powerpoint/2010/main" val="1692454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25</a:t>
            </a:fld>
            <a:endParaRPr lang="ru-RU"/>
          </a:p>
        </p:txBody>
      </p:sp>
    </p:spTree>
    <p:extLst>
      <p:ext uri="{BB962C8B-B14F-4D97-AF65-F5344CB8AC3E}">
        <p14:creationId xmlns:p14="http://schemas.microsoft.com/office/powerpoint/2010/main" val="527052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26</a:t>
            </a:fld>
            <a:endParaRPr lang="ru-RU"/>
          </a:p>
        </p:txBody>
      </p:sp>
    </p:spTree>
    <p:extLst>
      <p:ext uri="{BB962C8B-B14F-4D97-AF65-F5344CB8AC3E}">
        <p14:creationId xmlns:p14="http://schemas.microsoft.com/office/powerpoint/2010/main" val="67323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27</a:t>
            </a:fld>
            <a:endParaRPr lang="ru-RU"/>
          </a:p>
        </p:txBody>
      </p:sp>
    </p:spTree>
    <p:extLst>
      <p:ext uri="{BB962C8B-B14F-4D97-AF65-F5344CB8AC3E}">
        <p14:creationId xmlns:p14="http://schemas.microsoft.com/office/powerpoint/2010/main" val="293742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28</a:t>
            </a:fld>
            <a:endParaRPr lang="ru-RU"/>
          </a:p>
        </p:txBody>
      </p:sp>
    </p:spTree>
    <p:extLst>
      <p:ext uri="{BB962C8B-B14F-4D97-AF65-F5344CB8AC3E}">
        <p14:creationId xmlns:p14="http://schemas.microsoft.com/office/powerpoint/2010/main" val="782076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29</a:t>
            </a:fld>
            <a:endParaRPr lang="ru-RU"/>
          </a:p>
        </p:txBody>
      </p:sp>
    </p:spTree>
    <p:extLst>
      <p:ext uri="{BB962C8B-B14F-4D97-AF65-F5344CB8AC3E}">
        <p14:creationId xmlns:p14="http://schemas.microsoft.com/office/powerpoint/2010/main" val="290402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3</a:t>
            </a:fld>
            <a:endParaRPr lang="ru-RU"/>
          </a:p>
        </p:txBody>
      </p:sp>
    </p:spTree>
    <p:extLst>
      <p:ext uri="{BB962C8B-B14F-4D97-AF65-F5344CB8AC3E}">
        <p14:creationId xmlns:p14="http://schemas.microsoft.com/office/powerpoint/2010/main" val="2282438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30</a:t>
            </a:fld>
            <a:endParaRPr lang="ru-RU"/>
          </a:p>
        </p:txBody>
      </p:sp>
    </p:spTree>
    <p:extLst>
      <p:ext uri="{BB962C8B-B14F-4D97-AF65-F5344CB8AC3E}">
        <p14:creationId xmlns:p14="http://schemas.microsoft.com/office/powerpoint/2010/main" val="1386501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31</a:t>
            </a:fld>
            <a:endParaRPr lang="ru-RU"/>
          </a:p>
        </p:txBody>
      </p:sp>
    </p:spTree>
    <p:extLst>
      <p:ext uri="{BB962C8B-B14F-4D97-AF65-F5344CB8AC3E}">
        <p14:creationId xmlns:p14="http://schemas.microsoft.com/office/powerpoint/2010/main" val="3555960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32</a:t>
            </a:fld>
            <a:endParaRPr lang="ru-RU"/>
          </a:p>
        </p:txBody>
      </p:sp>
    </p:spTree>
    <p:extLst>
      <p:ext uri="{BB962C8B-B14F-4D97-AF65-F5344CB8AC3E}">
        <p14:creationId xmlns:p14="http://schemas.microsoft.com/office/powerpoint/2010/main" val="3174948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33</a:t>
            </a:fld>
            <a:endParaRPr lang="ru-RU"/>
          </a:p>
        </p:txBody>
      </p:sp>
    </p:spTree>
    <p:extLst>
      <p:ext uri="{BB962C8B-B14F-4D97-AF65-F5344CB8AC3E}">
        <p14:creationId xmlns:p14="http://schemas.microsoft.com/office/powerpoint/2010/main" val="1049492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34</a:t>
            </a:fld>
            <a:endParaRPr lang="ru-RU"/>
          </a:p>
        </p:txBody>
      </p:sp>
    </p:spTree>
    <p:extLst>
      <p:ext uri="{BB962C8B-B14F-4D97-AF65-F5344CB8AC3E}">
        <p14:creationId xmlns:p14="http://schemas.microsoft.com/office/powerpoint/2010/main" val="2762017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35</a:t>
            </a:fld>
            <a:endParaRPr lang="ru-RU"/>
          </a:p>
        </p:txBody>
      </p:sp>
    </p:spTree>
    <p:extLst>
      <p:ext uri="{BB962C8B-B14F-4D97-AF65-F5344CB8AC3E}">
        <p14:creationId xmlns:p14="http://schemas.microsoft.com/office/powerpoint/2010/main" val="1259774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36</a:t>
            </a:fld>
            <a:endParaRPr lang="ru-RU"/>
          </a:p>
        </p:txBody>
      </p:sp>
    </p:spTree>
    <p:extLst>
      <p:ext uri="{BB962C8B-B14F-4D97-AF65-F5344CB8AC3E}">
        <p14:creationId xmlns:p14="http://schemas.microsoft.com/office/powerpoint/2010/main" val="194970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37</a:t>
            </a:fld>
            <a:endParaRPr lang="ru-RU"/>
          </a:p>
        </p:txBody>
      </p:sp>
    </p:spTree>
    <p:extLst>
      <p:ext uri="{BB962C8B-B14F-4D97-AF65-F5344CB8AC3E}">
        <p14:creationId xmlns:p14="http://schemas.microsoft.com/office/powerpoint/2010/main" val="3691583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38</a:t>
            </a:fld>
            <a:endParaRPr lang="ru-RU"/>
          </a:p>
        </p:txBody>
      </p:sp>
    </p:spTree>
    <p:extLst>
      <p:ext uri="{BB962C8B-B14F-4D97-AF65-F5344CB8AC3E}">
        <p14:creationId xmlns:p14="http://schemas.microsoft.com/office/powerpoint/2010/main" val="841449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39</a:t>
            </a:fld>
            <a:endParaRPr lang="ru-RU"/>
          </a:p>
        </p:txBody>
      </p:sp>
    </p:spTree>
    <p:extLst>
      <p:ext uri="{BB962C8B-B14F-4D97-AF65-F5344CB8AC3E}">
        <p14:creationId xmlns:p14="http://schemas.microsoft.com/office/powerpoint/2010/main" val="198974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4</a:t>
            </a:fld>
            <a:endParaRPr lang="ru-RU"/>
          </a:p>
        </p:txBody>
      </p:sp>
    </p:spTree>
    <p:extLst>
      <p:ext uri="{BB962C8B-B14F-4D97-AF65-F5344CB8AC3E}">
        <p14:creationId xmlns:p14="http://schemas.microsoft.com/office/powerpoint/2010/main" val="33662969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40</a:t>
            </a:fld>
            <a:endParaRPr lang="ru-RU"/>
          </a:p>
        </p:txBody>
      </p:sp>
    </p:spTree>
    <p:extLst>
      <p:ext uri="{BB962C8B-B14F-4D97-AF65-F5344CB8AC3E}">
        <p14:creationId xmlns:p14="http://schemas.microsoft.com/office/powerpoint/2010/main" val="27505723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41</a:t>
            </a:fld>
            <a:endParaRPr lang="ru-RU"/>
          </a:p>
        </p:txBody>
      </p:sp>
    </p:spTree>
    <p:extLst>
      <p:ext uri="{BB962C8B-B14F-4D97-AF65-F5344CB8AC3E}">
        <p14:creationId xmlns:p14="http://schemas.microsoft.com/office/powerpoint/2010/main" val="933067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42</a:t>
            </a:fld>
            <a:endParaRPr lang="ru-RU"/>
          </a:p>
        </p:txBody>
      </p:sp>
    </p:spTree>
    <p:extLst>
      <p:ext uri="{BB962C8B-B14F-4D97-AF65-F5344CB8AC3E}">
        <p14:creationId xmlns:p14="http://schemas.microsoft.com/office/powerpoint/2010/main" val="1656704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43</a:t>
            </a:fld>
            <a:endParaRPr lang="ru-RU"/>
          </a:p>
        </p:txBody>
      </p:sp>
    </p:spTree>
    <p:extLst>
      <p:ext uri="{BB962C8B-B14F-4D97-AF65-F5344CB8AC3E}">
        <p14:creationId xmlns:p14="http://schemas.microsoft.com/office/powerpoint/2010/main" val="12420005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44</a:t>
            </a:fld>
            <a:endParaRPr lang="ru-RU"/>
          </a:p>
        </p:txBody>
      </p:sp>
    </p:spTree>
    <p:extLst>
      <p:ext uri="{BB962C8B-B14F-4D97-AF65-F5344CB8AC3E}">
        <p14:creationId xmlns:p14="http://schemas.microsoft.com/office/powerpoint/2010/main" val="19811589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45</a:t>
            </a:fld>
            <a:endParaRPr lang="ru-RU"/>
          </a:p>
        </p:txBody>
      </p:sp>
    </p:spTree>
    <p:extLst>
      <p:ext uri="{BB962C8B-B14F-4D97-AF65-F5344CB8AC3E}">
        <p14:creationId xmlns:p14="http://schemas.microsoft.com/office/powerpoint/2010/main" val="3951625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46</a:t>
            </a:fld>
            <a:endParaRPr lang="ru-RU"/>
          </a:p>
        </p:txBody>
      </p:sp>
    </p:spTree>
    <p:extLst>
      <p:ext uri="{BB962C8B-B14F-4D97-AF65-F5344CB8AC3E}">
        <p14:creationId xmlns:p14="http://schemas.microsoft.com/office/powerpoint/2010/main" val="36307368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47</a:t>
            </a:fld>
            <a:endParaRPr lang="ru-RU"/>
          </a:p>
        </p:txBody>
      </p:sp>
    </p:spTree>
    <p:extLst>
      <p:ext uri="{BB962C8B-B14F-4D97-AF65-F5344CB8AC3E}">
        <p14:creationId xmlns:p14="http://schemas.microsoft.com/office/powerpoint/2010/main" val="36602582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48</a:t>
            </a:fld>
            <a:endParaRPr lang="ru-RU"/>
          </a:p>
        </p:txBody>
      </p:sp>
    </p:spTree>
    <p:extLst>
      <p:ext uri="{BB962C8B-B14F-4D97-AF65-F5344CB8AC3E}">
        <p14:creationId xmlns:p14="http://schemas.microsoft.com/office/powerpoint/2010/main" val="139873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49</a:t>
            </a:fld>
            <a:endParaRPr lang="ru-RU"/>
          </a:p>
        </p:txBody>
      </p:sp>
    </p:spTree>
    <p:extLst>
      <p:ext uri="{BB962C8B-B14F-4D97-AF65-F5344CB8AC3E}">
        <p14:creationId xmlns:p14="http://schemas.microsoft.com/office/powerpoint/2010/main" val="338985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5</a:t>
            </a:fld>
            <a:endParaRPr lang="ru-RU"/>
          </a:p>
        </p:txBody>
      </p:sp>
    </p:spTree>
    <p:extLst>
      <p:ext uri="{BB962C8B-B14F-4D97-AF65-F5344CB8AC3E}">
        <p14:creationId xmlns:p14="http://schemas.microsoft.com/office/powerpoint/2010/main" val="14047405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50</a:t>
            </a:fld>
            <a:endParaRPr lang="ru-RU"/>
          </a:p>
        </p:txBody>
      </p:sp>
    </p:spTree>
    <p:extLst>
      <p:ext uri="{BB962C8B-B14F-4D97-AF65-F5344CB8AC3E}">
        <p14:creationId xmlns:p14="http://schemas.microsoft.com/office/powerpoint/2010/main" val="41705901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51</a:t>
            </a:fld>
            <a:endParaRPr lang="ru-RU"/>
          </a:p>
        </p:txBody>
      </p:sp>
    </p:spTree>
    <p:extLst>
      <p:ext uri="{BB962C8B-B14F-4D97-AF65-F5344CB8AC3E}">
        <p14:creationId xmlns:p14="http://schemas.microsoft.com/office/powerpoint/2010/main" val="20278185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52</a:t>
            </a:fld>
            <a:endParaRPr lang="ru-RU"/>
          </a:p>
        </p:txBody>
      </p:sp>
    </p:spTree>
    <p:extLst>
      <p:ext uri="{BB962C8B-B14F-4D97-AF65-F5344CB8AC3E}">
        <p14:creationId xmlns:p14="http://schemas.microsoft.com/office/powerpoint/2010/main" val="38182320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53</a:t>
            </a:fld>
            <a:endParaRPr lang="ru-RU"/>
          </a:p>
        </p:txBody>
      </p:sp>
    </p:spTree>
    <p:extLst>
      <p:ext uri="{BB962C8B-B14F-4D97-AF65-F5344CB8AC3E}">
        <p14:creationId xmlns:p14="http://schemas.microsoft.com/office/powerpoint/2010/main" val="6027873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54</a:t>
            </a:fld>
            <a:endParaRPr lang="ru-RU"/>
          </a:p>
        </p:txBody>
      </p:sp>
    </p:spTree>
    <p:extLst>
      <p:ext uri="{BB962C8B-B14F-4D97-AF65-F5344CB8AC3E}">
        <p14:creationId xmlns:p14="http://schemas.microsoft.com/office/powerpoint/2010/main" val="16140455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55</a:t>
            </a:fld>
            <a:endParaRPr lang="ru-RU"/>
          </a:p>
        </p:txBody>
      </p:sp>
    </p:spTree>
    <p:extLst>
      <p:ext uri="{BB962C8B-B14F-4D97-AF65-F5344CB8AC3E}">
        <p14:creationId xmlns:p14="http://schemas.microsoft.com/office/powerpoint/2010/main" val="11615979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56</a:t>
            </a:fld>
            <a:endParaRPr lang="ru-RU"/>
          </a:p>
        </p:txBody>
      </p:sp>
    </p:spTree>
    <p:extLst>
      <p:ext uri="{BB962C8B-B14F-4D97-AF65-F5344CB8AC3E}">
        <p14:creationId xmlns:p14="http://schemas.microsoft.com/office/powerpoint/2010/main" val="22106683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57</a:t>
            </a:fld>
            <a:endParaRPr lang="ru-RU"/>
          </a:p>
        </p:txBody>
      </p:sp>
    </p:spTree>
    <p:extLst>
      <p:ext uri="{BB962C8B-B14F-4D97-AF65-F5344CB8AC3E}">
        <p14:creationId xmlns:p14="http://schemas.microsoft.com/office/powerpoint/2010/main" val="35801894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58</a:t>
            </a:fld>
            <a:endParaRPr lang="ru-RU"/>
          </a:p>
        </p:txBody>
      </p:sp>
    </p:spTree>
    <p:extLst>
      <p:ext uri="{BB962C8B-B14F-4D97-AF65-F5344CB8AC3E}">
        <p14:creationId xmlns:p14="http://schemas.microsoft.com/office/powerpoint/2010/main" val="31701639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59</a:t>
            </a:fld>
            <a:endParaRPr lang="ru-RU"/>
          </a:p>
        </p:txBody>
      </p:sp>
    </p:spTree>
    <p:extLst>
      <p:ext uri="{BB962C8B-B14F-4D97-AF65-F5344CB8AC3E}">
        <p14:creationId xmlns:p14="http://schemas.microsoft.com/office/powerpoint/2010/main" val="2684149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6</a:t>
            </a:fld>
            <a:endParaRPr lang="ru-RU"/>
          </a:p>
        </p:txBody>
      </p:sp>
    </p:spTree>
    <p:extLst>
      <p:ext uri="{BB962C8B-B14F-4D97-AF65-F5344CB8AC3E}">
        <p14:creationId xmlns:p14="http://schemas.microsoft.com/office/powerpoint/2010/main" val="4976009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60</a:t>
            </a:fld>
            <a:endParaRPr lang="ru-RU"/>
          </a:p>
        </p:txBody>
      </p:sp>
    </p:spTree>
    <p:extLst>
      <p:ext uri="{BB962C8B-B14F-4D97-AF65-F5344CB8AC3E}">
        <p14:creationId xmlns:p14="http://schemas.microsoft.com/office/powerpoint/2010/main" val="39556709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61</a:t>
            </a:fld>
            <a:endParaRPr lang="ru-RU"/>
          </a:p>
        </p:txBody>
      </p:sp>
    </p:spTree>
    <p:extLst>
      <p:ext uri="{BB962C8B-B14F-4D97-AF65-F5344CB8AC3E}">
        <p14:creationId xmlns:p14="http://schemas.microsoft.com/office/powerpoint/2010/main" val="39816130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62</a:t>
            </a:fld>
            <a:endParaRPr lang="ru-RU"/>
          </a:p>
        </p:txBody>
      </p:sp>
    </p:spTree>
    <p:extLst>
      <p:ext uri="{BB962C8B-B14F-4D97-AF65-F5344CB8AC3E}">
        <p14:creationId xmlns:p14="http://schemas.microsoft.com/office/powerpoint/2010/main" val="12892701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63</a:t>
            </a:fld>
            <a:endParaRPr lang="ru-RU"/>
          </a:p>
        </p:txBody>
      </p:sp>
    </p:spTree>
    <p:extLst>
      <p:ext uri="{BB962C8B-B14F-4D97-AF65-F5344CB8AC3E}">
        <p14:creationId xmlns:p14="http://schemas.microsoft.com/office/powerpoint/2010/main" val="18032201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64</a:t>
            </a:fld>
            <a:endParaRPr lang="ru-RU"/>
          </a:p>
        </p:txBody>
      </p:sp>
    </p:spTree>
    <p:extLst>
      <p:ext uri="{BB962C8B-B14F-4D97-AF65-F5344CB8AC3E}">
        <p14:creationId xmlns:p14="http://schemas.microsoft.com/office/powerpoint/2010/main" val="20409951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65</a:t>
            </a:fld>
            <a:endParaRPr lang="ru-RU"/>
          </a:p>
        </p:txBody>
      </p:sp>
    </p:spTree>
    <p:extLst>
      <p:ext uri="{BB962C8B-B14F-4D97-AF65-F5344CB8AC3E}">
        <p14:creationId xmlns:p14="http://schemas.microsoft.com/office/powerpoint/2010/main" val="19724462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66</a:t>
            </a:fld>
            <a:endParaRPr lang="ru-RU"/>
          </a:p>
        </p:txBody>
      </p:sp>
    </p:spTree>
    <p:extLst>
      <p:ext uri="{BB962C8B-B14F-4D97-AF65-F5344CB8AC3E}">
        <p14:creationId xmlns:p14="http://schemas.microsoft.com/office/powerpoint/2010/main" val="11410203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67</a:t>
            </a:fld>
            <a:endParaRPr lang="ru-RU"/>
          </a:p>
        </p:txBody>
      </p:sp>
    </p:spTree>
    <p:extLst>
      <p:ext uri="{BB962C8B-B14F-4D97-AF65-F5344CB8AC3E}">
        <p14:creationId xmlns:p14="http://schemas.microsoft.com/office/powerpoint/2010/main" val="1592932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68</a:t>
            </a:fld>
            <a:endParaRPr lang="ru-RU"/>
          </a:p>
        </p:txBody>
      </p:sp>
    </p:spTree>
    <p:extLst>
      <p:ext uri="{BB962C8B-B14F-4D97-AF65-F5344CB8AC3E}">
        <p14:creationId xmlns:p14="http://schemas.microsoft.com/office/powerpoint/2010/main" val="2355591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69</a:t>
            </a:fld>
            <a:endParaRPr lang="ru-RU"/>
          </a:p>
        </p:txBody>
      </p:sp>
    </p:spTree>
    <p:extLst>
      <p:ext uri="{BB962C8B-B14F-4D97-AF65-F5344CB8AC3E}">
        <p14:creationId xmlns:p14="http://schemas.microsoft.com/office/powerpoint/2010/main" val="384405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7</a:t>
            </a:fld>
            <a:endParaRPr lang="ru-RU"/>
          </a:p>
        </p:txBody>
      </p:sp>
    </p:spTree>
    <p:extLst>
      <p:ext uri="{BB962C8B-B14F-4D97-AF65-F5344CB8AC3E}">
        <p14:creationId xmlns:p14="http://schemas.microsoft.com/office/powerpoint/2010/main" val="31054933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70</a:t>
            </a:fld>
            <a:endParaRPr lang="ru-RU"/>
          </a:p>
        </p:txBody>
      </p:sp>
    </p:spTree>
    <p:extLst>
      <p:ext uri="{BB962C8B-B14F-4D97-AF65-F5344CB8AC3E}">
        <p14:creationId xmlns:p14="http://schemas.microsoft.com/office/powerpoint/2010/main" val="24834371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71</a:t>
            </a:fld>
            <a:endParaRPr lang="ru-RU"/>
          </a:p>
        </p:txBody>
      </p:sp>
    </p:spTree>
    <p:extLst>
      <p:ext uri="{BB962C8B-B14F-4D97-AF65-F5344CB8AC3E}">
        <p14:creationId xmlns:p14="http://schemas.microsoft.com/office/powerpoint/2010/main" val="34816257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72</a:t>
            </a:fld>
            <a:endParaRPr lang="ru-RU"/>
          </a:p>
        </p:txBody>
      </p:sp>
    </p:spTree>
    <p:extLst>
      <p:ext uri="{BB962C8B-B14F-4D97-AF65-F5344CB8AC3E}">
        <p14:creationId xmlns:p14="http://schemas.microsoft.com/office/powerpoint/2010/main" val="28124154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73</a:t>
            </a:fld>
            <a:endParaRPr lang="ru-RU"/>
          </a:p>
        </p:txBody>
      </p:sp>
    </p:spTree>
    <p:extLst>
      <p:ext uri="{BB962C8B-B14F-4D97-AF65-F5344CB8AC3E}">
        <p14:creationId xmlns:p14="http://schemas.microsoft.com/office/powerpoint/2010/main" val="18203104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74</a:t>
            </a:fld>
            <a:endParaRPr lang="ru-RU"/>
          </a:p>
        </p:txBody>
      </p:sp>
    </p:spTree>
    <p:extLst>
      <p:ext uri="{BB962C8B-B14F-4D97-AF65-F5344CB8AC3E}">
        <p14:creationId xmlns:p14="http://schemas.microsoft.com/office/powerpoint/2010/main" val="6918433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75</a:t>
            </a:fld>
            <a:endParaRPr lang="ru-RU"/>
          </a:p>
        </p:txBody>
      </p:sp>
    </p:spTree>
    <p:extLst>
      <p:ext uri="{BB962C8B-B14F-4D97-AF65-F5344CB8AC3E}">
        <p14:creationId xmlns:p14="http://schemas.microsoft.com/office/powerpoint/2010/main" val="38110635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76</a:t>
            </a:fld>
            <a:endParaRPr lang="ru-RU"/>
          </a:p>
        </p:txBody>
      </p:sp>
    </p:spTree>
    <p:extLst>
      <p:ext uri="{BB962C8B-B14F-4D97-AF65-F5344CB8AC3E}">
        <p14:creationId xmlns:p14="http://schemas.microsoft.com/office/powerpoint/2010/main" val="2975241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77</a:t>
            </a:fld>
            <a:endParaRPr lang="ru-RU"/>
          </a:p>
        </p:txBody>
      </p:sp>
    </p:spTree>
    <p:extLst>
      <p:ext uri="{BB962C8B-B14F-4D97-AF65-F5344CB8AC3E}">
        <p14:creationId xmlns:p14="http://schemas.microsoft.com/office/powerpoint/2010/main" val="37881533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78</a:t>
            </a:fld>
            <a:endParaRPr lang="ru-RU"/>
          </a:p>
        </p:txBody>
      </p:sp>
    </p:spTree>
    <p:extLst>
      <p:ext uri="{BB962C8B-B14F-4D97-AF65-F5344CB8AC3E}">
        <p14:creationId xmlns:p14="http://schemas.microsoft.com/office/powerpoint/2010/main" val="23889412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79</a:t>
            </a:fld>
            <a:endParaRPr lang="ru-RU"/>
          </a:p>
        </p:txBody>
      </p:sp>
    </p:spTree>
    <p:extLst>
      <p:ext uri="{BB962C8B-B14F-4D97-AF65-F5344CB8AC3E}">
        <p14:creationId xmlns:p14="http://schemas.microsoft.com/office/powerpoint/2010/main" val="2301038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8</a:t>
            </a:fld>
            <a:endParaRPr lang="ru-RU"/>
          </a:p>
        </p:txBody>
      </p:sp>
    </p:spTree>
    <p:extLst>
      <p:ext uri="{BB962C8B-B14F-4D97-AF65-F5344CB8AC3E}">
        <p14:creationId xmlns:p14="http://schemas.microsoft.com/office/powerpoint/2010/main" val="41421105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80</a:t>
            </a:fld>
            <a:endParaRPr lang="ru-RU"/>
          </a:p>
        </p:txBody>
      </p:sp>
    </p:spTree>
    <p:extLst>
      <p:ext uri="{BB962C8B-B14F-4D97-AF65-F5344CB8AC3E}">
        <p14:creationId xmlns:p14="http://schemas.microsoft.com/office/powerpoint/2010/main" val="10049020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81</a:t>
            </a:fld>
            <a:endParaRPr lang="ru-RU"/>
          </a:p>
        </p:txBody>
      </p:sp>
    </p:spTree>
    <p:extLst>
      <p:ext uri="{BB962C8B-B14F-4D97-AF65-F5344CB8AC3E}">
        <p14:creationId xmlns:p14="http://schemas.microsoft.com/office/powerpoint/2010/main" val="32359526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82</a:t>
            </a:fld>
            <a:endParaRPr lang="ru-RU"/>
          </a:p>
        </p:txBody>
      </p:sp>
    </p:spTree>
    <p:extLst>
      <p:ext uri="{BB962C8B-B14F-4D97-AF65-F5344CB8AC3E}">
        <p14:creationId xmlns:p14="http://schemas.microsoft.com/office/powerpoint/2010/main" val="5202726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83</a:t>
            </a:fld>
            <a:endParaRPr lang="ru-RU"/>
          </a:p>
        </p:txBody>
      </p:sp>
    </p:spTree>
    <p:extLst>
      <p:ext uri="{BB962C8B-B14F-4D97-AF65-F5344CB8AC3E}">
        <p14:creationId xmlns:p14="http://schemas.microsoft.com/office/powerpoint/2010/main" val="16531574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84</a:t>
            </a:fld>
            <a:endParaRPr lang="ru-RU"/>
          </a:p>
        </p:txBody>
      </p:sp>
    </p:spTree>
    <p:extLst>
      <p:ext uri="{BB962C8B-B14F-4D97-AF65-F5344CB8AC3E}">
        <p14:creationId xmlns:p14="http://schemas.microsoft.com/office/powerpoint/2010/main" val="33518597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85</a:t>
            </a:fld>
            <a:endParaRPr lang="ru-RU"/>
          </a:p>
        </p:txBody>
      </p:sp>
    </p:spTree>
    <p:extLst>
      <p:ext uri="{BB962C8B-B14F-4D97-AF65-F5344CB8AC3E}">
        <p14:creationId xmlns:p14="http://schemas.microsoft.com/office/powerpoint/2010/main" val="11186613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86</a:t>
            </a:fld>
            <a:endParaRPr lang="ru-RU"/>
          </a:p>
        </p:txBody>
      </p:sp>
    </p:spTree>
    <p:extLst>
      <p:ext uri="{BB962C8B-B14F-4D97-AF65-F5344CB8AC3E}">
        <p14:creationId xmlns:p14="http://schemas.microsoft.com/office/powerpoint/2010/main" val="1388381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87</a:t>
            </a:fld>
            <a:endParaRPr lang="ru-RU"/>
          </a:p>
        </p:txBody>
      </p:sp>
    </p:spTree>
    <p:extLst>
      <p:ext uri="{BB962C8B-B14F-4D97-AF65-F5344CB8AC3E}">
        <p14:creationId xmlns:p14="http://schemas.microsoft.com/office/powerpoint/2010/main" val="39522575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88</a:t>
            </a:fld>
            <a:endParaRPr lang="ru-RU"/>
          </a:p>
        </p:txBody>
      </p:sp>
    </p:spTree>
    <p:extLst>
      <p:ext uri="{BB962C8B-B14F-4D97-AF65-F5344CB8AC3E}">
        <p14:creationId xmlns:p14="http://schemas.microsoft.com/office/powerpoint/2010/main" val="4657234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89</a:t>
            </a:fld>
            <a:endParaRPr lang="ru-RU"/>
          </a:p>
        </p:txBody>
      </p:sp>
    </p:spTree>
    <p:extLst>
      <p:ext uri="{BB962C8B-B14F-4D97-AF65-F5344CB8AC3E}">
        <p14:creationId xmlns:p14="http://schemas.microsoft.com/office/powerpoint/2010/main" val="333763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9</a:t>
            </a:fld>
            <a:endParaRPr lang="ru-RU"/>
          </a:p>
        </p:txBody>
      </p:sp>
    </p:spTree>
    <p:extLst>
      <p:ext uri="{BB962C8B-B14F-4D97-AF65-F5344CB8AC3E}">
        <p14:creationId xmlns:p14="http://schemas.microsoft.com/office/powerpoint/2010/main" val="3197544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90</a:t>
            </a:fld>
            <a:endParaRPr lang="ru-RU"/>
          </a:p>
        </p:txBody>
      </p:sp>
    </p:spTree>
    <p:extLst>
      <p:ext uri="{BB962C8B-B14F-4D97-AF65-F5344CB8AC3E}">
        <p14:creationId xmlns:p14="http://schemas.microsoft.com/office/powerpoint/2010/main" val="16629441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91</a:t>
            </a:fld>
            <a:endParaRPr lang="ru-RU"/>
          </a:p>
        </p:txBody>
      </p:sp>
    </p:spTree>
    <p:extLst>
      <p:ext uri="{BB962C8B-B14F-4D97-AF65-F5344CB8AC3E}">
        <p14:creationId xmlns:p14="http://schemas.microsoft.com/office/powerpoint/2010/main" val="162602350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92</a:t>
            </a:fld>
            <a:endParaRPr lang="ru-RU"/>
          </a:p>
        </p:txBody>
      </p:sp>
    </p:spTree>
    <p:extLst>
      <p:ext uri="{BB962C8B-B14F-4D97-AF65-F5344CB8AC3E}">
        <p14:creationId xmlns:p14="http://schemas.microsoft.com/office/powerpoint/2010/main" val="13396448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93</a:t>
            </a:fld>
            <a:endParaRPr lang="ru-RU"/>
          </a:p>
        </p:txBody>
      </p:sp>
    </p:spTree>
    <p:extLst>
      <p:ext uri="{BB962C8B-B14F-4D97-AF65-F5344CB8AC3E}">
        <p14:creationId xmlns:p14="http://schemas.microsoft.com/office/powerpoint/2010/main" val="16747920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94</a:t>
            </a:fld>
            <a:endParaRPr lang="ru-RU"/>
          </a:p>
        </p:txBody>
      </p:sp>
    </p:spTree>
    <p:extLst>
      <p:ext uri="{BB962C8B-B14F-4D97-AF65-F5344CB8AC3E}">
        <p14:creationId xmlns:p14="http://schemas.microsoft.com/office/powerpoint/2010/main" val="262642637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95</a:t>
            </a:fld>
            <a:endParaRPr lang="ru-RU"/>
          </a:p>
        </p:txBody>
      </p:sp>
    </p:spTree>
    <p:extLst>
      <p:ext uri="{BB962C8B-B14F-4D97-AF65-F5344CB8AC3E}">
        <p14:creationId xmlns:p14="http://schemas.microsoft.com/office/powerpoint/2010/main" val="35676921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96</a:t>
            </a:fld>
            <a:endParaRPr lang="ru-RU"/>
          </a:p>
        </p:txBody>
      </p:sp>
    </p:spTree>
    <p:extLst>
      <p:ext uri="{BB962C8B-B14F-4D97-AF65-F5344CB8AC3E}">
        <p14:creationId xmlns:p14="http://schemas.microsoft.com/office/powerpoint/2010/main" val="262259604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97</a:t>
            </a:fld>
            <a:endParaRPr lang="ru-RU"/>
          </a:p>
        </p:txBody>
      </p:sp>
    </p:spTree>
    <p:extLst>
      <p:ext uri="{BB962C8B-B14F-4D97-AF65-F5344CB8AC3E}">
        <p14:creationId xmlns:p14="http://schemas.microsoft.com/office/powerpoint/2010/main" val="36373057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98</a:t>
            </a:fld>
            <a:endParaRPr lang="ru-RU"/>
          </a:p>
        </p:txBody>
      </p:sp>
    </p:spTree>
    <p:extLst>
      <p:ext uri="{BB962C8B-B14F-4D97-AF65-F5344CB8AC3E}">
        <p14:creationId xmlns:p14="http://schemas.microsoft.com/office/powerpoint/2010/main" val="11282478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73B190-C1CA-49AD-820D-CB455D0397AC}" type="slidenum">
              <a:rPr lang="ru-RU" smtClean="0"/>
              <a:pPr/>
              <a:t>99</a:t>
            </a:fld>
            <a:endParaRPr lang="ru-RU"/>
          </a:p>
        </p:txBody>
      </p:sp>
    </p:spTree>
    <p:extLst>
      <p:ext uri="{BB962C8B-B14F-4D97-AF65-F5344CB8AC3E}">
        <p14:creationId xmlns:p14="http://schemas.microsoft.com/office/powerpoint/2010/main" val="141059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4A0F04-70F9-42B6-A3E0-1235C3A35F13}" type="datetime1">
              <a:rPr lang="ru-RU" smtClean="0"/>
              <a:pPr/>
              <a:t>01.02.2022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42D291-9F1B-44FB-9592-1932BCEFC265}" type="slidenum">
              <a:rPr lang="ru-RU" smtClean="0"/>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5FBC99-A47F-4EA7-A0D7-5751E70C9C59}" type="datetime1">
              <a:rPr lang="ru-RU" smtClean="0"/>
              <a:pPr/>
              <a:t>01.02.2022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42D291-9F1B-44FB-9592-1932BCEFC265}"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67ACF0-5D16-4C4C-BC24-7C06314A8E77}" type="datetime1">
              <a:rPr lang="ru-RU" smtClean="0"/>
              <a:pPr/>
              <a:t>01.02.2022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42D291-9F1B-44FB-9592-1932BCEFC265}"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F8F380-1F2F-49C1-BB2E-E7DBCE943842}" type="datetime1">
              <a:rPr lang="ru-RU" smtClean="0"/>
              <a:pPr/>
              <a:t>01.02.2022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42D291-9F1B-44FB-9592-1932BCEFC265}"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2E64310-9CC3-4DBD-905B-28076A0ABD9F}" type="datetime1">
              <a:rPr lang="ru-RU" smtClean="0"/>
              <a:pPr/>
              <a:t>01.02.2022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42D291-9F1B-44FB-9592-1932BCEFC265}" type="slidenum">
              <a:rPr lang="ru-RU" smtClean="0"/>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D65715F-1840-4174-8700-AA0D7F5D182E}" type="datetime1">
              <a:rPr lang="ru-RU" smtClean="0"/>
              <a:pPr/>
              <a:t>01.02.2022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42D291-9F1B-44FB-9592-1932BCEFC265}"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22A3124-1008-48E9-A26A-9E8AA826D6E9}" type="datetime1">
              <a:rPr lang="ru-RU" smtClean="0"/>
              <a:pPr/>
              <a:t>01.02.2022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942D291-9F1B-44FB-9592-1932BCEFC265}"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C16D625-3B85-4473-9E8C-4284C47BEEF8}" type="datetime1">
              <a:rPr lang="ru-RU" smtClean="0"/>
              <a:pPr/>
              <a:t>01.02.2022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942D291-9F1B-44FB-9592-1932BCEFC265}"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C25A77-2DC8-443C-8500-2825D0A9F3D2}" type="datetime1">
              <a:rPr lang="ru-RU" smtClean="0"/>
              <a:pPr/>
              <a:t>01.02.2022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942D291-9F1B-44FB-9592-1932BCEFC265}"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EEC3C9-7BC0-45CA-B7CE-E1FFDD71D9AD}" type="datetime1">
              <a:rPr lang="ru-RU" smtClean="0"/>
              <a:pPr/>
              <a:t>01.02.2022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42D291-9F1B-44FB-9592-1932BCEFC265}"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E41F8E-C5B4-4D41-B71D-6D0650FDC240}" type="datetime1">
              <a:rPr lang="ru-RU" smtClean="0"/>
              <a:pPr/>
              <a:t>01.02.2022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42D291-9F1B-44FB-9592-1932BCEFC265}" type="slidenum">
              <a:rPr lang="ru-RU" smtClean="0"/>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0E6B6"/>
            </a:gs>
            <a:gs pos="13000">
              <a:srgbClr val="35893F"/>
            </a:gs>
            <a:gs pos="22000">
              <a:srgbClr val="2B9337"/>
            </a:gs>
            <a:gs pos="66000">
              <a:srgbClr val="FFFFFF"/>
            </a:gs>
            <a:gs pos="73000">
              <a:srgbClr val="8ADA99"/>
            </a:gs>
            <a:gs pos="86000">
              <a:srgbClr val="143E1C"/>
            </a:gs>
          </a:gsLst>
          <a:lin ang="162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2C9C8-63B5-4CB1-B99A-5DBDE91680EA}" type="datetime1">
              <a:rPr lang="ru-RU" smtClean="0"/>
              <a:pPr/>
              <a:t>01.02.2022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2D291-9F1B-44FB-9592-1932BCEFC26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ru.wikipedia.org/wiki/%D0%9C%D0%B5%D0%B6%D0%B4%D1%83%D0%BD%D0%B0%D1%80%D0%BE%D0%B4%D0%BD%D0%B0%D1%8F_%D1%8D%D0%BB%D0%B5%D0%BA%D1%82%D1%80%D0%BE%D1%82%D0%B5%D1%85%D0%BD%D0%B8%D1%87%D0%B5%D1%81%D0%BA%D0%B0%D1%8F_%D0%BA%D0%BE%D0%BC%D0%B8%D1%81%D1%81%D0%B8%D1%8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8" Type="http://schemas.openxmlformats.org/officeDocument/2006/relationships/hyperlink" Target="https://ru.wikipedia.org/wiki/%D0%9E%D0%BF%D0%B5%D1%80%D0%B0%D1%82%D0%BE%D1%80_%D1%81%D0%B2%D1%8F%D0%B7%D0%B8" TargetMode="External"/><Relationship Id="rId3" Type="http://schemas.openxmlformats.org/officeDocument/2006/relationships/hyperlink" Target="https://ru.wikipedia.org/wiki/%D0%AD%D0%BB%D0%B5%D0%BA%D1%82%D1%80%D0%BE%D1%81%D0%B2%D1%8F%D0%B7%D1%8C" TargetMode="External"/><Relationship Id="rId7" Type="http://schemas.openxmlformats.org/officeDocument/2006/relationships/hyperlink" Target="https://ru.wikipedia.org/wiki/%D0%90%D0%BD%D0%B3%D0%BB%D0%B8%D0%B9%D1%81%D0%BA%D0%B8%D0%B9_%D1%8F%D0%B7%D1%8B%D0%BA"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ru.wikipedia.org/wiki/%D0%A1%D0%BF%D0%B5%D1%86%D0%B8%D0%B0%D0%BB%D0%B8%D0%B7%D0%B8%D1%80%D0%BE%D0%B2%D0%B0%D0%BD%D0%BD%D1%8B%D0%B5_%D1%83%D1%87%D1%80%D0%B5%D0%B6%D0%B4%D0%B5%D0%BD%D0%B8%D1%8F_%D0%9E%D0%9E%D0%9D" TargetMode="External"/><Relationship Id="rId11" Type="http://schemas.openxmlformats.org/officeDocument/2006/relationships/image" Target="../media/image7.png"/><Relationship Id="rId5" Type="http://schemas.openxmlformats.org/officeDocument/2006/relationships/hyperlink" Target="https://ru.wikipedia.org/wiki/%D0%A0%D0%B0%D0%B4%D0%B8%D0%BE%D0%B8%D0%B7%D0%BB%D1%83%D1%87%D0%B5%D0%BD%D0%B8%D0%B5" TargetMode="External"/><Relationship Id="rId10" Type="http://schemas.openxmlformats.org/officeDocument/2006/relationships/hyperlink" Target="https://ru.wikipedia.org/wiki/%D0%9F%D0%B5%D1%80%D0%B5%D0%B4%D0%B0%D1%87%D0%B0_%D0%B8%D0%BD%D1%84%D0%BE%D1%80%D0%BC%D0%B0%D1%86%D0%B8%D0%B8" TargetMode="External"/><Relationship Id="rId4" Type="http://schemas.openxmlformats.org/officeDocument/2006/relationships/hyperlink" Target="https://ru.wikipedia.org/wiki/%D0%A0%D0%B0%D0%B4%D0%B8%D0%BE" TargetMode="External"/><Relationship Id="rId9" Type="http://schemas.openxmlformats.org/officeDocument/2006/relationships/hyperlink" Target="https://ru.wikipedia.org/wiki/%D0%98%D0%BD%D1%84%D0%BE%D1%80%D0%BC%D0%B0%D1%86%D0%B8%D1%8F"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ru.wikipedia.org/w/index.php?title=%D0%9C%D0%B5%D0%B6%D0%B4%D1%83%D0%BD%D0%B0%D1%80%D0%BE%D0%B4%D0%BD%D0%B0%D1%8F_%D0%BE%D1%80%D0%B3%D0%B0%D0%BD%D0%B8%D0%B7%D0%B0%D1%86%D0%B8%D1%8F_%D0%BF%D0%BE%D1%82%D1%80%D0%B5%D0%B1%D0%B8%D1%82%D0%B5%D0%BB%D1%8C%D1%81%D0%BA%D0%B8%D1%85_%D1%81%D0%BE%D1%8E%D0%B7%D0%BE%D0%B2&amp;action=edit&amp;redlink=1" TargetMode="External"/><Relationship Id="rId13" Type="http://schemas.openxmlformats.org/officeDocument/2006/relationships/image" Target="../media/image9.png"/><Relationship Id="rId3" Type="http://schemas.openxmlformats.org/officeDocument/2006/relationships/hyperlink" Target="https://ru.wikipedia.org/wiki/%D0%9F%D1%80%D0%BE%D0%B4%D0%BE%D0%B2%D0%BE%D0%BB%D1%8C%D1%81%D1%82%D0%B2%D0%B5%D0%BD%D0%BD%D0%B0%D1%8F_%D0%B8_%D1%81%D0%B5%D0%BB%D1%8C%D1%81%D0%BA%D0%BE%D1%85%D0%BE%D0%B7%D1%8F%D0%B9%D1%81%D1%82%D0%B2%D0%B5%D0%BD%D0%BD%D0%B0%D1%8F_%D0%BE%D1%80%D0%B3%D0%B0%D0%BD%D0%B8%D0%B7%D0%B0%D1%86%D0%B8%D1%8F_%D0%9E%D0%9E%D0%9D" TargetMode="External"/><Relationship Id="rId7" Type="http://schemas.openxmlformats.org/officeDocument/2006/relationships/hyperlink" Target="https://ru.wikipedia.org/wiki/%D0%92%D1%81%D0%B5%D0%BC%D0%B8%D1%80%D0%BD%D0%B0%D1%8F_%D1%82%D0%BE%D1%80%D0%B3%D0%BE%D0%B2%D0%B0%D1%8F_%D0%BE%D1%80%D0%B3%D0%B0%D0%BD%D0%B8%D0%B7%D0%B0%D1%86%D0%B8%D1%8F" TargetMode="Externa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54.xml"/><Relationship Id="rId16"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hyperlink" Target="https://ru.wikipedia.org/wiki/%D0%9C%D0%90%D0%93%D0%90%D0%A2%D0%AD" TargetMode="External"/><Relationship Id="rId11" Type="http://schemas.openxmlformats.org/officeDocument/2006/relationships/hyperlink" Target="https://ru.wikipedia.org/wiki/%D0%9C%D0%B5%D0%B6%D0%B4%D1%83%D0%BD%D0%B0%D1%80%D0%BE%D0%B4%D0%BD%D0%B0%D1%8F_%D0%BE%D1%80%D0%B3%D0%B0%D0%BD%D0%B8%D0%B7%D0%B0%D1%86%D0%B8%D1%8F_%D0%B3%D1%80%D0%B0%D0%B6%D0%B4%D0%B0%D0%BD%D1%81%D0%BA%D0%BE%D0%B9_%D0%B0%D0%B2%D0%B8%D0%B0%D1%86%D0%B8%D0%B8" TargetMode="External"/><Relationship Id="rId5" Type="http://schemas.openxmlformats.org/officeDocument/2006/relationships/hyperlink" Target="https://ru.wikipedia.org/wiki/%D0%92%D1%81%D0%B5%D0%BC%D0%B8%D1%80%D0%BD%D0%B0%D1%8F_%D0%BE%D1%80%D0%B3%D0%B0%D0%BD%D0%B8%D0%B7%D0%B0%D1%86%D0%B8%D1%8F_%D0%B7%D0%B4%D1%80%D0%B0%D0%B2%D0%BE%D0%BE%D1%85%D1%80%D0%B0%D0%BD%D0%B5%D0%BD%D0%B8%D1%8F" TargetMode="External"/><Relationship Id="rId15" Type="http://schemas.openxmlformats.org/officeDocument/2006/relationships/image" Target="../media/image11.png"/><Relationship Id="rId10" Type="http://schemas.openxmlformats.org/officeDocument/2006/relationships/hyperlink" Target="https://ru.wikipedia.org/wiki/%D0%9C%D0%B5%D0%B6%D0%B4%D1%83%D0%BD%D0%B0%D1%80%D0%BE%D0%B4%D0%BD%D0%B0%D1%8F_%D0%BE%D1%80%D0%B3%D0%B0%D0%BD%D0%B8%D0%B7%D0%B0%D1%86%D0%B8%D1%8F_%D0%B7%D0%B0%D0%BA%D0%BE%D0%BD%D0%BE%D0%B4%D0%B0%D1%82%D0%B5%D0%BB%D1%8C%D0%BD%D0%BE%D0%B9_%D0%BC%D0%B5%D1%82%D1%80%D0%BE%D0%BB%D0%BE%D0%B3%D0%B8%D0%B8" TargetMode="External"/><Relationship Id="rId4" Type="http://schemas.openxmlformats.org/officeDocument/2006/relationships/hyperlink" Target="https://ru.wikipedia.org/wiki/%D0%95%D0%B2%D1%80%D0%BE%D0%BF%D0%B5%D0%B9%D1%81%D0%BA%D0%B0%D1%8F_%D1%8D%D0%BA%D0%BE%D0%BD%D0%BE%D0%BC%D0%B8%D1%87%D0%B5%D1%81%D0%BA%D0%B0%D1%8F_%D0%BA%D0%BE%D0%BC%D0%B8%D1%81%D1%81%D0%B8%D1%8F_%D0%9E%D0%9E%D0%9D" TargetMode="External"/><Relationship Id="rId9" Type="http://schemas.openxmlformats.org/officeDocument/2006/relationships/hyperlink" Target="https://ru.wikipedia.org/wiki/%D0%9C%D0%B5%D0%B6%D0%B4%D1%83%D0%BD%D0%B0%D1%80%D0%BE%D0%B4%D0%BD%D0%BE%D0%B5_%D0%B1%D1%8E%D1%80%D0%BE_%D0%BC%D0%B5%D1%80_%D0%B8_%D0%B2%D0%B5%D1%81%D0%BE%D0%B2" TargetMode="External"/><Relationship Id="rId1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ru.wikipedia.org/wiki/%D0%A1%D0%B8%D1%81%D1%82%D0%B5%D0%BC%D0%B0_%D0%BC%D0%B5%D0%BD%D0%B5%D0%B4%D0%B6%D0%BC%D0%B5%D0%BD%D1%82%D0%B0_%D0%BA%D0%B0%D1%87%D0%B5%D1%81%D1%82%D0%B2%D0%B0"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ru.wikipedia.org/wiki/TQM" TargetMode="External"/><Relationship Id="rId4" Type="http://schemas.openxmlformats.org/officeDocument/2006/relationships/hyperlink" Target="https://ru.wikipedia.org/wiki/%D0%9C%D0%B5%D0%B6%D0%B4%D1%83%D0%BD%D0%B0%D1%80%D0%BE%D0%B4%D0%BD%D0%B0%D1%8F_%D0%BE%D1%80%D0%B3%D0%B0%D0%BD%D0%B8%D0%B7%D0%B0%D1%86%D0%B8%D1%8F_%D0%BF%D0%BE_%D1%81%D1%82%D0%B0%D0%BD%D0%B4%D0%B0%D1%80%D1%82%D0%B8%D0%B7%D0%B0%D1%86%D0%B8%D0%B8"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ru.wikipedia.org/wiki/%D0%90%D1%83%D0%B4%D0%B8%D1%82"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ru.wikipedia.org/wiki/%D0%9C%D0%B5%D0%BD%D0%B5%D0%B4%D0%B6%D0%BC%D0%B5%D0%BD%D1%82_%D0%BA%D0%B0%D1%87%D0%B5%D1%81%D1%82%D0%B2%D0%B0"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en.wikipedia.org/wiki/Eco-Management_and_Audit_Scheme" TargetMode="External"/><Relationship Id="rId5" Type="http://schemas.openxmlformats.org/officeDocument/2006/relationships/hyperlink" Target="https://ru.wikipedia.org/w/index.php?title=%D0%A1%D1%85%D0%B5%D0%BC%D0%B0_%D1%8D%D0%BA%D0%BE%D0%BB%D0%BE%D0%B3%D0%B8%D1%87%D0%B5%D1%81%D0%BA%D0%BE%D0%B3%D0%BE_%D0%BC%D0%B5%D0%BD%D0%B5%D0%B4%D0%B6%D0%BC%D0%B5%D0%BD%D1%82%D0%B0_%D0%B8_%D0%B0%D1%83%D0%B4%D0%B8%D1%82%D0%B0_%D0%95%D0%B2%D1%80%D0%BE%D0%BF%D0%B5%D0%B9%D1%81%D0%BA%D0%BE%D0%B3%D0%BE_%D1%81%D0%BE%D1%8E%D0%B7%D0%B0&amp;action=edit&amp;redlink=1" TargetMode="External"/><Relationship Id="rId4" Type="http://schemas.openxmlformats.org/officeDocument/2006/relationships/hyperlink" Target="https://ru.wikipedia.org/wiki/ISO"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ru.wikipedia.org/wiki/%D0%9C%D0%BE%D0%BD%D0%B8%D1%82%D0%BE%D1%80%D0%B8%D0%BD%D0%B3"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ru.wikipedia.org/wiki/%D0%98%D0%B7%D0%BC%D0%B5%D1%80%D0%B5%D0%BD%D0%B8%D0%B5"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ru.wikipedia.org/wiki/ISO" TargetMode="External"/><Relationship Id="rId7" Type="http://schemas.openxmlformats.org/officeDocument/2006/relationships/hyperlink" Target="https://ru.wikipedia.org/wiki/%D0%9C%D0%B5%D0%BD%D0%B5%D0%B4%D0%B6%D0%BC%D0%B5%D0%BD%D1%82"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ru.wikipedia.org/wiki/%D0%98%D0%B7%D0%B4%D0%B5%D1%80%D0%B6%D0%BA%D0%B8" TargetMode="External"/><Relationship Id="rId5" Type="http://schemas.openxmlformats.org/officeDocument/2006/relationships/hyperlink" Target="https://ru.wikipedia.org/wiki/%D0%9F%D0%BE%D1%82%D0%B5%D1%80%D0%B8" TargetMode="External"/><Relationship Id="rId4" Type="http://schemas.openxmlformats.org/officeDocument/2006/relationships/hyperlink" Target="https://ru.wikipedia.org/wiki/%D0%A0%D0%B5%D1%81%D1%83%D1%80%D1%81"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ru.wikipedia.org/wiki/ISO"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ru.wikipedia.org/wiki/ISO"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ru.wikipedia.org/wiki/ISO"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www.costinfo.ru/marks/ce-mark.php"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eaeunion.org/files/history/2014/2014_2.pdf"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eurasiancommission.org/ru/act/dmi/internal_market/Documents/%D0%94%D0%BE%D0%BA%D0%BB%D0%B0%D0%B4%20%D0%B1%D0%B0%D1%80%D1%8C%D0%B5%D1%80%D1%8B,%20%D0%B8%D0%B7%D1%8A%D1%8F%D1%82%D0%B8%D1%8F%20%D0%B8%20%D0%BE%D0%B3%D1%80%D0%B0%D0%BD%D0%B8%D1%87%D0%B5%D0%BD%D0%B8%D1%8F%20%D0%95%D0%B2%D1%80%D0%B0%D0%B7%D0%B8%D0%B9%D1%81%D0%BA%D0%BE%D0%B3%D0%BE%20%D1%8D%D0%BA%D0%BE%D0%BD%D0%BE%D0%BC%D0%B8%D1%87%D0%B5%D1%81%D0%BA%D0%BE%D0%B3%D0%BE%20%D1%81%D0%BE%D1%8E%D0%B7%D0%B0.pdf"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avtoproblema24.ru/zakonodatelstvo/tehnicheskii-reglament-tamozhennogo-soyuza-tr-ts-018-2011/#osnovnye-polozheniya" TargetMode="External"/><Relationship Id="rId7" Type="http://schemas.openxmlformats.org/officeDocument/2006/relationships/hyperlink" Target="https://avtoproblema24.ru/zakonodatelstvo/tehnicheskii-reglament-tamozhennogo-soyuza-tr-ts-018-2011/#prochie-polozheniya"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avtoproblema24.ru/zakonodatelstvo/tehnicheskii-reglament-tamozhennogo-soyuza-tr-ts-018-2011/#obekty-regulirovaniya" TargetMode="External"/><Relationship Id="rId5" Type="http://schemas.openxmlformats.org/officeDocument/2006/relationships/hyperlink" Target="https://avtoproblema24.ru/zakonodatelstvo/tehnicheskii-reglament-tamozhennogo-soyuza-tr-ts-018-2011/#otsenka-sootvetstviya" TargetMode="External"/><Relationship Id="rId4" Type="http://schemas.openxmlformats.org/officeDocument/2006/relationships/hyperlink" Target="https://avtoproblema24.ru/zakonodatelstvo/tehnicheskii-reglament-tamozhennogo-soyuza-tr-ts-018-2011/#trebovaniya-bezopasnosti"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0" name="Группа 19"/>
          <p:cNvGrpSpPr/>
          <p:nvPr/>
        </p:nvGrpSpPr>
        <p:grpSpPr>
          <a:xfrm>
            <a:off x="178563" y="6143644"/>
            <a:ext cx="506382" cy="596868"/>
            <a:chOff x="145224" y="6122214"/>
            <a:chExt cx="506382" cy="596868"/>
          </a:xfrm>
        </p:grpSpPr>
        <p:sp>
          <p:nvSpPr>
            <p:cNvPr id="18" name="Полилиния 17"/>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7" name="Группа 16"/>
            <p:cNvGrpSpPr/>
            <p:nvPr/>
          </p:nvGrpSpPr>
          <p:grpSpPr>
            <a:xfrm>
              <a:off x="147606" y="6215082"/>
              <a:ext cx="504000" cy="504000"/>
              <a:chOff x="147606" y="6212701"/>
              <a:chExt cx="486000" cy="490182"/>
            </a:xfrm>
          </p:grpSpPr>
          <p:grpSp>
            <p:nvGrpSpPr>
              <p:cNvPr id="13" name="Группа 12"/>
              <p:cNvGrpSpPr/>
              <p:nvPr/>
            </p:nvGrpSpPr>
            <p:grpSpPr>
              <a:xfrm>
                <a:off x="147606" y="6212701"/>
                <a:ext cx="486000" cy="486000"/>
                <a:chOff x="561948" y="6350815"/>
                <a:chExt cx="486000" cy="486000"/>
              </a:xfrm>
            </p:grpSpPr>
            <p:sp>
              <p:nvSpPr>
                <p:cNvPr id="12" name="Овал 11"/>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Хорда 14">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Хорда 15">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21" name="Группа 20"/>
          <p:cNvGrpSpPr/>
          <p:nvPr/>
        </p:nvGrpSpPr>
        <p:grpSpPr>
          <a:xfrm>
            <a:off x="8429652" y="6143644"/>
            <a:ext cx="506382" cy="596868"/>
            <a:chOff x="145224" y="6122214"/>
            <a:chExt cx="506382" cy="596868"/>
          </a:xfrm>
        </p:grpSpPr>
        <p:sp>
          <p:nvSpPr>
            <p:cNvPr id="22" name="Полилиния 21"/>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3" name="Группа 22"/>
            <p:cNvGrpSpPr/>
            <p:nvPr/>
          </p:nvGrpSpPr>
          <p:grpSpPr>
            <a:xfrm>
              <a:off x="147606" y="6215082"/>
              <a:ext cx="504000" cy="504000"/>
              <a:chOff x="147606" y="6212701"/>
              <a:chExt cx="486000" cy="490182"/>
            </a:xfrm>
          </p:grpSpPr>
          <p:grpSp>
            <p:nvGrpSpPr>
              <p:cNvPr id="24" name="Группа 23"/>
              <p:cNvGrpSpPr/>
              <p:nvPr/>
            </p:nvGrpSpPr>
            <p:grpSpPr>
              <a:xfrm>
                <a:off x="147606" y="6212701"/>
                <a:ext cx="486000" cy="486000"/>
                <a:chOff x="561948" y="6350815"/>
                <a:chExt cx="486000" cy="486000"/>
              </a:xfrm>
            </p:grpSpPr>
            <p:sp>
              <p:nvSpPr>
                <p:cNvPr id="27" name="Овал 26"/>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5" name="Хорда 24">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Хорда 25">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39" name="Группа 38"/>
          <p:cNvGrpSpPr/>
          <p:nvPr/>
        </p:nvGrpSpPr>
        <p:grpSpPr>
          <a:xfrm>
            <a:off x="8429652" y="73564"/>
            <a:ext cx="506382" cy="592568"/>
            <a:chOff x="8429652" y="75714"/>
            <a:chExt cx="506382" cy="592568"/>
          </a:xfrm>
        </p:grpSpPr>
        <p:sp>
          <p:nvSpPr>
            <p:cNvPr id="30" name="Полилиния 29"/>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2"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35" name="Овал 34"/>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3" name="Хорда 32"/>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Хорда 33"/>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5" name="Заголовок 54"/>
          <p:cNvSpPr>
            <a:spLocks noGrp="1"/>
          </p:cNvSpPr>
          <p:nvPr>
            <p:ph type="ctrTitle"/>
          </p:nvPr>
        </p:nvSpPr>
        <p:spPr>
          <a:xfrm>
            <a:off x="347170" y="3379708"/>
            <a:ext cx="8524430" cy="1844452"/>
          </a:xfrm>
          <a:solidFill>
            <a:schemeClr val="bg1"/>
          </a:solidFill>
        </p:spPr>
        <p:txBody>
          <a:bodyPr>
            <a:noAutofit/>
          </a:bodyPr>
          <a:lstStyle/>
          <a:p>
            <a:r>
              <a:rPr lang="ru-RU" sz="5200" b="1" dirty="0" smtClean="0">
                <a:ln w="28575" cmpd="sng">
                  <a:solidFill>
                    <a:srgbClr val="1138FB"/>
                  </a:solidFill>
                  <a:prstDash val="solid"/>
                </a:ln>
                <a:solidFill>
                  <a:srgbClr val="FFFF00"/>
                </a:solidFill>
                <a:effectLst>
                  <a:outerShdw blurRad="75057" dist="38100" dir="5400000" sy="-20000" rotWithShape="0">
                    <a:prstClr val="black">
                      <a:alpha val="25000"/>
                    </a:prstClr>
                  </a:outerShdw>
                </a:effectLst>
              </a:rPr>
              <a:t>Тема </a:t>
            </a:r>
            <a:r>
              <a:rPr lang="ru-RU" sz="5200" b="1" dirty="0" smtClean="0">
                <a:ln w="28575" cmpd="sng">
                  <a:solidFill>
                    <a:srgbClr val="1138FB"/>
                  </a:solidFill>
                  <a:prstDash val="solid"/>
                </a:ln>
                <a:solidFill>
                  <a:srgbClr val="FFFF00"/>
                </a:solidFill>
                <a:effectLst>
                  <a:outerShdw blurRad="75057" dist="38100" dir="5400000" sy="-20000" rotWithShape="0">
                    <a:prstClr val="black">
                      <a:alpha val="25000"/>
                    </a:prstClr>
                  </a:outerShdw>
                </a:effectLst>
              </a:rPr>
              <a:t>2. 5 </a:t>
            </a:r>
            <a:r>
              <a:rPr lang="ru-RU" sz="5200" b="1" dirty="0" smtClean="0">
                <a:ln w="28575" cmpd="sng">
                  <a:solidFill>
                    <a:srgbClr val="FF0000"/>
                  </a:solidFill>
                  <a:prstDash val="solid"/>
                </a:ln>
                <a:solidFill>
                  <a:srgbClr val="FFFF00"/>
                </a:solidFill>
                <a:effectLst>
                  <a:outerShdw blurRad="75057" dist="38100" dir="5400000" sy="-20000" rotWithShape="0">
                    <a:prstClr val="black">
                      <a:alpha val="25000"/>
                    </a:prstClr>
                  </a:outerShdw>
                </a:effectLst>
              </a:rPr>
              <a:t>Основные </a:t>
            </a:r>
            <a:r>
              <a:rPr lang="ru-RU" sz="5200" b="1" dirty="0" smtClean="0">
                <a:ln w="28575" cmpd="sng">
                  <a:solidFill>
                    <a:srgbClr val="FF0000"/>
                  </a:solidFill>
                  <a:prstDash val="solid"/>
                </a:ln>
                <a:solidFill>
                  <a:srgbClr val="FFFF00"/>
                </a:solidFill>
                <a:effectLst>
                  <a:outerShdw blurRad="75057" dist="38100" dir="5400000" sy="-20000" rotWithShape="0">
                    <a:prstClr val="black">
                      <a:alpha val="25000"/>
                    </a:prstClr>
                  </a:outerShdw>
                </a:effectLst>
              </a:rPr>
              <a:t>сведения о </a:t>
            </a:r>
            <a:r>
              <a:rPr lang="ru-RU" sz="5200" b="1" dirty="0" smtClean="0">
                <a:ln w="28575" cmpd="sng">
                  <a:solidFill>
                    <a:srgbClr val="FF0000"/>
                  </a:solidFill>
                  <a:prstDash val="solid"/>
                </a:ln>
                <a:solidFill>
                  <a:srgbClr val="FFFF00"/>
                </a:solidFill>
                <a:effectLst>
                  <a:outerShdw blurRad="75057" dist="38100" dir="5400000" sy="-20000" rotWithShape="0">
                    <a:prstClr val="black">
                      <a:alpha val="25000"/>
                    </a:prstClr>
                  </a:outerShdw>
                </a:effectLst>
              </a:rPr>
              <a:t>стандартизации</a:t>
            </a:r>
            <a:endParaRPr lang="ru-RU" sz="5200" b="1" dirty="0">
              <a:ln w="28575" cmpd="sng">
                <a:solidFill>
                  <a:srgbClr val="FF0000"/>
                </a:solidFill>
                <a:prstDash val="solid"/>
              </a:ln>
              <a:solidFill>
                <a:srgbClr val="FFFF00"/>
              </a:solidFill>
              <a:effectLst>
                <a:outerShdw blurRad="75057" dist="38100" dir="5400000" sy="-20000" rotWithShape="0">
                  <a:prstClr val="black">
                    <a:alpha val="25000"/>
                  </a:prstClr>
                </a:outerShdw>
              </a:effectLst>
            </a:endParaRPr>
          </a:p>
        </p:txBody>
      </p:sp>
      <p:sp>
        <p:nvSpPr>
          <p:cNvPr id="56" name="Подзаголовок 55"/>
          <p:cNvSpPr>
            <a:spLocks noGrp="1"/>
          </p:cNvSpPr>
          <p:nvPr>
            <p:ph type="subTitle" idx="1"/>
          </p:nvPr>
        </p:nvSpPr>
        <p:spPr>
          <a:xfrm>
            <a:off x="0" y="950276"/>
            <a:ext cx="9144000" cy="2056792"/>
          </a:xfrm>
        </p:spPr>
        <p:txBody>
          <a:bodyPr>
            <a:noAutofit/>
          </a:bodyPr>
          <a:lstStyle/>
          <a:p>
            <a:r>
              <a:rPr lang="ru-RU" sz="5400" b="1" dirty="0" smtClean="0">
                <a:ln w="18415" cmpd="sng">
                  <a:solidFill>
                    <a:schemeClr val="bg1"/>
                  </a:solidFill>
                  <a:prstDash val="solid"/>
                </a:ln>
                <a:solidFill>
                  <a:srgbClr val="1138FB"/>
                </a:solidFill>
                <a:effectLst>
                  <a:outerShdw blurRad="63500" dir="3600000" algn="tl" rotWithShape="0">
                    <a:srgbClr val="000000">
                      <a:alpha val="70000"/>
                    </a:srgbClr>
                  </a:outerShdw>
                </a:effectLst>
              </a:rPr>
              <a:t>Раздел </a:t>
            </a:r>
            <a:r>
              <a:rPr lang="ru-RU" sz="5400" b="1" dirty="0" smtClean="0">
                <a:ln w="18415" cmpd="sng">
                  <a:solidFill>
                    <a:schemeClr val="bg1"/>
                  </a:solidFill>
                  <a:prstDash val="solid"/>
                </a:ln>
                <a:solidFill>
                  <a:srgbClr val="1138FB"/>
                </a:solidFill>
                <a:effectLst>
                  <a:outerShdw blurRad="63500" dir="3600000" algn="tl" rotWithShape="0">
                    <a:srgbClr val="000000">
                      <a:alpha val="70000"/>
                    </a:srgbClr>
                  </a:outerShdw>
                </a:effectLst>
              </a:rPr>
              <a:t>2</a:t>
            </a:r>
            <a:r>
              <a:rPr lang="ru-RU" sz="5400" b="1"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a:t>
            </a:r>
          </a:p>
          <a:p>
            <a:r>
              <a:rPr lang="ru-RU" sz="6000" b="1"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Технические измерения</a:t>
            </a:r>
            <a:endParaRPr lang="ru-RU" sz="6000" b="1"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
        <p:nvSpPr>
          <p:cNvPr id="37" name="Номер слайда 36"/>
          <p:cNvSpPr>
            <a:spLocks noGrp="1"/>
          </p:cNvSpPr>
          <p:nvPr>
            <p:ph type="sldNum" sz="quarter" idx="12"/>
          </p:nvPr>
        </p:nvSpPr>
        <p:spPr>
          <a:xfrm>
            <a:off x="8501090" y="142852"/>
            <a:ext cx="328586"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40" name="Группа 39"/>
          <p:cNvGrpSpPr/>
          <p:nvPr/>
        </p:nvGrpSpPr>
        <p:grpSpPr>
          <a:xfrm>
            <a:off x="7786710" y="6143644"/>
            <a:ext cx="506382" cy="596868"/>
            <a:chOff x="145224" y="6122214"/>
            <a:chExt cx="506382" cy="596868"/>
          </a:xfrm>
        </p:grpSpPr>
        <p:sp>
          <p:nvSpPr>
            <p:cNvPr id="41" name="Полилиния 40"/>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2" name="Группа 41"/>
            <p:cNvGrpSpPr/>
            <p:nvPr/>
          </p:nvGrpSpPr>
          <p:grpSpPr>
            <a:xfrm>
              <a:off x="147606" y="6215082"/>
              <a:ext cx="504000" cy="504000"/>
              <a:chOff x="147606" y="6212701"/>
              <a:chExt cx="486000" cy="490182"/>
            </a:xfrm>
          </p:grpSpPr>
          <p:grpSp>
            <p:nvGrpSpPr>
              <p:cNvPr id="43" name="Группа 42"/>
              <p:cNvGrpSpPr/>
              <p:nvPr/>
            </p:nvGrpSpPr>
            <p:grpSpPr>
              <a:xfrm>
                <a:off x="147606" y="6212701"/>
                <a:ext cx="486000" cy="486000"/>
                <a:chOff x="561948" y="6350815"/>
                <a:chExt cx="486000" cy="486000"/>
              </a:xfrm>
            </p:grpSpPr>
            <p:sp>
              <p:nvSpPr>
                <p:cNvPr id="46" name="Овал 45"/>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4" name="Хорда 43">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Хорда 44">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48" name="Группа 47"/>
          <p:cNvGrpSpPr/>
          <p:nvPr/>
        </p:nvGrpSpPr>
        <p:grpSpPr>
          <a:xfrm>
            <a:off x="178563" y="73564"/>
            <a:ext cx="506382" cy="592568"/>
            <a:chOff x="8429652" y="75714"/>
            <a:chExt cx="506382" cy="592568"/>
          </a:xfrm>
        </p:grpSpPr>
        <p:sp>
          <p:nvSpPr>
            <p:cNvPr id="49" name="Полилиния 48"/>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0"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53" name="Овал 52"/>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1" name="Хорда 50">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Хорда 51">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7" name="Дата 56"/>
          <p:cNvSpPr>
            <a:spLocks noGrp="1"/>
          </p:cNvSpPr>
          <p:nvPr>
            <p:ph type="dt" sz="half" idx="10"/>
          </p:nvPr>
        </p:nvSpPr>
        <p:spPr/>
        <p:txBody>
          <a:bodyPr/>
          <a:lstStyle/>
          <a:p>
            <a:fld id="{9629D346-2E80-4E24-914A-B4846483EED9}" type="datetime1">
              <a:rPr lang="ru-RU" smtClean="0"/>
              <a:pPr/>
              <a:t>01.02.2022</a:t>
            </a:fld>
            <a:endParaRPr lang="ru-RU"/>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08952"/>
            <a:ext cx="8247860" cy="545080"/>
          </a:xfrm>
          <a:solidFill>
            <a:srgbClr val="FFFF00"/>
          </a:solidFill>
        </p:spPr>
        <p:txBody>
          <a:bodyPr>
            <a:normAutofit fontScale="90000"/>
          </a:bodyPr>
          <a:lstStyle/>
          <a:p>
            <a:r>
              <a:rPr lang="ru-RU" b="1" dirty="0" smtClean="0">
                <a:ln w="17780" cmpd="sng">
                  <a:solidFill>
                    <a:srgbClr val="FFFFFF"/>
                  </a:solidFill>
                  <a:prstDash val="solid"/>
                  <a:miter lim="800000"/>
                </a:ln>
                <a:solidFill>
                  <a:srgbClr val="1138FB"/>
                </a:solidFill>
                <a:effectLst>
                  <a:outerShdw blurRad="50800" algn="tl" rotWithShape="0">
                    <a:srgbClr val="000000"/>
                  </a:outerShdw>
                </a:effectLst>
              </a:rPr>
              <a:t>ЦЕЛИ СТАНДАРТИЗАЦИИ</a:t>
            </a:r>
            <a:endParaRPr lang="ru-RU" b="1" dirty="0">
              <a:ln w="17780" cmpd="sng">
                <a:solidFill>
                  <a:srgbClr val="FFFFFF"/>
                </a:solidFill>
                <a:prstDash val="solid"/>
                <a:miter lim="800000"/>
              </a:ln>
              <a:solidFill>
                <a:srgbClr val="1138FB"/>
              </a:solidFill>
              <a:effectLst>
                <a:outerShdw blurRad="50800" algn="tl" rotWithShape="0">
                  <a:srgbClr val="000000"/>
                </a:outerShdw>
              </a:effectLst>
            </a:endParaRPr>
          </a:p>
        </p:txBody>
      </p:sp>
      <p:sp>
        <p:nvSpPr>
          <p:cNvPr id="56" name="Подзаголовок 55"/>
          <p:cNvSpPr>
            <a:spLocks noGrp="1"/>
          </p:cNvSpPr>
          <p:nvPr>
            <p:ph idx="1"/>
          </p:nvPr>
        </p:nvSpPr>
        <p:spPr>
          <a:xfrm>
            <a:off x="214282" y="928670"/>
            <a:ext cx="8715436" cy="5000660"/>
          </a:xfrm>
          <a:solidFill>
            <a:schemeClr val="bg1"/>
          </a:solidFill>
          <a:ln>
            <a:solidFill>
              <a:schemeClr val="bg1"/>
            </a:solidFill>
          </a:ln>
          <a:effectLst>
            <a:innerShdw blurRad="266700" dist="152400" dir="13500000">
              <a:prstClr val="black">
                <a:alpha val="50000"/>
              </a:prstClr>
            </a:innerShdw>
          </a:effectLst>
        </p:spPr>
        <p:txBody>
          <a:bodyPr anchor="ctr">
            <a:noAutofit/>
          </a:bodyPr>
          <a:lstStyle/>
          <a:p>
            <a:pPr marL="0" indent="0">
              <a:buNone/>
            </a:pPr>
            <a:r>
              <a:rPr lang="ru-RU" sz="2200" b="1" dirty="0"/>
              <a:t>Деятельность в рамках стандартизации направлена на формирование условий для повышения качества жизни и обеспечения результативности труда, которые </a:t>
            </a:r>
            <a:r>
              <a:rPr lang="ru-RU" sz="2200" b="1" u="sng" dirty="0" smtClean="0"/>
              <a:t>достигаются</a:t>
            </a:r>
            <a:r>
              <a:rPr lang="ru-RU" sz="2200" b="1" i="1" dirty="0" smtClean="0"/>
              <a:t>:</a:t>
            </a:r>
          </a:p>
          <a:p>
            <a:pPr marL="0" indent="0">
              <a:buNone/>
            </a:pPr>
            <a:r>
              <a:rPr lang="ru-RU" sz="2300" b="1" dirty="0" smtClean="0"/>
              <a:t>  </a:t>
            </a:r>
            <a:r>
              <a:rPr lang="ru-RU" sz="2200" b="1" i="1" dirty="0">
                <a:solidFill>
                  <a:srgbClr val="FF0000"/>
                </a:solidFill>
              </a:rPr>
              <a:t>1. </a:t>
            </a:r>
            <a:r>
              <a:rPr lang="ru-RU" sz="2200" b="1" i="1" u="sng" dirty="0">
                <a:solidFill>
                  <a:srgbClr val="FF0000"/>
                </a:solidFill>
              </a:rPr>
              <a:t>Повышением</a:t>
            </a:r>
            <a:r>
              <a:rPr lang="ru-RU" sz="2200" b="1" i="1" dirty="0">
                <a:solidFill>
                  <a:srgbClr val="FF0000"/>
                </a:solidFill>
              </a:rPr>
              <a:t>:</a:t>
            </a:r>
            <a:endParaRPr lang="ru-RU" sz="2200" dirty="0">
              <a:solidFill>
                <a:srgbClr val="FF0000"/>
              </a:solidFill>
            </a:endParaRPr>
          </a:p>
          <a:p>
            <a:pPr lvl="1">
              <a:buClr>
                <a:srgbClr val="FF0000"/>
              </a:buClr>
              <a:buFont typeface="Wingdings" panose="05000000000000000000" pitchFamily="2" charset="2"/>
              <a:buChar char="Ø"/>
            </a:pPr>
            <a:r>
              <a:rPr lang="ru-RU" sz="2200" dirty="0"/>
              <a:t>уровня безопасности жизни или здоровья граждан, имущества физических или юридических лиц, государственного или муниципального имущества, экологической безопасности, безопасности жизни или здоровья животных и растений и содействия соблюдению требований технических регламентов;</a:t>
            </a:r>
          </a:p>
          <a:p>
            <a:pPr lvl="1">
              <a:buClr>
                <a:srgbClr val="FF0000"/>
              </a:buClr>
              <a:buFont typeface="Wingdings" panose="05000000000000000000" pitchFamily="2" charset="2"/>
              <a:buChar char="Ø"/>
            </a:pPr>
            <a:r>
              <a:rPr lang="ru-RU" sz="2200" dirty="0"/>
              <a:t>уровня безопасности объектов с учетом риска возникновения чрезвычайных ситуаций природного и техногенного характера;</a:t>
            </a:r>
          </a:p>
          <a:p>
            <a:pPr lvl="1">
              <a:buClr>
                <a:srgbClr val="FF0000"/>
              </a:buClr>
              <a:buFont typeface="Wingdings" panose="05000000000000000000" pitchFamily="2" charset="2"/>
              <a:buChar char="Ø"/>
            </a:pPr>
            <a:r>
              <a:rPr lang="ru-RU" sz="2200" dirty="0"/>
              <a:t>конкурентоспособности продукции, работ, услуг как внутри страны, так и за ее пределами;</a:t>
            </a: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10</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3B4BE4CE-F87E-49AB-A223-A2028ECFDE2B}" type="datetime1">
              <a:rPr lang="ru-RU" smtClean="0"/>
              <a:pPr/>
              <a:t>01.02.2022</a:t>
            </a:fld>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95758509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plus(in)">
                                      <p:cBhvr>
                                        <p:cTn id="7" dur="2000"/>
                                        <p:tgtEl>
                                          <p:spTgt spid="55"/>
                                        </p:tgtEl>
                                      </p:cBhvr>
                                    </p:animEffect>
                                  </p:childTnLst>
                                </p:cTn>
                              </p:par>
                            </p:childTnLst>
                          </p:cTn>
                        </p:par>
                        <p:par>
                          <p:cTn id="8" fill="hold">
                            <p:stCondLst>
                              <p:cond delay="2000"/>
                            </p:stCondLst>
                            <p:childTnLst>
                              <p:par>
                                <p:cTn id="9" presetID="17" presetClass="entr" presetSubtype="8" fill="hold"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 calcmode="lin" valueType="num">
                                      <p:cBhvr>
                                        <p:cTn id="11" dur="2000" fill="hold"/>
                                        <p:tgtEl>
                                          <p:spTgt spid="56">
                                            <p:txEl>
                                              <p:pRg st="0" end="0"/>
                                            </p:txEl>
                                          </p:spTgt>
                                        </p:tgtEl>
                                        <p:attrNameLst>
                                          <p:attrName>ppt_x</p:attrName>
                                        </p:attrNameLst>
                                      </p:cBhvr>
                                      <p:tavLst>
                                        <p:tav tm="0">
                                          <p:val>
                                            <p:strVal val="#ppt_x-#ppt_w/2"/>
                                          </p:val>
                                        </p:tav>
                                        <p:tav tm="100000">
                                          <p:val>
                                            <p:strVal val="#ppt_x"/>
                                          </p:val>
                                        </p:tav>
                                      </p:tavLst>
                                    </p:anim>
                                    <p:anim calcmode="lin" valueType="num">
                                      <p:cBhvr>
                                        <p:cTn id="12" dur="2000" fill="hold"/>
                                        <p:tgtEl>
                                          <p:spTgt spid="56">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6">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4000"/>
                            </p:stCondLst>
                            <p:childTnLst>
                              <p:par>
                                <p:cTn id="16" presetID="17" presetClass="entr" presetSubtype="8" fill="hold" nodeType="afterEffect">
                                  <p:stCondLst>
                                    <p:cond delay="0"/>
                                  </p:stCondLst>
                                  <p:childTnLst>
                                    <p:set>
                                      <p:cBhvr>
                                        <p:cTn id="17" dur="1" fill="hold">
                                          <p:stCondLst>
                                            <p:cond delay="0"/>
                                          </p:stCondLst>
                                        </p:cTn>
                                        <p:tgtEl>
                                          <p:spTgt spid="56">
                                            <p:txEl>
                                              <p:pRg st="1" end="1"/>
                                            </p:txEl>
                                          </p:spTgt>
                                        </p:tgtEl>
                                        <p:attrNameLst>
                                          <p:attrName>style.visibility</p:attrName>
                                        </p:attrNameLst>
                                      </p:cBhvr>
                                      <p:to>
                                        <p:strVal val="visible"/>
                                      </p:to>
                                    </p:set>
                                    <p:anim calcmode="lin" valueType="num">
                                      <p:cBhvr>
                                        <p:cTn id="18" dur="2000" fill="hold"/>
                                        <p:tgtEl>
                                          <p:spTgt spid="56">
                                            <p:txEl>
                                              <p:pRg st="1" end="1"/>
                                            </p:txEl>
                                          </p:spTgt>
                                        </p:tgtEl>
                                        <p:attrNameLst>
                                          <p:attrName>ppt_x</p:attrName>
                                        </p:attrNameLst>
                                      </p:cBhvr>
                                      <p:tavLst>
                                        <p:tav tm="0">
                                          <p:val>
                                            <p:strVal val="#ppt_x-#ppt_w/2"/>
                                          </p:val>
                                        </p:tav>
                                        <p:tav tm="100000">
                                          <p:val>
                                            <p:strVal val="#ppt_x"/>
                                          </p:val>
                                        </p:tav>
                                      </p:tavLst>
                                    </p:anim>
                                    <p:anim calcmode="lin" valueType="num">
                                      <p:cBhvr>
                                        <p:cTn id="19" dur="2000" fill="hold"/>
                                        <p:tgtEl>
                                          <p:spTgt spid="56">
                                            <p:txEl>
                                              <p:pRg st="1" end="1"/>
                                            </p:txEl>
                                          </p:spTgt>
                                        </p:tgtEl>
                                        <p:attrNameLst>
                                          <p:attrName>ppt_y</p:attrName>
                                        </p:attrNameLst>
                                      </p:cBhvr>
                                      <p:tavLst>
                                        <p:tav tm="0">
                                          <p:val>
                                            <p:strVal val="#ppt_y"/>
                                          </p:val>
                                        </p:tav>
                                        <p:tav tm="100000">
                                          <p:val>
                                            <p:strVal val="#ppt_y"/>
                                          </p:val>
                                        </p:tav>
                                      </p:tavLst>
                                    </p:anim>
                                    <p:anim calcmode="lin" valueType="num">
                                      <p:cBhvr>
                                        <p:cTn id="20" dur="2000" fill="hold"/>
                                        <p:tgtEl>
                                          <p:spTgt spid="56">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56">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17" presetClass="entr" presetSubtype="8" fill="hold" nodeType="afterEffect">
                                  <p:stCondLst>
                                    <p:cond delay="0"/>
                                  </p:stCondLst>
                                  <p:childTnLst>
                                    <p:set>
                                      <p:cBhvr>
                                        <p:cTn id="24" dur="1" fill="hold">
                                          <p:stCondLst>
                                            <p:cond delay="0"/>
                                          </p:stCondLst>
                                        </p:cTn>
                                        <p:tgtEl>
                                          <p:spTgt spid="56">
                                            <p:txEl>
                                              <p:pRg st="2" end="2"/>
                                            </p:txEl>
                                          </p:spTgt>
                                        </p:tgtEl>
                                        <p:attrNameLst>
                                          <p:attrName>style.visibility</p:attrName>
                                        </p:attrNameLst>
                                      </p:cBhvr>
                                      <p:to>
                                        <p:strVal val="visible"/>
                                      </p:to>
                                    </p:set>
                                    <p:anim calcmode="lin" valueType="num">
                                      <p:cBhvr>
                                        <p:cTn id="25" dur="2000" fill="hold"/>
                                        <p:tgtEl>
                                          <p:spTgt spid="56">
                                            <p:txEl>
                                              <p:pRg st="2" end="2"/>
                                            </p:txEl>
                                          </p:spTgt>
                                        </p:tgtEl>
                                        <p:attrNameLst>
                                          <p:attrName>ppt_x</p:attrName>
                                        </p:attrNameLst>
                                      </p:cBhvr>
                                      <p:tavLst>
                                        <p:tav tm="0">
                                          <p:val>
                                            <p:strVal val="#ppt_x-#ppt_w/2"/>
                                          </p:val>
                                        </p:tav>
                                        <p:tav tm="100000">
                                          <p:val>
                                            <p:strVal val="#ppt_x"/>
                                          </p:val>
                                        </p:tav>
                                      </p:tavLst>
                                    </p:anim>
                                    <p:anim calcmode="lin" valueType="num">
                                      <p:cBhvr>
                                        <p:cTn id="26" dur="2000" fill="hold"/>
                                        <p:tgtEl>
                                          <p:spTgt spid="56">
                                            <p:txEl>
                                              <p:pRg st="2" end="2"/>
                                            </p:txEl>
                                          </p:spTgt>
                                        </p:tgtEl>
                                        <p:attrNameLst>
                                          <p:attrName>ppt_y</p:attrName>
                                        </p:attrNameLst>
                                      </p:cBhvr>
                                      <p:tavLst>
                                        <p:tav tm="0">
                                          <p:val>
                                            <p:strVal val="#ppt_y"/>
                                          </p:val>
                                        </p:tav>
                                        <p:tav tm="100000">
                                          <p:val>
                                            <p:strVal val="#ppt_y"/>
                                          </p:val>
                                        </p:tav>
                                      </p:tavLst>
                                    </p:anim>
                                    <p:anim calcmode="lin" valueType="num">
                                      <p:cBhvr>
                                        <p:cTn id="27" dur="2000" fill="hold"/>
                                        <p:tgtEl>
                                          <p:spTgt spid="56">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56">
                                            <p:txEl>
                                              <p:pRg st="2" end="2"/>
                                            </p:txEl>
                                          </p:spTgt>
                                        </p:tgtEl>
                                        <p:attrNameLst>
                                          <p:attrName>ppt_h</p:attrName>
                                        </p:attrNameLst>
                                      </p:cBhvr>
                                      <p:tavLst>
                                        <p:tav tm="0">
                                          <p:val>
                                            <p:strVal val="#ppt_h"/>
                                          </p:val>
                                        </p:tav>
                                        <p:tav tm="100000">
                                          <p:val>
                                            <p:strVal val="#ppt_h"/>
                                          </p:val>
                                        </p:tav>
                                      </p:tavLst>
                                    </p:anim>
                                  </p:childTnLst>
                                </p:cTn>
                              </p:par>
                            </p:childTnLst>
                          </p:cTn>
                        </p:par>
                        <p:par>
                          <p:cTn id="29" fill="hold">
                            <p:stCondLst>
                              <p:cond delay="8000"/>
                            </p:stCondLst>
                            <p:childTnLst>
                              <p:par>
                                <p:cTn id="30" presetID="17" presetClass="entr" presetSubtype="8" fill="hold" nodeType="afterEffect">
                                  <p:stCondLst>
                                    <p:cond delay="0"/>
                                  </p:stCondLst>
                                  <p:childTnLst>
                                    <p:set>
                                      <p:cBhvr>
                                        <p:cTn id="31" dur="1" fill="hold">
                                          <p:stCondLst>
                                            <p:cond delay="0"/>
                                          </p:stCondLst>
                                        </p:cTn>
                                        <p:tgtEl>
                                          <p:spTgt spid="56">
                                            <p:txEl>
                                              <p:pRg st="3" end="3"/>
                                            </p:txEl>
                                          </p:spTgt>
                                        </p:tgtEl>
                                        <p:attrNameLst>
                                          <p:attrName>style.visibility</p:attrName>
                                        </p:attrNameLst>
                                      </p:cBhvr>
                                      <p:to>
                                        <p:strVal val="visible"/>
                                      </p:to>
                                    </p:set>
                                    <p:anim calcmode="lin" valueType="num">
                                      <p:cBhvr>
                                        <p:cTn id="32" dur="2000" fill="hold"/>
                                        <p:tgtEl>
                                          <p:spTgt spid="56">
                                            <p:txEl>
                                              <p:pRg st="3" end="3"/>
                                            </p:txEl>
                                          </p:spTgt>
                                        </p:tgtEl>
                                        <p:attrNameLst>
                                          <p:attrName>ppt_x</p:attrName>
                                        </p:attrNameLst>
                                      </p:cBhvr>
                                      <p:tavLst>
                                        <p:tav tm="0">
                                          <p:val>
                                            <p:strVal val="#ppt_x-#ppt_w/2"/>
                                          </p:val>
                                        </p:tav>
                                        <p:tav tm="100000">
                                          <p:val>
                                            <p:strVal val="#ppt_x"/>
                                          </p:val>
                                        </p:tav>
                                      </p:tavLst>
                                    </p:anim>
                                    <p:anim calcmode="lin" valueType="num">
                                      <p:cBhvr>
                                        <p:cTn id="33" dur="2000" fill="hold"/>
                                        <p:tgtEl>
                                          <p:spTgt spid="56">
                                            <p:txEl>
                                              <p:pRg st="3" end="3"/>
                                            </p:txEl>
                                          </p:spTgt>
                                        </p:tgtEl>
                                        <p:attrNameLst>
                                          <p:attrName>ppt_y</p:attrName>
                                        </p:attrNameLst>
                                      </p:cBhvr>
                                      <p:tavLst>
                                        <p:tav tm="0">
                                          <p:val>
                                            <p:strVal val="#ppt_y"/>
                                          </p:val>
                                        </p:tav>
                                        <p:tav tm="100000">
                                          <p:val>
                                            <p:strVal val="#ppt_y"/>
                                          </p:val>
                                        </p:tav>
                                      </p:tavLst>
                                    </p:anim>
                                    <p:anim calcmode="lin" valueType="num">
                                      <p:cBhvr>
                                        <p:cTn id="34" dur="2000" fill="hold"/>
                                        <p:tgtEl>
                                          <p:spTgt spid="56">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56">
                                            <p:txEl>
                                              <p:pRg st="3" end="3"/>
                                            </p:txEl>
                                          </p:spTgt>
                                        </p:tgtEl>
                                        <p:attrNameLst>
                                          <p:attrName>ppt_h</p:attrName>
                                        </p:attrNameLst>
                                      </p:cBhvr>
                                      <p:tavLst>
                                        <p:tav tm="0">
                                          <p:val>
                                            <p:strVal val="#ppt_h"/>
                                          </p:val>
                                        </p:tav>
                                        <p:tav tm="100000">
                                          <p:val>
                                            <p:strVal val="#ppt_h"/>
                                          </p:val>
                                        </p:tav>
                                      </p:tavLst>
                                    </p:anim>
                                  </p:childTnLst>
                                </p:cTn>
                              </p:par>
                            </p:childTnLst>
                          </p:cTn>
                        </p:par>
                        <p:par>
                          <p:cTn id="36" fill="hold">
                            <p:stCondLst>
                              <p:cond delay="10000"/>
                            </p:stCondLst>
                            <p:childTnLst>
                              <p:par>
                                <p:cTn id="37" presetID="17" presetClass="entr" presetSubtype="8" fill="hold" nodeType="afterEffect">
                                  <p:stCondLst>
                                    <p:cond delay="0"/>
                                  </p:stCondLst>
                                  <p:childTnLst>
                                    <p:set>
                                      <p:cBhvr>
                                        <p:cTn id="38" dur="1" fill="hold">
                                          <p:stCondLst>
                                            <p:cond delay="0"/>
                                          </p:stCondLst>
                                        </p:cTn>
                                        <p:tgtEl>
                                          <p:spTgt spid="56">
                                            <p:txEl>
                                              <p:pRg st="4" end="4"/>
                                            </p:txEl>
                                          </p:spTgt>
                                        </p:tgtEl>
                                        <p:attrNameLst>
                                          <p:attrName>style.visibility</p:attrName>
                                        </p:attrNameLst>
                                      </p:cBhvr>
                                      <p:to>
                                        <p:strVal val="visible"/>
                                      </p:to>
                                    </p:set>
                                    <p:anim calcmode="lin" valueType="num">
                                      <p:cBhvr>
                                        <p:cTn id="39" dur="2000" fill="hold"/>
                                        <p:tgtEl>
                                          <p:spTgt spid="56">
                                            <p:txEl>
                                              <p:pRg st="4" end="4"/>
                                            </p:txEl>
                                          </p:spTgt>
                                        </p:tgtEl>
                                        <p:attrNameLst>
                                          <p:attrName>ppt_x</p:attrName>
                                        </p:attrNameLst>
                                      </p:cBhvr>
                                      <p:tavLst>
                                        <p:tav tm="0">
                                          <p:val>
                                            <p:strVal val="#ppt_x-#ppt_w/2"/>
                                          </p:val>
                                        </p:tav>
                                        <p:tav tm="100000">
                                          <p:val>
                                            <p:strVal val="#ppt_x"/>
                                          </p:val>
                                        </p:tav>
                                      </p:tavLst>
                                    </p:anim>
                                    <p:anim calcmode="lin" valueType="num">
                                      <p:cBhvr>
                                        <p:cTn id="40" dur="2000" fill="hold"/>
                                        <p:tgtEl>
                                          <p:spTgt spid="56">
                                            <p:txEl>
                                              <p:pRg st="4" end="4"/>
                                            </p:txEl>
                                          </p:spTgt>
                                        </p:tgtEl>
                                        <p:attrNameLst>
                                          <p:attrName>ppt_y</p:attrName>
                                        </p:attrNameLst>
                                      </p:cBhvr>
                                      <p:tavLst>
                                        <p:tav tm="0">
                                          <p:val>
                                            <p:strVal val="#ppt_y"/>
                                          </p:val>
                                        </p:tav>
                                        <p:tav tm="100000">
                                          <p:val>
                                            <p:strVal val="#ppt_y"/>
                                          </p:val>
                                        </p:tav>
                                      </p:tavLst>
                                    </p:anim>
                                    <p:anim calcmode="lin" valueType="num">
                                      <p:cBhvr>
                                        <p:cTn id="41" dur="2000" fill="hold"/>
                                        <p:tgtEl>
                                          <p:spTgt spid="56">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56">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10672"/>
            <a:ext cx="8229600" cy="654032"/>
          </a:xfrm>
        </p:spPr>
        <p:txBody>
          <a:bodyPr>
            <a:normAutofit/>
          </a:bodyPr>
          <a:lstStyle/>
          <a:p>
            <a:r>
              <a:rPr lang="ru-RU" sz="27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Межотраслевые системы (комплексы) стандартов</a:t>
            </a:r>
            <a:endParaRPr lang="ru-RU" sz="2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100</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EBC003C1-EFF9-46B3-9A43-8CE7201EAD6B}" type="datetime1">
              <a:rPr lang="ru-RU" smtClean="0"/>
              <a:pPr/>
              <a:t>01.02.2022</a:t>
            </a:fld>
            <a:endParaRPr lang="ru-RU"/>
          </a:p>
        </p:txBody>
      </p:sp>
      <p:graphicFrame>
        <p:nvGraphicFramePr>
          <p:cNvPr id="17" name="Таблица 16"/>
          <p:cNvGraphicFramePr>
            <a:graphicFrameLocks noGrp="1"/>
          </p:cNvGraphicFramePr>
          <p:nvPr>
            <p:extLst>
              <p:ext uri="{D42A27DB-BD31-4B8C-83A1-F6EECF244321}">
                <p14:modId xmlns:p14="http://schemas.microsoft.com/office/powerpoint/2010/main" val="1259971454"/>
              </p:ext>
            </p:extLst>
          </p:nvPr>
        </p:nvGraphicFramePr>
        <p:xfrm>
          <a:off x="1" y="772048"/>
          <a:ext cx="9143999" cy="4455678"/>
        </p:xfrm>
        <a:graphic>
          <a:graphicData uri="http://schemas.openxmlformats.org/drawingml/2006/table">
            <a:tbl>
              <a:tblPr bandRow="1"/>
              <a:tblGrid>
                <a:gridCol w="1089980">
                  <a:extLst>
                    <a:ext uri="{9D8B030D-6E8A-4147-A177-3AD203B41FA5}">
                      <a16:colId xmlns:a16="http://schemas.microsoft.com/office/drawing/2014/main" xmlns="" val="20000"/>
                    </a:ext>
                  </a:extLst>
                </a:gridCol>
                <a:gridCol w="6794387">
                  <a:extLst>
                    <a:ext uri="{9D8B030D-6E8A-4147-A177-3AD203B41FA5}">
                      <a16:colId xmlns:a16="http://schemas.microsoft.com/office/drawing/2014/main" xmlns="" val="20001"/>
                    </a:ext>
                  </a:extLst>
                </a:gridCol>
                <a:gridCol w="1259632">
                  <a:extLst>
                    <a:ext uri="{9D8B030D-6E8A-4147-A177-3AD203B41FA5}">
                      <a16:colId xmlns:a16="http://schemas.microsoft.com/office/drawing/2014/main" xmlns="" val="20002"/>
                    </a:ext>
                  </a:extLst>
                </a:gridCol>
              </a:tblGrid>
              <a:tr h="639857">
                <a:tc>
                  <a:txBody>
                    <a:bodyPr/>
                    <a:lstStyle/>
                    <a:p>
                      <a:pPr algn="ctr"/>
                      <a:r>
                        <a:rPr lang="ru-RU" sz="1400" b="1" dirty="0">
                          <a:effectLst/>
                        </a:rPr>
                        <a:t>Номер комплекса стандартов</a:t>
                      </a:r>
                    </a:p>
                  </a:txBody>
                  <a:tcPr marL="66558" marR="66558" marT="33279" marB="33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ru-RU" sz="1400" b="1" dirty="0">
                          <a:effectLst/>
                        </a:rPr>
                        <a:t>Наименование комплекса (системы) стандартов</a:t>
                      </a:r>
                    </a:p>
                  </a:txBody>
                  <a:tcPr marL="66558" marR="66558" marT="33279" marB="33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ru-RU" sz="1400" b="1" dirty="0">
                          <a:effectLst/>
                        </a:rPr>
                        <a:t>Аббревиатура комплекса (системы)</a:t>
                      </a:r>
                    </a:p>
                  </a:txBody>
                  <a:tcPr marL="66558" marR="66558" marT="33279" marB="33279"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275592">
                <a:tc>
                  <a:txBody>
                    <a:bodyPr/>
                    <a:lstStyle/>
                    <a:p>
                      <a:pPr algn="ctr"/>
                      <a:r>
                        <a:rPr lang="ru-RU" sz="2000" b="1" dirty="0">
                          <a:effectLst/>
                        </a:rPr>
                        <a:t>15.</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Система разработки и постановки продукции на производство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effectLst/>
                        </a:rPr>
                        <a:t>СРПП</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66386">
                <a:tc>
                  <a:txBody>
                    <a:bodyPr/>
                    <a:lstStyle/>
                    <a:p>
                      <a:pPr algn="ctr"/>
                      <a:r>
                        <a:rPr lang="ru-RU" sz="2000" b="1" dirty="0">
                          <a:effectLst/>
                        </a:rPr>
                        <a:t>17.</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Система стандартов в области охраны природы и улучшения природных ресурсов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effectLst/>
                        </a:rPr>
                        <a:t>ССОП</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75592">
                <a:tc>
                  <a:txBody>
                    <a:bodyPr/>
                    <a:lstStyle/>
                    <a:p>
                      <a:pPr algn="ctr"/>
                      <a:r>
                        <a:rPr lang="ru-RU" sz="2000" b="1" dirty="0">
                          <a:effectLst/>
                        </a:rPr>
                        <a:t>19.</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Единая система программной документации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effectLst/>
                        </a:rPr>
                        <a:t>ЕСПД</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36263">
                <a:tc>
                  <a:txBody>
                    <a:bodyPr/>
                    <a:lstStyle/>
                    <a:p>
                      <a:pPr algn="ctr"/>
                      <a:r>
                        <a:rPr lang="ru-RU" sz="2000" b="1" dirty="0" smtClean="0">
                          <a:effectLst/>
                        </a:rPr>
                        <a:t>21.</a:t>
                      </a:r>
                      <a:endParaRPr lang="ru-RU" sz="2000" b="1" dirty="0">
                        <a:effectLst/>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Система проектной документации по строительству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effectLst/>
                        </a:rPr>
                        <a:t>СПДС</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75592">
                <a:tc>
                  <a:txBody>
                    <a:bodyPr/>
                    <a:lstStyle/>
                    <a:p>
                      <a:pPr algn="ctr"/>
                      <a:r>
                        <a:rPr lang="ru-RU" sz="2000" b="1" dirty="0" smtClean="0">
                          <a:effectLst/>
                        </a:rPr>
                        <a:t>22.</a:t>
                      </a:r>
                      <a:endParaRPr lang="ru-RU" sz="2000" b="1" dirty="0">
                        <a:effectLst/>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Безопасность в чрезвычайных ситуациях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effectLst/>
                        </a:rPr>
                        <a:t>–</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75592">
                <a:tc>
                  <a:txBody>
                    <a:bodyPr/>
                    <a:lstStyle/>
                    <a:p>
                      <a:pPr algn="ctr"/>
                      <a:r>
                        <a:rPr lang="ru-RU" sz="2000" b="1" dirty="0" smtClean="0">
                          <a:effectLst/>
                        </a:rPr>
                        <a:t>25.</a:t>
                      </a:r>
                      <a:endParaRPr lang="ru-RU" sz="2000" b="1" dirty="0">
                        <a:effectLst/>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smtClean="0">
                          <a:effectLst/>
                        </a:rPr>
                        <a:t>Расчеты и испытания на прочность</a:t>
                      </a:r>
                      <a:endParaRPr lang="ru-RU" sz="19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effectLst/>
                        </a:rPr>
                        <a:t>–</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87585">
                <a:tc>
                  <a:txBody>
                    <a:bodyPr/>
                    <a:lstStyle/>
                    <a:p>
                      <a:pPr algn="ctr"/>
                      <a:r>
                        <a:rPr lang="ru-RU" sz="2000" b="1" dirty="0" smtClean="0">
                          <a:effectLst/>
                        </a:rPr>
                        <a:t>34.</a:t>
                      </a:r>
                      <a:endParaRPr lang="ru-RU" sz="2000" b="1" dirty="0">
                        <a:effectLst/>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smtClean="0">
                          <a:effectLst/>
                        </a:rPr>
                        <a:t>Информационная технология. Единый </a:t>
                      </a:r>
                      <a:r>
                        <a:rPr lang="ru-RU" sz="1900" dirty="0">
                          <a:effectLst/>
                        </a:rPr>
                        <a:t>комплекс стандартов на автоматизированные системы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effectLst/>
                        </a:rPr>
                        <a:t>ЕКС АС (АСУ)</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358793">
                <a:tc>
                  <a:txBody>
                    <a:bodyPr/>
                    <a:lstStyle/>
                    <a:p>
                      <a:pPr algn="ctr"/>
                      <a:r>
                        <a:rPr lang="ru-RU" sz="2000" b="1" dirty="0">
                          <a:effectLst/>
                        </a:rPr>
                        <a:t>40.</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Система сертификации ГОСТ Р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effectLst/>
                        </a:rPr>
                        <a:t>–</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8"/>
                  </a:ext>
                </a:extLst>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val="1603740649"/>
              </p:ext>
            </p:extLst>
          </p:nvPr>
        </p:nvGraphicFramePr>
        <p:xfrm>
          <a:off x="1" y="5274250"/>
          <a:ext cx="9143999" cy="396240"/>
        </p:xfrm>
        <a:graphic>
          <a:graphicData uri="http://schemas.openxmlformats.org/drawingml/2006/table">
            <a:tbl>
              <a:tblPr bandRow="1"/>
              <a:tblGrid>
                <a:gridCol w="1089980">
                  <a:extLst>
                    <a:ext uri="{9D8B030D-6E8A-4147-A177-3AD203B41FA5}">
                      <a16:colId xmlns:a16="http://schemas.microsoft.com/office/drawing/2014/main" xmlns="" val="20000"/>
                    </a:ext>
                  </a:extLst>
                </a:gridCol>
                <a:gridCol w="6794387">
                  <a:extLst>
                    <a:ext uri="{9D8B030D-6E8A-4147-A177-3AD203B41FA5}">
                      <a16:colId xmlns:a16="http://schemas.microsoft.com/office/drawing/2014/main" xmlns="" val="20001"/>
                    </a:ext>
                  </a:extLst>
                </a:gridCol>
                <a:gridCol w="1259632">
                  <a:extLst>
                    <a:ext uri="{9D8B030D-6E8A-4147-A177-3AD203B41FA5}">
                      <a16:colId xmlns:a16="http://schemas.microsoft.com/office/drawing/2014/main" xmlns="" val="20002"/>
                    </a:ext>
                  </a:extLst>
                </a:gridCol>
              </a:tblGrid>
              <a:tr h="358793">
                <a:tc>
                  <a:txBody>
                    <a:bodyPr/>
                    <a:lstStyle/>
                    <a:p>
                      <a:pPr algn="ctr"/>
                      <a:r>
                        <a:rPr lang="ru-RU" sz="2000" b="1" dirty="0" smtClean="0">
                          <a:effectLst/>
                        </a:rPr>
                        <a:t>51.</a:t>
                      </a:r>
                      <a:endParaRPr lang="ru-RU" sz="2000" b="1" dirty="0">
                        <a:effectLst/>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Система </a:t>
                      </a:r>
                      <a:r>
                        <a:rPr lang="ru-RU" sz="1900" dirty="0" smtClean="0">
                          <a:effectLst/>
                        </a:rPr>
                        <a:t>аккредитации в России</a:t>
                      </a:r>
                      <a:r>
                        <a:rPr lang="ru-RU" sz="1900" dirty="0">
                          <a:effectLs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effectLst/>
                        </a:rPr>
                        <a:t>–</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38689690"/>
      </p:ext>
    </p:extLst>
  </p:cSld>
  <p:clrMapOvr>
    <a:masterClrMapping/>
  </p:clrMapOvr>
  <p:transition>
    <p:dissolv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10672"/>
            <a:ext cx="8229600" cy="654032"/>
          </a:xfrm>
        </p:spPr>
        <p:txBody>
          <a:bodyPr>
            <a:normAutofit/>
          </a:bodyPr>
          <a:lstStyle/>
          <a:p>
            <a:r>
              <a:rPr lang="ru-RU" sz="27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Межотраслевые системы (комплексы) стандартов</a:t>
            </a:r>
            <a:endParaRPr lang="ru-RU" sz="2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101</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EBC003C1-EFF9-46B3-9A43-8CE7201EAD6B}" type="datetime1">
              <a:rPr lang="ru-RU" smtClean="0"/>
              <a:pPr/>
              <a:t>01.02.2022</a:t>
            </a:fld>
            <a:endParaRPr lang="ru-RU"/>
          </a:p>
        </p:txBody>
      </p:sp>
      <p:sp>
        <p:nvSpPr>
          <p:cNvPr id="16" name="Прямоугольник 15"/>
          <p:cNvSpPr/>
          <p:nvPr/>
        </p:nvSpPr>
        <p:spPr>
          <a:xfrm>
            <a:off x="428358" y="1213008"/>
            <a:ext cx="8200996" cy="1631216"/>
          </a:xfrm>
          <a:prstGeom prst="rect">
            <a:avLst/>
          </a:prstGeom>
          <a:solidFill>
            <a:schemeClr val="bg1">
              <a:lumMod val="85000"/>
            </a:schemeClr>
          </a:solidFill>
        </p:spPr>
        <p:txBody>
          <a:bodyPr wrap="square">
            <a:spAutoFit/>
          </a:bodyPr>
          <a:lstStyle/>
          <a:p>
            <a:pPr algn="just"/>
            <a:r>
              <a:rPr lang="ru-RU" sz="2000" dirty="0">
                <a:solidFill>
                  <a:srgbClr val="000000"/>
                </a:solidFill>
                <a:latin typeface="Arial" panose="020B0604020202020204" pitchFamily="34" charset="0"/>
              </a:rPr>
              <a:t>Все межотраслевые стандарты можно условно разделить на</a:t>
            </a:r>
            <a:r>
              <a:rPr lang="ru-RU" sz="2000" b="1" i="1" dirty="0">
                <a:solidFill>
                  <a:srgbClr val="002060"/>
                </a:solidFill>
                <a:latin typeface="Arial" panose="020B0604020202020204" pitchFamily="34" charset="0"/>
              </a:rPr>
              <a:t> три направления</a:t>
            </a:r>
            <a:r>
              <a:rPr lang="ru-RU" sz="2000" dirty="0">
                <a:solidFill>
                  <a:srgbClr val="000000"/>
                </a:solidFill>
                <a:latin typeface="Arial" panose="020B0604020202020204" pitchFamily="34" charset="0"/>
              </a:rPr>
              <a:t>:</a:t>
            </a:r>
          </a:p>
          <a:p>
            <a:pPr marL="342900" indent="-342900" algn="just">
              <a:buFont typeface="Wingdings" panose="05000000000000000000" pitchFamily="2" charset="2"/>
              <a:buChar char="Ø"/>
            </a:pPr>
            <a:r>
              <a:rPr lang="ru-RU" sz="2000" dirty="0">
                <a:solidFill>
                  <a:srgbClr val="000000"/>
                </a:solidFill>
                <a:latin typeface="Arial" panose="020B0604020202020204" pitchFamily="34" charset="0"/>
              </a:rPr>
              <a:t>стандарты, обеспечивающие качество продукции (работ, услуг);</a:t>
            </a:r>
          </a:p>
          <a:p>
            <a:pPr marL="342900" indent="-342900" algn="just">
              <a:buFont typeface="Wingdings" panose="05000000000000000000" pitchFamily="2" charset="2"/>
              <a:buChar char="Ø"/>
            </a:pPr>
            <a:r>
              <a:rPr lang="ru-RU" sz="2000" dirty="0">
                <a:solidFill>
                  <a:srgbClr val="000000"/>
                </a:solidFill>
                <a:latin typeface="Arial" panose="020B0604020202020204" pitchFamily="34" charset="0"/>
              </a:rPr>
              <a:t>стандарты по управлению и информации;</a:t>
            </a:r>
          </a:p>
          <a:p>
            <a:pPr marL="342900" indent="-342900" algn="just">
              <a:buFont typeface="Wingdings" panose="05000000000000000000" pitchFamily="2" charset="2"/>
              <a:buChar char="Ø"/>
            </a:pPr>
            <a:r>
              <a:rPr lang="ru-RU" sz="2000" dirty="0">
                <a:solidFill>
                  <a:srgbClr val="000000"/>
                </a:solidFill>
                <a:latin typeface="Arial" panose="020B0604020202020204" pitchFamily="34" charset="0"/>
              </a:rPr>
              <a:t>стандарты социальной сферы.</a:t>
            </a:r>
            <a:endParaRPr lang="ru-RU" sz="2000" b="0" i="0" dirty="0">
              <a:solidFill>
                <a:srgbClr val="000000"/>
              </a:solidFill>
              <a:effectLst/>
              <a:latin typeface="Arial" panose="020B0604020202020204" pitchFamily="34" charset="0"/>
            </a:endParaRPr>
          </a:p>
        </p:txBody>
      </p:sp>
      <p:sp>
        <p:nvSpPr>
          <p:cNvPr id="19" name="Прямоугольник 18"/>
          <p:cNvSpPr/>
          <p:nvPr/>
        </p:nvSpPr>
        <p:spPr>
          <a:xfrm>
            <a:off x="462136" y="3271437"/>
            <a:ext cx="8167218" cy="923330"/>
          </a:xfrm>
          <a:prstGeom prst="rect">
            <a:avLst/>
          </a:prstGeom>
          <a:solidFill>
            <a:schemeClr val="bg1">
              <a:lumMod val="85000"/>
            </a:schemeClr>
          </a:solidFill>
        </p:spPr>
        <p:txBody>
          <a:bodyPr wrap="square">
            <a:spAutoFit/>
          </a:bodyPr>
          <a:lstStyle/>
          <a:p>
            <a:pPr algn="just"/>
            <a:r>
              <a:rPr lang="ru-RU" dirty="0">
                <a:solidFill>
                  <a:srgbClr val="000000"/>
                </a:solidFill>
                <a:latin typeface="Arial" panose="020B0604020202020204" pitchFamily="34" charset="0"/>
              </a:rPr>
              <a:t>Пропуски между шифрами связаны с </a:t>
            </a:r>
            <a:r>
              <a:rPr lang="ru-RU" b="1" i="1" dirty="0">
                <a:solidFill>
                  <a:srgbClr val="002060"/>
                </a:solidFill>
                <a:latin typeface="Arial" panose="020B0604020202020204" pitchFamily="34" charset="0"/>
              </a:rPr>
              <a:t>двумя причинами</a:t>
            </a:r>
            <a:r>
              <a:rPr lang="ru-RU" dirty="0">
                <a:solidFill>
                  <a:srgbClr val="000000"/>
                </a:solidFill>
                <a:latin typeface="Arial" panose="020B0604020202020204" pitchFamily="34" charset="0"/>
              </a:rPr>
              <a:t>:</a:t>
            </a:r>
          </a:p>
          <a:p>
            <a:pPr marL="285750" indent="-285750" algn="just">
              <a:buFont typeface="Wingdings" panose="05000000000000000000" pitchFamily="2" charset="2"/>
              <a:buChar char="Ø"/>
            </a:pPr>
            <a:r>
              <a:rPr lang="ru-RU" dirty="0">
                <a:solidFill>
                  <a:srgbClr val="000000"/>
                </a:solidFill>
                <a:latin typeface="Arial" panose="020B0604020202020204" pitchFamily="34" charset="0"/>
              </a:rPr>
              <a:t>утратой практической значимости некоторых комплексов;</a:t>
            </a:r>
          </a:p>
          <a:p>
            <a:pPr marL="285750" indent="-285750" algn="just">
              <a:buFont typeface="Wingdings" panose="05000000000000000000" pitchFamily="2" charset="2"/>
              <a:buChar char="Ø"/>
            </a:pPr>
            <a:r>
              <a:rPr lang="ru-RU" dirty="0">
                <a:solidFill>
                  <a:srgbClr val="000000"/>
                </a:solidFill>
                <a:latin typeface="Arial" panose="020B0604020202020204" pitchFamily="34" charset="0"/>
              </a:rPr>
              <a:t>наличием комплексов стандартов в области военной техники.</a:t>
            </a:r>
            <a:endParaRPr lang="ru-RU"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238849077"/>
      </p:ext>
    </p:extLst>
  </p:cSld>
  <p:clrMapOvr>
    <a:masterClrMapping/>
  </p:clrMapOvr>
  <p:transition>
    <p:dissolv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93676" y="1360149"/>
            <a:ext cx="8956648" cy="4137702"/>
          </a:xfrm>
          <a:solidFill>
            <a:srgbClr val="FFFF00"/>
          </a:solidFill>
          <a:effectLst>
            <a:softEdge rad="317500"/>
          </a:effectLst>
        </p:spPr>
        <p:txBody>
          <a:bodyPr>
            <a:noAutofit/>
          </a:bodyPr>
          <a:lstStyle/>
          <a:p>
            <a:r>
              <a:rPr lang="ru-RU" sz="7200" b="1" dirty="0" smtClean="0">
                <a:ln w="17780" cmpd="sng">
                  <a:solidFill>
                    <a:srgbClr val="FFFFFF"/>
                  </a:solidFill>
                  <a:prstDash val="solid"/>
                  <a:miter lim="800000"/>
                </a:ln>
                <a:solidFill>
                  <a:srgbClr val="FF0000"/>
                </a:solidFill>
                <a:effectLst>
                  <a:outerShdw blurRad="50800" algn="tl" rotWithShape="0">
                    <a:srgbClr val="000000"/>
                  </a:outerShdw>
                </a:effectLst>
              </a:rPr>
              <a:t>ВОПРОСЫ ДЛЯ САМОКОНТРОЛЯ</a:t>
            </a:r>
            <a:endParaRPr lang="ru-RU" sz="7200" b="1" dirty="0">
              <a:ln w="17780" cmpd="sng">
                <a:solidFill>
                  <a:srgbClr val="FFFFFF"/>
                </a:solidFill>
                <a:prstDash val="solid"/>
                <a:miter lim="800000"/>
              </a:ln>
              <a:solidFill>
                <a:srgbClr val="FF0000"/>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102</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a:xfrm>
            <a:off x="714348" y="6286520"/>
            <a:ext cx="2133600" cy="365125"/>
          </a:xfrm>
        </p:spPr>
        <p:txBody>
          <a:bodyPr/>
          <a:lstStyle/>
          <a:p>
            <a:fld id="{FD0CD72B-C487-424B-AB84-195511D24700}" type="datetime1">
              <a:rPr lang="ru-RU" smtClean="0"/>
              <a:pPr/>
              <a:t>01.02.2022</a:t>
            </a:fld>
            <a:endParaRPr lang="ru-RU" dirty="0"/>
          </a:p>
        </p:txBody>
      </p:sp>
    </p:spTree>
    <p:extLst>
      <p:ext uri="{BB962C8B-B14F-4D97-AF65-F5344CB8AC3E}">
        <p14:creationId xmlns:p14="http://schemas.microsoft.com/office/powerpoint/2010/main" val="313820936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676154" y="116337"/>
            <a:ext cx="7759905" cy="654032"/>
          </a:xfrm>
          <a:solidFill>
            <a:srgbClr val="FFFF00"/>
          </a:solidFill>
        </p:spPr>
        <p:txBody>
          <a:bodyPr>
            <a:normAutofit fontScale="90000"/>
          </a:bodyPr>
          <a:lstStyle/>
          <a:p>
            <a:r>
              <a:rPr lang="ru-RU" b="1" dirty="0" smtClean="0">
                <a:ln w="17780" cmpd="sng">
                  <a:solidFill>
                    <a:srgbClr val="FFFFFF"/>
                  </a:solidFill>
                  <a:prstDash val="solid"/>
                  <a:miter lim="800000"/>
                </a:ln>
                <a:solidFill>
                  <a:srgbClr val="FF0000"/>
                </a:solidFill>
                <a:effectLst>
                  <a:outerShdw blurRad="50800" algn="tl" rotWithShape="0">
                    <a:srgbClr val="000000"/>
                  </a:outerShdw>
                </a:effectLst>
              </a:rPr>
              <a:t>Контрольные вопросы</a:t>
            </a:r>
            <a:endParaRPr lang="ru-RU" b="1"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56" name="Подзаголовок 55"/>
          <p:cNvSpPr>
            <a:spLocks noGrp="1"/>
          </p:cNvSpPr>
          <p:nvPr>
            <p:ph idx="1"/>
          </p:nvPr>
        </p:nvSpPr>
        <p:spPr>
          <a:xfrm>
            <a:off x="214282" y="1020628"/>
            <a:ext cx="8715436" cy="5000660"/>
          </a:xfrm>
          <a:solidFill>
            <a:schemeClr val="bg1"/>
          </a:solidFill>
          <a:ln>
            <a:solidFill>
              <a:schemeClr val="bg1"/>
            </a:solidFill>
          </a:ln>
          <a:effectLst>
            <a:innerShdw blurRad="266700" dist="152400" dir="13500000">
              <a:prstClr val="black">
                <a:alpha val="50000"/>
              </a:prstClr>
            </a:innerShdw>
          </a:effectLst>
        </p:spPr>
        <p:txBody>
          <a:bodyPr>
            <a:normAutofit lnSpcReduction="10000"/>
          </a:bodyPr>
          <a:lstStyle/>
          <a:p>
            <a:pPr marL="0" indent="358775">
              <a:buClr>
                <a:srgbClr val="FF0000"/>
              </a:buClr>
              <a:buFont typeface="+mj-lt"/>
              <a:buAutoNum type="arabicPeriod"/>
            </a:pPr>
            <a:r>
              <a:rPr lang="ru-RU" sz="1800" b="1" dirty="0" smtClean="0">
                <a:ln w="3175">
                  <a:noFill/>
                </a:ln>
                <a:solidFill>
                  <a:srgbClr val="1138FB"/>
                </a:solidFill>
              </a:rPr>
              <a:t>Дайте определение «стандартизации»</a:t>
            </a:r>
          </a:p>
          <a:p>
            <a:pPr marL="0" indent="358775">
              <a:buClr>
                <a:srgbClr val="FF0000"/>
              </a:buClr>
              <a:buFont typeface="+mj-lt"/>
              <a:buAutoNum type="arabicPeriod"/>
            </a:pPr>
            <a:r>
              <a:rPr lang="ru-RU" sz="1800" b="1" dirty="0" smtClean="0">
                <a:ln w="3175">
                  <a:noFill/>
                </a:ln>
                <a:solidFill>
                  <a:srgbClr val="1138FB"/>
                </a:solidFill>
              </a:rPr>
              <a:t>Сформулируйте основную цель стандартизации.</a:t>
            </a:r>
          </a:p>
          <a:p>
            <a:pPr marL="0" lvl="0" indent="358775">
              <a:buClr>
                <a:srgbClr val="FF0000"/>
              </a:buClr>
              <a:buFont typeface="+mj-lt"/>
              <a:buAutoNum type="arabicPeriod"/>
            </a:pPr>
            <a:r>
              <a:rPr lang="ru-RU" sz="1800" b="1" dirty="0" smtClean="0">
                <a:solidFill>
                  <a:srgbClr val="1138FB"/>
                </a:solidFill>
              </a:rPr>
              <a:t>Какие должны быть основные результаты деятельности по стандартизации?</a:t>
            </a:r>
          </a:p>
          <a:p>
            <a:pPr marL="0" lvl="0" indent="358775">
              <a:buClr>
                <a:srgbClr val="FF0000"/>
              </a:buClr>
              <a:buFont typeface="+mj-lt"/>
              <a:buAutoNum type="arabicPeriod"/>
            </a:pPr>
            <a:r>
              <a:rPr lang="ru-RU" sz="1800" b="1" dirty="0" smtClean="0">
                <a:solidFill>
                  <a:srgbClr val="1138FB"/>
                </a:solidFill>
              </a:rPr>
              <a:t>Перечислите цели стандартизации</a:t>
            </a:r>
          </a:p>
          <a:p>
            <a:pPr marL="0" lvl="0" indent="358775">
              <a:buClr>
                <a:srgbClr val="FF0000"/>
              </a:buClr>
              <a:buFont typeface="+mj-lt"/>
              <a:buAutoNum type="arabicPeriod"/>
            </a:pPr>
            <a:r>
              <a:rPr lang="ru-RU" sz="1800" b="1" dirty="0" smtClean="0">
                <a:solidFill>
                  <a:srgbClr val="1138FB"/>
                </a:solidFill>
              </a:rPr>
              <a:t>Что называется объектом стандартизации ?</a:t>
            </a:r>
          </a:p>
          <a:p>
            <a:pPr marL="0" lvl="0" indent="358775">
              <a:buClr>
                <a:srgbClr val="FF0000"/>
              </a:buClr>
              <a:buFont typeface="+mj-lt"/>
              <a:buAutoNum type="arabicPeriod"/>
            </a:pPr>
            <a:r>
              <a:rPr lang="ru-RU" sz="1800" b="1" dirty="0" smtClean="0">
                <a:solidFill>
                  <a:srgbClr val="1138FB"/>
                </a:solidFill>
              </a:rPr>
              <a:t>Что такое область стандартизации ?</a:t>
            </a:r>
          </a:p>
          <a:p>
            <a:pPr marL="0" lvl="0" indent="358775">
              <a:buClr>
                <a:srgbClr val="FF0000"/>
              </a:buClr>
              <a:buFont typeface="+mj-lt"/>
              <a:buAutoNum type="arabicPeriod"/>
            </a:pPr>
            <a:r>
              <a:rPr lang="ru-RU" sz="1800" b="1" dirty="0" smtClean="0">
                <a:solidFill>
                  <a:srgbClr val="1138FB"/>
                </a:solidFill>
              </a:rPr>
              <a:t>На каких уровнях проводится стандартизация?</a:t>
            </a:r>
          </a:p>
          <a:p>
            <a:pPr marL="0" lvl="0" indent="358775">
              <a:buClr>
                <a:srgbClr val="FF0000"/>
              </a:buClr>
              <a:buFont typeface="+mj-lt"/>
              <a:buAutoNum type="arabicPeriod"/>
            </a:pPr>
            <a:r>
              <a:rPr lang="ru-RU" sz="1800" b="1" dirty="0" smtClean="0">
                <a:solidFill>
                  <a:srgbClr val="1138FB"/>
                </a:solidFill>
              </a:rPr>
              <a:t>Что такое международная , региональная, национальная и административно-территориальная стандартизация?</a:t>
            </a:r>
          </a:p>
          <a:p>
            <a:pPr marL="0" lvl="0" indent="358775">
              <a:buClr>
                <a:srgbClr val="FF0000"/>
              </a:buClr>
              <a:buFont typeface="+mj-lt"/>
              <a:buAutoNum type="arabicPeriod"/>
            </a:pPr>
            <a:r>
              <a:rPr lang="ru-RU" sz="1800" b="1" dirty="0" smtClean="0">
                <a:solidFill>
                  <a:srgbClr val="1138FB"/>
                </a:solidFill>
              </a:rPr>
              <a:t>Перечислите основные нормативные документы</a:t>
            </a:r>
          </a:p>
          <a:p>
            <a:pPr marL="0" lvl="0" indent="358775">
              <a:buClr>
                <a:srgbClr val="FF0000"/>
              </a:buClr>
              <a:buFont typeface="+mj-lt"/>
              <a:buAutoNum type="arabicPeriod"/>
            </a:pPr>
            <a:r>
              <a:rPr lang="ru-RU" sz="1800" b="1" dirty="0" smtClean="0">
                <a:solidFill>
                  <a:srgbClr val="1138FB"/>
                </a:solidFill>
              </a:rPr>
              <a:t>Дайте определение «стандарту»</a:t>
            </a:r>
          </a:p>
          <a:p>
            <a:pPr marL="0" lvl="0" indent="358775">
              <a:buClr>
                <a:srgbClr val="FF0000"/>
              </a:buClr>
              <a:buFont typeface="+mj-lt"/>
              <a:buAutoNum type="arabicPeriod"/>
            </a:pPr>
            <a:r>
              <a:rPr lang="ru-RU" sz="1800" b="1" dirty="0" smtClean="0">
                <a:solidFill>
                  <a:srgbClr val="1138FB"/>
                </a:solidFill>
              </a:rPr>
              <a:t>Что такое регламент, технический регламент?</a:t>
            </a:r>
          </a:p>
          <a:p>
            <a:pPr marL="0" lvl="0" indent="358775">
              <a:buClr>
                <a:srgbClr val="FF0000"/>
              </a:buClr>
              <a:buFont typeface="+mj-lt"/>
              <a:buAutoNum type="arabicPeriod"/>
            </a:pPr>
            <a:r>
              <a:rPr lang="ru-RU" sz="1800" b="1" dirty="0" smtClean="0">
                <a:solidFill>
                  <a:srgbClr val="1138FB"/>
                </a:solidFill>
              </a:rPr>
              <a:t>Что такое свод правил?</a:t>
            </a:r>
          </a:p>
          <a:p>
            <a:pPr marL="0" lvl="0" indent="358775">
              <a:buClr>
                <a:srgbClr val="FF0000"/>
              </a:buClr>
              <a:buFont typeface="+mj-lt"/>
              <a:buAutoNum type="arabicPeriod"/>
            </a:pPr>
            <a:r>
              <a:rPr lang="ru-RU" sz="1800" b="1" dirty="0" smtClean="0">
                <a:solidFill>
                  <a:srgbClr val="1138FB"/>
                </a:solidFill>
              </a:rPr>
              <a:t>Дайте определение документу технических условий</a:t>
            </a:r>
          </a:p>
          <a:p>
            <a:pPr marL="0" lvl="0" indent="358775">
              <a:buClr>
                <a:srgbClr val="FF0000"/>
              </a:buClr>
              <a:buFont typeface="+mj-lt"/>
              <a:buAutoNum type="arabicPeriod"/>
            </a:pPr>
            <a:r>
              <a:rPr lang="ru-RU" sz="1800" b="1" dirty="0" smtClean="0">
                <a:solidFill>
                  <a:srgbClr val="1138FB"/>
                </a:solidFill>
              </a:rPr>
              <a:t>Перечислите виды стандартов и дайте им определение</a:t>
            </a:r>
          </a:p>
          <a:p>
            <a:pPr marL="0" lvl="0" indent="358775">
              <a:buClr>
                <a:srgbClr val="FF0000"/>
              </a:buClr>
              <a:buFont typeface="+mj-lt"/>
              <a:buAutoNum type="arabicPeriod"/>
            </a:pPr>
            <a:r>
              <a:rPr lang="ru-RU" sz="1800" b="1" dirty="0" smtClean="0">
                <a:solidFill>
                  <a:srgbClr val="1138FB"/>
                </a:solidFill>
              </a:rPr>
              <a:t>Перечислите категории стандартов.</a:t>
            </a:r>
          </a:p>
          <a:p>
            <a:pPr marL="0" lvl="0" indent="358775">
              <a:buFont typeface="+mj-lt"/>
              <a:buAutoNum type="arabicPeriod"/>
            </a:pPr>
            <a:endParaRPr lang="ru-RU" sz="1800" dirty="0" smtClean="0"/>
          </a:p>
          <a:p>
            <a:pPr marL="0" lvl="0" indent="358775">
              <a:buFont typeface="+mj-lt"/>
              <a:buAutoNum type="arabicPeriod"/>
            </a:pPr>
            <a:endParaRPr lang="ru-RU" sz="1800" dirty="0" smtClean="0"/>
          </a:p>
          <a:p>
            <a:pPr marL="0" lvl="0" indent="358775">
              <a:buFont typeface="+mj-lt"/>
              <a:buAutoNum type="arabicPeriod"/>
            </a:pPr>
            <a:endParaRPr lang="ru-RU" sz="1800" dirty="0" smtClean="0"/>
          </a:p>
          <a:p>
            <a:pPr marL="0" lvl="0" indent="358775">
              <a:buNone/>
            </a:pPr>
            <a:endParaRPr lang="ru-RU" sz="1800" dirty="0" smtClean="0"/>
          </a:p>
          <a:p>
            <a:pPr marL="0" lvl="0" indent="358775">
              <a:buNone/>
            </a:pPr>
            <a:endParaRPr lang="ru-RU" sz="1800" dirty="0" smtClean="0"/>
          </a:p>
          <a:p>
            <a:pPr marL="0" lvl="0" indent="358775">
              <a:buNone/>
            </a:pPr>
            <a:endParaRPr lang="ru-RU" sz="1800" dirty="0" smtClean="0"/>
          </a:p>
          <a:p>
            <a:pPr marL="0" lvl="0" indent="358775">
              <a:buNone/>
            </a:pPr>
            <a:endParaRPr lang="ru-RU" sz="1800" dirty="0" smtClean="0"/>
          </a:p>
          <a:p>
            <a:pPr marL="0" lvl="0" indent="358775">
              <a:buNone/>
            </a:pPr>
            <a:endParaRPr lang="ru-RU" sz="1800" dirty="0" smtClean="0"/>
          </a:p>
          <a:p>
            <a:pPr marL="0" indent="358775">
              <a:buNone/>
            </a:pPr>
            <a:endParaRPr lang="ru-RU" sz="1800" dirty="0" smtClean="0">
              <a:ln w="3175">
                <a:noFill/>
              </a:ln>
              <a:effectLst>
                <a:outerShdw blurRad="50800" dist="38100" dir="2700000" algn="tl" rotWithShape="0">
                  <a:prstClr val="black">
                    <a:alpha val="40000"/>
                  </a:prstClr>
                </a:outerShdw>
              </a:effectLst>
            </a:endParaRPr>
          </a:p>
          <a:p>
            <a:pPr marL="0" indent="358775">
              <a:buNone/>
            </a:pPr>
            <a:endParaRPr lang="ru-RU" sz="1800" dirty="0" smtClean="0">
              <a:ln w="3175">
                <a:noFill/>
              </a:ln>
              <a:effectLst>
                <a:outerShdw blurRad="50800" dist="38100" dir="2700000" algn="tl" rotWithShape="0">
                  <a:prstClr val="black">
                    <a:alpha val="40000"/>
                  </a:prstClr>
                </a:outerShdw>
              </a:effectLst>
            </a:endParaRPr>
          </a:p>
          <a:p>
            <a:pPr marL="0" indent="358775">
              <a:buNone/>
            </a:pPr>
            <a:endParaRPr lang="ru-RU" sz="1800" dirty="0">
              <a:ln w="3175">
                <a:noFill/>
              </a:ln>
              <a:effectLst>
                <a:outerShdw blurRad="50800" dist="38100" dir="2700000" algn="tl" rotWithShape="0">
                  <a:prstClr val="black">
                    <a:alpha val="40000"/>
                  </a:prstClr>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103</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EBC003C1-EFF9-46B3-9A43-8CE7201EAD6B}" type="datetime1">
              <a:rPr lang="ru-RU" smtClean="0"/>
              <a:pPr/>
              <a:t>01.02.2022</a:t>
            </a:fld>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6">
                                            <p:bg/>
                                          </p:spTgt>
                                        </p:tgtEl>
                                        <p:attrNameLst>
                                          <p:attrName>style.visibility</p:attrName>
                                        </p:attrNameLst>
                                      </p:cBhvr>
                                      <p:to>
                                        <p:strVal val="visible"/>
                                      </p:to>
                                    </p:set>
                                    <p:animEffect transition="in" filter="wipe(down)">
                                      <p:cBhvr>
                                        <p:cTn id="7" dur="2000"/>
                                        <p:tgtEl>
                                          <p:spTgt spid="5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6">
                                            <p:txEl>
                                              <p:pRg st="0" end="0"/>
                                            </p:txEl>
                                          </p:spTgt>
                                        </p:tgtEl>
                                        <p:attrNameLst>
                                          <p:attrName>style.visibility</p:attrName>
                                        </p:attrNameLst>
                                      </p:cBhvr>
                                      <p:to>
                                        <p:strVal val="visible"/>
                                      </p:to>
                                    </p:set>
                                    <p:animEffect transition="in" filter="wipe(down)">
                                      <p:cBhvr>
                                        <p:cTn id="12" dur="2000"/>
                                        <p:tgtEl>
                                          <p:spTgt spid="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6">
                                            <p:txEl>
                                              <p:pRg st="1" end="1"/>
                                            </p:txEl>
                                          </p:spTgt>
                                        </p:tgtEl>
                                        <p:attrNameLst>
                                          <p:attrName>style.visibility</p:attrName>
                                        </p:attrNameLst>
                                      </p:cBhvr>
                                      <p:to>
                                        <p:strVal val="visible"/>
                                      </p:to>
                                    </p:set>
                                    <p:animEffect transition="in" filter="wipe(down)">
                                      <p:cBhvr>
                                        <p:cTn id="17" dur="2000"/>
                                        <p:tgtEl>
                                          <p:spTgt spid="5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6">
                                            <p:txEl>
                                              <p:pRg st="2" end="2"/>
                                            </p:txEl>
                                          </p:spTgt>
                                        </p:tgtEl>
                                        <p:attrNameLst>
                                          <p:attrName>style.visibility</p:attrName>
                                        </p:attrNameLst>
                                      </p:cBhvr>
                                      <p:to>
                                        <p:strVal val="visible"/>
                                      </p:to>
                                    </p:set>
                                    <p:animEffect transition="in" filter="wipe(down)">
                                      <p:cBhvr>
                                        <p:cTn id="22" dur="2000"/>
                                        <p:tgtEl>
                                          <p:spTgt spid="5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6">
                                            <p:txEl>
                                              <p:pRg st="3" end="3"/>
                                            </p:txEl>
                                          </p:spTgt>
                                        </p:tgtEl>
                                        <p:attrNameLst>
                                          <p:attrName>style.visibility</p:attrName>
                                        </p:attrNameLst>
                                      </p:cBhvr>
                                      <p:to>
                                        <p:strVal val="visible"/>
                                      </p:to>
                                    </p:set>
                                    <p:animEffect transition="in" filter="wipe(down)">
                                      <p:cBhvr>
                                        <p:cTn id="27" dur="2000"/>
                                        <p:tgtEl>
                                          <p:spTgt spid="5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6">
                                            <p:txEl>
                                              <p:pRg st="4" end="4"/>
                                            </p:txEl>
                                          </p:spTgt>
                                        </p:tgtEl>
                                        <p:attrNameLst>
                                          <p:attrName>style.visibility</p:attrName>
                                        </p:attrNameLst>
                                      </p:cBhvr>
                                      <p:to>
                                        <p:strVal val="visible"/>
                                      </p:to>
                                    </p:set>
                                    <p:animEffect transition="in" filter="wipe(down)">
                                      <p:cBhvr>
                                        <p:cTn id="32" dur="2000"/>
                                        <p:tgtEl>
                                          <p:spTgt spid="5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6">
                                            <p:txEl>
                                              <p:pRg st="5" end="5"/>
                                            </p:txEl>
                                          </p:spTgt>
                                        </p:tgtEl>
                                        <p:attrNameLst>
                                          <p:attrName>style.visibility</p:attrName>
                                        </p:attrNameLst>
                                      </p:cBhvr>
                                      <p:to>
                                        <p:strVal val="visible"/>
                                      </p:to>
                                    </p:set>
                                    <p:animEffect transition="in" filter="wipe(down)">
                                      <p:cBhvr>
                                        <p:cTn id="37" dur="2000"/>
                                        <p:tgtEl>
                                          <p:spTgt spid="5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6">
                                            <p:txEl>
                                              <p:pRg st="6" end="6"/>
                                            </p:txEl>
                                          </p:spTgt>
                                        </p:tgtEl>
                                        <p:attrNameLst>
                                          <p:attrName>style.visibility</p:attrName>
                                        </p:attrNameLst>
                                      </p:cBhvr>
                                      <p:to>
                                        <p:strVal val="visible"/>
                                      </p:to>
                                    </p:set>
                                    <p:animEffect transition="in" filter="wipe(down)">
                                      <p:cBhvr>
                                        <p:cTn id="42" dur="2000"/>
                                        <p:tgtEl>
                                          <p:spTgt spid="5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6">
                                            <p:txEl>
                                              <p:pRg st="7" end="7"/>
                                            </p:txEl>
                                          </p:spTgt>
                                        </p:tgtEl>
                                        <p:attrNameLst>
                                          <p:attrName>style.visibility</p:attrName>
                                        </p:attrNameLst>
                                      </p:cBhvr>
                                      <p:to>
                                        <p:strVal val="visible"/>
                                      </p:to>
                                    </p:set>
                                    <p:animEffect transition="in" filter="wipe(down)">
                                      <p:cBhvr>
                                        <p:cTn id="47" dur="2000"/>
                                        <p:tgtEl>
                                          <p:spTgt spid="5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6">
                                            <p:txEl>
                                              <p:pRg st="8" end="8"/>
                                            </p:txEl>
                                          </p:spTgt>
                                        </p:tgtEl>
                                        <p:attrNameLst>
                                          <p:attrName>style.visibility</p:attrName>
                                        </p:attrNameLst>
                                      </p:cBhvr>
                                      <p:to>
                                        <p:strVal val="visible"/>
                                      </p:to>
                                    </p:set>
                                    <p:animEffect transition="in" filter="wipe(down)">
                                      <p:cBhvr>
                                        <p:cTn id="52" dur="2000"/>
                                        <p:tgtEl>
                                          <p:spTgt spid="5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6">
                                            <p:txEl>
                                              <p:pRg st="9" end="9"/>
                                            </p:txEl>
                                          </p:spTgt>
                                        </p:tgtEl>
                                        <p:attrNameLst>
                                          <p:attrName>style.visibility</p:attrName>
                                        </p:attrNameLst>
                                      </p:cBhvr>
                                      <p:to>
                                        <p:strVal val="visible"/>
                                      </p:to>
                                    </p:set>
                                    <p:animEffect transition="in" filter="wipe(down)">
                                      <p:cBhvr>
                                        <p:cTn id="57" dur="2000"/>
                                        <p:tgtEl>
                                          <p:spTgt spid="5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6">
                                            <p:txEl>
                                              <p:pRg st="10" end="10"/>
                                            </p:txEl>
                                          </p:spTgt>
                                        </p:tgtEl>
                                        <p:attrNameLst>
                                          <p:attrName>style.visibility</p:attrName>
                                        </p:attrNameLst>
                                      </p:cBhvr>
                                      <p:to>
                                        <p:strVal val="visible"/>
                                      </p:to>
                                    </p:set>
                                    <p:animEffect transition="in" filter="wipe(down)">
                                      <p:cBhvr>
                                        <p:cTn id="62" dur="2000"/>
                                        <p:tgtEl>
                                          <p:spTgt spid="56">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6">
                                            <p:txEl>
                                              <p:pRg st="11" end="11"/>
                                            </p:txEl>
                                          </p:spTgt>
                                        </p:tgtEl>
                                        <p:attrNameLst>
                                          <p:attrName>style.visibility</p:attrName>
                                        </p:attrNameLst>
                                      </p:cBhvr>
                                      <p:to>
                                        <p:strVal val="visible"/>
                                      </p:to>
                                    </p:set>
                                    <p:animEffect transition="in" filter="wipe(down)">
                                      <p:cBhvr>
                                        <p:cTn id="67" dur="2000"/>
                                        <p:tgtEl>
                                          <p:spTgt spid="56">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6">
                                            <p:txEl>
                                              <p:pRg st="12" end="12"/>
                                            </p:txEl>
                                          </p:spTgt>
                                        </p:tgtEl>
                                        <p:attrNameLst>
                                          <p:attrName>style.visibility</p:attrName>
                                        </p:attrNameLst>
                                      </p:cBhvr>
                                      <p:to>
                                        <p:strVal val="visible"/>
                                      </p:to>
                                    </p:set>
                                    <p:animEffect transition="in" filter="wipe(down)">
                                      <p:cBhvr>
                                        <p:cTn id="72" dur="2000"/>
                                        <p:tgtEl>
                                          <p:spTgt spid="56">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6">
                                            <p:txEl>
                                              <p:pRg st="13" end="13"/>
                                            </p:txEl>
                                          </p:spTgt>
                                        </p:tgtEl>
                                        <p:attrNameLst>
                                          <p:attrName>style.visibility</p:attrName>
                                        </p:attrNameLst>
                                      </p:cBhvr>
                                      <p:to>
                                        <p:strVal val="visible"/>
                                      </p:to>
                                    </p:set>
                                    <p:animEffect transition="in" filter="wipe(down)">
                                      <p:cBhvr>
                                        <p:cTn id="77" dur="2000"/>
                                        <p:tgtEl>
                                          <p:spTgt spid="56">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56">
                                            <p:txEl>
                                              <p:pRg st="14" end="14"/>
                                            </p:txEl>
                                          </p:spTgt>
                                        </p:tgtEl>
                                        <p:attrNameLst>
                                          <p:attrName>style.visibility</p:attrName>
                                        </p:attrNameLst>
                                      </p:cBhvr>
                                      <p:to>
                                        <p:strVal val="visible"/>
                                      </p:to>
                                    </p:set>
                                    <p:animEffect transition="in" filter="wipe(down)">
                                      <p:cBhvr>
                                        <p:cTn id="82" dur="2000"/>
                                        <p:tgtEl>
                                          <p:spTgt spid="5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44624"/>
            <a:ext cx="8229600" cy="654032"/>
          </a:xfrm>
        </p:spPr>
        <p:txBody>
          <a:bodyPr>
            <a:normAutofit/>
          </a:bodyPr>
          <a:lstStyle/>
          <a:p>
            <a:r>
              <a:rPr lang="ru-RU" sz="3200" b="1" dirty="0">
                <a:solidFill>
                  <a:srgbClr val="FF0000"/>
                </a:solidFill>
              </a:rPr>
              <a:t>Информационное обеспечение обучения:</a:t>
            </a:r>
            <a:endParaRPr lang="ru-RU" sz="3200" dirty="0">
              <a:solidFill>
                <a:srgbClr val="FF0000"/>
              </a:solidFill>
            </a:endParaRPr>
          </a:p>
        </p:txBody>
      </p:sp>
      <p:sp>
        <p:nvSpPr>
          <p:cNvPr id="56" name="Подзаголовок 55"/>
          <p:cNvSpPr>
            <a:spLocks noGrp="1"/>
          </p:cNvSpPr>
          <p:nvPr>
            <p:ph idx="1"/>
          </p:nvPr>
        </p:nvSpPr>
        <p:spPr>
          <a:xfrm>
            <a:off x="214281" y="928670"/>
            <a:ext cx="8779573" cy="5037290"/>
          </a:xfrm>
          <a:solidFill>
            <a:schemeClr val="bg1"/>
          </a:solidFill>
          <a:ln>
            <a:solidFill>
              <a:schemeClr val="bg1"/>
            </a:solidFill>
          </a:ln>
          <a:effectLst>
            <a:innerShdw blurRad="266700" dist="152400" dir="13500000">
              <a:prstClr val="black">
                <a:alpha val="50000"/>
              </a:prstClr>
            </a:innerShdw>
          </a:effectLst>
        </p:spPr>
        <p:txBody>
          <a:bodyPr>
            <a:noAutofit/>
          </a:bodyPr>
          <a:lstStyle/>
          <a:p>
            <a:pPr marL="358775" lvl="0" indent="-358775">
              <a:buFont typeface="+mj-lt"/>
              <a:buAutoNum type="arabicPeriod"/>
            </a:pPr>
            <a:r>
              <a:rPr lang="ru-RU" sz="1550" dirty="0" err="1"/>
              <a:t>Ганевский</a:t>
            </a:r>
            <a:r>
              <a:rPr lang="ru-RU" sz="1550" dirty="0"/>
              <a:t> Г.М., Гольдин И.И. Допуски, посадки и технические измерения в машиностроении. – М.: Высшая школа, 2002.</a:t>
            </a:r>
            <a:endParaRPr lang="en-US" sz="1550" dirty="0" smtClean="0"/>
          </a:p>
          <a:p>
            <a:pPr marL="358775" lvl="0" indent="-358775">
              <a:buFont typeface="+mj-lt"/>
              <a:buAutoNum type="arabicPeriod"/>
            </a:pPr>
            <a:r>
              <a:rPr lang="ru-RU" sz="1550" dirty="0"/>
              <a:t>Гончаров А.А., Копылов В.Д. Метрология, стандартизация и сертификация. – М.: Академия, 2005.</a:t>
            </a:r>
            <a:endParaRPr lang="en-US" sz="1550" dirty="0" smtClean="0"/>
          </a:p>
          <a:p>
            <a:pPr marL="358775" lvl="0" indent="-358775">
              <a:buFont typeface="+mj-lt"/>
              <a:buAutoNum type="arabicPeriod"/>
            </a:pPr>
            <a:r>
              <a:rPr lang="ru-RU" sz="1550" dirty="0" err="1" smtClean="0"/>
              <a:t>Дехтярь</a:t>
            </a:r>
            <a:r>
              <a:rPr lang="ru-RU" sz="1550" dirty="0"/>
              <a:t>, Г.М. Метрология, стандартизация и сертификация: учеб.  пособие / Г.М. </a:t>
            </a:r>
            <a:r>
              <a:rPr lang="ru-RU" sz="1550" dirty="0" err="1"/>
              <a:t>Дехтярь</a:t>
            </a:r>
            <a:r>
              <a:rPr lang="ru-RU" sz="1550" dirty="0"/>
              <a:t>. – М.: КУРС: ИНФРА-М., 2014. </a:t>
            </a:r>
          </a:p>
          <a:p>
            <a:pPr marL="358775" lvl="0" indent="-358775">
              <a:buFont typeface="+mj-lt"/>
              <a:buAutoNum type="arabicPeriod"/>
            </a:pPr>
            <a:r>
              <a:rPr lang="ru-RU" sz="1550" dirty="0"/>
              <a:t>Зайцев С.А. и др. Допуски, посадки и технические измерения в машиностроении. – М.: Высшая школа, 2001</a:t>
            </a:r>
            <a:r>
              <a:rPr lang="ru-RU" sz="1550" dirty="0" smtClean="0"/>
              <a:t>.</a:t>
            </a:r>
            <a:endParaRPr lang="en-US" sz="1550" dirty="0" smtClean="0"/>
          </a:p>
          <a:p>
            <a:pPr marL="358775" lvl="0" indent="-358775">
              <a:buFont typeface="+mj-lt"/>
              <a:buAutoNum type="arabicPeriod"/>
            </a:pPr>
            <a:r>
              <a:rPr lang="ru-RU" sz="1550" dirty="0"/>
              <a:t>Зайцев С.А. Контрольно-измерительные приборы и инструменты. – М.: Академия, 2002.</a:t>
            </a:r>
            <a:endParaRPr lang="en-US" sz="1550" dirty="0" smtClean="0"/>
          </a:p>
          <a:p>
            <a:pPr marL="358775" lvl="0" indent="-358775">
              <a:buFont typeface="+mj-lt"/>
              <a:buAutoNum type="arabicPeriod"/>
            </a:pPr>
            <a:r>
              <a:rPr lang="ru-RU" sz="1550" dirty="0" err="1" smtClean="0"/>
              <a:t>Качурина</a:t>
            </a:r>
            <a:r>
              <a:rPr lang="ru-RU" sz="1550" dirty="0"/>
              <a:t>, Т.А. Метрология и стандартизация: учебник для студ. учреждений сред. проф. образования / Т.А. </a:t>
            </a:r>
            <a:r>
              <a:rPr lang="ru-RU" sz="1550" dirty="0" err="1"/>
              <a:t>Качурина</a:t>
            </a:r>
            <a:r>
              <a:rPr lang="ru-RU" sz="1550" dirty="0"/>
              <a:t>. – 2-е изд., стер. – М.: Академия, 2014.</a:t>
            </a:r>
          </a:p>
          <a:p>
            <a:pPr marL="358775" lvl="0" indent="-358775">
              <a:buFont typeface="+mj-lt"/>
              <a:buAutoNum type="arabicPeriod"/>
            </a:pPr>
            <a:r>
              <a:rPr lang="ru-RU" sz="1550" dirty="0" err="1"/>
              <a:t>Маргвелашвили</a:t>
            </a:r>
            <a:r>
              <a:rPr lang="ru-RU" sz="1550" dirty="0"/>
              <a:t> Л.В. Метрология, стандартизация и сертификация на транспорте: лабораторно-практические работы: учеб. пособие для студ. учреждений сред. проф. образования / Л.В. </a:t>
            </a:r>
            <a:r>
              <a:rPr lang="ru-RU" sz="1550" dirty="0" err="1"/>
              <a:t>Маргвелашвили</a:t>
            </a:r>
            <a:r>
              <a:rPr lang="ru-RU" sz="1550" dirty="0"/>
              <a:t>. – 4-е изд., стер. – М.: Академия, 2014.</a:t>
            </a:r>
          </a:p>
          <a:p>
            <a:pPr marL="358775" indent="-358775">
              <a:buFont typeface="+mj-lt"/>
              <a:buAutoNum type="arabicPeriod"/>
            </a:pPr>
            <a:r>
              <a:rPr lang="ru-RU" sz="1550" dirty="0"/>
              <a:t>Метрология, стандартизация и сертификация на транспорте: учебник для студ. учреждений сред. проф. образования / [И.А. Иванов, С.В. </a:t>
            </a:r>
            <a:r>
              <a:rPr lang="ru-RU" sz="1550" dirty="0" err="1"/>
              <a:t>Урушев</a:t>
            </a:r>
            <a:r>
              <a:rPr lang="ru-RU" sz="1550" dirty="0"/>
              <a:t>, А.А. Воробьев, Д.П. Кононов]. – М.: Академия, 2013.</a:t>
            </a:r>
          </a:p>
          <a:p>
            <a:pPr marL="358775" lvl="0" indent="-358775">
              <a:buFont typeface="+mj-lt"/>
              <a:buAutoNum type="arabicPeriod"/>
            </a:pPr>
            <a:r>
              <a:rPr lang="ru-RU" sz="1550" dirty="0" err="1" smtClean="0"/>
              <a:t>Шишмарев</a:t>
            </a:r>
            <a:r>
              <a:rPr lang="ru-RU" sz="1550" dirty="0" smtClean="0"/>
              <a:t> </a:t>
            </a:r>
            <a:r>
              <a:rPr lang="ru-RU" sz="1550" dirty="0"/>
              <a:t>В.Ю. Метрология, стандартизация, сертификация и техническое регулирование: учебник для студ. учреждений сред. проф. образования / В.Ю. </a:t>
            </a:r>
            <a:r>
              <a:rPr lang="ru-RU" sz="1550" dirty="0" err="1"/>
              <a:t>Шишмарев</a:t>
            </a:r>
            <a:r>
              <a:rPr lang="ru-RU" sz="1550" dirty="0"/>
              <a:t>. – 4- е изд. стер. – М.: Академия, 2014</a:t>
            </a:r>
            <a:r>
              <a:rPr lang="ru-RU" sz="1550" dirty="0" smtClean="0"/>
              <a:t>.</a:t>
            </a:r>
            <a:endParaRPr lang="ru-RU" sz="1550" dirty="0">
              <a:ln w="3175">
                <a:noFill/>
              </a:ln>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104</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EBC003C1-EFF9-46B3-9A43-8CE7201EAD6B}" type="datetime1">
              <a:rPr lang="ru-RU" smtClean="0"/>
              <a:pPr/>
              <a:t>01.02.2022</a:t>
            </a:fld>
            <a:endParaRPr lang="ru-RU"/>
          </a:p>
        </p:txBody>
      </p:sp>
    </p:spTree>
  </p:cSld>
  <p:clrMapOvr>
    <a:masterClrMapping/>
  </p:clrMapOvr>
  <p:transition>
    <p:dissolv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1628800"/>
            <a:ext cx="8229600" cy="3168352"/>
          </a:xfrm>
        </p:spPr>
        <p:txBody>
          <a:bodyPr>
            <a:noAutofit/>
          </a:bodyPr>
          <a:lstStyle/>
          <a:p>
            <a:r>
              <a:rPr lang="ru-RU" sz="9600" b="1" i="1" dirty="0" smtClean="0">
                <a:ln w="17780" cmpd="sng">
                  <a:solidFill>
                    <a:srgbClr val="FFFFFF"/>
                  </a:solidFill>
                  <a:prstDash val="solid"/>
                  <a:miter lim="800000"/>
                </a:ln>
                <a:solidFill>
                  <a:srgbClr val="1138FB"/>
                </a:solidFill>
                <a:effectLst>
                  <a:outerShdw blurRad="50800" algn="tl" rotWithShape="0">
                    <a:srgbClr val="000000"/>
                  </a:outerShdw>
                </a:effectLst>
              </a:rPr>
              <a:t>Спасибо за внимание !</a:t>
            </a:r>
            <a:endParaRPr lang="ru-RU" sz="9600" b="1" i="1" dirty="0">
              <a:ln w="17780" cmpd="sng">
                <a:solidFill>
                  <a:srgbClr val="FFFFFF"/>
                </a:solidFill>
                <a:prstDash val="solid"/>
                <a:miter lim="800000"/>
              </a:ln>
              <a:solidFill>
                <a:srgbClr val="1138FB"/>
              </a:solidFill>
              <a:effectLst>
                <a:outerShdw blurRad="50800" algn="tl" rotWithShape="0">
                  <a:srgbClr val="000000"/>
                </a:outerShdw>
              </a:effectLst>
            </a:endParaRPr>
          </a:p>
        </p:txBody>
      </p:sp>
      <p:sp>
        <p:nvSpPr>
          <p:cNvPr id="45" name="Дата 44"/>
          <p:cNvSpPr>
            <a:spLocks noGrp="1"/>
          </p:cNvSpPr>
          <p:nvPr>
            <p:ph type="dt" sz="half" idx="10"/>
          </p:nvPr>
        </p:nvSpPr>
        <p:spPr/>
        <p:txBody>
          <a:bodyPr/>
          <a:lstStyle/>
          <a:p>
            <a:fld id="{EBC003C1-EFF9-46B3-9A43-8CE7201EAD6B}" type="datetime1">
              <a:rPr lang="ru-RU" smtClean="0"/>
              <a:pPr/>
              <a:t>01.02.2022</a:t>
            </a:fld>
            <a:endParaRPr lang="ru-RU"/>
          </a:p>
        </p:txBody>
      </p:sp>
      <p:sp>
        <p:nvSpPr>
          <p:cNvPr id="37" name="Номер слайда 36"/>
          <p:cNvSpPr>
            <a:spLocks noGrp="1"/>
          </p:cNvSpPr>
          <p:nvPr>
            <p:ph type="sldNum" sz="quarter" idx="12"/>
          </p:nvPr>
        </p:nvSpPr>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105</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08952"/>
            <a:ext cx="8247860" cy="545080"/>
          </a:xfrm>
          <a:solidFill>
            <a:srgbClr val="FFFF00"/>
          </a:solidFill>
        </p:spPr>
        <p:txBody>
          <a:bodyPr>
            <a:normAutofit fontScale="90000"/>
          </a:bodyPr>
          <a:lstStyle/>
          <a:p>
            <a:r>
              <a:rPr lang="ru-RU" b="1" dirty="0" smtClean="0">
                <a:ln w="17780" cmpd="sng">
                  <a:solidFill>
                    <a:srgbClr val="FFFFFF"/>
                  </a:solidFill>
                  <a:prstDash val="solid"/>
                  <a:miter lim="800000"/>
                </a:ln>
                <a:solidFill>
                  <a:srgbClr val="1138FB"/>
                </a:solidFill>
                <a:effectLst>
                  <a:outerShdw blurRad="50800" algn="tl" rotWithShape="0">
                    <a:srgbClr val="000000"/>
                  </a:outerShdw>
                </a:effectLst>
              </a:rPr>
              <a:t>ЦЕЛИ СТАНДАРТИЗАЦИИ</a:t>
            </a:r>
            <a:endParaRPr lang="ru-RU" b="1" dirty="0">
              <a:ln w="17780" cmpd="sng">
                <a:solidFill>
                  <a:srgbClr val="FFFFFF"/>
                </a:solidFill>
                <a:prstDash val="solid"/>
                <a:miter lim="800000"/>
              </a:ln>
              <a:solidFill>
                <a:srgbClr val="1138FB"/>
              </a:solidFill>
              <a:effectLst>
                <a:outerShdw blurRad="50800" algn="tl" rotWithShape="0">
                  <a:srgbClr val="000000"/>
                </a:outerShdw>
              </a:effectLst>
            </a:endParaRPr>
          </a:p>
        </p:txBody>
      </p:sp>
      <p:sp>
        <p:nvSpPr>
          <p:cNvPr id="56" name="Подзаголовок 55"/>
          <p:cNvSpPr>
            <a:spLocks noGrp="1"/>
          </p:cNvSpPr>
          <p:nvPr>
            <p:ph idx="1"/>
          </p:nvPr>
        </p:nvSpPr>
        <p:spPr>
          <a:xfrm>
            <a:off x="214282" y="928670"/>
            <a:ext cx="8715436" cy="5000660"/>
          </a:xfrm>
          <a:solidFill>
            <a:schemeClr val="bg1"/>
          </a:solidFill>
          <a:ln>
            <a:solidFill>
              <a:schemeClr val="bg1"/>
            </a:solidFill>
          </a:ln>
          <a:effectLst>
            <a:innerShdw blurRad="266700" dist="152400" dir="13500000">
              <a:prstClr val="black">
                <a:alpha val="50000"/>
              </a:prstClr>
            </a:innerShdw>
          </a:effectLst>
        </p:spPr>
        <p:txBody>
          <a:bodyPr anchor="ctr">
            <a:normAutofit/>
          </a:bodyPr>
          <a:lstStyle/>
          <a:p>
            <a:pPr marL="0" indent="0">
              <a:buNone/>
            </a:pPr>
            <a:r>
              <a:rPr lang="ru-RU" b="1" i="1" dirty="0">
                <a:solidFill>
                  <a:srgbClr val="FF0000"/>
                </a:solidFill>
              </a:rPr>
              <a:t>2. </a:t>
            </a:r>
            <a:r>
              <a:rPr lang="ru-RU" b="1" i="1" u="sng" dirty="0">
                <a:solidFill>
                  <a:srgbClr val="FF0000"/>
                </a:solidFill>
              </a:rPr>
              <a:t>Обеспечением</a:t>
            </a:r>
            <a:r>
              <a:rPr lang="ru-RU" b="1" i="1" dirty="0">
                <a:solidFill>
                  <a:srgbClr val="FF0000"/>
                </a:solidFill>
              </a:rPr>
              <a:t>:</a:t>
            </a:r>
            <a:endParaRPr lang="ru-RU" dirty="0">
              <a:solidFill>
                <a:srgbClr val="FF0000"/>
              </a:solidFill>
            </a:endParaRPr>
          </a:p>
          <a:p>
            <a:pPr lvl="1">
              <a:buClr>
                <a:srgbClr val="FF0000"/>
              </a:buClr>
              <a:buFont typeface="Wingdings" panose="05000000000000000000" pitchFamily="2" charset="2"/>
              <a:buChar char="Ø"/>
            </a:pPr>
            <a:r>
              <a:rPr lang="ru-RU" dirty="0"/>
              <a:t>научно-технического прогресса;</a:t>
            </a:r>
          </a:p>
          <a:p>
            <a:pPr lvl="1">
              <a:buClr>
                <a:srgbClr val="FF0000"/>
              </a:buClr>
              <a:buFont typeface="Wingdings" panose="05000000000000000000" pitchFamily="2" charset="2"/>
              <a:buChar char="Ø"/>
            </a:pPr>
            <a:r>
              <a:rPr lang="ru-RU" dirty="0"/>
              <a:t>рационального использования ресурсов (ресурсосбережение);</a:t>
            </a:r>
          </a:p>
          <a:p>
            <a:pPr lvl="1">
              <a:buClr>
                <a:srgbClr val="FF0000"/>
              </a:buClr>
              <a:buFont typeface="Wingdings" panose="05000000000000000000" pitchFamily="2" charset="2"/>
              <a:buChar char="Ø"/>
            </a:pPr>
            <a:r>
              <a:rPr lang="ru-RU" dirty="0"/>
              <a:t>технической и информационной совместимости объектов стандартизации;</a:t>
            </a:r>
          </a:p>
          <a:p>
            <a:pPr lvl="1">
              <a:buClr>
                <a:srgbClr val="FF0000"/>
              </a:buClr>
              <a:buFont typeface="Wingdings" panose="05000000000000000000" pitchFamily="2" charset="2"/>
              <a:buChar char="Ø"/>
            </a:pPr>
            <a:r>
              <a:rPr lang="ru-RU" dirty="0"/>
              <a:t>сопоставимости результатов исследований (испытаний) и измерений, технических и экономико-статистических данных;</a:t>
            </a:r>
          </a:p>
          <a:p>
            <a:pPr lvl="1">
              <a:buClr>
                <a:srgbClr val="FF0000"/>
              </a:buClr>
              <a:buFont typeface="Wingdings" panose="05000000000000000000" pitchFamily="2" charset="2"/>
              <a:buChar char="Ø"/>
            </a:pPr>
            <a:r>
              <a:rPr lang="ru-RU" dirty="0"/>
              <a:t>взаимозаменяемости продукции.</a:t>
            </a:r>
            <a:endParaRPr lang="ru-RU" sz="2700" dirty="0"/>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11</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3B4BE4CE-F87E-49AB-A223-A2028ECFDE2B}" type="datetime1">
              <a:rPr lang="ru-RU" smtClean="0"/>
              <a:pPr/>
              <a:t>01.02.2022</a:t>
            </a:fld>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79491729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plus(in)">
                                      <p:cBhvr>
                                        <p:cTn id="7" dur="2000"/>
                                        <p:tgtEl>
                                          <p:spTgt spid="55"/>
                                        </p:tgtEl>
                                      </p:cBhvr>
                                    </p:animEffect>
                                  </p:childTnLst>
                                </p:cTn>
                              </p:par>
                            </p:childTnLst>
                          </p:cTn>
                        </p:par>
                        <p:par>
                          <p:cTn id="8" fill="hold">
                            <p:stCondLst>
                              <p:cond delay="2000"/>
                            </p:stCondLst>
                            <p:childTnLst>
                              <p:par>
                                <p:cTn id="9" presetID="17" presetClass="entr" presetSubtype="8" fill="hold"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 calcmode="lin" valueType="num">
                                      <p:cBhvr>
                                        <p:cTn id="11" dur="2000" fill="hold"/>
                                        <p:tgtEl>
                                          <p:spTgt spid="56">
                                            <p:txEl>
                                              <p:pRg st="0" end="0"/>
                                            </p:txEl>
                                          </p:spTgt>
                                        </p:tgtEl>
                                        <p:attrNameLst>
                                          <p:attrName>ppt_x</p:attrName>
                                        </p:attrNameLst>
                                      </p:cBhvr>
                                      <p:tavLst>
                                        <p:tav tm="0">
                                          <p:val>
                                            <p:strVal val="#ppt_x-#ppt_w/2"/>
                                          </p:val>
                                        </p:tav>
                                        <p:tav tm="100000">
                                          <p:val>
                                            <p:strVal val="#ppt_x"/>
                                          </p:val>
                                        </p:tav>
                                      </p:tavLst>
                                    </p:anim>
                                    <p:anim calcmode="lin" valueType="num">
                                      <p:cBhvr>
                                        <p:cTn id="12" dur="2000" fill="hold"/>
                                        <p:tgtEl>
                                          <p:spTgt spid="56">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6">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4000"/>
                            </p:stCondLst>
                            <p:childTnLst>
                              <p:par>
                                <p:cTn id="16" presetID="17" presetClass="entr" presetSubtype="8" fill="hold" nodeType="afterEffect">
                                  <p:stCondLst>
                                    <p:cond delay="0"/>
                                  </p:stCondLst>
                                  <p:childTnLst>
                                    <p:set>
                                      <p:cBhvr>
                                        <p:cTn id="17" dur="1" fill="hold">
                                          <p:stCondLst>
                                            <p:cond delay="0"/>
                                          </p:stCondLst>
                                        </p:cTn>
                                        <p:tgtEl>
                                          <p:spTgt spid="56">
                                            <p:txEl>
                                              <p:pRg st="1" end="1"/>
                                            </p:txEl>
                                          </p:spTgt>
                                        </p:tgtEl>
                                        <p:attrNameLst>
                                          <p:attrName>style.visibility</p:attrName>
                                        </p:attrNameLst>
                                      </p:cBhvr>
                                      <p:to>
                                        <p:strVal val="visible"/>
                                      </p:to>
                                    </p:set>
                                    <p:anim calcmode="lin" valueType="num">
                                      <p:cBhvr>
                                        <p:cTn id="18" dur="2000" fill="hold"/>
                                        <p:tgtEl>
                                          <p:spTgt spid="56">
                                            <p:txEl>
                                              <p:pRg st="1" end="1"/>
                                            </p:txEl>
                                          </p:spTgt>
                                        </p:tgtEl>
                                        <p:attrNameLst>
                                          <p:attrName>ppt_x</p:attrName>
                                        </p:attrNameLst>
                                      </p:cBhvr>
                                      <p:tavLst>
                                        <p:tav tm="0">
                                          <p:val>
                                            <p:strVal val="#ppt_x-#ppt_w/2"/>
                                          </p:val>
                                        </p:tav>
                                        <p:tav tm="100000">
                                          <p:val>
                                            <p:strVal val="#ppt_x"/>
                                          </p:val>
                                        </p:tav>
                                      </p:tavLst>
                                    </p:anim>
                                    <p:anim calcmode="lin" valueType="num">
                                      <p:cBhvr>
                                        <p:cTn id="19" dur="2000" fill="hold"/>
                                        <p:tgtEl>
                                          <p:spTgt spid="56">
                                            <p:txEl>
                                              <p:pRg st="1" end="1"/>
                                            </p:txEl>
                                          </p:spTgt>
                                        </p:tgtEl>
                                        <p:attrNameLst>
                                          <p:attrName>ppt_y</p:attrName>
                                        </p:attrNameLst>
                                      </p:cBhvr>
                                      <p:tavLst>
                                        <p:tav tm="0">
                                          <p:val>
                                            <p:strVal val="#ppt_y"/>
                                          </p:val>
                                        </p:tav>
                                        <p:tav tm="100000">
                                          <p:val>
                                            <p:strVal val="#ppt_y"/>
                                          </p:val>
                                        </p:tav>
                                      </p:tavLst>
                                    </p:anim>
                                    <p:anim calcmode="lin" valueType="num">
                                      <p:cBhvr>
                                        <p:cTn id="20" dur="2000" fill="hold"/>
                                        <p:tgtEl>
                                          <p:spTgt spid="56">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56">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17" presetClass="entr" presetSubtype="8" fill="hold" nodeType="afterEffect">
                                  <p:stCondLst>
                                    <p:cond delay="0"/>
                                  </p:stCondLst>
                                  <p:childTnLst>
                                    <p:set>
                                      <p:cBhvr>
                                        <p:cTn id="24" dur="1" fill="hold">
                                          <p:stCondLst>
                                            <p:cond delay="0"/>
                                          </p:stCondLst>
                                        </p:cTn>
                                        <p:tgtEl>
                                          <p:spTgt spid="56">
                                            <p:txEl>
                                              <p:pRg st="2" end="2"/>
                                            </p:txEl>
                                          </p:spTgt>
                                        </p:tgtEl>
                                        <p:attrNameLst>
                                          <p:attrName>style.visibility</p:attrName>
                                        </p:attrNameLst>
                                      </p:cBhvr>
                                      <p:to>
                                        <p:strVal val="visible"/>
                                      </p:to>
                                    </p:set>
                                    <p:anim calcmode="lin" valueType="num">
                                      <p:cBhvr>
                                        <p:cTn id="25" dur="2000" fill="hold"/>
                                        <p:tgtEl>
                                          <p:spTgt spid="56">
                                            <p:txEl>
                                              <p:pRg st="2" end="2"/>
                                            </p:txEl>
                                          </p:spTgt>
                                        </p:tgtEl>
                                        <p:attrNameLst>
                                          <p:attrName>ppt_x</p:attrName>
                                        </p:attrNameLst>
                                      </p:cBhvr>
                                      <p:tavLst>
                                        <p:tav tm="0">
                                          <p:val>
                                            <p:strVal val="#ppt_x-#ppt_w/2"/>
                                          </p:val>
                                        </p:tav>
                                        <p:tav tm="100000">
                                          <p:val>
                                            <p:strVal val="#ppt_x"/>
                                          </p:val>
                                        </p:tav>
                                      </p:tavLst>
                                    </p:anim>
                                    <p:anim calcmode="lin" valueType="num">
                                      <p:cBhvr>
                                        <p:cTn id="26" dur="2000" fill="hold"/>
                                        <p:tgtEl>
                                          <p:spTgt spid="56">
                                            <p:txEl>
                                              <p:pRg st="2" end="2"/>
                                            </p:txEl>
                                          </p:spTgt>
                                        </p:tgtEl>
                                        <p:attrNameLst>
                                          <p:attrName>ppt_y</p:attrName>
                                        </p:attrNameLst>
                                      </p:cBhvr>
                                      <p:tavLst>
                                        <p:tav tm="0">
                                          <p:val>
                                            <p:strVal val="#ppt_y"/>
                                          </p:val>
                                        </p:tav>
                                        <p:tav tm="100000">
                                          <p:val>
                                            <p:strVal val="#ppt_y"/>
                                          </p:val>
                                        </p:tav>
                                      </p:tavLst>
                                    </p:anim>
                                    <p:anim calcmode="lin" valueType="num">
                                      <p:cBhvr>
                                        <p:cTn id="27" dur="2000" fill="hold"/>
                                        <p:tgtEl>
                                          <p:spTgt spid="56">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56">
                                            <p:txEl>
                                              <p:pRg st="2" end="2"/>
                                            </p:txEl>
                                          </p:spTgt>
                                        </p:tgtEl>
                                        <p:attrNameLst>
                                          <p:attrName>ppt_h</p:attrName>
                                        </p:attrNameLst>
                                      </p:cBhvr>
                                      <p:tavLst>
                                        <p:tav tm="0">
                                          <p:val>
                                            <p:strVal val="#ppt_h"/>
                                          </p:val>
                                        </p:tav>
                                        <p:tav tm="100000">
                                          <p:val>
                                            <p:strVal val="#ppt_h"/>
                                          </p:val>
                                        </p:tav>
                                      </p:tavLst>
                                    </p:anim>
                                  </p:childTnLst>
                                </p:cTn>
                              </p:par>
                            </p:childTnLst>
                          </p:cTn>
                        </p:par>
                        <p:par>
                          <p:cTn id="29" fill="hold">
                            <p:stCondLst>
                              <p:cond delay="8000"/>
                            </p:stCondLst>
                            <p:childTnLst>
                              <p:par>
                                <p:cTn id="30" presetID="17" presetClass="entr" presetSubtype="8" fill="hold" nodeType="afterEffect">
                                  <p:stCondLst>
                                    <p:cond delay="0"/>
                                  </p:stCondLst>
                                  <p:childTnLst>
                                    <p:set>
                                      <p:cBhvr>
                                        <p:cTn id="31" dur="1" fill="hold">
                                          <p:stCondLst>
                                            <p:cond delay="0"/>
                                          </p:stCondLst>
                                        </p:cTn>
                                        <p:tgtEl>
                                          <p:spTgt spid="56">
                                            <p:txEl>
                                              <p:pRg st="3" end="3"/>
                                            </p:txEl>
                                          </p:spTgt>
                                        </p:tgtEl>
                                        <p:attrNameLst>
                                          <p:attrName>style.visibility</p:attrName>
                                        </p:attrNameLst>
                                      </p:cBhvr>
                                      <p:to>
                                        <p:strVal val="visible"/>
                                      </p:to>
                                    </p:set>
                                    <p:anim calcmode="lin" valueType="num">
                                      <p:cBhvr>
                                        <p:cTn id="32" dur="2000" fill="hold"/>
                                        <p:tgtEl>
                                          <p:spTgt spid="56">
                                            <p:txEl>
                                              <p:pRg st="3" end="3"/>
                                            </p:txEl>
                                          </p:spTgt>
                                        </p:tgtEl>
                                        <p:attrNameLst>
                                          <p:attrName>ppt_x</p:attrName>
                                        </p:attrNameLst>
                                      </p:cBhvr>
                                      <p:tavLst>
                                        <p:tav tm="0">
                                          <p:val>
                                            <p:strVal val="#ppt_x-#ppt_w/2"/>
                                          </p:val>
                                        </p:tav>
                                        <p:tav tm="100000">
                                          <p:val>
                                            <p:strVal val="#ppt_x"/>
                                          </p:val>
                                        </p:tav>
                                      </p:tavLst>
                                    </p:anim>
                                    <p:anim calcmode="lin" valueType="num">
                                      <p:cBhvr>
                                        <p:cTn id="33" dur="2000" fill="hold"/>
                                        <p:tgtEl>
                                          <p:spTgt spid="56">
                                            <p:txEl>
                                              <p:pRg st="3" end="3"/>
                                            </p:txEl>
                                          </p:spTgt>
                                        </p:tgtEl>
                                        <p:attrNameLst>
                                          <p:attrName>ppt_y</p:attrName>
                                        </p:attrNameLst>
                                      </p:cBhvr>
                                      <p:tavLst>
                                        <p:tav tm="0">
                                          <p:val>
                                            <p:strVal val="#ppt_y"/>
                                          </p:val>
                                        </p:tav>
                                        <p:tav tm="100000">
                                          <p:val>
                                            <p:strVal val="#ppt_y"/>
                                          </p:val>
                                        </p:tav>
                                      </p:tavLst>
                                    </p:anim>
                                    <p:anim calcmode="lin" valueType="num">
                                      <p:cBhvr>
                                        <p:cTn id="34" dur="2000" fill="hold"/>
                                        <p:tgtEl>
                                          <p:spTgt spid="56">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56">
                                            <p:txEl>
                                              <p:pRg st="3" end="3"/>
                                            </p:txEl>
                                          </p:spTgt>
                                        </p:tgtEl>
                                        <p:attrNameLst>
                                          <p:attrName>ppt_h</p:attrName>
                                        </p:attrNameLst>
                                      </p:cBhvr>
                                      <p:tavLst>
                                        <p:tav tm="0">
                                          <p:val>
                                            <p:strVal val="#ppt_h"/>
                                          </p:val>
                                        </p:tav>
                                        <p:tav tm="100000">
                                          <p:val>
                                            <p:strVal val="#ppt_h"/>
                                          </p:val>
                                        </p:tav>
                                      </p:tavLst>
                                    </p:anim>
                                  </p:childTnLst>
                                </p:cTn>
                              </p:par>
                            </p:childTnLst>
                          </p:cTn>
                        </p:par>
                        <p:par>
                          <p:cTn id="36" fill="hold">
                            <p:stCondLst>
                              <p:cond delay="10000"/>
                            </p:stCondLst>
                            <p:childTnLst>
                              <p:par>
                                <p:cTn id="37" presetID="17" presetClass="entr" presetSubtype="8" fill="hold" nodeType="afterEffect">
                                  <p:stCondLst>
                                    <p:cond delay="0"/>
                                  </p:stCondLst>
                                  <p:childTnLst>
                                    <p:set>
                                      <p:cBhvr>
                                        <p:cTn id="38" dur="1" fill="hold">
                                          <p:stCondLst>
                                            <p:cond delay="0"/>
                                          </p:stCondLst>
                                        </p:cTn>
                                        <p:tgtEl>
                                          <p:spTgt spid="56">
                                            <p:txEl>
                                              <p:pRg st="4" end="4"/>
                                            </p:txEl>
                                          </p:spTgt>
                                        </p:tgtEl>
                                        <p:attrNameLst>
                                          <p:attrName>style.visibility</p:attrName>
                                        </p:attrNameLst>
                                      </p:cBhvr>
                                      <p:to>
                                        <p:strVal val="visible"/>
                                      </p:to>
                                    </p:set>
                                    <p:anim calcmode="lin" valueType="num">
                                      <p:cBhvr>
                                        <p:cTn id="39" dur="2000" fill="hold"/>
                                        <p:tgtEl>
                                          <p:spTgt spid="56">
                                            <p:txEl>
                                              <p:pRg st="4" end="4"/>
                                            </p:txEl>
                                          </p:spTgt>
                                        </p:tgtEl>
                                        <p:attrNameLst>
                                          <p:attrName>ppt_x</p:attrName>
                                        </p:attrNameLst>
                                      </p:cBhvr>
                                      <p:tavLst>
                                        <p:tav tm="0">
                                          <p:val>
                                            <p:strVal val="#ppt_x-#ppt_w/2"/>
                                          </p:val>
                                        </p:tav>
                                        <p:tav tm="100000">
                                          <p:val>
                                            <p:strVal val="#ppt_x"/>
                                          </p:val>
                                        </p:tav>
                                      </p:tavLst>
                                    </p:anim>
                                    <p:anim calcmode="lin" valueType="num">
                                      <p:cBhvr>
                                        <p:cTn id="40" dur="2000" fill="hold"/>
                                        <p:tgtEl>
                                          <p:spTgt spid="56">
                                            <p:txEl>
                                              <p:pRg st="4" end="4"/>
                                            </p:txEl>
                                          </p:spTgt>
                                        </p:tgtEl>
                                        <p:attrNameLst>
                                          <p:attrName>ppt_y</p:attrName>
                                        </p:attrNameLst>
                                      </p:cBhvr>
                                      <p:tavLst>
                                        <p:tav tm="0">
                                          <p:val>
                                            <p:strVal val="#ppt_y"/>
                                          </p:val>
                                        </p:tav>
                                        <p:tav tm="100000">
                                          <p:val>
                                            <p:strVal val="#ppt_y"/>
                                          </p:val>
                                        </p:tav>
                                      </p:tavLst>
                                    </p:anim>
                                    <p:anim calcmode="lin" valueType="num">
                                      <p:cBhvr>
                                        <p:cTn id="41" dur="2000" fill="hold"/>
                                        <p:tgtEl>
                                          <p:spTgt spid="56">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56">
                                            <p:txEl>
                                              <p:pRg st="4" end="4"/>
                                            </p:txEl>
                                          </p:spTgt>
                                        </p:tgtEl>
                                        <p:attrNameLst>
                                          <p:attrName>ppt_h</p:attrName>
                                        </p:attrNameLst>
                                      </p:cBhvr>
                                      <p:tavLst>
                                        <p:tav tm="0">
                                          <p:val>
                                            <p:strVal val="#ppt_h"/>
                                          </p:val>
                                        </p:tav>
                                        <p:tav tm="100000">
                                          <p:val>
                                            <p:strVal val="#ppt_h"/>
                                          </p:val>
                                        </p:tav>
                                      </p:tavLst>
                                    </p:anim>
                                  </p:childTnLst>
                                </p:cTn>
                              </p:par>
                            </p:childTnLst>
                          </p:cTn>
                        </p:par>
                        <p:par>
                          <p:cTn id="43" fill="hold">
                            <p:stCondLst>
                              <p:cond delay="12000"/>
                            </p:stCondLst>
                            <p:childTnLst>
                              <p:par>
                                <p:cTn id="44" presetID="17" presetClass="entr" presetSubtype="8" fill="hold" nodeType="afterEffect">
                                  <p:stCondLst>
                                    <p:cond delay="0"/>
                                  </p:stCondLst>
                                  <p:childTnLst>
                                    <p:set>
                                      <p:cBhvr>
                                        <p:cTn id="45" dur="1" fill="hold">
                                          <p:stCondLst>
                                            <p:cond delay="0"/>
                                          </p:stCondLst>
                                        </p:cTn>
                                        <p:tgtEl>
                                          <p:spTgt spid="56">
                                            <p:txEl>
                                              <p:pRg st="5" end="5"/>
                                            </p:txEl>
                                          </p:spTgt>
                                        </p:tgtEl>
                                        <p:attrNameLst>
                                          <p:attrName>style.visibility</p:attrName>
                                        </p:attrNameLst>
                                      </p:cBhvr>
                                      <p:to>
                                        <p:strVal val="visible"/>
                                      </p:to>
                                    </p:set>
                                    <p:anim calcmode="lin" valueType="num">
                                      <p:cBhvr>
                                        <p:cTn id="46" dur="2000" fill="hold"/>
                                        <p:tgtEl>
                                          <p:spTgt spid="56">
                                            <p:txEl>
                                              <p:pRg st="5" end="5"/>
                                            </p:txEl>
                                          </p:spTgt>
                                        </p:tgtEl>
                                        <p:attrNameLst>
                                          <p:attrName>ppt_x</p:attrName>
                                        </p:attrNameLst>
                                      </p:cBhvr>
                                      <p:tavLst>
                                        <p:tav tm="0">
                                          <p:val>
                                            <p:strVal val="#ppt_x-#ppt_w/2"/>
                                          </p:val>
                                        </p:tav>
                                        <p:tav tm="100000">
                                          <p:val>
                                            <p:strVal val="#ppt_x"/>
                                          </p:val>
                                        </p:tav>
                                      </p:tavLst>
                                    </p:anim>
                                    <p:anim calcmode="lin" valueType="num">
                                      <p:cBhvr>
                                        <p:cTn id="47" dur="2000" fill="hold"/>
                                        <p:tgtEl>
                                          <p:spTgt spid="56">
                                            <p:txEl>
                                              <p:pRg st="5" end="5"/>
                                            </p:txEl>
                                          </p:spTgt>
                                        </p:tgtEl>
                                        <p:attrNameLst>
                                          <p:attrName>ppt_y</p:attrName>
                                        </p:attrNameLst>
                                      </p:cBhvr>
                                      <p:tavLst>
                                        <p:tav tm="0">
                                          <p:val>
                                            <p:strVal val="#ppt_y"/>
                                          </p:val>
                                        </p:tav>
                                        <p:tav tm="100000">
                                          <p:val>
                                            <p:strVal val="#ppt_y"/>
                                          </p:val>
                                        </p:tav>
                                      </p:tavLst>
                                    </p:anim>
                                    <p:anim calcmode="lin" valueType="num">
                                      <p:cBhvr>
                                        <p:cTn id="48" dur="2000" fill="hold"/>
                                        <p:tgtEl>
                                          <p:spTgt spid="56">
                                            <p:txEl>
                                              <p:pRg st="5" end="5"/>
                                            </p:txEl>
                                          </p:spTgt>
                                        </p:tgtEl>
                                        <p:attrNameLst>
                                          <p:attrName>ppt_w</p:attrName>
                                        </p:attrNameLst>
                                      </p:cBhvr>
                                      <p:tavLst>
                                        <p:tav tm="0">
                                          <p:val>
                                            <p:fltVal val="0"/>
                                          </p:val>
                                        </p:tav>
                                        <p:tav tm="100000">
                                          <p:val>
                                            <p:strVal val="#ppt_w"/>
                                          </p:val>
                                        </p:tav>
                                      </p:tavLst>
                                    </p:anim>
                                    <p:anim calcmode="lin" valueType="num">
                                      <p:cBhvr>
                                        <p:cTn id="49" dur="2000" fill="hold"/>
                                        <p:tgtEl>
                                          <p:spTgt spid="56">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12</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3E8FD975-1F95-4953-BD39-DC04ADE14499}" type="datetime1">
              <a:rPr lang="ru-RU" smtClean="0"/>
              <a:pPr/>
              <a:t>01.02.2022</a:t>
            </a:fld>
            <a:endParaRPr lang="ru-RU"/>
          </a:p>
        </p:txBody>
      </p:sp>
      <p:sp>
        <p:nvSpPr>
          <p:cNvPr id="47" name="Стрелка вниз 46"/>
          <p:cNvSpPr/>
          <p:nvPr/>
        </p:nvSpPr>
        <p:spPr>
          <a:xfrm>
            <a:off x="3005802" y="1177194"/>
            <a:ext cx="3132396" cy="883654"/>
          </a:xfrm>
          <a:prstGeom prst="downArrow">
            <a:avLst/>
          </a:prstGeom>
          <a:solidFill>
            <a:srgbClr val="FF0000"/>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7" name="Скругленный прямоугольник 16"/>
          <p:cNvSpPr/>
          <p:nvPr/>
        </p:nvSpPr>
        <p:spPr>
          <a:xfrm>
            <a:off x="1279262" y="263786"/>
            <a:ext cx="6444716" cy="788950"/>
          </a:xfrm>
          <a:prstGeom prst="roundRect">
            <a:avLst/>
          </a:prstGeom>
          <a:solidFill>
            <a:srgbClr val="00B0F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a:ln w="17780" cmpd="sng">
                  <a:solidFill>
                    <a:srgbClr val="FFFFFF"/>
                  </a:solidFill>
                  <a:prstDash val="solid"/>
                  <a:miter lim="800000"/>
                </a:ln>
                <a:solidFill>
                  <a:srgbClr val="FF0000"/>
                </a:solidFill>
                <a:effectLst>
                  <a:outerShdw blurRad="50800" algn="tl" rotWithShape="0">
                    <a:srgbClr val="000000"/>
                  </a:outerShdw>
                </a:effectLst>
              </a:rPr>
              <a:t>Цель стандартизации</a:t>
            </a:r>
            <a:endParaRPr lang="ru-RU" sz="4800" dirty="0"/>
          </a:p>
        </p:txBody>
      </p:sp>
      <p:sp>
        <p:nvSpPr>
          <p:cNvPr id="19" name="Скругленный прямоугольник 18"/>
          <p:cNvSpPr/>
          <p:nvPr/>
        </p:nvSpPr>
        <p:spPr>
          <a:xfrm>
            <a:off x="253103" y="2190437"/>
            <a:ext cx="8740752" cy="3758843"/>
          </a:xfrm>
          <a:prstGeom prst="round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FF0000"/>
                </a:solidFill>
              </a:rPr>
              <a:t>достижение оптимальной степени упорядочения в той или иной области посредством широкого и многократного использования установленных положений, требований, норм для решения реально существующих, планируемых или потенциальных </a:t>
            </a:r>
            <a:r>
              <a:rPr lang="ru-RU" sz="3200" b="1" dirty="0" smtClean="0">
                <a:solidFill>
                  <a:srgbClr val="FF0000"/>
                </a:solidFill>
              </a:rPr>
              <a:t>задач</a:t>
            </a:r>
            <a:endParaRPr lang="ru-RU" sz="3200" dirty="0">
              <a:solidFill>
                <a:srgbClr val="FF0000"/>
              </a:solidFill>
            </a:endParaRPr>
          </a:p>
        </p:txBody>
      </p:sp>
    </p:spTree>
    <p:extLst>
      <p:ext uri="{BB962C8B-B14F-4D97-AF65-F5344CB8AC3E}">
        <p14:creationId xmlns:p14="http://schemas.microsoft.com/office/powerpoint/2010/main" val="3263830655"/>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08952"/>
            <a:ext cx="8247860" cy="545080"/>
          </a:xfrm>
          <a:solidFill>
            <a:srgbClr val="FFFF00"/>
          </a:solidFill>
        </p:spPr>
        <p:txBody>
          <a:bodyPr>
            <a:normAutofit fontScale="90000"/>
          </a:bodyPr>
          <a:lstStyle/>
          <a:p>
            <a:r>
              <a:rPr lang="ru-RU" b="1" dirty="0" smtClean="0">
                <a:ln w="17780" cmpd="sng">
                  <a:solidFill>
                    <a:srgbClr val="FFFFFF"/>
                  </a:solidFill>
                  <a:prstDash val="solid"/>
                  <a:miter lim="800000"/>
                </a:ln>
                <a:solidFill>
                  <a:srgbClr val="1138FB"/>
                </a:solidFill>
                <a:effectLst>
                  <a:outerShdw blurRad="50800" algn="tl" rotWithShape="0">
                    <a:srgbClr val="000000"/>
                  </a:outerShdw>
                </a:effectLst>
              </a:rPr>
              <a:t>ЦЕЛИ СТАНДАРТИЗАЦИИ</a:t>
            </a:r>
            <a:endParaRPr lang="ru-RU" b="1" dirty="0">
              <a:ln w="17780" cmpd="sng">
                <a:solidFill>
                  <a:srgbClr val="FFFFFF"/>
                </a:solidFill>
                <a:prstDash val="solid"/>
                <a:miter lim="800000"/>
              </a:ln>
              <a:solidFill>
                <a:srgbClr val="1138FB"/>
              </a:solidFill>
              <a:effectLst>
                <a:outerShdw blurRad="50800" algn="tl" rotWithShape="0">
                  <a:srgbClr val="000000"/>
                </a:outerShdw>
              </a:effectLst>
            </a:endParaRPr>
          </a:p>
        </p:txBody>
      </p:sp>
      <p:sp>
        <p:nvSpPr>
          <p:cNvPr id="56" name="Подзаголовок 55"/>
          <p:cNvSpPr>
            <a:spLocks noGrp="1"/>
          </p:cNvSpPr>
          <p:nvPr>
            <p:ph idx="1"/>
          </p:nvPr>
        </p:nvSpPr>
        <p:spPr>
          <a:xfrm>
            <a:off x="214282" y="928670"/>
            <a:ext cx="8715436" cy="5000660"/>
          </a:xfrm>
          <a:solidFill>
            <a:schemeClr val="bg1"/>
          </a:solidFill>
          <a:ln>
            <a:solidFill>
              <a:schemeClr val="bg1"/>
            </a:solidFill>
          </a:ln>
          <a:effectLst>
            <a:innerShdw blurRad="266700" dist="152400" dir="13500000">
              <a:prstClr val="black">
                <a:alpha val="50000"/>
              </a:prstClr>
            </a:innerShdw>
          </a:effectLst>
        </p:spPr>
        <p:txBody>
          <a:bodyPr anchor="ctr">
            <a:normAutofit/>
          </a:bodyPr>
          <a:lstStyle/>
          <a:p>
            <a:pPr marL="0" indent="0" algn="ctr">
              <a:buNone/>
            </a:pPr>
            <a:r>
              <a:rPr lang="ru-RU" sz="3400" b="1" u="sng" dirty="0" smtClean="0">
                <a:solidFill>
                  <a:srgbClr val="0070C0"/>
                </a:solidFill>
              </a:rPr>
              <a:t>ВЫВОД</a:t>
            </a:r>
            <a:r>
              <a:rPr lang="ru-RU" sz="3400" b="1" dirty="0" smtClean="0">
                <a:solidFill>
                  <a:srgbClr val="0070C0"/>
                </a:solidFill>
              </a:rPr>
              <a:t>: </a:t>
            </a:r>
            <a:r>
              <a:rPr lang="ru-RU" sz="3400" b="1" i="1" dirty="0" smtClean="0">
                <a:solidFill>
                  <a:srgbClr val="FF0000"/>
                </a:solidFill>
              </a:rPr>
              <a:t>Современная жизнь не возможна без стандартизации, которая:</a:t>
            </a:r>
          </a:p>
          <a:p>
            <a:pPr lvl="1">
              <a:buClr>
                <a:srgbClr val="FF0000"/>
              </a:buClr>
              <a:buFont typeface="Wingdings" panose="05000000000000000000" pitchFamily="2" charset="2"/>
              <a:buChar char="q"/>
            </a:pPr>
            <a:r>
              <a:rPr lang="ru-RU" sz="3600" b="1" dirty="0" smtClean="0"/>
              <a:t>  экономит интеллектуальные, людские и природные ресурсы;</a:t>
            </a:r>
          </a:p>
          <a:p>
            <a:pPr lvl="1">
              <a:buClr>
                <a:srgbClr val="FF0000"/>
              </a:buClr>
              <a:buFont typeface="Wingdings" panose="05000000000000000000" pitchFamily="2" charset="2"/>
              <a:buChar char="q"/>
            </a:pPr>
            <a:r>
              <a:rPr lang="ru-RU" sz="3600" b="1" dirty="0" smtClean="0"/>
              <a:t>  сберегает окружающую среду и общество;</a:t>
            </a:r>
          </a:p>
          <a:p>
            <a:pPr lvl="1">
              <a:buClr>
                <a:srgbClr val="FF0000"/>
              </a:buClr>
              <a:buFont typeface="Wingdings" panose="05000000000000000000" pitchFamily="2" charset="2"/>
              <a:buChar char="q"/>
            </a:pPr>
            <a:r>
              <a:rPr lang="ru-RU" sz="3600" b="1" dirty="0" smtClean="0"/>
              <a:t>  упорядочивает жизнь человека</a:t>
            </a:r>
            <a:endParaRPr lang="ru-RU" sz="3600" dirty="0" smtClean="0"/>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13</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3B4BE4CE-F87E-49AB-A223-A2028ECFDE2B}" type="datetime1">
              <a:rPr lang="ru-RU" smtClean="0"/>
              <a:pPr/>
              <a:t>01.02.2022</a:t>
            </a:fld>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30625123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plus(in)">
                                      <p:cBhvr>
                                        <p:cTn id="7" dur="2000"/>
                                        <p:tgtEl>
                                          <p:spTgt spid="55"/>
                                        </p:tgtEl>
                                      </p:cBhvr>
                                    </p:animEffect>
                                  </p:childTnLst>
                                </p:cTn>
                              </p:par>
                            </p:childTnLst>
                          </p:cTn>
                        </p:par>
                        <p:par>
                          <p:cTn id="8" fill="hold">
                            <p:stCondLst>
                              <p:cond delay="2000"/>
                            </p:stCondLst>
                            <p:childTnLst>
                              <p:par>
                                <p:cTn id="9" presetID="17" presetClass="entr" presetSubtype="8" fill="hold"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 calcmode="lin" valueType="num">
                                      <p:cBhvr>
                                        <p:cTn id="11" dur="2000" fill="hold"/>
                                        <p:tgtEl>
                                          <p:spTgt spid="56">
                                            <p:txEl>
                                              <p:pRg st="0" end="0"/>
                                            </p:txEl>
                                          </p:spTgt>
                                        </p:tgtEl>
                                        <p:attrNameLst>
                                          <p:attrName>ppt_x</p:attrName>
                                        </p:attrNameLst>
                                      </p:cBhvr>
                                      <p:tavLst>
                                        <p:tav tm="0">
                                          <p:val>
                                            <p:strVal val="#ppt_x-#ppt_w/2"/>
                                          </p:val>
                                        </p:tav>
                                        <p:tav tm="100000">
                                          <p:val>
                                            <p:strVal val="#ppt_x"/>
                                          </p:val>
                                        </p:tav>
                                      </p:tavLst>
                                    </p:anim>
                                    <p:anim calcmode="lin" valueType="num">
                                      <p:cBhvr>
                                        <p:cTn id="12" dur="2000" fill="hold"/>
                                        <p:tgtEl>
                                          <p:spTgt spid="56">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6">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4000"/>
                            </p:stCondLst>
                            <p:childTnLst>
                              <p:par>
                                <p:cTn id="16" presetID="17" presetClass="entr" presetSubtype="8" fill="hold" nodeType="afterEffect">
                                  <p:stCondLst>
                                    <p:cond delay="0"/>
                                  </p:stCondLst>
                                  <p:childTnLst>
                                    <p:set>
                                      <p:cBhvr>
                                        <p:cTn id="17" dur="1" fill="hold">
                                          <p:stCondLst>
                                            <p:cond delay="0"/>
                                          </p:stCondLst>
                                        </p:cTn>
                                        <p:tgtEl>
                                          <p:spTgt spid="56">
                                            <p:txEl>
                                              <p:pRg st="3" end="3"/>
                                            </p:txEl>
                                          </p:spTgt>
                                        </p:tgtEl>
                                        <p:attrNameLst>
                                          <p:attrName>style.visibility</p:attrName>
                                        </p:attrNameLst>
                                      </p:cBhvr>
                                      <p:to>
                                        <p:strVal val="visible"/>
                                      </p:to>
                                    </p:set>
                                    <p:anim calcmode="lin" valueType="num">
                                      <p:cBhvr>
                                        <p:cTn id="18" dur="2000" fill="hold"/>
                                        <p:tgtEl>
                                          <p:spTgt spid="56">
                                            <p:txEl>
                                              <p:pRg st="3" end="3"/>
                                            </p:txEl>
                                          </p:spTgt>
                                        </p:tgtEl>
                                        <p:attrNameLst>
                                          <p:attrName>ppt_x</p:attrName>
                                        </p:attrNameLst>
                                      </p:cBhvr>
                                      <p:tavLst>
                                        <p:tav tm="0">
                                          <p:val>
                                            <p:strVal val="#ppt_x-#ppt_w/2"/>
                                          </p:val>
                                        </p:tav>
                                        <p:tav tm="100000">
                                          <p:val>
                                            <p:strVal val="#ppt_x"/>
                                          </p:val>
                                        </p:tav>
                                      </p:tavLst>
                                    </p:anim>
                                    <p:anim calcmode="lin" valueType="num">
                                      <p:cBhvr>
                                        <p:cTn id="19" dur="2000" fill="hold"/>
                                        <p:tgtEl>
                                          <p:spTgt spid="56">
                                            <p:txEl>
                                              <p:pRg st="3" end="3"/>
                                            </p:txEl>
                                          </p:spTgt>
                                        </p:tgtEl>
                                        <p:attrNameLst>
                                          <p:attrName>ppt_y</p:attrName>
                                        </p:attrNameLst>
                                      </p:cBhvr>
                                      <p:tavLst>
                                        <p:tav tm="0">
                                          <p:val>
                                            <p:strVal val="#ppt_y"/>
                                          </p:val>
                                        </p:tav>
                                        <p:tav tm="100000">
                                          <p:val>
                                            <p:strVal val="#ppt_y"/>
                                          </p:val>
                                        </p:tav>
                                      </p:tavLst>
                                    </p:anim>
                                    <p:anim calcmode="lin" valueType="num">
                                      <p:cBhvr>
                                        <p:cTn id="20" dur="2000" fill="hold"/>
                                        <p:tgtEl>
                                          <p:spTgt spid="56">
                                            <p:txEl>
                                              <p:pRg st="3" end="3"/>
                                            </p:txEl>
                                          </p:spTgt>
                                        </p:tgtEl>
                                        <p:attrNameLst>
                                          <p:attrName>ppt_w</p:attrName>
                                        </p:attrNameLst>
                                      </p:cBhvr>
                                      <p:tavLst>
                                        <p:tav tm="0">
                                          <p:val>
                                            <p:fltVal val="0"/>
                                          </p:val>
                                        </p:tav>
                                        <p:tav tm="100000">
                                          <p:val>
                                            <p:strVal val="#ppt_w"/>
                                          </p:val>
                                        </p:tav>
                                      </p:tavLst>
                                    </p:anim>
                                    <p:anim calcmode="lin" valueType="num">
                                      <p:cBhvr>
                                        <p:cTn id="21" dur="2000" fill="hold"/>
                                        <p:tgtEl>
                                          <p:spTgt spid="56">
                                            <p:txEl>
                                              <p:pRg st="3" end="3"/>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17" presetClass="entr" presetSubtype="8" fill="hold" nodeType="afterEffect">
                                  <p:stCondLst>
                                    <p:cond delay="0"/>
                                  </p:stCondLst>
                                  <p:childTnLst>
                                    <p:set>
                                      <p:cBhvr>
                                        <p:cTn id="24" dur="1" fill="hold">
                                          <p:stCondLst>
                                            <p:cond delay="0"/>
                                          </p:stCondLst>
                                        </p:cTn>
                                        <p:tgtEl>
                                          <p:spTgt spid="56">
                                            <p:txEl>
                                              <p:pRg st="1" end="1"/>
                                            </p:txEl>
                                          </p:spTgt>
                                        </p:tgtEl>
                                        <p:attrNameLst>
                                          <p:attrName>style.visibility</p:attrName>
                                        </p:attrNameLst>
                                      </p:cBhvr>
                                      <p:to>
                                        <p:strVal val="visible"/>
                                      </p:to>
                                    </p:set>
                                    <p:anim calcmode="lin" valueType="num">
                                      <p:cBhvr>
                                        <p:cTn id="25" dur="2000" fill="hold"/>
                                        <p:tgtEl>
                                          <p:spTgt spid="56">
                                            <p:txEl>
                                              <p:pRg st="1" end="1"/>
                                            </p:txEl>
                                          </p:spTgt>
                                        </p:tgtEl>
                                        <p:attrNameLst>
                                          <p:attrName>ppt_x</p:attrName>
                                        </p:attrNameLst>
                                      </p:cBhvr>
                                      <p:tavLst>
                                        <p:tav tm="0">
                                          <p:val>
                                            <p:strVal val="#ppt_x-#ppt_w/2"/>
                                          </p:val>
                                        </p:tav>
                                        <p:tav tm="100000">
                                          <p:val>
                                            <p:strVal val="#ppt_x"/>
                                          </p:val>
                                        </p:tav>
                                      </p:tavLst>
                                    </p:anim>
                                    <p:anim calcmode="lin" valueType="num">
                                      <p:cBhvr>
                                        <p:cTn id="26" dur="2000" fill="hold"/>
                                        <p:tgtEl>
                                          <p:spTgt spid="56">
                                            <p:txEl>
                                              <p:pRg st="1" end="1"/>
                                            </p:txEl>
                                          </p:spTgt>
                                        </p:tgtEl>
                                        <p:attrNameLst>
                                          <p:attrName>ppt_y</p:attrName>
                                        </p:attrNameLst>
                                      </p:cBhvr>
                                      <p:tavLst>
                                        <p:tav tm="0">
                                          <p:val>
                                            <p:strVal val="#ppt_y"/>
                                          </p:val>
                                        </p:tav>
                                        <p:tav tm="100000">
                                          <p:val>
                                            <p:strVal val="#ppt_y"/>
                                          </p:val>
                                        </p:tav>
                                      </p:tavLst>
                                    </p:anim>
                                    <p:anim calcmode="lin" valueType="num">
                                      <p:cBhvr>
                                        <p:cTn id="27" dur="2000" fill="hold"/>
                                        <p:tgtEl>
                                          <p:spTgt spid="56">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56">
                                            <p:txEl>
                                              <p:pRg st="1" end="1"/>
                                            </p:txEl>
                                          </p:spTgt>
                                        </p:tgtEl>
                                        <p:attrNameLst>
                                          <p:attrName>ppt_h</p:attrName>
                                        </p:attrNameLst>
                                      </p:cBhvr>
                                      <p:tavLst>
                                        <p:tav tm="0">
                                          <p:val>
                                            <p:strVal val="#ppt_h"/>
                                          </p:val>
                                        </p:tav>
                                        <p:tav tm="100000">
                                          <p:val>
                                            <p:strVal val="#ppt_h"/>
                                          </p:val>
                                        </p:tav>
                                      </p:tavLst>
                                    </p:anim>
                                  </p:childTnLst>
                                </p:cTn>
                              </p:par>
                            </p:childTnLst>
                          </p:cTn>
                        </p:par>
                        <p:par>
                          <p:cTn id="29" fill="hold">
                            <p:stCondLst>
                              <p:cond delay="8000"/>
                            </p:stCondLst>
                            <p:childTnLst>
                              <p:par>
                                <p:cTn id="30" presetID="17" presetClass="entr" presetSubtype="8" fill="hold" nodeType="afterEffect">
                                  <p:stCondLst>
                                    <p:cond delay="0"/>
                                  </p:stCondLst>
                                  <p:childTnLst>
                                    <p:set>
                                      <p:cBhvr>
                                        <p:cTn id="31" dur="1" fill="hold">
                                          <p:stCondLst>
                                            <p:cond delay="0"/>
                                          </p:stCondLst>
                                        </p:cTn>
                                        <p:tgtEl>
                                          <p:spTgt spid="56">
                                            <p:txEl>
                                              <p:pRg st="2" end="2"/>
                                            </p:txEl>
                                          </p:spTgt>
                                        </p:tgtEl>
                                        <p:attrNameLst>
                                          <p:attrName>style.visibility</p:attrName>
                                        </p:attrNameLst>
                                      </p:cBhvr>
                                      <p:to>
                                        <p:strVal val="visible"/>
                                      </p:to>
                                    </p:set>
                                    <p:anim calcmode="lin" valueType="num">
                                      <p:cBhvr>
                                        <p:cTn id="32" dur="2000" fill="hold"/>
                                        <p:tgtEl>
                                          <p:spTgt spid="56">
                                            <p:txEl>
                                              <p:pRg st="2" end="2"/>
                                            </p:txEl>
                                          </p:spTgt>
                                        </p:tgtEl>
                                        <p:attrNameLst>
                                          <p:attrName>ppt_x</p:attrName>
                                        </p:attrNameLst>
                                      </p:cBhvr>
                                      <p:tavLst>
                                        <p:tav tm="0">
                                          <p:val>
                                            <p:strVal val="#ppt_x-#ppt_w/2"/>
                                          </p:val>
                                        </p:tav>
                                        <p:tav tm="100000">
                                          <p:val>
                                            <p:strVal val="#ppt_x"/>
                                          </p:val>
                                        </p:tav>
                                      </p:tavLst>
                                    </p:anim>
                                    <p:anim calcmode="lin" valueType="num">
                                      <p:cBhvr>
                                        <p:cTn id="33" dur="2000" fill="hold"/>
                                        <p:tgtEl>
                                          <p:spTgt spid="56">
                                            <p:txEl>
                                              <p:pRg st="2" end="2"/>
                                            </p:txEl>
                                          </p:spTgt>
                                        </p:tgtEl>
                                        <p:attrNameLst>
                                          <p:attrName>ppt_y</p:attrName>
                                        </p:attrNameLst>
                                      </p:cBhvr>
                                      <p:tavLst>
                                        <p:tav tm="0">
                                          <p:val>
                                            <p:strVal val="#ppt_y"/>
                                          </p:val>
                                        </p:tav>
                                        <p:tav tm="100000">
                                          <p:val>
                                            <p:strVal val="#ppt_y"/>
                                          </p:val>
                                        </p:tav>
                                      </p:tavLst>
                                    </p:anim>
                                    <p:anim calcmode="lin" valueType="num">
                                      <p:cBhvr>
                                        <p:cTn id="34" dur="2000" fill="hold"/>
                                        <p:tgtEl>
                                          <p:spTgt spid="56">
                                            <p:txEl>
                                              <p:pRg st="2" end="2"/>
                                            </p:txEl>
                                          </p:spTgt>
                                        </p:tgtEl>
                                        <p:attrNameLst>
                                          <p:attrName>ppt_w</p:attrName>
                                        </p:attrNameLst>
                                      </p:cBhvr>
                                      <p:tavLst>
                                        <p:tav tm="0">
                                          <p:val>
                                            <p:fltVal val="0"/>
                                          </p:val>
                                        </p:tav>
                                        <p:tav tm="100000">
                                          <p:val>
                                            <p:strVal val="#ppt_w"/>
                                          </p:val>
                                        </p:tav>
                                      </p:tavLst>
                                    </p:anim>
                                    <p:anim calcmode="lin" valueType="num">
                                      <p:cBhvr>
                                        <p:cTn id="35" dur="2000" fill="hold"/>
                                        <p:tgtEl>
                                          <p:spTgt spid="5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08952"/>
            <a:ext cx="8247860" cy="545080"/>
          </a:xfrm>
          <a:solidFill>
            <a:srgbClr val="FFFF00"/>
          </a:solidFill>
        </p:spPr>
        <p:txBody>
          <a:bodyPr>
            <a:normAutofit fontScale="90000"/>
          </a:bodyPr>
          <a:lstStyle/>
          <a:p>
            <a:r>
              <a:rPr lang="ru-RU" b="1" dirty="0" smtClean="0">
                <a:ln w="17780" cmpd="sng">
                  <a:solidFill>
                    <a:srgbClr val="FFFFFF"/>
                  </a:solidFill>
                  <a:prstDash val="solid"/>
                  <a:miter lim="800000"/>
                </a:ln>
                <a:solidFill>
                  <a:srgbClr val="1138FB"/>
                </a:solidFill>
                <a:effectLst>
                  <a:outerShdw blurRad="50800" algn="tl" rotWithShape="0">
                    <a:srgbClr val="000000"/>
                  </a:outerShdw>
                </a:effectLst>
              </a:rPr>
              <a:t>ЗАДАЧИ СТАНДАРТИЗАЦИИ</a:t>
            </a:r>
            <a:endParaRPr lang="ru-RU" b="1" dirty="0">
              <a:ln w="17780" cmpd="sng">
                <a:solidFill>
                  <a:srgbClr val="FFFFFF"/>
                </a:solidFill>
                <a:prstDash val="solid"/>
                <a:miter lim="800000"/>
              </a:ln>
              <a:solidFill>
                <a:srgbClr val="1138FB"/>
              </a:solidFill>
              <a:effectLst>
                <a:outerShdw blurRad="50800" algn="tl" rotWithShape="0">
                  <a:srgbClr val="000000"/>
                </a:outerShdw>
              </a:effectLst>
            </a:endParaRPr>
          </a:p>
        </p:txBody>
      </p:sp>
      <p:sp>
        <p:nvSpPr>
          <p:cNvPr id="56" name="Подзаголовок 55"/>
          <p:cNvSpPr>
            <a:spLocks noGrp="1"/>
          </p:cNvSpPr>
          <p:nvPr>
            <p:ph idx="1"/>
          </p:nvPr>
        </p:nvSpPr>
        <p:spPr>
          <a:xfrm>
            <a:off x="242169" y="815395"/>
            <a:ext cx="8587507" cy="5242074"/>
          </a:xfrm>
          <a:solidFill>
            <a:schemeClr val="bg1"/>
          </a:solidFill>
          <a:ln>
            <a:solidFill>
              <a:schemeClr val="bg1"/>
            </a:solidFill>
          </a:ln>
          <a:effectLst>
            <a:innerShdw blurRad="266700" dist="152400" dir="13500000">
              <a:prstClr val="black">
                <a:alpha val="50000"/>
              </a:prstClr>
            </a:innerShdw>
          </a:effectLst>
        </p:spPr>
        <p:txBody>
          <a:bodyPr anchor="ctr">
            <a:noAutofit/>
          </a:bodyPr>
          <a:lstStyle/>
          <a:p>
            <a:pPr>
              <a:buClr>
                <a:srgbClr val="FF0000"/>
              </a:buClr>
              <a:buFont typeface="Wingdings" panose="05000000000000000000" pitchFamily="2" charset="2"/>
              <a:buChar char="v"/>
            </a:pPr>
            <a:r>
              <a:rPr lang="ru-RU" sz="2000" dirty="0" smtClean="0"/>
              <a:t>обеспечение </a:t>
            </a:r>
            <a:r>
              <a:rPr lang="ru-RU" sz="2000" dirty="0"/>
              <a:t>взаимопонимания между разработчиками, изготовителями, продавцами и потребителями продукции;</a:t>
            </a:r>
          </a:p>
          <a:p>
            <a:pPr>
              <a:buClr>
                <a:srgbClr val="FF0000"/>
              </a:buClr>
              <a:buFont typeface="Wingdings" panose="05000000000000000000" pitchFamily="2" charset="2"/>
              <a:buChar char="v"/>
            </a:pPr>
            <a:r>
              <a:rPr lang="ru-RU" sz="2000" dirty="0" smtClean="0"/>
              <a:t>установление </a:t>
            </a:r>
            <a:r>
              <a:rPr lang="ru-RU" sz="2000" dirty="0"/>
              <a:t>требований к номенклатуре и качеству продукции, к совместимости и взаимозаменяемости продукции; к технологическим процессам производства;</a:t>
            </a:r>
          </a:p>
          <a:p>
            <a:pPr>
              <a:buClr>
                <a:srgbClr val="FF0000"/>
              </a:buClr>
              <a:buFont typeface="Wingdings" panose="05000000000000000000" pitchFamily="2" charset="2"/>
              <a:buChar char="v"/>
            </a:pPr>
            <a:r>
              <a:rPr lang="ru-RU" sz="2000" dirty="0" smtClean="0"/>
              <a:t>согласование </a:t>
            </a:r>
            <a:r>
              <a:rPr lang="ru-RU" sz="2000" dirty="0"/>
              <a:t>и увязка показателей и характеристик продукции с показателями комплектующих изделий, сырья и материалов;</a:t>
            </a:r>
          </a:p>
          <a:p>
            <a:pPr>
              <a:buClr>
                <a:srgbClr val="FF0000"/>
              </a:buClr>
              <a:buFont typeface="Wingdings" panose="05000000000000000000" pitchFamily="2" charset="2"/>
              <a:buChar char="v"/>
            </a:pPr>
            <a:r>
              <a:rPr lang="ru-RU" sz="2000" dirty="0" smtClean="0"/>
              <a:t>унификация </a:t>
            </a:r>
            <a:r>
              <a:rPr lang="ru-RU" sz="2000" dirty="0"/>
              <a:t>на основе установления и применения параметрических и типоразмерных рядов, базовых конструкций, унифицированных блочно-модульных составных частей изделий;</a:t>
            </a:r>
          </a:p>
          <a:p>
            <a:pPr>
              <a:buClr>
                <a:srgbClr val="FF0000"/>
              </a:buClr>
              <a:buFont typeface="Wingdings" panose="05000000000000000000" pitchFamily="2" charset="2"/>
              <a:buChar char="v"/>
            </a:pPr>
            <a:r>
              <a:rPr lang="ru-RU" sz="2000" dirty="0" smtClean="0"/>
              <a:t>нормативно-техническое </a:t>
            </a:r>
            <a:r>
              <a:rPr lang="ru-RU" sz="2000" dirty="0"/>
              <a:t>обеспечение контроля качества продукции (испытаний, измерений, анализа);</a:t>
            </a:r>
          </a:p>
          <a:p>
            <a:pPr>
              <a:buClr>
                <a:srgbClr val="FF0000"/>
              </a:buClr>
              <a:buFont typeface="Wingdings" panose="05000000000000000000" pitchFamily="2" charset="2"/>
              <a:buChar char="v"/>
            </a:pPr>
            <a:r>
              <a:rPr lang="ru-RU" sz="2000" dirty="0" smtClean="0"/>
              <a:t>нормативное </a:t>
            </a:r>
            <a:r>
              <a:rPr lang="ru-RU" sz="2000" dirty="0"/>
              <a:t>обеспечение межгосударственных и государственных социально-экономических и научно-технических программ (проектов) и инфраструктурных комплексов (транспорт, связь, оборона, охрана окружающей среды, контроль среды обитания, безопасность населения</a:t>
            </a:r>
            <a:r>
              <a:rPr lang="ru-RU" sz="2000" dirty="0" smtClean="0"/>
              <a:t>)</a:t>
            </a:r>
            <a:endParaRPr lang="ru-RU" sz="2000" dirty="0"/>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14</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3B4BE4CE-F87E-49AB-A223-A2028ECFDE2B}" type="datetime1">
              <a:rPr lang="ru-RU" smtClean="0"/>
              <a:pPr/>
              <a:t>01.02.2022</a:t>
            </a:fld>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5"/>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47204630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plus(in)">
                                      <p:cBhvr>
                                        <p:cTn id="7" dur="2000"/>
                                        <p:tgtEl>
                                          <p:spTgt spid="55"/>
                                        </p:tgtEl>
                                      </p:cBhvr>
                                    </p:animEffect>
                                  </p:childTnLst>
                                </p:cTn>
                              </p:par>
                            </p:childTnLst>
                          </p:cTn>
                        </p:par>
                        <p:par>
                          <p:cTn id="8" fill="hold">
                            <p:stCondLst>
                              <p:cond delay="2000"/>
                            </p:stCondLst>
                            <p:childTnLst>
                              <p:par>
                                <p:cTn id="9" presetID="17" presetClass="entr" presetSubtype="8" fill="hold"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 calcmode="lin" valueType="num">
                                      <p:cBhvr>
                                        <p:cTn id="11" dur="2000" fill="hold"/>
                                        <p:tgtEl>
                                          <p:spTgt spid="56">
                                            <p:txEl>
                                              <p:pRg st="0" end="0"/>
                                            </p:txEl>
                                          </p:spTgt>
                                        </p:tgtEl>
                                        <p:attrNameLst>
                                          <p:attrName>ppt_x</p:attrName>
                                        </p:attrNameLst>
                                      </p:cBhvr>
                                      <p:tavLst>
                                        <p:tav tm="0">
                                          <p:val>
                                            <p:strVal val="#ppt_x-#ppt_w/2"/>
                                          </p:val>
                                        </p:tav>
                                        <p:tav tm="100000">
                                          <p:val>
                                            <p:strVal val="#ppt_x"/>
                                          </p:val>
                                        </p:tav>
                                      </p:tavLst>
                                    </p:anim>
                                    <p:anim calcmode="lin" valueType="num">
                                      <p:cBhvr>
                                        <p:cTn id="12" dur="2000" fill="hold"/>
                                        <p:tgtEl>
                                          <p:spTgt spid="56">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6">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4000"/>
                            </p:stCondLst>
                            <p:childTnLst>
                              <p:par>
                                <p:cTn id="16" presetID="17" presetClass="entr" presetSubtype="8" fill="hold" nodeType="afterEffect">
                                  <p:stCondLst>
                                    <p:cond delay="0"/>
                                  </p:stCondLst>
                                  <p:childTnLst>
                                    <p:set>
                                      <p:cBhvr>
                                        <p:cTn id="17" dur="1" fill="hold">
                                          <p:stCondLst>
                                            <p:cond delay="0"/>
                                          </p:stCondLst>
                                        </p:cTn>
                                        <p:tgtEl>
                                          <p:spTgt spid="56">
                                            <p:txEl>
                                              <p:pRg st="1" end="1"/>
                                            </p:txEl>
                                          </p:spTgt>
                                        </p:tgtEl>
                                        <p:attrNameLst>
                                          <p:attrName>style.visibility</p:attrName>
                                        </p:attrNameLst>
                                      </p:cBhvr>
                                      <p:to>
                                        <p:strVal val="visible"/>
                                      </p:to>
                                    </p:set>
                                    <p:anim calcmode="lin" valueType="num">
                                      <p:cBhvr>
                                        <p:cTn id="18" dur="2000" fill="hold"/>
                                        <p:tgtEl>
                                          <p:spTgt spid="56">
                                            <p:txEl>
                                              <p:pRg st="1" end="1"/>
                                            </p:txEl>
                                          </p:spTgt>
                                        </p:tgtEl>
                                        <p:attrNameLst>
                                          <p:attrName>ppt_x</p:attrName>
                                        </p:attrNameLst>
                                      </p:cBhvr>
                                      <p:tavLst>
                                        <p:tav tm="0">
                                          <p:val>
                                            <p:strVal val="#ppt_x-#ppt_w/2"/>
                                          </p:val>
                                        </p:tav>
                                        <p:tav tm="100000">
                                          <p:val>
                                            <p:strVal val="#ppt_x"/>
                                          </p:val>
                                        </p:tav>
                                      </p:tavLst>
                                    </p:anim>
                                    <p:anim calcmode="lin" valueType="num">
                                      <p:cBhvr>
                                        <p:cTn id="19" dur="2000" fill="hold"/>
                                        <p:tgtEl>
                                          <p:spTgt spid="56">
                                            <p:txEl>
                                              <p:pRg st="1" end="1"/>
                                            </p:txEl>
                                          </p:spTgt>
                                        </p:tgtEl>
                                        <p:attrNameLst>
                                          <p:attrName>ppt_y</p:attrName>
                                        </p:attrNameLst>
                                      </p:cBhvr>
                                      <p:tavLst>
                                        <p:tav tm="0">
                                          <p:val>
                                            <p:strVal val="#ppt_y"/>
                                          </p:val>
                                        </p:tav>
                                        <p:tav tm="100000">
                                          <p:val>
                                            <p:strVal val="#ppt_y"/>
                                          </p:val>
                                        </p:tav>
                                      </p:tavLst>
                                    </p:anim>
                                    <p:anim calcmode="lin" valueType="num">
                                      <p:cBhvr>
                                        <p:cTn id="20" dur="2000" fill="hold"/>
                                        <p:tgtEl>
                                          <p:spTgt spid="56">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56">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17" presetClass="entr" presetSubtype="8" fill="hold" nodeType="afterEffect">
                                  <p:stCondLst>
                                    <p:cond delay="0"/>
                                  </p:stCondLst>
                                  <p:childTnLst>
                                    <p:set>
                                      <p:cBhvr>
                                        <p:cTn id="24" dur="1" fill="hold">
                                          <p:stCondLst>
                                            <p:cond delay="0"/>
                                          </p:stCondLst>
                                        </p:cTn>
                                        <p:tgtEl>
                                          <p:spTgt spid="56">
                                            <p:txEl>
                                              <p:pRg st="2" end="2"/>
                                            </p:txEl>
                                          </p:spTgt>
                                        </p:tgtEl>
                                        <p:attrNameLst>
                                          <p:attrName>style.visibility</p:attrName>
                                        </p:attrNameLst>
                                      </p:cBhvr>
                                      <p:to>
                                        <p:strVal val="visible"/>
                                      </p:to>
                                    </p:set>
                                    <p:anim calcmode="lin" valueType="num">
                                      <p:cBhvr>
                                        <p:cTn id="25" dur="2000" fill="hold"/>
                                        <p:tgtEl>
                                          <p:spTgt spid="56">
                                            <p:txEl>
                                              <p:pRg st="2" end="2"/>
                                            </p:txEl>
                                          </p:spTgt>
                                        </p:tgtEl>
                                        <p:attrNameLst>
                                          <p:attrName>ppt_x</p:attrName>
                                        </p:attrNameLst>
                                      </p:cBhvr>
                                      <p:tavLst>
                                        <p:tav tm="0">
                                          <p:val>
                                            <p:strVal val="#ppt_x-#ppt_w/2"/>
                                          </p:val>
                                        </p:tav>
                                        <p:tav tm="100000">
                                          <p:val>
                                            <p:strVal val="#ppt_x"/>
                                          </p:val>
                                        </p:tav>
                                      </p:tavLst>
                                    </p:anim>
                                    <p:anim calcmode="lin" valueType="num">
                                      <p:cBhvr>
                                        <p:cTn id="26" dur="2000" fill="hold"/>
                                        <p:tgtEl>
                                          <p:spTgt spid="56">
                                            <p:txEl>
                                              <p:pRg st="2" end="2"/>
                                            </p:txEl>
                                          </p:spTgt>
                                        </p:tgtEl>
                                        <p:attrNameLst>
                                          <p:attrName>ppt_y</p:attrName>
                                        </p:attrNameLst>
                                      </p:cBhvr>
                                      <p:tavLst>
                                        <p:tav tm="0">
                                          <p:val>
                                            <p:strVal val="#ppt_y"/>
                                          </p:val>
                                        </p:tav>
                                        <p:tav tm="100000">
                                          <p:val>
                                            <p:strVal val="#ppt_y"/>
                                          </p:val>
                                        </p:tav>
                                      </p:tavLst>
                                    </p:anim>
                                    <p:anim calcmode="lin" valueType="num">
                                      <p:cBhvr>
                                        <p:cTn id="27" dur="2000" fill="hold"/>
                                        <p:tgtEl>
                                          <p:spTgt spid="56">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56">
                                            <p:txEl>
                                              <p:pRg st="2" end="2"/>
                                            </p:txEl>
                                          </p:spTgt>
                                        </p:tgtEl>
                                        <p:attrNameLst>
                                          <p:attrName>ppt_h</p:attrName>
                                        </p:attrNameLst>
                                      </p:cBhvr>
                                      <p:tavLst>
                                        <p:tav tm="0">
                                          <p:val>
                                            <p:strVal val="#ppt_h"/>
                                          </p:val>
                                        </p:tav>
                                        <p:tav tm="100000">
                                          <p:val>
                                            <p:strVal val="#ppt_h"/>
                                          </p:val>
                                        </p:tav>
                                      </p:tavLst>
                                    </p:anim>
                                  </p:childTnLst>
                                </p:cTn>
                              </p:par>
                            </p:childTnLst>
                          </p:cTn>
                        </p:par>
                        <p:par>
                          <p:cTn id="29" fill="hold">
                            <p:stCondLst>
                              <p:cond delay="8000"/>
                            </p:stCondLst>
                            <p:childTnLst>
                              <p:par>
                                <p:cTn id="30" presetID="17" presetClass="entr" presetSubtype="8" fill="hold" nodeType="afterEffect">
                                  <p:stCondLst>
                                    <p:cond delay="0"/>
                                  </p:stCondLst>
                                  <p:childTnLst>
                                    <p:set>
                                      <p:cBhvr>
                                        <p:cTn id="31" dur="1" fill="hold">
                                          <p:stCondLst>
                                            <p:cond delay="0"/>
                                          </p:stCondLst>
                                        </p:cTn>
                                        <p:tgtEl>
                                          <p:spTgt spid="56">
                                            <p:txEl>
                                              <p:pRg st="3" end="3"/>
                                            </p:txEl>
                                          </p:spTgt>
                                        </p:tgtEl>
                                        <p:attrNameLst>
                                          <p:attrName>style.visibility</p:attrName>
                                        </p:attrNameLst>
                                      </p:cBhvr>
                                      <p:to>
                                        <p:strVal val="visible"/>
                                      </p:to>
                                    </p:set>
                                    <p:anim calcmode="lin" valueType="num">
                                      <p:cBhvr>
                                        <p:cTn id="32" dur="2000" fill="hold"/>
                                        <p:tgtEl>
                                          <p:spTgt spid="56">
                                            <p:txEl>
                                              <p:pRg st="3" end="3"/>
                                            </p:txEl>
                                          </p:spTgt>
                                        </p:tgtEl>
                                        <p:attrNameLst>
                                          <p:attrName>ppt_x</p:attrName>
                                        </p:attrNameLst>
                                      </p:cBhvr>
                                      <p:tavLst>
                                        <p:tav tm="0">
                                          <p:val>
                                            <p:strVal val="#ppt_x-#ppt_w/2"/>
                                          </p:val>
                                        </p:tav>
                                        <p:tav tm="100000">
                                          <p:val>
                                            <p:strVal val="#ppt_x"/>
                                          </p:val>
                                        </p:tav>
                                      </p:tavLst>
                                    </p:anim>
                                    <p:anim calcmode="lin" valueType="num">
                                      <p:cBhvr>
                                        <p:cTn id="33" dur="2000" fill="hold"/>
                                        <p:tgtEl>
                                          <p:spTgt spid="56">
                                            <p:txEl>
                                              <p:pRg st="3" end="3"/>
                                            </p:txEl>
                                          </p:spTgt>
                                        </p:tgtEl>
                                        <p:attrNameLst>
                                          <p:attrName>ppt_y</p:attrName>
                                        </p:attrNameLst>
                                      </p:cBhvr>
                                      <p:tavLst>
                                        <p:tav tm="0">
                                          <p:val>
                                            <p:strVal val="#ppt_y"/>
                                          </p:val>
                                        </p:tav>
                                        <p:tav tm="100000">
                                          <p:val>
                                            <p:strVal val="#ppt_y"/>
                                          </p:val>
                                        </p:tav>
                                      </p:tavLst>
                                    </p:anim>
                                    <p:anim calcmode="lin" valueType="num">
                                      <p:cBhvr>
                                        <p:cTn id="34" dur="2000" fill="hold"/>
                                        <p:tgtEl>
                                          <p:spTgt spid="56">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56">
                                            <p:txEl>
                                              <p:pRg st="3" end="3"/>
                                            </p:txEl>
                                          </p:spTgt>
                                        </p:tgtEl>
                                        <p:attrNameLst>
                                          <p:attrName>ppt_h</p:attrName>
                                        </p:attrNameLst>
                                      </p:cBhvr>
                                      <p:tavLst>
                                        <p:tav tm="0">
                                          <p:val>
                                            <p:strVal val="#ppt_h"/>
                                          </p:val>
                                        </p:tav>
                                        <p:tav tm="100000">
                                          <p:val>
                                            <p:strVal val="#ppt_h"/>
                                          </p:val>
                                        </p:tav>
                                      </p:tavLst>
                                    </p:anim>
                                  </p:childTnLst>
                                </p:cTn>
                              </p:par>
                            </p:childTnLst>
                          </p:cTn>
                        </p:par>
                        <p:par>
                          <p:cTn id="36" fill="hold">
                            <p:stCondLst>
                              <p:cond delay="10000"/>
                            </p:stCondLst>
                            <p:childTnLst>
                              <p:par>
                                <p:cTn id="37" presetID="17" presetClass="entr" presetSubtype="8" fill="hold" nodeType="afterEffect">
                                  <p:stCondLst>
                                    <p:cond delay="0"/>
                                  </p:stCondLst>
                                  <p:childTnLst>
                                    <p:set>
                                      <p:cBhvr>
                                        <p:cTn id="38" dur="1" fill="hold">
                                          <p:stCondLst>
                                            <p:cond delay="0"/>
                                          </p:stCondLst>
                                        </p:cTn>
                                        <p:tgtEl>
                                          <p:spTgt spid="56">
                                            <p:txEl>
                                              <p:pRg st="4" end="4"/>
                                            </p:txEl>
                                          </p:spTgt>
                                        </p:tgtEl>
                                        <p:attrNameLst>
                                          <p:attrName>style.visibility</p:attrName>
                                        </p:attrNameLst>
                                      </p:cBhvr>
                                      <p:to>
                                        <p:strVal val="visible"/>
                                      </p:to>
                                    </p:set>
                                    <p:anim calcmode="lin" valueType="num">
                                      <p:cBhvr>
                                        <p:cTn id="39" dur="2000" fill="hold"/>
                                        <p:tgtEl>
                                          <p:spTgt spid="56">
                                            <p:txEl>
                                              <p:pRg st="4" end="4"/>
                                            </p:txEl>
                                          </p:spTgt>
                                        </p:tgtEl>
                                        <p:attrNameLst>
                                          <p:attrName>ppt_x</p:attrName>
                                        </p:attrNameLst>
                                      </p:cBhvr>
                                      <p:tavLst>
                                        <p:tav tm="0">
                                          <p:val>
                                            <p:strVal val="#ppt_x-#ppt_w/2"/>
                                          </p:val>
                                        </p:tav>
                                        <p:tav tm="100000">
                                          <p:val>
                                            <p:strVal val="#ppt_x"/>
                                          </p:val>
                                        </p:tav>
                                      </p:tavLst>
                                    </p:anim>
                                    <p:anim calcmode="lin" valueType="num">
                                      <p:cBhvr>
                                        <p:cTn id="40" dur="2000" fill="hold"/>
                                        <p:tgtEl>
                                          <p:spTgt spid="56">
                                            <p:txEl>
                                              <p:pRg st="4" end="4"/>
                                            </p:txEl>
                                          </p:spTgt>
                                        </p:tgtEl>
                                        <p:attrNameLst>
                                          <p:attrName>ppt_y</p:attrName>
                                        </p:attrNameLst>
                                      </p:cBhvr>
                                      <p:tavLst>
                                        <p:tav tm="0">
                                          <p:val>
                                            <p:strVal val="#ppt_y"/>
                                          </p:val>
                                        </p:tav>
                                        <p:tav tm="100000">
                                          <p:val>
                                            <p:strVal val="#ppt_y"/>
                                          </p:val>
                                        </p:tav>
                                      </p:tavLst>
                                    </p:anim>
                                    <p:anim calcmode="lin" valueType="num">
                                      <p:cBhvr>
                                        <p:cTn id="41" dur="2000" fill="hold"/>
                                        <p:tgtEl>
                                          <p:spTgt spid="56">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56">
                                            <p:txEl>
                                              <p:pRg st="4" end="4"/>
                                            </p:txEl>
                                          </p:spTgt>
                                        </p:tgtEl>
                                        <p:attrNameLst>
                                          <p:attrName>ppt_h</p:attrName>
                                        </p:attrNameLst>
                                      </p:cBhvr>
                                      <p:tavLst>
                                        <p:tav tm="0">
                                          <p:val>
                                            <p:strVal val="#ppt_h"/>
                                          </p:val>
                                        </p:tav>
                                        <p:tav tm="100000">
                                          <p:val>
                                            <p:strVal val="#ppt_h"/>
                                          </p:val>
                                        </p:tav>
                                      </p:tavLst>
                                    </p:anim>
                                  </p:childTnLst>
                                </p:cTn>
                              </p:par>
                            </p:childTnLst>
                          </p:cTn>
                        </p:par>
                        <p:par>
                          <p:cTn id="43" fill="hold">
                            <p:stCondLst>
                              <p:cond delay="12000"/>
                            </p:stCondLst>
                            <p:childTnLst>
                              <p:par>
                                <p:cTn id="44" presetID="17" presetClass="entr" presetSubtype="8" fill="hold" nodeType="afterEffect">
                                  <p:stCondLst>
                                    <p:cond delay="0"/>
                                  </p:stCondLst>
                                  <p:childTnLst>
                                    <p:set>
                                      <p:cBhvr>
                                        <p:cTn id="45" dur="1" fill="hold">
                                          <p:stCondLst>
                                            <p:cond delay="0"/>
                                          </p:stCondLst>
                                        </p:cTn>
                                        <p:tgtEl>
                                          <p:spTgt spid="56">
                                            <p:txEl>
                                              <p:pRg st="5" end="5"/>
                                            </p:txEl>
                                          </p:spTgt>
                                        </p:tgtEl>
                                        <p:attrNameLst>
                                          <p:attrName>style.visibility</p:attrName>
                                        </p:attrNameLst>
                                      </p:cBhvr>
                                      <p:to>
                                        <p:strVal val="visible"/>
                                      </p:to>
                                    </p:set>
                                    <p:anim calcmode="lin" valueType="num">
                                      <p:cBhvr>
                                        <p:cTn id="46" dur="2000" fill="hold"/>
                                        <p:tgtEl>
                                          <p:spTgt spid="56">
                                            <p:txEl>
                                              <p:pRg st="5" end="5"/>
                                            </p:txEl>
                                          </p:spTgt>
                                        </p:tgtEl>
                                        <p:attrNameLst>
                                          <p:attrName>ppt_x</p:attrName>
                                        </p:attrNameLst>
                                      </p:cBhvr>
                                      <p:tavLst>
                                        <p:tav tm="0">
                                          <p:val>
                                            <p:strVal val="#ppt_x-#ppt_w/2"/>
                                          </p:val>
                                        </p:tav>
                                        <p:tav tm="100000">
                                          <p:val>
                                            <p:strVal val="#ppt_x"/>
                                          </p:val>
                                        </p:tav>
                                      </p:tavLst>
                                    </p:anim>
                                    <p:anim calcmode="lin" valueType="num">
                                      <p:cBhvr>
                                        <p:cTn id="47" dur="2000" fill="hold"/>
                                        <p:tgtEl>
                                          <p:spTgt spid="56">
                                            <p:txEl>
                                              <p:pRg st="5" end="5"/>
                                            </p:txEl>
                                          </p:spTgt>
                                        </p:tgtEl>
                                        <p:attrNameLst>
                                          <p:attrName>ppt_y</p:attrName>
                                        </p:attrNameLst>
                                      </p:cBhvr>
                                      <p:tavLst>
                                        <p:tav tm="0">
                                          <p:val>
                                            <p:strVal val="#ppt_y"/>
                                          </p:val>
                                        </p:tav>
                                        <p:tav tm="100000">
                                          <p:val>
                                            <p:strVal val="#ppt_y"/>
                                          </p:val>
                                        </p:tav>
                                      </p:tavLst>
                                    </p:anim>
                                    <p:anim calcmode="lin" valueType="num">
                                      <p:cBhvr>
                                        <p:cTn id="48" dur="2000" fill="hold"/>
                                        <p:tgtEl>
                                          <p:spTgt spid="56">
                                            <p:txEl>
                                              <p:pRg st="5" end="5"/>
                                            </p:txEl>
                                          </p:spTgt>
                                        </p:tgtEl>
                                        <p:attrNameLst>
                                          <p:attrName>ppt_w</p:attrName>
                                        </p:attrNameLst>
                                      </p:cBhvr>
                                      <p:tavLst>
                                        <p:tav tm="0">
                                          <p:val>
                                            <p:fltVal val="0"/>
                                          </p:val>
                                        </p:tav>
                                        <p:tav tm="100000">
                                          <p:val>
                                            <p:strVal val="#ppt_w"/>
                                          </p:val>
                                        </p:tav>
                                      </p:tavLst>
                                    </p:anim>
                                    <p:anim calcmode="lin" valueType="num">
                                      <p:cBhvr>
                                        <p:cTn id="49" dur="2000" fill="hold"/>
                                        <p:tgtEl>
                                          <p:spTgt spid="56">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6" name="Содержимое 45"/>
          <p:cNvGraphicFramePr>
            <a:graphicFrameLocks noGrp="1"/>
          </p:cNvGraphicFramePr>
          <p:nvPr>
            <p:ph idx="1"/>
            <p:extLst>
              <p:ext uri="{D42A27DB-BD31-4B8C-83A1-F6EECF244321}">
                <p14:modId xmlns:p14="http://schemas.microsoft.com/office/powerpoint/2010/main" val="2367080407"/>
              </p:ext>
            </p:extLst>
          </p:nvPr>
        </p:nvGraphicFramePr>
        <p:xfrm>
          <a:off x="285720" y="714356"/>
          <a:ext cx="8643998"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Номер слайда 36"/>
          <p:cNvSpPr>
            <a:spLocks noGrp="1"/>
          </p:cNvSpPr>
          <p:nvPr>
            <p:ph type="sldNum" sz="quarter" idx="12"/>
          </p:nvPr>
        </p:nvSpPr>
        <p:spPr>
          <a:xfrm>
            <a:off x="8501090" y="143404"/>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15</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83B7588F-ED68-4B2A-9F0B-FA69CA926234}" type="datetime1">
              <a:rPr lang="ru-RU" smtClean="0"/>
              <a:pPr/>
              <a:t>01.02.2022</a:t>
            </a:fld>
            <a:endParaRPr lang="ru-RU"/>
          </a:p>
        </p:txBody>
      </p:sp>
    </p:spTree>
    <p:extLst>
      <p:ext uri="{BB962C8B-B14F-4D97-AF65-F5344CB8AC3E}">
        <p14:creationId xmlns:p14="http://schemas.microsoft.com/office/powerpoint/2010/main" val="11141179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0"/>
                                  </p:stCondLst>
                                  <p:childTnLst>
                                    <p:animClr clrSpc="rgb" dir="cw">
                                      <p:cBhvr override="childStyle">
                                        <p:cTn id="6" dur="500" fill="hold"/>
                                        <p:tgtEl>
                                          <p:spTgt spid="46">
                                            <p:graphicEl>
                                              <a:dgm id="{DFFC6E15-5A6A-4720-BCEE-79C0CD782790}"/>
                                            </p:graphicEl>
                                          </p:spTgt>
                                        </p:tgtEl>
                                        <p:attrNameLst>
                                          <p:attrName>style.color</p:attrName>
                                        </p:attrNameLst>
                                      </p:cBhvr>
                                      <p:to>
                                        <a:schemeClr val="accent2"/>
                                      </p:to>
                                    </p:animClr>
                                    <p:animClr clrSpc="rgb" dir="cw">
                                      <p:cBhvr>
                                        <p:cTn id="7" dur="500" fill="hold"/>
                                        <p:tgtEl>
                                          <p:spTgt spid="46">
                                            <p:graphicEl>
                                              <a:dgm id="{DFFC6E15-5A6A-4720-BCEE-79C0CD782790}"/>
                                            </p:graphicEl>
                                          </p:spTgt>
                                        </p:tgtEl>
                                        <p:attrNameLst>
                                          <p:attrName>fillcolor</p:attrName>
                                        </p:attrNameLst>
                                      </p:cBhvr>
                                      <p:to>
                                        <a:schemeClr val="accent2"/>
                                      </p:to>
                                    </p:animClr>
                                    <p:set>
                                      <p:cBhvr>
                                        <p:cTn id="8" dur="500" fill="hold"/>
                                        <p:tgtEl>
                                          <p:spTgt spid="46">
                                            <p:graphicEl>
                                              <a:dgm id="{DFFC6E15-5A6A-4720-BCEE-79C0CD782790}"/>
                                            </p:graphicEl>
                                          </p:spTgt>
                                        </p:tgtEl>
                                        <p:attrNameLst>
                                          <p:attrName>fill.type</p:attrName>
                                        </p:attrNameLst>
                                      </p:cBhvr>
                                      <p:to>
                                        <p:strVal val="solid"/>
                                      </p:to>
                                    </p:set>
                                    <p:set>
                                      <p:cBhvr>
                                        <p:cTn id="9" dur="500" fill="hold"/>
                                        <p:tgtEl>
                                          <p:spTgt spid="46">
                                            <p:graphicEl>
                                              <a:dgm id="{DFFC6E15-5A6A-4720-BCEE-79C0CD782790}"/>
                                            </p:graphic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46">
                                            <p:graphicEl>
                                              <a:dgm id="{3AFE05C7-C489-47E0-BF88-D7A441514E7D}"/>
                                            </p:graphicEl>
                                          </p:spTgt>
                                        </p:tgtEl>
                                        <p:attrNameLst>
                                          <p:attrName>style.color</p:attrName>
                                        </p:attrNameLst>
                                      </p:cBhvr>
                                      <p:to>
                                        <a:schemeClr val="accent2"/>
                                      </p:to>
                                    </p:animClr>
                                    <p:animClr clrSpc="rgb" dir="cw">
                                      <p:cBhvr>
                                        <p:cTn id="14" dur="500" fill="hold"/>
                                        <p:tgtEl>
                                          <p:spTgt spid="46">
                                            <p:graphicEl>
                                              <a:dgm id="{3AFE05C7-C489-47E0-BF88-D7A441514E7D}"/>
                                            </p:graphicEl>
                                          </p:spTgt>
                                        </p:tgtEl>
                                        <p:attrNameLst>
                                          <p:attrName>fillcolor</p:attrName>
                                        </p:attrNameLst>
                                      </p:cBhvr>
                                      <p:to>
                                        <a:schemeClr val="accent2"/>
                                      </p:to>
                                    </p:animClr>
                                    <p:set>
                                      <p:cBhvr>
                                        <p:cTn id="15" dur="500" fill="hold"/>
                                        <p:tgtEl>
                                          <p:spTgt spid="46">
                                            <p:graphicEl>
                                              <a:dgm id="{3AFE05C7-C489-47E0-BF88-D7A441514E7D}"/>
                                            </p:graphicEl>
                                          </p:spTgt>
                                        </p:tgtEl>
                                        <p:attrNameLst>
                                          <p:attrName>fill.type</p:attrName>
                                        </p:attrNameLst>
                                      </p:cBhvr>
                                      <p:to>
                                        <p:strVal val="solid"/>
                                      </p:to>
                                    </p:set>
                                    <p:set>
                                      <p:cBhvr>
                                        <p:cTn id="16" dur="500" fill="hold"/>
                                        <p:tgtEl>
                                          <p:spTgt spid="46">
                                            <p:graphicEl>
                                              <a:dgm id="{3AFE05C7-C489-47E0-BF88-D7A441514E7D}"/>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93676" y="1196752"/>
            <a:ext cx="8956648" cy="4137702"/>
          </a:xfrm>
          <a:solidFill>
            <a:srgbClr val="FFFF00"/>
          </a:solidFill>
          <a:effectLst>
            <a:softEdge rad="317500"/>
          </a:effectLst>
        </p:spPr>
        <p:txBody>
          <a:bodyPr>
            <a:noAutofit/>
          </a:bodyPr>
          <a:lstStyle/>
          <a:p>
            <a:r>
              <a:rPr lang="ru-RU" sz="7200" b="1" dirty="0" smtClean="0">
                <a:ln w="17780" cmpd="sng">
                  <a:solidFill>
                    <a:srgbClr val="FFFFFF"/>
                  </a:solidFill>
                  <a:prstDash val="solid"/>
                  <a:miter lim="800000"/>
                </a:ln>
                <a:solidFill>
                  <a:srgbClr val="1138FB"/>
                </a:solidFill>
                <a:effectLst>
                  <a:outerShdw blurRad="50800" algn="tl" rotWithShape="0">
                    <a:srgbClr val="000000"/>
                  </a:outerShdw>
                </a:effectLst>
              </a:rPr>
              <a:t>ПРИНЦИПЫ </a:t>
            </a:r>
            <a:r>
              <a:rPr lang="ru-RU" sz="7200" b="1" dirty="0">
                <a:ln w="17780" cmpd="sng">
                  <a:solidFill>
                    <a:srgbClr val="FFFFFF"/>
                  </a:solidFill>
                  <a:prstDash val="solid"/>
                  <a:miter lim="800000"/>
                </a:ln>
                <a:solidFill>
                  <a:srgbClr val="1138FB"/>
                </a:solidFill>
                <a:effectLst>
                  <a:outerShdw blurRad="50800" algn="tl" rotWithShape="0">
                    <a:srgbClr val="000000"/>
                  </a:outerShdw>
                </a:effectLst>
              </a:rPr>
              <a:t>СТАНДАРТИЗАЦИИ</a:t>
            </a: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16</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a:xfrm>
            <a:off x="714348" y="6286520"/>
            <a:ext cx="2133600" cy="365125"/>
          </a:xfrm>
        </p:spPr>
        <p:txBody>
          <a:bodyPr/>
          <a:lstStyle/>
          <a:p>
            <a:fld id="{FD0CD72B-C487-424B-AB84-195511D24700}" type="datetime1">
              <a:rPr lang="ru-RU" smtClean="0"/>
              <a:pPr/>
              <a:t>01.02.2022</a:t>
            </a:fld>
            <a:endParaRPr lang="ru-RU" dirty="0"/>
          </a:p>
        </p:txBody>
      </p:sp>
    </p:spTree>
    <p:extLst>
      <p:ext uri="{BB962C8B-B14F-4D97-AF65-F5344CB8AC3E}">
        <p14:creationId xmlns:p14="http://schemas.microsoft.com/office/powerpoint/2010/main" val="376254776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08952"/>
            <a:ext cx="8247860" cy="545080"/>
          </a:xfrm>
          <a:solidFill>
            <a:srgbClr val="FFFF00"/>
          </a:solidFill>
        </p:spPr>
        <p:txBody>
          <a:bodyPr>
            <a:normAutofit fontScale="90000"/>
          </a:bodyPr>
          <a:lstStyle/>
          <a:p>
            <a:r>
              <a:rPr lang="ru-RU" b="1" dirty="0" smtClean="0">
                <a:ln w="17780" cmpd="sng">
                  <a:solidFill>
                    <a:srgbClr val="FFFFFF"/>
                  </a:solidFill>
                  <a:prstDash val="solid"/>
                  <a:miter lim="800000"/>
                </a:ln>
                <a:solidFill>
                  <a:srgbClr val="1138FB"/>
                </a:solidFill>
                <a:effectLst>
                  <a:outerShdw blurRad="50800" algn="tl" rotWithShape="0">
                    <a:srgbClr val="000000"/>
                  </a:outerShdw>
                </a:effectLst>
              </a:rPr>
              <a:t>ПРИНЦИПЫ СТАНДАРТИЗАЦИИ</a:t>
            </a:r>
            <a:endParaRPr lang="ru-RU" b="1" dirty="0">
              <a:ln w="17780" cmpd="sng">
                <a:solidFill>
                  <a:srgbClr val="FFFFFF"/>
                </a:solidFill>
                <a:prstDash val="solid"/>
                <a:miter lim="800000"/>
              </a:ln>
              <a:solidFill>
                <a:srgbClr val="1138FB"/>
              </a:solidFill>
              <a:effectLst>
                <a:outerShdw blurRad="50800" algn="tl" rotWithShape="0">
                  <a:srgbClr val="000000"/>
                </a:outerShdw>
              </a:effectLst>
            </a:endParaRPr>
          </a:p>
        </p:txBody>
      </p:sp>
      <p:sp>
        <p:nvSpPr>
          <p:cNvPr id="56" name="Подзаголовок 55"/>
          <p:cNvSpPr>
            <a:spLocks noGrp="1"/>
          </p:cNvSpPr>
          <p:nvPr>
            <p:ph idx="1"/>
          </p:nvPr>
        </p:nvSpPr>
        <p:spPr>
          <a:xfrm>
            <a:off x="43613" y="726789"/>
            <a:ext cx="9017825" cy="5487176"/>
          </a:xfrm>
          <a:solidFill>
            <a:schemeClr val="bg1"/>
          </a:solidFill>
          <a:ln>
            <a:solidFill>
              <a:schemeClr val="bg1"/>
            </a:solidFill>
          </a:ln>
          <a:effectLst>
            <a:innerShdw blurRad="266700" dist="152400" dir="13500000">
              <a:prstClr val="black">
                <a:alpha val="50000"/>
              </a:prstClr>
            </a:innerShdw>
          </a:effectLst>
        </p:spPr>
        <p:txBody>
          <a:bodyPr anchor="t">
            <a:noAutofit/>
          </a:bodyPr>
          <a:lstStyle/>
          <a:p>
            <a:pPr marL="0" indent="0">
              <a:buNone/>
            </a:pPr>
            <a:r>
              <a:rPr lang="ru-RU" sz="1850" b="1" i="1" u="sng" dirty="0">
                <a:solidFill>
                  <a:srgbClr val="FF0000"/>
                </a:solidFill>
              </a:rPr>
              <a:t>Стандартизация осуществляется в соответствии с принципами:</a:t>
            </a:r>
          </a:p>
          <a:p>
            <a:pPr lvl="0">
              <a:buClr>
                <a:srgbClr val="FF0000"/>
              </a:buClr>
              <a:buFont typeface="Wingdings" panose="05000000000000000000" pitchFamily="2" charset="2"/>
              <a:buChar char="Ø"/>
            </a:pPr>
            <a:r>
              <a:rPr lang="ru-RU" sz="1850" b="1" dirty="0" smtClean="0">
                <a:solidFill>
                  <a:srgbClr val="0070C0"/>
                </a:solidFill>
              </a:rPr>
              <a:t>добровольное применение стандартов</a:t>
            </a:r>
            <a:r>
              <a:rPr lang="ru-RU" sz="1850" dirty="0" smtClean="0"/>
              <a:t>;</a:t>
            </a:r>
          </a:p>
          <a:p>
            <a:pPr lvl="0">
              <a:buClr>
                <a:srgbClr val="FF0000"/>
              </a:buClr>
              <a:buFont typeface="Wingdings" panose="05000000000000000000" pitchFamily="2" charset="2"/>
              <a:buChar char="Ø"/>
            </a:pPr>
            <a:r>
              <a:rPr lang="ru-RU" sz="1850" b="1" i="1" dirty="0" smtClean="0">
                <a:solidFill>
                  <a:srgbClr val="0070C0"/>
                </a:solidFill>
              </a:rPr>
              <a:t>сбалансированность интересов </a:t>
            </a:r>
            <a:r>
              <a:rPr lang="ru-RU" sz="1850" b="1" i="1" dirty="0">
                <a:solidFill>
                  <a:srgbClr val="0070C0"/>
                </a:solidFill>
              </a:rPr>
              <a:t>сторон</a:t>
            </a:r>
            <a:r>
              <a:rPr lang="ru-RU" sz="1800" dirty="0"/>
              <a:t>, разрабатывающих, изготавливающих, предоставляющих и потребляющих </a:t>
            </a:r>
            <a:r>
              <a:rPr lang="ru-RU" sz="1800" dirty="0" smtClean="0"/>
              <a:t>продукцию </a:t>
            </a:r>
            <a:r>
              <a:rPr lang="ru-RU" sz="1800" i="1" dirty="0" smtClean="0"/>
              <a:t>(максимальный учет при разработке стандартов законных интересов заинтересованных лиц)</a:t>
            </a:r>
            <a:r>
              <a:rPr lang="ru-RU" sz="1800" dirty="0" smtClean="0"/>
              <a:t>;</a:t>
            </a:r>
            <a:endParaRPr lang="ru-RU" sz="1800" dirty="0"/>
          </a:p>
          <a:p>
            <a:pPr lvl="0">
              <a:buClr>
                <a:srgbClr val="FF0000"/>
              </a:buClr>
              <a:buFont typeface="Wingdings" panose="05000000000000000000" pitchFamily="2" charset="2"/>
              <a:buChar char="Ø"/>
            </a:pPr>
            <a:r>
              <a:rPr lang="ru-RU" sz="1850" b="1" i="1" dirty="0" smtClean="0">
                <a:solidFill>
                  <a:srgbClr val="0070C0"/>
                </a:solidFill>
              </a:rPr>
              <a:t>применение </a:t>
            </a:r>
            <a:r>
              <a:rPr lang="ru-RU" sz="1850" b="1" i="1" dirty="0">
                <a:solidFill>
                  <a:srgbClr val="0070C0"/>
                </a:solidFill>
              </a:rPr>
              <a:t>международного </a:t>
            </a:r>
            <a:r>
              <a:rPr lang="ru-RU" sz="1850" b="1" i="1" dirty="0" smtClean="0">
                <a:solidFill>
                  <a:srgbClr val="0070C0"/>
                </a:solidFill>
              </a:rPr>
              <a:t>стандарта </a:t>
            </a:r>
            <a:r>
              <a:rPr lang="ru-RU" sz="1850" b="1" i="1" dirty="0">
                <a:solidFill>
                  <a:srgbClr val="0070C0"/>
                </a:solidFill>
              </a:rPr>
              <a:t>как основы разработки национального </a:t>
            </a:r>
            <a:r>
              <a:rPr lang="ru-RU" sz="1850" b="1" i="1" dirty="0" smtClean="0">
                <a:solidFill>
                  <a:srgbClr val="0070C0"/>
                </a:solidFill>
              </a:rPr>
              <a:t>стандарта </a:t>
            </a:r>
            <a:r>
              <a:rPr lang="ru-RU" sz="1800" i="1" dirty="0" smtClean="0"/>
              <a:t>(за </a:t>
            </a:r>
            <a:r>
              <a:rPr lang="ru-RU" sz="1800" i="1" dirty="0"/>
              <a:t>исключением случаев, если такое применение признано невозможным вследствие несоответствия требований международных стандартов климатическим и географическим особенностям </a:t>
            </a:r>
            <a:r>
              <a:rPr lang="ru-RU" sz="1800" i="1" dirty="0" smtClean="0"/>
              <a:t>РФ, </a:t>
            </a:r>
            <a:r>
              <a:rPr lang="ru-RU" sz="1800" i="1" dirty="0"/>
              <a:t>техническим и (или) технологическим особенностям или по иным основаниям либо </a:t>
            </a:r>
            <a:r>
              <a:rPr lang="ru-RU" sz="1800" i="1" dirty="0" smtClean="0"/>
              <a:t>РФ </a:t>
            </a:r>
            <a:r>
              <a:rPr lang="ru-RU" sz="1800" i="1" dirty="0"/>
              <a:t>в соответствии с установленными процедурами выступала против принятия международного стандарта или отдельного его </a:t>
            </a:r>
            <a:r>
              <a:rPr lang="ru-RU" sz="1800" i="1" dirty="0" smtClean="0"/>
              <a:t>положения)</a:t>
            </a:r>
            <a:r>
              <a:rPr lang="ru-RU" sz="1850" i="1" dirty="0" smtClean="0"/>
              <a:t>;</a:t>
            </a:r>
            <a:endParaRPr lang="ru-RU" sz="1850" i="1" dirty="0"/>
          </a:p>
          <a:p>
            <a:pPr lvl="0">
              <a:buClr>
                <a:srgbClr val="FF0000"/>
              </a:buClr>
              <a:buFont typeface="Wingdings" panose="05000000000000000000" pitchFamily="2" charset="2"/>
              <a:buChar char="Ø"/>
            </a:pPr>
            <a:r>
              <a:rPr lang="ru-RU" sz="1850" b="1" i="1" dirty="0" smtClean="0">
                <a:solidFill>
                  <a:srgbClr val="0070C0"/>
                </a:solidFill>
              </a:rPr>
              <a:t>недопустимость </a:t>
            </a:r>
            <a:r>
              <a:rPr lang="ru-RU" sz="1850" b="1" i="1" dirty="0">
                <a:solidFill>
                  <a:srgbClr val="0070C0"/>
                </a:solidFill>
              </a:rPr>
              <a:t>создания препятствий производству и обращению продукции, выполнению работ и оказанию услуг</a:t>
            </a:r>
            <a:r>
              <a:rPr lang="ru-RU" sz="1850" dirty="0"/>
              <a:t> </a:t>
            </a:r>
            <a:r>
              <a:rPr lang="ru-RU" sz="1800" dirty="0"/>
              <a:t>в большей степени, чем это минимально необходимо для выполнения целей;</a:t>
            </a:r>
          </a:p>
          <a:p>
            <a:pPr lvl="0">
              <a:buClr>
                <a:srgbClr val="FF0000"/>
              </a:buClr>
              <a:buFont typeface="Wingdings" panose="05000000000000000000" pitchFamily="2" charset="2"/>
              <a:buChar char="Ø"/>
            </a:pPr>
            <a:r>
              <a:rPr lang="ru-RU" sz="1850" b="1" i="1" dirty="0" smtClean="0">
                <a:solidFill>
                  <a:srgbClr val="0070C0"/>
                </a:solidFill>
              </a:rPr>
              <a:t>недопустимость </a:t>
            </a:r>
            <a:r>
              <a:rPr lang="ru-RU" sz="1850" b="1" i="1" dirty="0">
                <a:solidFill>
                  <a:srgbClr val="0070C0"/>
                </a:solidFill>
              </a:rPr>
              <a:t>установления </a:t>
            </a:r>
            <a:r>
              <a:rPr lang="ru-RU" sz="1850" b="1" i="1" dirty="0" smtClean="0">
                <a:solidFill>
                  <a:srgbClr val="0070C0"/>
                </a:solidFill>
              </a:rPr>
              <a:t>стандартов</a:t>
            </a:r>
            <a:r>
              <a:rPr lang="ru-RU" sz="1850" b="1" i="1" dirty="0">
                <a:solidFill>
                  <a:srgbClr val="0070C0"/>
                </a:solidFill>
              </a:rPr>
              <a:t>, </a:t>
            </a:r>
            <a:r>
              <a:rPr lang="ru-RU" sz="1850" b="1" i="1" dirty="0" smtClean="0">
                <a:solidFill>
                  <a:srgbClr val="0070C0"/>
                </a:solidFill>
              </a:rPr>
              <a:t>противоречащих </a:t>
            </a:r>
            <a:r>
              <a:rPr lang="ru-RU" sz="1850" b="1" i="1" dirty="0">
                <a:solidFill>
                  <a:srgbClr val="0070C0"/>
                </a:solidFill>
              </a:rPr>
              <a:t>техническим регламентам</a:t>
            </a:r>
            <a:r>
              <a:rPr lang="ru-RU" sz="1850" dirty="0"/>
              <a:t>;</a:t>
            </a:r>
          </a:p>
          <a:p>
            <a:pPr lvl="0">
              <a:buClr>
                <a:srgbClr val="FF0000"/>
              </a:buClr>
              <a:buFont typeface="Wingdings" panose="05000000000000000000" pitchFamily="2" charset="2"/>
              <a:buChar char="Ø"/>
            </a:pPr>
            <a:r>
              <a:rPr lang="ru-RU" sz="1850" dirty="0"/>
              <a:t> </a:t>
            </a:r>
            <a:r>
              <a:rPr lang="ru-RU" sz="1850" b="1" i="1" dirty="0" smtClean="0">
                <a:solidFill>
                  <a:srgbClr val="0070C0"/>
                </a:solidFill>
              </a:rPr>
              <a:t>обеспечение </a:t>
            </a:r>
            <a:r>
              <a:rPr lang="ru-RU" sz="1850" b="1" i="1" dirty="0">
                <a:solidFill>
                  <a:srgbClr val="0070C0"/>
                </a:solidFill>
              </a:rPr>
              <a:t>условий для единообразного применения стандартов</a:t>
            </a:r>
            <a:r>
              <a:rPr lang="ru-RU" sz="1850" dirty="0"/>
              <a:t>.</a:t>
            </a: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17</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3B4BE4CE-F87E-49AB-A223-A2028ECFDE2B}" type="datetime1">
              <a:rPr lang="ru-RU" smtClean="0"/>
              <a:pPr/>
              <a:t>01.02.2022</a:t>
            </a:fld>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7550374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plus(in)">
                                      <p:cBhvr>
                                        <p:cTn id="7" dur="2000"/>
                                        <p:tgtEl>
                                          <p:spTgt spid="55"/>
                                        </p:tgtEl>
                                      </p:cBhvr>
                                    </p:animEffect>
                                  </p:childTnLst>
                                </p:cTn>
                              </p:par>
                            </p:childTnLst>
                          </p:cTn>
                        </p:par>
                        <p:par>
                          <p:cTn id="8" fill="hold">
                            <p:stCondLst>
                              <p:cond delay="2000"/>
                            </p:stCondLst>
                            <p:childTnLst>
                              <p:par>
                                <p:cTn id="9" presetID="17" presetClass="entr" presetSubtype="8" fill="hold"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 calcmode="lin" valueType="num">
                                      <p:cBhvr>
                                        <p:cTn id="11" dur="2000" fill="hold"/>
                                        <p:tgtEl>
                                          <p:spTgt spid="56">
                                            <p:txEl>
                                              <p:pRg st="0" end="0"/>
                                            </p:txEl>
                                          </p:spTgt>
                                        </p:tgtEl>
                                        <p:attrNameLst>
                                          <p:attrName>ppt_x</p:attrName>
                                        </p:attrNameLst>
                                      </p:cBhvr>
                                      <p:tavLst>
                                        <p:tav tm="0">
                                          <p:val>
                                            <p:strVal val="#ppt_x-#ppt_w/2"/>
                                          </p:val>
                                        </p:tav>
                                        <p:tav tm="100000">
                                          <p:val>
                                            <p:strVal val="#ppt_x"/>
                                          </p:val>
                                        </p:tav>
                                      </p:tavLst>
                                    </p:anim>
                                    <p:anim calcmode="lin" valueType="num">
                                      <p:cBhvr>
                                        <p:cTn id="12" dur="2000" fill="hold"/>
                                        <p:tgtEl>
                                          <p:spTgt spid="56">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6">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4000"/>
                            </p:stCondLst>
                            <p:childTnLst>
                              <p:par>
                                <p:cTn id="16" presetID="17" presetClass="entr" presetSubtype="8" fill="hold" nodeType="afterEffect">
                                  <p:stCondLst>
                                    <p:cond delay="0"/>
                                  </p:stCondLst>
                                  <p:childTnLst>
                                    <p:set>
                                      <p:cBhvr>
                                        <p:cTn id="17" dur="1" fill="hold">
                                          <p:stCondLst>
                                            <p:cond delay="0"/>
                                          </p:stCondLst>
                                        </p:cTn>
                                        <p:tgtEl>
                                          <p:spTgt spid="56">
                                            <p:txEl>
                                              <p:pRg st="1" end="1"/>
                                            </p:txEl>
                                          </p:spTgt>
                                        </p:tgtEl>
                                        <p:attrNameLst>
                                          <p:attrName>style.visibility</p:attrName>
                                        </p:attrNameLst>
                                      </p:cBhvr>
                                      <p:to>
                                        <p:strVal val="visible"/>
                                      </p:to>
                                    </p:set>
                                    <p:anim calcmode="lin" valueType="num">
                                      <p:cBhvr>
                                        <p:cTn id="18" dur="2000" fill="hold"/>
                                        <p:tgtEl>
                                          <p:spTgt spid="56">
                                            <p:txEl>
                                              <p:pRg st="1" end="1"/>
                                            </p:txEl>
                                          </p:spTgt>
                                        </p:tgtEl>
                                        <p:attrNameLst>
                                          <p:attrName>ppt_x</p:attrName>
                                        </p:attrNameLst>
                                      </p:cBhvr>
                                      <p:tavLst>
                                        <p:tav tm="0">
                                          <p:val>
                                            <p:strVal val="#ppt_x-#ppt_w/2"/>
                                          </p:val>
                                        </p:tav>
                                        <p:tav tm="100000">
                                          <p:val>
                                            <p:strVal val="#ppt_x"/>
                                          </p:val>
                                        </p:tav>
                                      </p:tavLst>
                                    </p:anim>
                                    <p:anim calcmode="lin" valueType="num">
                                      <p:cBhvr>
                                        <p:cTn id="19" dur="2000" fill="hold"/>
                                        <p:tgtEl>
                                          <p:spTgt spid="56">
                                            <p:txEl>
                                              <p:pRg st="1" end="1"/>
                                            </p:txEl>
                                          </p:spTgt>
                                        </p:tgtEl>
                                        <p:attrNameLst>
                                          <p:attrName>ppt_y</p:attrName>
                                        </p:attrNameLst>
                                      </p:cBhvr>
                                      <p:tavLst>
                                        <p:tav tm="0">
                                          <p:val>
                                            <p:strVal val="#ppt_y"/>
                                          </p:val>
                                        </p:tav>
                                        <p:tav tm="100000">
                                          <p:val>
                                            <p:strVal val="#ppt_y"/>
                                          </p:val>
                                        </p:tav>
                                      </p:tavLst>
                                    </p:anim>
                                    <p:anim calcmode="lin" valueType="num">
                                      <p:cBhvr>
                                        <p:cTn id="20" dur="2000" fill="hold"/>
                                        <p:tgtEl>
                                          <p:spTgt spid="56">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56">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17" presetClass="entr" presetSubtype="8" fill="hold" nodeType="afterEffect">
                                  <p:stCondLst>
                                    <p:cond delay="0"/>
                                  </p:stCondLst>
                                  <p:childTnLst>
                                    <p:set>
                                      <p:cBhvr>
                                        <p:cTn id="24" dur="1" fill="hold">
                                          <p:stCondLst>
                                            <p:cond delay="0"/>
                                          </p:stCondLst>
                                        </p:cTn>
                                        <p:tgtEl>
                                          <p:spTgt spid="56">
                                            <p:txEl>
                                              <p:pRg st="2" end="2"/>
                                            </p:txEl>
                                          </p:spTgt>
                                        </p:tgtEl>
                                        <p:attrNameLst>
                                          <p:attrName>style.visibility</p:attrName>
                                        </p:attrNameLst>
                                      </p:cBhvr>
                                      <p:to>
                                        <p:strVal val="visible"/>
                                      </p:to>
                                    </p:set>
                                    <p:anim calcmode="lin" valueType="num">
                                      <p:cBhvr>
                                        <p:cTn id="25" dur="2000" fill="hold"/>
                                        <p:tgtEl>
                                          <p:spTgt spid="56">
                                            <p:txEl>
                                              <p:pRg st="2" end="2"/>
                                            </p:txEl>
                                          </p:spTgt>
                                        </p:tgtEl>
                                        <p:attrNameLst>
                                          <p:attrName>ppt_x</p:attrName>
                                        </p:attrNameLst>
                                      </p:cBhvr>
                                      <p:tavLst>
                                        <p:tav tm="0">
                                          <p:val>
                                            <p:strVal val="#ppt_x-#ppt_w/2"/>
                                          </p:val>
                                        </p:tav>
                                        <p:tav tm="100000">
                                          <p:val>
                                            <p:strVal val="#ppt_x"/>
                                          </p:val>
                                        </p:tav>
                                      </p:tavLst>
                                    </p:anim>
                                    <p:anim calcmode="lin" valueType="num">
                                      <p:cBhvr>
                                        <p:cTn id="26" dur="2000" fill="hold"/>
                                        <p:tgtEl>
                                          <p:spTgt spid="56">
                                            <p:txEl>
                                              <p:pRg st="2" end="2"/>
                                            </p:txEl>
                                          </p:spTgt>
                                        </p:tgtEl>
                                        <p:attrNameLst>
                                          <p:attrName>ppt_y</p:attrName>
                                        </p:attrNameLst>
                                      </p:cBhvr>
                                      <p:tavLst>
                                        <p:tav tm="0">
                                          <p:val>
                                            <p:strVal val="#ppt_y"/>
                                          </p:val>
                                        </p:tav>
                                        <p:tav tm="100000">
                                          <p:val>
                                            <p:strVal val="#ppt_y"/>
                                          </p:val>
                                        </p:tav>
                                      </p:tavLst>
                                    </p:anim>
                                    <p:anim calcmode="lin" valueType="num">
                                      <p:cBhvr>
                                        <p:cTn id="27" dur="2000" fill="hold"/>
                                        <p:tgtEl>
                                          <p:spTgt spid="56">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56">
                                            <p:txEl>
                                              <p:pRg st="2" end="2"/>
                                            </p:txEl>
                                          </p:spTgt>
                                        </p:tgtEl>
                                        <p:attrNameLst>
                                          <p:attrName>ppt_h</p:attrName>
                                        </p:attrNameLst>
                                      </p:cBhvr>
                                      <p:tavLst>
                                        <p:tav tm="0">
                                          <p:val>
                                            <p:strVal val="#ppt_h"/>
                                          </p:val>
                                        </p:tav>
                                        <p:tav tm="100000">
                                          <p:val>
                                            <p:strVal val="#ppt_h"/>
                                          </p:val>
                                        </p:tav>
                                      </p:tavLst>
                                    </p:anim>
                                  </p:childTnLst>
                                </p:cTn>
                              </p:par>
                            </p:childTnLst>
                          </p:cTn>
                        </p:par>
                        <p:par>
                          <p:cTn id="29" fill="hold">
                            <p:stCondLst>
                              <p:cond delay="8000"/>
                            </p:stCondLst>
                            <p:childTnLst>
                              <p:par>
                                <p:cTn id="30" presetID="17" presetClass="entr" presetSubtype="8" fill="hold" nodeType="afterEffect">
                                  <p:stCondLst>
                                    <p:cond delay="0"/>
                                  </p:stCondLst>
                                  <p:childTnLst>
                                    <p:set>
                                      <p:cBhvr>
                                        <p:cTn id="31" dur="1" fill="hold">
                                          <p:stCondLst>
                                            <p:cond delay="0"/>
                                          </p:stCondLst>
                                        </p:cTn>
                                        <p:tgtEl>
                                          <p:spTgt spid="56">
                                            <p:txEl>
                                              <p:pRg st="3" end="3"/>
                                            </p:txEl>
                                          </p:spTgt>
                                        </p:tgtEl>
                                        <p:attrNameLst>
                                          <p:attrName>style.visibility</p:attrName>
                                        </p:attrNameLst>
                                      </p:cBhvr>
                                      <p:to>
                                        <p:strVal val="visible"/>
                                      </p:to>
                                    </p:set>
                                    <p:anim calcmode="lin" valueType="num">
                                      <p:cBhvr>
                                        <p:cTn id="32" dur="2000" fill="hold"/>
                                        <p:tgtEl>
                                          <p:spTgt spid="56">
                                            <p:txEl>
                                              <p:pRg st="3" end="3"/>
                                            </p:txEl>
                                          </p:spTgt>
                                        </p:tgtEl>
                                        <p:attrNameLst>
                                          <p:attrName>ppt_x</p:attrName>
                                        </p:attrNameLst>
                                      </p:cBhvr>
                                      <p:tavLst>
                                        <p:tav tm="0">
                                          <p:val>
                                            <p:strVal val="#ppt_x-#ppt_w/2"/>
                                          </p:val>
                                        </p:tav>
                                        <p:tav tm="100000">
                                          <p:val>
                                            <p:strVal val="#ppt_x"/>
                                          </p:val>
                                        </p:tav>
                                      </p:tavLst>
                                    </p:anim>
                                    <p:anim calcmode="lin" valueType="num">
                                      <p:cBhvr>
                                        <p:cTn id="33" dur="2000" fill="hold"/>
                                        <p:tgtEl>
                                          <p:spTgt spid="56">
                                            <p:txEl>
                                              <p:pRg st="3" end="3"/>
                                            </p:txEl>
                                          </p:spTgt>
                                        </p:tgtEl>
                                        <p:attrNameLst>
                                          <p:attrName>ppt_y</p:attrName>
                                        </p:attrNameLst>
                                      </p:cBhvr>
                                      <p:tavLst>
                                        <p:tav tm="0">
                                          <p:val>
                                            <p:strVal val="#ppt_y"/>
                                          </p:val>
                                        </p:tav>
                                        <p:tav tm="100000">
                                          <p:val>
                                            <p:strVal val="#ppt_y"/>
                                          </p:val>
                                        </p:tav>
                                      </p:tavLst>
                                    </p:anim>
                                    <p:anim calcmode="lin" valueType="num">
                                      <p:cBhvr>
                                        <p:cTn id="34" dur="2000" fill="hold"/>
                                        <p:tgtEl>
                                          <p:spTgt spid="56">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56">
                                            <p:txEl>
                                              <p:pRg st="3" end="3"/>
                                            </p:txEl>
                                          </p:spTgt>
                                        </p:tgtEl>
                                        <p:attrNameLst>
                                          <p:attrName>ppt_h</p:attrName>
                                        </p:attrNameLst>
                                      </p:cBhvr>
                                      <p:tavLst>
                                        <p:tav tm="0">
                                          <p:val>
                                            <p:strVal val="#ppt_h"/>
                                          </p:val>
                                        </p:tav>
                                        <p:tav tm="100000">
                                          <p:val>
                                            <p:strVal val="#ppt_h"/>
                                          </p:val>
                                        </p:tav>
                                      </p:tavLst>
                                    </p:anim>
                                  </p:childTnLst>
                                </p:cTn>
                              </p:par>
                            </p:childTnLst>
                          </p:cTn>
                        </p:par>
                        <p:par>
                          <p:cTn id="36" fill="hold">
                            <p:stCondLst>
                              <p:cond delay="10000"/>
                            </p:stCondLst>
                            <p:childTnLst>
                              <p:par>
                                <p:cTn id="37" presetID="17" presetClass="entr" presetSubtype="8" fill="hold" nodeType="afterEffect">
                                  <p:stCondLst>
                                    <p:cond delay="0"/>
                                  </p:stCondLst>
                                  <p:childTnLst>
                                    <p:set>
                                      <p:cBhvr>
                                        <p:cTn id="38" dur="1" fill="hold">
                                          <p:stCondLst>
                                            <p:cond delay="0"/>
                                          </p:stCondLst>
                                        </p:cTn>
                                        <p:tgtEl>
                                          <p:spTgt spid="56">
                                            <p:txEl>
                                              <p:pRg st="4" end="4"/>
                                            </p:txEl>
                                          </p:spTgt>
                                        </p:tgtEl>
                                        <p:attrNameLst>
                                          <p:attrName>style.visibility</p:attrName>
                                        </p:attrNameLst>
                                      </p:cBhvr>
                                      <p:to>
                                        <p:strVal val="visible"/>
                                      </p:to>
                                    </p:set>
                                    <p:anim calcmode="lin" valueType="num">
                                      <p:cBhvr>
                                        <p:cTn id="39" dur="2000" fill="hold"/>
                                        <p:tgtEl>
                                          <p:spTgt spid="56">
                                            <p:txEl>
                                              <p:pRg st="4" end="4"/>
                                            </p:txEl>
                                          </p:spTgt>
                                        </p:tgtEl>
                                        <p:attrNameLst>
                                          <p:attrName>ppt_x</p:attrName>
                                        </p:attrNameLst>
                                      </p:cBhvr>
                                      <p:tavLst>
                                        <p:tav tm="0">
                                          <p:val>
                                            <p:strVal val="#ppt_x-#ppt_w/2"/>
                                          </p:val>
                                        </p:tav>
                                        <p:tav tm="100000">
                                          <p:val>
                                            <p:strVal val="#ppt_x"/>
                                          </p:val>
                                        </p:tav>
                                      </p:tavLst>
                                    </p:anim>
                                    <p:anim calcmode="lin" valueType="num">
                                      <p:cBhvr>
                                        <p:cTn id="40" dur="2000" fill="hold"/>
                                        <p:tgtEl>
                                          <p:spTgt spid="56">
                                            <p:txEl>
                                              <p:pRg st="4" end="4"/>
                                            </p:txEl>
                                          </p:spTgt>
                                        </p:tgtEl>
                                        <p:attrNameLst>
                                          <p:attrName>ppt_y</p:attrName>
                                        </p:attrNameLst>
                                      </p:cBhvr>
                                      <p:tavLst>
                                        <p:tav tm="0">
                                          <p:val>
                                            <p:strVal val="#ppt_y"/>
                                          </p:val>
                                        </p:tav>
                                        <p:tav tm="100000">
                                          <p:val>
                                            <p:strVal val="#ppt_y"/>
                                          </p:val>
                                        </p:tav>
                                      </p:tavLst>
                                    </p:anim>
                                    <p:anim calcmode="lin" valueType="num">
                                      <p:cBhvr>
                                        <p:cTn id="41" dur="2000" fill="hold"/>
                                        <p:tgtEl>
                                          <p:spTgt spid="56">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56">
                                            <p:txEl>
                                              <p:pRg st="4" end="4"/>
                                            </p:txEl>
                                          </p:spTgt>
                                        </p:tgtEl>
                                        <p:attrNameLst>
                                          <p:attrName>ppt_h</p:attrName>
                                        </p:attrNameLst>
                                      </p:cBhvr>
                                      <p:tavLst>
                                        <p:tav tm="0">
                                          <p:val>
                                            <p:strVal val="#ppt_h"/>
                                          </p:val>
                                        </p:tav>
                                        <p:tav tm="100000">
                                          <p:val>
                                            <p:strVal val="#ppt_h"/>
                                          </p:val>
                                        </p:tav>
                                      </p:tavLst>
                                    </p:anim>
                                  </p:childTnLst>
                                </p:cTn>
                              </p:par>
                            </p:childTnLst>
                          </p:cTn>
                        </p:par>
                        <p:par>
                          <p:cTn id="43" fill="hold">
                            <p:stCondLst>
                              <p:cond delay="12000"/>
                            </p:stCondLst>
                            <p:childTnLst>
                              <p:par>
                                <p:cTn id="44" presetID="17" presetClass="entr" presetSubtype="8" fill="hold" nodeType="afterEffect">
                                  <p:stCondLst>
                                    <p:cond delay="0"/>
                                  </p:stCondLst>
                                  <p:childTnLst>
                                    <p:set>
                                      <p:cBhvr>
                                        <p:cTn id="45" dur="1" fill="hold">
                                          <p:stCondLst>
                                            <p:cond delay="0"/>
                                          </p:stCondLst>
                                        </p:cTn>
                                        <p:tgtEl>
                                          <p:spTgt spid="56">
                                            <p:txEl>
                                              <p:pRg st="5" end="5"/>
                                            </p:txEl>
                                          </p:spTgt>
                                        </p:tgtEl>
                                        <p:attrNameLst>
                                          <p:attrName>style.visibility</p:attrName>
                                        </p:attrNameLst>
                                      </p:cBhvr>
                                      <p:to>
                                        <p:strVal val="visible"/>
                                      </p:to>
                                    </p:set>
                                    <p:anim calcmode="lin" valueType="num">
                                      <p:cBhvr>
                                        <p:cTn id="46" dur="2000" fill="hold"/>
                                        <p:tgtEl>
                                          <p:spTgt spid="56">
                                            <p:txEl>
                                              <p:pRg st="5" end="5"/>
                                            </p:txEl>
                                          </p:spTgt>
                                        </p:tgtEl>
                                        <p:attrNameLst>
                                          <p:attrName>ppt_x</p:attrName>
                                        </p:attrNameLst>
                                      </p:cBhvr>
                                      <p:tavLst>
                                        <p:tav tm="0">
                                          <p:val>
                                            <p:strVal val="#ppt_x-#ppt_w/2"/>
                                          </p:val>
                                        </p:tav>
                                        <p:tav tm="100000">
                                          <p:val>
                                            <p:strVal val="#ppt_x"/>
                                          </p:val>
                                        </p:tav>
                                      </p:tavLst>
                                    </p:anim>
                                    <p:anim calcmode="lin" valueType="num">
                                      <p:cBhvr>
                                        <p:cTn id="47" dur="2000" fill="hold"/>
                                        <p:tgtEl>
                                          <p:spTgt spid="56">
                                            <p:txEl>
                                              <p:pRg st="5" end="5"/>
                                            </p:txEl>
                                          </p:spTgt>
                                        </p:tgtEl>
                                        <p:attrNameLst>
                                          <p:attrName>ppt_y</p:attrName>
                                        </p:attrNameLst>
                                      </p:cBhvr>
                                      <p:tavLst>
                                        <p:tav tm="0">
                                          <p:val>
                                            <p:strVal val="#ppt_y"/>
                                          </p:val>
                                        </p:tav>
                                        <p:tav tm="100000">
                                          <p:val>
                                            <p:strVal val="#ppt_y"/>
                                          </p:val>
                                        </p:tav>
                                      </p:tavLst>
                                    </p:anim>
                                    <p:anim calcmode="lin" valueType="num">
                                      <p:cBhvr>
                                        <p:cTn id="48" dur="2000" fill="hold"/>
                                        <p:tgtEl>
                                          <p:spTgt spid="56">
                                            <p:txEl>
                                              <p:pRg st="5" end="5"/>
                                            </p:txEl>
                                          </p:spTgt>
                                        </p:tgtEl>
                                        <p:attrNameLst>
                                          <p:attrName>ppt_w</p:attrName>
                                        </p:attrNameLst>
                                      </p:cBhvr>
                                      <p:tavLst>
                                        <p:tav tm="0">
                                          <p:val>
                                            <p:fltVal val="0"/>
                                          </p:val>
                                        </p:tav>
                                        <p:tav tm="100000">
                                          <p:val>
                                            <p:strVal val="#ppt_w"/>
                                          </p:val>
                                        </p:tav>
                                      </p:tavLst>
                                    </p:anim>
                                    <p:anim calcmode="lin" valueType="num">
                                      <p:cBhvr>
                                        <p:cTn id="49" dur="2000" fill="hold"/>
                                        <p:tgtEl>
                                          <p:spTgt spid="56">
                                            <p:txEl>
                                              <p:pRg st="5" end="5"/>
                                            </p:txEl>
                                          </p:spTgt>
                                        </p:tgtEl>
                                        <p:attrNameLst>
                                          <p:attrName>ppt_h</p:attrName>
                                        </p:attrNameLst>
                                      </p:cBhvr>
                                      <p:tavLst>
                                        <p:tav tm="0">
                                          <p:val>
                                            <p:strVal val="#ppt_h"/>
                                          </p:val>
                                        </p:tav>
                                        <p:tav tm="100000">
                                          <p:val>
                                            <p:strVal val="#ppt_h"/>
                                          </p:val>
                                        </p:tav>
                                      </p:tavLst>
                                    </p:anim>
                                  </p:childTnLst>
                                </p:cTn>
                              </p:par>
                            </p:childTnLst>
                          </p:cTn>
                        </p:par>
                        <p:par>
                          <p:cTn id="50" fill="hold">
                            <p:stCondLst>
                              <p:cond delay="14000"/>
                            </p:stCondLst>
                            <p:childTnLst>
                              <p:par>
                                <p:cTn id="51" presetID="17" presetClass="entr" presetSubtype="8" fill="hold" nodeType="afterEffect">
                                  <p:stCondLst>
                                    <p:cond delay="0"/>
                                  </p:stCondLst>
                                  <p:childTnLst>
                                    <p:set>
                                      <p:cBhvr>
                                        <p:cTn id="52" dur="1" fill="hold">
                                          <p:stCondLst>
                                            <p:cond delay="0"/>
                                          </p:stCondLst>
                                        </p:cTn>
                                        <p:tgtEl>
                                          <p:spTgt spid="56">
                                            <p:txEl>
                                              <p:pRg st="6" end="6"/>
                                            </p:txEl>
                                          </p:spTgt>
                                        </p:tgtEl>
                                        <p:attrNameLst>
                                          <p:attrName>style.visibility</p:attrName>
                                        </p:attrNameLst>
                                      </p:cBhvr>
                                      <p:to>
                                        <p:strVal val="visible"/>
                                      </p:to>
                                    </p:set>
                                    <p:anim calcmode="lin" valueType="num">
                                      <p:cBhvr>
                                        <p:cTn id="53" dur="2000" fill="hold"/>
                                        <p:tgtEl>
                                          <p:spTgt spid="56">
                                            <p:txEl>
                                              <p:pRg st="6" end="6"/>
                                            </p:txEl>
                                          </p:spTgt>
                                        </p:tgtEl>
                                        <p:attrNameLst>
                                          <p:attrName>ppt_x</p:attrName>
                                        </p:attrNameLst>
                                      </p:cBhvr>
                                      <p:tavLst>
                                        <p:tav tm="0">
                                          <p:val>
                                            <p:strVal val="#ppt_x-#ppt_w/2"/>
                                          </p:val>
                                        </p:tav>
                                        <p:tav tm="100000">
                                          <p:val>
                                            <p:strVal val="#ppt_x"/>
                                          </p:val>
                                        </p:tav>
                                      </p:tavLst>
                                    </p:anim>
                                    <p:anim calcmode="lin" valueType="num">
                                      <p:cBhvr>
                                        <p:cTn id="54" dur="2000" fill="hold"/>
                                        <p:tgtEl>
                                          <p:spTgt spid="56">
                                            <p:txEl>
                                              <p:pRg st="6" end="6"/>
                                            </p:txEl>
                                          </p:spTgt>
                                        </p:tgtEl>
                                        <p:attrNameLst>
                                          <p:attrName>ppt_y</p:attrName>
                                        </p:attrNameLst>
                                      </p:cBhvr>
                                      <p:tavLst>
                                        <p:tav tm="0">
                                          <p:val>
                                            <p:strVal val="#ppt_y"/>
                                          </p:val>
                                        </p:tav>
                                        <p:tav tm="100000">
                                          <p:val>
                                            <p:strVal val="#ppt_y"/>
                                          </p:val>
                                        </p:tav>
                                      </p:tavLst>
                                    </p:anim>
                                    <p:anim calcmode="lin" valueType="num">
                                      <p:cBhvr>
                                        <p:cTn id="55" dur="2000" fill="hold"/>
                                        <p:tgtEl>
                                          <p:spTgt spid="56">
                                            <p:txEl>
                                              <p:pRg st="6" end="6"/>
                                            </p:txEl>
                                          </p:spTgt>
                                        </p:tgtEl>
                                        <p:attrNameLst>
                                          <p:attrName>ppt_w</p:attrName>
                                        </p:attrNameLst>
                                      </p:cBhvr>
                                      <p:tavLst>
                                        <p:tav tm="0">
                                          <p:val>
                                            <p:fltVal val="0"/>
                                          </p:val>
                                        </p:tav>
                                        <p:tav tm="100000">
                                          <p:val>
                                            <p:strVal val="#ppt_w"/>
                                          </p:val>
                                        </p:tav>
                                      </p:tavLst>
                                    </p:anim>
                                    <p:anim calcmode="lin" valueType="num">
                                      <p:cBhvr>
                                        <p:cTn id="56" dur="2000" fill="hold"/>
                                        <p:tgtEl>
                                          <p:spTgt spid="56">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Подзаголовок 55"/>
          <p:cNvSpPr>
            <a:spLocks noGrp="1"/>
          </p:cNvSpPr>
          <p:nvPr>
            <p:ph idx="1"/>
          </p:nvPr>
        </p:nvSpPr>
        <p:spPr>
          <a:xfrm>
            <a:off x="300336" y="873109"/>
            <a:ext cx="8642324" cy="5364203"/>
          </a:xfrm>
          <a:solidFill>
            <a:schemeClr val="bg1"/>
          </a:solidFill>
          <a:ln>
            <a:solidFill>
              <a:schemeClr val="bg1"/>
            </a:solidFill>
          </a:ln>
          <a:effectLst>
            <a:innerShdw blurRad="266700" dist="152400" dir="13500000">
              <a:prstClr val="black">
                <a:alpha val="50000"/>
              </a:prstClr>
            </a:innerShdw>
          </a:effectLst>
        </p:spPr>
        <p:txBody>
          <a:bodyPr anchor="t">
            <a:noAutofit/>
          </a:bodyPr>
          <a:lstStyle/>
          <a:p>
            <a:pPr marL="88900" indent="0">
              <a:buNone/>
            </a:pPr>
            <a:r>
              <a:rPr lang="ru-RU" sz="2800" dirty="0"/>
              <a:t>Стандарты должны </a:t>
            </a:r>
            <a:r>
              <a:rPr lang="ru-RU" sz="2900" b="1" i="1" dirty="0">
                <a:solidFill>
                  <a:srgbClr val="FF0000"/>
                </a:solidFill>
              </a:rPr>
              <a:t>адаптироваться</a:t>
            </a:r>
            <a:r>
              <a:rPr lang="ru-RU" sz="2900" dirty="0"/>
              <a:t> </a:t>
            </a:r>
            <a:r>
              <a:rPr lang="ru-RU" sz="2800" dirty="0"/>
              <a:t>к научно-техническому прогрессу, к изменениям в технике, в процессах управления.</a:t>
            </a:r>
            <a:r>
              <a:rPr lang="ru-RU" sz="2900" dirty="0"/>
              <a:t> </a:t>
            </a:r>
          </a:p>
          <a:p>
            <a:pPr marL="88900" indent="0">
              <a:buNone/>
            </a:pPr>
            <a:endParaRPr lang="ru-RU" sz="800" dirty="0" smtClean="0"/>
          </a:p>
          <a:p>
            <a:pPr marL="88900" indent="0">
              <a:buNone/>
            </a:pPr>
            <a:r>
              <a:rPr lang="ru-RU" sz="2900" b="1" i="1" dirty="0" smtClean="0">
                <a:solidFill>
                  <a:srgbClr val="FF0000"/>
                </a:solidFill>
              </a:rPr>
              <a:t>ДИНАМИЧНОСТЬ</a:t>
            </a:r>
            <a:r>
              <a:rPr lang="ru-RU" sz="2900" dirty="0" smtClean="0"/>
              <a:t> </a:t>
            </a:r>
            <a:r>
              <a:rPr lang="ru-RU" sz="2900" b="1" i="1" dirty="0" smtClean="0">
                <a:solidFill>
                  <a:srgbClr val="FF0000"/>
                </a:solidFill>
              </a:rPr>
              <a:t>стандартизации</a:t>
            </a:r>
            <a:r>
              <a:rPr lang="ru-RU" sz="2900" dirty="0" smtClean="0"/>
              <a:t> </a:t>
            </a:r>
            <a:r>
              <a:rPr lang="ru-RU" sz="2800" dirty="0" smtClean="0"/>
              <a:t>обеспечивается </a:t>
            </a:r>
            <a:r>
              <a:rPr lang="ru-RU" sz="2800" dirty="0"/>
              <a:t>периодической проверкой стандартов, внесением в них изменений, отменой НД.</a:t>
            </a:r>
            <a:r>
              <a:rPr lang="ru-RU" sz="2900" dirty="0"/>
              <a:t> </a:t>
            </a:r>
          </a:p>
          <a:p>
            <a:pPr marL="88900" indent="0">
              <a:buNone/>
            </a:pPr>
            <a:endParaRPr lang="ru-RU" sz="800" dirty="0" smtClean="0"/>
          </a:p>
          <a:p>
            <a:pPr marL="88900" indent="0">
              <a:buNone/>
            </a:pPr>
            <a:r>
              <a:rPr lang="ru-RU" sz="2900" b="1" i="1" dirty="0" smtClean="0">
                <a:solidFill>
                  <a:srgbClr val="FF0000"/>
                </a:solidFill>
              </a:rPr>
              <a:t>ОПЕРЕЖАЮЩЕЕ </a:t>
            </a:r>
            <a:r>
              <a:rPr lang="ru-RU" sz="2900" b="1" i="1" dirty="0">
                <a:solidFill>
                  <a:srgbClr val="FF0000"/>
                </a:solidFill>
              </a:rPr>
              <a:t>РАЗВИТИЕ </a:t>
            </a:r>
            <a:r>
              <a:rPr lang="ru-RU" sz="2900" b="1" i="1" dirty="0" smtClean="0">
                <a:solidFill>
                  <a:srgbClr val="FF0000"/>
                </a:solidFill>
              </a:rPr>
              <a:t>стандартизации </a:t>
            </a:r>
            <a:r>
              <a:rPr lang="ru-RU" sz="2800" dirty="0" smtClean="0"/>
              <a:t>обеспечивается </a:t>
            </a:r>
            <a:r>
              <a:rPr lang="ru-RU" sz="2800" dirty="0"/>
              <a:t>внесением в стандарт перспективных требований к номенклатуре продукции, показателям качества, методам контроля и пр.</a:t>
            </a: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08952"/>
            <a:ext cx="8247860" cy="545080"/>
          </a:xfrm>
          <a:solidFill>
            <a:srgbClr val="FFFF00"/>
          </a:solidFill>
        </p:spPr>
        <p:txBody>
          <a:bodyPr>
            <a:normAutofit fontScale="90000"/>
          </a:bodyPr>
          <a:lstStyle/>
          <a:p>
            <a:r>
              <a:rPr lang="ru-RU" b="1" dirty="0" smtClean="0">
                <a:ln w="17780" cmpd="sng">
                  <a:solidFill>
                    <a:srgbClr val="FFFFFF"/>
                  </a:solidFill>
                  <a:prstDash val="solid"/>
                  <a:miter lim="800000"/>
                </a:ln>
                <a:solidFill>
                  <a:srgbClr val="1138FB"/>
                </a:solidFill>
                <a:effectLst>
                  <a:outerShdw blurRad="50800" algn="tl" rotWithShape="0">
                    <a:srgbClr val="000000"/>
                  </a:outerShdw>
                </a:effectLst>
              </a:rPr>
              <a:t>ПРИНЦИПЫ СТАНДАРТИЗАЦИИ</a:t>
            </a:r>
            <a:endParaRPr lang="ru-RU" b="1" dirty="0">
              <a:ln w="17780" cmpd="sng">
                <a:solidFill>
                  <a:srgbClr val="FFFFFF"/>
                </a:solidFill>
                <a:prstDash val="solid"/>
                <a:miter lim="800000"/>
              </a:ln>
              <a:solidFill>
                <a:srgbClr val="1138FB"/>
              </a:soli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18</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3B4BE4CE-F87E-49AB-A223-A2028ECFDE2B}" type="datetime1">
              <a:rPr lang="ru-RU" smtClean="0"/>
              <a:pPr/>
              <a:t>01.02.2022</a:t>
            </a:fld>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10649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5190234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plus(in)">
                                      <p:cBhvr>
                                        <p:cTn id="7" dur="2000"/>
                                        <p:tgtEl>
                                          <p:spTgt spid="55"/>
                                        </p:tgtEl>
                                      </p:cBhvr>
                                    </p:animEffect>
                                  </p:childTnLst>
                                </p:cTn>
                              </p:par>
                            </p:childTnLst>
                          </p:cTn>
                        </p:par>
                        <p:par>
                          <p:cTn id="8" fill="hold">
                            <p:stCondLst>
                              <p:cond delay="2000"/>
                            </p:stCondLst>
                            <p:childTnLst>
                              <p:par>
                                <p:cTn id="9" presetID="17" presetClass="entr" presetSubtype="8" fill="hold"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 calcmode="lin" valueType="num">
                                      <p:cBhvr>
                                        <p:cTn id="11" dur="2000" fill="hold"/>
                                        <p:tgtEl>
                                          <p:spTgt spid="56">
                                            <p:txEl>
                                              <p:pRg st="0" end="0"/>
                                            </p:txEl>
                                          </p:spTgt>
                                        </p:tgtEl>
                                        <p:attrNameLst>
                                          <p:attrName>ppt_x</p:attrName>
                                        </p:attrNameLst>
                                      </p:cBhvr>
                                      <p:tavLst>
                                        <p:tav tm="0">
                                          <p:val>
                                            <p:strVal val="#ppt_x-#ppt_w/2"/>
                                          </p:val>
                                        </p:tav>
                                        <p:tav tm="100000">
                                          <p:val>
                                            <p:strVal val="#ppt_x"/>
                                          </p:val>
                                        </p:tav>
                                      </p:tavLst>
                                    </p:anim>
                                    <p:anim calcmode="lin" valueType="num">
                                      <p:cBhvr>
                                        <p:cTn id="12" dur="2000" fill="hold"/>
                                        <p:tgtEl>
                                          <p:spTgt spid="56">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6">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4000"/>
                            </p:stCondLst>
                            <p:childTnLst>
                              <p:par>
                                <p:cTn id="16" presetID="17" presetClass="entr" presetSubtype="8" fill="hold" nodeType="afterEffect">
                                  <p:stCondLst>
                                    <p:cond delay="0"/>
                                  </p:stCondLst>
                                  <p:childTnLst>
                                    <p:set>
                                      <p:cBhvr>
                                        <p:cTn id="17" dur="1" fill="hold">
                                          <p:stCondLst>
                                            <p:cond delay="0"/>
                                          </p:stCondLst>
                                        </p:cTn>
                                        <p:tgtEl>
                                          <p:spTgt spid="56">
                                            <p:txEl>
                                              <p:pRg st="2" end="2"/>
                                            </p:txEl>
                                          </p:spTgt>
                                        </p:tgtEl>
                                        <p:attrNameLst>
                                          <p:attrName>style.visibility</p:attrName>
                                        </p:attrNameLst>
                                      </p:cBhvr>
                                      <p:to>
                                        <p:strVal val="visible"/>
                                      </p:to>
                                    </p:set>
                                    <p:anim calcmode="lin" valueType="num">
                                      <p:cBhvr>
                                        <p:cTn id="18" dur="2000" fill="hold"/>
                                        <p:tgtEl>
                                          <p:spTgt spid="56">
                                            <p:txEl>
                                              <p:pRg st="2" end="2"/>
                                            </p:txEl>
                                          </p:spTgt>
                                        </p:tgtEl>
                                        <p:attrNameLst>
                                          <p:attrName>ppt_x</p:attrName>
                                        </p:attrNameLst>
                                      </p:cBhvr>
                                      <p:tavLst>
                                        <p:tav tm="0">
                                          <p:val>
                                            <p:strVal val="#ppt_x-#ppt_w/2"/>
                                          </p:val>
                                        </p:tav>
                                        <p:tav tm="100000">
                                          <p:val>
                                            <p:strVal val="#ppt_x"/>
                                          </p:val>
                                        </p:tav>
                                      </p:tavLst>
                                    </p:anim>
                                    <p:anim calcmode="lin" valueType="num">
                                      <p:cBhvr>
                                        <p:cTn id="19" dur="2000" fill="hold"/>
                                        <p:tgtEl>
                                          <p:spTgt spid="56">
                                            <p:txEl>
                                              <p:pRg st="2" end="2"/>
                                            </p:txEl>
                                          </p:spTgt>
                                        </p:tgtEl>
                                        <p:attrNameLst>
                                          <p:attrName>ppt_y</p:attrName>
                                        </p:attrNameLst>
                                      </p:cBhvr>
                                      <p:tavLst>
                                        <p:tav tm="0">
                                          <p:val>
                                            <p:strVal val="#ppt_y"/>
                                          </p:val>
                                        </p:tav>
                                        <p:tav tm="100000">
                                          <p:val>
                                            <p:strVal val="#ppt_y"/>
                                          </p:val>
                                        </p:tav>
                                      </p:tavLst>
                                    </p:anim>
                                    <p:anim calcmode="lin" valueType="num">
                                      <p:cBhvr>
                                        <p:cTn id="20" dur="2000" fill="hold"/>
                                        <p:tgtEl>
                                          <p:spTgt spid="56">
                                            <p:txEl>
                                              <p:pRg st="2" end="2"/>
                                            </p:txEl>
                                          </p:spTgt>
                                        </p:tgtEl>
                                        <p:attrNameLst>
                                          <p:attrName>ppt_w</p:attrName>
                                        </p:attrNameLst>
                                      </p:cBhvr>
                                      <p:tavLst>
                                        <p:tav tm="0">
                                          <p:val>
                                            <p:fltVal val="0"/>
                                          </p:val>
                                        </p:tav>
                                        <p:tav tm="100000">
                                          <p:val>
                                            <p:strVal val="#ppt_w"/>
                                          </p:val>
                                        </p:tav>
                                      </p:tavLst>
                                    </p:anim>
                                    <p:anim calcmode="lin" valueType="num">
                                      <p:cBhvr>
                                        <p:cTn id="21" dur="2000" fill="hold"/>
                                        <p:tgtEl>
                                          <p:spTgt spid="56">
                                            <p:txEl>
                                              <p:pRg st="2" end="2"/>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17" presetClass="entr" presetSubtype="8" fill="hold" nodeType="afterEffect">
                                  <p:stCondLst>
                                    <p:cond delay="0"/>
                                  </p:stCondLst>
                                  <p:childTnLst>
                                    <p:set>
                                      <p:cBhvr>
                                        <p:cTn id="24" dur="1" fill="hold">
                                          <p:stCondLst>
                                            <p:cond delay="0"/>
                                          </p:stCondLst>
                                        </p:cTn>
                                        <p:tgtEl>
                                          <p:spTgt spid="56">
                                            <p:txEl>
                                              <p:pRg st="4" end="4"/>
                                            </p:txEl>
                                          </p:spTgt>
                                        </p:tgtEl>
                                        <p:attrNameLst>
                                          <p:attrName>style.visibility</p:attrName>
                                        </p:attrNameLst>
                                      </p:cBhvr>
                                      <p:to>
                                        <p:strVal val="visible"/>
                                      </p:to>
                                    </p:set>
                                    <p:anim calcmode="lin" valueType="num">
                                      <p:cBhvr>
                                        <p:cTn id="25" dur="2000" fill="hold"/>
                                        <p:tgtEl>
                                          <p:spTgt spid="56">
                                            <p:txEl>
                                              <p:pRg st="4" end="4"/>
                                            </p:txEl>
                                          </p:spTgt>
                                        </p:tgtEl>
                                        <p:attrNameLst>
                                          <p:attrName>ppt_x</p:attrName>
                                        </p:attrNameLst>
                                      </p:cBhvr>
                                      <p:tavLst>
                                        <p:tav tm="0">
                                          <p:val>
                                            <p:strVal val="#ppt_x-#ppt_w/2"/>
                                          </p:val>
                                        </p:tav>
                                        <p:tav tm="100000">
                                          <p:val>
                                            <p:strVal val="#ppt_x"/>
                                          </p:val>
                                        </p:tav>
                                      </p:tavLst>
                                    </p:anim>
                                    <p:anim calcmode="lin" valueType="num">
                                      <p:cBhvr>
                                        <p:cTn id="26" dur="2000" fill="hold"/>
                                        <p:tgtEl>
                                          <p:spTgt spid="56">
                                            <p:txEl>
                                              <p:pRg st="4" end="4"/>
                                            </p:txEl>
                                          </p:spTgt>
                                        </p:tgtEl>
                                        <p:attrNameLst>
                                          <p:attrName>ppt_y</p:attrName>
                                        </p:attrNameLst>
                                      </p:cBhvr>
                                      <p:tavLst>
                                        <p:tav tm="0">
                                          <p:val>
                                            <p:strVal val="#ppt_y"/>
                                          </p:val>
                                        </p:tav>
                                        <p:tav tm="100000">
                                          <p:val>
                                            <p:strVal val="#ppt_y"/>
                                          </p:val>
                                        </p:tav>
                                      </p:tavLst>
                                    </p:anim>
                                    <p:anim calcmode="lin" valueType="num">
                                      <p:cBhvr>
                                        <p:cTn id="27" dur="2000" fill="hold"/>
                                        <p:tgtEl>
                                          <p:spTgt spid="56">
                                            <p:txEl>
                                              <p:pRg st="4" end="4"/>
                                            </p:txEl>
                                          </p:spTgt>
                                        </p:tgtEl>
                                        <p:attrNameLst>
                                          <p:attrName>ppt_w</p:attrName>
                                        </p:attrNameLst>
                                      </p:cBhvr>
                                      <p:tavLst>
                                        <p:tav tm="0">
                                          <p:val>
                                            <p:fltVal val="0"/>
                                          </p:val>
                                        </p:tav>
                                        <p:tav tm="100000">
                                          <p:val>
                                            <p:strVal val="#ppt_w"/>
                                          </p:val>
                                        </p:tav>
                                      </p:tavLst>
                                    </p:anim>
                                    <p:anim calcmode="lin" valueType="num">
                                      <p:cBhvr>
                                        <p:cTn id="28" dur="2000" fill="hold"/>
                                        <p:tgtEl>
                                          <p:spTgt spid="56">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08952"/>
            <a:ext cx="8247860" cy="545080"/>
          </a:xfrm>
          <a:solidFill>
            <a:srgbClr val="FFFF00"/>
          </a:solidFill>
        </p:spPr>
        <p:txBody>
          <a:bodyPr>
            <a:normAutofit fontScale="90000"/>
          </a:bodyPr>
          <a:lstStyle/>
          <a:p>
            <a:r>
              <a:rPr lang="ru-RU" b="1" dirty="0" smtClean="0">
                <a:ln w="17780" cmpd="sng">
                  <a:solidFill>
                    <a:srgbClr val="FFFFFF"/>
                  </a:solidFill>
                  <a:prstDash val="solid"/>
                  <a:miter lim="800000"/>
                </a:ln>
                <a:solidFill>
                  <a:srgbClr val="1138FB"/>
                </a:solidFill>
                <a:effectLst>
                  <a:outerShdw blurRad="50800" algn="tl" rotWithShape="0">
                    <a:srgbClr val="000000"/>
                  </a:outerShdw>
                </a:effectLst>
              </a:rPr>
              <a:t>ПРИНЦИПЫ СТАНДАРТИЗАЦИИ</a:t>
            </a:r>
            <a:endParaRPr lang="ru-RU" b="1" dirty="0">
              <a:ln w="17780" cmpd="sng">
                <a:solidFill>
                  <a:srgbClr val="FFFFFF"/>
                </a:solidFill>
                <a:prstDash val="solid"/>
                <a:miter lim="800000"/>
              </a:ln>
              <a:solidFill>
                <a:srgbClr val="1138FB"/>
              </a:solidFill>
              <a:effectLst>
                <a:outerShdw blurRad="50800" algn="tl" rotWithShape="0">
                  <a:srgbClr val="000000"/>
                </a:outerShdw>
              </a:effectLst>
            </a:endParaRPr>
          </a:p>
        </p:txBody>
      </p:sp>
      <p:sp>
        <p:nvSpPr>
          <p:cNvPr id="56" name="Подзаголовок 55"/>
          <p:cNvSpPr>
            <a:spLocks noGrp="1"/>
          </p:cNvSpPr>
          <p:nvPr>
            <p:ph idx="1"/>
          </p:nvPr>
        </p:nvSpPr>
        <p:spPr>
          <a:xfrm>
            <a:off x="214282" y="865148"/>
            <a:ext cx="8715436" cy="5192752"/>
          </a:xfrm>
          <a:solidFill>
            <a:schemeClr val="bg1"/>
          </a:solidFill>
          <a:ln>
            <a:solidFill>
              <a:schemeClr val="bg1"/>
            </a:solidFill>
          </a:ln>
          <a:effectLst>
            <a:innerShdw blurRad="266700" dist="152400" dir="13500000">
              <a:prstClr val="black">
                <a:alpha val="50000"/>
              </a:prstClr>
            </a:innerShdw>
          </a:effectLst>
        </p:spPr>
        <p:txBody>
          <a:bodyPr anchor="ctr">
            <a:noAutofit/>
          </a:bodyPr>
          <a:lstStyle/>
          <a:p>
            <a:pPr marL="0" indent="0">
              <a:buNone/>
            </a:pPr>
            <a:r>
              <a:rPr lang="ru-RU" sz="2800" b="1" i="1" u="sng" dirty="0" smtClean="0">
                <a:solidFill>
                  <a:srgbClr val="0070C0"/>
                </a:solidFill>
              </a:rPr>
              <a:t>ВЫВОД</a:t>
            </a:r>
            <a:r>
              <a:rPr lang="ru-RU" sz="2800" b="1" i="1" dirty="0" smtClean="0">
                <a:solidFill>
                  <a:srgbClr val="0070C0"/>
                </a:solidFill>
              </a:rPr>
              <a:t>: </a:t>
            </a:r>
            <a:r>
              <a:rPr lang="ru-RU" sz="2800" b="1" i="1" dirty="0" smtClean="0">
                <a:solidFill>
                  <a:srgbClr val="FF0000"/>
                </a:solidFill>
              </a:rPr>
              <a:t>Из </a:t>
            </a:r>
            <a:r>
              <a:rPr lang="ru-RU" sz="2800" b="1" i="1" dirty="0">
                <a:solidFill>
                  <a:srgbClr val="FF0000"/>
                </a:solidFill>
              </a:rPr>
              <a:t>перечисленных принципов следует, </a:t>
            </a:r>
            <a:r>
              <a:rPr lang="ru-RU" sz="2800" b="1" i="1" dirty="0" smtClean="0">
                <a:solidFill>
                  <a:srgbClr val="FF0000"/>
                </a:solidFill>
              </a:rPr>
              <a:t>что:</a:t>
            </a:r>
            <a:endParaRPr lang="ru-RU" sz="2800" b="1" i="1" u="sng" dirty="0" smtClean="0">
              <a:solidFill>
                <a:srgbClr val="FF0000"/>
              </a:solidFill>
            </a:endParaRPr>
          </a:p>
          <a:p>
            <a:pPr>
              <a:buClr>
                <a:srgbClr val="FF0000"/>
              </a:buClr>
              <a:buFont typeface="Wingdings" panose="05000000000000000000" pitchFamily="2" charset="2"/>
              <a:buChar char="Ø"/>
            </a:pPr>
            <a:r>
              <a:rPr lang="ru-RU" sz="3000" dirty="0" smtClean="0"/>
              <a:t>стандарты </a:t>
            </a:r>
            <a:r>
              <a:rPr lang="ru-RU" sz="3000" dirty="0"/>
              <a:t>должны максимально учитывать интересы заинтересованных лиц, могут разрабатываться, на основе международных стандартов и </a:t>
            </a:r>
            <a:r>
              <a:rPr lang="ru-RU" sz="3000" b="1" i="1" dirty="0">
                <a:solidFill>
                  <a:srgbClr val="0070C0"/>
                </a:solidFill>
              </a:rPr>
              <a:t>не обязательны для </a:t>
            </a:r>
            <a:r>
              <a:rPr lang="ru-RU" sz="3000" b="1" i="1" dirty="0" smtClean="0">
                <a:solidFill>
                  <a:srgbClr val="0070C0"/>
                </a:solidFill>
              </a:rPr>
              <a:t>применения</a:t>
            </a:r>
            <a:r>
              <a:rPr lang="ru-RU" sz="3000" dirty="0"/>
              <a:t>;</a:t>
            </a:r>
          </a:p>
          <a:p>
            <a:pPr>
              <a:buClr>
                <a:srgbClr val="FF0000"/>
              </a:buClr>
              <a:buFont typeface="Wingdings" panose="05000000000000000000" pitchFamily="2" charset="2"/>
              <a:buChar char="Ø"/>
            </a:pPr>
            <a:r>
              <a:rPr lang="ru-RU" sz="3000" b="1" i="1" dirty="0" smtClean="0">
                <a:solidFill>
                  <a:srgbClr val="0070C0"/>
                </a:solidFill>
              </a:rPr>
              <a:t>обязательными для </a:t>
            </a:r>
            <a:r>
              <a:rPr lang="ru-RU" sz="3000" b="1" i="1" dirty="0">
                <a:solidFill>
                  <a:srgbClr val="0070C0"/>
                </a:solidFill>
              </a:rPr>
              <a:t>применения</a:t>
            </a:r>
            <a:r>
              <a:rPr lang="ru-RU" sz="3000" i="1" dirty="0">
                <a:solidFill>
                  <a:srgbClr val="0070C0"/>
                </a:solidFill>
              </a:rPr>
              <a:t> </a:t>
            </a:r>
            <a:r>
              <a:rPr lang="ru-RU" sz="3000" dirty="0"/>
              <a:t>являются </a:t>
            </a:r>
            <a:r>
              <a:rPr lang="ru-RU" sz="3000" b="1" dirty="0">
                <a:solidFill>
                  <a:srgbClr val="FF0000"/>
                </a:solidFill>
              </a:rPr>
              <a:t>технические регламенты</a:t>
            </a:r>
            <a:r>
              <a:rPr lang="ru-RU" sz="3000" dirty="0"/>
              <a:t>, в основу которых положены требования безопасности к продукции, условиям труда, процессам производства и т.п. </a:t>
            </a:r>
            <a:endParaRPr lang="ru-RU" sz="3000" b="1" i="1" u="sng" dirty="0">
              <a:solidFill>
                <a:srgbClr val="FF0000"/>
              </a:solidFill>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19</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3B4BE4CE-F87E-49AB-A223-A2028ECFDE2B}" type="datetime1">
              <a:rPr lang="ru-RU" smtClean="0"/>
              <a:pPr/>
              <a:t>01.02.2022</a:t>
            </a:fld>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89024004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plus(in)">
                                      <p:cBhvr>
                                        <p:cTn id="7" dur="2000"/>
                                        <p:tgtEl>
                                          <p:spTgt spid="55"/>
                                        </p:tgtEl>
                                      </p:cBhvr>
                                    </p:animEffect>
                                  </p:childTnLst>
                                </p:cTn>
                              </p:par>
                            </p:childTnLst>
                          </p:cTn>
                        </p:par>
                        <p:par>
                          <p:cTn id="8" fill="hold">
                            <p:stCondLst>
                              <p:cond delay="2000"/>
                            </p:stCondLst>
                            <p:childTnLst>
                              <p:par>
                                <p:cTn id="9" presetID="17" presetClass="entr" presetSubtype="8" fill="hold"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 calcmode="lin" valueType="num">
                                      <p:cBhvr>
                                        <p:cTn id="11" dur="2000" fill="hold"/>
                                        <p:tgtEl>
                                          <p:spTgt spid="56">
                                            <p:txEl>
                                              <p:pRg st="0" end="0"/>
                                            </p:txEl>
                                          </p:spTgt>
                                        </p:tgtEl>
                                        <p:attrNameLst>
                                          <p:attrName>ppt_x</p:attrName>
                                        </p:attrNameLst>
                                      </p:cBhvr>
                                      <p:tavLst>
                                        <p:tav tm="0">
                                          <p:val>
                                            <p:strVal val="#ppt_x-#ppt_w/2"/>
                                          </p:val>
                                        </p:tav>
                                        <p:tav tm="100000">
                                          <p:val>
                                            <p:strVal val="#ppt_x"/>
                                          </p:val>
                                        </p:tav>
                                      </p:tavLst>
                                    </p:anim>
                                    <p:anim calcmode="lin" valueType="num">
                                      <p:cBhvr>
                                        <p:cTn id="12" dur="2000" fill="hold"/>
                                        <p:tgtEl>
                                          <p:spTgt spid="56">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6">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4000"/>
                            </p:stCondLst>
                            <p:childTnLst>
                              <p:par>
                                <p:cTn id="16" presetID="17" presetClass="entr" presetSubtype="8" fill="hold" nodeType="afterEffect">
                                  <p:stCondLst>
                                    <p:cond delay="0"/>
                                  </p:stCondLst>
                                  <p:childTnLst>
                                    <p:set>
                                      <p:cBhvr>
                                        <p:cTn id="17" dur="1" fill="hold">
                                          <p:stCondLst>
                                            <p:cond delay="0"/>
                                          </p:stCondLst>
                                        </p:cTn>
                                        <p:tgtEl>
                                          <p:spTgt spid="56">
                                            <p:txEl>
                                              <p:pRg st="2" end="2"/>
                                            </p:txEl>
                                          </p:spTgt>
                                        </p:tgtEl>
                                        <p:attrNameLst>
                                          <p:attrName>style.visibility</p:attrName>
                                        </p:attrNameLst>
                                      </p:cBhvr>
                                      <p:to>
                                        <p:strVal val="visible"/>
                                      </p:to>
                                    </p:set>
                                    <p:anim calcmode="lin" valueType="num">
                                      <p:cBhvr>
                                        <p:cTn id="18" dur="2000" fill="hold"/>
                                        <p:tgtEl>
                                          <p:spTgt spid="56">
                                            <p:txEl>
                                              <p:pRg st="2" end="2"/>
                                            </p:txEl>
                                          </p:spTgt>
                                        </p:tgtEl>
                                        <p:attrNameLst>
                                          <p:attrName>ppt_x</p:attrName>
                                        </p:attrNameLst>
                                      </p:cBhvr>
                                      <p:tavLst>
                                        <p:tav tm="0">
                                          <p:val>
                                            <p:strVal val="#ppt_x-#ppt_w/2"/>
                                          </p:val>
                                        </p:tav>
                                        <p:tav tm="100000">
                                          <p:val>
                                            <p:strVal val="#ppt_x"/>
                                          </p:val>
                                        </p:tav>
                                      </p:tavLst>
                                    </p:anim>
                                    <p:anim calcmode="lin" valueType="num">
                                      <p:cBhvr>
                                        <p:cTn id="19" dur="2000" fill="hold"/>
                                        <p:tgtEl>
                                          <p:spTgt spid="56">
                                            <p:txEl>
                                              <p:pRg st="2" end="2"/>
                                            </p:txEl>
                                          </p:spTgt>
                                        </p:tgtEl>
                                        <p:attrNameLst>
                                          <p:attrName>ppt_y</p:attrName>
                                        </p:attrNameLst>
                                      </p:cBhvr>
                                      <p:tavLst>
                                        <p:tav tm="0">
                                          <p:val>
                                            <p:strVal val="#ppt_y"/>
                                          </p:val>
                                        </p:tav>
                                        <p:tav tm="100000">
                                          <p:val>
                                            <p:strVal val="#ppt_y"/>
                                          </p:val>
                                        </p:tav>
                                      </p:tavLst>
                                    </p:anim>
                                    <p:anim calcmode="lin" valueType="num">
                                      <p:cBhvr>
                                        <p:cTn id="20" dur="2000" fill="hold"/>
                                        <p:tgtEl>
                                          <p:spTgt spid="56">
                                            <p:txEl>
                                              <p:pRg st="2" end="2"/>
                                            </p:txEl>
                                          </p:spTgt>
                                        </p:tgtEl>
                                        <p:attrNameLst>
                                          <p:attrName>ppt_w</p:attrName>
                                        </p:attrNameLst>
                                      </p:cBhvr>
                                      <p:tavLst>
                                        <p:tav tm="0">
                                          <p:val>
                                            <p:fltVal val="0"/>
                                          </p:val>
                                        </p:tav>
                                        <p:tav tm="100000">
                                          <p:val>
                                            <p:strVal val="#ppt_w"/>
                                          </p:val>
                                        </p:tav>
                                      </p:tavLst>
                                    </p:anim>
                                    <p:anim calcmode="lin" valueType="num">
                                      <p:cBhvr>
                                        <p:cTn id="21" dur="2000" fill="hold"/>
                                        <p:tgtEl>
                                          <p:spTgt spid="56">
                                            <p:txEl>
                                              <p:pRg st="2" end="2"/>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17" presetClass="entr" presetSubtype="8" fill="hold" nodeType="afterEffect">
                                  <p:stCondLst>
                                    <p:cond delay="0"/>
                                  </p:stCondLst>
                                  <p:childTnLst>
                                    <p:set>
                                      <p:cBhvr>
                                        <p:cTn id="24" dur="1" fill="hold">
                                          <p:stCondLst>
                                            <p:cond delay="0"/>
                                          </p:stCondLst>
                                        </p:cTn>
                                        <p:tgtEl>
                                          <p:spTgt spid="56">
                                            <p:txEl>
                                              <p:pRg st="1" end="1"/>
                                            </p:txEl>
                                          </p:spTgt>
                                        </p:tgtEl>
                                        <p:attrNameLst>
                                          <p:attrName>style.visibility</p:attrName>
                                        </p:attrNameLst>
                                      </p:cBhvr>
                                      <p:to>
                                        <p:strVal val="visible"/>
                                      </p:to>
                                    </p:set>
                                    <p:anim calcmode="lin" valueType="num">
                                      <p:cBhvr>
                                        <p:cTn id="25" dur="2000" fill="hold"/>
                                        <p:tgtEl>
                                          <p:spTgt spid="56">
                                            <p:txEl>
                                              <p:pRg st="1" end="1"/>
                                            </p:txEl>
                                          </p:spTgt>
                                        </p:tgtEl>
                                        <p:attrNameLst>
                                          <p:attrName>ppt_x</p:attrName>
                                        </p:attrNameLst>
                                      </p:cBhvr>
                                      <p:tavLst>
                                        <p:tav tm="0">
                                          <p:val>
                                            <p:strVal val="#ppt_x-#ppt_w/2"/>
                                          </p:val>
                                        </p:tav>
                                        <p:tav tm="100000">
                                          <p:val>
                                            <p:strVal val="#ppt_x"/>
                                          </p:val>
                                        </p:tav>
                                      </p:tavLst>
                                    </p:anim>
                                    <p:anim calcmode="lin" valueType="num">
                                      <p:cBhvr>
                                        <p:cTn id="26" dur="2000" fill="hold"/>
                                        <p:tgtEl>
                                          <p:spTgt spid="56">
                                            <p:txEl>
                                              <p:pRg st="1" end="1"/>
                                            </p:txEl>
                                          </p:spTgt>
                                        </p:tgtEl>
                                        <p:attrNameLst>
                                          <p:attrName>ppt_y</p:attrName>
                                        </p:attrNameLst>
                                      </p:cBhvr>
                                      <p:tavLst>
                                        <p:tav tm="0">
                                          <p:val>
                                            <p:strVal val="#ppt_y"/>
                                          </p:val>
                                        </p:tav>
                                        <p:tav tm="100000">
                                          <p:val>
                                            <p:strVal val="#ppt_y"/>
                                          </p:val>
                                        </p:tav>
                                      </p:tavLst>
                                    </p:anim>
                                    <p:anim calcmode="lin" valueType="num">
                                      <p:cBhvr>
                                        <p:cTn id="27" dur="2000" fill="hold"/>
                                        <p:tgtEl>
                                          <p:spTgt spid="56">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5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1"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0"/>
            <a:ext cx="8229600" cy="654032"/>
          </a:xfrm>
        </p:spPr>
        <p:txBody>
          <a:bodyPr>
            <a:normAutofit fontScale="90000"/>
          </a:bodyPr>
          <a:lstStyle/>
          <a:p>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Цель урока</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6" name="Подзаголовок 55"/>
          <p:cNvSpPr>
            <a:spLocks noGrp="1"/>
          </p:cNvSpPr>
          <p:nvPr>
            <p:ph idx="1"/>
          </p:nvPr>
        </p:nvSpPr>
        <p:spPr>
          <a:xfrm>
            <a:off x="293267" y="1412776"/>
            <a:ext cx="8536409" cy="3888432"/>
          </a:xfrm>
          <a:solidFill>
            <a:schemeClr val="bg1"/>
          </a:solidFill>
          <a:ln>
            <a:solidFill>
              <a:schemeClr val="bg1"/>
            </a:solidFill>
          </a:ln>
          <a:effectLst>
            <a:innerShdw blurRad="266700" dist="152400" dir="13500000">
              <a:prstClr val="black">
                <a:alpha val="50000"/>
              </a:prstClr>
            </a:innerShdw>
          </a:effectLst>
        </p:spPr>
        <p:txBody>
          <a:bodyPr>
            <a:normAutofit fontScale="92500" lnSpcReduction="10000"/>
          </a:bodyPr>
          <a:lstStyle/>
          <a:p>
            <a:pPr marL="0" indent="358775">
              <a:buNone/>
            </a:pPr>
            <a:endParaRPr lang="ru-RU" sz="2400" dirty="0" smtClean="0">
              <a:ln w="3175">
                <a:noFill/>
              </a:ln>
              <a:effectLst>
                <a:outerShdw blurRad="50800" dist="38100" dir="2700000" algn="tl" rotWithShape="0">
                  <a:prstClr val="black">
                    <a:alpha val="40000"/>
                  </a:prstClr>
                </a:outerShdw>
              </a:effectLst>
            </a:endParaRPr>
          </a:p>
          <a:p>
            <a:pPr marL="0" indent="358775" algn="ctr">
              <a:buNone/>
            </a:pPr>
            <a:r>
              <a:rPr lang="ru-RU" sz="4800" b="1" dirty="0" smtClean="0">
                <a:ln w="3175">
                  <a:noFill/>
                </a:ln>
                <a:solidFill>
                  <a:srgbClr val="0070C0"/>
                </a:solidFill>
                <a:effectLst>
                  <a:outerShdw blurRad="50800" dist="38100" dir="2700000" algn="tl" rotWithShape="0">
                    <a:prstClr val="black">
                      <a:alpha val="40000"/>
                    </a:prstClr>
                  </a:outerShdw>
                </a:effectLst>
              </a:rPr>
              <a:t>Изучить:</a:t>
            </a:r>
          </a:p>
          <a:p>
            <a:pPr algn="just">
              <a:buClr>
                <a:srgbClr val="FF0000"/>
              </a:buClr>
              <a:buFont typeface="Wingdings" panose="05000000000000000000" pitchFamily="2" charset="2"/>
              <a:buChar char="Ø"/>
            </a:pPr>
            <a:r>
              <a:rPr lang="ru-RU" sz="4800" dirty="0" smtClean="0">
                <a:ln w="3175">
                  <a:noFill/>
                </a:ln>
                <a:effectLst>
                  <a:outerShdw blurRad="50800" dist="38100" dir="2700000" algn="tl" rotWithShape="0">
                    <a:prstClr val="black">
                      <a:alpha val="40000"/>
                    </a:prstClr>
                  </a:outerShdw>
                </a:effectLst>
              </a:rPr>
              <a:t>основные понятия в области стандартизации, </a:t>
            </a:r>
          </a:p>
          <a:p>
            <a:pPr algn="just">
              <a:buClr>
                <a:srgbClr val="FF0000"/>
              </a:buClr>
              <a:buFont typeface="Wingdings" panose="05000000000000000000" pitchFamily="2" charset="2"/>
              <a:buChar char="Ø"/>
            </a:pPr>
            <a:r>
              <a:rPr lang="ru-RU" sz="4800" dirty="0" smtClean="0">
                <a:ln w="3175">
                  <a:noFill/>
                </a:ln>
                <a:effectLst>
                  <a:outerShdw blurRad="50800" dist="38100" dir="2700000" algn="tl" rotWithShape="0">
                    <a:prstClr val="black">
                      <a:alpha val="40000"/>
                    </a:prstClr>
                  </a:outerShdw>
                </a:effectLst>
              </a:rPr>
              <a:t>виды нормативных документов и категории стандартов</a:t>
            </a:r>
            <a:endParaRPr lang="ru-RU" sz="4800" dirty="0">
              <a:ln w="3175">
                <a:noFill/>
              </a:ln>
              <a:effectLst>
                <a:outerShdw blurRad="50800" dist="38100" dir="2700000" algn="tl" rotWithShape="0">
                  <a:prstClr val="black">
                    <a:alpha val="40000"/>
                  </a:prstClr>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48"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7" name="Группа 16"/>
            <p:cNvGrpSpPr/>
            <p:nvPr/>
          </p:nvGrpSpPr>
          <p:grpSpPr>
            <a:xfrm>
              <a:off x="147606" y="6215082"/>
              <a:ext cx="504000" cy="504000"/>
              <a:chOff x="147606" y="6212701"/>
              <a:chExt cx="486000" cy="490182"/>
            </a:xfrm>
          </p:grpSpPr>
          <p:grpSp>
            <p:nvGrpSpPr>
              <p:cNvPr id="58"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63"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5" name="Группа 22"/>
            <p:cNvGrpSpPr/>
            <p:nvPr/>
          </p:nvGrpSpPr>
          <p:grpSpPr>
            <a:xfrm>
              <a:off x="147606" y="6215082"/>
              <a:ext cx="504000" cy="504000"/>
              <a:chOff x="147606" y="6212701"/>
              <a:chExt cx="486000" cy="490182"/>
            </a:xfrm>
          </p:grpSpPr>
          <p:grpSp>
            <p:nvGrpSpPr>
              <p:cNvPr id="66"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78"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0" name="Группа 41"/>
            <p:cNvGrpSpPr/>
            <p:nvPr/>
          </p:nvGrpSpPr>
          <p:grpSpPr>
            <a:xfrm>
              <a:off x="147606" y="6215082"/>
              <a:ext cx="504000" cy="504000"/>
              <a:chOff x="147606" y="6212701"/>
              <a:chExt cx="486000" cy="490182"/>
            </a:xfrm>
          </p:grpSpPr>
          <p:grpSp>
            <p:nvGrpSpPr>
              <p:cNvPr id="81"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6"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8"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a:xfrm>
            <a:off x="714348" y="6286520"/>
            <a:ext cx="2133600" cy="365125"/>
          </a:xfrm>
        </p:spPr>
        <p:txBody>
          <a:bodyPr/>
          <a:lstStyle/>
          <a:p>
            <a:fld id="{FD0CD72B-C487-424B-AB84-195511D24700}" type="datetime1">
              <a:rPr lang="ru-RU" smtClean="0"/>
              <a:pPr/>
              <a:t>01.02.2022</a:t>
            </a:fld>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56">
                                            <p:txEl>
                                              <p:pRg st="1" end="1"/>
                                            </p:txEl>
                                          </p:spTgt>
                                        </p:tgtEl>
                                        <p:attrNameLst>
                                          <p:attrName>style.visibility</p:attrName>
                                        </p:attrNameLst>
                                      </p:cBhvr>
                                      <p:to>
                                        <p:strVal val="visible"/>
                                      </p:to>
                                    </p:set>
                                    <p:anim calcmode="lin" valueType="num">
                                      <p:cBhvr additive="base">
                                        <p:cTn id="10"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56">
                                            <p:txEl>
                                              <p:pRg st="1" end="1"/>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anim calcmode="lin" valueType="num">
                                      <p:cBhvr additive="base">
                                        <p:cTn id="15"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6">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56">
                                            <p:txEl>
                                              <p:pRg st="3" end="3"/>
                                            </p:txEl>
                                          </p:spTgt>
                                        </p:tgtEl>
                                        <p:attrNameLst>
                                          <p:attrName>style.visibility</p:attrName>
                                        </p:attrNameLst>
                                      </p:cBhvr>
                                      <p:to>
                                        <p:strVal val="visible"/>
                                      </p:to>
                                    </p:set>
                                    <p:anim calcmode="lin" valueType="num">
                                      <p:cBhvr additive="base">
                                        <p:cTn id="20"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5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08952"/>
            <a:ext cx="8247860" cy="545080"/>
          </a:xfrm>
          <a:solidFill>
            <a:srgbClr val="FFFF00"/>
          </a:solidFill>
        </p:spPr>
        <p:txBody>
          <a:bodyPr>
            <a:normAutofit fontScale="90000"/>
          </a:bodyPr>
          <a:lstStyle/>
          <a:p>
            <a:r>
              <a:rPr lang="ru-RU" b="1" dirty="0" smtClean="0">
                <a:ln w="17780" cmpd="sng">
                  <a:solidFill>
                    <a:srgbClr val="FFFFFF"/>
                  </a:solidFill>
                  <a:prstDash val="solid"/>
                  <a:miter lim="800000"/>
                </a:ln>
                <a:solidFill>
                  <a:srgbClr val="1138FB"/>
                </a:solidFill>
                <a:effectLst>
                  <a:outerShdw blurRad="50800" algn="tl" rotWithShape="0">
                    <a:srgbClr val="000000"/>
                  </a:outerShdw>
                </a:effectLst>
              </a:rPr>
              <a:t>ПРИНЦИПЫ СТАНДАРТИЗАЦИИ</a:t>
            </a:r>
            <a:endParaRPr lang="ru-RU" b="1" dirty="0">
              <a:ln w="17780" cmpd="sng">
                <a:solidFill>
                  <a:srgbClr val="FFFFFF"/>
                </a:solidFill>
                <a:prstDash val="solid"/>
                <a:miter lim="800000"/>
              </a:ln>
              <a:solidFill>
                <a:srgbClr val="1138FB"/>
              </a:solidFill>
              <a:effectLst>
                <a:outerShdw blurRad="50800" algn="tl" rotWithShape="0">
                  <a:srgbClr val="000000"/>
                </a:outerShdw>
              </a:effectLst>
            </a:endParaRPr>
          </a:p>
        </p:txBody>
      </p:sp>
      <p:sp>
        <p:nvSpPr>
          <p:cNvPr id="56" name="Подзаголовок 55"/>
          <p:cNvSpPr>
            <a:spLocks noGrp="1"/>
          </p:cNvSpPr>
          <p:nvPr>
            <p:ph idx="1"/>
          </p:nvPr>
        </p:nvSpPr>
        <p:spPr>
          <a:xfrm>
            <a:off x="214282" y="865148"/>
            <a:ext cx="8715436" cy="5192752"/>
          </a:xfrm>
          <a:solidFill>
            <a:schemeClr val="bg1"/>
          </a:solidFill>
          <a:ln>
            <a:solidFill>
              <a:schemeClr val="bg1"/>
            </a:solidFill>
          </a:ln>
          <a:effectLst>
            <a:innerShdw blurRad="266700" dist="152400" dir="13500000">
              <a:prstClr val="black">
                <a:alpha val="50000"/>
              </a:prstClr>
            </a:innerShdw>
          </a:effectLst>
        </p:spPr>
        <p:txBody>
          <a:bodyPr anchor="ctr">
            <a:noAutofit/>
          </a:bodyPr>
          <a:lstStyle/>
          <a:p>
            <a:pPr marL="0" indent="0">
              <a:buNone/>
            </a:pPr>
            <a:r>
              <a:rPr lang="ru-RU" sz="3000" dirty="0" smtClean="0">
                <a:solidFill>
                  <a:srgbClr val="FF0000"/>
                </a:solidFill>
              </a:rPr>
              <a:t>«</a:t>
            </a:r>
            <a:r>
              <a:rPr lang="ru-RU" sz="3000" i="1" u="sng" dirty="0">
                <a:solidFill>
                  <a:srgbClr val="FF0000"/>
                </a:solidFill>
              </a:rPr>
              <a:t>Применение национального стандарта</a:t>
            </a:r>
            <a:r>
              <a:rPr lang="ru-RU" sz="3000" i="1" dirty="0">
                <a:solidFill>
                  <a:srgbClr val="FF0000"/>
                </a:solidFill>
              </a:rPr>
              <a:t> </a:t>
            </a:r>
            <a:r>
              <a:rPr lang="ru-RU" sz="3000" i="1" dirty="0" smtClean="0">
                <a:solidFill>
                  <a:srgbClr val="FF0000"/>
                </a:solidFill>
              </a:rPr>
              <a:t>является </a:t>
            </a:r>
            <a:r>
              <a:rPr lang="ru-RU" sz="3000" b="1" i="1" dirty="0" smtClean="0">
                <a:solidFill>
                  <a:srgbClr val="002060"/>
                </a:solidFill>
              </a:rPr>
              <a:t>обязательным</a:t>
            </a:r>
            <a:r>
              <a:rPr lang="ru-RU" sz="3000" i="1" dirty="0" smtClean="0">
                <a:solidFill>
                  <a:srgbClr val="FF0000"/>
                </a:solidFill>
              </a:rPr>
              <a:t> </a:t>
            </a:r>
            <a:r>
              <a:rPr lang="ru-RU" sz="3000" i="1" dirty="0">
                <a:solidFill>
                  <a:srgbClr val="FF0000"/>
                </a:solidFill>
              </a:rPr>
              <a:t>для изготовителя и (или) исполнителя </a:t>
            </a:r>
            <a:r>
              <a:rPr lang="ru-RU" sz="3000" i="1" u="sng" dirty="0">
                <a:solidFill>
                  <a:srgbClr val="FF0000"/>
                </a:solidFill>
              </a:rPr>
              <a:t>в случае публичного заявления</a:t>
            </a:r>
            <a:r>
              <a:rPr lang="ru-RU" sz="3000" i="1" dirty="0">
                <a:solidFill>
                  <a:srgbClr val="FF0000"/>
                </a:solidFill>
              </a:rPr>
              <a:t> </a:t>
            </a:r>
            <a:r>
              <a:rPr lang="ru-RU" sz="3000" b="1" i="1" dirty="0">
                <a:solidFill>
                  <a:srgbClr val="002060"/>
                </a:solidFill>
              </a:rPr>
              <a:t>о </a:t>
            </a:r>
            <a:r>
              <a:rPr lang="ru-RU" sz="3000" b="1" i="1" dirty="0" smtClean="0">
                <a:solidFill>
                  <a:srgbClr val="002060"/>
                </a:solidFill>
              </a:rPr>
              <a:t>соответствии продукции </a:t>
            </a:r>
            <a:r>
              <a:rPr lang="ru-RU" sz="3000" b="1" i="1" dirty="0">
                <a:solidFill>
                  <a:srgbClr val="002060"/>
                </a:solidFill>
              </a:rPr>
              <a:t>национальному стандарту</a:t>
            </a:r>
            <a:r>
              <a:rPr lang="ru-RU" sz="3000" i="1" dirty="0">
                <a:solidFill>
                  <a:srgbClr val="FF0000"/>
                </a:solidFill>
              </a:rPr>
              <a:t>, в том числе в случае применения обозначения </a:t>
            </a:r>
            <a:r>
              <a:rPr lang="ru-RU" sz="3000" i="1" dirty="0" smtClean="0">
                <a:solidFill>
                  <a:srgbClr val="FF0000"/>
                </a:solidFill>
              </a:rPr>
              <a:t>национального стандарта </a:t>
            </a:r>
            <a:r>
              <a:rPr lang="ru-RU" sz="3000" i="1" dirty="0">
                <a:solidFill>
                  <a:srgbClr val="FF0000"/>
                </a:solidFill>
              </a:rPr>
              <a:t>в маркировке, в эксплуатационной или иной документации, и (или) маркировки </a:t>
            </a:r>
            <a:r>
              <a:rPr lang="ru-RU" sz="3000" i="1" dirty="0" smtClean="0">
                <a:solidFill>
                  <a:srgbClr val="FF0000"/>
                </a:solidFill>
              </a:rPr>
              <a:t>продукции знаком </a:t>
            </a:r>
            <a:r>
              <a:rPr lang="ru-RU" sz="3000" i="1" dirty="0">
                <a:solidFill>
                  <a:srgbClr val="FF0000"/>
                </a:solidFill>
              </a:rPr>
              <a:t>национальной системы стандартизации</a:t>
            </a:r>
            <a:r>
              <a:rPr lang="ru-RU" sz="3000" i="1" dirty="0" smtClean="0">
                <a:solidFill>
                  <a:srgbClr val="FF0000"/>
                </a:solidFill>
              </a:rPr>
              <a:t>».</a:t>
            </a:r>
          </a:p>
          <a:p>
            <a:pPr marL="0" indent="0">
              <a:buNone/>
            </a:pPr>
            <a:r>
              <a:rPr lang="ru-RU" sz="2800" dirty="0"/>
              <a:t>п. 3 ст. </a:t>
            </a:r>
            <a:r>
              <a:rPr lang="ru-RU" sz="2800" dirty="0" smtClean="0"/>
              <a:t>26 ФЗ «О стандартизации в РФ» </a:t>
            </a:r>
            <a:endParaRPr lang="ru-RU" sz="3000" b="1" i="1" u="sng" dirty="0">
              <a:solidFill>
                <a:srgbClr val="FF0000"/>
              </a:solidFill>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20</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3B4BE4CE-F87E-49AB-A223-A2028ECFDE2B}" type="datetime1">
              <a:rPr lang="ru-RU" smtClean="0"/>
              <a:pPr/>
              <a:t>01.02.2022</a:t>
            </a:fld>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7260563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plus(in)">
                                      <p:cBhvr>
                                        <p:cTn id="7" dur="2000"/>
                                        <p:tgtEl>
                                          <p:spTgt spid="55"/>
                                        </p:tgtEl>
                                      </p:cBhvr>
                                    </p:animEffect>
                                  </p:childTnLst>
                                </p:cTn>
                              </p:par>
                            </p:childTnLst>
                          </p:cTn>
                        </p:par>
                        <p:par>
                          <p:cTn id="8" fill="hold">
                            <p:stCondLst>
                              <p:cond delay="2000"/>
                            </p:stCondLst>
                            <p:childTnLst>
                              <p:par>
                                <p:cTn id="9" presetID="17" presetClass="entr" presetSubtype="8" fill="hold"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 calcmode="lin" valueType="num">
                                      <p:cBhvr>
                                        <p:cTn id="11" dur="2000" fill="hold"/>
                                        <p:tgtEl>
                                          <p:spTgt spid="56">
                                            <p:txEl>
                                              <p:pRg st="0" end="0"/>
                                            </p:txEl>
                                          </p:spTgt>
                                        </p:tgtEl>
                                        <p:attrNameLst>
                                          <p:attrName>ppt_x</p:attrName>
                                        </p:attrNameLst>
                                      </p:cBhvr>
                                      <p:tavLst>
                                        <p:tav tm="0">
                                          <p:val>
                                            <p:strVal val="#ppt_x-#ppt_w/2"/>
                                          </p:val>
                                        </p:tav>
                                        <p:tav tm="100000">
                                          <p:val>
                                            <p:strVal val="#ppt_x"/>
                                          </p:val>
                                        </p:tav>
                                      </p:tavLst>
                                    </p:anim>
                                    <p:anim calcmode="lin" valueType="num">
                                      <p:cBhvr>
                                        <p:cTn id="12" dur="2000" fill="hold"/>
                                        <p:tgtEl>
                                          <p:spTgt spid="56">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6">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4000"/>
                            </p:stCondLst>
                            <p:childTnLst>
                              <p:par>
                                <p:cTn id="16" presetID="17" presetClass="entr" presetSubtype="8" fill="hold" nodeType="afterEffect">
                                  <p:stCondLst>
                                    <p:cond delay="0"/>
                                  </p:stCondLst>
                                  <p:childTnLst>
                                    <p:set>
                                      <p:cBhvr>
                                        <p:cTn id="17" dur="1" fill="hold">
                                          <p:stCondLst>
                                            <p:cond delay="0"/>
                                          </p:stCondLst>
                                        </p:cTn>
                                        <p:tgtEl>
                                          <p:spTgt spid="56">
                                            <p:txEl>
                                              <p:pRg st="1" end="1"/>
                                            </p:txEl>
                                          </p:spTgt>
                                        </p:tgtEl>
                                        <p:attrNameLst>
                                          <p:attrName>style.visibility</p:attrName>
                                        </p:attrNameLst>
                                      </p:cBhvr>
                                      <p:to>
                                        <p:strVal val="visible"/>
                                      </p:to>
                                    </p:set>
                                    <p:anim calcmode="lin" valueType="num">
                                      <p:cBhvr>
                                        <p:cTn id="18" dur="2000" fill="hold"/>
                                        <p:tgtEl>
                                          <p:spTgt spid="56">
                                            <p:txEl>
                                              <p:pRg st="1" end="1"/>
                                            </p:txEl>
                                          </p:spTgt>
                                        </p:tgtEl>
                                        <p:attrNameLst>
                                          <p:attrName>ppt_x</p:attrName>
                                        </p:attrNameLst>
                                      </p:cBhvr>
                                      <p:tavLst>
                                        <p:tav tm="0">
                                          <p:val>
                                            <p:strVal val="#ppt_x-#ppt_w/2"/>
                                          </p:val>
                                        </p:tav>
                                        <p:tav tm="100000">
                                          <p:val>
                                            <p:strVal val="#ppt_x"/>
                                          </p:val>
                                        </p:tav>
                                      </p:tavLst>
                                    </p:anim>
                                    <p:anim calcmode="lin" valueType="num">
                                      <p:cBhvr>
                                        <p:cTn id="19" dur="2000" fill="hold"/>
                                        <p:tgtEl>
                                          <p:spTgt spid="56">
                                            <p:txEl>
                                              <p:pRg st="1" end="1"/>
                                            </p:txEl>
                                          </p:spTgt>
                                        </p:tgtEl>
                                        <p:attrNameLst>
                                          <p:attrName>ppt_y</p:attrName>
                                        </p:attrNameLst>
                                      </p:cBhvr>
                                      <p:tavLst>
                                        <p:tav tm="0">
                                          <p:val>
                                            <p:strVal val="#ppt_y"/>
                                          </p:val>
                                        </p:tav>
                                        <p:tav tm="100000">
                                          <p:val>
                                            <p:strVal val="#ppt_y"/>
                                          </p:val>
                                        </p:tav>
                                      </p:tavLst>
                                    </p:anim>
                                    <p:anim calcmode="lin" valueType="num">
                                      <p:cBhvr>
                                        <p:cTn id="20" dur="2000" fill="hold"/>
                                        <p:tgtEl>
                                          <p:spTgt spid="56">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5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08952"/>
            <a:ext cx="8247860" cy="545080"/>
          </a:xfrm>
          <a:solidFill>
            <a:srgbClr val="FFFF00"/>
          </a:solidFill>
        </p:spPr>
        <p:txBody>
          <a:bodyPr>
            <a:normAutofit fontScale="90000"/>
          </a:bodyPr>
          <a:lstStyle/>
          <a:p>
            <a:r>
              <a:rPr lang="ru-RU" b="1" dirty="0" smtClean="0">
                <a:ln w="17780" cmpd="sng">
                  <a:solidFill>
                    <a:srgbClr val="FFFFFF"/>
                  </a:solidFill>
                  <a:prstDash val="solid"/>
                  <a:miter lim="800000"/>
                </a:ln>
                <a:solidFill>
                  <a:srgbClr val="1138FB"/>
                </a:solidFill>
                <a:effectLst>
                  <a:outerShdw blurRad="50800" algn="tl" rotWithShape="0">
                    <a:srgbClr val="000000"/>
                  </a:outerShdw>
                </a:effectLst>
              </a:rPr>
              <a:t>ПРИНЦИПЫ СТАНДАРТИЗАЦИИ</a:t>
            </a:r>
            <a:endParaRPr lang="ru-RU" b="1" dirty="0">
              <a:ln w="17780" cmpd="sng">
                <a:solidFill>
                  <a:srgbClr val="FFFFFF"/>
                </a:solidFill>
                <a:prstDash val="solid"/>
                <a:miter lim="800000"/>
              </a:ln>
              <a:solidFill>
                <a:srgbClr val="1138FB"/>
              </a:solidFill>
              <a:effectLst>
                <a:outerShdw blurRad="50800" algn="tl" rotWithShape="0">
                  <a:srgbClr val="000000"/>
                </a:outerShdw>
              </a:effectLst>
            </a:endParaRPr>
          </a:p>
        </p:txBody>
      </p:sp>
      <p:sp>
        <p:nvSpPr>
          <p:cNvPr id="56" name="Подзаголовок 55"/>
          <p:cNvSpPr>
            <a:spLocks noGrp="1"/>
          </p:cNvSpPr>
          <p:nvPr>
            <p:ph idx="1"/>
          </p:nvPr>
        </p:nvSpPr>
        <p:spPr>
          <a:xfrm>
            <a:off x="214282" y="865148"/>
            <a:ext cx="8715436" cy="5192752"/>
          </a:xfrm>
          <a:solidFill>
            <a:schemeClr val="bg1"/>
          </a:solidFill>
          <a:ln>
            <a:solidFill>
              <a:schemeClr val="bg1"/>
            </a:solidFill>
          </a:ln>
          <a:effectLst>
            <a:innerShdw blurRad="266700" dist="152400" dir="13500000">
              <a:prstClr val="black">
                <a:alpha val="50000"/>
              </a:prstClr>
            </a:innerShdw>
          </a:effectLst>
        </p:spPr>
        <p:txBody>
          <a:bodyPr anchor="ctr">
            <a:noAutofit/>
          </a:bodyPr>
          <a:lstStyle/>
          <a:p>
            <a:pPr marL="0" indent="0">
              <a:buNone/>
            </a:pPr>
            <a:r>
              <a:rPr lang="ru-RU" sz="2100" dirty="0"/>
              <a:t>Название </a:t>
            </a:r>
            <a:r>
              <a:rPr lang="ru-RU" sz="2100" b="1" dirty="0">
                <a:solidFill>
                  <a:srgbClr val="FF0000"/>
                </a:solidFill>
              </a:rPr>
              <a:t>«национальный стандарт», </a:t>
            </a:r>
            <a:r>
              <a:rPr lang="ru-RU" sz="2100" dirty="0"/>
              <a:t>в отличии от используемого ранее </a:t>
            </a:r>
            <a:r>
              <a:rPr lang="ru-RU" sz="2100" b="1" dirty="0" smtClean="0">
                <a:solidFill>
                  <a:srgbClr val="FF0000"/>
                </a:solidFill>
              </a:rPr>
              <a:t>«государственный стандарт», </a:t>
            </a:r>
            <a:r>
              <a:rPr lang="ru-RU" sz="2100" dirty="0" smtClean="0"/>
              <a:t>отражает </a:t>
            </a:r>
            <a:r>
              <a:rPr lang="ru-RU" sz="2100" dirty="0"/>
              <a:t>его </a:t>
            </a:r>
            <a:r>
              <a:rPr lang="ru-RU" sz="2100" b="1" i="1" dirty="0">
                <a:solidFill>
                  <a:srgbClr val="002060"/>
                </a:solidFill>
              </a:rPr>
              <a:t>негосударственный (необязательный) статус</a:t>
            </a:r>
            <a:r>
              <a:rPr lang="ru-RU" sz="2100" dirty="0"/>
              <a:t>, но </a:t>
            </a:r>
            <a:r>
              <a:rPr lang="ru-RU" sz="2100" dirty="0" smtClean="0"/>
              <a:t>указывает </a:t>
            </a:r>
            <a:r>
              <a:rPr lang="ru-RU" sz="2100" dirty="0"/>
              <a:t>на возможность его применения на территории РФ. </a:t>
            </a:r>
            <a:endParaRPr lang="ru-RU" sz="2100" dirty="0" smtClean="0"/>
          </a:p>
          <a:p>
            <a:pPr marL="0" indent="0">
              <a:buNone/>
            </a:pPr>
            <a:r>
              <a:rPr lang="ru-RU" sz="2100" dirty="0" smtClean="0"/>
              <a:t>Национальный </a:t>
            </a:r>
            <a:r>
              <a:rPr lang="ru-RU" sz="2100" dirty="0"/>
              <a:t>стандарт </a:t>
            </a:r>
            <a:r>
              <a:rPr lang="ru-RU" sz="2100" b="1" i="1" dirty="0">
                <a:solidFill>
                  <a:srgbClr val="FF0000"/>
                </a:solidFill>
              </a:rPr>
              <a:t>применяют добровольно</a:t>
            </a:r>
            <a:r>
              <a:rPr lang="ru-RU" sz="2100" dirty="0"/>
              <a:t>, после чего все его требования становятся </a:t>
            </a:r>
            <a:r>
              <a:rPr lang="ru-RU" sz="2100" b="1" i="1" dirty="0">
                <a:solidFill>
                  <a:srgbClr val="FF0000"/>
                </a:solidFill>
              </a:rPr>
              <a:t>обязательными для соблюдения</a:t>
            </a:r>
            <a:r>
              <a:rPr lang="ru-RU" sz="2100" dirty="0"/>
              <a:t>. Это следует из того, что Закон, излагая принципы стандартизации, указывает на добровольность применения стандартов, ничего не говоря о добровольности применения других документов в области стандартизации. Из этого следует, что раз уж принято решение о применении стандарта, то правила его применения становятся обязательными. В противном случае будет дезорганизована вся работа по применению стандартов. </a:t>
            </a:r>
            <a:endParaRPr lang="ru-RU" sz="2100" dirty="0" smtClean="0"/>
          </a:p>
          <a:p>
            <a:pPr marL="0" indent="0">
              <a:buNone/>
            </a:pPr>
            <a:r>
              <a:rPr lang="ru-RU" sz="2100" u="sng" dirty="0" smtClean="0"/>
              <a:t>Но </a:t>
            </a:r>
            <a:r>
              <a:rPr lang="ru-RU" sz="2100" u="sng" dirty="0"/>
              <a:t>в случае нарушения правил стандартизации </a:t>
            </a:r>
            <a:r>
              <a:rPr lang="ru-RU" sz="2100" dirty="0"/>
              <a:t>никакие </a:t>
            </a:r>
            <a:r>
              <a:rPr lang="ru-RU" sz="2100" b="1" i="1" dirty="0">
                <a:solidFill>
                  <a:srgbClr val="FF0000"/>
                </a:solidFill>
              </a:rPr>
              <a:t>меры ответственности</a:t>
            </a:r>
            <a:r>
              <a:rPr lang="ru-RU" sz="2100" dirty="0"/>
              <a:t> перед государством </a:t>
            </a:r>
            <a:r>
              <a:rPr lang="ru-RU" sz="2100" u="sng" dirty="0"/>
              <a:t>не могут быть установлены и применены.</a:t>
            </a:r>
            <a:endParaRPr lang="ru-RU" sz="2100" b="1" i="1" u="sng" dirty="0">
              <a:solidFill>
                <a:srgbClr val="FF0000"/>
              </a:solidFill>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21</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3B4BE4CE-F87E-49AB-A223-A2028ECFDE2B}" type="datetime1">
              <a:rPr lang="ru-RU" smtClean="0"/>
              <a:pPr/>
              <a:t>01.02.2022</a:t>
            </a:fld>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17869873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plus(in)">
                                      <p:cBhvr>
                                        <p:cTn id="7" dur="2000"/>
                                        <p:tgtEl>
                                          <p:spTgt spid="55"/>
                                        </p:tgtEl>
                                      </p:cBhvr>
                                    </p:animEffect>
                                  </p:childTnLst>
                                </p:cTn>
                              </p:par>
                            </p:childTnLst>
                          </p:cTn>
                        </p:par>
                        <p:par>
                          <p:cTn id="8" fill="hold">
                            <p:stCondLst>
                              <p:cond delay="2000"/>
                            </p:stCondLst>
                            <p:childTnLst>
                              <p:par>
                                <p:cTn id="9" presetID="17" presetClass="entr" presetSubtype="8" fill="hold"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 calcmode="lin" valueType="num">
                                      <p:cBhvr>
                                        <p:cTn id="11" dur="2000" fill="hold"/>
                                        <p:tgtEl>
                                          <p:spTgt spid="56">
                                            <p:txEl>
                                              <p:pRg st="0" end="0"/>
                                            </p:txEl>
                                          </p:spTgt>
                                        </p:tgtEl>
                                        <p:attrNameLst>
                                          <p:attrName>ppt_x</p:attrName>
                                        </p:attrNameLst>
                                      </p:cBhvr>
                                      <p:tavLst>
                                        <p:tav tm="0">
                                          <p:val>
                                            <p:strVal val="#ppt_x-#ppt_w/2"/>
                                          </p:val>
                                        </p:tav>
                                        <p:tav tm="100000">
                                          <p:val>
                                            <p:strVal val="#ppt_x"/>
                                          </p:val>
                                        </p:tav>
                                      </p:tavLst>
                                    </p:anim>
                                    <p:anim calcmode="lin" valueType="num">
                                      <p:cBhvr>
                                        <p:cTn id="12" dur="2000" fill="hold"/>
                                        <p:tgtEl>
                                          <p:spTgt spid="56">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6">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4000"/>
                            </p:stCondLst>
                            <p:childTnLst>
                              <p:par>
                                <p:cTn id="16" presetID="17" presetClass="entr" presetSubtype="8" fill="hold" nodeType="afterEffect">
                                  <p:stCondLst>
                                    <p:cond delay="0"/>
                                  </p:stCondLst>
                                  <p:childTnLst>
                                    <p:set>
                                      <p:cBhvr>
                                        <p:cTn id="17" dur="1" fill="hold">
                                          <p:stCondLst>
                                            <p:cond delay="0"/>
                                          </p:stCondLst>
                                        </p:cTn>
                                        <p:tgtEl>
                                          <p:spTgt spid="56">
                                            <p:txEl>
                                              <p:pRg st="1" end="1"/>
                                            </p:txEl>
                                          </p:spTgt>
                                        </p:tgtEl>
                                        <p:attrNameLst>
                                          <p:attrName>style.visibility</p:attrName>
                                        </p:attrNameLst>
                                      </p:cBhvr>
                                      <p:to>
                                        <p:strVal val="visible"/>
                                      </p:to>
                                    </p:set>
                                    <p:anim calcmode="lin" valueType="num">
                                      <p:cBhvr>
                                        <p:cTn id="18" dur="2000" fill="hold"/>
                                        <p:tgtEl>
                                          <p:spTgt spid="56">
                                            <p:txEl>
                                              <p:pRg st="1" end="1"/>
                                            </p:txEl>
                                          </p:spTgt>
                                        </p:tgtEl>
                                        <p:attrNameLst>
                                          <p:attrName>ppt_x</p:attrName>
                                        </p:attrNameLst>
                                      </p:cBhvr>
                                      <p:tavLst>
                                        <p:tav tm="0">
                                          <p:val>
                                            <p:strVal val="#ppt_x-#ppt_w/2"/>
                                          </p:val>
                                        </p:tav>
                                        <p:tav tm="100000">
                                          <p:val>
                                            <p:strVal val="#ppt_x"/>
                                          </p:val>
                                        </p:tav>
                                      </p:tavLst>
                                    </p:anim>
                                    <p:anim calcmode="lin" valueType="num">
                                      <p:cBhvr>
                                        <p:cTn id="19" dur="2000" fill="hold"/>
                                        <p:tgtEl>
                                          <p:spTgt spid="56">
                                            <p:txEl>
                                              <p:pRg st="1" end="1"/>
                                            </p:txEl>
                                          </p:spTgt>
                                        </p:tgtEl>
                                        <p:attrNameLst>
                                          <p:attrName>ppt_y</p:attrName>
                                        </p:attrNameLst>
                                      </p:cBhvr>
                                      <p:tavLst>
                                        <p:tav tm="0">
                                          <p:val>
                                            <p:strVal val="#ppt_y"/>
                                          </p:val>
                                        </p:tav>
                                        <p:tav tm="100000">
                                          <p:val>
                                            <p:strVal val="#ppt_y"/>
                                          </p:val>
                                        </p:tav>
                                      </p:tavLst>
                                    </p:anim>
                                    <p:anim calcmode="lin" valueType="num">
                                      <p:cBhvr>
                                        <p:cTn id="20" dur="2000" fill="hold"/>
                                        <p:tgtEl>
                                          <p:spTgt spid="56">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56">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17" presetClass="entr" presetSubtype="8" fill="hold" nodeType="afterEffect">
                                  <p:stCondLst>
                                    <p:cond delay="0"/>
                                  </p:stCondLst>
                                  <p:childTnLst>
                                    <p:set>
                                      <p:cBhvr>
                                        <p:cTn id="24" dur="1" fill="hold">
                                          <p:stCondLst>
                                            <p:cond delay="0"/>
                                          </p:stCondLst>
                                        </p:cTn>
                                        <p:tgtEl>
                                          <p:spTgt spid="56">
                                            <p:txEl>
                                              <p:pRg st="2" end="2"/>
                                            </p:txEl>
                                          </p:spTgt>
                                        </p:tgtEl>
                                        <p:attrNameLst>
                                          <p:attrName>style.visibility</p:attrName>
                                        </p:attrNameLst>
                                      </p:cBhvr>
                                      <p:to>
                                        <p:strVal val="visible"/>
                                      </p:to>
                                    </p:set>
                                    <p:anim calcmode="lin" valueType="num">
                                      <p:cBhvr>
                                        <p:cTn id="25" dur="2000" fill="hold"/>
                                        <p:tgtEl>
                                          <p:spTgt spid="56">
                                            <p:txEl>
                                              <p:pRg st="2" end="2"/>
                                            </p:txEl>
                                          </p:spTgt>
                                        </p:tgtEl>
                                        <p:attrNameLst>
                                          <p:attrName>ppt_x</p:attrName>
                                        </p:attrNameLst>
                                      </p:cBhvr>
                                      <p:tavLst>
                                        <p:tav tm="0">
                                          <p:val>
                                            <p:strVal val="#ppt_x-#ppt_w/2"/>
                                          </p:val>
                                        </p:tav>
                                        <p:tav tm="100000">
                                          <p:val>
                                            <p:strVal val="#ppt_x"/>
                                          </p:val>
                                        </p:tav>
                                      </p:tavLst>
                                    </p:anim>
                                    <p:anim calcmode="lin" valueType="num">
                                      <p:cBhvr>
                                        <p:cTn id="26" dur="2000" fill="hold"/>
                                        <p:tgtEl>
                                          <p:spTgt spid="56">
                                            <p:txEl>
                                              <p:pRg st="2" end="2"/>
                                            </p:txEl>
                                          </p:spTgt>
                                        </p:tgtEl>
                                        <p:attrNameLst>
                                          <p:attrName>ppt_y</p:attrName>
                                        </p:attrNameLst>
                                      </p:cBhvr>
                                      <p:tavLst>
                                        <p:tav tm="0">
                                          <p:val>
                                            <p:strVal val="#ppt_y"/>
                                          </p:val>
                                        </p:tav>
                                        <p:tav tm="100000">
                                          <p:val>
                                            <p:strVal val="#ppt_y"/>
                                          </p:val>
                                        </p:tav>
                                      </p:tavLst>
                                    </p:anim>
                                    <p:anim calcmode="lin" valueType="num">
                                      <p:cBhvr>
                                        <p:cTn id="27" dur="2000" fill="hold"/>
                                        <p:tgtEl>
                                          <p:spTgt spid="56">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5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08952"/>
            <a:ext cx="8247860" cy="545080"/>
          </a:xfrm>
          <a:solidFill>
            <a:srgbClr val="FFFF00"/>
          </a:solidFill>
        </p:spPr>
        <p:txBody>
          <a:bodyPr>
            <a:normAutofit fontScale="90000"/>
          </a:bodyPr>
          <a:lstStyle/>
          <a:p>
            <a:r>
              <a:rPr lang="ru-RU" b="1" dirty="0" smtClean="0">
                <a:ln w="17780" cmpd="sng">
                  <a:solidFill>
                    <a:srgbClr val="FFFFFF"/>
                  </a:solidFill>
                  <a:prstDash val="solid"/>
                  <a:miter lim="800000"/>
                </a:ln>
                <a:solidFill>
                  <a:srgbClr val="0070C0"/>
                </a:solidFill>
                <a:effectLst>
                  <a:outerShdw blurRad="50800" algn="tl" rotWithShape="0">
                    <a:srgbClr val="000000"/>
                  </a:outerShdw>
                </a:effectLst>
              </a:rPr>
              <a:t>ПРИНЦИПЫ СТАНДАРТИЗАЦИИ</a:t>
            </a:r>
            <a:endParaRPr lang="ru-RU" b="1" dirty="0">
              <a:ln w="17780" cmpd="sng">
                <a:solidFill>
                  <a:srgbClr val="FFFFFF"/>
                </a:solidFill>
                <a:prstDash val="solid"/>
                <a:miter lim="800000"/>
              </a:ln>
              <a:solidFill>
                <a:srgbClr val="0070C0"/>
              </a:solidFill>
              <a:effectLst>
                <a:outerShdw blurRad="50800" algn="tl" rotWithShape="0">
                  <a:srgbClr val="000000"/>
                </a:outerShdw>
              </a:effectLst>
            </a:endParaRPr>
          </a:p>
        </p:txBody>
      </p:sp>
      <p:sp>
        <p:nvSpPr>
          <p:cNvPr id="56" name="Подзаголовок 55"/>
          <p:cNvSpPr>
            <a:spLocks noGrp="1"/>
          </p:cNvSpPr>
          <p:nvPr>
            <p:ph idx="1"/>
          </p:nvPr>
        </p:nvSpPr>
        <p:spPr>
          <a:xfrm>
            <a:off x="214282" y="865148"/>
            <a:ext cx="8715436" cy="2923892"/>
          </a:xfrm>
          <a:solidFill>
            <a:schemeClr val="bg1"/>
          </a:solidFill>
          <a:ln>
            <a:solidFill>
              <a:schemeClr val="bg1"/>
            </a:solidFill>
          </a:ln>
          <a:effectLst>
            <a:innerShdw blurRad="266700" dist="152400" dir="13500000">
              <a:prstClr val="black">
                <a:alpha val="50000"/>
              </a:prstClr>
            </a:innerShdw>
          </a:effectLst>
        </p:spPr>
        <p:txBody>
          <a:bodyPr anchor="ctr">
            <a:noAutofit/>
          </a:bodyPr>
          <a:lstStyle/>
          <a:p>
            <a:pPr marL="0" indent="0">
              <a:buNone/>
            </a:pPr>
            <a:r>
              <a:rPr lang="ru-RU" sz="2400" dirty="0"/>
              <a:t>Если национальный стандарт применяется на добровольной основе, то </a:t>
            </a:r>
            <a:r>
              <a:rPr lang="ru-RU" sz="2400" b="1" dirty="0">
                <a:solidFill>
                  <a:srgbClr val="FF0000"/>
                </a:solidFill>
              </a:rPr>
              <a:t>общероссийские классификаторы </a:t>
            </a:r>
            <a:r>
              <a:rPr lang="ru-RU" sz="2400" dirty="0"/>
              <a:t>являются </a:t>
            </a:r>
            <a:r>
              <a:rPr lang="ru-RU" sz="2400" b="1" dirty="0">
                <a:solidFill>
                  <a:srgbClr val="FF0000"/>
                </a:solidFill>
              </a:rPr>
              <a:t>обязательными для применения </a:t>
            </a:r>
            <a:r>
              <a:rPr lang="ru-RU" sz="2400" dirty="0"/>
              <a:t>для создания государственной информационной системы. </a:t>
            </a:r>
            <a:endParaRPr lang="ru-RU" sz="2400" dirty="0" smtClean="0"/>
          </a:p>
          <a:p>
            <a:pPr marL="0" indent="0">
              <a:buNone/>
            </a:pPr>
            <a:r>
              <a:rPr lang="ru-RU" sz="2400" dirty="0" smtClean="0"/>
              <a:t>Применение </a:t>
            </a:r>
            <a:r>
              <a:rPr lang="ru-RU" sz="2400" dirty="0"/>
              <a:t>национальных стандартов подтверждается в соответствии с </a:t>
            </a:r>
            <a:r>
              <a:rPr lang="ru-RU" sz="2400" b="1" dirty="0"/>
              <a:t>ФЗ «О техническом регулировании» </a:t>
            </a:r>
            <a:r>
              <a:rPr lang="ru-RU" sz="2400" b="1" i="1" dirty="0">
                <a:solidFill>
                  <a:srgbClr val="FF0000"/>
                </a:solidFill>
              </a:rPr>
              <a:t>знаком соответствия.</a:t>
            </a:r>
            <a:endParaRPr lang="ru-RU" sz="2100" b="1" i="1" u="sng" dirty="0">
              <a:solidFill>
                <a:srgbClr val="FF0000"/>
              </a:solidFill>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22</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3B4BE4CE-F87E-49AB-A223-A2028ECFDE2B}" type="datetime1">
              <a:rPr lang="ru-RU" smtClean="0"/>
              <a:pPr/>
              <a:t>01.02.2022</a:t>
            </a:fld>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99688445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plus(in)">
                                      <p:cBhvr>
                                        <p:cTn id="7" dur="2000"/>
                                        <p:tgtEl>
                                          <p:spTgt spid="55"/>
                                        </p:tgtEl>
                                      </p:cBhvr>
                                    </p:animEffect>
                                  </p:childTnLst>
                                </p:cTn>
                              </p:par>
                            </p:childTnLst>
                          </p:cTn>
                        </p:par>
                        <p:par>
                          <p:cTn id="8" fill="hold">
                            <p:stCondLst>
                              <p:cond delay="2000"/>
                            </p:stCondLst>
                            <p:childTnLst>
                              <p:par>
                                <p:cTn id="9" presetID="17" presetClass="entr" presetSubtype="8" fill="hold"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 calcmode="lin" valueType="num">
                                      <p:cBhvr>
                                        <p:cTn id="11" dur="2000" fill="hold"/>
                                        <p:tgtEl>
                                          <p:spTgt spid="56">
                                            <p:txEl>
                                              <p:pRg st="0" end="0"/>
                                            </p:txEl>
                                          </p:spTgt>
                                        </p:tgtEl>
                                        <p:attrNameLst>
                                          <p:attrName>ppt_x</p:attrName>
                                        </p:attrNameLst>
                                      </p:cBhvr>
                                      <p:tavLst>
                                        <p:tav tm="0">
                                          <p:val>
                                            <p:strVal val="#ppt_x-#ppt_w/2"/>
                                          </p:val>
                                        </p:tav>
                                        <p:tav tm="100000">
                                          <p:val>
                                            <p:strVal val="#ppt_x"/>
                                          </p:val>
                                        </p:tav>
                                      </p:tavLst>
                                    </p:anim>
                                    <p:anim calcmode="lin" valueType="num">
                                      <p:cBhvr>
                                        <p:cTn id="12" dur="2000" fill="hold"/>
                                        <p:tgtEl>
                                          <p:spTgt spid="56">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6">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4000"/>
                            </p:stCondLst>
                            <p:childTnLst>
                              <p:par>
                                <p:cTn id="16" presetID="17" presetClass="entr" presetSubtype="8" fill="hold" nodeType="afterEffect">
                                  <p:stCondLst>
                                    <p:cond delay="0"/>
                                  </p:stCondLst>
                                  <p:childTnLst>
                                    <p:set>
                                      <p:cBhvr>
                                        <p:cTn id="17" dur="1" fill="hold">
                                          <p:stCondLst>
                                            <p:cond delay="0"/>
                                          </p:stCondLst>
                                        </p:cTn>
                                        <p:tgtEl>
                                          <p:spTgt spid="56">
                                            <p:txEl>
                                              <p:pRg st="1" end="1"/>
                                            </p:txEl>
                                          </p:spTgt>
                                        </p:tgtEl>
                                        <p:attrNameLst>
                                          <p:attrName>style.visibility</p:attrName>
                                        </p:attrNameLst>
                                      </p:cBhvr>
                                      <p:to>
                                        <p:strVal val="visible"/>
                                      </p:to>
                                    </p:set>
                                    <p:anim calcmode="lin" valueType="num">
                                      <p:cBhvr>
                                        <p:cTn id="18" dur="2000" fill="hold"/>
                                        <p:tgtEl>
                                          <p:spTgt spid="56">
                                            <p:txEl>
                                              <p:pRg st="1" end="1"/>
                                            </p:txEl>
                                          </p:spTgt>
                                        </p:tgtEl>
                                        <p:attrNameLst>
                                          <p:attrName>ppt_x</p:attrName>
                                        </p:attrNameLst>
                                      </p:cBhvr>
                                      <p:tavLst>
                                        <p:tav tm="0">
                                          <p:val>
                                            <p:strVal val="#ppt_x-#ppt_w/2"/>
                                          </p:val>
                                        </p:tav>
                                        <p:tav tm="100000">
                                          <p:val>
                                            <p:strVal val="#ppt_x"/>
                                          </p:val>
                                        </p:tav>
                                      </p:tavLst>
                                    </p:anim>
                                    <p:anim calcmode="lin" valueType="num">
                                      <p:cBhvr>
                                        <p:cTn id="19" dur="2000" fill="hold"/>
                                        <p:tgtEl>
                                          <p:spTgt spid="56">
                                            <p:txEl>
                                              <p:pRg st="1" end="1"/>
                                            </p:txEl>
                                          </p:spTgt>
                                        </p:tgtEl>
                                        <p:attrNameLst>
                                          <p:attrName>ppt_y</p:attrName>
                                        </p:attrNameLst>
                                      </p:cBhvr>
                                      <p:tavLst>
                                        <p:tav tm="0">
                                          <p:val>
                                            <p:strVal val="#ppt_y"/>
                                          </p:val>
                                        </p:tav>
                                        <p:tav tm="100000">
                                          <p:val>
                                            <p:strVal val="#ppt_y"/>
                                          </p:val>
                                        </p:tav>
                                      </p:tavLst>
                                    </p:anim>
                                    <p:anim calcmode="lin" valueType="num">
                                      <p:cBhvr>
                                        <p:cTn id="20" dur="2000" fill="hold"/>
                                        <p:tgtEl>
                                          <p:spTgt spid="56">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5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93676" y="1196752"/>
            <a:ext cx="8956648" cy="4137702"/>
          </a:xfrm>
          <a:solidFill>
            <a:srgbClr val="FFFF00"/>
          </a:solidFill>
          <a:effectLst>
            <a:softEdge rad="317500"/>
          </a:effectLst>
        </p:spPr>
        <p:txBody>
          <a:bodyPr>
            <a:noAutofit/>
          </a:bodyPr>
          <a:lstStyle/>
          <a:p>
            <a:r>
              <a:rPr lang="ru-RU" sz="7200" b="1" dirty="0" smtClean="0">
                <a:ln w="17780" cmpd="sng">
                  <a:solidFill>
                    <a:srgbClr val="FFFFFF"/>
                  </a:solidFill>
                  <a:prstDash val="solid"/>
                  <a:miter lim="800000"/>
                </a:ln>
                <a:solidFill>
                  <a:srgbClr val="1138FB"/>
                </a:solidFill>
                <a:effectLst>
                  <a:outerShdw blurRad="50800" algn="tl" rotWithShape="0">
                    <a:srgbClr val="000000"/>
                  </a:outerShdw>
                </a:effectLst>
              </a:rPr>
              <a:t>ОБЪЕКТЫ </a:t>
            </a:r>
            <a:r>
              <a:rPr lang="ru-RU" sz="7200" b="1" dirty="0">
                <a:ln w="17780" cmpd="sng">
                  <a:solidFill>
                    <a:srgbClr val="FFFFFF"/>
                  </a:solidFill>
                  <a:prstDash val="solid"/>
                  <a:miter lim="800000"/>
                </a:ln>
                <a:solidFill>
                  <a:srgbClr val="1138FB"/>
                </a:solidFill>
                <a:effectLst>
                  <a:outerShdw blurRad="50800" algn="tl" rotWithShape="0">
                    <a:srgbClr val="000000"/>
                  </a:outerShdw>
                </a:effectLst>
              </a:rPr>
              <a:t>СТАНДАРТИЗАЦИИ</a:t>
            </a: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23</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a:xfrm>
            <a:off x="714348" y="6286520"/>
            <a:ext cx="2133600" cy="365125"/>
          </a:xfrm>
        </p:spPr>
        <p:txBody>
          <a:bodyPr/>
          <a:lstStyle/>
          <a:p>
            <a:fld id="{FD0CD72B-C487-424B-AB84-195511D24700}" type="datetime1">
              <a:rPr lang="ru-RU" smtClean="0"/>
              <a:pPr/>
              <a:t>01.02.2022</a:t>
            </a:fld>
            <a:endParaRPr lang="ru-RU" dirty="0"/>
          </a:p>
        </p:txBody>
      </p:sp>
    </p:spTree>
    <p:extLst>
      <p:ext uri="{BB962C8B-B14F-4D97-AF65-F5344CB8AC3E}">
        <p14:creationId xmlns:p14="http://schemas.microsoft.com/office/powerpoint/2010/main" val="134265317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одзаголовок 55"/>
          <p:cNvSpPr>
            <a:spLocks noGrp="1"/>
          </p:cNvSpPr>
          <p:nvPr>
            <p:ph idx="1"/>
          </p:nvPr>
        </p:nvSpPr>
        <p:spPr>
          <a:xfrm>
            <a:off x="214282" y="928670"/>
            <a:ext cx="8715436" cy="5000660"/>
          </a:xfrm>
          <a:solidFill>
            <a:schemeClr val="bg1"/>
          </a:solidFill>
          <a:ln>
            <a:solidFill>
              <a:schemeClr val="bg1"/>
            </a:solidFill>
          </a:ln>
          <a:effectLst>
            <a:innerShdw blurRad="266700" dist="152400" dir="13500000">
              <a:prstClr val="black">
                <a:alpha val="50000"/>
              </a:prstClr>
            </a:innerShdw>
          </a:effectLst>
        </p:spPr>
        <p:txBody>
          <a:bodyPr anchor="ctr">
            <a:normAutofit/>
          </a:bodyPr>
          <a:lstStyle/>
          <a:p>
            <a:pPr marL="0" indent="358775">
              <a:buNone/>
            </a:pPr>
            <a:r>
              <a:rPr lang="ru-RU" sz="2800" b="1" dirty="0" smtClean="0">
                <a:ln w="3175">
                  <a:noFill/>
                </a:ln>
                <a:solidFill>
                  <a:srgbClr val="FF0000"/>
                </a:solidFill>
              </a:rPr>
              <a:t>Объектом (предметом) стандартизации </a:t>
            </a:r>
            <a:r>
              <a:rPr lang="ru-RU" sz="2800" dirty="0" smtClean="0">
                <a:ln w="3175">
                  <a:noFill/>
                </a:ln>
              </a:rPr>
              <a:t>обычно называют </a:t>
            </a:r>
            <a:r>
              <a:rPr lang="ru-RU" sz="2800" b="1" i="1" dirty="0" smtClean="0">
                <a:ln w="3175">
                  <a:noFill/>
                </a:ln>
                <a:solidFill>
                  <a:srgbClr val="0070C0"/>
                </a:solidFill>
              </a:rPr>
              <a:t>продукцию, процесс (работу) </a:t>
            </a:r>
            <a:r>
              <a:rPr lang="ru-RU" sz="2800" dirty="0" smtClean="0">
                <a:ln w="3175">
                  <a:noFill/>
                </a:ln>
              </a:rPr>
              <a:t>или </a:t>
            </a:r>
            <a:r>
              <a:rPr lang="ru-RU" sz="2800" b="1" i="1" dirty="0" smtClean="0">
                <a:ln w="3175">
                  <a:noFill/>
                </a:ln>
                <a:solidFill>
                  <a:srgbClr val="0070C0"/>
                </a:solidFill>
              </a:rPr>
              <a:t>услугу</a:t>
            </a:r>
            <a:r>
              <a:rPr lang="ru-RU" sz="2800" dirty="0" smtClean="0">
                <a:ln w="3175">
                  <a:noFill/>
                </a:ln>
              </a:rPr>
              <a:t>, для которых разрабатывают те или иные требования, характеристики, параметры, правила и т.п. </a:t>
            </a:r>
          </a:p>
          <a:p>
            <a:pPr marL="0" indent="358775">
              <a:buNone/>
            </a:pPr>
            <a:endParaRPr lang="ru-RU" sz="1000" dirty="0">
              <a:ln w="3175">
                <a:noFill/>
              </a:ln>
            </a:endParaRPr>
          </a:p>
          <a:p>
            <a:pPr marL="0" indent="358775">
              <a:buNone/>
            </a:pPr>
            <a:r>
              <a:rPr lang="ru-RU" sz="2700" dirty="0" smtClean="0">
                <a:ln w="3175">
                  <a:noFill/>
                </a:ln>
              </a:rPr>
              <a:t>Стандартизация может касаться либо </a:t>
            </a:r>
            <a:r>
              <a:rPr lang="ru-RU" sz="2700" u="sng" dirty="0" smtClean="0">
                <a:ln w="3175">
                  <a:noFill/>
                </a:ln>
              </a:rPr>
              <a:t>объекта в целом</a:t>
            </a:r>
            <a:r>
              <a:rPr lang="ru-RU" sz="2700" dirty="0" smtClean="0">
                <a:ln w="3175">
                  <a:noFill/>
                </a:ln>
              </a:rPr>
              <a:t>, либо </a:t>
            </a:r>
            <a:r>
              <a:rPr lang="ru-RU" sz="2700" u="sng" dirty="0" smtClean="0">
                <a:ln w="3175">
                  <a:noFill/>
                </a:ln>
              </a:rPr>
              <a:t>его отдельных составляющих </a:t>
            </a:r>
            <a:r>
              <a:rPr lang="ru-RU" sz="2700" dirty="0" smtClean="0">
                <a:ln w="3175">
                  <a:noFill/>
                </a:ln>
              </a:rPr>
              <a:t>(характеристик).</a:t>
            </a:r>
          </a:p>
          <a:p>
            <a:pPr marL="0" indent="358775">
              <a:buNone/>
            </a:pPr>
            <a:endParaRPr lang="ru-RU" sz="800" b="1" dirty="0" smtClean="0">
              <a:ln w="3175">
                <a:noFill/>
              </a:ln>
              <a:solidFill>
                <a:srgbClr val="FF0000"/>
              </a:solidFill>
            </a:endParaRPr>
          </a:p>
          <a:p>
            <a:pPr marL="0" indent="358775">
              <a:buNone/>
            </a:pPr>
            <a:r>
              <a:rPr lang="ru-RU" sz="2800" b="1" dirty="0" smtClean="0">
                <a:ln w="3175">
                  <a:noFill/>
                </a:ln>
                <a:solidFill>
                  <a:srgbClr val="FF0000"/>
                </a:solidFill>
              </a:rPr>
              <a:t>Областью стандартизации</a:t>
            </a:r>
            <a:r>
              <a:rPr lang="ru-RU" sz="2800" dirty="0" smtClean="0">
                <a:ln w="3175">
                  <a:noFill/>
                </a:ln>
              </a:rPr>
              <a:t> называют </a:t>
            </a:r>
            <a:r>
              <a:rPr lang="ru-RU" sz="2800" u="sng" dirty="0" smtClean="0">
                <a:ln w="3175">
                  <a:noFill/>
                </a:ln>
              </a:rPr>
              <a:t>совокупность взаимосвязанных объектов стандартизации</a:t>
            </a:r>
            <a:r>
              <a:rPr lang="ru-RU" sz="2800" dirty="0" smtClean="0">
                <a:ln w="3175">
                  <a:noFill/>
                </a:ln>
              </a:rPr>
              <a:t>. </a:t>
            </a:r>
          </a:p>
          <a:p>
            <a:pPr marL="0" indent="358775">
              <a:buNone/>
            </a:pPr>
            <a:r>
              <a:rPr lang="ru-RU" sz="1800" dirty="0" smtClean="0">
                <a:ln w="3175">
                  <a:noFill/>
                </a:ln>
              </a:rPr>
              <a:t>Например, </a:t>
            </a:r>
            <a:r>
              <a:rPr lang="ru-RU" sz="1800" b="1" i="1" dirty="0" smtClean="0">
                <a:ln w="3175">
                  <a:noFill/>
                </a:ln>
                <a:solidFill>
                  <a:srgbClr val="002060"/>
                </a:solidFill>
              </a:rPr>
              <a:t>машиностроение</a:t>
            </a:r>
            <a:r>
              <a:rPr lang="ru-RU" sz="1800" dirty="0" smtClean="0">
                <a:ln w="3175">
                  <a:noFill/>
                </a:ln>
              </a:rPr>
              <a:t> – </a:t>
            </a:r>
            <a:r>
              <a:rPr lang="ru-RU" sz="1800" b="1" dirty="0" smtClean="0">
                <a:ln w="3175">
                  <a:noFill/>
                </a:ln>
                <a:solidFill>
                  <a:srgbClr val="FF0000"/>
                </a:solidFill>
              </a:rPr>
              <a:t>область стандартизации</a:t>
            </a:r>
            <a:r>
              <a:rPr lang="ru-RU" sz="1800" dirty="0" smtClean="0">
                <a:ln w="3175">
                  <a:noFill/>
                </a:ln>
              </a:rPr>
              <a:t>, а </a:t>
            </a:r>
            <a:r>
              <a:rPr lang="ru-RU" sz="1800" b="1" dirty="0" smtClean="0">
                <a:ln w="3175">
                  <a:noFill/>
                </a:ln>
                <a:solidFill>
                  <a:srgbClr val="FF0000"/>
                </a:solidFill>
              </a:rPr>
              <a:t>объекты стандартизации в машиностроении</a:t>
            </a:r>
            <a:r>
              <a:rPr lang="ru-RU" sz="1800" dirty="0" smtClean="0">
                <a:ln w="3175">
                  <a:noFill/>
                </a:ln>
              </a:rPr>
              <a:t> – технологические процессы, типы двигателей, безопасность и </a:t>
            </a:r>
            <a:r>
              <a:rPr lang="ru-RU" sz="1800" dirty="0" err="1" smtClean="0">
                <a:ln w="3175">
                  <a:noFill/>
                </a:ln>
              </a:rPr>
              <a:t>экологичность</a:t>
            </a:r>
            <a:r>
              <a:rPr lang="ru-RU" sz="1800" dirty="0" smtClean="0">
                <a:ln w="3175">
                  <a:noFill/>
                </a:ln>
              </a:rPr>
              <a:t> машин и т.д.</a:t>
            </a:r>
            <a:endParaRPr lang="ru-RU" sz="1800" dirty="0">
              <a:ln w="3175">
                <a:noFill/>
              </a:ln>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24</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10A3AC50-A676-4900-B59B-B14AC6E25AB9}" type="datetime1">
              <a:rPr lang="ru-RU" smtClean="0"/>
              <a:pPr/>
              <a:t>01.02.2022</a:t>
            </a:fld>
            <a:endParaRPr lang="ru-RU"/>
          </a:p>
        </p:txBody>
      </p:sp>
      <p:sp>
        <p:nvSpPr>
          <p:cNvPr id="46" name="Заголовок 54"/>
          <p:cNvSpPr>
            <a:spLocks noGrp="1"/>
          </p:cNvSpPr>
          <p:nvPr>
            <p:ph type="title"/>
          </p:nvPr>
        </p:nvSpPr>
        <p:spPr>
          <a:xfrm>
            <a:off x="500281" y="26229"/>
            <a:ext cx="8229600" cy="654032"/>
          </a:xfrm>
          <a:solidFill>
            <a:srgbClr val="FFFF00"/>
          </a:solidFill>
        </p:spPr>
        <p:txBody>
          <a:bodyPr>
            <a:normAutofit fontScale="90000"/>
          </a:bodyPr>
          <a:lstStyle/>
          <a:p>
            <a:r>
              <a:rPr lang="ru-RU" b="1" dirty="0" smtClean="0">
                <a:ln w="17780" cmpd="sng">
                  <a:solidFill>
                    <a:srgbClr val="FFFFFF"/>
                  </a:solidFill>
                  <a:prstDash val="solid"/>
                  <a:miter lim="800000"/>
                </a:ln>
                <a:solidFill>
                  <a:srgbClr val="FF0000"/>
                </a:solidFill>
                <a:effectLst>
                  <a:outerShdw blurRad="50800" algn="tl" rotWithShape="0">
                    <a:srgbClr val="000000"/>
                  </a:outerShdw>
                </a:effectLst>
              </a:rPr>
              <a:t>ОБЪЕКТЫ СТАНДАРТИЗАЦИИ</a:t>
            </a:r>
            <a:endParaRPr lang="ru-RU" b="1"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extLst>
      <p:ext uri="{BB962C8B-B14F-4D97-AF65-F5344CB8AC3E}">
        <p14:creationId xmlns:p14="http://schemas.microsoft.com/office/powerpoint/2010/main" val="309751045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 calcmode="lin" valueType="num">
                                      <p:cBhvr additive="base">
                                        <p:cTn id="7" dur="20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5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6" fill="hold" nodeType="afterEffect">
                                  <p:stCondLst>
                                    <p:cond delay="0"/>
                                  </p:stCondLst>
                                  <p:childTnLst>
                                    <p:set>
                                      <p:cBhvr>
                                        <p:cTn id="11" dur="1" fill="hold">
                                          <p:stCondLst>
                                            <p:cond delay="0"/>
                                          </p:stCondLst>
                                        </p:cTn>
                                        <p:tgtEl>
                                          <p:spTgt spid="56">
                                            <p:txEl>
                                              <p:pRg st="2" end="2"/>
                                            </p:txEl>
                                          </p:spTgt>
                                        </p:tgtEl>
                                        <p:attrNameLst>
                                          <p:attrName>style.visibility</p:attrName>
                                        </p:attrNameLst>
                                      </p:cBhvr>
                                      <p:to>
                                        <p:strVal val="visible"/>
                                      </p:to>
                                    </p:set>
                                    <p:anim calcmode="lin" valueType="num">
                                      <p:cBhvr additive="base">
                                        <p:cTn id="12" dur="2000" fill="hold"/>
                                        <p:tgtEl>
                                          <p:spTgt spid="56">
                                            <p:txEl>
                                              <p:pRg st="2" end="2"/>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56">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6" fill="hold" nodeType="afterEffect">
                                  <p:stCondLst>
                                    <p:cond delay="0"/>
                                  </p:stCondLst>
                                  <p:childTnLst>
                                    <p:set>
                                      <p:cBhvr>
                                        <p:cTn id="16" dur="1" fill="hold">
                                          <p:stCondLst>
                                            <p:cond delay="0"/>
                                          </p:stCondLst>
                                        </p:cTn>
                                        <p:tgtEl>
                                          <p:spTgt spid="56">
                                            <p:txEl>
                                              <p:pRg st="4" end="4"/>
                                            </p:txEl>
                                          </p:spTgt>
                                        </p:tgtEl>
                                        <p:attrNameLst>
                                          <p:attrName>style.visibility</p:attrName>
                                        </p:attrNameLst>
                                      </p:cBhvr>
                                      <p:to>
                                        <p:strVal val="visible"/>
                                      </p:to>
                                    </p:set>
                                    <p:anim calcmode="lin" valueType="num">
                                      <p:cBhvr additive="base">
                                        <p:cTn id="17" dur="2000" fill="hold"/>
                                        <p:tgtEl>
                                          <p:spTgt spid="56">
                                            <p:txEl>
                                              <p:pRg st="4" end="4"/>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56">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6" fill="hold" nodeType="afterEffect">
                                  <p:stCondLst>
                                    <p:cond delay="0"/>
                                  </p:stCondLst>
                                  <p:childTnLst>
                                    <p:set>
                                      <p:cBhvr>
                                        <p:cTn id="21" dur="1" fill="hold">
                                          <p:stCondLst>
                                            <p:cond delay="0"/>
                                          </p:stCondLst>
                                        </p:cTn>
                                        <p:tgtEl>
                                          <p:spTgt spid="56">
                                            <p:txEl>
                                              <p:pRg st="5" end="5"/>
                                            </p:txEl>
                                          </p:spTgt>
                                        </p:tgtEl>
                                        <p:attrNameLst>
                                          <p:attrName>style.visibility</p:attrName>
                                        </p:attrNameLst>
                                      </p:cBhvr>
                                      <p:to>
                                        <p:strVal val="visible"/>
                                      </p:to>
                                    </p:set>
                                    <p:anim calcmode="lin" valueType="num">
                                      <p:cBhvr additive="base">
                                        <p:cTn id="22" dur="2000" fill="hold"/>
                                        <p:tgtEl>
                                          <p:spTgt spid="56">
                                            <p:txEl>
                                              <p:pRg st="5" end="5"/>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56">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1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plus(in)">
                                      <p:cBhvr>
                                        <p:cTn id="2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26229"/>
            <a:ext cx="8229600" cy="654032"/>
          </a:xfrm>
        </p:spPr>
        <p:txBody>
          <a:bodyPr>
            <a:normAutofit fontScale="90000"/>
          </a:bodyPr>
          <a:lstStyle/>
          <a:p>
            <a:r>
              <a:rPr lang="ru-RU" b="1" dirty="0" smtClean="0">
                <a:ln w="17780" cmpd="sng">
                  <a:solidFill>
                    <a:srgbClr val="FFFFFF"/>
                  </a:solidFill>
                  <a:prstDash val="solid"/>
                  <a:miter lim="800000"/>
                </a:ln>
                <a:solidFill>
                  <a:srgbClr val="FF0000"/>
                </a:solidFill>
                <a:effectLst>
                  <a:outerShdw blurRad="50800" algn="tl" rotWithShape="0">
                    <a:srgbClr val="000000"/>
                  </a:outerShdw>
                </a:effectLst>
              </a:rPr>
              <a:t>ОБЪЕКТЫ СТАНДАРТИЗАЦИИ</a:t>
            </a:r>
            <a:endParaRPr lang="ru-RU" b="1"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25</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3B4BE4CE-F87E-49AB-A223-A2028ECFDE2B}" type="datetime1">
              <a:rPr lang="ru-RU" smtClean="0"/>
              <a:pPr/>
              <a:t>01.02.2022</a:t>
            </a:fld>
            <a:endParaRPr lang="ru-RU"/>
          </a:p>
        </p:txBody>
      </p:sp>
      <p:sp>
        <p:nvSpPr>
          <p:cNvPr id="35" name="AutoShape 45"/>
          <p:cNvSpPr>
            <a:spLocks noChangeShapeType="1"/>
          </p:cNvSpPr>
          <p:nvPr/>
        </p:nvSpPr>
        <p:spPr bwMode="auto">
          <a:xfrm>
            <a:off x="1422400" y="644525"/>
            <a:ext cx="6515100" cy="0"/>
          </a:xfrm>
          <a:prstGeom prst="straightConnector1">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6" name="AutoShape 44"/>
          <p:cNvSpPr>
            <a:spLocks noChangeShapeType="1"/>
          </p:cNvSpPr>
          <p:nvPr/>
        </p:nvSpPr>
        <p:spPr bwMode="auto">
          <a:xfrm>
            <a:off x="1422400" y="654050"/>
            <a:ext cx="0" cy="4191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9" name="AutoShape 43"/>
          <p:cNvSpPr>
            <a:spLocks noChangeShapeType="1"/>
          </p:cNvSpPr>
          <p:nvPr/>
        </p:nvSpPr>
        <p:spPr bwMode="auto">
          <a:xfrm>
            <a:off x="4788024" y="654050"/>
            <a:ext cx="0" cy="428625"/>
          </a:xfrm>
          <a:prstGeom prst="straightConnector1">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0" name="AutoShape 42"/>
          <p:cNvSpPr>
            <a:spLocks noChangeShapeType="1"/>
          </p:cNvSpPr>
          <p:nvPr/>
        </p:nvSpPr>
        <p:spPr bwMode="auto">
          <a:xfrm>
            <a:off x="7927975" y="620688"/>
            <a:ext cx="9525" cy="419100"/>
          </a:xfrm>
          <a:prstGeom prst="straightConnector1">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1" name="Text Box 41"/>
          <p:cNvSpPr txBox="1">
            <a:spLocks noChangeArrowheads="1"/>
          </p:cNvSpPr>
          <p:nvPr/>
        </p:nvSpPr>
        <p:spPr bwMode="auto">
          <a:xfrm>
            <a:off x="144462" y="1079500"/>
            <a:ext cx="3203402" cy="1261884"/>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1" i="0" u="none" strike="noStrike" cap="none" normalizeH="0" baseline="0" dirty="0" smtClean="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Продукция</a:t>
            </a:r>
            <a:endParaRPr kumimoji="0" lang="ru-RU" altLang="ru-RU" sz="600" b="0" i="0" u="none" strike="noStrike" cap="none" normalizeH="0" baseline="0" dirty="0" smtClean="0">
              <a:ln>
                <a:noFill/>
              </a:ln>
              <a:solidFill>
                <a:srgbClr val="0070C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(товары народного </a:t>
            </a:r>
            <a:endParaRPr kumimoji="0" lang="ru-RU" altLang="ru-RU" sz="1600" b="1"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потребления, средства </a:t>
            </a:r>
            <a:endParaRPr kumimoji="0" lang="ru-RU" altLang="ru-RU" sz="1600" b="1"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производства)</a:t>
            </a:r>
            <a:endParaRPr kumimoji="0" lang="ru-RU" altLang="ru-RU" sz="1600" b="1" i="0" u="none" strike="noStrike" cap="none" normalizeH="0" baseline="0" dirty="0" smtClean="0">
              <a:ln>
                <a:noFill/>
              </a:ln>
              <a:solidFill>
                <a:schemeClr val="tx1"/>
              </a:solidFill>
              <a:effectLst/>
              <a:latin typeface="Arial" panose="020B0604020202020204" pitchFamily="34" charset="0"/>
            </a:endParaRPr>
          </a:p>
        </p:txBody>
      </p:sp>
      <p:sp>
        <p:nvSpPr>
          <p:cNvPr id="42" name="Text Box 40"/>
          <p:cNvSpPr txBox="1">
            <a:spLocks noChangeArrowheads="1"/>
          </p:cNvSpPr>
          <p:nvPr/>
        </p:nvSpPr>
        <p:spPr bwMode="auto">
          <a:xfrm>
            <a:off x="3574901" y="1084263"/>
            <a:ext cx="2581275" cy="1015663"/>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1" i="0" u="none" strike="noStrike" cap="none" normalizeH="0" baseline="0" dirty="0" smtClean="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Услуги</a:t>
            </a:r>
            <a:endParaRPr kumimoji="0" lang="ru-RU" altLang="ru-RU" sz="600" b="0" i="0" u="none" strike="noStrike" cap="none" normalizeH="0" baseline="0" dirty="0" smtClean="0">
              <a:ln>
                <a:noFill/>
              </a:ln>
              <a:solidFill>
                <a:srgbClr val="0070C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(бытовые,</a:t>
            </a:r>
            <a:endParaRPr kumimoji="0" lang="ru-RU" altLang="ru-RU" sz="1600" b="1"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производственные)</a:t>
            </a:r>
            <a:endParaRPr kumimoji="0" lang="ru-RU" altLang="ru-RU" sz="1600" b="1" i="0" u="none" strike="noStrike" cap="none" normalizeH="0" baseline="0" dirty="0" smtClean="0">
              <a:ln>
                <a:noFill/>
              </a:ln>
              <a:solidFill>
                <a:schemeClr val="tx1"/>
              </a:solidFill>
              <a:effectLst/>
              <a:latin typeface="Arial" panose="020B0604020202020204" pitchFamily="34" charset="0"/>
            </a:endParaRPr>
          </a:p>
        </p:txBody>
      </p:sp>
      <p:sp>
        <p:nvSpPr>
          <p:cNvPr id="43" name="Text Box 39"/>
          <p:cNvSpPr txBox="1">
            <a:spLocks noChangeArrowheads="1"/>
          </p:cNvSpPr>
          <p:nvPr/>
        </p:nvSpPr>
        <p:spPr bwMode="auto">
          <a:xfrm>
            <a:off x="6300192" y="1025525"/>
            <a:ext cx="2756651" cy="892552"/>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600" b="1" i="0" u="none" strike="noStrike" cap="none" normalizeH="0" baseline="0" dirty="0" smtClean="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Процессы </a:t>
            </a:r>
            <a:endParaRPr kumimoji="0" lang="ru-RU" altLang="ru-RU" sz="600" b="0" i="0" u="none" strike="noStrike" cap="none" normalizeH="0" baseline="0" dirty="0" smtClean="0">
              <a:ln>
                <a:noFill/>
              </a:ln>
              <a:solidFill>
                <a:srgbClr val="0070C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600" b="1" i="0" u="none" strike="noStrike" cap="none" normalizeH="0" baseline="0" dirty="0" smtClean="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(работы)</a:t>
            </a:r>
            <a:endParaRPr kumimoji="0" lang="ru-RU" altLang="ru-RU" sz="1800" b="0" i="0" u="none" strike="noStrike" cap="none" normalizeH="0" baseline="0" dirty="0" smtClean="0">
              <a:ln>
                <a:noFill/>
              </a:ln>
              <a:solidFill>
                <a:srgbClr val="0070C0"/>
              </a:solidFill>
              <a:effectLst/>
              <a:latin typeface="Arial" panose="020B0604020202020204" pitchFamily="34" charset="0"/>
            </a:endParaRPr>
          </a:p>
        </p:txBody>
      </p:sp>
      <p:sp>
        <p:nvSpPr>
          <p:cNvPr id="44" name="Text Box 38"/>
          <p:cNvSpPr txBox="1">
            <a:spLocks noChangeArrowheads="1"/>
          </p:cNvSpPr>
          <p:nvPr/>
        </p:nvSpPr>
        <p:spPr bwMode="auto">
          <a:xfrm>
            <a:off x="156227" y="2371313"/>
            <a:ext cx="3179871" cy="7048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Сырье и природное</a:t>
            </a:r>
            <a:endParaRPr kumimoji="0" lang="ru-RU" altLang="ru-RU"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топливо</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46" name="Text Box 31"/>
          <p:cNvSpPr txBox="1">
            <a:spLocks noChangeArrowheads="1"/>
          </p:cNvSpPr>
          <p:nvPr/>
        </p:nvSpPr>
        <p:spPr bwMode="auto">
          <a:xfrm>
            <a:off x="144463" y="3132275"/>
            <a:ext cx="3191636" cy="7694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Материалы и продукты</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47" name="Text Box 37"/>
          <p:cNvSpPr txBox="1">
            <a:spLocks noChangeArrowheads="1"/>
          </p:cNvSpPr>
          <p:nvPr/>
        </p:nvSpPr>
        <p:spPr bwMode="auto">
          <a:xfrm>
            <a:off x="177040" y="3948299"/>
            <a:ext cx="3159057" cy="4308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Готовые изделия</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48" name="Text Box 32"/>
          <p:cNvSpPr txBox="1">
            <a:spLocks noChangeArrowheads="1"/>
          </p:cNvSpPr>
          <p:nvPr/>
        </p:nvSpPr>
        <p:spPr bwMode="auto">
          <a:xfrm>
            <a:off x="187352" y="4445749"/>
            <a:ext cx="3160512" cy="15696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Отдельные аспекты однородных групп продукции</a:t>
            </a:r>
            <a:r>
              <a:rPr kumimoji="0" lang="ru-RU" altLang="ru-RU"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термины, обозначения, </a:t>
            </a:r>
            <a:r>
              <a:rPr kumimoji="0" lang="ru-RU" altLang="ru-RU"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технич</a:t>
            </a:r>
            <a:r>
              <a:rPr kumimoji="0" lang="ru-RU" altLang="ru-RU"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требования, методы контроля, правила приемки, маркировки, упаковки, хранения</a:t>
            </a:r>
            <a:endParaRPr kumimoji="0" lang="ru-RU" altLang="ru-RU" sz="1600" b="0" i="0" u="none" strike="noStrike" cap="none" normalizeH="0" baseline="0" dirty="0" smtClean="0">
              <a:ln>
                <a:noFill/>
              </a:ln>
              <a:solidFill>
                <a:schemeClr val="tx1"/>
              </a:solidFill>
              <a:effectLst/>
              <a:latin typeface="Arial" panose="020B0604020202020204" pitchFamily="34" charset="0"/>
            </a:endParaRPr>
          </a:p>
        </p:txBody>
      </p:sp>
      <p:sp>
        <p:nvSpPr>
          <p:cNvPr id="49" name="Text Box 36"/>
          <p:cNvSpPr txBox="1">
            <a:spLocks noChangeArrowheads="1"/>
          </p:cNvSpPr>
          <p:nvPr/>
        </p:nvSpPr>
        <p:spPr bwMode="auto">
          <a:xfrm>
            <a:off x="3574901" y="2160766"/>
            <a:ext cx="2581275" cy="469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Материальные</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51" name="Text Box 33"/>
          <p:cNvSpPr txBox="1">
            <a:spLocks noChangeArrowheads="1"/>
          </p:cNvSpPr>
          <p:nvPr/>
        </p:nvSpPr>
        <p:spPr bwMode="auto">
          <a:xfrm>
            <a:off x="3574903" y="2691506"/>
            <a:ext cx="2581273" cy="10890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Нематериальные </a:t>
            </a:r>
            <a:r>
              <a:rPr kumimoji="0" lang="ru-RU" altLang="ru-RU"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(социально-культурные)</a:t>
            </a:r>
            <a:endParaRPr kumimoji="0" lang="ru-RU" altLang="ru-RU" sz="2000" b="0" i="0" u="none" strike="noStrike" cap="none" normalizeH="0" baseline="0" dirty="0" smtClean="0">
              <a:ln>
                <a:noFill/>
              </a:ln>
              <a:solidFill>
                <a:schemeClr val="tx1"/>
              </a:solidFill>
              <a:effectLst/>
              <a:latin typeface="Arial" panose="020B0604020202020204" pitchFamily="34" charset="0"/>
            </a:endParaRPr>
          </a:p>
        </p:txBody>
      </p:sp>
      <p:sp>
        <p:nvSpPr>
          <p:cNvPr id="52" name="Text Box 35"/>
          <p:cNvSpPr txBox="1">
            <a:spLocks noChangeArrowheads="1"/>
          </p:cNvSpPr>
          <p:nvPr/>
        </p:nvSpPr>
        <p:spPr bwMode="auto">
          <a:xfrm>
            <a:off x="3574901" y="3819024"/>
            <a:ext cx="2581275" cy="21119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Отдельные аспекты однородных групп услуг: </a:t>
            </a:r>
            <a:r>
              <a:rPr kumimoji="0" lang="ru-RU" altLang="ru-RU"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термины, технические требования, методы оценки, классификация предприятий, требования к персоналу</a:t>
            </a:r>
            <a:endParaRPr kumimoji="0" lang="ru-RU" altLang="ru-RU" sz="1600" b="0" i="0" u="none" strike="noStrike" cap="none" normalizeH="0" baseline="0" dirty="0" smtClean="0">
              <a:ln>
                <a:noFill/>
              </a:ln>
              <a:solidFill>
                <a:schemeClr val="tx1"/>
              </a:solidFill>
              <a:effectLst/>
              <a:latin typeface="Arial" panose="020B0604020202020204" pitchFamily="34" charset="0"/>
            </a:endParaRPr>
          </a:p>
        </p:txBody>
      </p:sp>
      <p:sp>
        <p:nvSpPr>
          <p:cNvPr id="53" name="Text Box 34"/>
          <p:cNvSpPr txBox="1">
            <a:spLocks noChangeArrowheads="1"/>
          </p:cNvSpPr>
          <p:nvPr/>
        </p:nvSpPr>
        <p:spPr bwMode="auto">
          <a:xfrm>
            <a:off x="6300192" y="1960561"/>
            <a:ext cx="2775727" cy="399867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ru-RU" altLang="ru-RU"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происходящие на отдельных стадиях жизненного цикла продукции;</a:t>
            </a:r>
            <a:endParaRPr kumimoji="0" lang="ru-RU" altLang="ru-RU"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ru-RU" altLang="ru-RU"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связанные с нематериальным производством (банковская, </a:t>
            </a:r>
            <a:r>
              <a:rPr kumimoji="0" lang="ru-RU" altLang="ru-RU"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издат</a:t>
            </a:r>
            <a:r>
              <a:rPr kumimoji="0" lang="ru-RU" altLang="ru-RU"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деятельность); </a:t>
            </a:r>
            <a:endParaRPr kumimoji="0" lang="ru-RU" altLang="ru-RU"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ru-RU" altLang="ru-RU"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управленческие;</a:t>
            </a:r>
            <a:endParaRPr kumimoji="0" lang="ru-RU" altLang="ru-RU"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ru-RU" altLang="ru-RU"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измерительные;</a:t>
            </a:r>
            <a:endParaRPr kumimoji="0" lang="ru-RU" altLang="ru-RU"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ru-RU" altLang="ru-RU"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учета и переработки информации;</a:t>
            </a:r>
            <a:endParaRPr kumimoji="0" lang="ru-RU" altLang="ru-RU"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ru-RU" altLang="ru-RU"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защитного действия (людей, животных, растений, природы)</a:t>
            </a:r>
            <a:endParaRPr kumimoji="0" lang="ru-RU" altLang="ru-RU" sz="16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49"/>
          <p:cNvSpPr>
            <a:spLocks noChangeArrowheads="1"/>
          </p:cNvSpPr>
          <p:nvPr/>
        </p:nvSpPr>
        <p:spPr bwMode="auto">
          <a:xfrm>
            <a:off x="1524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58" name="Rectangle 51"/>
          <p:cNvSpPr>
            <a:spLocks noChangeArrowheads="1"/>
          </p:cNvSpPr>
          <p:nvPr/>
        </p:nvSpPr>
        <p:spPr bwMode="auto">
          <a:xfrm>
            <a:off x="1524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ru-RU" sz="2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altLang="ru-RU" sz="2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u-RU" altLang="ru-RU" sz="6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63" name="Rectangle 6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6" name="AutoShape 43"/>
          <p:cNvSpPr>
            <a:spLocks noChangeShapeType="1"/>
          </p:cNvSpPr>
          <p:nvPr/>
        </p:nvSpPr>
        <p:spPr bwMode="auto">
          <a:xfrm>
            <a:off x="1465943" y="650875"/>
            <a:ext cx="0" cy="428625"/>
          </a:xfrm>
          <a:prstGeom prst="straightConnector1">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48985923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plus(in)">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93676" y="1196752"/>
            <a:ext cx="8956648" cy="4137702"/>
          </a:xfrm>
          <a:solidFill>
            <a:srgbClr val="FFFF00"/>
          </a:solidFill>
          <a:effectLst>
            <a:softEdge rad="317500"/>
          </a:effectLst>
        </p:spPr>
        <p:txBody>
          <a:bodyPr>
            <a:noAutofit/>
          </a:bodyPr>
          <a:lstStyle/>
          <a:p>
            <a:r>
              <a:rPr lang="ru-RU" sz="7200" b="1" dirty="0" smtClean="0">
                <a:ln w="17780" cmpd="sng">
                  <a:solidFill>
                    <a:srgbClr val="FFFFFF"/>
                  </a:solidFill>
                  <a:prstDash val="solid"/>
                  <a:miter lim="800000"/>
                </a:ln>
                <a:solidFill>
                  <a:srgbClr val="1138FB"/>
                </a:solidFill>
                <a:effectLst>
                  <a:outerShdw blurRad="50800" algn="tl" rotWithShape="0">
                    <a:srgbClr val="000000"/>
                  </a:outerShdw>
                </a:effectLst>
              </a:rPr>
              <a:t>УРОВНИ </a:t>
            </a:r>
            <a:r>
              <a:rPr lang="ru-RU" sz="7200" b="1" dirty="0">
                <a:ln w="17780" cmpd="sng">
                  <a:solidFill>
                    <a:srgbClr val="FFFFFF"/>
                  </a:solidFill>
                  <a:prstDash val="solid"/>
                  <a:miter lim="800000"/>
                </a:ln>
                <a:solidFill>
                  <a:srgbClr val="1138FB"/>
                </a:solidFill>
                <a:effectLst>
                  <a:outerShdw blurRad="50800" algn="tl" rotWithShape="0">
                    <a:srgbClr val="000000"/>
                  </a:outerShdw>
                </a:effectLst>
              </a:rPr>
              <a:t>СТАНДАРТИЗАЦИИ</a:t>
            </a: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26</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a:xfrm>
            <a:off x="714348" y="6286520"/>
            <a:ext cx="2133600" cy="365125"/>
          </a:xfrm>
        </p:spPr>
        <p:txBody>
          <a:bodyPr/>
          <a:lstStyle/>
          <a:p>
            <a:fld id="{FD0CD72B-C487-424B-AB84-195511D24700}" type="datetime1">
              <a:rPr lang="ru-RU" smtClean="0"/>
              <a:pPr/>
              <a:t>01.02.2022</a:t>
            </a:fld>
            <a:endParaRPr lang="ru-RU" dirty="0"/>
          </a:p>
        </p:txBody>
      </p:sp>
    </p:spTree>
    <p:extLst>
      <p:ext uri="{BB962C8B-B14F-4D97-AF65-F5344CB8AC3E}">
        <p14:creationId xmlns:p14="http://schemas.microsoft.com/office/powerpoint/2010/main" val="412468855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Дата 44"/>
          <p:cNvSpPr>
            <a:spLocks noGrp="1"/>
          </p:cNvSpPr>
          <p:nvPr>
            <p:ph type="dt" sz="half" idx="10"/>
          </p:nvPr>
        </p:nvSpPr>
        <p:spPr/>
        <p:txBody>
          <a:bodyPr/>
          <a:lstStyle/>
          <a:p>
            <a:fld id="{3AB2B871-D88C-480E-AC5C-BFA3768D5F84}" type="datetime1">
              <a:rPr lang="ru-RU" smtClean="0"/>
              <a:pPr/>
              <a:t>01.02.2022</a:t>
            </a:fld>
            <a:endParaRPr lang="ru-RU"/>
          </a:p>
        </p:txBody>
      </p:sp>
      <p:sp>
        <p:nvSpPr>
          <p:cNvPr id="37" name="Номер слайда 36"/>
          <p:cNvSpPr>
            <a:spLocks noGrp="1"/>
          </p:cNvSpPr>
          <p:nvPr>
            <p:ph type="sldNum" sz="quarter" idx="12"/>
          </p:nvPr>
        </p:nvSpPr>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27</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6" name="Содержимое 45"/>
          <p:cNvGraphicFramePr>
            <a:graphicFrameLocks noGrp="1"/>
          </p:cNvGraphicFramePr>
          <p:nvPr>
            <p:ph idx="4294967295"/>
            <p:extLst>
              <p:ext uri="{D42A27DB-BD31-4B8C-83A1-F6EECF244321}">
                <p14:modId xmlns:p14="http://schemas.microsoft.com/office/powerpoint/2010/main" val="2704133076"/>
              </p:ext>
            </p:extLst>
          </p:nvPr>
        </p:nvGraphicFramePr>
        <p:xfrm>
          <a:off x="249113" y="928670"/>
          <a:ext cx="8715375"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7" name="Равнобедренный треугольник 46"/>
          <p:cNvSpPr/>
          <p:nvPr/>
        </p:nvSpPr>
        <p:spPr>
          <a:xfrm rot="5400000">
            <a:off x="4221154" y="4550760"/>
            <a:ext cx="701691" cy="474396"/>
          </a:xfrm>
          <a:prstGeom prst="triangle">
            <a:avLst/>
          </a:prstGeom>
          <a:solidFill>
            <a:srgbClr val="FF0000"/>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6">
                                            <p:graphicEl>
                                              <a:dgm id="{4746706B-2B81-4695-80E4-0887DD1106EC}"/>
                                            </p:graphicEl>
                                          </p:spTgt>
                                        </p:tgtEl>
                                        <p:attrNameLst>
                                          <p:attrName>style.visibility</p:attrName>
                                        </p:attrNameLst>
                                      </p:cBhvr>
                                      <p:to>
                                        <p:strVal val="visible"/>
                                      </p:to>
                                    </p:set>
                                    <p:animEffect transition="in" filter="blinds(horizontal)">
                                      <p:cBhvr>
                                        <p:cTn id="7" dur="2000"/>
                                        <p:tgtEl>
                                          <p:spTgt spid="46">
                                            <p:graphicEl>
                                              <a:dgm id="{4746706B-2B81-4695-80E4-0887DD1106E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graphicEl>
                                              <a:dgm id="{1EE3A342-0B09-4D63-B7F6-916CEC74DAFD}"/>
                                            </p:graphicEl>
                                          </p:spTgt>
                                        </p:tgtEl>
                                        <p:attrNameLst>
                                          <p:attrName>style.visibility</p:attrName>
                                        </p:attrNameLst>
                                      </p:cBhvr>
                                      <p:to>
                                        <p:strVal val="visible"/>
                                      </p:to>
                                    </p:set>
                                    <p:animEffect transition="in" filter="blinds(horizontal)">
                                      <p:cBhvr>
                                        <p:cTn id="12" dur="2000"/>
                                        <p:tgtEl>
                                          <p:spTgt spid="46">
                                            <p:graphicEl>
                                              <a:dgm id="{1EE3A342-0B09-4D63-B7F6-916CEC74DA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
                                            <p:graphicEl>
                                              <a:dgm id="{42BD8A90-AF0E-4037-934F-58ABEF22C371}"/>
                                            </p:graphicEl>
                                          </p:spTgt>
                                        </p:tgtEl>
                                        <p:attrNameLst>
                                          <p:attrName>style.visibility</p:attrName>
                                        </p:attrNameLst>
                                      </p:cBhvr>
                                      <p:to>
                                        <p:strVal val="visible"/>
                                      </p:to>
                                    </p:set>
                                    <p:animEffect transition="in" filter="blinds(horizontal)">
                                      <p:cBhvr>
                                        <p:cTn id="17" dur="2000"/>
                                        <p:tgtEl>
                                          <p:spTgt spid="46">
                                            <p:graphicEl>
                                              <a:dgm id="{42BD8A90-AF0E-4037-934F-58ABEF22C37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
                                            <p:graphicEl>
                                              <a:dgm id="{D0211854-1A6C-4A3C-A459-9844106F2F40}"/>
                                            </p:graphicEl>
                                          </p:spTgt>
                                        </p:tgtEl>
                                        <p:attrNameLst>
                                          <p:attrName>style.visibility</p:attrName>
                                        </p:attrNameLst>
                                      </p:cBhvr>
                                      <p:to>
                                        <p:strVal val="visible"/>
                                      </p:to>
                                    </p:set>
                                    <p:animEffect transition="in" filter="blinds(horizontal)">
                                      <p:cBhvr>
                                        <p:cTn id="22" dur="2000"/>
                                        <p:tgtEl>
                                          <p:spTgt spid="46">
                                            <p:graphicEl>
                                              <a:dgm id="{D0211854-1A6C-4A3C-A459-9844106F2F4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6">
                                            <p:graphicEl>
                                              <a:dgm id="{82CECB1F-8529-4F05-A87D-9BF7D4E39950}"/>
                                            </p:graphicEl>
                                          </p:spTgt>
                                        </p:tgtEl>
                                        <p:attrNameLst>
                                          <p:attrName>style.visibility</p:attrName>
                                        </p:attrNameLst>
                                      </p:cBhvr>
                                      <p:to>
                                        <p:strVal val="visible"/>
                                      </p:to>
                                    </p:set>
                                    <p:animEffect transition="in" filter="blinds(horizontal)">
                                      <p:cBhvr>
                                        <p:cTn id="27" dur="2000"/>
                                        <p:tgtEl>
                                          <p:spTgt spid="46">
                                            <p:graphicEl>
                                              <a:dgm id="{82CECB1F-8529-4F05-A87D-9BF7D4E399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p:bldSub>
          <a:bldDgm bld="lvl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93676" y="1345859"/>
            <a:ext cx="8956648" cy="4137702"/>
          </a:xfrm>
          <a:solidFill>
            <a:srgbClr val="FFFF00"/>
          </a:solidFill>
          <a:effectLst>
            <a:softEdge rad="317500"/>
          </a:effectLst>
        </p:spPr>
        <p:txBody>
          <a:bodyPr>
            <a:noAutofit/>
          </a:bodyPr>
          <a:lstStyle/>
          <a:p>
            <a:r>
              <a:rPr lang="ru-RU" sz="7200" b="1" dirty="0" smtClean="0">
                <a:ln w="17780" cmpd="sng">
                  <a:solidFill>
                    <a:srgbClr val="FFFFFF"/>
                  </a:solidFill>
                  <a:prstDash val="solid"/>
                  <a:miter lim="800000"/>
                </a:ln>
                <a:solidFill>
                  <a:srgbClr val="1138FB"/>
                </a:solidFill>
                <a:effectLst>
                  <a:outerShdw blurRad="50800" algn="tl" rotWithShape="0">
                    <a:srgbClr val="000000"/>
                  </a:outerShdw>
                </a:effectLst>
              </a:rPr>
              <a:t>СИСТЕМА НАЦИОНАЛЬНОЙ </a:t>
            </a:r>
            <a:r>
              <a:rPr lang="ru-RU" sz="7200" b="1" dirty="0">
                <a:ln w="17780" cmpd="sng">
                  <a:solidFill>
                    <a:srgbClr val="FFFFFF"/>
                  </a:solidFill>
                  <a:prstDash val="solid"/>
                  <a:miter lim="800000"/>
                </a:ln>
                <a:solidFill>
                  <a:srgbClr val="1138FB"/>
                </a:solidFill>
                <a:effectLst>
                  <a:outerShdw blurRad="50800" algn="tl" rotWithShape="0">
                    <a:srgbClr val="000000"/>
                  </a:outerShdw>
                </a:effectLst>
              </a:rPr>
              <a:t>СТАНДАРТИЗАЦИИ</a:t>
            </a: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28</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a:xfrm>
            <a:off x="714348" y="6286520"/>
            <a:ext cx="2133600" cy="365125"/>
          </a:xfrm>
        </p:spPr>
        <p:txBody>
          <a:bodyPr/>
          <a:lstStyle/>
          <a:p>
            <a:fld id="{FD0CD72B-C487-424B-AB84-195511D24700}" type="datetime1">
              <a:rPr lang="ru-RU" smtClean="0"/>
              <a:pPr/>
              <a:t>01.02.2022</a:t>
            </a:fld>
            <a:endParaRPr lang="ru-RU" dirty="0"/>
          </a:p>
        </p:txBody>
      </p:sp>
    </p:spTree>
    <p:extLst>
      <p:ext uri="{BB962C8B-B14F-4D97-AF65-F5344CB8AC3E}">
        <p14:creationId xmlns:p14="http://schemas.microsoft.com/office/powerpoint/2010/main" val="14513595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214290"/>
            <a:ext cx="8272434" cy="654032"/>
          </a:xfrm>
        </p:spPr>
        <p:txBody>
          <a:bodyPr>
            <a:noAutofit/>
          </a:bodyPr>
          <a:lstStyle/>
          <a:p>
            <a:r>
              <a:rPr lang="ru-RU" sz="30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Black" panose="020B0A04020102020204" pitchFamily="34" charset="0"/>
              </a:rPr>
              <a:t>Национальный орган Российской Федерации по стандартизации</a:t>
            </a:r>
            <a:endParaRPr lang="ru-RU" sz="3000" b="1" dirty="0">
              <a:ln w="17780" cmpd="sng">
                <a:solidFill>
                  <a:srgbClr val="FFFFFF"/>
                </a:solidFill>
                <a:prstDash val="solid"/>
                <a:miter lim="800000"/>
              </a:ln>
              <a:solidFill>
                <a:srgbClr val="FF0000"/>
              </a:solidFill>
              <a:effectLst>
                <a:outerShdw blurRad="50800" algn="tl" rotWithShape="0">
                  <a:srgbClr val="000000"/>
                </a:outerShdw>
              </a:effectLst>
              <a:latin typeface="Arial Black" panose="020B0A04020102020204" pitchFamily="34" charset="0"/>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29</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8" name="Прямоугольник 17"/>
          <p:cNvSpPr/>
          <p:nvPr/>
        </p:nvSpPr>
        <p:spPr>
          <a:xfrm>
            <a:off x="203316" y="1285077"/>
            <a:ext cx="8806503" cy="4524315"/>
          </a:xfrm>
          <a:prstGeom prst="rect">
            <a:avLst/>
          </a:prstGeom>
          <a:solidFill>
            <a:schemeClr val="bg1"/>
          </a:solidFill>
        </p:spPr>
        <p:txBody>
          <a:bodyPr wrap="square">
            <a:spAutoFit/>
          </a:bodyPr>
          <a:lstStyle/>
          <a:p>
            <a:pPr>
              <a:buClr>
                <a:srgbClr val="FF0000"/>
              </a:buClr>
            </a:pPr>
            <a:r>
              <a:rPr lang="ru-RU" sz="2400" b="1" i="1" dirty="0"/>
              <a:t>Деятельность в области стандартизации </a:t>
            </a:r>
            <a:r>
              <a:rPr lang="ru-RU" sz="2400" dirty="0"/>
              <a:t>координирует </a:t>
            </a:r>
            <a:r>
              <a:rPr lang="ru-RU" sz="2400" u="sng" dirty="0"/>
              <a:t>национальный орган Российской Федерации по стандартизации </a:t>
            </a:r>
            <a:r>
              <a:rPr lang="ru-RU" sz="2400" dirty="0" smtClean="0"/>
              <a:t>– </a:t>
            </a:r>
            <a:r>
              <a:rPr lang="ru-RU" sz="2400" b="1" dirty="0" smtClean="0">
                <a:solidFill>
                  <a:srgbClr val="0070C0"/>
                </a:solidFill>
              </a:rPr>
              <a:t>Федеральное</a:t>
            </a:r>
            <a:r>
              <a:rPr lang="ru-RU" sz="2400" dirty="0" smtClean="0">
                <a:solidFill>
                  <a:srgbClr val="0070C0"/>
                </a:solidFill>
              </a:rPr>
              <a:t> </a:t>
            </a:r>
            <a:r>
              <a:rPr lang="ru-RU" sz="2400" b="1" dirty="0" smtClean="0">
                <a:solidFill>
                  <a:srgbClr val="0070C0"/>
                </a:solidFill>
              </a:rPr>
              <a:t>агентство по </a:t>
            </a:r>
            <a:r>
              <a:rPr lang="ru-RU" sz="2400" b="1" dirty="0">
                <a:solidFill>
                  <a:srgbClr val="0070C0"/>
                </a:solidFill>
              </a:rPr>
              <a:t>техническому регулированию и </a:t>
            </a:r>
            <a:r>
              <a:rPr lang="ru-RU" sz="2400" b="1" dirty="0" smtClean="0">
                <a:solidFill>
                  <a:srgbClr val="0070C0"/>
                </a:solidFill>
              </a:rPr>
              <a:t>метрологии </a:t>
            </a:r>
            <a:r>
              <a:rPr lang="ru-RU" sz="2400" dirty="0" smtClean="0"/>
              <a:t>–</a:t>
            </a:r>
            <a:r>
              <a:rPr lang="ru-RU" sz="2400" b="1" dirty="0" smtClean="0">
                <a:solidFill>
                  <a:srgbClr val="FF0000"/>
                </a:solidFill>
              </a:rPr>
              <a:t> РОССТАНДАРТ</a:t>
            </a:r>
            <a:r>
              <a:rPr lang="ru-RU" sz="2400" dirty="0" smtClean="0">
                <a:solidFill>
                  <a:srgbClr val="FF0000"/>
                </a:solidFill>
              </a:rPr>
              <a:t>. </a:t>
            </a:r>
          </a:p>
          <a:p>
            <a:pPr>
              <a:buClr>
                <a:srgbClr val="FF0000"/>
              </a:buClr>
            </a:pPr>
            <a:r>
              <a:rPr lang="ru-RU" sz="2400" b="1" u="sng" dirty="0" smtClean="0"/>
              <a:t>Орган </a:t>
            </a:r>
            <a:r>
              <a:rPr lang="ru-RU" sz="2400" b="1" u="sng" dirty="0"/>
              <a:t>по </a:t>
            </a:r>
            <a:r>
              <a:rPr lang="ru-RU" sz="2400" b="1" u="sng" dirty="0" smtClean="0"/>
              <a:t>стандартизации</a:t>
            </a:r>
            <a:r>
              <a:rPr lang="ru-RU" sz="2400" dirty="0" smtClean="0"/>
              <a:t>:</a:t>
            </a:r>
          </a:p>
          <a:p>
            <a:pPr marL="342900" indent="-342900">
              <a:buClr>
                <a:srgbClr val="FF0000"/>
              </a:buClr>
              <a:buFont typeface="Arial" panose="020B0604020202020204" pitchFamily="34" charset="0"/>
              <a:buChar char="•"/>
            </a:pPr>
            <a:r>
              <a:rPr lang="ru-RU" sz="2400" dirty="0" smtClean="0"/>
              <a:t>принимает </a:t>
            </a:r>
            <a:r>
              <a:rPr lang="ru-RU" sz="2400" dirty="0"/>
              <a:t>программу разработки национальных стандартов и организует экспертизу проектов национальных </a:t>
            </a:r>
            <a:r>
              <a:rPr lang="ru-RU" sz="2400" dirty="0" smtClean="0"/>
              <a:t>стандартов;</a:t>
            </a:r>
          </a:p>
          <a:p>
            <a:pPr marL="342900" indent="-342900">
              <a:buClr>
                <a:srgbClr val="FF0000"/>
              </a:buClr>
              <a:buFont typeface="Arial" panose="020B0604020202020204" pitchFamily="34" charset="0"/>
              <a:buChar char="•"/>
            </a:pPr>
            <a:r>
              <a:rPr lang="ru-RU" sz="2400" dirty="0" smtClean="0"/>
              <a:t>обеспечивает </a:t>
            </a:r>
            <a:r>
              <a:rPr lang="ru-RU" sz="2400" dirty="0"/>
              <a:t>соответствие национальной системы стандартизации </a:t>
            </a:r>
            <a:r>
              <a:rPr lang="ru-RU" sz="2400" dirty="0" smtClean="0"/>
              <a:t>(</a:t>
            </a:r>
            <a:r>
              <a:rPr lang="ru-RU" sz="2400" b="1" dirty="0" smtClean="0">
                <a:solidFill>
                  <a:srgbClr val="FF0000"/>
                </a:solidFill>
              </a:rPr>
              <a:t>НСС</a:t>
            </a:r>
            <a:r>
              <a:rPr lang="ru-RU" sz="2400" dirty="0" smtClean="0"/>
              <a:t>) интересам </a:t>
            </a:r>
            <a:r>
              <a:rPr lang="ru-RU" sz="2400" dirty="0"/>
              <a:t>национальной экономики, состоянию материально-технической базы и научно-техническому </a:t>
            </a:r>
            <a:r>
              <a:rPr lang="ru-RU" sz="2400" dirty="0" smtClean="0"/>
              <a:t>прогрессу;</a:t>
            </a:r>
          </a:p>
          <a:p>
            <a:pPr marL="342900" indent="-342900">
              <a:buClr>
                <a:srgbClr val="FF0000"/>
              </a:buClr>
              <a:buFont typeface="Arial" panose="020B0604020202020204" pitchFamily="34" charset="0"/>
              <a:buChar char="•"/>
            </a:pPr>
            <a:r>
              <a:rPr lang="ru-RU" sz="2400" dirty="0" smtClean="0"/>
              <a:t>осуществляет </a:t>
            </a:r>
            <a:r>
              <a:rPr lang="ru-RU" sz="2400" dirty="0"/>
              <a:t>другие технические и организационные </a:t>
            </a:r>
            <a:r>
              <a:rPr lang="ru-RU" sz="2400" dirty="0" smtClean="0"/>
              <a:t>функции</a:t>
            </a:r>
            <a:endParaRPr lang="ru-RU" sz="2400" b="1" i="1" dirty="0">
              <a:solidFill>
                <a:srgbClr val="FF0000"/>
              </a:solidFill>
            </a:endParaRPr>
          </a:p>
        </p:txBody>
      </p:sp>
    </p:spTree>
    <p:extLst>
      <p:ext uri="{BB962C8B-B14F-4D97-AF65-F5344CB8AC3E}">
        <p14:creationId xmlns:p14="http://schemas.microsoft.com/office/powerpoint/2010/main" val="329174756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0"/>
            <a:ext cx="8229600" cy="654032"/>
          </a:xfrm>
        </p:spPr>
        <p:txBody>
          <a:bodyPr>
            <a:normAutofit fontScale="90000"/>
          </a:bodyPr>
          <a:lstStyle/>
          <a:p>
            <a:r>
              <a:rPr lang="ru-RU" b="1" dirty="0" smtClean="0">
                <a:ln w="17780" cmpd="sng">
                  <a:solidFill>
                    <a:srgbClr val="FFFFFF"/>
                  </a:solidFill>
                  <a:prstDash val="solid"/>
                  <a:miter lim="800000"/>
                </a:ln>
                <a:solidFill>
                  <a:srgbClr val="1138FB"/>
                </a:solidFill>
                <a:effectLst>
                  <a:outerShdw blurRad="50800" algn="tl" rotWithShape="0">
                    <a:srgbClr val="000000"/>
                  </a:outerShdw>
                </a:effectLst>
              </a:rPr>
              <a:t>Задачи урока</a:t>
            </a:r>
            <a:endParaRPr lang="ru-RU" b="1" dirty="0">
              <a:ln w="17780" cmpd="sng">
                <a:solidFill>
                  <a:srgbClr val="FFFFFF"/>
                </a:solidFill>
                <a:prstDash val="solid"/>
                <a:miter lim="800000"/>
              </a:ln>
              <a:solidFill>
                <a:srgbClr val="1138FB"/>
              </a:solidFill>
              <a:effectLst>
                <a:outerShdw blurRad="50800" algn="tl" rotWithShape="0">
                  <a:srgbClr val="000000"/>
                </a:outerShdw>
              </a:effectLst>
            </a:endParaRPr>
          </a:p>
        </p:txBody>
      </p:sp>
      <p:sp>
        <p:nvSpPr>
          <p:cNvPr id="56" name="Подзаголовок 55"/>
          <p:cNvSpPr>
            <a:spLocks noGrp="1"/>
          </p:cNvSpPr>
          <p:nvPr>
            <p:ph idx="1"/>
          </p:nvPr>
        </p:nvSpPr>
        <p:spPr>
          <a:xfrm>
            <a:off x="79848" y="1576742"/>
            <a:ext cx="8956648" cy="3220410"/>
          </a:xfrm>
          <a:solidFill>
            <a:schemeClr val="bg1"/>
          </a:solidFill>
          <a:ln>
            <a:solidFill>
              <a:schemeClr val="bg1"/>
            </a:solidFill>
          </a:ln>
          <a:effectLst>
            <a:innerShdw blurRad="266700" dist="152400" dir="13500000">
              <a:prstClr val="black">
                <a:alpha val="50000"/>
              </a:prstClr>
            </a:innerShdw>
          </a:effectLst>
        </p:spPr>
        <p:txBody>
          <a:bodyPr>
            <a:normAutofit/>
          </a:bodyPr>
          <a:lstStyle/>
          <a:p>
            <a:pPr marL="0" indent="358775">
              <a:buNone/>
            </a:pPr>
            <a:endParaRPr lang="ru-RU" sz="2400" dirty="0" smtClean="0">
              <a:ln w="3175">
                <a:noFill/>
              </a:ln>
              <a:effectLst>
                <a:outerShdw blurRad="50800" dist="38100" dir="2700000" algn="tl" rotWithShape="0">
                  <a:prstClr val="black">
                    <a:alpha val="40000"/>
                  </a:prstClr>
                </a:outerShdw>
              </a:effectLst>
            </a:endParaRPr>
          </a:p>
          <a:p>
            <a:pPr marL="514350" indent="-514350">
              <a:buClr>
                <a:srgbClr val="FF0000"/>
              </a:buClr>
              <a:buFont typeface="+mj-lt"/>
              <a:buAutoNum type="arabicPeriod"/>
            </a:pPr>
            <a:r>
              <a:rPr lang="ru-RU" dirty="0" smtClean="0">
                <a:ln w="3175">
                  <a:noFill/>
                </a:ln>
                <a:effectLst>
                  <a:outerShdw blurRad="50800" dist="38100" dir="2700000" algn="tl" rotWithShape="0">
                    <a:prstClr val="black">
                      <a:alpha val="40000"/>
                    </a:prstClr>
                  </a:outerShdw>
                </a:effectLst>
              </a:rPr>
              <a:t>Понятие сущности стандартизации и ее задач</a:t>
            </a:r>
          </a:p>
          <a:p>
            <a:pPr marL="514350" indent="-514350">
              <a:buClr>
                <a:srgbClr val="FF0000"/>
              </a:buClr>
              <a:buFont typeface="+mj-lt"/>
              <a:buAutoNum type="arabicPeriod"/>
            </a:pPr>
            <a:r>
              <a:rPr lang="ru-RU" dirty="0" smtClean="0">
                <a:ln w="3175">
                  <a:noFill/>
                </a:ln>
                <a:effectLst>
                  <a:outerShdw blurRad="50800" dist="38100" dir="2700000" algn="tl" rotWithShape="0">
                    <a:prstClr val="black">
                      <a:alpha val="40000"/>
                    </a:prstClr>
                  </a:outerShdw>
                </a:effectLst>
              </a:rPr>
              <a:t>Распознавание категорий стандартов и области их применения</a:t>
            </a:r>
          </a:p>
          <a:p>
            <a:pPr marL="514350" indent="-514350">
              <a:buClr>
                <a:srgbClr val="FF0000"/>
              </a:buClr>
              <a:buFont typeface="+mj-lt"/>
              <a:buAutoNum type="arabicPeriod"/>
            </a:pPr>
            <a:r>
              <a:rPr lang="ru-RU" dirty="0" smtClean="0">
                <a:ln w="3175">
                  <a:noFill/>
                </a:ln>
                <a:effectLst>
                  <a:outerShdw blurRad="50800" dist="38100" dir="2700000" algn="tl" rotWithShape="0">
                    <a:prstClr val="black">
                      <a:alpha val="40000"/>
                    </a:prstClr>
                  </a:outerShdw>
                </a:effectLst>
              </a:rPr>
              <a:t>Знать уровни стандартизации</a:t>
            </a:r>
            <a:endParaRPr lang="ru-RU" dirty="0">
              <a:ln w="3175">
                <a:noFill/>
              </a:ln>
              <a:effectLst>
                <a:outerShdw blurRad="50800" dist="38100" dir="2700000" algn="tl" rotWithShape="0">
                  <a:prstClr val="black">
                    <a:alpha val="40000"/>
                  </a:prstClr>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a:xfrm>
            <a:off x="714348" y="6286520"/>
            <a:ext cx="2133600" cy="365125"/>
          </a:xfrm>
        </p:spPr>
        <p:txBody>
          <a:bodyPr/>
          <a:lstStyle/>
          <a:p>
            <a:fld id="{FD0CD72B-C487-424B-AB84-195511D24700}" type="datetime1">
              <a:rPr lang="ru-RU" smtClean="0"/>
              <a:pPr/>
              <a:t>01.02.2022</a:t>
            </a:fld>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56">
                                            <p:txEl>
                                              <p:pRg st="1" end="1"/>
                                            </p:txEl>
                                          </p:spTgt>
                                        </p:tgtEl>
                                        <p:attrNameLst>
                                          <p:attrName>style.visibility</p:attrName>
                                        </p:attrNameLst>
                                      </p:cBhvr>
                                      <p:to>
                                        <p:strVal val="visible"/>
                                      </p:to>
                                    </p:set>
                                    <p:anim calcmode="lin" valueType="num">
                                      <p:cBhvr additive="base">
                                        <p:cTn id="10"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56">
                                            <p:txEl>
                                              <p:pRg st="1" end="1"/>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anim calcmode="lin" valueType="num">
                                      <p:cBhvr additive="base">
                                        <p:cTn id="15"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6">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56">
                                            <p:txEl>
                                              <p:pRg st="3" end="3"/>
                                            </p:txEl>
                                          </p:spTgt>
                                        </p:tgtEl>
                                        <p:attrNameLst>
                                          <p:attrName>style.visibility</p:attrName>
                                        </p:attrNameLst>
                                      </p:cBhvr>
                                      <p:to>
                                        <p:strVal val="visible"/>
                                      </p:to>
                                    </p:set>
                                    <p:anim calcmode="lin" valueType="num">
                                      <p:cBhvr additive="base">
                                        <p:cTn id="20"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5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669264" y="214861"/>
            <a:ext cx="8229600" cy="654032"/>
          </a:xfrm>
        </p:spPr>
        <p:txBody>
          <a:bodyPr>
            <a:noAutofit/>
          </a:bodyPr>
          <a:lstStyle/>
          <a:p>
            <a:r>
              <a:rPr lang="ru-RU" sz="3200" b="1" dirty="0">
                <a:ln w="17780" cmpd="sng">
                  <a:solidFill>
                    <a:srgbClr val="FFFFFF"/>
                  </a:solidFill>
                  <a:prstDash val="solid"/>
                  <a:miter lim="800000"/>
                </a:ln>
                <a:solidFill>
                  <a:srgbClr val="FF0000"/>
                </a:solidFill>
                <a:effectLst>
                  <a:outerShdw blurRad="50800" algn="tl" rotWithShape="0">
                    <a:srgbClr val="000000"/>
                  </a:outerShdw>
                </a:effectLst>
                <a:latin typeface="Arial Black" panose="020B0A04020102020204" pitchFamily="34" charset="0"/>
              </a:rPr>
              <a:t>Система национальной стандартизации</a:t>
            </a:r>
            <a:endParaRPr lang="ru-RU" sz="3200" b="1"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30</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8" name="Прямоугольник 17"/>
          <p:cNvSpPr/>
          <p:nvPr/>
        </p:nvSpPr>
        <p:spPr>
          <a:xfrm>
            <a:off x="201054" y="1324888"/>
            <a:ext cx="8806503" cy="4139595"/>
          </a:xfrm>
          <a:prstGeom prst="rect">
            <a:avLst/>
          </a:prstGeom>
          <a:solidFill>
            <a:schemeClr val="bg1"/>
          </a:solidFill>
        </p:spPr>
        <p:txBody>
          <a:bodyPr wrap="square">
            <a:spAutoFit/>
          </a:bodyPr>
          <a:lstStyle/>
          <a:p>
            <a:pPr>
              <a:buClr>
                <a:srgbClr val="FF0000"/>
              </a:buClr>
            </a:pPr>
            <a:r>
              <a:rPr lang="ru-RU" sz="2800" b="1" dirty="0">
                <a:solidFill>
                  <a:srgbClr val="0070C0"/>
                </a:solidFill>
              </a:rPr>
              <a:t>Система национальной </a:t>
            </a:r>
            <a:r>
              <a:rPr lang="ru-RU" sz="2800" b="1" dirty="0" smtClean="0">
                <a:solidFill>
                  <a:srgbClr val="0070C0"/>
                </a:solidFill>
              </a:rPr>
              <a:t>стандартизации</a:t>
            </a:r>
            <a:r>
              <a:rPr lang="ru-RU" sz="2800" dirty="0" smtClean="0"/>
              <a:t>, </a:t>
            </a:r>
            <a:r>
              <a:rPr lang="ru-RU" sz="2800" dirty="0"/>
              <a:t>представляющая собой комплекс взаимоувязанных правил и положений под общим названием: </a:t>
            </a:r>
            <a:r>
              <a:rPr lang="ru-RU" sz="2800" b="1" dirty="0">
                <a:solidFill>
                  <a:srgbClr val="FF0000"/>
                </a:solidFill>
              </a:rPr>
              <a:t>Национальная система </a:t>
            </a:r>
            <a:r>
              <a:rPr lang="ru-RU" sz="2800" b="1" dirty="0" smtClean="0">
                <a:solidFill>
                  <a:srgbClr val="FF0000"/>
                </a:solidFill>
              </a:rPr>
              <a:t>стандартизации (НСС)</a:t>
            </a:r>
            <a:r>
              <a:rPr lang="ru-RU" sz="2800" dirty="0" smtClean="0"/>
              <a:t>. </a:t>
            </a:r>
          </a:p>
          <a:p>
            <a:pPr>
              <a:buClr>
                <a:srgbClr val="FF0000"/>
              </a:buClr>
            </a:pPr>
            <a:endParaRPr lang="ru-RU" sz="1600" dirty="0" smtClean="0"/>
          </a:p>
          <a:p>
            <a:pPr>
              <a:buClr>
                <a:srgbClr val="FF0000"/>
              </a:buClr>
            </a:pPr>
            <a:r>
              <a:rPr lang="ru-RU" sz="2700" dirty="0" smtClean="0"/>
              <a:t>Она </a:t>
            </a:r>
            <a:r>
              <a:rPr lang="ru-RU" sz="2700" dirty="0"/>
              <a:t>включает комплекс взаимоувязанных национальных стандартов, правил и положений, которые уточняются и дополняются в связи с целями и принципами стандартизации, установленными Федеральным законом </a:t>
            </a:r>
            <a:r>
              <a:rPr lang="ru-RU" sz="2700" b="1" dirty="0"/>
              <a:t>«О техническом регулировании»</a:t>
            </a:r>
            <a:endParaRPr lang="ru-RU" sz="2700" b="1" i="1" dirty="0">
              <a:solidFill>
                <a:srgbClr val="FF0000"/>
              </a:solidFill>
            </a:endParaRPr>
          </a:p>
        </p:txBody>
      </p:sp>
    </p:spTree>
    <p:extLst>
      <p:ext uri="{BB962C8B-B14F-4D97-AF65-F5344CB8AC3E}">
        <p14:creationId xmlns:p14="http://schemas.microsoft.com/office/powerpoint/2010/main" val="358005326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105222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281989" y="214290"/>
            <a:ext cx="8547687" cy="654032"/>
          </a:xfrm>
        </p:spPr>
        <p:txBody>
          <a:bodyPr>
            <a:noAutofit/>
          </a:bodyPr>
          <a:lstStyle/>
          <a:p>
            <a:r>
              <a:rPr lang="ru-RU" sz="3200" b="1" dirty="0">
                <a:ln w="17780" cmpd="sng">
                  <a:solidFill>
                    <a:srgbClr val="FFFFFF"/>
                  </a:solidFill>
                  <a:prstDash val="solid"/>
                  <a:miter lim="800000"/>
                </a:ln>
                <a:solidFill>
                  <a:srgbClr val="FF0000"/>
                </a:solidFill>
                <a:effectLst>
                  <a:outerShdw blurRad="50800" algn="tl" rotWithShape="0">
                    <a:srgbClr val="000000"/>
                  </a:outerShdw>
                </a:effectLst>
                <a:latin typeface="Arial Black" panose="020B0A04020102020204" pitchFamily="34" charset="0"/>
              </a:rPr>
              <a:t>Система национальной стандартизации</a:t>
            </a: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31</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8" name="Прямоугольник 17"/>
          <p:cNvSpPr/>
          <p:nvPr/>
        </p:nvSpPr>
        <p:spPr>
          <a:xfrm>
            <a:off x="281989" y="1188749"/>
            <a:ext cx="8673774" cy="4955203"/>
          </a:xfrm>
          <a:prstGeom prst="rect">
            <a:avLst/>
          </a:prstGeom>
          <a:solidFill>
            <a:schemeClr val="bg1"/>
          </a:solidFill>
        </p:spPr>
        <p:txBody>
          <a:bodyPr wrap="square">
            <a:spAutoFit/>
          </a:bodyPr>
          <a:lstStyle/>
          <a:p>
            <a:pPr>
              <a:buClr>
                <a:srgbClr val="FF0000"/>
              </a:buClr>
            </a:pPr>
            <a:r>
              <a:rPr lang="ru-RU" sz="2800" dirty="0"/>
              <a:t>Национальные стандарты и общероссийские классификаторы технико-экономической и социальной </a:t>
            </a:r>
            <a:r>
              <a:rPr lang="ru-RU" sz="2800" dirty="0" smtClean="0"/>
              <a:t>информации (ОКТЭСИ), </a:t>
            </a:r>
            <a:r>
              <a:rPr lang="ru-RU" sz="2800" dirty="0"/>
              <a:t>в том числе правила их разработки и применения, представляют собой </a:t>
            </a:r>
            <a:r>
              <a:rPr lang="ru-RU" sz="2800" b="1" i="1" dirty="0">
                <a:solidFill>
                  <a:srgbClr val="FF0000"/>
                </a:solidFill>
              </a:rPr>
              <a:t>национальную систему </a:t>
            </a:r>
            <a:r>
              <a:rPr lang="ru-RU" sz="2800" b="1" i="1" dirty="0" smtClean="0">
                <a:solidFill>
                  <a:srgbClr val="FF0000"/>
                </a:solidFill>
              </a:rPr>
              <a:t>стандартизации</a:t>
            </a:r>
            <a:r>
              <a:rPr lang="ru-RU" sz="2800" dirty="0" smtClean="0"/>
              <a:t>.</a:t>
            </a:r>
          </a:p>
          <a:p>
            <a:pPr>
              <a:buClr>
                <a:srgbClr val="FF0000"/>
              </a:buClr>
            </a:pPr>
            <a:endParaRPr lang="ru-RU" sz="800" dirty="0" smtClean="0"/>
          </a:p>
          <a:p>
            <a:pPr>
              <a:buClr>
                <a:srgbClr val="FF0000"/>
              </a:buClr>
            </a:pPr>
            <a:r>
              <a:rPr lang="ru-RU" sz="2800" dirty="0" smtClean="0"/>
              <a:t>Они </a:t>
            </a:r>
            <a:r>
              <a:rPr lang="ru-RU" sz="2800" dirty="0"/>
              <a:t>разрабатываются в порядке, установленном Федеральным законом. </a:t>
            </a:r>
            <a:endParaRPr lang="ru-RU" sz="2800" dirty="0" smtClean="0"/>
          </a:p>
          <a:p>
            <a:pPr>
              <a:buClr>
                <a:srgbClr val="FF0000"/>
              </a:buClr>
            </a:pPr>
            <a:r>
              <a:rPr lang="ru-RU" sz="2800" dirty="0" smtClean="0"/>
              <a:t>Национальные </a:t>
            </a:r>
            <a:r>
              <a:rPr lang="ru-RU" sz="2800" dirty="0"/>
              <a:t>стандарты </a:t>
            </a:r>
            <a:r>
              <a:rPr lang="ru-RU" sz="2800" b="1" i="1" dirty="0">
                <a:solidFill>
                  <a:srgbClr val="0070C0"/>
                </a:solidFill>
              </a:rPr>
              <a:t>утверждаются национальным органом </a:t>
            </a:r>
            <a:r>
              <a:rPr lang="ru-RU" sz="2800" dirty="0"/>
              <a:t>по стандартизации в соответствии с правилами стандартизации, нормами и рекомендациями в этой области</a:t>
            </a:r>
            <a:endParaRPr lang="ru-RU" sz="2800" b="1" i="1" dirty="0">
              <a:solidFill>
                <a:srgbClr val="FF0000"/>
              </a:solidFill>
            </a:endParaRPr>
          </a:p>
        </p:txBody>
      </p:sp>
    </p:spTree>
    <p:extLst>
      <p:ext uri="{BB962C8B-B14F-4D97-AF65-F5344CB8AC3E}">
        <p14:creationId xmlns:p14="http://schemas.microsoft.com/office/powerpoint/2010/main" val="263868394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93676" y="1268760"/>
            <a:ext cx="8956648" cy="4137702"/>
          </a:xfrm>
          <a:solidFill>
            <a:srgbClr val="FFFF00"/>
          </a:solidFill>
          <a:effectLst>
            <a:softEdge rad="317500"/>
          </a:effectLst>
        </p:spPr>
        <p:txBody>
          <a:bodyPr>
            <a:noAutofit/>
          </a:bodyPr>
          <a:lstStyle/>
          <a:p>
            <a:r>
              <a:rPr lang="ru-RU" sz="7200" b="1" dirty="0" smtClean="0">
                <a:ln w="17780" cmpd="sng">
                  <a:solidFill>
                    <a:srgbClr val="FFFFFF"/>
                  </a:solidFill>
                  <a:prstDash val="solid"/>
                  <a:miter lim="800000"/>
                </a:ln>
                <a:solidFill>
                  <a:srgbClr val="1138FB"/>
                </a:solidFill>
                <a:effectLst>
                  <a:outerShdw blurRad="50800" algn="tl" rotWithShape="0">
                    <a:srgbClr val="000000"/>
                  </a:outerShdw>
                </a:effectLst>
              </a:rPr>
              <a:t>НОРМАТИВНЫЕ ДОКУМЕНТЫ ПО </a:t>
            </a:r>
            <a:r>
              <a:rPr lang="ru-RU" sz="7200" b="1" dirty="0">
                <a:ln w="17780" cmpd="sng">
                  <a:solidFill>
                    <a:srgbClr val="FFFFFF"/>
                  </a:solidFill>
                  <a:prstDash val="solid"/>
                  <a:miter lim="800000"/>
                </a:ln>
                <a:solidFill>
                  <a:srgbClr val="1138FB"/>
                </a:solidFill>
                <a:effectLst>
                  <a:outerShdw blurRad="50800" algn="tl" rotWithShape="0">
                    <a:srgbClr val="000000"/>
                  </a:outerShdw>
                </a:effectLst>
              </a:rPr>
              <a:t>СТАНДАРТИЗАЦИИ</a:t>
            </a: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32</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a:xfrm>
            <a:off x="714348" y="6286520"/>
            <a:ext cx="2133600" cy="365125"/>
          </a:xfrm>
        </p:spPr>
        <p:txBody>
          <a:bodyPr/>
          <a:lstStyle/>
          <a:p>
            <a:fld id="{FD0CD72B-C487-424B-AB84-195511D24700}" type="datetime1">
              <a:rPr lang="ru-RU" smtClean="0"/>
              <a:pPr/>
              <a:t>01.02.2022</a:t>
            </a:fld>
            <a:endParaRPr lang="ru-RU" dirty="0"/>
          </a:p>
        </p:txBody>
      </p:sp>
    </p:spTree>
    <p:extLst>
      <p:ext uri="{BB962C8B-B14F-4D97-AF65-F5344CB8AC3E}">
        <p14:creationId xmlns:p14="http://schemas.microsoft.com/office/powerpoint/2010/main" val="72408976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1043608" y="84727"/>
            <a:ext cx="6696404" cy="1048639"/>
          </a:xfrm>
          <a:solidFill>
            <a:srgbClr val="FFFF00"/>
          </a:solidFill>
        </p:spPr>
        <p:txBody>
          <a:bodyPr>
            <a:noAutofit/>
          </a:bodyPr>
          <a:lstStyle/>
          <a:p>
            <a:r>
              <a:rPr lang="ru-RU" sz="3200" b="1" dirty="0" smtClean="0">
                <a:ln w="17780" cmpd="sng">
                  <a:solidFill>
                    <a:srgbClr val="FFFFFF"/>
                  </a:solidFill>
                  <a:prstDash val="solid"/>
                  <a:miter lim="800000"/>
                </a:ln>
                <a:solidFill>
                  <a:srgbClr val="1138FB"/>
                </a:solidFill>
                <a:effectLst>
                  <a:outerShdw blurRad="50800" algn="tl" rotWithShape="0">
                    <a:srgbClr val="000000"/>
                  </a:outerShdw>
                </a:effectLst>
              </a:rPr>
              <a:t>Нормативные документы (НД) </a:t>
            </a:r>
            <a:br>
              <a:rPr lang="ru-RU" sz="3200" b="1" dirty="0" smtClean="0">
                <a:ln w="17780" cmpd="sng">
                  <a:solidFill>
                    <a:srgbClr val="FFFFFF"/>
                  </a:solidFill>
                  <a:prstDash val="solid"/>
                  <a:miter lim="800000"/>
                </a:ln>
                <a:solidFill>
                  <a:srgbClr val="1138FB"/>
                </a:solidFill>
                <a:effectLst>
                  <a:outerShdw blurRad="50800" algn="tl" rotWithShape="0">
                    <a:srgbClr val="000000"/>
                  </a:outerShdw>
                </a:effectLst>
              </a:rPr>
            </a:br>
            <a:r>
              <a:rPr lang="ru-RU" sz="3200" b="1" dirty="0" smtClean="0">
                <a:ln w="17780" cmpd="sng">
                  <a:solidFill>
                    <a:srgbClr val="FFFFFF"/>
                  </a:solidFill>
                  <a:prstDash val="solid"/>
                  <a:miter lim="800000"/>
                </a:ln>
                <a:solidFill>
                  <a:srgbClr val="1138FB"/>
                </a:solidFill>
                <a:effectLst>
                  <a:outerShdw blurRad="50800" algn="tl" rotWithShape="0">
                    <a:srgbClr val="000000"/>
                  </a:outerShdw>
                </a:effectLst>
              </a:rPr>
              <a:t>по стандартизации</a:t>
            </a:r>
            <a:endParaRPr lang="ru-RU" sz="3200" b="1" dirty="0">
              <a:ln w="17780" cmpd="sng">
                <a:solidFill>
                  <a:srgbClr val="FFFFFF"/>
                </a:solidFill>
                <a:prstDash val="solid"/>
                <a:miter lim="800000"/>
              </a:ln>
              <a:solidFill>
                <a:srgbClr val="1138FB"/>
              </a:soli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33</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8" name="Прямоугольник 17"/>
          <p:cNvSpPr/>
          <p:nvPr/>
        </p:nvSpPr>
        <p:spPr>
          <a:xfrm>
            <a:off x="250001" y="1328016"/>
            <a:ext cx="8673774" cy="4031873"/>
          </a:xfrm>
          <a:prstGeom prst="rect">
            <a:avLst/>
          </a:prstGeom>
          <a:solidFill>
            <a:schemeClr val="bg1"/>
          </a:solidFill>
        </p:spPr>
        <p:txBody>
          <a:bodyPr wrap="square">
            <a:spAutoFit/>
          </a:bodyPr>
          <a:lstStyle/>
          <a:p>
            <a:r>
              <a:rPr lang="ru-RU" sz="3200" dirty="0">
                <a:latin typeface="Times New Roman" panose="02020603050405020304" pitchFamily="18" charset="0"/>
                <a:ea typeface="Calibri" panose="020F0502020204030204" pitchFamily="34" charset="0"/>
              </a:rPr>
              <a:t>Результатом деятельности по стандартизации является документы </a:t>
            </a:r>
            <a:r>
              <a:rPr lang="ru-RU" sz="3200" b="1" dirty="0">
                <a:latin typeface="Times New Roman" panose="02020603050405020304" pitchFamily="18" charset="0"/>
                <a:ea typeface="Calibri" panose="020F0502020204030204" pitchFamily="34" charset="0"/>
              </a:rPr>
              <a:t>– </a:t>
            </a:r>
            <a:r>
              <a:rPr lang="ru-RU" sz="3200" b="1" dirty="0">
                <a:solidFill>
                  <a:srgbClr val="FF0000"/>
                </a:solidFill>
                <a:latin typeface="Times New Roman" panose="02020603050405020304" pitchFamily="18" charset="0"/>
                <a:ea typeface="Calibri" panose="020F0502020204030204" pitchFamily="34" charset="0"/>
              </a:rPr>
              <a:t>стандарты</a:t>
            </a:r>
            <a:r>
              <a:rPr lang="ru-RU" sz="3200" dirty="0">
                <a:latin typeface="Times New Roman" panose="02020603050405020304" pitchFamily="18" charset="0"/>
                <a:ea typeface="Calibri" panose="020F0502020204030204" pitchFamily="34" charset="0"/>
              </a:rPr>
              <a:t>, в которых устанавливаются правила и характеристики для многократного практического использования, и обеспечения упорядоченности в сферах производства и обращения продукции и повышение конкурентоспособности продукции, работ и услуг</a:t>
            </a:r>
            <a:endParaRPr lang="ru-RU" sz="3200" dirty="0"/>
          </a:p>
        </p:txBody>
      </p:sp>
    </p:spTree>
    <p:extLst>
      <p:ext uri="{BB962C8B-B14F-4D97-AF65-F5344CB8AC3E}">
        <p14:creationId xmlns:p14="http://schemas.microsoft.com/office/powerpoint/2010/main" val="2978815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034" y="214290"/>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Нормативные документы по стандартизации</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34</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8" name="Прямоугольник 17"/>
          <p:cNvSpPr/>
          <p:nvPr/>
        </p:nvSpPr>
        <p:spPr>
          <a:xfrm>
            <a:off x="250001" y="1328016"/>
            <a:ext cx="8673774" cy="4401205"/>
          </a:xfrm>
          <a:prstGeom prst="rect">
            <a:avLst/>
          </a:prstGeom>
          <a:solidFill>
            <a:schemeClr val="bg1"/>
          </a:solidFill>
        </p:spPr>
        <p:txBody>
          <a:bodyPr wrap="square">
            <a:spAutoFit/>
          </a:bodyPr>
          <a:lstStyle/>
          <a:p>
            <a:r>
              <a:rPr lang="ru-RU" sz="2800" b="1" i="1" dirty="0"/>
              <a:t>В настоящее время на территории Российской Федерации, используются:</a:t>
            </a:r>
            <a:r>
              <a:rPr lang="ru-RU" sz="2800" dirty="0"/>
              <a:t> </a:t>
            </a:r>
          </a:p>
          <a:p>
            <a:pPr marL="742950" lvl="1" indent="-285750">
              <a:buClr>
                <a:srgbClr val="FF0000"/>
              </a:buClr>
              <a:buFont typeface="Wingdings" panose="05000000000000000000" pitchFamily="2" charset="2"/>
              <a:buChar char="Ø"/>
            </a:pPr>
            <a:r>
              <a:rPr lang="ru-RU" sz="2800" dirty="0" smtClean="0"/>
              <a:t>национальные </a:t>
            </a:r>
            <a:r>
              <a:rPr lang="ru-RU" sz="2800" dirty="0"/>
              <a:t>стандарты; </a:t>
            </a:r>
          </a:p>
          <a:p>
            <a:pPr marL="742950" lvl="1" indent="-285750">
              <a:buClr>
                <a:srgbClr val="FF0000"/>
              </a:buClr>
              <a:buFont typeface="Wingdings" panose="05000000000000000000" pitchFamily="2" charset="2"/>
              <a:buChar char="Ø"/>
            </a:pPr>
            <a:r>
              <a:rPr lang="ru-RU" sz="2800" dirty="0"/>
              <a:t>технические регламенты;</a:t>
            </a:r>
          </a:p>
          <a:p>
            <a:pPr marL="742950" lvl="1" indent="-285750">
              <a:buClr>
                <a:srgbClr val="FF0000"/>
              </a:buClr>
              <a:buFont typeface="Wingdings" panose="05000000000000000000" pitchFamily="2" charset="2"/>
              <a:buChar char="Ø"/>
            </a:pPr>
            <a:r>
              <a:rPr lang="ru-RU" sz="2800" dirty="0" smtClean="0"/>
              <a:t>правила </a:t>
            </a:r>
            <a:r>
              <a:rPr lang="ru-RU" sz="2800" dirty="0"/>
              <a:t>стандартизации; </a:t>
            </a:r>
          </a:p>
          <a:p>
            <a:pPr marL="742950" lvl="1" indent="-285750">
              <a:buClr>
                <a:srgbClr val="FF0000"/>
              </a:buClr>
              <a:buFont typeface="Wingdings" panose="05000000000000000000" pitchFamily="2" charset="2"/>
              <a:buChar char="Ø"/>
            </a:pPr>
            <a:r>
              <a:rPr lang="ru-RU" sz="2800" dirty="0"/>
              <a:t>нормы и рекомендации в области стандартизации; </a:t>
            </a:r>
          </a:p>
          <a:p>
            <a:pPr marL="742950" lvl="1" indent="-285750">
              <a:buClr>
                <a:srgbClr val="FF0000"/>
              </a:buClr>
              <a:buFont typeface="Wingdings" panose="05000000000000000000" pitchFamily="2" charset="2"/>
              <a:buChar char="Ø"/>
            </a:pPr>
            <a:r>
              <a:rPr lang="ru-RU" sz="2800" dirty="0"/>
              <a:t>общероссийские классификаторы технико-экономической и социальной информации;</a:t>
            </a:r>
          </a:p>
          <a:p>
            <a:pPr marL="742950" lvl="1" indent="-285750">
              <a:buClr>
                <a:srgbClr val="FF0000"/>
              </a:buClr>
              <a:buFont typeface="Wingdings" panose="05000000000000000000" pitchFamily="2" charset="2"/>
              <a:buChar char="Ø"/>
            </a:pPr>
            <a:r>
              <a:rPr lang="ru-RU" sz="2800" dirty="0"/>
              <a:t>стандарты </a:t>
            </a:r>
            <a:r>
              <a:rPr lang="ru-RU" sz="2800" dirty="0" smtClean="0"/>
              <a:t>организаций</a:t>
            </a:r>
            <a:r>
              <a:rPr lang="ru-RU" sz="2800" dirty="0"/>
              <a:t> </a:t>
            </a:r>
          </a:p>
        </p:txBody>
      </p:sp>
    </p:spTree>
    <p:extLst>
      <p:ext uri="{BB962C8B-B14F-4D97-AF65-F5344CB8AC3E}">
        <p14:creationId xmlns:p14="http://schemas.microsoft.com/office/powerpoint/2010/main" val="40038893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034" y="214290"/>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Нормативные документы по стандартизации</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35</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8" name="Прямоугольник 17"/>
          <p:cNvSpPr/>
          <p:nvPr/>
        </p:nvSpPr>
        <p:spPr>
          <a:xfrm>
            <a:off x="378575" y="1052736"/>
            <a:ext cx="8451101" cy="1815882"/>
          </a:xfrm>
          <a:prstGeom prst="rect">
            <a:avLst/>
          </a:prstGeom>
          <a:solidFill>
            <a:schemeClr val="bg1"/>
          </a:solidFill>
        </p:spPr>
        <p:txBody>
          <a:bodyPr wrap="square">
            <a:spAutoFit/>
          </a:bodyPr>
          <a:lstStyle/>
          <a:p>
            <a:r>
              <a:rPr lang="ru-RU" sz="2800" b="1" dirty="0" smtClean="0">
                <a:solidFill>
                  <a:srgbClr val="FF0000"/>
                </a:solidFill>
                <a:latin typeface="Times New Roman" panose="02020603050405020304" pitchFamily="18" charset="0"/>
                <a:ea typeface="Calibri" panose="020F0502020204030204" pitchFamily="34" charset="0"/>
              </a:rPr>
              <a:t>Стандарт</a:t>
            </a:r>
            <a:r>
              <a:rPr lang="ru-RU" sz="2800" dirty="0" smtClean="0">
                <a:latin typeface="Times New Roman" panose="02020603050405020304" pitchFamily="18" charset="0"/>
                <a:ea typeface="Calibri" panose="020F0502020204030204" pitchFamily="34" charset="0"/>
              </a:rPr>
              <a:t> – нормативный документ (НД), устанавливающий в целях </a:t>
            </a:r>
            <a:r>
              <a:rPr lang="ru-RU" sz="2800" b="1" dirty="0" smtClean="0">
                <a:solidFill>
                  <a:srgbClr val="0070C0"/>
                </a:solidFill>
                <a:latin typeface="Times New Roman" panose="02020603050405020304" pitchFamily="18" charset="0"/>
                <a:ea typeface="Calibri" panose="020F0502020204030204" pitchFamily="34" charset="0"/>
              </a:rPr>
              <a:t>добровольного многократного использования </a:t>
            </a:r>
            <a:r>
              <a:rPr lang="ru-RU" sz="2800" dirty="0" smtClean="0">
                <a:latin typeface="Times New Roman" panose="02020603050405020304" pitchFamily="18" charset="0"/>
                <a:ea typeface="Calibri" panose="020F0502020204030204" pitchFamily="34" charset="0"/>
              </a:rPr>
              <a:t>комплекс правил и характеристик к объекту стандартизации</a:t>
            </a:r>
            <a:endParaRPr lang="ru-RU" sz="2800" dirty="0"/>
          </a:p>
        </p:txBody>
      </p:sp>
      <p:sp>
        <p:nvSpPr>
          <p:cNvPr id="46" name="Прямоугольник 45"/>
          <p:cNvSpPr/>
          <p:nvPr/>
        </p:nvSpPr>
        <p:spPr>
          <a:xfrm>
            <a:off x="405298" y="2996952"/>
            <a:ext cx="8460510" cy="3108543"/>
          </a:xfrm>
          <a:prstGeom prst="rect">
            <a:avLst/>
          </a:prstGeom>
          <a:solidFill>
            <a:schemeClr val="bg1"/>
          </a:solidFill>
        </p:spPr>
        <p:txBody>
          <a:bodyPr wrap="square">
            <a:spAutoFit/>
          </a:bodyPr>
          <a:lstStyle/>
          <a:p>
            <a:pPr marL="457200" indent="-457200">
              <a:buClr>
                <a:srgbClr val="FF0000"/>
              </a:buClr>
              <a:buFont typeface="Wingdings" panose="05000000000000000000" pitchFamily="2" charset="2"/>
              <a:buChar char="q"/>
            </a:pPr>
            <a:r>
              <a:rPr lang="ru-RU" sz="2800" dirty="0"/>
              <a:t>Национальный стандарт применяется </a:t>
            </a:r>
            <a:r>
              <a:rPr lang="ru-RU" sz="2800" b="1" i="1" dirty="0">
                <a:solidFill>
                  <a:srgbClr val="0070C0"/>
                </a:solidFill>
              </a:rPr>
              <a:t>на добровольной основе</a:t>
            </a:r>
            <a:r>
              <a:rPr lang="ru-RU" sz="2800" dirty="0"/>
              <a:t> независимо от страны, места происхождения продукции, осуществления процессов производства и др. </a:t>
            </a:r>
            <a:endParaRPr lang="ru-RU" sz="2800" dirty="0" smtClean="0"/>
          </a:p>
          <a:p>
            <a:pPr marL="457200" indent="-457200">
              <a:buClr>
                <a:srgbClr val="FF0000"/>
              </a:buClr>
              <a:buFont typeface="Wingdings" panose="05000000000000000000" pitchFamily="2" charset="2"/>
              <a:buChar char="q"/>
            </a:pPr>
            <a:r>
              <a:rPr lang="ru-RU" sz="2800" dirty="0" smtClean="0"/>
              <a:t>Применение </a:t>
            </a:r>
            <a:r>
              <a:rPr lang="ru-RU" sz="2800" dirty="0"/>
              <a:t>национального стандарта подтверждается </a:t>
            </a:r>
            <a:r>
              <a:rPr lang="ru-RU" sz="2800" b="1" i="1" dirty="0">
                <a:solidFill>
                  <a:srgbClr val="0070C0"/>
                </a:solidFill>
              </a:rPr>
              <a:t>знаком соответствия </a:t>
            </a:r>
            <a:r>
              <a:rPr lang="ru-RU" sz="2800" dirty="0"/>
              <a:t>национальному стандарту </a:t>
            </a:r>
          </a:p>
        </p:txBody>
      </p:sp>
      <p:pic>
        <p:nvPicPr>
          <p:cNvPr id="1027" name="Picture 3" descr="ros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461249"/>
            <a:ext cx="1374320" cy="15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50410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034" y="214290"/>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Нормативные документы по стандартизации</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36</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8" name="Прямоугольник 17"/>
          <p:cNvSpPr/>
          <p:nvPr/>
        </p:nvSpPr>
        <p:spPr>
          <a:xfrm>
            <a:off x="352953" y="1249525"/>
            <a:ext cx="8496860" cy="4339650"/>
          </a:xfrm>
          <a:prstGeom prst="rect">
            <a:avLst/>
          </a:prstGeom>
          <a:solidFill>
            <a:schemeClr val="bg1"/>
          </a:solidFill>
        </p:spPr>
        <p:txBody>
          <a:bodyPr wrap="square">
            <a:spAutoFit/>
          </a:bodyPr>
          <a:lstStyle/>
          <a:p>
            <a:pPr lvl="0"/>
            <a:r>
              <a:rPr lang="ru-RU" sz="3600" b="1" dirty="0">
                <a:solidFill>
                  <a:srgbClr val="FF0000"/>
                </a:solidFill>
              </a:rPr>
              <a:t>Регламент</a:t>
            </a:r>
            <a:r>
              <a:rPr lang="ru-RU" sz="3600" b="1" dirty="0"/>
              <a:t> </a:t>
            </a:r>
            <a:r>
              <a:rPr lang="ru-RU" sz="3600" dirty="0"/>
              <a:t>— это документ, </a:t>
            </a:r>
            <a:r>
              <a:rPr lang="ru-RU" sz="3600" dirty="0" smtClean="0"/>
              <a:t>содержащий </a:t>
            </a:r>
            <a:r>
              <a:rPr lang="ru-RU" sz="3600" b="1" i="1" dirty="0">
                <a:solidFill>
                  <a:srgbClr val="0070C0"/>
                </a:solidFill>
              </a:rPr>
              <a:t>обязательные правовые </a:t>
            </a:r>
            <a:r>
              <a:rPr lang="ru-RU" sz="3600" b="1" i="1" dirty="0" smtClean="0">
                <a:solidFill>
                  <a:srgbClr val="0070C0"/>
                </a:solidFill>
              </a:rPr>
              <a:t>нормы</a:t>
            </a:r>
            <a:r>
              <a:rPr lang="ru-RU" sz="3600" dirty="0" smtClean="0"/>
              <a:t>, принятый органами власти. </a:t>
            </a:r>
          </a:p>
          <a:p>
            <a:pPr lvl="0"/>
            <a:endParaRPr lang="ru-RU" sz="800" dirty="0"/>
          </a:p>
          <a:p>
            <a:pPr lvl="0"/>
            <a:endParaRPr lang="ru-RU" sz="1600" b="1" i="1" dirty="0" smtClean="0"/>
          </a:p>
          <a:p>
            <a:pPr lvl="0"/>
            <a:r>
              <a:rPr lang="ru-RU" sz="3600" b="1" i="1" dirty="0" smtClean="0"/>
              <a:t>Разновидность </a:t>
            </a:r>
            <a:r>
              <a:rPr lang="ru-RU" sz="3600" b="1" i="1" dirty="0"/>
              <a:t>регламентов </a:t>
            </a:r>
            <a:r>
              <a:rPr lang="ru-RU" sz="3600" dirty="0"/>
              <a:t>— </a:t>
            </a:r>
            <a:r>
              <a:rPr lang="ru-RU" sz="3600" b="1" dirty="0">
                <a:solidFill>
                  <a:srgbClr val="FF0000"/>
                </a:solidFill>
              </a:rPr>
              <a:t>технический </a:t>
            </a:r>
            <a:r>
              <a:rPr lang="ru-RU" sz="3600" b="1" dirty="0" smtClean="0">
                <a:solidFill>
                  <a:srgbClr val="FF0000"/>
                </a:solidFill>
              </a:rPr>
              <a:t>регламент (ТР) </a:t>
            </a:r>
            <a:r>
              <a:rPr lang="ru-RU" sz="3600" dirty="0"/>
              <a:t>— содержит </a:t>
            </a:r>
            <a:r>
              <a:rPr lang="ru-RU" sz="3600" b="1" i="1" dirty="0">
                <a:solidFill>
                  <a:srgbClr val="0070C0"/>
                </a:solidFill>
              </a:rPr>
              <a:t>технические требования </a:t>
            </a:r>
            <a:r>
              <a:rPr lang="ru-RU" sz="3600" dirty="0"/>
              <a:t>к объекту </a:t>
            </a:r>
            <a:r>
              <a:rPr lang="ru-RU" sz="3600" dirty="0" smtClean="0"/>
              <a:t>стандартизации</a:t>
            </a:r>
          </a:p>
        </p:txBody>
      </p:sp>
    </p:spTree>
    <p:extLst>
      <p:ext uri="{BB962C8B-B14F-4D97-AF65-F5344CB8AC3E}">
        <p14:creationId xmlns:p14="http://schemas.microsoft.com/office/powerpoint/2010/main" val="10805365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034" y="214290"/>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Нормативные документы по стандартизации</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37</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6" name="Прямоугольник 15"/>
          <p:cNvSpPr/>
          <p:nvPr/>
        </p:nvSpPr>
        <p:spPr>
          <a:xfrm>
            <a:off x="260935" y="1111621"/>
            <a:ext cx="8631545" cy="4832092"/>
          </a:xfrm>
          <a:prstGeom prst="rect">
            <a:avLst/>
          </a:prstGeom>
          <a:solidFill>
            <a:schemeClr val="bg1"/>
          </a:solidFill>
        </p:spPr>
        <p:txBody>
          <a:bodyPr wrap="square">
            <a:spAutoFit/>
          </a:bodyPr>
          <a:lstStyle/>
          <a:p>
            <a:r>
              <a:rPr lang="ru-RU" sz="2800" b="1" dirty="0">
                <a:solidFill>
                  <a:srgbClr val="FF0000"/>
                </a:solidFill>
                <a:latin typeface="Times New Roman" panose="02020603050405020304" pitchFamily="18" charset="0"/>
                <a:ea typeface="Times New Roman" panose="02020603050405020304" pitchFamily="18" charset="0"/>
              </a:rPr>
              <a:t>Технический регламент</a:t>
            </a:r>
            <a:r>
              <a:rPr lang="ru-RU" sz="2800" dirty="0">
                <a:solidFill>
                  <a:srgbClr val="FF0000"/>
                </a:solidFill>
                <a:latin typeface="Times New Roman" panose="02020603050405020304" pitchFamily="18" charset="0"/>
                <a:ea typeface="Times New Roman" panose="02020603050405020304" pitchFamily="18" charset="0"/>
              </a:rPr>
              <a:t> </a:t>
            </a:r>
            <a:r>
              <a:rPr lang="ru-RU" sz="2800" dirty="0">
                <a:latin typeface="Times New Roman" panose="02020603050405020304" pitchFamily="18" charset="0"/>
                <a:ea typeface="Times New Roman" panose="02020603050405020304" pitchFamily="18" charset="0"/>
              </a:rPr>
              <a:t>– документ, который принят международным договором РФ, ратифицированным в порядке, установленном законодательством РФ, или федеральным законом, или указом Президента РФ, или постановлением Правительства РФ и устанавливает </a:t>
            </a:r>
            <a:r>
              <a:rPr lang="ru-RU" sz="2800" b="1" i="1" dirty="0">
                <a:solidFill>
                  <a:srgbClr val="002060"/>
                </a:solidFill>
                <a:latin typeface="Times New Roman" panose="02020603050405020304" pitchFamily="18" charset="0"/>
                <a:ea typeface="Times New Roman" panose="02020603050405020304" pitchFamily="18" charset="0"/>
              </a:rPr>
              <a:t>обязательные для применения и исполнения требования</a:t>
            </a:r>
            <a:r>
              <a:rPr lang="ru-RU" sz="2800" dirty="0">
                <a:latin typeface="Times New Roman" panose="02020603050405020304" pitchFamily="18" charset="0"/>
                <a:ea typeface="Times New Roman" panose="02020603050405020304" pitchFamily="18" charset="0"/>
              </a:rPr>
              <a:t> к </a:t>
            </a:r>
            <a:r>
              <a:rPr lang="ru-RU" sz="2800" b="1" dirty="0">
                <a:latin typeface="Times New Roman" panose="02020603050405020304" pitchFamily="18" charset="0"/>
                <a:ea typeface="Times New Roman" panose="02020603050405020304" pitchFamily="18" charset="0"/>
              </a:rPr>
              <a:t>объектам технического регулирования </a:t>
            </a:r>
            <a:r>
              <a:rPr lang="ru-RU" sz="2800" i="1" dirty="0">
                <a:latin typeface="Times New Roman" panose="02020603050405020304" pitchFamily="18" charset="0"/>
                <a:ea typeface="Times New Roman" panose="02020603050405020304" pitchFamily="18" charset="0"/>
              </a:rPr>
              <a:t>(продукции, в том числе зданиям, строениям и сооружениям, процессам производства, эксплуатации, хранения, перевозки, реализации и утилизации)</a:t>
            </a:r>
            <a:endParaRPr lang="ru-RU" sz="2800" i="1" dirty="0"/>
          </a:p>
        </p:txBody>
      </p:sp>
    </p:spTree>
    <p:extLst>
      <p:ext uri="{BB962C8B-B14F-4D97-AF65-F5344CB8AC3E}">
        <p14:creationId xmlns:p14="http://schemas.microsoft.com/office/powerpoint/2010/main" val="265729709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034" y="214290"/>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Нормативные документы по стандартизации</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38</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8" name="Прямоугольник 17"/>
          <p:cNvSpPr/>
          <p:nvPr/>
        </p:nvSpPr>
        <p:spPr>
          <a:xfrm>
            <a:off x="286889" y="1230745"/>
            <a:ext cx="8542788" cy="4555093"/>
          </a:xfrm>
          <a:prstGeom prst="rect">
            <a:avLst/>
          </a:prstGeom>
          <a:solidFill>
            <a:schemeClr val="bg1"/>
          </a:solidFill>
        </p:spPr>
        <p:txBody>
          <a:bodyPr wrap="square">
            <a:spAutoFit/>
          </a:bodyPr>
          <a:lstStyle/>
          <a:p>
            <a:pPr lvl="0"/>
            <a:r>
              <a:rPr lang="ru-RU" sz="2900" i="1" u="sng" dirty="0" smtClean="0"/>
              <a:t>К техническим регламентам относят</a:t>
            </a:r>
            <a:r>
              <a:rPr lang="ru-RU" sz="2900" dirty="0" smtClean="0"/>
              <a:t>:</a:t>
            </a:r>
          </a:p>
          <a:p>
            <a:pPr marL="571500" lvl="0" indent="-571500">
              <a:buClr>
                <a:srgbClr val="FF0000"/>
              </a:buClr>
              <a:buFont typeface="Wingdings" panose="05000000000000000000" pitchFamily="2" charset="2"/>
              <a:buChar char="Ø"/>
            </a:pPr>
            <a:r>
              <a:rPr lang="ru-RU" sz="2900" dirty="0" smtClean="0"/>
              <a:t>законодательные акты и постановления Правительства РФ, содержащие требования технического характера;</a:t>
            </a:r>
          </a:p>
          <a:p>
            <a:pPr marL="571500" lvl="0" indent="-571500">
              <a:buClr>
                <a:srgbClr val="FF0000"/>
              </a:buClr>
              <a:buFont typeface="Wingdings" panose="05000000000000000000" pitchFamily="2" charset="2"/>
              <a:buChar char="Ø"/>
            </a:pPr>
            <a:r>
              <a:rPr lang="ru-RU" sz="2900" dirty="0" smtClean="0"/>
              <a:t>национальные стандарты РФ (ГОСТ Р) в части устанавливаемых в них обязательных требований;</a:t>
            </a:r>
          </a:p>
          <a:p>
            <a:pPr marL="571500" lvl="0" indent="-571500">
              <a:buClr>
                <a:srgbClr val="FF0000"/>
              </a:buClr>
              <a:buFont typeface="Wingdings" panose="05000000000000000000" pitchFamily="2" charset="2"/>
              <a:buChar char="Ø"/>
            </a:pPr>
            <a:r>
              <a:rPr lang="ru-RU" sz="2900" dirty="0" smtClean="0"/>
              <a:t>нормы и правила федеральных органов и исполнительной власти, имеющих компетенцию устанавливать обязательные требования</a:t>
            </a:r>
          </a:p>
        </p:txBody>
      </p:sp>
    </p:spTree>
    <p:extLst>
      <p:ext uri="{BB962C8B-B14F-4D97-AF65-F5344CB8AC3E}">
        <p14:creationId xmlns:p14="http://schemas.microsoft.com/office/powerpoint/2010/main" val="312372798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034" y="214290"/>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Нормативные документы по стандартизации</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39</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6" name="Прямоугольник 15"/>
          <p:cNvSpPr/>
          <p:nvPr/>
        </p:nvSpPr>
        <p:spPr>
          <a:xfrm>
            <a:off x="457200" y="1268760"/>
            <a:ext cx="8147248" cy="4493538"/>
          </a:xfrm>
          <a:prstGeom prst="rect">
            <a:avLst/>
          </a:prstGeom>
          <a:solidFill>
            <a:schemeClr val="bg1"/>
          </a:solidFill>
        </p:spPr>
        <p:txBody>
          <a:bodyPr wrap="square">
            <a:spAutoFit/>
          </a:bodyPr>
          <a:lstStyle/>
          <a:p>
            <a:r>
              <a:rPr lang="ru-RU" sz="2600" b="1" dirty="0">
                <a:solidFill>
                  <a:srgbClr val="FF0000"/>
                </a:solidFill>
                <a:latin typeface="Times New Roman" panose="02020603050405020304" pitchFamily="18" charset="0"/>
                <a:ea typeface="Times New Roman" panose="02020603050405020304" pitchFamily="18" charset="0"/>
              </a:rPr>
              <a:t>Техническое регулирование </a:t>
            </a:r>
            <a:r>
              <a:rPr lang="ru-RU" sz="2600" dirty="0">
                <a:latin typeface="Times New Roman" panose="02020603050405020304" pitchFamily="18" charset="0"/>
                <a:ea typeface="Times New Roman" panose="02020603050405020304" pitchFamily="18" charset="0"/>
              </a:rPr>
              <a:t>– правовое регулирование отношений в области установления, применения и исполнения </a:t>
            </a:r>
            <a:r>
              <a:rPr lang="ru-RU" sz="2600" b="1" i="1" dirty="0">
                <a:solidFill>
                  <a:srgbClr val="1138FB"/>
                </a:solidFill>
                <a:latin typeface="Times New Roman" panose="02020603050405020304" pitchFamily="18" charset="0"/>
                <a:ea typeface="Times New Roman" panose="02020603050405020304" pitchFamily="18" charset="0"/>
              </a:rPr>
              <a:t>обязательных требований </a:t>
            </a:r>
            <a:r>
              <a:rPr lang="ru-RU" sz="2600" dirty="0">
                <a:latin typeface="Times New Roman" panose="02020603050405020304" pitchFamily="18" charset="0"/>
                <a:ea typeface="Times New Roman" panose="02020603050405020304" pitchFamily="18" charset="0"/>
              </a:rPr>
              <a:t>к продукции, процессам производства, эксплуатации, хранения, перевозки, реализации и утилизации, а также в области установления и применения на добровольной основе требований к продукции, процессам производства, эксплуатации, хранения, перевозки, реализации и утилизации, выполнению работ или оказанию услуг и правовое регулирование отношений в области оценки соответствия</a:t>
            </a:r>
            <a:endParaRPr lang="ru-RU" sz="2600" dirty="0"/>
          </a:p>
        </p:txBody>
      </p:sp>
    </p:spTree>
    <p:extLst>
      <p:ext uri="{BB962C8B-B14F-4D97-AF65-F5344CB8AC3E}">
        <p14:creationId xmlns:p14="http://schemas.microsoft.com/office/powerpoint/2010/main" val="32170344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93676" y="1196752"/>
            <a:ext cx="8956648" cy="4137702"/>
          </a:xfrm>
          <a:solidFill>
            <a:srgbClr val="FFFF00"/>
          </a:solidFill>
          <a:effectLst>
            <a:softEdge rad="317500"/>
          </a:effectLst>
        </p:spPr>
        <p:txBody>
          <a:bodyPr>
            <a:noAutofit/>
          </a:bodyPr>
          <a:lstStyle/>
          <a:p>
            <a:r>
              <a:rPr lang="ru-RU" sz="7200" b="1" dirty="0">
                <a:ln w="17780" cmpd="sng">
                  <a:solidFill>
                    <a:srgbClr val="FFFFFF"/>
                  </a:solidFill>
                  <a:prstDash val="solid"/>
                  <a:miter lim="800000"/>
                </a:ln>
                <a:solidFill>
                  <a:srgbClr val="1138FB"/>
                </a:solidFill>
                <a:effectLst>
                  <a:outerShdw blurRad="50800" algn="tl" rotWithShape="0">
                    <a:srgbClr val="000000"/>
                  </a:outerShdw>
                </a:effectLst>
              </a:rPr>
              <a:t>СУЩНОСТЬ СТАНДАРТИЗАЦИИ</a:t>
            </a: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4</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a:xfrm>
            <a:off x="714348" y="6286520"/>
            <a:ext cx="2133600" cy="365125"/>
          </a:xfrm>
        </p:spPr>
        <p:txBody>
          <a:bodyPr/>
          <a:lstStyle/>
          <a:p>
            <a:fld id="{FD0CD72B-C487-424B-AB84-195511D24700}" type="datetime1">
              <a:rPr lang="ru-RU" smtClean="0"/>
              <a:pPr/>
              <a:t>01.02.2022</a:t>
            </a:fld>
            <a:endParaRPr lang="ru-RU" dirty="0"/>
          </a:p>
        </p:txBody>
      </p:sp>
    </p:spTree>
    <p:extLst>
      <p:ext uri="{BB962C8B-B14F-4D97-AF65-F5344CB8AC3E}">
        <p14:creationId xmlns:p14="http://schemas.microsoft.com/office/powerpoint/2010/main" val="42880995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034" y="214290"/>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Нормативные документы по стандартизации</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40</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8" name="Прямоугольник 17"/>
          <p:cNvSpPr/>
          <p:nvPr/>
        </p:nvSpPr>
        <p:spPr>
          <a:xfrm>
            <a:off x="250001" y="1473746"/>
            <a:ext cx="8673774" cy="4031873"/>
          </a:xfrm>
          <a:prstGeom prst="rect">
            <a:avLst/>
          </a:prstGeom>
          <a:solidFill>
            <a:schemeClr val="bg1"/>
          </a:solidFill>
        </p:spPr>
        <p:txBody>
          <a:bodyPr wrap="square">
            <a:spAutoFit/>
          </a:bodyPr>
          <a:lstStyle/>
          <a:p>
            <a:pPr>
              <a:buClr>
                <a:srgbClr val="FF0000"/>
              </a:buClr>
            </a:pPr>
            <a:r>
              <a:rPr lang="ru-RU" sz="3200" b="1" i="1" dirty="0">
                <a:solidFill>
                  <a:srgbClr val="FF0000"/>
                </a:solidFill>
              </a:rPr>
              <a:t>Стандарты организаций</a:t>
            </a:r>
            <a:r>
              <a:rPr lang="ru-RU" sz="3200" dirty="0"/>
              <a:t>, в том числе коммерческих, общественных, научных организаций, саморегулируемых </a:t>
            </a:r>
            <a:r>
              <a:rPr lang="ru-RU" sz="3200" dirty="0" smtClean="0"/>
              <a:t>организаций (СРО), </a:t>
            </a:r>
            <a:r>
              <a:rPr lang="ru-RU" sz="3200" dirty="0"/>
              <a:t>объединений юридических лиц могут разрабатываться и утверждаться ими самостоятельно исходя из необходимости применения в областях знаний результатов исследований, измерений и разработок</a:t>
            </a:r>
            <a:endParaRPr lang="ru-RU" sz="3200" b="1" i="1" dirty="0">
              <a:solidFill>
                <a:srgbClr val="FF0000"/>
              </a:solidFill>
            </a:endParaRPr>
          </a:p>
        </p:txBody>
      </p:sp>
    </p:spTree>
    <p:extLst>
      <p:ext uri="{BB962C8B-B14F-4D97-AF65-F5344CB8AC3E}">
        <p14:creationId xmlns:p14="http://schemas.microsoft.com/office/powerpoint/2010/main" val="29522798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flipV="1">
            <a:off x="0" y="-27383"/>
            <a:ext cx="9144000" cy="808557"/>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n w="17780" cmpd="sng">
                  <a:solidFill>
                    <a:srgbClr val="FF0000"/>
                  </a:solidFill>
                  <a:prstDash val="solid"/>
                  <a:miter lim="800000"/>
                </a:ln>
                <a:solidFill>
                  <a:srgbClr val="FF0000"/>
                </a:solidFill>
                <a:effectLst>
                  <a:outerShdw blurRad="50800" algn="tl" rotWithShape="0">
                    <a:srgbClr val="000000"/>
                  </a:outerShdw>
                </a:effectLst>
              </a:rPr>
              <a:t>Категории стандартов</a:t>
            </a:r>
            <a:endParaRPr lang="ru-RU" sz="3600" dirty="0">
              <a:ln w="17780" cmpd="sng">
                <a:solidFill>
                  <a:srgbClr val="FF0000"/>
                </a:solidFill>
                <a:prstDash val="solid"/>
                <a:miter lim="800000"/>
              </a:ln>
              <a:solidFill>
                <a:srgbClr val="FF0000"/>
              </a:solidFill>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Дата 44"/>
          <p:cNvSpPr>
            <a:spLocks noGrp="1"/>
          </p:cNvSpPr>
          <p:nvPr>
            <p:ph type="dt" sz="half" idx="10"/>
          </p:nvPr>
        </p:nvSpPr>
        <p:spPr/>
        <p:txBody>
          <a:bodyPr/>
          <a:lstStyle/>
          <a:p>
            <a:fld id="{EBC003C1-EFF9-46B3-9A43-8CE7201EAD6B}" type="datetime1">
              <a:rPr lang="ru-RU" smtClean="0"/>
              <a:pPr/>
              <a:t>01.02.2022</a:t>
            </a:fld>
            <a:endParaRPr lang="ru-RU"/>
          </a:p>
        </p:txBody>
      </p:sp>
      <p:sp>
        <p:nvSpPr>
          <p:cNvPr id="37" name="Номер слайда 36"/>
          <p:cNvSpPr>
            <a:spLocks noGrp="1"/>
          </p:cNvSpPr>
          <p:nvPr>
            <p:ph type="sldNum" sz="quarter" idx="12"/>
          </p:nvPr>
        </p:nvSpPr>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41</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6" name="Содержимое 45"/>
          <p:cNvGraphicFramePr>
            <a:graphicFrameLocks noGrp="1"/>
          </p:cNvGraphicFramePr>
          <p:nvPr>
            <p:ph idx="4294967295"/>
            <p:extLst>
              <p:ext uri="{D42A27DB-BD31-4B8C-83A1-F6EECF244321}">
                <p14:modId xmlns:p14="http://schemas.microsoft.com/office/powerpoint/2010/main" val="699302351"/>
              </p:ext>
            </p:extLst>
          </p:nvPr>
        </p:nvGraphicFramePr>
        <p:xfrm>
          <a:off x="0" y="332656"/>
          <a:ext cx="8865807"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28670601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6">
                                            <p:graphicEl>
                                              <a:dgm id="{79566882-FF89-45D8-861C-B8E1C747B4D2}"/>
                                            </p:graphicEl>
                                          </p:spTgt>
                                        </p:tgtEl>
                                        <p:attrNameLst>
                                          <p:attrName>style.visibility</p:attrName>
                                        </p:attrNameLst>
                                      </p:cBhvr>
                                      <p:to>
                                        <p:strVal val="visible"/>
                                      </p:to>
                                    </p:set>
                                    <p:animEffect transition="in" filter="checkerboard(across)">
                                      <p:cBhvr>
                                        <p:cTn id="7" dur="3000"/>
                                        <p:tgtEl>
                                          <p:spTgt spid="46">
                                            <p:graphicEl>
                                              <a:dgm id="{79566882-FF89-45D8-861C-B8E1C747B4D2}"/>
                                            </p:graphicEl>
                                          </p:spTgt>
                                        </p:tgtEl>
                                      </p:cBhvr>
                                    </p:animEffect>
                                  </p:childTnLst>
                                </p:cTn>
                              </p:par>
                            </p:childTnLst>
                          </p:cTn>
                        </p:par>
                        <p:par>
                          <p:cTn id="8" fill="hold">
                            <p:stCondLst>
                              <p:cond delay="3000"/>
                            </p:stCondLst>
                            <p:childTnLst>
                              <p:par>
                                <p:cTn id="9" presetID="5" presetClass="entr" presetSubtype="10" fill="hold" grpId="0" nodeType="afterEffect">
                                  <p:stCondLst>
                                    <p:cond delay="0"/>
                                  </p:stCondLst>
                                  <p:childTnLst>
                                    <p:set>
                                      <p:cBhvr>
                                        <p:cTn id="10" dur="1" fill="hold">
                                          <p:stCondLst>
                                            <p:cond delay="0"/>
                                          </p:stCondLst>
                                        </p:cTn>
                                        <p:tgtEl>
                                          <p:spTgt spid="46">
                                            <p:graphicEl>
                                              <a:dgm id="{8D38918F-4ECF-4334-9FAC-371989C257C8}"/>
                                            </p:graphicEl>
                                          </p:spTgt>
                                        </p:tgtEl>
                                        <p:attrNameLst>
                                          <p:attrName>style.visibility</p:attrName>
                                        </p:attrNameLst>
                                      </p:cBhvr>
                                      <p:to>
                                        <p:strVal val="visible"/>
                                      </p:to>
                                    </p:set>
                                    <p:animEffect transition="in" filter="checkerboard(across)">
                                      <p:cBhvr>
                                        <p:cTn id="11" dur="3000"/>
                                        <p:tgtEl>
                                          <p:spTgt spid="46">
                                            <p:graphicEl>
                                              <a:dgm id="{8D38918F-4ECF-4334-9FAC-371989C257C8}"/>
                                            </p:graphicEl>
                                          </p:spTgt>
                                        </p:tgtEl>
                                      </p:cBhvr>
                                    </p:animEffect>
                                  </p:childTnLst>
                                </p:cTn>
                              </p:par>
                            </p:childTnLst>
                          </p:cTn>
                        </p:par>
                        <p:par>
                          <p:cTn id="12" fill="hold">
                            <p:stCondLst>
                              <p:cond delay="6000"/>
                            </p:stCondLst>
                            <p:childTnLst>
                              <p:par>
                                <p:cTn id="13" presetID="5" presetClass="entr" presetSubtype="10" fill="hold" grpId="0" nodeType="afterEffect">
                                  <p:stCondLst>
                                    <p:cond delay="0"/>
                                  </p:stCondLst>
                                  <p:childTnLst>
                                    <p:set>
                                      <p:cBhvr>
                                        <p:cTn id="14" dur="1" fill="hold">
                                          <p:stCondLst>
                                            <p:cond delay="0"/>
                                          </p:stCondLst>
                                        </p:cTn>
                                        <p:tgtEl>
                                          <p:spTgt spid="46">
                                            <p:graphicEl>
                                              <a:dgm id="{DDE77AB2-8C72-4463-8503-D0C539638063}"/>
                                            </p:graphicEl>
                                          </p:spTgt>
                                        </p:tgtEl>
                                        <p:attrNameLst>
                                          <p:attrName>style.visibility</p:attrName>
                                        </p:attrNameLst>
                                      </p:cBhvr>
                                      <p:to>
                                        <p:strVal val="visible"/>
                                      </p:to>
                                    </p:set>
                                    <p:animEffect transition="in" filter="checkerboard(across)">
                                      <p:cBhvr>
                                        <p:cTn id="15" dur="3000"/>
                                        <p:tgtEl>
                                          <p:spTgt spid="46">
                                            <p:graphicEl>
                                              <a:dgm id="{DDE77AB2-8C72-4463-8503-D0C539638063}"/>
                                            </p:graphicEl>
                                          </p:spTgt>
                                        </p:tgtEl>
                                      </p:cBhvr>
                                    </p:animEffect>
                                  </p:childTnLst>
                                </p:cTn>
                              </p:par>
                            </p:childTnLst>
                          </p:cTn>
                        </p:par>
                        <p:par>
                          <p:cTn id="16" fill="hold">
                            <p:stCondLst>
                              <p:cond delay="9000"/>
                            </p:stCondLst>
                            <p:childTnLst>
                              <p:par>
                                <p:cTn id="17" presetID="5" presetClass="entr" presetSubtype="10" fill="hold" grpId="0" nodeType="afterEffect">
                                  <p:stCondLst>
                                    <p:cond delay="0"/>
                                  </p:stCondLst>
                                  <p:childTnLst>
                                    <p:set>
                                      <p:cBhvr>
                                        <p:cTn id="18" dur="1" fill="hold">
                                          <p:stCondLst>
                                            <p:cond delay="0"/>
                                          </p:stCondLst>
                                        </p:cTn>
                                        <p:tgtEl>
                                          <p:spTgt spid="46">
                                            <p:graphicEl>
                                              <a:dgm id="{6BAEB49A-D674-4318-9E7E-BEADDFD6397B}"/>
                                            </p:graphicEl>
                                          </p:spTgt>
                                        </p:tgtEl>
                                        <p:attrNameLst>
                                          <p:attrName>style.visibility</p:attrName>
                                        </p:attrNameLst>
                                      </p:cBhvr>
                                      <p:to>
                                        <p:strVal val="visible"/>
                                      </p:to>
                                    </p:set>
                                    <p:animEffect transition="in" filter="checkerboard(across)">
                                      <p:cBhvr>
                                        <p:cTn id="19" dur="3000"/>
                                        <p:tgtEl>
                                          <p:spTgt spid="46">
                                            <p:graphicEl>
                                              <a:dgm id="{6BAEB49A-D674-4318-9E7E-BEADDFD6397B}"/>
                                            </p:graphicEl>
                                          </p:spTgt>
                                        </p:tgtEl>
                                      </p:cBhvr>
                                    </p:animEffect>
                                  </p:childTnLst>
                                </p:cTn>
                              </p:par>
                            </p:childTnLst>
                          </p:cTn>
                        </p:par>
                        <p:par>
                          <p:cTn id="20" fill="hold">
                            <p:stCondLst>
                              <p:cond delay="12000"/>
                            </p:stCondLst>
                            <p:childTnLst>
                              <p:par>
                                <p:cTn id="21" presetID="5" presetClass="entr" presetSubtype="10" fill="hold" grpId="0" nodeType="afterEffect">
                                  <p:stCondLst>
                                    <p:cond delay="0"/>
                                  </p:stCondLst>
                                  <p:childTnLst>
                                    <p:set>
                                      <p:cBhvr>
                                        <p:cTn id="22" dur="1" fill="hold">
                                          <p:stCondLst>
                                            <p:cond delay="0"/>
                                          </p:stCondLst>
                                        </p:cTn>
                                        <p:tgtEl>
                                          <p:spTgt spid="46">
                                            <p:graphicEl>
                                              <a:dgm id="{67D2F2C3-82FF-4FD3-B309-48DBA945C012}"/>
                                            </p:graphicEl>
                                          </p:spTgt>
                                        </p:tgtEl>
                                        <p:attrNameLst>
                                          <p:attrName>style.visibility</p:attrName>
                                        </p:attrNameLst>
                                      </p:cBhvr>
                                      <p:to>
                                        <p:strVal val="visible"/>
                                      </p:to>
                                    </p:set>
                                    <p:animEffect transition="in" filter="checkerboard(across)">
                                      <p:cBhvr>
                                        <p:cTn id="23" dur="3000"/>
                                        <p:tgtEl>
                                          <p:spTgt spid="46">
                                            <p:graphicEl>
                                              <a:dgm id="{67D2F2C3-82FF-4FD3-B309-48DBA945C012}"/>
                                            </p:graphicEl>
                                          </p:spTgt>
                                        </p:tgtEl>
                                      </p:cBhvr>
                                    </p:animEffect>
                                  </p:childTnLst>
                                </p:cTn>
                              </p:par>
                            </p:childTnLst>
                          </p:cTn>
                        </p:par>
                        <p:par>
                          <p:cTn id="24" fill="hold">
                            <p:stCondLst>
                              <p:cond delay="15000"/>
                            </p:stCondLst>
                            <p:childTnLst>
                              <p:par>
                                <p:cTn id="25" presetID="5" presetClass="entr" presetSubtype="10" fill="hold" grpId="0" nodeType="afterEffect">
                                  <p:stCondLst>
                                    <p:cond delay="0"/>
                                  </p:stCondLst>
                                  <p:childTnLst>
                                    <p:set>
                                      <p:cBhvr>
                                        <p:cTn id="26" dur="1" fill="hold">
                                          <p:stCondLst>
                                            <p:cond delay="0"/>
                                          </p:stCondLst>
                                        </p:cTn>
                                        <p:tgtEl>
                                          <p:spTgt spid="46">
                                            <p:graphicEl>
                                              <a:dgm id="{9130FC7B-86D2-4201-9C42-30691380E837}"/>
                                            </p:graphicEl>
                                          </p:spTgt>
                                        </p:tgtEl>
                                        <p:attrNameLst>
                                          <p:attrName>style.visibility</p:attrName>
                                        </p:attrNameLst>
                                      </p:cBhvr>
                                      <p:to>
                                        <p:strVal val="visible"/>
                                      </p:to>
                                    </p:set>
                                    <p:animEffect transition="in" filter="checkerboard(across)">
                                      <p:cBhvr>
                                        <p:cTn id="27" dur="3000"/>
                                        <p:tgtEl>
                                          <p:spTgt spid="46">
                                            <p:graphicEl>
                                              <a:dgm id="{9130FC7B-86D2-4201-9C42-30691380E837}"/>
                                            </p:graphicEl>
                                          </p:spTgt>
                                        </p:tgtEl>
                                      </p:cBhvr>
                                    </p:animEffect>
                                  </p:childTnLst>
                                </p:cTn>
                              </p:par>
                            </p:childTnLst>
                          </p:cTn>
                        </p:par>
                        <p:par>
                          <p:cTn id="28" fill="hold">
                            <p:stCondLst>
                              <p:cond delay="18000"/>
                            </p:stCondLst>
                            <p:childTnLst>
                              <p:par>
                                <p:cTn id="29" presetID="5" presetClass="entr" presetSubtype="10" fill="hold" grpId="0" nodeType="afterEffect">
                                  <p:stCondLst>
                                    <p:cond delay="0"/>
                                  </p:stCondLst>
                                  <p:childTnLst>
                                    <p:set>
                                      <p:cBhvr>
                                        <p:cTn id="30" dur="1" fill="hold">
                                          <p:stCondLst>
                                            <p:cond delay="0"/>
                                          </p:stCondLst>
                                        </p:cTn>
                                        <p:tgtEl>
                                          <p:spTgt spid="46">
                                            <p:graphicEl>
                                              <a:dgm id="{F4DF3A96-EC87-4AD3-A050-6BFD8895D472}"/>
                                            </p:graphicEl>
                                          </p:spTgt>
                                        </p:tgtEl>
                                        <p:attrNameLst>
                                          <p:attrName>style.visibility</p:attrName>
                                        </p:attrNameLst>
                                      </p:cBhvr>
                                      <p:to>
                                        <p:strVal val="visible"/>
                                      </p:to>
                                    </p:set>
                                    <p:animEffect transition="in" filter="checkerboard(across)">
                                      <p:cBhvr>
                                        <p:cTn id="31" dur="3000"/>
                                        <p:tgtEl>
                                          <p:spTgt spid="46">
                                            <p:graphicEl>
                                              <a:dgm id="{F4DF3A96-EC87-4AD3-A050-6BFD8895D472}"/>
                                            </p:graphicEl>
                                          </p:spTgt>
                                        </p:tgtEl>
                                      </p:cBhvr>
                                    </p:animEffect>
                                  </p:childTnLst>
                                </p:cTn>
                              </p:par>
                            </p:childTnLst>
                          </p:cTn>
                        </p:par>
                        <p:par>
                          <p:cTn id="32" fill="hold">
                            <p:stCondLst>
                              <p:cond delay="21000"/>
                            </p:stCondLst>
                            <p:childTnLst>
                              <p:par>
                                <p:cTn id="33" presetID="5" presetClass="entr" presetSubtype="10" fill="hold" grpId="0" nodeType="afterEffect">
                                  <p:stCondLst>
                                    <p:cond delay="0"/>
                                  </p:stCondLst>
                                  <p:childTnLst>
                                    <p:set>
                                      <p:cBhvr>
                                        <p:cTn id="34" dur="1" fill="hold">
                                          <p:stCondLst>
                                            <p:cond delay="0"/>
                                          </p:stCondLst>
                                        </p:cTn>
                                        <p:tgtEl>
                                          <p:spTgt spid="46">
                                            <p:graphicEl>
                                              <a:dgm id="{A88DBB8A-A963-4477-B865-76AAA47C7072}"/>
                                            </p:graphicEl>
                                          </p:spTgt>
                                        </p:tgtEl>
                                        <p:attrNameLst>
                                          <p:attrName>style.visibility</p:attrName>
                                        </p:attrNameLst>
                                      </p:cBhvr>
                                      <p:to>
                                        <p:strVal val="visible"/>
                                      </p:to>
                                    </p:set>
                                    <p:animEffect transition="in" filter="checkerboard(across)">
                                      <p:cBhvr>
                                        <p:cTn id="35" dur="3000"/>
                                        <p:tgtEl>
                                          <p:spTgt spid="46">
                                            <p:graphicEl>
                                              <a:dgm id="{A88DBB8A-A963-4477-B865-76AAA47C7072}"/>
                                            </p:graphicEl>
                                          </p:spTgt>
                                        </p:tgtEl>
                                      </p:cBhvr>
                                    </p:animEffect>
                                  </p:childTnLst>
                                </p:cTn>
                              </p:par>
                            </p:childTnLst>
                          </p:cTn>
                        </p:par>
                        <p:par>
                          <p:cTn id="36" fill="hold">
                            <p:stCondLst>
                              <p:cond delay="24000"/>
                            </p:stCondLst>
                            <p:childTnLst>
                              <p:par>
                                <p:cTn id="37" presetID="5" presetClass="entr" presetSubtype="10" fill="hold" grpId="0" nodeType="afterEffect">
                                  <p:stCondLst>
                                    <p:cond delay="0"/>
                                  </p:stCondLst>
                                  <p:childTnLst>
                                    <p:set>
                                      <p:cBhvr>
                                        <p:cTn id="38" dur="1" fill="hold">
                                          <p:stCondLst>
                                            <p:cond delay="0"/>
                                          </p:stCondLst>
                                        </p:cTn>
                                        <p:tgtEl>
                                          <p:spTgt spid="46">
                                            <p:graphicEl>
                                              <a:dgm id="{486E965B-452E-4DC5-B572-ABFBF3B1E043}"/>
                                            </p:graphicEl>
                                          </p:spTgt>
                                        </p:tgtEl>
                                        <p:attrNameLst>
                                          <p:attrName>style.visibility</p:attrName>
                                        </p:attrNameLst>
                                      </p:cBhvr>
                                      <p:to>
                                        <p:strVal val="visible"/>
                                      </p:to>
                                    </p:set>
                                    <p:animEffect transition="in" filter="checkerboard(across)">
                                      <p:cBhvr>
                                        <p:cTn id="39" dur="3000"/>
                                        <p:tgtEl>
                                          <p:spTgt spid="46">
                                            <p:graphicEl>
                                              <a:dgm id="{486E965B-452E-4DC5-B572-ABFBF3B1E043}"/>
                                            </p:graphicEl>
                                          </p:spTgt>
                                        </p:tgtEl>
                                      </p:cBhvr>
                                    </p:animEffect>
                                  </p:childTnLst>
                                </p:cTn>
                              </p:par>
                            </p:childTnLst>
                          </p:cTn>
                        </p:par>
                        <p:par>
                          <p:cTn id="40" fill="hold">
                            <p:stCondLst>
                              <p:cond delay="27000"/>
                            </p:stCondLst>
                            <p:childTnLst>
                              <p:par>
                                <p:cTn id="41" presetID="5" presetClass="entr" presetSubtype="10" fill="hold" grpId="0" nodeType="afterEffect">
                                  <p:stCondLst>
                                    <p:cond delay="0"/>
                                  </p:stCondLst>
                                  <p:childTnLst>
                                    <p:set>
                                      <p:cBhvr>
                                        <p:cTn id="42" dur="1" fill="hold">
                                          <p:stCondLst>
                                            <p:cond delay="0"/>
                                          </p:stCondLst>
                                        </p:cTn>
                                        <p:tgtEl>
                                          <p:spTgt spid="46">
                                            <p:graphicEl>
                                              <a:dgm id="{C9D3DBA0-670A-4F6E-82B9-5F7870549EBF}"/>
                                            </p:graphicEl>
                                          </p:spTgt>
                                        </p:tgtEl>
                                        <p:attrNameLst>
                                          <p:attrName>style.visibility</p:attrName>
                                        </p:attrNameLst>
                                      </p:cBhvr>
                                      <p:to>
                                        <p:strVal val="visible"/>
                                      </p:to>
                                    </p:set>
                                    <p:animEffect transition="in" filter="checkerboard(across)">
                                      <p:cBhvr>
                                        <p:cTn id="43" dur="3000"/>
                                        <p:tgtEl>
                                          <p:spTgt spid="46">
                                            <p:graphicEl>
                                              <a:dgm id="{C9D3DBA0-670A-4F6E-82B9-5F7870549EBF}"/>
                                            </p:graphicEl>
                                          </p:spTgt>
                                        </p:tgtEl>
                                      </p:cBhvr>
                                    </p:animEffect>
                                  </p:childTnLst>
                                </p:cTn>
                              </p:par>
                            </p:childTnLst>
                          </p:cTn>
                        </p:par>
                        <p:par>
                          <p:cTn id="44" fill="hold">
                            <p:stCondLst>
                              <p:cond delay="30000"/>
                            </p:stCondLst>
                            <p:childTnLst>
                              <p:par>
                                <p:cTn id="45" presetID="5" presetClass="entr" presetSubtype="10" fill="hold" grpId="0" nodeType="afterEffect">
                                  <p:stCondLst>
                                    <p:cond delay="0"/>
                                  </p:stCondLst>
                                  <p:childTnLst>
                                    <p:set>
                                      <p:cBhvr>
                                        <p:cTn id="46" dur="1" fill="hold">
                                          <p:stCondLst>
                                            <p:cond delay="0"/>
                                          </p:stCondLst>
                                        </p:cTn>
                                        <p:tgtEl>
                                          <p:spTgt spid="46">
                                            <p:graphicEl>
                                              <a:dgm id="{1439F2D4-312B-48D0-BA2A-9F55E13A503B}"/>
                                            </p:graphicEl>
                                          </p:spTgt>
                                        </p:tgtEl>
                                        <p:attrNameLst>
                                          <p:attrName>style.visibility</p:attrName>
                                        </p:attrNameLst>
                                      </p:cBhvr>
                                      <p:to>
                                        <p:strVal val="visible"/>
                                      </p:to>
                                    </p:set>
                                    <p:animEffect transition="in" filter="checkerboard(across)">
                                      <p:cBhvr>
                                        <p:cTn id="47" dur="3000"/>
                                        <p:tgtEl>
                                          <p:spTgt spid="46">
                                            <p:graphicEl>
                                              <a:dgm id="{1439F2D4-312B-48D0-BA2A-9F55E13A503B}"/>
                                            </p:graphicEl>
                                          </p:spTgt>
                                        </p:tgtEl>
                                      </p:cBhvr>
                                    </p:animEffect>
                                  </p:childTnLst>
                                </p:cTn>
                              </p:par>
                            </p:childTnLst>
                          </p:cTn>
                        </p:par>
                        <p:par>
                          <p:cTn id="48" fill="hold">
                            <p:stCondLst>
                              <p:cond delay="33000"/>
                            </p:stCondLst>
                            <p:childTnLst>
                              <p:par>
                                <p:cTn id="49" presetID="5" presetClass="entr" presetSubtype="10" fill="hold" grpId="0" nodeType="afterEffect">
                                  <p:stCondLst>
                                    <p:cond delay="0"/>
                                  </p:stCondLst>
                                  <p:childTnLst>
                                    <p:set>
                                      <p:cBhvr>
                                        <p:cTn id="50" dur="1" fill="hold">
                                          <p:stCondLst>
                                            <p:cond delay="0"/>
                                          </p:stCondLst>
                                        </p:cTn>
                                        <p:tgtEl>
                                          <p:spTgt spid="46">
                                            <p:graphicEl>
                                              <a:dgm id="{86B44F6B-2B22-4717-BB96-A75688540930}"/>
                                            </p:graphicEl>
                                          </p:spTgt>
                                        </p:tgtEl>
                                        <p:attrNameLst>
                                          <p:attrName>style.visibility</p:attrName>
                                        </p:attrNameLst>
                                      </p:cBhvr>
                                      <p:to>
                                        <p:strVal val="visible"/>
                                      </p:to>
                                    </p:set>
                                    <p:animEffect transition="in" filter="checkerboard(across)">
                                      <p:cBhvr>
                                        <p:cTn id="51" dur="3000"/>
                                        <p:tgtEl>
                                          <p:spTgt spid="46">
                                            <p:graphicEl>
                                              <a:dgm id="{86B44F6B-2B22-4717-BB96-A75688540930}"/>
                                            </p:graphicEl>
                                          </p:spTgt>
                                        </p:tgtEl>
                                      </p:cBhvr>
                                    </p:animEffect>
                                  </p:childTnLst>
                                </p:cTn>
                              </p:par>
                            </p:childTnLst>
                          </p:cTn>
                        </p:par>
                        <p:par>
                          <p:cTn id="52" fill="hold">
                            <p:stCondLst>
                              <p:cond delay="36000"/>
                            </p:stCondLst>
                            <p:childTnLst>
                              <p:par>
                                <p:cTn id="53" presetID="5" presetClass="entr" presetSubtype="10" fill="hold" grpId="0" nodeType="afterEffect">
                                  <p:stCondLst>
                                    <p:cond delay="0"/>
                                  </p:stCondLst>
                                  <p:childTnLst>
                                    <p:set>
                                      <p:cBhvr>
                                        <p:cTn id="54" dur="1" fill="hold">
                                          <p:stCondLst>
                                            <p:cond delay="0"/>
                                          </p:stCondLst>
                                        </p:cTn>
                                        <p:tgtEl>
                                          <p:spTgt spid="46">
                                            <p:graphicEl>
                                              <a:dgm id="{3593A718-A172-4A82-8A52-AE62A13C0AA8}"/>
                                            </p:graphicEl>
                                          </p:spTgt>
                                        </p:tgtEl>
                                        <p:attrNameLst>
                                          <p:attrName>style.visibility</p:attrName>
                                        </p:attrNameLst>
                                      </p:cBhvr>
                                      <p:to>
                                        <p:strVal val="visible"/>
                                      </p:to>
                                    </p:set>
                                    <p:animEffect transition="in" filter="checkerboard(across)">
                                      <p:cBhvr>
                                        <p:cTn id="55" dur="3000"/>
                                        <p:tgtEl>
                                          <p:spTgt spid="46">
                                            <p:graphicEl>
                                              <a:dgm id="{3593A718-A172-4A82-8A52-AE62A13C0AA8}"/>
                                            </p:graphicEl>
                                          </p:spTgt>
                                        </p:tgtEl>
                                      </p:cBhvr>
                                    </p:animEffect>
                                  </p:childTnLst>
                                </p:cTn>
                              </p:par>
                            </p:childTnLst>
                          </p:cTn>
                        </p:par>
                        <p:par>
                          <p:cTn id="56" fill="hold">
                            <p:stCondLst>
                              <p:cond delay="39000"/>
                            </p:stCondLst>
                            <p:childTnLst>
                              <p:par>
                                <p:cTn id="57" presetID="5" presetClass="entr" presetSubtype="10" fill="hold" grpId="0" nodeType="afterEffect">
                                  <p:stCondLst>
                                    <p:cond delay="0"/>
                                  </p:stCondLst>
                                  <p:childTnLst>
                                    <p:set>
                                      <p:cBhvr>
                                        <p:cTn id="58" dur="1" fill="hold">
                                          <p:stCondLst>
                                            <p:cond delay="0"/>
                                          </p:stCondLst>
                                        </p:cTn>
                                        <p:tgtEl>
                                          <p:spTgt spid="46">
                                            <p:graphicEl>
                                              <a:dgm id="{B0B150BB-FC08-4BB1-9D56-D5DF9A10999C}"/>
                                            </p:graphicEl>
                                          </p:spTgt>
                                        </p:tgtEl>
                                        <p:attrNameLst>
                                          <p:attrName>style.visibility</p:attrName>
                                        </p:attrNameLst>
                                      </p:cBhvr>
                                      <p:to>
                                        <p:strVal val="visible"/>
                                      </p:to>
                                    </p:set>
                                    <p:animEffect transition="in" filter="checkerboard(across)">
                                      <p:cBhvr>
                                        <p:cTn id="59" dur="3000"/>
                                        <p:tgtEl>
                                          <p:spTgt spid="46">
                                            <p:graphicEl>
                                              <a:dgm id="{B0B150BB-FC08-4BB1-9D56-D5DF9A10999C}"/>
                                            </p:graphicEl>
                                          </p:spTgt>
                                        </p:tgtEl>
                                      </p:cBhvr>
                                    </p:animEffect>
                                  </p:childTnLst>
                                </p:cTn>
                              </p:par>
                            </p:childTnLst>
                          </p:cTn>
                        </p:par>
                        <p:par>
                          <p:cTn id="60" fill="hold">
                            <p:stCondLst>
                              <p:cond delay="42000"/>
                            </p:stCondLst>
                            <p:childTnLst>
                              <p:par>
                                <p:cTn id="61" presetID="5" presetClass="entr" presetSubtype="10" fill="hold" grpId="0" nodeType="afterEffect">
                                  <p:stCondLst>
                                    <p:cond delay="0"/>
                                  </p:stCondLst>
                                  <p:childTnLst>
                                    <p:set>
                                      <p:cBhvr>
                                        <p:cTn id="62" dur="1" fill="hold">
                                          <p:stCondLst>
                                            <p:cond delay="0"/>
                                          </p:stCondLst>
                                        </p:cTn>
                                        <p:tgtEl>
                                          <p:spTgt spid="46">
                                            <p:graphicEl>
                                              <a:dgm id="{D19CDEFC-C33F-4939-9162-EDAC8F64BC64}"/>
                                            </p:graphicEl>
                                          </p:spTgt>
                                        </p:tgtEl>
                                        <p:attrNameLst>
                                          <p:attrName>style.visibility</p:attrName>
                                        </p:attrNameLst>
                                      </p:cBhvr>
                                      <p:to>
                                        <p:strVal val="visible"/>
                                      </p:to>
                                    </p:set>
                                    <p:animEffect transition="in" filter="checkerboard(across)">
                                      <p:cBhvr>
                                        <p:cTn id="63" dur="3000"/>
                                        <p:tgtEl>
                                          <p:spTgt spid="46">
                                            <p:graphicEl>
                                              <a:dgm id="{D19CDEFC-C33F-4939-9162-EDAC8F64BC64}"/>
                                            </p:graphicEl>
                                          </p:spTgt>
                                        </p:tgtEl>
                                      </p:cBhvr>
                                    </p:animEffect>
                                  </p:childTnLst>
                                </p:cTn>
                              </p:par>
                            </p:childTnLst>
                          </p:cTn>
                        </p:par>
                        <p:par>
                          <p:cTn id="64" fill="hold">
                            <p:stCondLst>
                              <p:cond delay="45000"/>
                            </p:stCondLst>
                            <p:childTnLst>
                              <p:par>
                                <p:cTn id="65" presetID="5" presetClass="entr" presetSubtype="10" fill="hold" grpId="0" nodeType="afterEffect">
                                  <p:stCondLst>
                                    <p:cond delay="0"/>
                                  </p:stCondLst>
                                  <p:childTnLst>
                                    <p:set>
                                      <p:cBhvr>
                                        <p:cTn id="66" dur="1" fill="hold">
                                          <p:stCondLst>
                                            <p:cond delay="0"/>
                                          </p:stCondLst>
                                        </p:cTn>
                                        <p:tgtEl>
                                          <p:spTgt spid="46">
                                            <p:graphicEl>
                                              <a:dgm id="{4D9E65A0-35BF-4352-BD29-D590A6ABF67F}"/>
                                            </p:graphicEl>
                                          </p:spTgt>
                                        </p:tgtEl>
                                        <p:attrNameLst>
                                          <p:attrName>style.visibility</p:attrName>
                                        </p:attrNameLst>
                                      </p:cBhvr>
                                      <p:to>
                                        <p:strVal val="visible"/>
                                      </p:to>
                                    </p:set>
                                    <p:animEffect transition="in" filter="checkerboard(across)">
                                      <p:cBhvr>
                                        <p:cTn id="67" dur="3000"/>
                                        <p:tgtEl>
                                          <p:spTgt spid="46">
                                            <p:graphicEl>
                                              <a:dgm id="{4D9E65A0-35BF-4352-BD29-D590A6ABF67F}"/>
                                            </p:graphicEl>
                                          </p:spTgt>
                                        </p:tgtEl>
                                      </p:cBhvr>
                                    </p:animEffect>
                                  </p:childTnLst>
                                </p:cTn>
                              </p:par>
                            </p:childTnLst>
                          </p:cTn>
                        </p:par>
                        <p:par>
                          <p:cTn id="68" fill="hold">
                            <p:stCondLst>
                              <p:cond delay="48000"/>
                            </p:stCondLst>
                            <p:childTnLst>
                              <p:par>
                                <p:cTn id="69" presetID="5" presetClass="entr" presetSubtype="10" fill="hold" grpId="0" nodeType="afterEffect">
                                  <p:stCondLst>
                                    <p:cond delay="0"/>
                                  </p:stCondLst>
                                  <p:childTnLst>
                                    <p:set>
                                      <p:cBhvr>
                                        <p:cTn id="70" dur="1" fill="hold">
                                          <p:stCondLst>
                                            <p:cond delay="0"/>
                                          </p:stCondLst>
                                        </p:cTn>
                                        <p:tgtEl>
                                          <p:spTgt spid="46">
                                            <p:graphicEl>
                                              <a:dgm id="{E9753291-FC27-42DB-BACA-02644513C8FD}"/>
                                            </p:graphicEl>
                                          </p:spTgt>
                                        </p:tgtEl>
                                        <p:attrNameLst>
                                          <p:attrName>style.visibility</p:attrName>
                                        </p:attrNameLst>
                                      </p:cBhvr>
                                      <p:to>
                                        <p:strVal val="visible"/>
                                      </p:to>
                                    </p:set>
                                    <p:animEffect transition="in" filter="checkerboard(across)">
                                      <p:cBhvr>
                                        <p:cTn id="71" dur="3000"/>
                                        <p:tgtEl>
                                          <p:spTgt spid="46">
                                            <p:graphicEl>
                                              <a:dgm id="{E9753291-FC27-42DB-BACA-02644513C8FD}"/>
                                            </p:graphicEl>
                                          </p:spTgt>
                                        </p:tgtEl>
                                      </p:cBhvr>
                                    </p:animEffect>
                                  </p:childTnLst>
                                </p:cTn>
                              </p:par>
                            </p:childTnLst>
                          </p:cTn>
                        </p:par>
                        <p:par>
                          <p:cTn id="72" fill="hold">
                            <p:stCondLst>
                              <p:cond delay="51000"/>
                            </p:stCondLst>
                            <p:childTnLst>
                              <p:par>
                                <p:cTn id="73" presetID="5" presetClass="entr" presetSubtype="10" fill="hold" grpId="0" nodeType="afterEffect">
                                  <p:stCondLst>
                                    <p:cond delay="0"/>
                                  </p:stCondLst>
                                  <p:childTnLst>
                                    <p:set>
                                      <p:cBhvr>
                                        <p:cTn id="74" dur="1" fill="hold">
                                          <p:stCondLst>
                                            <p:cond delay="0"/>
                                          </p:stCondLst>
                                        </p:cTn>
                                        <p:tgtEl>
                                          <p:spTgt spid="46">
                                            <p:graphicEl>
                                              <a:dgm id="{D1D52478-C6D4-42AE-948F-BB655C5F97F8}"/>
                                            </p:graphicEl>
                                          </p:spTgt>
                                        </p:tgtEl>
                                        <p:attrNameLst>
                                          <p:attrName>style.visibility</p:attrName>
                                        </p:attrNameLst>
                                      </p:cBhvr>
                                      <p:to>
                                        <p:strVal val="visible"/>
                                      </p:to>
                                    </p:set>
                                    <p:animEffect transition="in" filter="checkerboard(across)">
                                      <p:cBhvr>
                                        <p:cTn id="75" dur="3000"/>
                                        <p:tgtEl>
                                          <p:spTgt spid="46">
                                            <p:graphicEl>
                                              <a:dgm id="{D1D52478-C6D4-42AE-948F-BB655C5F97F8}"/>
                                            </p:graphicEl>
                                          </p:spTgt>
                                        </p:tgtEl>
                                      </p:cBhvr>
                                    </p:animEffect>
                                  </p:childTnLst>
                                </p:cTn>
                              </p:par>
                            </p:childTnLst>
                          </p:cTn>
                        </p:par>
                        <p:par>
                          <p:cTn id="76" fill="hold">
                            <p:stCondLst>
                              <p:cond delay="54000"/>
                            </p:stCondLst>
                            <p:childTnLst>
                              <p:par>
                                <p:cTn id="77" presetID="5" presetClass="entr" presetSubtype="10" fill="hold" grpId="0" nodeType="afterEffect">
                                  <p:stCondLst>
                                    <p:cond delay="0"/>
                                  </p:stCondLst>
                                  <p:childTnLst>
                                    <p:set>
                                      <p:cBhvr>
                                        <p:cTn id="78" dur="1" fill="hold">
                                          <p:stCondLst>
                                            <p:cond delay="0"/>
                                          </p:stCondLst>
                                        </p:cTn>
                                        <p:tgtEl>
                                          <p:spTgt spid="46">
                                            <p:graphicEl>
                                              <a:dgm id="{425E7AA2-CAB7-4482-92EB-A53B45E1C1B7}"/>
                                            </p:graphicEl>
                                          </p:spTgt>
                                        </p:tgtEl>
                                        <p:attrNameLst>
                                          <p:attrName>style.visibility</p:attrName>
                                        </p:attrNameLst>
                                      </p:cBhvr>
                                      <p:to>
                                        <p:strVal val="visible"/>
                                      </p:to>
                                    </p:set>
                                    <p:animEffect transition="in" filter="checkerboard(across)">
                                      <p:cBhvr>
                                        <p:cTn id="79" dur="3000"/>
                                        <p:tgtEl>
                                          <p:spTgt spid="46">
                                            <p:graphicEl>
                                              <a:dgm id="{425E7AA2-CAB7-4482-92EB-A53B45E1C1B7}"/>
                                            </p:graphicEl>
                                          </p:spTgt>
                                        </p:tgtEl>
                                      </p:cBhvr>
                                    </p:animEffect>
                                  </p:childTnLst>
                                </p:cTn>
                              </p:par>
                            </p:childTnLst>
                          </p:cTn>
                        </p:par>
                        <p:par>
                          <p:cTn id="80" fill="hold">
                            <p:stCondLst>
                              <p:cond delay="57000"/>
                            </p:stCondLst>
                            <p:childTnLst>
                              <p:par>
                                <p:cTn id="81" presetID="5" presetClass="entr" presetSubtype="10" fill="hold" grpId="0" nodeType="afterEffect">
                                  <p:stCondLst>
                                    <p:cond delay="0"/>
                                  </p:stCondLst>
                                  <p:childTnLst>
                                    <p:set>
                                      <p:cBhvr>
                                        <p:cTn id="82" dur="1" fill="hold">
                                          <p:stCondLst>
                                            <p:cond delay="0"/>
                                          </p:stCondLst>
                                        </p:cTn>
                                        <p:tgtEl>
                                          <p:spTgt spid="46">
                                            <p:graphicEl>
                                              <a:dgm id="{83380828-C896-42E1-8298-D141C7577D73}"/>
                                            </p:graphicEl>
                                          </p:spTgt>
                                        </p:tgtEl>
                                        <p:attrNameLst>
                                          <p:attrName>style.visibility</p:attrName>
                                        </p:attrNameLst>
                                      </p:cBhvr>
                                      <p:to>
                                        <p:strVal val="visible"/>
                                      </p:to>
                                    </p:set>
                                    <p:animEffect transition="in" filter="checkerboard(across)">
                                      <p:cBhvr>
                                        <p:cTn id="83" dur="3000"/>
                                        <p:tgtEl>
                                          <p:spTgt spid="46">
                                            <p:graphicEl>
                                              <a:dgm id="{83380828-C896-42E1-8298-D141C7577D73}"/>
                                            </p:graphicEl>
                                          </p:spTgt>
                                        </p:tgtEl>
                                      </p:cBhvr>
                                    </p:animEffect>
                                  </p:childTnLst>
                                </p:cTn>
                              </p:par>
                            </p:childTnLst>
                          </p:cTn>
                        </p:par>
                        <p:par>
                          <p:cTn id="84" fill="hold">
                            <p:stCondLst>
                              <p:cond delay="60000"/>
                            </p:stCondLst>
                            <p:childTnLst>
                              <p:par>
                                <p:cTn id="85" presetID="5" presetClass="entr" presetSubtype="10" fill="hold" grpId="0" nodeType="afterEffect">
                                  <p:stCondLst>
                                    <p:cond delay="0"/>
                                  </p:stCondLst>
                                  <p:childTnLst>
                                    <p:set>
                                      <p:cBhvr>
                                        <p:cTn id="86" dur="1" fill="hold">
                                          <p:stCondLst>
                                            <p:cond delay="0"/>
                                          </p:stCondLst>
                                        </p:cTn>
                                        <p:tgtEl>
                                          <p:spTgt spid="46">
                                            <p:graphicEl>
                                              <a:dgm id="{7CF18F43-D8EE-4874-872B-52AB581D0809}"/>
                                            </p:graphicEl>
                                          </p:spTgt>
                                        </p:tgtEl>
                                        <p:attrNameLst>
                                          <p:attrName>style.visibility</p:attrName>
                                        </p:attrNameLst>
                                      </p:cBhvr>
                                      <p:to>
                                        <p:strVal val="visible"/>
                                      </p:to>
                                    </p:set>
                                    <p:animEffect transition="in" filter="checkerboard(across)">
                                      <p:cBhvr>
                                        <p:cTn id="87" dur="3000"/>
                                        <p:tgtEl>
                                          <p:spTgt spid="46">
                                            <p:graphicEl>
                                              <a:dgm id="{7CF18F43-D8EE-4874-872B-52AB581D0809}"/>
                                            </p:graphicEl>
                                          </p:spTgt>
                                        </p:tgtEl>
                                      </p:cBhvr>
                                    </p:animEffect>
                                  </p:childTnLst>
                                </p:cTn>
                              </p:par>
                            </p:childTnLst>
                          </p:cTn>
                        </p:par>
                        <p:par>
                          <p:cTn id="88" fill="hold">
                            <p:stCondLst>
                              <p:cond delay="63000"/>
                            </p:stCondLst>
                            <p:childTnLst>
                              <p:par>
                                <p:cTn id="89" presetID="5" presetClass="entr" presetSubtype="10" fill="hold" grpId="0" nodeType="afterEffect">
                                  <p:stCondLst>
                                    <p:cond delay="0"/>
                                  </p:stCondLst>
                                  <p:childTnLst>
                                    <p:set>
                                      <p:cBhvr>
                                        <p:cTn id="90" dur="1" fill="hold">
                                          <p:stCondLst>
                                            <p:cond delay="0"/>
                                          </p:stCondLst>
                                        </p:cTn>
                                        <p:tgtEl>
                                          <p:spTgt spid="46">
                                            <p:graphicEl>
                                              <a:dgm id="{3BBF6B3E-42A0-4C26-AE7B-374261F8F48E}"/>
                                            </p:graphicEl>
                                          </p:spTgt>
                                        </p:tgtEl>
                                        <p:attrNameLst>
                                          <p:attrName>style.visibility</p:attrName>
                                        </p:attrNameLst>
                                      </p:cBhvr>
                                      <p:to>
                                        <p:strVal val="visible"/>
                                      </p:to>
                                    </p:set>
                                    <p:animEffect transition="in" filter="checkerboard(across)">
                                      <p:cBhvr>
                                        <p:cTn id="91" dur="3000"/>
                                        <p:tgtEl>
                                          <p:spTgt spid="46">
                                            <p:graphicEl>
                                              <a:dgm id="{3BBF6B3E-42A0-4C26-AE7B-374261F8F48E}"/>
                                            </p:graphicEl>
                                          </p:spTgt>
                                        </p:tgtEl>
                                      </p:cBhvr>
                                    </p:animEffect>
                                  </p:childTnLst>
                                </p:cTn>
                              </p:par>
                            </p:childTnLst>
                          </p:cTn>
                        </p:par>
                        <p:par>
                          <p:cTn id="92" fill="hold">
                            <p:stCondLst>
                              <p:cond delay="66000"/>
                            </p:stCondLst>
                            <p:childTnLst>
                              <p:par>
                                <p:cTn id="93" presetID="5" presetClass="entr" presetSubtype="10" fill="hold" grpId="0" nodeType="afterEffect">
                                  <p:stCondLst>
                                    <p:cond delay="0"/>
                                  </p:stCondLst>
                                  <p:childTnLst>
                                    <p:set>
                                      <p:cBhvr>
                                        <p:cTn id="94" dur="1" fill="hold">
                                          <p:stCondLst>
                                            <p:cond delay="0"/>
                                          </p:stCondLst>
                                        </p:cTn>
                                        <p:tgtEl>
                                          <p:spTgt spid="46">
                                            <p:graphicEl>
                                              <a:dgm id="{50D8A2F5-CB82-4636-8DB7-9B09F0DD3CBA}"/>
                                            </p:graphicEl>
                                          </p:spTgt>
                                        </p:tgtEl>
                                        <p:attrNameLst>
                                          <p:attrName>style.visibility</p:attrName>
                                        </p:attrNameLst>
                                      </p:cBhvr>
                                      <p:to>
                                        <p:strVal val="visible"/>
                                      </p:to>
                                    </p:set>
                                    <p:animEffect transition="in" filter="checkerboard(across)">
                                      <p:cBhvr>
                                        <p:cTn id="95" dur="3000"/>
                                        <p:tgtEl>
                                          <p:spTgt spid="46">
                                            <p:graphicEl>
                                              <a:dgm id="{50D8A2F5-CB82-4636-8DB7-9B09F0DD3CBA}"/>
                                            </p:graphicEl>
                                          </p:spTgt>
                                        </p:tgtEl>
                                      </p:cBhvr>
                                    </p:animEffect>
                                  </p:childTnLst>
                                </p:cTn>
                              </p:par>
                            </p:childTnLst>
                          </p:cTn>
                        </p:par>
                        <p:par>
                          <p:cTn id="96" fill="hold">
                            <p:stCondLst>
                              <p:cond delay="69000"/>
                            </p:stCondLst>
                            <p:childTnLst>
                              <p:par>
                                <p:cTn id="97" presetID="5" presetClass="entr" presetSubtype="10" fill="hold" grpId="0" nodeType="afterEffect">
                                  <p:stCondLst>
                                    <p:cond delay="0"/>
                                  </p:stCondLst>
                                  <p:childTnLst>
                                    <p:set>
                                      <p:cBhvr>
                                        <p:cTn id="98" dur="1" fill="hold">
                                          <p:stCondLst>
                                            <p:cond delay="0"/>
                                          </p:stCondLst>
                                        </p:cTn>
                                        <p:tgtEl>
                                          <p:spTgt spid="46">
                                            <p:graphicEl>
                                              <a:dgm id="{6B62750D-6544-47AB-8F8D-80A1B291C4D6}"/>
                                            </p:graphicEl>
                                          </p:spTgt>
                                        </p:tgtEl>
                                        <p:attrNameLst>
                                          <p:attrName>style.visibility</p:attrName>
                                        </p:attrNameLst>
                                      </p:cBhvr>
                                      <p:to>
                                        <p:strVal val="visible"/>
                                      </p:to>
                                    </p:set>
                                    <p:animEffect transition="in" filter="checkerboard(across)">
                                      <p:cBhvr>
                                        <p:cTn id="99" dur="3000"/>
                                        <p:tgtEl>
                                          <p:spTgt spid="46">
                                            <p:graphicEl>
                                              <a:dgm id="{6B62750D-6544-47AB-8F8D-80A1B291C4D6}"/>
                                            </p:graphicEl>
                                          </p:spTgt>
                                        </p:tgtEl>
                                      </p:cBhvr>
                                    </p:animEffect>
                                  </p:childTnLst>
                                </p:cTn>
                              </p:par>
                            </p:childTnLst>
                          </p:cTn>
                        </p:par>
                        <p:par>
                          <p:cTn id="100" fill="hold">
                            <p:stCondLst>
                              <p:cond delay="72000"/>
                            </p:stCondLst>
                            <p:childTnLst>
                              <p:par>
                                <p:cTn id="101" presetID="5" presetClass="entr" presetSubtype="10" fill="hold" grpId="0" nodeType="afterEffect">
                                  <p:stCondLst>
                                    <p:cond delay="0"/>
                                  </p:stCondLst>
                                  <p:childTnLst>
                                    <p:set>
                                      <p:cBhvr>
                                        <p:cTn id="102" dur="1" fill="hold">
                                          <p:stCondLst>
                                            <p:cond delay="0"/>
                                          </p:stCondLst>
                                        </p:cTn>
                                        <p:tgtEl>
                                          <p:spTgt spid="46">
                                            <p:graphicEl>
                                              <a:dgm id="{9B7E8DC9-29B9-4F20-AB5A-372243736D25}"/>
                                            </p:graphicEl>
                                          </p:spTgt>
                                        </p:tgtEl>
                                        <p:attrNameLst>
                                          <p:attrName>style.visibility</p:attrName>
                                        </p:attrNameLst>
                                      </p:cBhvr>
                                      <p:to>
                                        <p:strVal val="visible"/>
                                      </p:to>
                                    </p:set>
                                    <p:animEffect transition="in" filter="checkerboard(across)">
                                      <p:cBhvr>
                                        <p:cTn id="103" dur="3000"/>
                                        <p:tgtEl>
                                          <p:spTgt spid="46">
                                            <p:graphicEl>
                                              <a:dgm id="{9B7E8DC9-29B9-4F20-AB5A-372243736D25}"/>
                                            </p:graphicEl>
                                          </p:spTgt>
                                        </p:tgtEl>
                                      </p:cBhvr>
                                    </p:animEffect>
                                  </p:childTnLst>
                                </p:cTn>
                              </p:par>
                            </p:childTnLst>
                          </p:cTn>
                        </p:par>
                        <p:par>
                          <p:cTn id="104" fill="hold">
                            <p:stCondLst>
                              <p:cond delay="75000"/>
                            </p:stCondLst>
                            <p:childTnLst>
                              <p:par>
                                <p:cTn id="105" presetID="5" presetClass="entr" presetSubtype="10" fill="hold" grpId="0" nodeType="afterEffect">
                                  <p:stCondLst>
                                    <p:cond delay="0"/>
                                  </p:stCondLst>
                                  <p:childTnLst>
                                    <p:set>
                                      <p:cBhvr>
                                        <p:cTn id="106" dur="1" fill="hold">
                                          <p:stCondLst>
                                            <p:cond delay="0"/>
                                          </p:stCondLst>
                                        </p:cTn>
                                        <p:tgtEl>
                                          <p:spTgt spid="46">
                                            <p:graphicEl>
                                              <a:dgm id="{DBD46184-9D60-40F6-A35D-833D202AF9AD}"/>
                                            </p:graphicEl>
                                          </p:spTgt>
                                        </p:tgtEl>
                                        <p:attrNameLst>
                                          <p:attrName>style.visibility</p:attrName>
                                        </p:attrNameLst>
                                      </p:cBhvr>
                                      <p:to>
                                        <p:strVal val="visible"/>
                                      </p:to>
                                    </p:set>
                                    <p:animEffect transition="in" filter="checkerboard(across)">
                                      <p:cBhvr>
                                        <p:cTn id="107" dur="3000"/>
                                        <p:tgtEl>
                                          <p:spTgt spid="46">
                                            <p:graphicEl>
                                              <a:dgm id="{DBD46184-9D60-40F6-A35D-833D202AF9AD}"/>
                                            </p:graphicEl>
                                          </p:spTgt>
                                        </p:tgtEl>
                                      </p:cBhvr>
                                    </p:animEffect>
                                  </p:childTnLst>
                                </p:cTn>
                              </p:par>
                            </p:childTnLst>
                          </p:cTn>
                        </p:par>
                        <p:par>
                          <p:cTn id="108" fill="hold">
                            <p:stCondLst>
                              <p:cond delay="78000"/>
                            </p:stCondLst>
                            <p:childTnLst>
                              <p:par>
                                <p:cTn id="109" presetID="5" presetClass="entr" presetSubtype="10" fill="hold" grpId="0" nodeType="afterEffect">
                                  <p:stCondLst>
                                    <p:cond delay="0"/>
                                  </p:stCondLst>
                                  <p:childTnLst>
                                    <p:set>
                                      <p:cBhvr>
                                        <p:cTn id="110" dur="1" fill="hold">
                                          <p:stCondLst>
                                            <p:cond delay="0"/>
                                          </p:stCondLst>
                                        </p:cTn>
                                        <p:tgtEl>
                                          <p:spTgt spid="46">
                                            <p:graphicEl>
                                              <a:dgm id="{3320E426-0234-4636-9BE1-623319E8375A}"/>
                                            </p:graphicEl>
                                          </p:spTgt>
                                        </p:tgtEl>
                                        <p:attrNameLst>
                                          <p:attrName>style.visibility</p:attrName>
                                        </p:attrNameLst>
                                      </p:cBhvr>
                                      <p:to>
                                        <p:strVal val="visible"/>
                                      </p:to>
                                    </p:set>
                                    <p:animEffect transition="in" filter="checkerboard(across)">
                                      <p:cBhvr>
                                        <p:cTn id="111" dur="3000"/>
                                        <p:tgtEl>
                                          <p:spTgt spid="46">
                                            <p:graphicEl>
                                              <a:dgm id="{3320E426-0234-4636-9BE1-623319E8375A}"/>
                                            </p:graphicEl>
                                          </p:spTgt>
                                        </p:tgtEl>
                                      </p:cBhvr>
                                    </p:animEffect>
                                  </p:childTnLst>
                                </p:cTn>
                              </p:par>
                            </p:childTnLst>
                          </p:cTn>
                        </p:par>
                        <p:par>
                          <p:cTn id="112" fill="hold">
                            <p:stCondLst>
                              <p:cond delay="81000"/>
                            </p:stCondLst>
                            <p:childTnLst>
                              <p:par>
                                <p:cTn id="113" presetID="5" presetClass="entr" presetSubtype="10" fill="hold" grpId="0" nodeType="afterEffect">
                                  <p:stCondLst>
                                    <p:cond delay="0"/>
                                  </p:stCondLst>
                                  <p:childTnLst>
                                    <p:set>
                                      <p:cBhvr>
                                        <p:cTn id="114" dur="1" fill="hold">
                                          <p:stCondLst>
                                            <p:cond delay="0"/>
                                          </p:stCondLst>
                                        </p:cTn>
                                        <p:tgtEl>
                                          <p:spTgt spid="46">
                                            <p:graphicEl>
                                              <a:dgm id="{6280505E-6EE0-411C-A8F5-6F3508CB048F}"/>
                                            </p:graphicEl>
                                          </p:spTgt>
                                        </p:tgtEl>
                                        <p:attrNameLst>
                                          <p:attrName>style.visibility</p:attrName>
                                        </p:attrNameLst>
                                      </p:cBhvr>
                                      <p:to>
                                        <p:strVal val="visible"/>
                                      </p:to>
                                    </p:set>
                                    <p:animEffect transition="in" filter="checkerboard(across)">
                                      <p:cBhvr>
                                        <p:cTn id="115" dur="3000"/>
                                        <p:tgtEl>
                                          <p:spTgt spid="46">
                                            <p:graphicEl>
                                              <a:dgm id="{6280505E-6EE0-411C-A8F5-6F3508CB048F}"/>
                                            </p:graphicEl>
                                          </p:spTgt>
                                        </p:tgtEl>
                                      </p:cBhvr>
                                    </p:animEffect>
                                  </p:childTnLst>
                                </p:cTn>
                              </p:par>
                            </p:childTnLst>
                          </p:cTn>
                        </p:par>
                        <p:par>
                          <p:cTn id="116" fill="hold">
                            <p:stCondLst>
                              <p:cond delay="84000"/>
                            </p:stCondLst>
                            <p:childTnLst>
                              <p:par>
                                <p:cTn id="117" presetID="5" presetClass="entr" presetSubtype="10" fill="hold" grpId="0" nodeType="afterEffect">
                                  <p:stCondLst>
                                    <p:cond delay="0"/>
                                  </p:stCondLst>
                                  <p:childTnLst>
                                    <p:set>
                                      <p:cBhvr>
                                        <p:cTn id="118" dur="1" fill="hold">
                                          <p:stCondLst>
                                            <p:cond delay="0"/>
                                          </p:stCondLst>
                                        </p:cTn>
                                        <p:tgtEl>
                                          <p:spTgt spid="46">
                                            <p:graphicEl>
                                              <a:dgm id="{D539F226-8EA1-4F93-974F-2B44854BE81F}"/>
                                            </p:graphicEl>
                                          </p:spTgt>
                                        </p:tgtEl>
                                        <p:attrNameLst>
                                          <p:attrName>style.visibility</p:attrName>
                                        </p:attrNameLst>
                                      </p:cBhvr>
                                      <p:to>
                                        <p:strVal val="visible"/>
                                      </p:to>
                                    </p:set>
                                    <p:animEffect transition="in" filter="checkerboard(across)">
                                      <p:cBhvr>
                                        <p:cTn id="119" dur="3000"/>
                                        <p:tgtEl>
                                          <p:spTgt spid="46">
                                            <p:graphicEl>
                                              <a:dgm id="{D539F226-8EA1-4F93-974F-2B44854BE81F}"/>
                                            </p:graphicEl>
                                          </p:spTgt>
                                        </p:tgtEl>
                                      </p:cBhvr>
                                    </p:animEffect>
                                  </p:childTnLst>
                                </p:cTn>
                              </p:par>
                            </p:childTnLst>
                          </p:cTn>
                        </p:par>
                        <p:par>
                          <p:cTn id="120" fill="hold">
                            <p:stCondLst>
                              <p:cond delay="87000"/>
                            </p:stCondLst>
                            <p:childTnLst>
                              <p:par>
                                <p:cTn id="121" presetID="5" presetClass="entr" presetSubtype="10" fill="hold" grpId="0" nodeType="afterEffect">
                                  <p:stCondLst>
                                    <p:cond delay="0"/>
                                  </p:stCondLst>
                                  <p:childTnLst>
                                    <p:set>
                                      <p:cBhvr>
                                        <p:cTn id="122" dur="1" fill="hold">
                                          <p:stCondLst>
                                            <p:cond delay="0"/>
                                          </p:stCondLst>
                                        </p:cTn>
                                        <p:tgtEl>
                                          <p:spTgt spid="46">
                                            <p:graphicEl>
                                              <a:dgm id="{FCA49B05-44C2-4253-90AA-492391FA42EE}"/>
                                            </p:graphicEl>
                                          </p:spTgt>
                                        </p:tgtEl>
                                        <p:attrNameLst>
                                          <p:attrName>style.visibility</p:attrName>
                                        </p:attrNameLst>
                                      </p:cBhvr>
                                      <p:to>
                                        <p:strVal val="visible"/>
                                      </p:to>
                                    </p:set>
                                    <p:animEffect transition="in" filter="checkerboard(across)">
                                      <p:cBhvr>
                                        <p:cTn id="123" dur="3000"/>
                                        <p:tgtEl>
                                          <p:spTgt spid="46">
                                            <p:graphicEl>
                                              <a:dgm id="{FCA49B05-44C2-4253-90AA-492391FA42EE}"/>
                                            </p:graphicEl>
                                          </p:spTgt>
                                        </p:tgtEl>
                                      </p:cBhvr>
                                    </p:animEffect>
                                  </p:childTnLst>
                                </p:cTn>
                              </p:par>
                            </p:childTnLst>
                          </p:cTn>
                        </p:par>
                        <p:par>
                          <p:cTn id="124" fill="hold">
                            <p:stCondLst>
                              <p:cond delay="90000"/>
                            </p:stCondLst>
                            <p:childTnLst>
                              <p:par>
                                <p:cTn id="125" presetID="5" presetClass="entr" presetSubtype="10" fill="hold" grpId="0" nodeType="afterEffect">
                                  <p:stCondLst>
                                    <p:cond delay="0"/>
                                  </p:stCondLst>
                                  <p:childTnLst>
                                    <p:set>
                                      <p:cBhvr>
                                        <p:cTn id="126" dur="1" fill="hold">
                                          <p:stCondLst>
                                            <p:cond delay="0"/>
                                          </p:stCondLst>
                                        </p:cTn>
                                        <p:tgtEl>
                                          <p:spTgt spid="46">
                                            <p:graphicEl>
                                              <a:dgm id="{1DC5CF33-7526-45FD-9D70-930667694AB1}"/>
                                            </p:graphicEl>
                                          </p:spTgt>
                                        </p:tgtEl>
                                        <p:attrNameLst>
                                          <p:attrName>style.visibility</p:attrName>
                                        </p:attrNameLst>
                                      </p:cBhvr>
                                      <p:to>
                                        <p:strVal val="visible"/>
                                      </p:to>
                                    </p:set>
                                    <p:animEffect transition="in" filter="checkerboard(across)">
                                      <p:cBhvr>
                                        <p:cTn id="127" dur="3000"/>
                                        <p:tgtEl>
                                          <p:spTgt spid="46">
                                            <p:graphicEl>
                                              <a:dgm id="{1DC5CF33-7526-45FD-9D70-930667694AB1}"/>
                                            </p:graphicEl>
                                          </p:spTgt>
                                        </p:tgtEl>
                                      </p:cBhvr>
                                    </p:animEffect>
                                  </p:childTnLst>
                                </p:cTn>
                              </p:par>
                            </p:childTnLst>
                          </p:cTn>
                        </p:par>
                        <p:par>
                          <p:cTn id="128" fill="hold">
                            <p:stCondLst>
                              <p:cond delay="93000"/>
                            </p:stCondLst>
                            <p:childTnLst>
                              <p:par>
                                <p:cTn id="129" presetID="5" presetClass="entr" presetSubtype="10" fill="hold" grpId="0" nodeType="afterEffect">
                                  <p:stCondLst>
                                    <p:cond delay="0"/>
                                  </p:stCondLst>
                                  <p:childTnLst>
                                    <p:set>
                                      <p:cBhvr>
                                        <p:cTn id="130" dur="1" fill="hold">
                                          <p:stCondLst>
                                            <p:cond delay="0"/>
                                          </p:stCondLst>
                                        </p:cTn>
                                        <p:tgtEl>
                                          <p:spTgt spid="46">
                                            <p:graphicEl>
                                              <a:dgm id="{B765A0C9-7A8B-45BC-9FDD-C53EA57869D5}"/>
                                            </p:graphicEl>
                                          </p:spTgt>
                                        </p:tgtEl>
                                        <p:attrNameLst>
                                          <p:attrName>style.visibility</p:attrName>
                                        </p:attrNameLst>
                                      </p:cBhvr>
                                      <p:to>
                                        <p:strVal val="visible"/>
                                      </p:to>
                                    </p:set>
                                    <p:animEffect transition="in" filter="checkerboard(across)">
                                      <p:cBhvr>
                                        <p:cTn id="131" dur="3000"/>
                                        <p:tgtEl>
                                          <p:spTgt spid="46">
                                            <p:graphicEl>
                                              <a:dgm id="{B765A0C9-7A8B-45BC-9FDD-C53EA57869D5}"/>
                                            </p:graphicEl>
                                          </p:spTgt>
                                        </p:tgtEl>
                                      </p:cBhvr>
                                    </p:animEffect>
                                  </p:childTnLst>
                                </p:cTn>
                              </p:par>
                            </p:childTnLst>
                          </p:cTn>
                        </p:par>
                        <p:par>
                          <p:cTn id="132" fill="hold">
                            <p:stCondLst>
                              <p:cond delay="96000"/>
                            </p:stCondLst>
                            <p:childTnLst>
                              <p:par>
                                <p:cTn id="133" presetID="5" presetClass="entr" presetSubtype="10" fill="hold" grpId="0" nodeType="afterEffect">
                                  <p:stCondLst>
                                    <p:cond delay="0"/>
                                  </p:stCondLst>
                                  <p:childTnLst>
                                    <p:set>
                                      <p:cBhvr>
                                        <p:cTn id="134" dur="1" fill="hold">
                                          <p:stCondLst>
                                            <p:cond delay="0"/>
                                          </p:stCondLst>
                                        </p:cTn>
                                        <p:tgtEl>
                                          <p:spTgt spid="46">
                                            <p:graphicEl>
                                              <a:dgm id="{36F6599F-6931-461D-B0F2-152FADC14EFF}"/>
                                            </p:graphicEl>
                                          </p:spTgt>
                                        </p:tgtEl>
                                        <p:attrNameLst>
                                          <p:attrName>style.visibility</p:attrName>
                                        </p:attrNameLst>
                                      </p:cBhvr>
                                      <p:to>
                                        <p:strVal val="visible"/>
                                      </p:to>
                                    </p:set>
                                    <p:animEffect transition="in" filter="checkerboard(across)">
                                      <p:cBhvr>
                                        <p:cTn id="135" dur="3000"/>
                                        <p:tgtEl>
                                          <p:spTgt spid="46">
                                            <p:graphicEl>
                                              <a:dgm id="{36F6599F-6931-461D-B0F2-152FADC14EFF}"/>
                                            </p:graphicEl>
                                          </p:spTgt>
                                        </p:tgtEl>
                                      </p:cBhvr>
                                    </p:animEffect>
                                  </p:childTnLst>
                                </p:cTn>
                              </p:par>
                            </p:childTnLst>
                          </p:cTn>
                        </p:par>
                        <p:par>
                          <p:cTn id="136" fill="hold">
                            <p:stCondLst>
                              <p:cond delay="99000"/>
                            </p:stCondLst>
                            <p:childTnLst>
                              <p:par>
                                <p:cTn id="137" presetID="5" presetClass="entr" presetSubtype="10" fill="hold" grpId="0" nodeType="afterEffect">
                                  <p:stCondLst>
                                    <p:cond delay="0"/>
                                  </p:stCondLst>
                                  <p:childTnLst>
                                    <p:set>
                                      <p:cBhvr>
                                        <p:cTn id="138" dur="1" fill="hold">
                                          <p:stCondLst>
                                            <p:cond delay="0"/>
                                          </p:stCondLst>
                                        </p:cTn>
                                        <p:tgtEl>
                                          <p:spTgt spid="46">
                                            <p:graphicEl>
                                              <a:dgm id="{109E2C40-3C89-4E88-8964-58646503AB31}"/>
                                            </p:graphicEl>
                                          </p:spTgt>
                                        </p:tgtEl>
                                        <p:attrNameLst>
                                          <p:attrName>style.visibility</p:attrName>
                                        </p:attrNameLst>
                                      </p:cBhvr>
                                      <p:to>
                                        <p:strVal val="visible"/>
                                      </p:to>
                                    </p:set>
                                    <p:animEffect transition="in" filter="checkerboard(across)">
                                      <p:cBhvr>
                                        <p:cTn id="139" dur="3000"/>
                                        <p:tgtEl>
                                          <p:spTgt spid="46">
                                            <p:graphicEl>
                                              <a:dgm id="{109E2C40-3C89-4E88-8964-58646503AB31}"/>
                                            </p:graphicEl>
                                          </p:spTgt>
                                        </p:tgtEl>
                                      </p:cBhvr>
                                    </p:animEffect>
                                  </p:childTnLst>
                                </p:cTn>
                              </p:par>
                            </p:childTnLst>
                          </p:cTn>
                        </p:par>
                        <p:par>
                          <p:cTn id="140" fill="hold">
                            <p:stCondLst>
                              <p:cond delay="102000"/>
                            </p:stCondLst>
                            <p:childTnLst>
                              <p:par>
                                <p:cTn id="141" presetID="5" presetClass="entr" presetSubtype="10" fill="hold" grpId="0" nodeType="afterEffect">
                                  <p:stCondLst>
                                    <p:cond delay="0"/>
                                  </p:stCondLst>
                                  <p:childTnLst>
                                    <p:set>
                                      <p:cBhvr>
                                        <p:cTn id="142" dur="1" fill="hold">
                                          <p:stCondLst>
                                            <p:cond delay="0"/>
                                          </p:stCondLst>
                                        </p:cTn>
                                        <p:tgtEl>
                                          <p:spTgt spid="46">
                                            <p:graphicEl>
                                              <a:dgm id="{ED7A1024-2965-4471-9F1C-FCAF922A8229}"/>
                                            </p:graphicEl>
                                          </p:spTgt>
                                        </p:tgtEl>
                                        <p:attrNameLst>
                                          <p:attrName>style.visibility</p:attrName>
                                        </p:attrNameLst>
                                      </p:cBhvr>
                                      <p:to>
                                        <p:strVal val="visible"/>
                                      </p:to>
                                    </p:set>
                                    <p:animEffect transition="in" filter="checkerboard(across)">
                                      <p:cBhvr>
                                        <p:cTn id="143" dur="3000"/>
                                        <p:tgtEl>
                                          <p:spTgt spid="46">
                                            <p:graphicEl>
                                              <a:dgm id="{ED7A1024-2965-4471-9F1C-FCAF922A8229}"/>
                                            </p:graphicEl>
                                          </p:spTgt>
                                        </p:tgtEl>
                                      </p:cBhvr>
                                    </p:animEffect>
                                  </p:childTnLst>
                                </p:cTn>
                              </p:par>
                            </p:childTnLst>
                          </p:cTn>
                        </p:par>
                        <p:par>
                          <p:cTn id="144" fill="hold">
                            <p:stCondLst>
                              <p:cond delay="105000"/>
                            </p:stCondLst>
                            <p:childTnLst>
                              <p:par>
                                <p:cTn id="145" presetID="5" presetClass="entr" presetSubtype="10" fill="hold" grpId="0" nodeType="afterEffect">
                                  <p:stCondLst>
                                    <p:cond delay="0"/>
                                  </p:stCondLst>
                                  <p:childTnLst>
                                    <p:set>
                                      <p:cBhvr>
                                        <p:cTn id="146" dur="1" fill="hold">
                                          <p:stCondLst>
                                            <p:cond delay="0"/>
                                          </p:stCondLst>
                                        </p:cTn>
                                        <p:tgtEl>
                                          <p:spTgt spid="46">
                                            <p:graphicEl>
                                              <a:dgm id="{307B3CC6-AFBF-418F-A0EE-9286D65C2F82}"/>
                                            </p:graphicEl>
                                          </p:spTgt>
                                        </p:tgtEl>
                                        <p:attrNameLst>
                                          <p:attrName>style.visibility</p:attrName>
                                        </p:attrNameLst>
                                      </p:cBhvr>
                                      <p:to>
                                        <p:strVal val="visible"/>
                                      </p:to>
                                    </p:set>
                                    <p:animEffect transition="in" filter="checkerboard(across)">
                                      <p:cBhvr>
                                        <p:cTn id="147" dur="3000"/>
                                        <p:tgtEl>
                                          <p:spTgt spid="46">
                                            <p:graphicEl>
                                              <a:dgm id="{307B3CC6-AFBF-418F-A0EE-9286D65C2F82}"/>
                                            </p:graphicEl>
                                          </p:spTgt>
                                        </p:tgtEl>
                                      </p:cBhvr>
                                    </p:animEffect>
                                  </p:childTnLst>
                                </p:cTn>
                              </p:par>
                            </p:childTnLst>
                          </p:cTn>
                        </p:par>
                        <p:par>
                          <p:cTn id="148" fill="hold">
                            <p:stCondLst>
                              <p:cond delay="108000"/>
                            </p:stCondLst>
                            <p:childTnLst>
                              <p:par>
                                <p:cTn id="149" presetID="5" presetClass="entr" presetSubtype="10" fill="hold" grpId="0" nodeType="afterEffect">
                                  <p:stCondLst>
                                    <p:cond delay="0"/>
                                  </p:stCondLst>
                                  <p:childTnLst>
                                    <p:set>
                                      <p:cBhvr>
                                        <p:cTn id="150" dur="1" fill="hold">
                                          <p:stCondLst>
                                            <p:cond delay="0"/>
                                          </p:stCondLst>
                                        </p:cTn>
                                        <p:tgtEl>
                                          <p:spTgt spid="46">
                                            <p:graphicEl>
                                              <a:dgm id="{52E0D1A5-1E14-42A9-9B78-3AA0A7114807}"/>
                                            </p:graphicEl>
                                          </p:spTgt>
                                        </p:tgtEl>
                                        <p:attrNameLst>
                                          <p:attrName>style.visibility</p:attrName>
                                        </p:attrNameLst>
                                      </p:cBhvr>
                                      <p:to>
                                        <p:strVal val="visible"/>
                                      </p:to>
                                    </p:set>
                                    <p:animEffect transition="in" filter="checkerboard(across)">
                                      <p:cBhvr>
                                        <p:cTn id="151" dur="3000"/>
                                        <p:tgtEl>
                                          <p:spTgt spid="46">
                                            <p:graphicEl>
                                              <a:dgm id="{52E0D1A5-1E14-42A9-9B78-3AA0A711480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694341" y="224999"/>
            <a:ext cx="7669017" cy="594201"/>
          </a:xfrm>
        </p:spPr>
        <p:txBody>
          <a:bodyPr>
            <a:noAutofit/>
          </a:bodyPr>
          <a:lstStyle/>
          <a:p>
            <a:r>
              <a:rPr lang="ru-RU" sz="3200" b="1" dirty="0" smtClean="0">
                <a:ln w="17780" cmpd="sng">
                  <a:solidFill>
                    <a:srgbClr val="FFFFFF"/>
                  </a:solidFill>
                  <a:prstDash val="solid"/>
                  <a:miter lim="800000"/>
                </a:ln>
                <a:solidFill>
                  <a:srgbClr val="7030A0"/>
                </a:solidFill>
                <a:effectLst>
                  <a:outerShdw blurRad="50800" algn="tl" rotWithShape="0">
                    <a:srgbClr val="000000"/>
                  </a:outerShdw>
                </a:effectLst>
                <a:latin typeface="Arial Black" panose="020B0A04020102020204" pitchFamily="34" charset="0"/>
              </a:rPr>
              <a:t>Нормативные документы (НД) по стандартизации</a:t>
            </a:r>
            <a:endParaRPr lang="ru-RU" sz="3200" b="1" dirty="0">
              <a:ln w="17780" cmpd="sng">
                <a:solidFill>
                  <a:srgbClr val="FFFFFF"/>
                </a:solidFill>
                <a:prstDash val="solid"/>
                <a:miter lim="800000"/>
              </a:ln>
              <a:solidFill>
                <a:srgbClr val="7030A0"/>
              </a:solidFill>
              <a:effectLst>
                <a:outerShdw blurRad="50800" algn="tl" rotWithShape="0">
                  <a:srgbClr val="000000"/>
                </a:outerShdw>
              </a:effectLst>
              <a:latin typeface="Arial Black" panose="020B0A04020102020204" pitchFamily="34" charset="0"/>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42</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8" name="Прямоугольник 17"/>
          <p:cNvSpPr/>
          <p:nvPr/>
        </p:nvSpPr>
        <p:spPr>
          <a:xfrm>
            <a:off x="250001" y="987125"/>
            <a:ext cx="8673774" cy="5262979"/>
          </a:xfrm>
          <a:prstGeom prst="rect">
            <a:avLst/>
          </a:prstGeom>
          <a:solidFill>
            <a:schemeClr val="bg1"/>
          </a:solidFill>
        </p:spPr>
        <p:txBody>
          <a:bodyPr wrap="square">
            <a:spAutoFit/>
          </a:bodyPr>
          <a:lstStyle/>
          <a:p>
            <a:r>
              <a:rPr lang="ru-RU" sz="2400" dirty="0"/>
              <a:t>Примерами </a:t>
            </a:r>
            <a:r>
              <a:rPr lang="ru-RU" sz="2400" b="1" dirty="0">
                <a:solidFill>
                  <a:srgbClr val="FF0000"/>
                </a:solidFill>
              </a:rPr>
              <a:t>нормативных документов по стандартизации </a:t>
            </a:r>
            <a:r>
              <a:rPr lang="ru-RU" sz="2400" dirty="0"/>
              <a:t>являются документы, относящиеся к </a:t>
            </a:r>
            <a:r>
              <a:rPr lang="ru-RU" sz="2400" b="1" u="sng" dirty="0">
                <a:solidFill>
                  <a:srgbClr val="0070C0"/>
                </a:solidFill>
              </a:rPr>
              <a:t>различным уровням</a:t>
            </a:r>
            <a:r>
              <a:rPr lang="ru-RU" sz="2400" dirty="0"/>
              <a:t>:</a:t>
            </a:r>
          </a:p>
          <a:p>
            <a:r>
              <a:rPr lang="ru-RU" sz="2400" dirty="0"/>
              <a:t>1. </a:t>
            </a:r>
            <a:r>
              <a:rPr lang="ru-RU" sz="2400" b="1" dirty="0" smtClean="0">
                <a:solidFill>
                  <a:srgbClr val="FF0000"/>
                </a:solidFill>
              </a:rPr>
              <a:t>Национальный </a:t>
            </a:r>
            <a:r>
              <a:rPr lang="ru-RU" sz="2400" b="1" dirty="0">
                <a:solidFill>
                  <a:srgbClr val="FF0000"/>
                </a:solidFill>
              </a:rPr>
              <a:t>стандарт РФ</a:t>
            </a:r>
            <a:r>
              <a:rPr lang="ru-RU" sz="2400" b="1" dirty="0"/>
              <a:t>, </a:t>
            </a:r>
            <a:r>
              <a:rPr lang="ru-RU" sz="2400" b="1" dirty="0">
                <a:solidFill>
                  <a:srgbClr val="0070C0"/>
                </a:solidFill>
              </a:rPr>
              <a:t>ГОСТ Р</a:t>
            </a:r>
            <a:r>
              <a:rPr lang="ru-RU" sz="2400" dirty="0"/>
              <a:t> </a:t>
            </a:r>
            <a:r>
              <a:rPr lang="ru-RU" sz="2400" dirty="0" smtClean="0"/>
              <a:t>– стандарт, </a:t>
            </a:r>
            <a:r>
              <a:rPr lang="ru-RU" sz="2400" dirty="0"/>
              <a:t>принятый органом по стандартизации России для применения на территории Российской Федерации.</a:t>
            </a:r>
          </a:p>
          <a:p>
            <a:r>
              <a:rPr lang="ru-RU" sz="2400" dirty="0"/>
              <a:t>2. </a:t>
            </a:r>
            <a:r>
              <a:rPr lang="ru-RU" sz="2400" b="1" dirty="0" smtClean="0">
                <a:solidFill>
                  <a:srgbClr val="FF0000"/>
                </a:solidFill>
              </a:rPr>
              <a:t>Региональный стандарт</a:t>
            </a:r>
            <a:r>
              <a:rPr lang="ru-RU" sz="2400" b="1" dirty="0"/>
              <a:t>, </a:t>
            </a:r>
            <a:r>
              <a:rPr lang="ru-RU" sz="2400" b="1" dirty="0">
                <a:solidFill>
                  <a:srgbClr val="0070C0"/>
                </a:solidFill>
              </a:rPr>
              <a:t>ГОСТ</a:t>
            </a:r>
            <a:r>
              <a:rPr lang="ru-RU" sz="2400" dirty="0"/>
              <a:t> </a:t>
            </a:r>
            <a:r>
              <a:rPr lang="ru-RU" sz="2400" dirty="0" smtClean="0"/>
              <a:t>– стандарт, </a:t>
            </a:r>
            <a:r>
              <a:rPr lang="ru-RU" sz="2400" dirty="0"/>
              <a:t>принятый региональной организацией по стандартизации, для применения на региональном уровне, например странами СНГ.</a:t>
            </a:r>
          </a:p>
          <a:p>
            <a:r>
              <a:rPr lang="ru-RU" sz="2400" dirty="0"/>
              <a:t>3. </a:t>
            </a:r>
            <a:r>
              <a:rPr lang="ru-RU" sz="2400" b="1" dirty="0">
                <a:solidFill>
                  <a:srgbClr val="FF0000"/>
                </a:solidFill>
              </a:rPr>
              <a:t>Межгосударственный стандарт</a:t>
            </a:r>
            <a:r>
              <a:rPr lang="ru-RU" sz="2400" b="1" dirty="0"/>
              <a:t>, </a:t>
            </a:r>
            <a:r>
              <a:rPr lang="ru-RU" sz="2400" b="1" dirty="0">
                <a:solidFill>
                  <a:srgbClr val="0070C0"/>
                </a:solidFill>
              </a:rPr>
              <a:t>ГОСТ</a:t>
            </a:r>
            <a:r>
              <a:rPr lang="ru-RU" sz="2400" dirty="0"/>
              <a:t>, который также может являться </a:t>
            </a:r>
            <a:r>
              <a:rPr lang="ru-RU" sz="2400" b="1" dirty="0"/>
              <a:t>региональным стандартом </a:t>
            </a:r>
            <a:r>
              <a:rPr lang="ru-RU" sz="2400" dirty="0" smtClean="0"/>
              <a:t>– стандарт, </a:t>
            </a:r>
            <a:r>
              <a:rPr lang="ru-RU" sz="2400" dirty="0"/>
              <a:t>принятый Межгосударственным Советом по стандартизации, метрологии и сертификации (</a:t>
            </a:r>
            <a:r>
              <a:rPr lang="ru-RU" sz="2400" b="1" dirty="0"/>
              <a:t>МГС</a:t>
            </a:r>
            <a:r>
              <a:rPr lang="ru-RU" sz="2400" dirty="0"/>
              <a:t>) или Межгосударственной научно-технической комиссией по стандартизации, техническому нормированию и сертификации в строительстве (</a:t>
            </a:r>
            <a:r>
              <a:rPr lang="ru-RU" sz="2400" b="1" dirty="0"/>
              <a:t>МНТКС</a:t>
            </a:r>
            <a:r>
              <a:rPr lang="ru-RU" sz="2400" dirty="0"/>
              <a:t>).</a:t>
            </a:r>
          </a:p>
        </p:txBody>
      </p:sp>
    </p:spTree>
    <p:extLst>
      <p:ext uri="{BB962C8B-B14F-4D97-AF65-F5344CB8AC3E}">
        <p14:creationId xmlns:p14="http://schemas.microsoft.com/office/powerpoint/2010/main" val="208325682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Нормативные документы по стандартизации</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43</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8" name="Прямоугольник 17"/>
          <p:cNvSpPr/>
          <p:nvPr/>
        </p:nvSpPr>
        <p:spPr>
          <a:xfrm>
            <a:off x="138206" y="1322560"/>
            <a:ext cx="8867588" cy="4693593"/>
          </a:xfrm>
          <a:prstGeom prst="rect">
            <a:avLst/>
          </a:prstGeom>
          <a:solidFill>
            <a:schemeClr val="bg1"/>
          </a:solidFill>
        </p:spPr>
        <p:txBody>
          <a:bodyPr wrap="square">
            <a:spAutoFit/>
          </a:bodyPr>
          <a:lstStyle/>
          <a:p>
            <a:r>
              <a:rPr lang="ru-RU" sz="2300" dirty="0"/>
              <a:t>4. </a:t>
            </a:r>
            <a:r>
              <a:rPr lang="ru-RU" sz="2300" b="1" dirty="0">
                <a:solidFill>
                  <a:srgbClr val="FF0000"/>
                </a:solidFill>
              </a:rPr>
              <a:t>Международный </a:t>
            </a:r>
            <a:r>
              <a:rPr lang="ru-RU" sz="2300" b="1" dirty="0" smtClean="0">
                <a:solidFill>
                  <a:srgbClr val="FF0000"/>
                </a:solidFill>
              </a:rPr>
              <a:t>стандарт, </a:t>
            </a:r>
            <a:r>
              <a:rPr lang="ru-RU" sz="2300" b="1" dirty="0">
                <a:solidFill>
                  <a:srgbClr val="0070C0"/>
                </a:solidFill>
              </a:rPr>
              <a:t>ИСО, МЭК, ИСО/МЭК</a:t>
            </a:r>
            <a:r>
              <a:rPr lang="ru-RU" sz="2300" dirty="0"/>
              <a:t>, </a:t>
            </a:r>
            <a:r>
              <a:rPr lang="ru-RU" sz="2300" dirty="0" smtClean="0">
                <a:solidFill>
                  <a:srgbClr val="0070C0"/>
                </a:solidFill>
              </a:rPr>
              <a:t>(</a:t>
            </a:r>
            <a:r>
              <a:rPr lang="ru-RU" sz="2300" b="1" dirty="0" smtClean="0">
                <a:solidFill>
                  <a:srgbClr val="0070C0"/>
                </a:solidFill>
              </a:rPr>
              <a:t>ГОСТ ИСО,  ГОСТ МЭК, ГОСТ ИСО/МЭК) </a:t>
            </a:r>
            <a:r>
              <a:rPr lang="ru-RU" sz="2300" dirty="0" smtClean="0"/>
              <a:t>– стандарт, </a:t>
            </a:r>
            <a:r>
              <a:rPr lang="ru-RU" sz="2300" dirty="0"/>
              <a:t>принятый соответствующими странами членами и членами - корреспондентами международных организаций по стандартизации ИСО.</a:t>
            </a:r>
          </a:p>
          <a:p>
            <a:r>
              <a:rPr lang="ru-RU" sz="2300" dirty="0"/>
              <a:t>5. </a:t>
            </a:r>
            <a:r>
              <a:rPr lang="ru-RU" sz="2300" b="1" dirty="0">
                <a:solidFill>
                  <a:srgbClr val="FF0000"/>
                </a:solidFill>
              </a:rPr>
              <a:t>Общероссийский классификатор технико-экономической информации</a:t>
            </a:r>
            <a:r>
              <a:rPr lang="ru-RU" sz="2300" dirty="0"/>
              <a:t>, </a:t>
            </a:r>
            <a:r>
              <a:rPr lang="ru-RU" sz="2300" b="1" dirty="0">
                <a:solidFill>
                  <a:srgbClr val="0070C0"/>
                </a:solidFill>
              </a:rPr>
              <a:t>ОК</a:t>
            </a:r>
            <a:r>
              <a:rPr lang="ru-RU" sz="2300" dirty="0"/>
              <a:t> </a:t>
            </a:r>
            <a:r>
              <a:rPr lang="ru-RU" sz="2300" dirty="0" smtClean="0"/>
              <a:t>– документ, </a:t>
            </a:r>
            <a:r>
              <a:rPr lang="ru-RU" sz="2300" dirty="0"/>
              <a:t>принятый органом по стандартизации России.</a:t>
            </a:r>
          </a:p>
          <a:p>
            <a:r>
              <a:rPr lang="ru-RU" sz="2300" dirty="0"/>
              <a:t>6. </a:t>
            </a:r>
            <a:r>
              <a:rPr lang="ru-RU" sz="2300" b="1" dirty="0">
                <a:solidFill>
                  <a:srgbClr val="FF0000"/>
                </a:solidFill>
              </a:rPr>
              <a:t>Отраслевой стандарт</a:t>
            </a:r>
            <a:r>
              <a:rPr lang="ru-RU" sz="2300" b="1" dirty="0"/>
              <a:t>, </a:t>
            </a:r>
            <a:r>
              <a:rPr lang="ru-RU" sz="2300" b="1" dirty="0">
                <a:solidFill>
                  <a:srgbClr val="0070C0"/>
                </a:solidFill>
              </a:rPr>
              <a:t>ОСТ</a:t>
            </a:r>
            <a:r>
              <a:rPr lang="ru-RU" sz="2300" dirty="0"/>
              <a:t> </a:t>
            </a:r>
            <a:r>
              <a:rPr lang="ru-RU" sz="2300" dirty="0" smtClean="0"/>
              <a:t>– стандарт, </a:t>
            </a:r>
            <a:r>
              <a:rPr lang="ru-RU" sz="2300" dirty="0"/>
              <a:t>принятый государственным органом управления в пределах его компетенции применительно к продукции, работам и услугам отраслевого назначения.</a:t>
            </a:r>
          </a:p>
          <a:p>
            <a:r>
              <a:rPr lang="ru-RU" sz="2300" dirty="0"/>
              <a:t>7. </a:t>
            </a:r>
            <a:r>
              <a:rPr lang="ru-RU" sz="2300" b="1" dirty="0">
                <a:solidFill>
                  <a:srgbClr val="FF0000"/>
                </a:solidFill>
              </a:rPr>
              <a:t>Стандарт организации</a:t>
            </a:r>
            <a:r>
              <a:rPr lang="ru-RU" sz="2300" b="1" dirty="0"/>
              <a:t>, </a:t>
            </a:r>
            <a:r>
              <a:rPr lang="ru-RU" sz="2300" b="1" dirty="0">
                <a:solidFill>
                  <a:srgbClr val="0070C0"/>
                </a:solidFill>
              </a:rPr>
              <a:t>СТО</a:t>
            </a:r>
            <a:r>
              <a:rPr lang="ru-RU" sz="2300" dirty="0"/>
              <a:t> </a:t>
            </a:r>
            <a:r>
              <a:rPr lang="ru-RU" sz="2300" dirty="0" smtClean="0"/>
              <a:t>– стандарт, </a:t>
            </a:r>
            <a:r>
              <a:rPr lang="ru-RU" sz="2300" dirty="0"/>
              <a:t>принятый организацией (предприятием) применительно к собственным продукции, работам и услугам</a:t>
            </a:r>
            <a:r>
              <a:rPr lang="ru-RU" sz="2300" dirty="0" smtClean="0"/>
              <a:t>.</a:t>
            </a:r>
            <a:endParaRPr lang="ru-RU" sz="2300" dirty="0"/>
          </a:p>
        </p:txBody>
      </p:sp>
    </p:spTree>
    <p:extLst>
      <p:ext uri="{BB962C8B-B14F-4D97-AF65-F5344CB8AC3E}">
        <p14:creationId xmlns:p14="http://schemas.microsoft.com/office/powerpoint/2010/main" val="233789440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Нормативные документы по стандартизации</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44</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8" name="Прямоугольник 17"/>
          <p:cNvSpPr/>
          <p:nvPr/>
        </p:nvSpPr>
        <p:spPr>
          <a:xfrm>
            <a:off x="251520" y="980728"/>
            <a:ext cx="8673774" cy="5509200"/>
          </a:xfrm>
          <a:prstGeom prst="rect">
            <a:avLst/>
          </a:prstGeom>
          <a:solidFill>
            <a:schemeClr val="bg1"/>
          </a:solidFill>
        </p:spPr>
        <p:txBody>
          <a:bodyPr wrap="square">
            <a:spAutoFit/>
          </a:bodyPr>
          <a:lstStyle/>
          <a:p>
            <a:r>
              <a:rPr lang="ru-RU" sz="2200" dirty="0"/>
              <a:t>8. </a:t>
            </a:r>
            <a:r>
              <a:rPr lang="ru-RU" sz="2200" b="1" dirty="0">
                <a:solidFill>
                  <a:srgbClr val="FF0000"/>
                </a:solidFill>
              </a:rPr>
              <a:t>Стандарт научно-технического, инженерного общества </a:t>
            </a:r>
            <a:r>
              <a:rPr lang="ru-RU" sz="2200" b="1" dirty="0">
                <a:solidFill>
                  <a:srgbClr val="0070C0"/>
                </a:solidFill>
              </a:rPr>
              <a:t>(СТО)</a:t>
            </a:r>
            <a:r>
              <a:rPr lang="ru-RU" sz="2200" dirty="0"/>
              <a:t>, принятый обществом и устанавливающий требования, как правило, на новые виды продукции, процессы, методы измерений и испытаний.</a:t>
            </a:r>
          </a:p>
          <a:p>
            <a:r>
              <a:rPr lang="ru-RU" sz="2200" dirty="0"/>
              <a:t>9. </a:t>
            </a:r>
            <a:r>
              <a:rPr lang="ru-RU" sz="2200" b="1" dirty="0">
                <a:solidFill>
                  <a:srgbClr val="FF0000"/>
                </a:solidFill>
              </a:rPr>
              <a:t>Технические условия</a:t>
            </a:r>
            <a:r>
              <a:rPr lang="ru-RU" sz="2200" b="1" dirty="0"/>
              <a:t>, </a:t>
            </a:r>
            <a:r>
              <a:rPr lang="ru-RU" sz="2200" b="1" dirty="0">
                <a:solidFill>
                  <a:srgbClr val="0070C0"/>
                </a:solidFill>
              </a:rPr>
              <a:t>ТУ</a:t>
            </a:r>
            <a:r>
              <a:rPr lang="ru-RU" sz="2200" dirty="0"/>
              <a:t> – документ, разработанный на конкретную продукцию: изделие, материал, вещество и др.</a:t>
            </a:r>
          </a:p>
          <a:p>
            <a:r>
              <a:rPr lang="ru-RU" sz="2200" dirty="0" smtClean="0"/>
              <a:t>10</a:t>
            </a:r>
            <a:r>
              <a:rPr lang="ru-RU" sz="2200" dirty="0"/>
              <a:t>. </a:t>
            </a:r>
            <a:r>
              <a:rPr lang="ru-RU" sz="2200" b="1" dirty="0">
                <a:solidFill>
                  <a:srgbClr val="FF0000"/>
                </a:solidFill>
              </a:rPr>
              <a:t>Правила</a:t>
            </a:r>
            <a:r>
              <a:rPr lang="ru-RU" sz="2200" b="1" dirty="0"/>
              <a:t>, </a:t>
            </a:r>
            <a:r>
              <a:rPr lang="ru-RU" sz="2200" b="1" dirty="0">
                <a:solidFill>
                  <a:srgbClr val="0070C0"/>
                </a:solidFill>
              </a:rPr>
              <a:t>ПР</a:t>
            </a:r>
            <a:r>
              <a:rPr lang="ru-RU" sz="2200" dirty="0"/>
              <a:t> </a:t>
            </a:r>
            <a:r>
              <a:rPr lang="ru-RU" sz="2200" dirty="0" smtClean="0"/>
              <a:t>– документ </a:t>
            </a:r>
            <a:r>
              <a:rPr lang="ru-RU" sz="2200" dirty="0"/>
              <a:t>в области стандартизации, метрологии, сертификации, аккредитации, устанавливающий обязательные для применения организационно-технические, общетехнические положения, правила, методы выполнения работ, а также обязательные требования к оформлению результатов этих работ</a:t>
            </a:r>
            <a:r>
              <a:rPr lang="ru-RU" sz="2200" dirty="0" smtClean="0"/>
              <a:t>.</a:t>
            </a:r>
          </a:p>
          <a:p>
            <a:r>
              <a:rPr lang="ru-RU" sz="2200" dirty="0"/>
              <a:t>11. </a:t>
            </a:r>
            <a:r>
              <a:rPr lang="ru-RU" sz="2200" b="1" dirty="0">
                <a:solidFill>
                  <a:srgbClr val="FF0000"/>
                </a:solidFill>
              </a:rPr>
              <a:t>Рекомендации</a:t>
            </a:r>
            <a:r>
              <a:rPr lang="ru-RU" sz="2200" b="1" dirty="0"/>
              <a:t>, </a:t>
            </a:r>
            <a:r>
              <a:rPr lang="ru-RU" sz="2200" b="1" dirty="0">
                <a:solidFill>
                  <a:srgbClr val="0070C0"/>
                </a:solidFill>
              </a:rPr>
              <a:t>Р</a:t>
            </a:r>
            <a:r>
              <a:rPr lang="ru-RU" sz="2200" dirty="0"/>
              <a:t> – документ в области стандартизации, метрологии, сертификации, аккредитации, содержащий добровольные для применения организационно-технические, общетехнические положения, правила, методы выполнения работ, а также рекомендуемые правила оформления результатов этих работ. Правила и рекомендации действуют на территории РФ</a:t>
            </a:r>
            <a:r>
              <a:rPr lang="ru-RU" sz="2200" dirty="0" smtClean="0"/>
              <a:t>.</a:t>
            </a:r>
            <a:endParaRPr lang="ru-RU" sz="2200" dirty="0"/>
          </a:p>
        </p:txBody>
      </p:sp>
    </p:spTree>
    <p:extLst>
      <p:ext uri="{BB962C8B-B14F-4D97-AF65-F5344CB8AC3E}">
        <p14:creationId xmlns:p14="http://schemas.microsoft.com/office/powerpoint/2010/main" val="95390291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Нормативные документы по стандартизации</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45</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8" name="Прямоугольник 17"/>
          <p:cNvSpPr/>
          <p:nvPr/>
        </p:nvSpPr>
        <p:spPr>
          <a:xfrm>
            <a:off x="251520" y="1129770"/>
            <a:ext cx="8673774" cy="3139321"/>
          </a:xfrm>
          <a:prstGeom prst="rect">
            <a:avLst/>
          </a:prstGeom>
          <a:solidFill>
            <a:schemeClr val="bg1"/>
          </a:solidFill>
        </p:spPr>
        <p:txBody>
          <a:bodyPr wrap="square">
            <a:spAutoFit/>
          </a:bodyPr>
          <a:lstStyle/>
          <a:p>
            <a:r>
              <a:rPr lang="ru-RU" sz="2200" dirty="0" smtClean="0"/>
              <a:t>12</a:t>
            </a:r>
            <a:r>
              <a:rPr lang="ru-RU" sz="2200" dirty="0"/>
              <a:t>. </a:t>
            </a:r>
            <a:r>
              <a:rPr lang="ru-RU" sz="2200" b="1" dirty="0">
                <a:solidFill>
                  <a:srgbClr val="FF0000"/>
                </a:solidFill>
              </a:rPr>
              <a:t>Правила по межгосударственной стандартизации</a:t>
            </a:r>
            <a:r>
              <a:rPr lang="ru-RU" sz="2200" b="1" dirty="0"/>
              <a:t>, </a:t>
            </a:r>
            <a:r>
              <a:rPr lang="ru-RU" sz="2200" b="1" dirty="0">
                <a:solidFill>
                  <a:srgbClr val="0070C0"/>
                </a:solidFill>
              </a:rPr>
              <a:t>ПМГ</a:t>
            </a:r>
            <a:r>
              <a:rPr lang="ru-RU" sz="2200" dirty="0"/>
              <a:t> имеют такое же назначение, что правила для РФ, но действуют в странах членах МГС, МНКТС.</a:t>
            </a:r>
            <a:endParaRPr lang="ru-RU" sz="2200" dirty="0" smtClean="0"/>
          </a:p>
          <a:p>
            <a:r>
              <a:rPr lang="ru-RU" sz="2200" dirty="0" smtClean="0"/>
              <a:t>13</a:t>
            </a:r>
            <a:r>
              <a:rPr lang="ru-RU" sz="2200" dirty="0"/>
              <a:t>. </a:t>
            </a:r>
            <a:r>
              <a:rPr lang="ru-RU" sz="2200" b="1" dirty="0">
                <a:solidFill>
                  <a:srgbClr val="FF0000"/>
                </a:solidFill>
              </a:rPr>
              <a:t>Рекомендации по межгосударственной стандартизации</a:t>
            </a:r>
            <a:r>
              <a:rPr lang="ru-RU" sz="2200" b="1" dirty="0"/>
              <a:t>, </a:t>
            </a:r>
            <a:r>
              <a:rPr lang="ru-RU" sz="2200" b="1" dirty="0">
                <a:solidFill>
                  <a:srgbClr val="0070C0"/>
                </a:solidFill>
              </a:rPr>
              <a:t>РМГ</a:t>
            </a:r>
            <a:r>
              <a:rPr lang="ru-RU" sz="2200" dirty="0"/>
              <a:t> имеют такое же назначение, что рекомендации для РФ, но действуют в странах членах МГС, МНКТС.</a:t>
            </a:r>
          </a:p>
          <a:p>
            <a:r>
              <a:rPr lang="ru-RU" sz="2200" dirty="0"/>
              <a:t>14. </a:t>
            </a:r>
            <a:r>
              <a:rPr lang="ru-RU" sz="2200" b="1" dirty="0">
                <a:solidFill>
                  <a:srgbClr val="FF0000"/>
                </a:solidFill>
              </a:rPr>
              <a:t>Регламент</a:t>
            </a:r>
            <a:r>
              <a:rPr lang="ru-RU" sz="2200" dirty="0"/>
              <a:t> </a:t>
            </a:r>
            <a:r>
              <a:rPr lang="ru-RU" sz="2200" dirty="0" smtClean="0"/>
              <a:t>– документ, </a:t>
            </a:r>
            <a:r>
              <a:rPr lang="ru-RU" sz="2200" dirty="0"/>
              <a:t>назначение и сфера действия которого оговорена законом о техническом регулировании</a:t>
            </a:r>
            <a:r>
              <a:rPr lang="ru-RU" sz="2200" dirty="0" smtClean="0"/>
              <a:t>.</a:t>
            </a:r>
          </a:p>
          <a:p>
            <a:r>
              <a:rPr lang="ru-RU" sz="2200" b="1" dirty="0" smtClean="0">
                <a:solidFill>
                  <a:srgbClr val="FF0000"/>
                </a:solidFill>
              </a:rPr>
              <a:t>Технический регламент </a:t>
            </a:r>
            <a:r>
              <a:rPr lang="ru-RU" sz="2200" b="1" dirty="0" smtClean="0">
                <a:solidFill>
                  <a:srgbClr val="0070C0"/>
                </a:solidFill>
              </a:rPr>
              <a:t>(ТР, ТР ТС)</a:t>
            </a:r>
            <a:endParaRPr lang="ru-RU" sz="2200" b="1" dirty="0">
              <a:solidFill>
                <a:srgbClr val="0070C0"/>
              </a:solidFill>
            </a:endParaRPr>
          </a:p>
        </p:txBody>
      </p:sp>
    </p:spTree>
    <p:extLst>
      <p:ext uri="{BB962C8B-B14F-4D97-AF65-F5344CB8AC3E}">
        <p14:creationId xmlns:p14="http://schemas.microsoft.com/office/powerpoint/2010/main" val="391292325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0"/>
            <a:ext cx="8229600" cy="654032"/>
          </a:xfrm>
        </p:spPr>
        <p:txBody>
          <a:bodyPr>
            <a:normAutofit fontScale="90000"/>
          </a:bodyPr>
          <a:lstStyle/>
          <a:p>
            <a:r>
              <a:rPr lang="ru-RU" b="1" dirty="0" smtClean="0">
                <a:ln w="17780" cmpd="sng">
                  <a:solidFill>
                    <a:srgbClr val="FF0000"/>
                  </a:solidFill>
                  <a:prstDash val="solid"/>
                  <a:miter lim="800000"/>
                </a:ln>
                <a:solidFill>
                  <a:srgbClr val="FF0000"/>
                </a:solidFill>
                <a:effectLst>
                  <a:outerShdw blurRad="50800" algn="tl" rotWithShape="0">
                    <a:srgbClr val="000000"/>
                  </a:outerShdw>
                </a:effectLst>
              </a:rPr>
              <a:t>Виды стандартов</a:t>
            </a:r>
            <a:endParaRPr lang="ru-RU" b="1" dirty="0">
              <a:ln w="17780" cmpd="sng">
                <a:solidFill>
                  <a:srgbClr val="FF0000"/>
                </a:solidFill>
                <a:prstDash val="solid"/>
                <a:miter lim="800000"/>
              </a:ln>
              <a:solidFill>
                <a:srgbClr val="FF0000"/>
              </a:solidFill>
              <a:effectLst>
                <a:outerShdw blurRad="50800" algn="tl" rotWithShape="0">
                  <a:srgbClr val="000000"/>
                </a:outerShdw>
              </a:effectLst>
            </a:endParaRPr>
          </a:p>
        </p:txBody>
      </p:sp>
      <p:sp>
        <p:nvSpPr>
          <p:cNvPr id="56" name="Подзаголовок 55"/>
          <p:cNvSpPr>
            <a:spLocks noGrp="1"/>
          </p:cNvSpPr>
          <p:nvPr>
            <p:ph idx="1"/>
          </p:nvPr>
        </p:nvSpPr>
        <p:spPr>
          <a:xfrm>
            <a:off x="214282" y="928670"/>
            <a:ext cx="8715436" cy="5000660"/>
          </a:xfrm>
          <a:solidFill>
            <a:schemeClr val="bg1"/>
          </a:solidFill>
          <a:ln/>
        </p:spPr>
        <p:style>
          <a:lnRef idx="1">
            <a:schemeClr val="accent3"/>
          </a:lnRef>
          <a:fillRef idx="2">
            <a:schemeClr val="accent3"/>
          </a:fillRef>
          <a:effectRef idx="1">
            <a:schemeClr val="accent3"/>
          </a:effectRef>
          <a:fontRef idx="minor">
            <a:schemeClr val="dk1"/>
          </a:fontRef>
        </p:style>
        <p:txBody>
          <a:bodyPr>
            <a:noAutofit/>
          </a:bodyPr>
          <a:lstStyle/>
          <a:p>
            <a:pPr marL="0" indent="358775">
              <a:buNone/>
            </a:pPr>
            <a:r>
              <a:rPr lang="ru-RU" sz="2100" dirty="0" smtClean="0">
                <a:ln w="3175">
                  <a:noFill/>
                </a:ln>
                <a:effectLst>
                  <a:outerShdw blurRad="50800" dist="38100" dir="2700000" algn="tl" rotWithShape="0">
                    <a:prstClr val="black">
                      <a:alpha val="40000"/>
                    </a:prstClr>
                  </a:outerShdw>
                </a:effectLst>
              </a:rPr>
              <a:t>1 </a:t>
            </a:r>
            <a:r>
              <a:rPr lang="ru-RU" sz="2100" b="1" dirty="0" smtClean="0">
                <a:ln w="3175">
                  <a:noFill/>
                </a:ln>
                <a:solidFill>
                  <a:srgbClr val="FF0000"/>
                </a:solidFill>
                <a:effectLst>
                  <a:outerShdw blurRad="50800" dist="38100" dir="2700000" algn="tl" rotWithShape="0">
                    <a:prstClr val="black">
                      <a:alpha val="40000"/>
                    </a:prstClr>
                  </a:outerShdw>
                </a:effectLst>
              </a:rPr>
              <a:t>Основополагающий стандарт </a:t>
            </a:r>
            <a:r>
              <a:rPr lang="ru-RU" sz="2100" dirty="0" smtClean="0">
                <a:ln w="3175">
                  <a:noFill/>
                </a:ln>
                <a:effectLst>
                  <a:outerShdw blurRad="50800" dist="38100" dir="2700000" algn="tl" rotWithShape="0">
                    <a:prstClr val="black">
                      <a:alpha val="40000"/>
                    </a:prstClr>
                  </a:outerShdw>
                </a:effectLst>
              </a:rPr>
              <a:t>— нормативный документ, который содержит общие или руководящие положения для определенной области. </a:t>
            </a:r>
          </a:p>
          <a:p>
            <a:pPr marL="0" indent="358775">
              <a:buNone/>
            </a:pPr>
            <a:r>
              <a:rPr lang="ru-RU" sz="2100" dirty="0" smtClean="0">
                <a:ln w="3175">
                  <a:noFill/>
                </a:ln>
                <a:effectLst>
                  <a:outerShdw blurRad="50800" dist="38100" dir="2700000" algn="tl" rotWithShape="0">
                    <a:prstClr val="black">
                      <a:alpha val="40000"/>
                    </a:prstClr>
                  </a:outerShdw>
                </a:effectLst>
              </a:rPr>
              <a:t>2 </a:t>
            </a:r>
            <a:r>
              <a:rPr lang="ru-RU" sz="2100" b="1" dirty="0" smtClean="0">
                <a:ln w="3175">
                  <a:noFill/>
                </a:ln>
                <a:solidFill>
                  <a:srgbClr val="FF0000"/>
                </a:solidFill>
                <a:effectLst>
                  <a:outerShdw blurRad="50800" dist="38100" dir="2700000" algn="tl" rotWithShape="0">
                    <a:prstClr val="black">
                      <a:alpha val="40000"/>
                    </a:prstClr>
                  </a:outerShdw>
                </a:effectLst>
              </a:rPr>
              <a:t>Терминологический стандарт</a:t>
            </a:r>
            <a:r>
              <a:rPr lang="ru-RU" sz="2100" dirty="0" smtClean="0">
                <a:ln w="3175">
                  <a:noFill/>
                </a:ln>
                <a:effectLst>
                  <a:outerShdw blurRad="50800" dist="38100" dir="2700000" algn="tl" rotWithShape="0">
                    <a:prstClr val="black">
                      <a:alpha val="40000"/>
                    </a:prstClr>
                  </a:outerShdw>
                </a:effectLst>
              </a:rPr>
              <a:t>, в котором объектом стандартизации являются термины. </a:t>
            </a:r>
          </a:p>
          <a:p>
            <a:pPr marL="0" indent="358775">
              <a:buNone/>
            </a:pPr>
            <a:r>
              <a:rPr lang="ru-RU" sz="2100" dirty="0" smtClean="0">
                <a:ln w="3175">
                  <a:noFill/>
                </a:ln>
                <a:effectLst>
                  <a:outerShdw blurRad="50800" dist="38100" dir="2700000" algn="tl" rotWithShape="0">
                    <a:prstClr val="black">
                      <a:alpha val="40000"/>
                    </a:prstClr>
                  </a:outerShdw>
                </a:effectLst>
              </a:rPr>
              <a:t>3 </a:t>
            </a:r>
            <a:r>
              <a:rPr lang="ru-RU" sz="2100" b="1" dirty="0" smtClean="0">
                <a:ln w="3175">
                  <a:noFill/>
                </a:ln>
                <a:solidFill>
                  <a:srgbClr val="FF0000"/>
                </a:solidFill>
                <a:effectLst>
                  <a:outerShdw blurRad="50800" dist="38100" dir="2700000" algn="tl" rotWithShape="0">
                    <a:prstClr val="black">
                      <a:alpha val="40000"/>
                    </a:prstClr>
                  </a:outerShdw>
                </a:effectLst>
              </a:rPr>
              <a:t>Стандарт на методы испытаний </a:t>
            </a:r>
            <a:r>
              <a:rPr lang="ru-RU" sz="2100" dirty="0" smtClean="0">
                <a:ln w="3175">
                  <a:noFill/>
                </a:ln>
                <a:effectLst>
                  <a:outerShdw blurRad="50800" dist="38100" dir="2700000" algn="tl" rotWithShape="0">
                    <a:prstClr val="black">
                      <a:alpha val="40000"/>
                    </a:prstClr>
                  </a:outerShdw>
                </a:effectLst>
              </a:rPr>
              <a:t>устанавливает методики, правила, процедуры различных испытаний и сопряженных с ними действий 	</a:t>
            </a:r>
          </a:p>
          <a:p>
            <a:pPr marL="0" indent="358775">
              <a:buNone/>
            </a:pPr>
            <a:r>
              <a:rPr lang="ru-RU" sz="2100" dirty="0" smtClean="0">
                <a:ln w="3175">
                  <a:noFill/>
                </a:ln>
                <a:effectLst>
                  <a:outerShdw blurRad="50800" dist="38100" dir="2700000" algn="tl" rotWithShape="0">
                    <a:prstClr val="black">
                      <a:alpha val="40000"/>
                    </a:prstClr>
                  </a:outerShdw>
                </a:effectLst>
              </a:rPr>
              <a:t>4 </a:t>
            </a:r>
            <a:r>
              <a:rPr lang="ru-RU" sz="2100" b="1" dirty="0" smtClean="0">
                <a:ln w="3175">
                  <a:noFill/>
                </a:ln>
                <a:solidFill>
                  <a:srgbClr val="FF0000"/>
                </a:solidFill>
                <a:effectLst>
                  <a:outerShdw blurRad="50800" dist="38100" dir="2700000" algn="tl" rotWithShape="0">
                    <a:prstClr val="black">
                      <a:alpha val="40000"/>
                    </a:prstClr>
                  </a:outerShdw>
                </a:effectLst>
              </a:rPr>
              <a:t>Стандарт на продукцию</a:t>
            </a:r>
            <a:r>
              <a:rPr lang="ru-RU" sz="2100" dirty="0" smtClean="0">
                <a:ln w="3175">
                  <a:noFill/>
                </a:ln>
                <a:effectLst>
                  <a:outerShdw blurRad="50800" dist="38100" dir="2700000" algn="tl" rotWithShape="0">
                    <a:prstClr val="black">
                      <a:alpha val="40000"/>
                    </a:prstClr>
                  </a:outerShdw>
                </a:effectLst>
              </a:rPr>
              <a:t>, содержащий требования к продукции, которые обеспечивают соответствие продукции ее назначению. </a:t>
            </a:r>
          </a:p>
          <a:p>
            <a:pPr marL="0" indent="358775">
              <a:buNone/>
            </a:pPr>
            <a:r>
              <a:rPr lang="ru-RU" sz="2100" dirty="0" smtClean="0">
                <a:ln w="3175">
                  <a:noFill/>
                </a:ln>
                <a:effectLst>
                  <a:outerShdw blurRad="50800" dist="38100" dir="2700000" algn="tl" rotWithShape="0">
                    <a:prstClr val="black">
                      <a:alpha val="40000"/>
                    </a:prstClr>
                  </a:outerShdw>
                </a:effectLst>
              </a:rPr>
              <a:t>5 </a:t>
            </a:r>
            <a:r>
              <a:rPr lang="ru-RU" sz="2100" b="1" dirty="0" smtClean="0">
                <a:ln w="3175">
                  <a:noFill/>
                </a:ln>
                <a:solidFill>
                  <a:srgbClr val="FF0000"/>
                </a:solidFill>
                <a:effectLst>
                  <a:outerShdw blurRad="50800" dist="38100" dir="2700000" algn="tl" rotWithShape="0">
                    <a:prstClr val="black">
                      <a:alpha val="40000"/>
                    </a:prstClr>
                  </a:outerShdw>
                </a:effectLst>
              </a:rPr>
              <a:t>Стандарт на процесс, стандарт на услугу </a:t>
            </a:r>
            <a:r>
              <a:rPr lang="ru-RU" sz="2100" dirty="0" smtClean="0">
                <a:ln w="3175">
                  <a:noFill/>
                </a:ln>
                <a:effectLst>
                  <a:outerShdw blurRad="50800" dist="38100" dir="2700000" algn="tl" rotWithShape="0">
                    <a:prstClr val="black">
                      <a:alpha val="40000"/>
                    </a:prstClr>
                  </a:outerShdw>
                </a:effectLst>
              </a:rPr>
              <a:t>— это нормативные документы, в которых объектом стандартизации выступают соответственно процесс, услуга</a:t>
            </a:r>
          </a:p>
          <a:p>
            <a:pPr marL="0" indent="358775">
              <a:buNone/>
            </a:pPr>
            <a:r>
              <a:rPr lang="ru-RU" sz="2100" dirty="0" smtClean="0">
                <a:ln w="3175">
                  <a:noFill/>
                </a:ln>
                <a:effectLst>
                  <a:outerShdw blurRad="50800" dist="38100" dir="2700000" algn="tl" rotWithShape="0">
                    <a:prstClr val="black">
                      <a:alpha val="40000"/>
                    </a:prstClr>
                  </a:outerShdw>
                </a:effectLst>
              </a:rPr>
              <a:t>6 </a:t>
            </a:r>
            <a:r>
              <a:rPr lang="ru-RU" sz="2100" b="1" dirty="0" smtClean="0">
                <a:ln w="3175">
                  <a:noFill/>
                </a:ln>
                <a:solidFill>
                  <a:srgbClr val="FF0000"/>
                </a:solidFill>
                <a:effectLst>
                  <a:outerShdw blurRad="50800" dist="38100" dir="2700000" algn="tl" rotWithShape="0">
                    <a:prstClr val="black">
                      <a:alpha val="40000"/>
                    </a:prstClr>
                  </a:outerShdw>
                </a:effectLst>
              </a:rPr>
              <a:t>Стандарт на совместимость </a:t>
            </a:r>
            <a:r>
              <a:rPr lang="ru-RU" sz="2100" dirty="0" smtClean="0">
                <a:ln w="3175">
                  <a:noFill/>
                </a:ln>
                <a:effectLst>
                  <a:outerShdw blurRad="50800" dist="38100" dir="2700000" algn="tl" rotWithShape="0">
                    <a:prstClr val="black">
                      <a:alpha val="40000"/>
                    </a:prstClr>
                  </a:outerShdw>
                </a:effectLst>
              </a:rPr>
              <a:t>устанавливает требования, касающиеся совместимости продукта в целом, а также его отдельных частей </a:t>
            </a: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46</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EBC003C1-EFF9-46B3-9A43-8CE7201EAD6B}" type="datetime1">
              <a:rPr lang="ru-RU" smtClean="0"/>
              <a:pPr/>
              <a:t>01.02.2022</a:t>
            </a:fld>
            <a:endParaRPr lang="ru-RU"/>
          </a:p>
        </p:txBody>
      </p:sp>
    </p:spTree>
    <p:extLst>
      <p:ext uri="{BB962C8B-B14F-4D97-AF65-F5344CB8AC3E}">
        <p14:creationId xmlns:p14="http://schemas.microsoft.com/office/powerpoint/2010/main" val="362734092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amond(in)">
                                      <p:cBhvr>
                                        <p:cTn id="7" dur="2000"/>
                                        <p:tgtEl>
                                          <p:spTgt spid="55"/>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56">
                                            <p:bg/>
                                          </p:spTgt>
                                        </p:tgtEl>
                                        <p:attrNameLst>
                                          <p:attrName>style.visibility</p:attrName>
                                        </p:attrNameLst>
                                      </p:cBhvr>
                                      <p:to>
                                        <p:strVal val="visible"/>
                                      </p:to>
                                    </p:set>
                                    <p:animEffect transition="in" filter="strips(downLeft)">
                                      <p:cBhvr>
                                        <p:cTn id="11" dur="2000"/>
                                        <p:tgtEl>
                                          <p:spTgt spid="56">
                                            <p:bg/>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56">
                                            <p:txEl>
                                              <p:pRg st="0" end="0"/>
                                            </p:txEl>
                                          </p:spTgt>
                                        </p:tgtEl>
                                        <p:attrNameLst>
                                          <p:attrName>style.visibility</p:attrName>
                                        </p:attrNameLst>
                                      </p:cBhvr>
                                      <p:to>
                                        <p:strVal val="visible"/>
                                      </p:to>
                                    </p:set>
                                    <p:animEffect transition="in" filter="strips(downLeft)">
                                      <p:cBhvr>
                                        <p:cTn id="16" dur="2000"/>
                                        <p:tgtEl>
                                          <p:spTgt spid="5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56">
                                            <p:txEl>
                                              <p:pRg st="1" end="1"/>
                                            </p:txEl>
                                          </p:spTgt>
                                        </p:tgtEl>
                                        <p:attrNameLst>
                                          <p:attrName>style.visibility</p:attrName>
                                        </p:attrNameLst>
                                      </p:cBhvr>
                                      <p:to>
                                        <p:strVal val="visible"/>
                                      </p:to>
                                    </p:set>
                                    <p:animEffect transition="in" filter="strips(downLeft)">
                                      <p:cBhvr>
                                        <p:cTn id="21" dur="2000"/>
                                        <p:tgtEl>
                                          <p:spTgt spid="5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56">
                                            <p:txEl>
                                              <p:pRg st="2" end="2"/>
                                            </p:txEl>
                                          </p:spTgt>
                                        </p:tgtEl>
                                        <p:attrNameLst>
                                          <p:attrName>style.visibility</p:attrName>
                                        </p:attrNameLst>
                                      </p:cBhvr>
                                      <p:to>
                                        <p:strVal val="visible"/>
                                      </p:to>
                                    </p:set>
                                    <p:animEffect transition="in" filter="strips(downLeft)">
                                      <p:cBhvr>
                                        <p:cTn id="26" dur="2000"/>
                                        <p:tgtEl>
                                          <p:spTgt spid="5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56">
                                            <p:txEl>
                                              <p:pRg st="3" end="3"/>
                                            </p:txEl>
                                          </p:spTgt>
                                        </p:tgtEl>
                                        <p:attrNameLst>
                                          <p:attrName>style.visibility</p:attrName>
                                        </p:attrNameLst>
                                      </p:cBhvr>
                                      <p:to>
                                        <p:strVal val="visible"/>
                                      </p:to>
                                    </p:set>
                                    <p:animEffect transition="in" filter="strips(downLeft)">
                                      <p:cBhvr>
                                        <p:cTn id="31" dur="2000"/>
                                        <p:tgtEl>
                                          <p:spTgt spid="5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56">
                                            <p:txEl>
                                              <p:pRg st="4" end="4"/>
                                            </p:txEl>
                                          </p:spTgt>
                                        </p:tgtEl>
                                        <p:attrNameLst>
                                          <p:attrName>style.visibility</p:attrName>
                                        </p:attrNameLst>
                                      </p:cBhvr>
                                      <p:to>
                                        <p:strVal val="visible"/>
                                      </p:to>
                                    </p:set>
                                    <p:animEffect transition="in" filter="strips(downLeft)">
                                      <p:cBhvr>
                                        <p:cTn id="36" dur="2000"/>
                                        <p:tgtEl>
                                          <p:spTgt spid="5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56">
                                            <p:txEl>
                                              <p:pRg st="5" end="5"/>
                                            </p:txEl>
                                          </p:spTgt>
                                        </p:tgtEl>
                                        <p:attrNameLst>
                                          <p:attrName>style.visibility</p:attrName>
                                        </p:attrNameLst>
                                      </p:cBhvr>
                                      <p:to>
                                        <p:strVal val="visible"/>
                                      </p:to>
                                    </p:set>
                                    <p:animEffect transition="in" filter="strips(downLeft)">
                                      <p:cBhvr>
                                        <p:cTn id="41" dur="2000"/>
                                        <p:tgtEl>
                                          <p:spTgt spid="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build="p" bldLvl="5"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93676" y="1196752"/>
            <a:ext cx="8956648" cy="4137702"/>
          </a:xfrm>
          <a:solidFill>
            <a:srgbClr val="FFFF00"/>
          </a:solidFill>
          <a:effectLst>
            <a:softEdge rad="317500"/>
          </a:effectLst>
        </p:spPr>
        <p:txBody>
          <a:bodyPr>
            <a:noAutofit/>
          </a:bodyPr>
          <a:lstStyle/>
          <a:p>
            <a:r>
              <a:rPr lang="ru-RU" sz="7200" b="1" dirty="0" smtClean="0">
                <a:ln w="17780" cmpd="sng">
                  <a:solidFill>
                    <a:srgbClr val="FFFFFF"/>
                  </a:solidFill>
                  <a:prstDash val="solid"/>
                  <a:miter lim="800000"/>
                </a:ln>
                <a:solidFill>
                  <a:srgbClr val="1138FB"/>
                </a:solidFill>
                <a:effectLst>
                  <a:outerShdw blurRad="50800" algn="tl" rotWithShape="0">
                    <a:srgbClr val="000000"/>
                  </a:outerShdw>
                </a:effectLst>
              </a:rPr>
              <a:t>МЕЖДУНАРОДНАЯ СТАНДАРТИЗАЦИЯ</a:t>
            </a:r>
            <a:endParaRPr lang="ru-RU" sz="7200" b="1" dirty="0">
              <a:ln w="17780" cmpd="sng">
                <a:solidFill>
                  <a:srgbClr val="FFFFFF"/>
                </a:solidFill>
                <a:prstDash val="solid"/>
                <a:miter lim="800000"/>
              </a:ln>
              <a:solidFill>
                <a:srgbClr val="1138FB"/>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47</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a:xfrm>
            <a:off x="714348" y="6286520"/>
            <a:ext cx="2133600" cy="365125"/>
          </a:xfrm>
        </p:spPr>
        <p:txBody>
          <a:bodyPr/>
          <a:lstStyle/>
          <a:p>
            <a:fld id="{FD0CD72B-C487-424B-AB84-195511D24700}" type="datetime1">
              <a:rPr lang="ru-RU" smtClean="0"/>
              <a:pPr/>
              <a:t>01.02.2022</a:t>
            </a:fld>
            <a:endParaRPr lang="ru-RU" dirty="0"/>
          </a:p>
        </p:txBody>
      </p:sp>
    </p:spTree>
    <p:extLst>
      <p:ext uri="{BB962C8B-B14F-4D97-AF65-F5344CB8AC3E}">
        <p14:creationId xmlns:p14="http://schemas.microsoft.com/office/powerpoint/2010/main" val="35314189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49843" y="1152965"/>
            <a:ext cx="8816485" cy="5016758"/>
          </a:xfrm>
          <a:prstGeom prst="rect">
            <a:avLst/>
          </a:prstGeom>
          <a:solidFill>
            <a:schemeClr val="bg1"/>
          </a:solidFill>
        </p:spPr>
        <p:txBody>
          <a:bodyPr wrap="square">
            <a:spAutoFit/>
          </a:bodyPr>
          <a:lstStyle/>
          <a:p>
            <a:pPr algn="just"/>
            <a:r>
              <a:rPr lang="ru-RU" sz="2400" b="1" u="sng" dirty="0" smtClean="0">
                <a:solidFill>
                  <a:srgbClr val="FF0000"/>
                </a:solidFill>
              </a:rPr>
              <a:t>Международная стандартизация</a:t>
            </a:r>
            <a:r>
              <a:rPr lang="ru-RU" sz="2400" u="sng" dirty="0" smtClean="0">
                <a:solidFill>
                  <a:srgbClr val="FF0000"/>
                </a:solidFill>
              </a:rPr>
              <a:t> </a:t>
            </a:r>
            <a:r>
              <a:rPr lang="ru-RU" sz="2400" b="1" dirty="0" smtClean="0"/>
              <a:t>— стандартизация, участие в которой открыто для соответствующих органов всех стран. </a:t>
            </a:r>
          </a:p>
          <a:p>
            <a:endParaRPr lang="ru-RU" sz="500" b="1" dirty="0" smtClean="0">
              <a:solidFill>
                <a:srgbClr val="FF0000"/>
              </a:solidFill>
            </a:endParaRPr>
          </a:p>
          <a:p>
            <a:pPr algn="just"/>
            <a:r>
              <a:rPr lang="ru-RU" sz="2300" b="1" u="sng" dirty="0" smtClean="0">
                <a:solidFill>
                  <a:srgbClr val="FF0000"/>
                </a:solidFill>
              </a:rPr>
              <a:t>Международный </a:t>
            </a:r>
            <a:r>
              <a:rPr lang="ru-RU" sz="2300" b="1" u="sng" dirty="0">
                <a:solidFill>
                  <a:srgbClr val="FF0000"/>
                </a:solidFill>
              </a:rPr>
              <a:t>стандарт</a:t>
            </a:r>
            <a:r>
              <a:rPr lang="ru-RU" sz="2300" dirty="0">
                <a:solidFill>
                  <a:srgbClr val="FF0000"/>
                </a:solidFill>
              </a:rPr>
              <a:t> </a:t>
            </a:r>
            <a:r>
              <a:rPr lang="ru-RU" sz="2300" dirty="0"/>
              <a:t>— стандарт, принятый международной организацией. </a:t>
            </a:r>
            <a:endParaRPr lang="ru-RU" sz="2300" dirty="0" smtClean="0"/>
          </a:p>
          <a:p>
            <a:endParaRPr lang="ru-RU" sz="500" b="1" dirty="0" smtClean="0">
              <a:solidFill>
                <a:srgbClr val="FF0000"/>
              </a:solidFill>
            </a:endParaRPr>
          </a:p>
          <a:p>
            <a:r>
              <a:rPr lang="ru-RU" sz="2000" b="1" dirty="0" smtClean="0">
                <a:solidFill>
                  <a:srgbClr val="FF0000"/>
                </a:solidFill>
              </a:rPr>
              <a:t>Основное </a:t>
            </a:r>
            <a:r>
              <a:rPr lang="ru-RU" sz="2000" b="1" dirty="0">
                <a:solidFill>
                  <a:srgbClr val="FF0000"/>
                </a:solidFill>
              </a:rPr>
              <a:t>назначение международных стандартов </a:t>
            </a:r>
            <a:r>
              <a:rPr lang="ru-RU" sz="2000" dirty="0"/>
              <a:t>— это создание на международном уровне единой методической основы для разработки новых и совершенствования действующих систем качества и их сертификации. </a:t>
            </a:r>
            <a:endParaRPr lang="ru-RU" sz="2000" dirty="0" smtClean="0"/>
          </a:p>
          <a:p>
            <a:endParaRPr lang="ru-RU" sz="800" dirty="0" smtClean="0"/>
          </a:p>
          <a:p>
            <a:pPr marL="342900" indent="-342900">
              <a:buFont typeface="Wingdings" panose="05000000000000000000" pitchFamily="2" charset="2"/>
              <a:buChar char="q"/>
            </a:pPr>
            <a:r>
              <a:rPr lang="ru-RU" sz="2000" dirty="0" smtClean="0"/>
              <a:t>Научно-техническое </a:t>
            </a:r>
            <a:r>
              <a:rPr lang="ru-RU" sz="2000" dirty="0"/>
              <a:t>сотрудничество в области стандартизации направлено на гармонизацию национальной системы стандартизации с международной, региональными и прогрессивными национальными системами стандартизации. </a:t>
            </a:r>
            <a:endParaRPr lang="ru-RU" sz="2000" dirty="0" smtClean="0"/>
          </a:p>
          <a:p>
            <a:pPr marL="342900" indent="-342900">
              <a:buFont typeface="Wingdings" panose="05000000000000000000" pitchFamily="2" charset="2"/>
              <a:buChar char="q"/>
            </a:pPr>
            <a:r>
              <a:rPr lang="ru-RU" sz="2000" dirty="0" smtClean="0"/>
              <a:t>В </a:t>
            </a:r>
            <a:r>
              <a:rPr lang="ru-RU" sz="2000" dirty="0"/>
              <a:t>развитии международной стандартизации заинтересованы как индустриально развитые страны, так и страны развивающиеся, создающие собственную национальную экономику. </a:t>
            </a:r>
            <a:endParaRPr lang="ru-RU" sz="2000" dirty="0" smtClean="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3800" b="1" dirty="0" smtClean="0">
                <a:ln w="17780" cmpd="sng">
                  <a:solidFill>
                    <a:srgbClr val="FF0000"/>
                  </a:solidFill>
                  <a:prstDash val="solid"/>
                  <a:miter lim="800000"/>
                </a:ln>
                <a:solidFill>
                  <a:srgbClr val="FF0000"/>
                </a:solidFill>
                <a:effectLst>
                  <a:outerShdw blurRad="50800" algn="tl" rotWithShape="0">
                    <a:srgbClr val="000000"/>
                  </a:outerShdw>
                </a:effectLst>
              </a:rPr>
              <a:t>Международная стандартизация</a:t>
            </a:r>
            <a:endParaRPr lang="ru-RU" sz="3800" b="1" dirty="0">
              <a:ln w="17780" cmpd="sng">
                <a:solidFill>
                  <a:srgbClr val="FF0000"/>
                </a:solidFill>
                <a:prstDash val="solid"/>
                <a:miter lim="800000"/>
              </a:ln>
              <a:solidFill>
                <a:srgbClr val="FF0000"/>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48</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179132382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207059" y="1129770"/>
            <a:ext cx="8729881" cy="3046988"/>
          </a:xfrm>
          <a:prstGeom prst="rect">
            <a:avLst/>
          </a:prstGeom>
          <a:solidFill>
            <a:schemeClr val="bg1"/>
          </a:solidFill>
        </p:spPr>
        <p:txBody>
          <a:bodyPr wrap="square">
            <a:spAutoFit/>
          </a:bodyPr>
          <a:lstStyle/>
          <a:p>
            <a:r>
              <a:rPr lang="ru-RU" sz="2400" b="1" dirty="0">
                <a:solidFill>
                  <a:srgbClr val="FF0000"/>
                </a:solidFill>
              </a:rPr>
              <a:t>Цели международной стандартизации: </a:t>
            </a:r>
          </a:p>
          <a:p>
            <a:pPr marL="742950" lvl="1" indent="-285750">
              <a:buClr>
                <a:srgbClr val="FF0000"/>
              </a:buClr>
              <a:buFont typeface="Wingdings" panose="05000000000000000000" pitchFamily="2" charset="2"/>
              <a:buChar char="Ø"/>
            </a:pPr>
            <a:r>
              <a:rPr lang="ru-RU" sz="2400" dirty="0"/>
              <a:t>сближение уровня качества продукции, изготавливаемой в различных странах;</a:t>
            </a:r>
          </a:p>
          <a:p>
            <a:pPr marL="742950" lvl="1" indent="-285750">
              <a:buClr>
                <a:srgbClr val="FF0000"/>
              </a:buClr>
              <a:buFont typeface="Wingdings" panose="05000000000000000000" pitchFamily="2" charset="2"/>
              <a:buChar char="Ø"/>
            </a:pPr>
            <a:r>
              <a:rPr lang="ru-RU" sz="2400" dirty="0"/>
              <a:t>обеспечение взаимозаменяемости элементов сложной продукции;</a:t>
            </a:r>
          </a:p>
          <a:p>
            <a:pPr marL="742950" lvl="1" indent="-285750">
              <a:buClr>
                <a:srgbClr val="FF0000"/>
              </a:buClr>
              <a:buFont typeface="Wingdings" panose="05000000000000000000" pitchFamily="2" charset="2"/>
              <a:buChar char="Ø"/>
            </a:pPr>
            <a:r>
              <a:rPr lang="ru-RU" sz="2400" dirty="0"/>
              <a:t>содействие международной торговле;</a:t>
            </a:r>
          </a:p>
          <a:p>
            <a:pPr marL="742950" lvl="1" indent="-285750">
              <a:buClr>
                <a:srgbClr val="FF0000"/>
              </a:buClr>
              <a:buFont typeface="Wingdings" panose="05000000000000000000" pitchFamily="2" charset="2"/>
              <a:buChar char="Ø"/>
            </a:pPr>
            <a:r>
              <a:rPr lang="ru-RU" sz="2400" dirty="0"/>
              <a:t>содействие взаимному обмену научно-технической информацией и ускорение научно-технического прогресса.</a:t>
            </a: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Международная стандартизация</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49</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104128862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38664"/>
            <a:ext cx="8247860" cy="654032"/>
          </a:xfrm>
          <a:solidFill>
            <a:srgbClr val="FFFF00"/>
          </a:solidFill>
        </p:spPr>
        <p:txBody>
          <a:bodyPr>
            <a:normAutofit fontScale="90000"/>
          </a:bodyPr>
          <a:lstStyle/>
          <a:p>
            <a:r>
              <a:rPr lang="ru-RU" b="1" dirty="0">
                <a:ln w="17780" cmpd="sng">
                  <a:solidFill>
                    <a:srgbClr val="FFFFFF"/>
                  </a:solidFill>
                  <a:prstDash val="solid"/>
                  <a:miter lim="800000"/>
                </a:ln>
                <a:solidFill>
                  <a:srgbClr val="1138FB"/>
                </a:solidFill>
                <a:effectLst>
                  <a:outerShdw blurRad="50800" algn="tl" rotWithShape="0">
                    <a:srgbClr val="000000"/>
                  </a:outerShdw>
                </a:effectLst>
              </a:rPr>
              <a:t>СУЩНОСТЬ СТАНДАРТИЗАЦИИ</a:t>
            </a: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одзаголовок 55"/>
          <p:cNvSpPr>
            <a:spLocks noGrp="1"/>
          </p:cNvSpPr>
          <p:nvPr>
            <p:ph idx="1"/>
          </p:nvPr>
        </p:nvSpPr>
        <p:spPr>
          <a:xfrm>
            <a:off x="79848" y="929754"/>
            <a:ext cx="8956648" cy="5130681"/>
          </a:xfrm>
          <a:solidFill>
            <a:schemeClr val="bg1"/>
          </a:solidFill>
          <a:ln>
            <a:solidFill>
              <a:schemeClr val="bg1"/>
            </a:solidFill>
          </a:ln>
          <a:effectLst>
            <a:innerShdw blurRad="266700" dist="152400" dir="13500000">
              <a:prstClr val="black">
                <a:alpha val="50000"/>
              </a:prstClr>
            </a:innerShdw>
          </a:effectLst>
        </p:spPr>
        <p:txBody>
          <a:bodyPr>
            <a:normAutofit fontScale="47500" lnSpcReduction="20000"/>
          </a:bodyPr>
          <a:lstStyle/>
          <a:p>
            <a:pPr marL="0" indent="358775">
              <a:buNone/>
            </a:pPr>
            <a:endParaRPr lang="ru-RU" sz="2400" dirty="0" smtClean="0">
              <a:ln w="3175">
                <a:noFill/>
              </a:ln>
              <a:effectLst>
                <a:outerShdw blurRad="50800" dist="38100" dir="2700000" algn="tl" rotWithShape="0">
                  <a:prstClr val="black">
                    <a:alpha val="40000"/>
                  </a:prstClr>
                </a:outerShdw>
              </a:effectLst>
            </a:endParaRPr>
          </a:p>
          <a:p>
            <a:pPr marL="0" indent="0">
              <a:buNone/>
            </a:pPr>
            <a:r>
              <a:rPr lang="ru-RU" sz="5900" b="1" u="sng" dirty="0">
                <a:solidFill>
                  <a:srgbClr val="FF0000"/>
                </a:solidFill>
              </a:rPr>
              <a:t>СТАНДАРТИЗАЦИЯ</a:t>
            </a:r>
            <a:r>
              <a:rPr lang="ru-RU" sz="5900" dirty="0"/>
              <a:t> – процесс разработки стандартов и норм, а также адаптации стандартов и норм к международным нормам и нормам других стран, в целях их </a:t>
            </a:r>
            <a:r>
              <a:rPr lang="ru-RU" sz="5900" b="1" i="1" dirty="0">
                <a:solidFill>
                  <a:srgbClr val="0070C0"/>
                </a:solidFill>
              </a:rPr>
              <a:t>добровольного многократного использования</a:t>
            </a:r>
            <a:r>
              <a:rPr lang="ru-RU" sz="5900" dirty="0"/>
              <a:t>, направленный на достижение упоря­доченности в сферах производства и обращения продукции и повышение конкуренто­способности продукции, работ или услуг.</a:t>
            </a:r>
          </a:p>
          <a:p>
            <a:pPr marL="0" indent="0">
              <a:buNone/>
            </a:pPr>
            <a:endParaRPr lang="ru-RU" sz="2200" dirty="0"/>
          </a:p>
          <a:p>
            <a:pPr marL="0" indent="0">
              <a:buNone/>
            </a:pPr>
            <a:r>
              <a:rPr lang="ru-RU" sz="5900" b="1" u="sng" dirty="0">
                <a:solidFill>
                  <a:srgbClr val="FF0000"/>
                </a:solidFill>
              </a:rPr>
              <a:t>СТАНДАРТИЗАЦИЯ</a:t>
            </a:r>
            <a:r>
              <a:rPr lang="ru-RU" sz="5900" dirty="0"/>
              <a:t> – деятельность по установлению и применению правил и характеристик для </a:t>
            </a:r>
            <a:r>
              <a:rPr lang="ru-RU" sz="5900" b="1" i="1" dirty="0">
                <a:solidFill>
                  <a:srgbClr val="0070C0"/>
                </a:solidFill>
              </a:rPr>
              <a:t>добровольного многократного использования</a:t>
            </a:r>
            <a:r>
              <a:rPr lang="ru-RU" sz="5900" dirty="0"/>
              <a:t>, направленная на достижение упоря­доченности в определенной области и повышение </a:t>
            </a:r>
            <a:r>
              <a:rPr lang="ru-RU" sz="5900" dirty="0" smtClean="0"/>
              <a:t>конкурентоспособности </a:t>
            </a:r>
            <a:r>
              <a:rPr lang="ru-RU" sz="5900" dirty="0"/>
              <a:t>продукции, работ или услуг</a:t>
            </a: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5</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a:xfrm>
            <a:off x="714348" y="6286520"/>
            <a:ext cx="2133600" cy="365125"/>
          </a:xfrm>
        </p:spPr>
        <p:txBody>
          <a:bodyPr/>
          <a:lstStyle/>
          <a:p>
            <a:fld id="{FD0CD72B-C487-424B-AB84-195511D24700}" type="datetime1">
              <a:rPr lang="ru-RU" smtClean="0"/>
              <a:pPr/>
              <a:t>01.02.2022</a:t>
            </a:fld>
            <a:endParaRPr lang="ru-RU" dirty="0"/>
          </a:p>
        </p:txBody>
      </p:sp>
    </p:spTree>
    <p:extLst>
      <p:ext uri="{BB962C8B-B14F-4D97-AF65-F5344CB8AC3E}">
        <p14:creationId xmlns:p14="http://schemas.microsoft.com/office/powerpoint/2010/main" val="23136901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49843" y="1152965"/>
            <a:ext cx="8816485" cy="4893647"/>
          </a:xfrm>
          <a:prstGeom prst="rect">
            <a:avLst/>
          </a:prstGeom>
          <a:solidFill>
            <a:schemeClr val="bg1"/>
          </a:solidFill>
        </p:spPr>
        <p:txBody>
          <a:bodyPr wrap="square">
            <a:spAutoFit/>
          </a:bodyPr>
          <a:lstStyle/>
          <a:p>
            <a:r>
              <a:rPr lang="ru-RU" sz="2400" b="1" dirty="0">
                <a:solidFill>
                  <a:srgbClr val="FF0000"/>
                </a:solidFill>
              </a:rPr>
              <a:t>Международная </a:t>
            </a:r>
            <a:r>
              <a:rPr lang="ru-RU" sz="2400" b="1" dirty="0" smtClean="0">
                <a:solidFill>
                  <a:srgbClr val="FF0000"/>
                </a:solidFill>
              </a:rPr>
              <a:t>организация (ISO) </a:t>
            </a:r>
            <a:r>
              <a:rPr lang="ru-RU" sz="2400" dirty="0"/>
              <a:t>начала функционировать </a:t>
            </a:r>
            <a:r>
              <a:rPr lang="ru-RU" sz="2400" dirty="0" smtClean="0"/>
              <a:t>              23 </a:t>
            </a:r>
            <a:r>
              <a:rPr lang="ru-RU" sz="2400" dirty="0"/>
              <a:t>февраля 1947 г. как добровольная, неправительственная организация. Она была учреждена на основе достигнутого на совещании в Лондоне в 1946 г. соглашения между представителями 25-ти индустриально развитых стран </a:t>
            </a:r>
            <a:endParaRPr lang="ru-RU" sz="2400" dirty="0" smtClean="0"/>
          </a:p>
          <a:p>
            <a:r>
              <a:rPr lang="ru-RU" sz="2400" dirty="0" smtClean="0"/>
              <a:t>о </a:t>
            </a:r>
            <a:r>
              <a:rPr lang="ru-RU" sz="2400" dirty="0"/>
              <a:t>создании организации, обладающей полномочиями координировать на международном уровне разработку различных промышленных стандартов и осуществлять процедуру принятия их в качестве международных </a:t>
            </a:r>
            <a:r>
              <a:rPr lang="ru-RU" sz="2400" dirty="0" smtClean="0"/>
              <a:t>стандартов.</a:t>
            </a:r>
          </a:p>
          <a:p>
            <a:endParaRPr lang="ru-RU" sz="2400" dirty="0" smtClean="0"/>
          </a:p>
          <a:p>
            <a:endParaRPr lang="ru-RU" sz="2400" dirty="0"/>
          </a:p>
          <a:p>
            <a:endParaRPr lang="ru-RU" sz="2400" dirty="0" smtClean="0"/>
          </a:p>
          <a:p>
            <a:endParaRPr lang="ru-RU" sz="2400" dirty="0" smtClean="0"/>
          </a:p>
        </p:txBody>
      </p:sp>
      <p:sp>
        <p:nvSpPr>
          <p:cNvPr id="38" name="Прямоугольник 37"/>
          <p:cNvSpPr/>
          <p:nvPr/>
        </p:nvSpPr>
        <p:spPr>
          <a:xfrm rot="10800000">
            <a:off x="0" y="-12508"/>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67544" y="191594"/>
            <a:ext cx="8229600" cy="654032"/>
          </a:xfrm>
        </p:spPr>
        <p:txBody>
          <a:bodyPr>
            <a:noAutofit/>
          </a:bodyPr>
          <a:lstStyle/>
          <a:p>
            <a:r>
              <a:rPr lang="ru-RU" sz="2400" b="1" dirty="0" smtClean="0">
                <a:solidFill>
                  <a:srgbClr val="FF0000"/>
                </a:solidFill>
              </a:rPr>
              <a:t>МЕЖДУНАРОДНЫЕ ОРГАНИЗАЦИИ ПО СТАНДАРТИЗАЦИИ</a:t>
            </a:r>
            <a:endParaRPr lang="ru-RU" sz="2400" b="1"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50</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77" y="4643976"/>
            <a:ext cx="4925145" cy="1414151"/>
          </a:xfrm>
          <a:prstGeom prst="rect">
            <a:avLst/>
          </a:prstGeom>
        </p:spPr>
      </p:pic>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8341" y="4643976"/>
            <a:ext cx="3890272" cy="1422983"/>
          </a:xfrm>
          <a:prstGeom prst="rect">
            <a:avLst/>
          </a:prstGeom>
        </p:spPr>
      </p:pic>
      <p:pic>
        <p:nvPicPr>
          <p:cNvPr id="20" name="Рисунок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0017" y="2420888"/>
            <a:ext cx="1556081" cy="1287987"/>
          </a:xfrm>
          <a:prstGeom prst="rect">
            <a:avLst/>
          </a:prstGeom>
        </p:spPr>
      </p:pic>
    </p:spTree>
    <p:extLst>
      <p:ext uri="{BB962C8B-B14F-4D97-AF65-F5344CB8AC3E}">
        <p14:creationId xmlns:p14="http://schemas.microsoft.com/office/powerpoint/2010/main" val="39057875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207922" y="3702511"/>
            <a:ext cx="8816485" cy="2246769"/>
          </a:xfrm>
          <a:prstGeom prst="rect">
            <a:avLst/>
          </a:prstGeom>
          <a:solidFill>
            <a:schemeClr val="bg1"/>
          </a:solidFill>
          <a:ln>
            <a:solidFill>
              <a:srgbClr val="0070C0"/>
            </a:solidFill>
          </a:ln>
        </p:spPr>
        <p:txBody>
          <a:bodyPr wrap="square">
            <a:spAutoFit/>
          </a:bodyPr>
          <a:lstStyle/>
          <a:p>
            <a:r>
              <a:rPr lang="ru-RU" sz="2800" b="1" dirty="0">
                <a:solidFill>
                  <a:srgbClr val="FF0000"/>
                </a:solidFill>
              </a:rPr>
              <a:t>Члены </a:t>
            </a:r>
            <a:r>
              <a:rPr lang="ru-RU" sz="2800" b="1" dirty="0" smtClean="0">
                <a:solidFill>
                  <a:srgbClr val="FF0000"/>
                </a:solidFill>
              </a:rPr>
              <a:t>ИСО</a:t>
            </a:r>
            <a:r>
              <a:rPr lang="ru-RU" sz="2800" dirty="0" smtClean="0">
                <a:solidFill>
                  <a:srgbClr val="FF0000"/>
                </a:solidFill>
              </a:rPr>
              <a:t>:</a:t>
            </a:r>
          </a:p>
          <a:p>
            <a:pPr lvl="1"/>
            <a:r>
              <a:rPr lang="ru-RU" sz="2800" dirty="0"/>
              <a:t>■ — участники</a:t>
            </a:r>
            <a:br>
              <a:rPr lang="ru-RU" sz="2800" dirty="0"/>
            </a:br>
            <a:r>
              <a:rPr lang="ru-RU" sz="2800" dirty="0"/>
              <a:t>■ — корреспонденты</a:t>
            </a:r>
          </a:p>
          <a:p>
            <a:pPr lvl="1"/>
            <a:r>
              <a:rPr lang="ru-RU" sz="2800" dirty="0"/>
              <a:t>■ — абоненты</a:t>
            </a:r>
            <a:br>
              <a:rPr lang="ru-RU" sz="2800" dirty="0"/>
            </a:br>
            <a:r>
              <a:rPr lang="ru-RU" sz="2800" dirty="0"/>
              <a:t>■ — прочие, не участвующие</a:t>
            </a:r>
            <a:endParaRPr lang="ru-RU" sz="2800" dirty="0" smtClean="0"/>
          </a:p>
        </p:txBody>
      </p:sp>
      <p:sp>
        <p:nvSpPr>
          <p:cNvPr id="38" name="Прямоугольник 37"/>
          <p:cNvSpPr/>
          <p:nvPr/>
        </p:nvSpPr>
        <p:spPr>
          <a:xfrm rot="10800000">
            <a:off x="0" y="-12508"/>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67544" y="191594"/>
            <a:ext cx="8229600" cy="654032"/>
          </a:xfrm>
        </p:spPr>
        <p:txBody>
          <a:bodyPr>
            <a:noAutofit/>
          </a:bodyPr>
          <a:lstStyle/>
          <a:p>
            <a:r>
              <a:rPr lang="ru-RU" sz="2400" b="1" dirty="0" smtClean="0">
                <a:solidFill>
                  <a:srgbClr val="FF0000"/>
                </a:solidFill>
              </a:rPr>
              <a:t>МЕЖДУНАРОДНЫЕ ОРГАНИЗАЦИИ ПО СТАНДАРТИЗАЦИИ</a:t>
            </a:r>
            <a:endParaRPr lang="ru-RU" sz="2400" b="1"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51</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087" y="1028870"/>
            <a:ext cx="6279320" cy="3232687"/>
          </a:xfrm>
          <a:prstGeom prst="rect">
            <a:avLst/>
          </a:prstGeom>
          <a:solidFill>
            <a:schemeClr val="accent6">
              <a:lumMod val="75000"/>
            </a:schemeClr>
          </a:solidFill>
        </p:spPr>
      </p:pic>
      <p:sp>
        <p:nvSpPr>
          <p:cNvPr id="19" name="Прямоугольник 18"/>
          <p:cNvSpPr/>
          <p:nvPr/>
        </p:nvSpPr>
        <p:spPr>
          <a:xfrm>
            <a:off x="611560" y="4261556"/>
            <a:ext cx="320250" cy="250313"/>
          </a:xfrm>
          <a:prstGeom prst="rect">
            <a:avLst/>
          </a:prstGeom>
          <a:solidFill>
            <a:srgbClr val="1138F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p:cNvSpPr/>
          <p:nvPr/>
        </p:nvSpPr>
        <p:spPr>
          <a:xfrm>
            <a:off x="611560" y="4700738"/>
            <a:ext cx="320250" cy="2503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a:off x="611560" y="5110038"/>
            <a:ext cx="320250" cy="2503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611560" y="5554951"/>
            <a:ext cx="320250" cy="2503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1275693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49843" y="1152965"/>
            <a:ext cx="8816485" cy="4847481"/>
          </a:xfrm>
          <a:prstGeom prst="rect">
            <a:avLst/>
          </a:prstGeom>
          <a:solidFill>
            <a:schemeClr val="bg1"/>
          </a:solidFill>
        </p:spPr>
        <p:txBody>
          <a:bodyPr wrap="square">
            <a:spAutoFit/>
          </a:bodyPr>
          <a:lstStyle/>
          <a:p>
            <a:r>
              <a:rPr lang="ru-RU" sz="2000" b="1" u="sng" dirty="0">
                <a:solidFill>
                  <a:srgbClr val="FF0000"/>
                </a:solidFill>
              </a:rPr>
              <a:t>Международная электротехническая комиссия </a:t>
            </a:r>
            <a:r>
              <a:rPr lang="ru-RU" sz="2000" b="1" dirty="0">
                <a:solidFill>
                  <a:srgbClr val="1138FB"/>
                </a:solidFill>
              </a:rPr>
              <a:t>(</a:t>
            </a:r>
            <a:r>
              <a:rPr lang="ru-RU" sz="2000" b="1" dirty="0">
                <a:solidFill>
                  <a:srgbClr val="1138FB"/>
                </a:solidFill>
                <a:hlinkClick r:id="rId3"/>
              </a:rPr>
              <a:t>I</a:t>
            </a:r>
            <a:r>
              <a:rPr lang="ru-RU" sz="2000" b="1" dirty="0">
                <a:hlinkClick r:id="rId3"/>
              </a:rPr>
              <a:t>nternational Electrotechnical Commission) </a:t>
            </a:r>
            <a:r>
              <a:rPr lang="ru-RU" sz="2000" b="1" u="sng" dirty="0" smtClean="0">
                <a:solidFill>
                  <a:srgbClr val="FF0000"/>
                </a:solidFill>
              </a:rPr>
              <a:t>– МЭК (</a:t>
            </a:r>
            <a:r>
              <a:rPr lang="ru-RU" sz="2000" b="1" u="sng" dirty="0">
                <a:solidFill>
                  <a:srgbClr val="FF0000"/>
                </a:solidFill>
              </a:rPr>
              <a:t>IEC</a:t>
            </a:r>
            <a:r>
              <a:rPr lang="ru-RU" sz="2000" b="1" u="sng" dirty="0" smtClean="0">
                <a:solidFill>
                  <a:srgbClr val="FF0000"/>
                </a:solidFill>
              </a:rPr>
              <a:t>)</a:t>
            </a:r>
            <a:r>
              <a:rPr lang="ru-RU" sz="2000" dirty="0" smtClean="0"/>
              <a:t>, </a:t>
            </a:r>
            <a:r>
              <a:rPr lang="ru-RU" sz="2000" dirty="0"/>
              <a:t>образованная в 1906 г., является добровольной неправительственной организацией. </a:t>
            </a:r>
            <a:endParaRPr lang="ru-RU" sz="2000" dirty="0" smtClean="0"/>
          </a:p>
          <a:p>
            <a:endParaRPr lang="ru-RU" sz="1100" dirty="0" smtClean="0"/>
          </a:p>
          <a:p>
            <a:r>
              <a:rPr lang="ru-RU" sz="2000" b="1" i="1" dirty="0" smtClean="0">
                <a:solidFill>
                  <a:srgbClr val="1138FB"/>
                </a:solidFill>
              </a:rPr>
              <a:t>Деятельность</a:t>
            </a:r>
            <a:r>
              <a:rPr lang="en-US" sz="2000" b="1" i="1" dirty="0" smtClean="0">
                <a:solidFill>
                  <a:srgbClr val="1138FB"/>
                </a:solidFill>
              </a:rPr>
              <a:t> </a:t>
            </a:r>
            <a:r>
              <a:rPr lang="ru-RU" sz="2000" b="1" i="1" dirty="0" smtClean="0">
                <a:solidFill>
                  <a:srgbClr val="1138FB"/>
                </a:solidFill>
              </a:rPr>
              <a:t>МЭК</a:t>
            </a:r>
            <a:r>
              <a:rPr lang="ru-RU" sz="2000" dirty="0" smtClean="0"/>
              <a:t>, </a:t>
            </a:r>
            <a:r>
              <a:rPr lang="ru-RU" sz="2000" dirty="0"/>
              <a:t>в основном, связана со </a:t>
            </a:r>
            <a:endParaRPr lang="ru-RU" sz="2000" dirty="0" smtClean="0"/>
          </a:p>
          <a:p>
            <a:r>
              <a:rPr lang="ru-RU" sz="2000" b="1" dirty="0" smtClean="0"/>
              <a:t>стандартизацией физических </a:t>
            </a:r>
            <a:r>
              <a:rPr lang="ru-RU" sz="2000" b="1" dirty="0"/>
              <a:t>характеристик </a:t>
            </a:r>
            <a:endParaRPr lang="ru-RU" sz="2000" b="1" dirty="0" smtClean="0"/>
          </a:p>
          <a:p>
            <a:r>
              <a:rPr lang="ru-RU" sz="2000" b="1" dirty="0" smtClean="0"/>
              <a:t>электротехнического </a:t>
            </a:r>
            <a:r>
              <a:rPr lang="ru-RU" sz="2000" b="1" dirty="0"/>
              <a:t>и </a:t>
            </a:r>
            <a:r>
              <a:rPr lang="ru-RU" sz="2000" b="1" dirty="0" smtClean="0"/>
              <a:t>электронного </a:t>
            </a:r>
            <a:r>
              <a:rPr lang="ru-RU" sz="2000" b="1" dirty="0"/>
              <a:t>оборудования</a:t>
            </a:r>
            <a:r>
              <a:rPr lang="ru-RU" sz="2000" dirty="0"/>
              <a:t>. </a:t>
            </a:r>
            <a:endParaRPr lang="ru-RU" sz="2000" dirty="0" smtClean="0"/>
          </a:p>
          <a:p>
            <a:endParaRPr lang="ru-RU" sz="500" dirty="0" smtClean="0"/>
          </a:p>
          <a:p>
            <a:r>
              <a:rPr lang="ru-RU" sz="2000" b="1" i="1" dirty="0" smtClean="0">
                <a:solidFill>
                  <a:srgbClr val="1138FB"/>
                </a:solidFill>
              </a:rPr>
              <a:t>Основное </a:t>
            </a:r>
            <a:r>
              <a:rPr lang="ru-RU" sz="2000" b="1" i="1" dirty="0">
                <a:solidFill>
                  <a:srgbClr val="1138FB"/>
                </a:solidFill>
              </a:rPr>
              <a:t>внимание IEC уделяет таким </a:t>
            </a:r>
            <a:r>
              <a:rPr lang="ru-RU" sz="2000" b="1" i="1" dirty="0" smtClean="0">
                <a:solidFill>
                  <a:srgbClr val="1138FB"/>
                </a:solidFill>
              </a:rPr>
              <a:t>вопросам:</a:t>
            </a:r>
          </a:p>
          <a:p>
            <a:pPr marL="342900" indent="-342900">
              <a:buClr>
                <a:srgbClr val="FF0000"/>
              </a:buClr>
              <a:buFont typeface="Wingdings" panose="05000000000000000000" pitchFamily="2" charset="2"/>
              <a:buChar char="Ø"/>
            </a:pPr>
            <a:r>
              <a:rPr lang="ru-RU" sz="2000" dirty="0" smtClean="0"/>
              <a:t>электроизмерения</a:t>
            </a:r>
            <a:r>
              <a:rPr lang="ru-RU" sz="2000" dirty="0"/>
              <a:t>, </a:t>
            </a:r>
            <a:endParaRPr lang="ru-RU" sz="2000" dirty="0" smtClean="0"/>
          </a:p>
          <a:p>
            <a:pPr marL="342900" indent="-342900">
              <a:buClr>
                <a:srgbClr val="FF0000"/>
              </a:buClr>
              <a:buFont typeface="Wingdings" panose="05000000000000000000" pitchFamily="2" charset="2"/>
              <a:buChar char="Ø"/>
            </a:pPr>
            <a:r>
              <a:rPr lang="ru-RU" sz="2000" dirty="0" smtClean="0"/>
              <a:t>тестирование</a:t>
            </a:r>
            <a:r>
              <a:rPr lang="ru-RU" sz="2000" dirty="0"/>
              <a:t>, </a:t>
            </a:r>
            <a:endParaRPr lang="ru-RU" sz="2000" dirty="0" smtClean="0"/>
          </a:p>
          <a:p>
            <a:pPr marL="342900" indent="-342900">
              <a:buClr>
                <a:srgbClr val="FF0000"/>
              </a:buClr>
              <a:buFont typeface="Wingdings" panose="05000000000000000000" pitchFamily="2" charset="2"/>
              <a:buChar char="Ø"/>
            </a:pPr>
            <a:r>
              <a:rPr lang="ru-RU" sz="2000" dirty="0" smtClean="0"/>
              <a:t>утилизация</a:t>
            </a:r>
            <a:r>
              <a:rPr lang="ru-RU" sz="2000" dirty="0"/>
              <a:t>, </a:t>
            </a:r>
            <a:endParaRPr lang="ru-RU" sz="2000" dirty="0" smtClean="0"/>
          </a:p>
          <a:p>
            <a:pPr marL="342900" indent="-342900">
              <a:buClr>
                <a:srgbClr val="FF0000"/>
              </a:buClr>
              <a:buFont typeface="Wingdings" panose="05000000000000000000" pitchFamily="2" charset="2"/>
              <a:buChar char="Ø"/>
            </a:pPr>
            <a:r>
              <a:rPr lang="ru-RU" sz="2000" dirty="0" smtClean="0"/>
              <a:t>безопасность </a:t>
            </a:r>
            <a:r>
              <a:rPr lang="ru-RU" sz="2000" dirty="0"/>
              <a:t>электротехнического и электронного оборудования. </a:t>
            </a:r>
            <a:endParaRPr lang="ru-RU" sz="2000" dirty="0" smtClean="0"/>
          </a:p>
          <a:p>
            <a:endParaRPr lang="ru-RU" sz="800" b="1" dirty="0" smtClean="0">
              <a:solidFill>
                <a:srgbClr val="FF0000"/>
              </a:solidFill>
            </a:endParaRPr>
          </a:p>
          <a:p>
            <a:r>
              <a:rPr lang="ru-RU" sz="2000" b="1" dirty="0" smtClean="0">
                <a:solidFill>
                  <a:srgbClr val="FF0000"/>
                </a:solidFill>
              </a:rPr>
              <a:t>Членами </a:t>
            </a:r>
            <a:r>
              <a:rPr lang="ru-RU" sz="2000" b="1" dirty="0">
                <a:solidFill>
                  <a:srgbClr val="FF0000"/>
                </a:solidFill>
              </a:rPr>
              <a:t>IEC </a:t>
            </a:r>
            <a:r>
              <a:rPr lang="ru-RU" sz="2000" dirty="0"/>
              <a:t>являются </a:t>
            </a:r>
            <a:r>
              <a:rPr lang="ru-RU" sz="2000" b="1" dirty="0">
                <a:solidFill>
                  <a:srgbClr val="1138FB"/>
                </a:solidFill>
              </a:rPr>
              <a:t>национальные организации (комитеты) стандартизации технологий </a:t>
            </a:r>
            <a:r>
              <a:rPr lang="ru-RU" sz="2000" dirty="0"/>
              <a:t>в соответствующих отраслях, представляющие интересы своих стран в деле международной стандартизации. </a:t>
            </a:r>
            <a:endParaRPr lang="ru-RU" sz="2000" dirty="0" smtClean="0"/>
          </a:p>
        </p:txBody>
      </p:sp>
      <p:sp>
        <p:nvSpPr>
          <p:cNvPr id="38" name="Прямоугольник 37"/>
          <p:cNvSpPr/>
          <p:nvPr/>
        </p:nvSpPr>
        <p:spPr>
          <a:xfrm rot="10800000">
            <a:off x="0" y="-12508"/>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67544" y="191594"/>
            <a:ext cx="8229600" cy="654032"/>
          </a:xfrm>
        </p:spPr>
        <p:txBody>
          <a:bodyPr>
            <a:noAutofit/>
          </a:bodyPr>
          <a:lstStyle/>
          <a:p>
            <a:r>
              <a:rPr lang="ru-RU" sz="2400" b="1" dirty="0">
                <a:solidFill>
                  <a:srgbClr val="FF0000"/>
                </a:solidFill>
              </a:rPr>
              <a:t>МЕЖДУНАРОДНЫЕ ОРГАНИЗАЦИИ ПО СТАНДАРТИЗАЦИИ</a:t>
            </a:r>
            <a:endParaRPr lang="ru-RU" sz="2400" b="1"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52</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1916832"/>
            <a:ext cx="2376264" cy="2376264"/>
          </a:xfrm>
          <a:prstGeom prst="rect">
            <a:avLst/>
          </a:prstGeom>
        </p:spPr>
      </p:pic>
    </p:spTree>
    <p:extLst>
      <p:ext uri="{BB962C8B-B14F-4D97-AF65-F5344CB8AC3E}">
        <p14:creationId xmlns:p14="http://schemas.microsoft.com/office/powerpoint/2010/main" val="204977768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212647" y="1152965"/>
            <a:ext cx="8711128" cy="5262979"/>
          </a:xfrm>
          <a:prstGeom prst="rect">
            <a:avLst/>
          </a:prstGeom>
          <a:solidFill>
            <a:schemeClr val="bg1"/>
          </a:solidFill>
        </p:spPr>
        <p:txBody>
          <a:bodyPr wrap="square">
            <a:spAutoFit/>
          </a:bodyPr>
          <a:lstStyle/>
          <a:p>
            <a:r>
              <a:rPr lang="ru-RU" sz="2000" b="1" u="sng" dirty="0" smtClean="0">
                <a:solidFill>
                  <a:srgbClr val="FF0000"/>
                </a:solidFill>
              </a:rPr>
              <a:t>Международный союз </a:t>
            </a:r>
            <a:r>
              <a:rPr lang="ru-RU" sz="2000" b="1" u="sng" dirty="0">
                <a:solidFill>
                  <a:srgbClr val="FF0000"/>
                </a:solidFill>
              </a:rPr>
              <a:t>электросвязи</a:t>
            </a:r>
            <a:r>
              <a:rPr lang="ru-RU" sz="2000" dirty="0"/>
              <a:t> </a:t>
            </a:r>
            <a:r>
              <a:rPr lang="ru-RU" sz="2000" dirty="0" smtClean="0">
                <a:solidFill>
                  <a:srgbClr val="FF0000"/>
                </a:solidFill>
              </a:rPr>
              <a:t>(</a:t>
            </a:r>
            <a:r>
              <a:rPr lang="ru-RU" sz="2000" b="1" dirty="0">
                <a:solidFill>
                  <a:srgbClr val="FF0000"/>
                </a:solidFill>
              </a:rPr>
              <a:t>International Telecommunication </a:t>
            </a:r>
            <a:r>
              <a:rPr lang="ru-RU" sz="2000" b="1" dirty="0" smtClean="0">
                <a:solidFill>
                  <a:srgbClr val="FF0000"/>
                </a:solidFill>
              </a:rPr>
              <a:t>Union</a:t>
            </a:r>
            <a:r>
              <a:rPr lang="ru-RU" sz="2000" dirty="0" smtClean="0">
                <a:solidFill>
                  <a:srgbClr val="FF0000"/>
                </a:solidFill>
              </a:rPr>
              <a:t>)</a:t>
            </a:r>
            <a:r>
              <a:rPr lang="ru-RU" sz="2000" i="1" dirty="0" smtClean="0">
                <a:solidFill>
                  <a:srgbClr val="FF0000"/>
                </a:solidFill>
              </a:rPr>
              <a:t> </a:t>
            </a:r>
            <a:r>
              <a:rPr lang="ru-RU" sz="2000" dirty="0" smtClean="0"/>
              <a:t>– </a:t>
            </a:r>
            <a:r>
              <a:rPr lang="ru-RU" sz="2000" b="1" dirty="0" smtClean="0">
                <a:solidFill>
                  <a:srgbClr val="1138FB"/>
                </a:solidFill>
              </a:rPr>
              <a:t>МСЭ (</a:t>
            </a:r>
            <a:r>
              <a:rPr lang="ru-RU" sz="2000" b="1" dirty="0">
                <a:solidFill>
                  <a:srgbClr val="1138FB"/>
                </a:solidFill>
              </a:rPr>
              <a:t>ITU</a:t>
            </a:r>
            <a:r>
              <a:rPr lang="ru-RU" sz="2000" b="1" dirty="0" smtClean="0">
                <a:solidFill>
                  <a:srgbClr val="1138FB"/>
                </a:solidFill>
              </a:rPr>
              <a:t>) </a:t>
            </a:r>
            <a:r>
              <a:rPr lang="ru-RU" sz="2000" dirty="0" smtClean="0"/>
              <a:t>–</a:t>
            </a:r>
            <a:r>
              <a:rPr lang="ru-RU" sz="2000" b="1" dirty="0" smtClean="0">
                <a:solidFill>
                  <a:srgbClr val="1138FB"/>
                </a:solidFill>
              </a:rPr>
              <a:t> </a:t>
            </a:r>
            <a:r>
              <a:rPr lang="ru-RU" sz="2000" dirty="0"/>
              <a:t>международная межправительственная организация в области стандартизации </a:t>
            </a:r>
            <a:r>
              <a:rPr lang="ru-RU" sz="2000" dirty="0" smtClean="0"/>
              <a:t>электросвязи </a:t>
            </a:r>
            <a:r>
              <a:rPr lang="ru-RU" sz="2000" i="1" dirty="0" smtClean="0"/>
              <a:t>(определяющая </a:t>
            </a:r>
            <a:r>
              <a:rPr lang="ru-RU" sz="2000" i="1" dirty="0"/>
              <a:t>рекомендации </a:t>
            </a:r>
            <a:endParaRPr lang="ru-RU" sz="2000" i="1" dirty="0" smtClean="0"/>
          </a:p>
          <a:p>
            <a:r>
              <a:rPr lang="ru-RU" sz="2000" i="1" dirty="0" smtClean="0"/>
              <a:t>в </a:t>
            </a:r>
            <a:r>
              <a:rPr lang="ru-RU" sz="2000" i="1" dirty="0"/>
              <a:t>области </a:t>
            </a:r>
            <a:r>
              <a:rPr lang="ru-RU" sz="2000" i="1" dirty="0">
                <a:hlinkClick r:id="rId3" tooltip="Электросвязь"/>
              </a:rPr>
              <a:t>телекоммуникаций</a:t>
            </a:r>
            <a:r>
              <a:rPr lang="ru-RU" sz="2000" i="1" dirty="0"/>
              <a:t> и </a:t>
            </a:r>
            <a:r>
              <a:rPr lang="ru-RU" sz="2000" i="1" dirty="0">
                <a:hlinkClick r:id="rId4" tooltip="Радио"/>
              </a:rPr>
              <a:t>радио</a:t>
            </a:r>
            <a:r>
              <a:rPr lang="ru-RU" sz="2000" i="1" dirty="0"/>
              <a:t>, а также регулирующая </a:t>
            </a:r>
            <a:endParaRPr lang="ru-RU" sz="2000" i="1" dirty="0" smtClean="0"/>
          </a:p>
          <a:p>
            <a:r>
              <a:rPr lang="ru-RU" sz="2000" i="1" dirty="0" smtClean="0"/>
              <a:t>вопросы </a:t>
            </a:r>
            <a:r>
              <a:rPr lang="ru-RU" sz="2000" i="1" dirty="0"/>
              <a:t>международного использования </a:t>
            </a:r>
            <a:r>
              <a:rPr lang="ru-RU" sz="2000" i="1" dirty="0">
                <a:hlinkClick r:id="rId5" tooltip="Радиоизлучение"/>
              </a:rPr>
              <a:t>радиочастот</a:t>
            </a:r>
            <a:r>
              <a:rPr lang="ru-RU" sz="2000" i="1" dirty="0"/>
              <a:t> </a:t>
            </a:r>
            <a:endParaRPr lang="ru-RU" sz="2000" i="1" dirty="0" smtClean="0"/>
          </a:p>
          <a:p>
            <a:r>
              <a:rPr lang="ru-RU" sz="2000" i="1" dirty="0" smtClean="0"/>
              <a:t>(</a:t>
            </a:r>
            <a:r>
              <a:rPr lang="ru-RU" sz="2000" i="1" dirty="0"/>
              <a:t>распределение радиочастот по назначениям и по странам). </a:t>
            </a:r>
            <a:endParaRPr lang="ru-RU" sz="2000" i="1" dirty="0" smtClean="0"/>
          </a:p>
          <a:p>
            <a:r>
              <a:rPr lang="ru-RU" sz="2000" dirty="0" smtClean="0"/>
              <a:t>Основан </a:t>
            </a:r>
            <a:r>
              <a:rPr lang="ru-RU" sz="2000" dirty="0"/>
              <a:t>как Международный телеграфный союз в 1865 году, с 1947 года является </a:t>
            </a:r>
            <a:r>
              <a:rPr lang="ru-RU" sz="2000" dirty="0">
                <a:hlinkClick r:id="rId6" tooltip="Специализированные учреждения ООН"/>
              </a:rPr>
              <a:t>специализированным учреждением ООН</a:t>
            </a:r>
            <a:r>
              <a:rPr lang="ru-RU" sz="2000" dirty="0"/>
              <a:t>. </a:t>
            </a:r>
            <a:endParaRPr lang="ru-RU" sz="2000" dirty="0" smtClean="0"/>
          </a:p>
          <a:p>
            <a:endParaRPr lang="ru-RU" sz="800" dirty="0"/>
          </a:p>
          <a:p>
            <a:r>
              <a:rPr lang="ru-RU" dirty="0"/>
              <a:t>Стандарты (точнее, по терминологии МСЭ — рекомендации, </a:t>
            </a:r>
            <a:r>
              <a:rPr lang="ru-RU" dirty="0">
                <a:hlinkClick r:id="rId7" tooltip="Английский язык"/>
              </a:rPr>
              <a:t>англ.</a:t>
            </a:r>
            <a:r>
              <a:rPr lang="ru-RU" dirty="0"/>
              <a:t> </a:t>
            </a:r>
            <a:r>
              <a:rPr lang="ru-RU" i="1" dirty="0" err="1"/>
              <a:t>Recommendations</a:t>
            </a:r>
            <a:r>
              <a:rPr lang="ru-RU" dirty="0"/>
              <a:t>) </a:t>
            </a:r>
            <a:r>
              <a:rPr lang="ru-RU" b="1" i="1" dirty="0">
                <a:solidFill>
                  <a:srgbClr val="1138FB"/>
                </a:solidFill>
              </a:rPr>
              <a:t>не являются обязательными</a:t>
            </a:r>
            <a:r>
              <a:rPr lang="ru-RU" dirty="0"/>
              <a:t>, но широко поддерживаются, так как облегчают взаимодействие между сетями связи и позволяют </a:t>
            </a:r>
            <a:r>
              <a:rPr lang="ru-RU" dirty="0">
                <a:hlinkClick r:id="rId8" tooltip="Оператор связи"/>
              </a:rPr>
              <a:t>провайдерам</a:t>
            </a:r>
            <a:r>
              <a:rPr lang="ru-RU" dirty="0"/>
              <a:t> предоставлять услуги по всему миру.  </a:t>
            </a:r>
            <a:endParaRPr lang="ru-RU" dirty="0" smtClean="0"/>
          </a:p>
          <a:p>
            <a:endParaRPr lang="ru-RU" sz="800" dirty="0"/>
          </a:p>
          <a:p>
            <a:r>
              <a:rPr lang="ru-RU" b="1" dirty="0">
                <a:solidFill>
                  <a:srgbClr val="FF0000"/>
                </a:solidFill>
              </a:rPr>
              <a:t>Основной целью МСЭ </a:t>
            </a:r>
            <a:r>
              <a:rPr lang="ru-RU" dirty="0"/>
              <a:t>является обеспечение для каждого человека легкого и доступного в ценовом отношении доступа к </a:t>
            </a:r>
            <a:r>
              <a:rPr lang="ru-RU" dirty="0">
                <a:hlinkClick r:id="rId9" tooltip="Информация"/>
              </a:rPr>
              <a:t>информации</a:t>
            </a:r>
            <a:r>
              <a:rPr lang="ru-RU" dirty="0"/>
              <a:t> и </a:t>
            </a:r>
            <a:r>
              <a:rPr lang="ru-RU" dirty="0">
                <a:hlinkClick r:id="rId10" tooltip="Передача информации"/>
              </a:rPr>
              <a:t>связи</a:t>
            </a:r>
            <a:r>
              <a:rPr lang="ru-RU" dirty="0"/>
              <a:t>, направленного на оказание ощутимого содействия в социально-экономическом развитии интересов всех людей. </a:t>
            </a:r>
            <a:endParaRPr lang="ru-RU" dirty="0" smtClean="0"/>
          </a:p>
          <a:p>
            <a:endParaRPr lang="ru-RU" sz="1600" dirty="0" smtClean="0"/>
          </a:p>
        </p:txBody>
      </p:sp>
      <p:sp>
        <p:nvSpPr>
          <p:cNvPr id="38" name="Прямоугольник 37"/>
          <p:cNvSpPr/>
          <p:nvPr/>
        </p:nvSpPr>
        <p:spPr>
          <a:xfrm rot="10800000">
            <a:off x="0" y="-12508"/>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67544" y="191594"/>
            <a:ext cx="8229600" cy="654032"/>
          </a:xfrm>
        </p:spPr>
        <p:txBody>
          <a:bodyPr>
            <a:noAutofit/>
          </a:bodyPr>
          <a:lstStyle/>
          <a:p>
            <a:r>
              <a:rPr lang="ru-RU" sz="2400" b="1" dirty="0">
                <a:solidFill>
                  <a:srgbClr val="FF0000"/>
                </a:solidFill>
              </a:rPr>
              <a:t>МЕЖДУНАРОДНЫЕ ОРГАНИЗАЦИИ ПО СТАНДАРТИЗАЦИИ</a:t>
            </a:r>
            <a:endParaRPr lang="ru-RU" sz="2400" b="1"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53</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pic>
        <p:nvPicPr>
          <p:cNvPr id="17" name="Рисунок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24328" y="1522294"/>
            <a:ext cx="1521638" cy="1762690"/>
          </a:xfrm>
          <a:prstGeom prst="rect">
            <a:avLst/>
          </a:prstGeom>
        </p:spPr>
      </p:pic>
    </p:spTree>
    <p:extLst>
      <p:ext uri="{BB962C8B-B14F-4D97-AF65-F5344CB8AC3E}">
        <p14:creationId xmlns:p14="http://schemas.microsoft.com/office/powerpoint/2010/main" val="254889435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02159" y="836712"/>
            <a:ext cx="8939681" cy="6632585"/>
          </a:xfrm>
          <a:prstGeom prst="rect">
            <a:avLst/>
          </a:prstGeom>
          <a:solidFill>
            <a:schemeClr val="bg1"/>
          </a:solidFill>
        </p:spPr>
        <p:txBody>
          <a:bodyPr wrap="square">
            <a:spAutoFit/>
          </a:bodyPr>
          <a:lstStyle/>
          <a:p>
            <a:pPr algn="ctr"/>
            <a:r>
              <a:rPr lang="ru-RU" sz="2000" b="1" u="sng" dirty="0">
                <a:solidFill>
                  <a:srgbClr val="FF0000"/>
                </a:solidFill>
              </a:rPr>
              <a:t>Международные организации, участвующие в работах по </a:t>
            </a:r>
            <a:r>
              <a:rPr lang="ru-RU" sz="2000" b="1" u="sng" dirty="0" smtClean="0">
                <a:solidFill>
                  <a:srgbClr val="FF0000"/>
                </a:solidFill>
              </a:rPr>
              <a:t>стандартизации</a:t>
            </a:r>
            <a:r>
              <a:rPr lang="ru-RU" sz="2000" b="1" dirty="0" smtClean="0">
                <a:solidFill>
                  <a:srgbClr val="FF0000"/>
                </a:solidFill>
              </a:rPr>
              <a:t>:</a:t>
            </a:r>
          </a:p>
          <a:p>
            <a:pPr marL="285750" indent="-285750">
              <a:spcBef>
                <a:spcPts val="300"/>
              </a:spcBef>
              <a:spcAft>
                <a:spcPts val="300"/>
              </a:spcAft>
              <a:buClr>
                <a:srgbClr val="FF0000"/>
              </a:buClr>
              <a:buFont typeface="Wingdings" panose="05000000000000000000" pitchFamily="2" charset="2"/>
              <a:buChar char="v"/>
            </a:pPr>
            <a:r>
              <a:rPr lang="ru-RU" sz="2000" b="1" u="sng" dirty="0" smtClean="0">
                <a:solidFill>
                  <a:srgbClr val="1138FB"/>
                </a:solidFill>
                <a:hlinkClick r:id="rId3"/>
              </a:rPr>
              <a:t>Продовольственная </a:t>
            </a:r>
            <a:r>
              <a:rPr lang="ru-RU" sz="2000" b="1" u="sng" dirty="0">
                <a:solidFill>
                  <a:srgbClr val="1138FB"/>
                </a:solidFill>
                <a:hlinkClick r:id="rId3"/>
              </a:rPr>
              <a:t>и сельскохозяйственная организация ООН</a:t>
            </a:r>
            <a:r>
              <a:rPr lang="ru-RU" sz="2000" b="1" u="sng" dirty="0">
                <a:solidFill>
                  <a:srgbClr val="1138FB"/>
                </a:solidFill>
              </a:rPr>
              <a:t> </a:t>
            </a:r>
            <a:r>
              <a:rPr lang="ru-RU" sz="2000" b="1" u="sng" dirty="0">
                <a:solidFill>
                  <a:srgbClr val="FF0000"/>
                </a:solidFill>
              </a:rPr>
              <a:t>(ФАО</a:t>
            </a:r>
            <a:r>
              <a:rPr lang="ru-RU" sz="2000" b="1" u="sng" dirty="0" smtClean="0">
                <a:solidFill>
                  <a:srgbClr val="FF0000"/>
                </a:solidFill>
              </a:rPr>
              <a:t>)</a:t>
            </a:r>
          </a:p>
          <a:p>
            <a:pPr marL="285750" indent="-285750">
              <a:spcBef>
                <a:spcPts val="300"/>
              </a:spcBef>
              <a:spcAft>
                <a:spcPts val="300"/>
              </a:spcAft>
              <a:buClr>
                <a:srgbClr val="FF0000"/>
              </a:buClr>
              <a:buFont typeface="Wingdings" panose="05000000000000000000" pitchFamily="2" charset="2"/>
              <a:buChar char="v"/>
            </a:pPr>
            <a:r>
              <a:rPr lang="ru-RU" sz="2000" b="1" u="sng" dirty="0">
                <a:solidFill>
                  <a:srgbClr val="1138FB"/>
                </a:solidFill>
                <a:hlinkClick r:id="rId4"/>
              </a:rPr>
              <a:t>Европейская экономическая комиссия ООН </a:t>
            </a:r>
            <a:r>
              <a:rPr lang="ru-RU" sz="2000" b="1" u="sng" dirty="0" smtClean="0">
                <a:solidFill>
                  <a:srgbClr val="FF0000"/>
                </a:solidFill>
              </a:rPr>
              <a:t>(ЕЭК ООН)</a:t>
            </a:r>
          </a:p>
          <a:p>
            <a:pPr marL="285750" indent="-285750">
              <a:spcBef>
                <a:spcPts val="300"/>
              </a:spcBef>
              <a:spcAft>
                <a:spcPts val="300"/>
              </a:spcAft>
              <a:buClr>
                <a:srgbClr val="FF0000"/>
              </a:buClr>
              <a:buFont typeface="Wingdings" panose="05000000000000000000" pitchFamily="2" charset="2"/>
              <a:buChar char="v"/>
            </a:pPr>
            <a:r>
              <a:rPr lang="ru-RU" sz="2000" b="1" u="sng" dirty="0">
                <a:solidFill>
                  <a:srgbClr val="1138FB"/>
                </a:solidFill>
                <a:hlinkClick r:id="rId5"/>
              </a:rPr>
              <a:t>Всемирная организация здравоохранения</a:t>
            </a:r>
            <a:r>
              <a:rPr lang="ru-RU" sz="2000" b="1" u="sng" dirty="0">
                <a:solidFill>
                  <a:srgbClr val="1138FB"/>
                </a:solidFill>
              </a:rPr>
              <a:t> </a:t>
            </a:r>
            <a:r>
              <a:rPr lang="ru-RU" sz="2000" b="1" u="sng" dirty="0">
                <a:solidFill>
                  <a:srgbClr val="FF0000"/>
                </a:solidFill>
              </a:rPr>
              <a:t>(ВОЗ</a:t>
            </a:r>
            <a:r>
              <a:rPr lang="ru-RU" sz="2000" b="1" u="sng" dirty="0" smtClean="0">
                <a:solidFill>
                  <a:srgbClr val="FF0000"/>
                </a:solidFill>
              </a:rPr>
              <a:t>)</a:t>
            </a:r>
          </a:p>
          <a:p>
            <a:pPr marL="285750" indent="-285750">
              <a:spcBef>
                <a:spcPts val="300"/>
              </a:spcBef>
              <a:spcAft>
                <a:spcPts val="300"/>
              </a:spcAft>
              <a:buClr>
                <a:srgbClr val="FF0000"/>
              </a:buClr>
              <a:buFont typeface="Wingdings" panose="05000000000000000000" pitchFamily="2" charset="2"/>
              <a:buChar char="v"/>
            </a:pPr>
            <a:r>
              <a:rPr lang="ru-RU" sz="2000" b="1" u="sng" dirty="0">
                <a:solidFill>
                  <a:srgbClr val="1138FB"/>
                </a:solidFill>
                <a:hlinkClick r:id="rId6"/>
              </a:rPr>
              <a:t>Международное агентство по атомной энергии </a:t>
            </a:r>
            <a:r>
              <a:rPr lang="ru-RU" sz="2000" b="1" u="sng" dirty="0" smtClean="0">
                <a:solidFill>
                  <a:srgbClr val="FF0000"/>
                </a:solidFill>
              </a:rPr>
              <a:t>(МАГАТЭ)</a:t>
            </a:r>
            <a:endParaRPr lang="ru-RU" sz="2000" b="1" u="sng" dirty="0">
              <a:solidFill>
                <a:srgbClr val="FF0000"/>
              </a:solidFill>
            </a:endParaRPr>
          </a:p>
          <a:p>
            <a:pPr marL="285750" indent="-285750">
              <a:spcBef>
                <a:spcPts val="300"/>
              </a:spcBef>
              <a:spcAft>
                <a:spcPts val="300"/>
              </a:spcAft>
              <a:buClr>
                <a:srgbClr val="FF0000"/>
              </a:buClr>
              <a:buFont typeface="Wingdings" panose="05000000000000000000" pitchFamily="2" charset="2"/>
              <a:buChar char="v"/>
            </a:pPr>
            <a:r>
              <a:rPr lang="ru-RU" sz="2000" b="1" u="sng" dirty="0">
                <a:solidFill>
                  <a:srgbClr val="1138FB"/>
                </a:solidFill>
                <a:hlinkClick r:id="rId7" tooltip="Всемирная торговая организация"/>
              </a:rPr>
              <a:t>Всемирная торговая организация</a:t>
            </a:r>
            <a:r>
              <a:rPr lang="ru-RU" sz="2000" b="1" u="sng" dirty="0">
                <a:solidFill>
                  <a:srgbClr val="1138FB"/>
                </a:solidFill>
              </a:rPr>
              <a:t> </a:t>
            </a:r>
            <a:r>
              <a:rPr lang="ru-RU" sz="2000" b="1" u="sng" dirty="0">
                <a:solidFill>
                  <a:srgbClr val="FF0000"/>
                </a:solidFill>
              </a:rPr>
              <a:t>(ВТО</a:t>
            </a:r>
            <a:r>
              <a:rPr lang="ru-RU" sz="2000" b="1" u="sng" dirty="0" smtClean="0">
                <a:solidFill>
                  <a:srgbClr val="FF0000"/>
                </a:solidFill>
              </a:rPr>
              <a:t>)</a:t>
            </a:r>
          </a:p>
          <a:p>
            <a:pPr marL="285750" indent="-285750">
              <a:spcBef>
                <a:spcPts val="300"/>
              </a:spcBef>
              <a:spcAft>
                <a:spcPts val="300"/>
              </a:spcAft>
              <a:buClr>
                <a:srgbClr val="FF0000"/>
              </a:buClr>
              <a:buFont typeface="Wingdings" panose="05000000000000000000" pitchFamily="2" charset="2"/>
              <a:buChar char="v"/>
            </a:pPr>
            <a:r>
              <a:rPr lang="ru-RU" sz="2000" b="1" u="sng" dirty="0">
                <a:solidFill>
                  <a:srgbClr val="1138FB"/>
                </a:solidFill>
                <a:hlinkClick r:id="rId8" tooltip="Международная организация потребительских союзов (страница отсутствует)"/>
              </a:rPr>
              <a:t>Международная организация потребительских союзов</a:t>
            </a:r>
            <a:r>
              <a:rPr lang="ru-RU" sz="2000" b="1" u="sng" dirty="0">
                <a:solidFill>
                  <a:srgbClr val="1138FB"/>
                </a:solidFill>
              </a:rPr>
              <a:t> </a:t>
            </a:r>
            <a:r>
              <a:rPr lang="ru-RU" sz="2000" b="1" u="sng" dirty="0">
                <a:solidFill>
                  <a:srgbClr val="FF0000"/>
                </a:solidFill>
              </a:rPr>
              <a:t>(МОПС</a:t>
            </a:r>
            <a:r>
              <a:rPr lang="ru-RU" sz="2000" b="1" u="sng" dirty="0" smtClean="0">
                <a:solidFill>
                  <a:srgbClr val="FF0000"/>
                </a:solidFill>
              </a:rPr>
              <a:t>)</a:t>
            </a:r>
          </a:p>
          <a:p>
            <a:pPr marL="285750" indent="-285750">
              <a:spcBef>
                <a:spcPts val="300"/>
              </a:spcBef>
              <a:spcAft>
                <a:spcPts val="300"/>
              </a:spcAft>
              <a:buClr>
                <a:srgbClr val="FF0000"/>
              </a:buClr>
              <a:buFont typeface="Wingdings" panose="05000000000000000000" pitchFamily="2" charset="2"/>
              <a:buChar char="v"/>
            </a:pPr>
            <a:r>
              <a:rPr lang="ru-RU" sz="2000" b="1" u="sng" dirty="0">
                <a:solidFill>
                  <a:srgbClr val="1138FB"/>
                </a:solidFill>
                <a:hlinkClick r:id="rId9"/>
              </a:rPr>
              <a:t>Международное бюро мер и весов </a:t>
            </a:r>
            <a:r>
              <a:rPr lang="ru-RU" sz="2000" b="1" u="sng" dirty="0" smtClean="0">
                <a:solidFill>
                  <a:srgbClr val="FF0000"/>
                </a:solidFill>
              </a:rPr>
              <a:t>(МБМВ)</a:t>
            </a:r>
          </a:p>
          <a:p>
            <a:pPr marL="285750" indent="-285750">
              <a:spcBef>
                <a:spcPts val="300"/>
              </a:spcBef>
              <a:spcAft>
                <a:spcPts val="300"/>
              </a:spcAft>
              <a:buClr>
                <a:srgbClr val="FF0000"/>
              </a:buClr>
              <a:buFont typeface="Wingdings" panose="05000000000000000000" pitchFamily="2" charset="2"/>
              <a:buChar char="v"/>
            </a:pPr>
            <a:r>
              <a:rPr lang="ru-RU" sz="2000" b="1" u="sng" dirty="0">
                <a:solidFill>
                  <a:srgbClr val="1138FB"/>
                </a:solidFill>
                <a:hlinkClick r:id="rId10" tooltip="Международная организация законодательной метрологии"/>
              </a:rPr>
              <a:t>Международная организация законодательной метрологии</a:t>
            </a:r>
            <a:r>
              <a:rPr lang="ru-RU" sz="2000" b="1" u="sng" dirty="0">
                <a:solidFill>
                  <a:srgbClr val="1138FB"/>
                </a:solidFill>
              </a:rPr>
              <a:t> </a:t>
            </a:r>
            <a:r>
              <a:rPr lang="ru-RU" sz="2000" b="1" u="sng" dirty="0">
                <a:solidFill>
                  <a:srgbClr val="FF0000"/>
                </a:solidFill>
              </a:rPr>
              <a:t>(МОЗМ</a:t>
            </a:r>
            <a:r>
              <a:rPr lang="ru-RU" sz="2000" b="1" u="sng" dirty="0" smtClean="0">
                <a:solidFill>
                  <a:srgbClr val="FF0000"/>
                </a:solidFill>
              </a:rPr>
              <a:t>)</a:t>
            </a:r>
          </a:p>
          <a:p>
            <a:pPr marL="285750" indent="-285750">
              <a:spcBef>
                <a:spcPts val="300"/>
              </a:spcBef>
              <a:spcAft>
                <a:spcPts val="300"/>
              </a:spcAft>
              <a:buClr>
                <a:srgbClr val="FF0000"/>
              </a:buClr>
              <a:buFont typeface="Wingdings" panose="05000000000000000000" pitchFamily="2" charset="2"/>
              <a:buChar char="v"/>
            </a:pPr>
            <a:r>
              <a:rPr lang="ru-RU" sz="2000" b="1" u="sng" dirty="0">
                <a:solidFill>
                  <a:srgbClr val="1138FB"/>
                </a:solidFill>
                <a:hlinkClick r:id="rId11"/>
              </a:rPr>
              <a:t>Международная организация гражданской авиации</a:t>
            </a:r>
            <a:r>
              <a:rPr lang="ru-RU" sz="2000" b="1" u="sng" dirty="0">
                <a:solidFill>
                  <a:srgbClr val="1138FB"/>
                </a:solidFill>
              </a:rPr>
              <a:t> </a:t>
            </a:r>
            <a:r>
              <a:rPr lang="ru-RU" sz="2000" b="1" u="sng" dirty="0">
                <a:solidFill>
                  <a:srgbClr val="FF0000"/>
                </a:solidFill>
              </a:rPr>
              <a:t>(ИКАО</a:t>
            </a:r>
            <a:r>
              <a:rPr lang="ru-RU" sz="2000" b="1" u="sng" dirty="0" smtClean="0">
                <a:solidFill>
                  <a:srgbClr val="FF0000"/>
                </a:solidFill>
              </a:rPr>
              <a:t>)</a:t>
            </a:r>
          </a:p>
          <a:p>
            <a:pPr marL="285750" indent="-285750">
              <a:spcBef>
                <a:spcPts val="300"/>
              </a:spcBef>
              <a:spcAft>
                <a:spcPts val="300"/>
              </a:spcAft>
              <a:buClr>
                <a:srgbClr val="FF0000"/>
              </a:buClr>
              <a:buFont typeface="Wingdings" panose="05000000000000000000" pitchFamily="2" charset="2"/>
              <a:buChar char="v"/>
            </a:pPr>
            <a:r>
              <a:rPr lang="ru-RU" sz="2000" b="1" u="sng" dirty="0">
                <a:solidFill>
                  <a:srgbClr val="1138FB"/>
                </a:solidFill>
              </a:rPr>
              <a:t>Международный консультативный комитет по стандартизации </a:t>
            </a:r>
            <a:r>
              <a:rPr lang="ru-RU" sz="2000" b="1" u="sng" dirty="0" smtClean="0">
                <a:solidFill>
                  <a:srgbClr val="1138FB"/>
                </a:solidFill>
              </a:rPr>
              <a:t>                               систем </a:t>
            </a:r>
            <a:r>
              <a:rPr lang="ru-RU" sz="2000" b="1" u="sng" dirty="0">
                <a:solidFill>
                  <a:srgbClr val="1138FB"/>
                </a:solidFill>
              </a:rPr>
              <a:t>космических данных </a:t>
            </a:r>
            <a:r>
              <a:rPr lang="ru-RU" sz="2000" b="1" u="sng" dirty="0" smtClean="0">
                <a:solidFill>
                  <a:srgbClr val="FF0000"/>
                </a:solidFill>
              </a:rPr>
              <a:t>(</a:t>
            </a:r>
            <a:r>
              <a:rPr lang="en-US" sz="2000" b="1" u="sng" dirty="0" smtClean="0">
                <a:solidFill>
                  <a:srgbClr val="FF0000"/>
                </a:solidFill>
              </a:rPr>
              <a:t>CCSDS</a:t>
            </a:r>
            <a:r>
              <a:rPr lang="ru-RU" sz="2000" b="1" u="sng" dirty="0" smtClean="0">
                <a:solidFill>
                  <a:srgbClr val="FF0000"/>
                </a:solidFill>
              </a:rPr>
              <a:t>)</a:t>
            </a:r>
          </a:p>
          <a:p>
            <a:pPr marL="285750" indent="-285750">
              <a:spcBef>
                <a:spcPts val="300"/>
              </a:spcBef>
              <a:spcAft>
                <a:spcPts val="300"/>
              </a:spcAft>
              <a:buClr>
                <a:srgbClr val="FF0000"/>
              </a:buClr>
              <a:buFont typeface="Wingdings" panose="05000000000000000000" pitchFamily="2" charset="2"/>
              <a:buChar char="v"/>
            </a:pPr>
            <a:r>
              <a:rPr lang="ru-RU" sz="2000" b="1" u="sng" dirty="0">
                <a:solidFill>
                  <a:srgbClr val="1138FB"/>
                </a:solidFill>
              </a:rPr>
              <a:t>Научно-технические общества и консорциумы, участвующие в работах по международной </a:t>
            </a:r>
            <a:r>
              <a:rPr lang="ru-RU" sz="2000" b="1" u="sng" dirty="0" smtClean="0">
                <a:solidFill>
                  <a:srgbClr val="1138FB"/>
                </a:solidFill>
              </a:rPr>
              <a:t>стандартизации</a:t>
            </a:r>
          </a:p>
          <a:p>
            <a:endParaRPr lang="ru-RU" sz="1600" b="1" dirty="0"/>
          </a:p>
          <a:p>
            <a:endParaRPr lang="ru-RU" sz="1600" b="1" dirty="0" smtClean="0"/>
          </a:p>
          <a:p>
            <a:endParaRPr lang="ru-RU" sz="1600" b="1" dirty="0"/>
          </a:p>
          <a:p>
            <a:endParaRPr lang="ru-RU" sz="1600" b="1" dirty="0" smtClean="0"/>
          </a:p>
          <a:p>
            <a:endParaRPr lang="ru-RU" sz="1600" dirty="0" smtClean="0"/>
          </a:p>
        </p:txBody>
      </p:sp>
      <p:sp>
        <p:nvSpPr>
          <p:cNvPr id="38" name="Прямоугольник 37"/>
          <p:cNvSpPr/>
          <p:nvPr/>
        </p:nvSpPr>
        <p:spPr>
          <a:xfrm rot="10800000">
            <a:off x="0" y="-12508"/>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67544" y="116632"/>
            <a:ext cx="8229600" cy="654032"/>
          </a:xfrm>
        </p:spPr>
        <p:txBody>
          <a:bodyPr>
            <a:noAutofit/>
          </a:bodyPr>
          <a:lstStyle/>
          <a:p>
            <a:r>
              <a:rPr lang="ru-RU" sz="2400" b="1" dirty="0">
                <a:solidFill>
                  <a:srgbClr val="FF0000"/>
                </a:solidFill>
              </a:rPr>
              <a:t>МЕЖДУНАРОДНЫЕ ОРГАНИЗАЦИИ ПО СТАНДАРТИЗАЦИИ</a:t>
            </a:r>
            <a:endParaRPr lang="ru-RU" sz="2400" b="1"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54</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pic>
        <p:nvPicPr>
          <p:cNvPr id="16" name="Рисунок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37253" y="1193391"/>
            <a:ext cx="628554" cy="636510"/>
          </a:xfrm>
          <a:prstGeom prst="rect">
            <a:avLst/>
          </a:prstGeom>
        </p:spPr>
      </p:pic>
      <p:pic>
        <p:nvPicPr>
          <p:cNvPr id="17" name="Рисунок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93816" y="1540704"/>
            <a:ext cx="690486" cy="587647"/>
          </a:xfrm>
          <a:prstGeom prst="rect">
            <a:avLst/>
          </a:prstGeom>
        </p:spPr>
      </p:pic>
      <p:pic>
        <p:nvPicPr>
          <p:cNvPr id="19" name="Рисунок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42886" y="1829901"/>
            <a:ext cx="895350" cy="596900"/>
          </a:xfrm>
          <a:prstGeom prst="rect">
            <a:avLst/>
          </a:prstGeom>
        </p:spPr>
      </p:pic>
      <p:pic>
        <p:nvPicPr>
          <p:cNvPr id="20" name="Рисунок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00546" y="2281155"/>
            <a:ext cx="879698" cy="587798"/>
          </a:xfrm>
          <a:prstGeom prst="rect">
            <a:avLst/>
          </a:prstGeom>
        </p:spPr>
      </p:pic>
      <p:pic>
        <p:nvPicPr>
          <p:cNvPr id="21" name="Рисунок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61765" y="3545307"/>
            <a:ext cx="780895" cy="662199"/>
          </a:xfrm>
          <a:prstGeom prst="rect">
            <a:avLst/>
          </a:prstGeom>
        </p:spPr>
      </p:pic>
      <p:pic>
        <p:nvPicPr>
          <p:cNvPr id="22" name="Рисунок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37934" y="4218669"/>
            <a:ext cx="994167" cy="662778"/>
          </a:xfrm>
          <a:prstGeom prst="rect">
            <a:avLst/>
          </a:prstGeom>
        </p:spPr>
      </p:pic>
    </p:spTree>
    <p:extLst>
      <p:ext uri="{BB962C8B-B14F-4D97-AF65-F5344CB8AC3E}">
        <p14:creationId xmlns:p14="http://schemas.microsoft.com/office/powerpoint/2010/main" val="77149735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0" y="5085183"/>
            <a:ext cx="9122057" cy="400110"/>
          </a:xfrm>
          <a:prstGeom prst="rect">
            <a:avLst/>
          </a:prstGeom>
          <a:solidFill>
            <a:schemeClr val="bg1"/>
          </a:solidFill>
        </p:spPr>
        <p:txBody>
          <a:bodyPr wrap="square">
            <a:spAutoFit/>
          </a:bodyPr>
          <a:lstStyle/>
          <a:p>
            <a:pPr algn="ctr"/>
            <a:r>
              <a:rPr lang="ru-RU" sz="2000" dirty="0" smtClean="0"/>
              <a:t>Современные международные организации</a:t>
            </a:r>
          </a:p>
        </p:txBody>
      </p:sp>
      <p:sp>
        <p:nvSpPr>
          <p:cNvPr id="38" name="Прямоугольник 37"/>
          <p:cNvSpPr/>
          <p:nvPr/>
        </p:nvSpPr>
        <p:spPr>
          <a:xfrm rot="10800000">
            <a:off x="0" y="-12508"/>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67544" y="191594"/>
            <a:ext cx="8229600" cy="654032"/>
          </a:xfrm>
        </p:spPr>
        <p:txBody>
          <a:bodyPr>
            <a:noAutofit/>
          </a:bodyPr>
          <a:lstStyle/>
          <a:p>
            <a:r>
              <a:rPr lang="ru-RU" sz="2400" b="1" dirty="0">
                <a:solidFill>
                  <a:srgbClr val="FF0000"/>
                </a:solidFill>
              </a:rPr>
              <a:t>МЕЖДУНАРОДНЫЕ ОРГАНИЗАЦИИ ПО СТАНДАРТИЗАЦИИ</a:t>
            </a:r>
            <a:endParaRPr lang="ru-RU" sz="2400" b="1"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55</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71554"/>
            <a:ext cx="9122059" cy="4213629"/>
          </a:xfrm>
          <a:prstGeom prst="rect">
            <a:avLst/>
          </a:prstGeom>
        </p:spPr>
      </p:pic>
    </p:spTree>
    <p:extLst>
      <p:ext uri="{BB962C8B-B14F-4D97-AF65-F5344CB8AC3E}">
        <p14:creationId xmlns:p14="http://schemas.microsoft.com/office/powerpoint/2010/main" val="178760246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26176" y="1188035"/>
            <a:ext cx="8816484" cy="4770537"/>
          </a:xfrm>
          <a:prstGeom prst="rect">
            <a:avLst/>
          </a:prstGeom>
          <a:solidFill>
            <a:schemeClr val="bg1"/>
          </a:solidFill>
        </p:spPr>
        <p:txBody>
          <a:bodyPr wrap="square">
            <a:spAutoFit/>
          </a:bodyPr>
          <a:lstStyle/>
          <a:p>
            <a:r>
              <a:rPr lang="ru-RU" sz="2400" dirty="0" smtClean="0"/>
              <a:t>Международные </a:t>
            </a:r>
            <a:r>
              <a:rPr lang="ru-RU" sz="2400" dirty="0"/>
              <a:t>стандарты </a:t>
            </a:r>
            <a:r>
              <a:rPr lang="ru-RU" sz="2400" b="1" i="1" dirty="0">
                <a:solidFill>
                  <a:srgbClr val="FF0000"/>
                </a:solidFill>
              </a:rPr>
              <a:t>не имеют статуса обязательных для всех стран-участниц</a:t>
            </a:r>
            <a:r>
              <a:rPr lang="ru-RU" sz="2400" dirty="0"/>
              <a:t>. Любая страна мира вправе применять или не применять их. Решение вопроса о применении международного стандарта ИСО связано, в основном, со степенью участия страны в международном разделении труда и состоянием её внешней торговли. </a:t>
            </a:r>
          </a:p>
          <a:p>
            <a:endParaRPr lang="ru-RU" sz="2000" dirty="0" smtClean="0"/>
          </a:p>
          <a:p>
            <a:r>
              <a:rPr lang="ru-RU" sz="2000" b="1" dirty="0" smtClean="0"/>
              <a:t>Руководство </a:t>
            </a:r>
            <a:r>
              <a:rPr lang="ru-RU" sz="2000" b="1" dirty="0"/>
              <a:t>ИСО/МЭК 21:2004 </a:t>
            </a:r>
            <a:r>
              <a:rPr lang="ru-RU" sz="2000" dirty="0"/>
              <a:t>предусматривает прямое и косвенное применение международного </a:t>
            </a:r>
            <a:r>
              <a:rPr lang="ru-RU" sz="2000" dirty="0" smtClean="0"/>
              <a:t>стандарта: </a:t>
            </a:r>
            <a:endParaRPr lang="ru-RU" sz="2000" dirty="0"/>
          </a:p>
          <a:p>
            <a:pPr marL="285750" indent="-285750">
              <a:buClr>
                <a:srgbClr val="FF0000"/>
              </a:buClr>
              <a:buFont typeface="Wingdings" panose="05000000000000000000" pitchFamily="2" charset="2"/>
              <a:buChar char="Ø"/>
            </a:pPr>
            <a:r>
              <a:rPr lang="ru-RU" sz="2000" b="1" dirty="0">
                <a:solidFill>
                  <a:srgbClr val="0070C0"/>
                </a:solidFill>
              </a:rPr>
              <a:t>Прямое применение </a:t>
            </a:r>
            <a:r>
              <a:rPr lang="ru-RU" sz="2000" dirty="0" smtClean="0"/>
              <a:t>– это применение </a:t>
            </a:r>
            <a:r>
              <a:rPr lang="ru-RU" sz="2000" dirty="0"/>
              <a:t>международного стандарта независимо от его принятия в любом другом нормативном документе.</a:t>
            </a:r>
          </a:p>
          <a:p>
            <a:pPr marL="285750" indent="-285750">
              <a:buClr>
                <a:srgbClr val="FF0000"/>
              </a:buClr>
              <a:buFont typeface="Wingdings" panose="05000000000000000000" pitchFamily="2" charset="2"/>
              <a:buChar char="Ø"/>
            </a:pPr>
            <a:r>
              <a:rPr lang="ru-RU" sz="2000" b="1" dirty="0">
                <a:solidFill>
                  <a:srgbClr val="0070C0"/>
                </a:solidFill>
              </a:rPr>
              <a:t>Косвенное применение </a:t>
            </a:r>
            <a:r>
              <a:rPr lang="ru-RU" sz="2000" dirty="0" smtClean="0"/>
              <a:t>– применение международного </a:t>
            </a:r>
            <a:r>
              <a:rPr lang="ru-RU" sz="2000" dirty="0"/>
              <a:t>стандарта посредством другого нормативного документа, в котором этот стандарт был принят</a:t>
            </a:r>
            <a:r>
              <a:rPr lang="ru-RU" sz="2000" dirty="0" smtClean="0"/>
              <a:t>.</a:t>
            </a:r>
            <a:endParaRPr lang="ru-RU" dirty="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Международная стандартизация</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56</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17295942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26176" y="1188035"/>
            <a:ext cx="8816484" cy="3785652"/>
          </a:xfrm>
          <a:prstGeom prst="rect">
            <a:avLst/>
          </a:prstGeom>
          <a:solidFill>
            <a:schemeClr val="bg1"/>
          </a:solidFill>
        </p:spPr>
        <p:txBody>
          <a:bodyPr wrap="square">
            <a:spAutoFit/>
          </a:bodyPr>
          <a:lstStyle/>
          <a:p>
            <a:r>
              <a:rPr lang="ru-RU" sz="2400" b="1" dirty="0">
                <a:solidFill>
                  <a:srgbClr val="FF0000"/>
                </a:solidFill>
              </a:rPr>
              <a:t>Стандарты серии ISO 9000 </a:t>
            </a:r>
            <a:r>
              <a:rPr lang="ru-RU" sz="2400" dirty="0"/>
              <a:t>и</a:t>
            </a:r>
            <a:r>
              <a:rPr lang="ru-RU" sz="2400" b="1" dirty="0">
                <a:solidFill>
                  <a:srgbClr val="FF0000"/>
                </a:solidFill>
              </a:rPr>
              <a:t> ISO 14000 </a:t>
            </a:r>
            <a:r>
              <a:rPr lang="ru-RU" sz="2400" dirty="0"/>
              <a:t>– это пакет документов по обеспечению качества и управлению окружающей средой. </a:t>
            </a:r>
            <a:endParaRPr lang="ru-RU" sz="2400" dirty="0" smtClean="0"/>
          </a:p>
          <a:p>
            <a:endParaRPr lang="ru-RU" sz="2400" b="1" dirty="0" smtClean="0">
              <a:solidFill>
                <a:srgbClr val="FF0000"/>
              </a:solidFill>
            </a:endParaRPr>
          </a:p>
          <a:p>
            <a:r>
              <a:rPr lang="ru-RU" sz="2400" b="1" dirty="0" smtClean="0">
                <a:solidFill>
                  <a:srgbClr val="FF0000"/>
                </a:solidFill>
              </a:rPr>
              <a:t>Стандарты </a:t>
            </a:r>
            <a:r>
              <a:rPr lang="ru-RU" sz="2400" b="1" dirty="0">
                <a:solidFill>
                  <a:srgbClr val="FF0000"/>
                </a:solidFill>
              </a:rPr>
              <a:t>серии </a:t>
            </a:r>
            <a:r>
              <a:rPr lang="ru-RU" sz="2400" b="1" dirty="0">
                <a:solidFill>
                  <a:srgbClr val="1138FB"/>
                </a:solidFill>
              </a:rPr>
              <a:t>ISO 9000 </a:t>
            </a:r>
            <a:r>
              <a:rPr lang="ru-RU" sz="2400" dirty="0"/>
              <a:t>способствуют </a:t>
            </a:r>
            <a:r>
              <a:rPr lang="ru-RU" sz="2400" b="1" i="1" dirty="0">
                <a:solidFill>
                  <a:srgbClr val="1138FB"/>
                </a:solidFill>
              </a:rPr>
              <a:t>обеспечению качества </a:t>
            </a:r>
            <a:r>
              <a:rPr lang="ru-RU" sz="2400" dirty="0"/>
              <a:t>при проектировании, разработке, производстве, монтаже и обслуживании </a:t>
            </a:r>
            <a:r>
              <a:rPr lang="ru-RU" sz="2400" dirty="0" smtClean="0"/>
              <a:t>продукции. </a:t>
            </a:r>
          </a:p>
          <a:p>
            <a:endParaRPr lang="ru-RU" sz="2400" dirty="0" smtClean="0"/>
          </a:p>
          <a:p>
            <a:r>
              <a:rPr lang="ru-RU" sz="2400" b="1" dirty="0">
                <a:solidFill>
                  <a:srgbClr val="FF0000"/>
                </a:solidFill>
              </a:rPr>
              <a:t>Стандарты серии </a:t>
            </a:r>
            <a:r>
              <a:rPr lang="ru-RU" sz="2400" b="1" dirty="0" smtClean="0">
                <a:solidFill>
                  <a:srgbClr val="1138FB"/>
                </a:solidFill>
              </a:rPr>
              <a:t>ISO </a:t>
            </a:r>
            <a:r>
              <a:rPr lang="ru-RU" sz="2400" b="1" dirty="0">
                <a:solidFill>
                  <a:srgbClr val="1138FB"/>
                </a:solidFill>
              </a:rPr>
              <a:t>14000 </a:t>
            </a:r>
            <a:r>
              <a:rPr lang="ru-RU" sz="2400" dirty="0"/>
              <a:t>способствуют</a:t>
            </a:r>
            <a:r>
              <a:rPr lang="ru-RU" sz="2400" dirty="0" smtClean="0"/>
              <a:t> </a:t>
            </a:r>
            <a:r>
              <a:rPr lang="ru-RU" sz="2400" b="1" i="1" dirty="0">
                <a:solidFill>
                  <a:srgbClr val="1138FB"/>
                </a:solidFill>
              </a:rPr>
              <a:t>охране окружающей среды</a:t>
            </a:r>
            <a:r>
              <a:rPr lang="ru-RU" sz="2400" dirty="0"/>
              <a:t> и предотвращению загрязнений наряду с обеспечением социально-экономических потребностей самого предприятия.</a:t>
            </a: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Международная стандартизация</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57</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285923018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0" y="1188035"/>
            <a:ext cx="9144000" cy="4401205"/>
          </a:xfrm>
          <a:prstGeom prst="rect">
            <a:avLst/>
          </a:prstGeom>
          <a:solidFill>
            <a:schemeClr val="bg1"/>
          </a:solidFill>
        </p:spPr>
        <p:txBody>
          <a:bodyPr wrap="square">
            <a:spAutoFit/>
          </a:bodyPr>
          <a:lstStyle/>
          <a:p>
            <a:r>
              <a:rPr lang="ru-RU" sz="2400" b="1" dirty="0" smtClean="0">
                <a:solidFill>
                  <a:srgbClr val="FF0000"/>
                </a:solidFill>
              </a:rPr>
              <a:t>ISO 9000</a:t>
            </a:r>
            <a:r>
              <a:rPr lang="ru-RU" sz="2400" dirty="0" smtClean="0">
                <a:solidFill>
                  <a:srgbClr val="FF0000"/>
                </a:solidFill>
              </a:rPr>
              <a:t> </a:t>
            </a:r>
            <a:r>
              <a:rPr lang="ru-RU" sz="2400" dirty="0" smtClean="0"/>
              <a:t>— </a:t>
            </a:r>
            <a:r>
              <a:rPr lang="ru-RU" sz="2400" b="1" i="1" u="sng" dirty="0" smtClean="0">
                <a:solidFill>
                  <a:srgbClr val="0070C0"/>
                </a:solidFill>
              </a:rPr>
              <a:t>серия международных стандартов</a:t>
            </a:r>
            <a:r>
              <a:rPr lang="ru-RU" sz="2400" dirty="0" smtClean="0"/>
              <a:t>, содержащих термины и определения, основные принципы </a:t>
            </a:r>
            <a:r>
              <a:rPr lang="ru-RU" sz="2400" b="1" i="1" dirty="0" smtClean="0">
                <a:solidFill>
                  <a:srgbClr val="0070C0"/>
                </a:solidFill>
              </a:rPr>
              <a:t>менеджмента качества</a:t>
            </a:r>
            <a:r>
              <a:rPr lang="ru-RU" sz="2400" dirty="0" smtClean="0"/>
              <a:t>, требования к </a:t>
            </a:r>
            <a:r>
              <a:rPr lang="ru-RU" sz="2400" dirty="0" smtClean="0">
                <a:hlinkClick r:id="rId3" tooltip="Система менеджмента качества"/>
              </a:rPr>
              <a:t>системе менеджмента качества</a:t>
            </a:r>
            <a:r>
              <a:rPr lang="ru-RU" sz="2400" dirty="0" smtClean="0"/>
              <a:t> организаций и предприятий, а также руководство по достижению устойчивого результата. </a:t>
            </a:r>
          </a:p>
          <a:p>
            <a:endParaRPr lang="ru-RU" sz="800" b="1" dirty="0" smtClean="0">
              <a:solidFill>
                <a:srgbClr val="FF0000"/>
              </a:solidFill>
            </a:endParaRPr>
          </a:p>
          <a:p>
            <a:r>
              <a:rPr lang="ru-RU" sz="2400" b="1" dirty="0" smtClean="0">
                <a:solidFill>
                  <a:srgbClr val="FF0000"/>
                </a:solidFill>
              </a:rPr>
              <a:t>ISO 9000</a:t>
            </a:r>
            <a:r>
              <a:rPr lang="ru-RU" sz="2400" dirty="0" smtClean="0">
                <a:solidFill>
                  <a:srgbClr val="FF0000"/>
                </a:solidFill>
              </a:rPr>
              <a:t> </a:t>
            </a:r>
            <a:r>
              <a:rPr lang="ru-RU" sz="2400" b="1" dirty="0" smtClean="0"/>
              <a:t>— международные стандарты, устанавливающие требования к </a:t>
            </a:r>
            <a:r>
              <a:rPr lang="ru-RU" sz="2400" b="1" i="1" dirty="0" smtClean="0">
                <a:solidFill>
                  <a:srgbClr val="0070C0"/>
                </a:solidFill>
              </a:rPr>
              <a:t>системам  обеспечения качества.</a:t>
            </a:r>
          </a:p>
          <a:p>
            <a:endParaRPr lang="ru-RU" sz="800" dirty="0" smtClean="0"/>
          </a:p>
          <a:p>
            <a:r>
              <a:rPr lang="ru-RU" sz="2400" dirty="0" smtClean="0"/>
              <a:t>Серия стандартов ISO 9000 разработана Техническим комитетом 176 (ТК 176) </a:t>
            </a:r>
            <a:r>
              <a:rPr lang="ru-RU" sz="2400" dirty="0" smtClean="0">
                <a:hlinkClick r:id="rId4" tooltip="Международная организация по стандартизации"/>
              </a:rPr>
              <a:t>Международной организации по стандартизации</a:t>
            </a:r>
            <a:r>
              <a:rPr lang="ru-RU" sz="2400" dirty="0" smtClean="0"/>
              <a:t> (ИСО). </a:t>
            </a:r>
          </a:p>
          <a:p>
            <a:r>
              <a:rPr lang="ru-RU" sz="2400" dirty="0" smtClean="0"/>
              <a:t>В основе стандартов лежат идеи и положения </a:t>
            </a:r>
            <a:r>
              <a:rPr lang="ru-RU" sz="2400" b="1" i="1" dirty="0" smtClean="0">
                <a:solidFill>
                  <a:srgbClr val="0070C0"/>
                </a:solidFill>
              </a:rPr>
              <a:t>теории всеобщего менеджмента качества</a:t>
            </a:r>
            <a:r>
              <a:rPr lang="ru-RU" sz="2400" dirty="0" smtClean="0"/>
              <a:t> (</a:t>
            </a:r>
            <a:r>
              <a:rPr lang="ru-RU" sz="2400" dirty="0" smtClean="0">
                <a:hlinkClick r:id="rId5" tooltip="TQM"/>
              </a:rPr>
              <a:t>TQM</a:t>
            </a:r>
            <a:r>
              <a:rPr lang="ru-RU" sz="2400" dirty="0" smtClean="0"/>
              <a:t>). </a:t>
            </a: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5" name="Заголовок 54"/>
          <p:cNvSpPr>
            <a:spLocks noGrp="1"/>
          </p:cNvSpPr>
          <p:nvPr>
            <p:ph type="title"/>
          </p:nvPr>
        </p:nvSpPr>
        <p:spPr>
          <a:xfrm>
            <a:off x="457200" y="38664"/>
            <a:ext cx="7879904" cy="654032"/>
          </a:xfrm>
          <a:solidFill>
            <a:srgbClr val="FFFF00"/>
          </a:solidFill>
        </p:spPr>
        <p:txBody>
          <a:bodyPr>
            <a:noAutofit/>
          </a:bodyPr>
          <a:lstStyle/>
          <a:p>
            <a:r>
              <a:rPr lang="ru-RU" sz="2800" b="1" dirty="0" smtClean="0">
                <a:ln w="17780" cmpd="sng">
                  <a:solidFill>
                    <a:srgbClr val="FF0000"/>
                  </a:solidFill>
                  <a:prstDash val="solid"/>
                  <a:miter lim="800000"/>
                </a:ln>
                <a:solidFill>
                  <a:srgbClr val="FF0000"/>
                </a:solidFill>
                <a:effectLst>
                  <a:outerShdw blurRad="50800" algn="tl" rotWithShape="0">
                    <a:srgbClr val="000000"/>
                  </a:outerShdw>
                </a:effectLst>
              </a:rPr>
              <a:t>      </a:t>
            </a:r>
            <a:r>
              <a:rPr lang="ru-RU" sz="2800" b="1" dirty="0" smtClean="0">
                <a:ln w="17780" cmpd="sng">
                  <a:solidFill>
                    <a:srgbClr val="FF0000"/>
                  </a:solidFill>
                  <a:prstDash val="solid"/>
                  <a:miter lim="800000"/>
                </a:ln>
                <a:solidFill>
                  <a:srgbClr val="FF0000"/>
                </a:solidFill>
              </a:rPr>
              <a:t>Международные стандарты серии  </a:t>
            </a:r>
            <a:r>
              <a:rPr lang="ru-RU" sz="3200" b="1" dirty="0" smtClean="0">
                <a:solidFill>
                  <a:srgbClr val="002060"/>
                </a:solidFill>
              </a:rPr>
              <a:t>ISO </a:t>
            </a:r>
            <a:r>
              <a:rPr lang="ru-RU" sz="3200" b="1" dirty="0">
                <a:solidFill>
                  <a:srgbClr val="002060"/>
                </a:solidFill>
              </a:rPr>
              <a:t>9000</a:t>
            </a:r>
            <a:endParaRPr lang="ru-RU" sz="3200" b="1" dirty="0">
              <a:ln w="17780" cmpd="sng">
                <a:solidFill>
                  <a:srgbClr val="FFFFFF"/>
                </a:solidFill>
                <a:prstDash val="solid"/>
                <a:miter lim="800000"/>
              </a:ln>
              <a:solidFill>
                <a:srgbClr val="002060"/>
              </a:soli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58</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111453076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63088" y="980728"/>
            <a:ext cx="9017824" cy="4770537"/>
          </a:xfrm>
          <a:prstGeom prst="rect">
            <a:avLst/>
          </a:prstGeom>
          <a:solidFill>
            <a:schemeClr val="bg1"/>
          </a:solidFill>
        </p:spPr>
        <p:txBody>
          <a:bodyPr wrap="square">
            <a:spAutoFit/>
          </a:bodyPr>
          <a:lstStyle/>
          <a:p>
            <a:r>
              <a:rPr lang="ru-RU" sz="2400" b="1" u="sng" dirty="0" smtClean="0">
                <a:solidFill>
                  <a:srgbClr val="FF0000"/>
                </a:solidFill>
              </a:rPr>
              <a:t>Цель </a:t>
            </a:r>
            <a:r>
              <a:rPr lang="ru-RU" sz="2400" b="1" u="sng" dirty="0">
                <a:solidFill>
                  <a:srgbClr val="FF0000"/>
                </a:solidFill>
              </a:rPr>
              <a:t>серии стандартов ISO 9000</a:t>
            </a:r>
            <a:r>
              <a:rPr lang="ru-RU" sz="2400" dirty="0"/>
              <a:t> — стабильное функционирование документированной системы менеджмента качества продукции предприятия-поставщика</a:t>
            </a:r>
            <a:r>
              <a:rPr lang="ru-RU" sz="2400" dirty="0" smtClean="0"/>
              <a:t>.</a:t>
            </a:r>
          </a:p>
          <a:p>
            <a:endParaRPr lang="ru-RU" sz="800" dirty="0" smtClean="0"/>
          </a:p>
          <a:p>
            <a:r>
              <a:rPr lang="ru-RU" sz="2400" dirty="0" smtClean="0"/>
              <a:t>Стандарты </a:t>
            </a:r>
            <a:r>
              <a:rPr lang="ru-RU" sz="2400" dirty="0"/>
              <a:t>этой серии </a:t>
            </a:r>
            <a:r>
              <a:rPr lang="ru-RU" sz="2400" b="1" i="1" dirty="0">
                <a:solidFill>
                  <a:srgbClr val="0070C0"/>
                </a:solidFill>
              </a:rPr>
              <a:t>определяют требования именно к системе управления</a:t>
            </a:r>
            <a:r>
              <a:rPr lang="ru-RU" sz="2400" dirty="0"/>
              <a:t>, а </a:t>
            </a:r>
            <a:r>
              <a:rPr lang="ru-RU" sz="2400" u="sng" dirty="0"/>
              <a:t>не к продукции или услугам</a:t>
            </a:r>
            <a:r>
              <a:rPr lang="ru-RU" sz="2400" dirty="0"/>
              <a:t>, предоставляемым организациями и предприятиями. </a:t>
            </a:r>
            <a:endParaRPr lang="ru-RU" sz="2400" dirty="0" smtClean="0"/>
          </a:p>
          <a:p>
            <a:endParaRPr lang="ru-RU" sz="800" dirty="0"/>
          </a:p>
          <a:p>
            <a:r>
              <a:rPr lang="ru-RU" sz="2400" dirty="0" smtClean="0"/>
              <a:t>В </a:t>
            </a:r>
            <a:r>
              <a:rPr lang="ru-RU" sz="2400" b="1" i="1" dirty="0">
                <a:solidFill>
                  <a:srgbClr val="0070C0"/>
                </a:solidFill>
              </a:rPr>
              <a:t>состав стандартов серии </a:t>
            </a:r>
            <a:r>
              <a:rPr lang="ru-RU" sz="2400" dirty="0" smtClean="0"/>
              <a:t>входят:</a:t>
            </a:r>
          </a:p>
          <a:p>
            <a:pPr marL="342900" indent="-342900">
              <a:buFont typeface="Wingdings" panose="05000000000000000000" pitchFamily="2" charset="2"/>
              <a:buChar char="Ø"/>
            </a:pPr>
            <a:r>
              <a:rPr lang="ru-RU" sz="2400" dirty="0" smtClean="0"/>
              <a:t>стандарты непосредственно </a:t>
            </a:r>
            <a:r>
              <a:rPr lang="ru-RU" sz="2400" dirty="0"/>
              <a:t>представляющие </a:t>
            </a:r>
            <a:r>
              <a:rPr lang="ru-RU" sz="2400" dirty="0" smtClean="0"/>
              <a:t>требования;</a:t>
            </a:r>
          </a:p>
          <a:p>
            <a:pPr marL="342900" indent="-342900">
              <a:buFont typeface="Wingdings" panose="05000000000000000000" pitchFamily="2" charset="2"/>
              <a:buChar char="Ø"/>
            </a:pPr>
            <a:r>
              <a:rPr lang="ru-RU" sz="2400" dirty="0" smtClean="0"/>
              <a:t>стандарты</a:t>
            </a:r>
            <a:r>
              <a:rPr lang="ru-RU" sz="2400" dirty="0"/>
              <a:t>, представляющие справочную информацию и руководящие </a:t>
            </a:r>
            <a:r>
              <a:rPr lang="ru-RU" sz="2400" dirty="0" smtClean="0"/>
              <a:t>указания;</a:t>
            </a:r>
          </a:p>
          <a:p>
            <a:pPr marL="342900" indent="-342900">
              <a:buFont typeface="Wingdings" panose="05000000000000000000" pitchFamily="2" charset="2"/>
              <a:buChar char="Ø"/>
            </a:pPr>
            <a:r>
              <a:rPr lang="ru-RU" sz="2400" dirty="0" smtClean="0"/>
              <a:t>стандарты </a:t>
            </a:r>
            <a:r>
              <a:rPr lang="ru-RU" sz="2400" dirty="0"/>
              <a:t>обеспечивающие (разъясняющие) частные вопросы систем менеджмента качества.</a:t>
            </a: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Международная стандартизация</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59</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270568148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08952"/>
            <a:ext cx="8247860" cy="545080"/>
          </a:xfrm>
          <a:solidFill>
            <a:srgbClr val="FFFF00"/>
          </a:solidFill>
        </p:spPr>
        <p:txBody>
          <a:bodyPr>
            <a:normAutofit fontScale="90000"/>
          </a:bodyPr>
          <a:lstStyle/>
          <a:p>
            <a:r>
              <a:rPr lang="ru-RU" b="1" dirty="0" smtClean="0">
                <a:ln w="17780" cmpd="sng">
                  <a:solidFill>
                    <a:srgbClr val="FFFFFF"/>
                  </a:solidFill>
                  <a:prstDash val="solid"/>
                  <a:miter lim="800000"/>
                </a:ln>
                <a:solidFill>
                  <a:srgbClr val="1138FB"/>
                </a:solidFill>
                <a:effectLst>
                  <a:outerShdw blurRad="50800" algn="tl" rotWithShape="0">
                    <a:srgbClr val="000000"/>
                  </a:outerShdw>
                </a:effectLst>
              </a:rPr>
              <a:t>СУЩНОСТЬ СТАНДАРТИЗАЦИИ</a:t>
            </a:r>
            <a:endParaRPr lang="ru-RU" b="1" dirty="0">
              <a:ln w="17780" cmpd="sng">
                <a:solidFill>
                  <a:srgbClr val="FFFFFF"/>
                </a:solidFill>
                <a:prstDash val="solid"/>
                <a:miter lim="800000"/>
              </a:ln>
              <a:solidFill>
                <a:srgbClr val="1138FB"/>
              </a:solidFill>
              <a:effectLst>
                <a:outerShdw blurRad="50800" algn="tl" rotWithShape="0">
                  <a:srgbClr val="000000"/>
                </a:outerShdw>
              </a:effectLst>
            </a:endParaRPr>
          </a:p>
        </p:txBody>
      </p:sp>
      <p:sp>
        <p:nvSpPr>
          <p:cNvPr id="56" name="Подзаголовок 55"/>
          <p:cNvSpPr>
            <a:spLocks noGrp="1"/>
          </p:cNvSpPr>
          <p:nvPr>
            <p:ph idx="1"/>
          </p:nvPr>
        </p:nvSpPr>
        <p:spPr>
          <a:xfrm>
            <a:off x="214282" y="928670"/>
            <a:ext cx="8715436" cy="5000660"/>
          </a:xfrm>
          <a:solidFill>
            <a:schemeClr val="bg1"/>
          </a:solidFill>
          <a:ln>
            <a:solidFill>
              <a:schemeClr val="bg1"/>
            </a:solidFill>
          </a:ln>
          <a:effectLst>
            <a:innerShdw blurRad="266700" dist="152400" dir="13500000">
              <a:prstClr val="black">
                <a:alpha val="50000"/>
              </a:prstClr>
            </a:innerShdw>
          </a:effectLst>
        </p:spPr>
        <p:txBody>
          <a:bodyPr>
            <a:normAutofit/>
          </a:bodyPr>
          <a:lstStyle/>
          <a:p>
            <a:pPr marL="0" indent="0">
              <a:buNone/>
            </a:pPr>
            <a:r>
              <a:rPr lang="ru-RU" b="1" i="1" dirty="0">
                <a:solidFill>
                  <a:srgbClr val="FF0000"/>
                </a:solidFill>
              </a:rPr>
              <a:t>Стандартизация</a:t>
            </a:r>
            <a:r>
              <a:rPr lang="ru-RU" i="1" dirty="0"/>
              <a:t> охватывает практически все сферы деятельности человека (производство продукции, услуги, производительность процессов</a:t>
            </a:r>
            <a:r>
              <a:rPr lang="ru-RU" i="1" dirty="0" smtClean="0"/>
              <a:t>).</a:t>
            </a:r>
          </a:p>
          <a:p>
            <a:pPr marL="0" indent="0">
              <a:buNone/>
            </a:pPr>
            <a:endParaRPr lang="ru-RU" sz="900" b="1" i="1" dirty="0">
              <a:solidFill>
                <a:srgbClr val="FF0000"/>
              </a:solidFill>
            </a:endParaRPr>
          </a:p>
          <a:p>
            <a:pPr marL="0" indent="0">
              <a:buNone/>
            </a:pPr>
            <a:r>
              <a:rPr lang="ru-RU" b="1" i="1" dirty="0">
                <a:solidFill>
                  <a:srgbClr val="FF0000"/>
                </a:solidFill>
              </a:rPr>
              <a:t>Стандартизация</a:t>
            </a:r>
            <a:r>
              <a:rPr lang="ru-RU" b="1" i="1" dirty="0"/>
              <a:t> </a:t>
            </a:r>
            <a:r>
              <a:rPr lang="ru-RU" i="1" dirty="0"/>
              <a:t>–</a:t>
            </a:r>
            <a:r>
              <a:rPr lang="ru-RU" b="1" i="1" dirty="0"/>
              <a:t> </a:t>
            </a:r>
            <a:r>
              <a:rPr lang="ru-RU" i="1" dirty="0"/>
              <a:t>это </a:t>
            </a:r>
            <a:r>
              <a:rPr lang="ru-RU" b="1" i="1" dirty="0">
                <a:solidFill>
                  <a:srgbClr val="0070C0"/>
                </a:solidFill>
              </a:rPr>
              <a:t>создание нормативных материалов и стандартов</a:t>
            </a:r>
            <a:r>
              <a:rPr lang="ru-RU" i="1" dirty="0"/>
              <a:t>, требования которых должны выполняться </a:t>
            </a:r>
            <a:r>
              <a:rPr lang="ru-RU" b="1" i="1" dirty="0">
                <a:solidFill>
                  <a:srgbClr val="0070C0"/>
                </a:solidFill>
              </a:rPr>
              <a:t>при производстве, обращении, реализации и утилизации продукции</a:t>
            </a:r>
            <a:r>
              <a:rPr lang="ru-RU" i="1" dirty="0"/>
              <a:t>.</a:t>
            </a:r>
            <a:endParaRPr lang="ru-RU" dirty="0"/>
          </a:p>
          <a:p>
            <a:pPr marL="0" indent="0">
              <a:buNone/>
            </a:pPr>
            <a:endParaRPr lang="ru-RU" sz="900" b="1" i="1" dirty="0" smtClean="0">
              <a:solidFill>
                <a:srgbClr val="FF0000"/>
              </a:solidFill>
            </a:endParaRPr>
          </a:p>
          <a:p>
            <a:pPr marL="0" indent="0">
              <a:buNone/>
            </a:pPr>
            <a:endParaRPr lang="ru-RU" sz="4000" dirty="0" smtClean="0"/>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6</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3B4BE4CE-F87E-49AB-A223-A2028ECFDE2B}" type="datetime1">
              <a:rPr lang="ru-RU" smtClean="0"/>
              <a:pPr/>
              <a:t>01.02.2022</a:t>
            </a:fld>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87349893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plus(in)">
                                      <p:cBhvr>
                                        <p:cTn id="7" dur="2000"/>
                                        <p:tgtEl>
                                          <p:spTgt spid="55"/>
                                        </p:tgtEl>
                                      </p:cBhvr>
                                    </p:animEffect>
                                  </p:childTnLst>
                                </p:cTn>
                              </p:par>
                            </p:childTnLst>
                          </p:cTn>
                        </p:par>
                        <p:par>
                          <p:cTn id="8" fill="hold">
                            <p:stCondLst>
                              <p:cond delay="2000"/>
                            </p:stCondLst>
                            <p:childTnLst>
                              <p:par>
                                <p:cTn id="9" presetID="17" presetClass="entr" presetSubtype="8" fill="hold"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 calcmode="lin" valueType="num">
                                      <p:cBhvr>
                                        <p:cTn id="11" dur="2000" fill="hold"/>
                                        <p:tgtEl>
                                          <p:spTgt spid="56">
                                            <p:txEl>
                                              <p:pRg st="0" end="0"/>
                                            </p:txEl>
                                          </p:spTgt>
                                        </p:tgtEl>
                                        <p:attrNameLst>
                                          <p:attrName>ppt_x</p:attrName>
                                        </p:attrNameLst>
                                      </p:cBhvr>
                                      <p:tavLst>
                                        <p:tav tm="0">
                                          <p:val>
                                            <p:strVal val="#ppt_x-#ppt_w/2"/>
                                          </p:val>
                                        </p:tav>
                                        <p:tav tm="100000">
                                          <p:val>
                                            <p:strVal val="#ppt_x"/>
                                          </p:val>
                                        </p:tav>
                                      </p:tavLst>
                                    </p:anim>
                                    <p:anim calcmode="lin" valueType="num">
                                      <p:cBhvr>
                                        <p:cTn id="12" dur="2000" fill="hold"/>
                                        <p:tgtEl>
                                          <p:spTgt spid="56">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6">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4000"/>
                            </p:stCondLst>
                            <p:childTnLst>
                              <p:par>
                                <p:cTn id="16" presetID="17" presetClass="entr" presetSubtype="8" fill="hold" nodeType="afterEffect">
                                  <p:stCondLst>
                                    <p:cond delay="0"/>
                                  </p:stCondLst>
                                  <p:childTnLst>
                                    <p:set>
                                      <p:cBhvr>
                                        <p:cTn id="17" dur="1" fill="hold">
                                          <p:stCondLst>
                                            <p:cond delay="0"/>
                                          </p:stCondLst>
                                        </p:cTn>
                                        <p:tgtEl>
                                          <p:spTgt spid="56">
                                            <p:txEl>
                                              <p:pRg st="2" end="2"/>
                                            </p:txEl>
                                          </p:spTgt>
                                        </p:tgtEl>
                                        <p:attrNameLst>
                                          <p:attrName>style.visibility</p:attrName>
                                        </p:attrNameLst>
                                      </p:cBhvr>
                                      <p:to>
                                        <p:strVal val="visible"/>
                                      </p:to>
                                    </p:set>
                                    <p:anim calcmode="lin" valueType="num">
                                      <p:cBhvr>
                                        <p:cTn id="18" dur="2000" fill="hold"/>
                                        <p:tgtEl>
                                          <p:spTgt spid="56">
                                            <p:txEl>
                                              <p:pRg st="2" end="2"/>
                                            </p:txEl>
                                          </p:spTgt>
                                        </p:tgtEl>
                                        <p:attrNameLst>
                                          <p:attrName>ppt_x</p:attrName>
                                        </p:attrNameLst>
                                      </p:cBhvr>
                                      <p:tavLst>
                                        <p:tav tm="0">
                                          <p:val>
                                            <p:strVal val="#ppt_x-#ppt_w/2"/>
                                          </p:val>
                                        </p:tav>
                                        <p:tav tm="100000">
                                          <p:val>
                                            <p:strVal val="#ppt_x"/>
                                          </p:val>
                                        </p:tav>
                                      </p:tavLst>
                                    </p:anim>
                                    <p:anim calcmode="lin" valueType="num">
                                      <p:cBhvr>
                                        <p:cTn id="19" dur="2000" fill="hold"/>
                                        <p:tgtEl>
                                          <p:spTgt spid="56">
                                            <p:txEl>
                                              <p:pRg st="2" end="2"/>
                                            </p:txEl>
                                          </p:spTgt>
                                        </p:tgtEl>
                                        <p:attrNameLst>
                                          <p:attrName>ppt_y</p:attrName>
                                        </p:attrNameLst>
                                      </p:cBhvr>
                                      <p:tavLst>
                                        <p:tav tm="0">
                                          <p:val>
                                            <p:strVal val="#ppt_y"/>
                                          </p:val>
                                        </p:tav>
                                        <p:tav tm="100000">
                                          <p:val>
                                            <p:strVal val="#ppt_y"/>
                                          </p:val>
                                        </p:tav>
                                      </p:tavLst>
                                    </p:anim>
                                    <p:anim calcmode="lin" valueType="num">
                                      <p:cBhvr>
                                        <p:cTn id="20" dur="2000" fill="hold"/>
                                        <p:tgtEl>
                                          <p:spTgt spid="56">
                                            <p:txEl>
                                              <p:pRg st="2" end="2"/>
                                            </p:txEl>
                                          </p:spTgt>
                                        </p:tgtEl>
                                        <p:attrNameLst>
                                          <p:attrName>ppt_w</p:attrName>
                                        </p:attrNameLst>
                                      </p:cBhvr>
                                      <p:tavLst>
                                        <p:tav tm="0">
                                          <p:val>
                                            <p:fltVal val="0"/>
                                          </p:val>
                                        </p:tav>
                                        <p:tav tm="100000">
                                          <p:val>
                                            <p:strVal val="#ppt_w"/>
                                          </p:val>
                                        </p:tav>
                                      </p:tavLst>
                                    </p:anim>
                                    <p:anim calcmode="lin" valueType="num">
                                      <p:cBhvr>
                                        <p:cTn id="21" dur="2000" fill="hold"/>
                                        <p:tgtEl>
                                          <p:spTgt spid="5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Международная стандартизация</a:t>
            </a: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60</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8" name="Прямоугольник 17"/>
          <p:cNvSpPr/>
          <p:nvPr/>
        </p:nvSpPr>
        <p:spPr>
          <a:xfrm>
            <a:off x="63088" y="1167802"/>
            <a:ext cx="9017824" cy="4862870"/>
          </a:xfrm>
          <a:prstGeom prst="rect">
            <a:avLst/>
          </a:prstGeom>
          <a:solidFill>
            <a:schemeClr val="bg1"/>
          </a:solidFill>
        </p:spPr>
        <p:txBody>
          <a:bodyPr wrap="square">
            <a:spAutoFit/>
          </a:bodyPr>
          <a:lstStyle/>
          <a:p>
            <a:r>
              <a:rPr lang="ru-RU" sz="2400" b="1" dirty="0"/>
              <a:t>Для чего </a:t>
            </a:r>
            <a:r>
              <a:rPr lang="ru-RU" sz="2400" b="1" dirty="0" smtClean="0"/>
              <a:t>необходима </a:t>
            </a:r>
            <a:r>
              <a:rPr lang="ru-RU" sz="2400" b="1" dirty="0">
                <a:solidFill>
                  <a:srgbClr val="FF0000"/>
                </a:solidFill>
              </a:rPr>
              <a:t>сертификация ISO </a:t>
            </a:r>
            <a:r>
              <a:rPr lang="ru-RU" sz="2400" b="1" dirty="0" smtClean="0">
                <a:solidFill>
                  <a:srgbClr val="FF0000"/>
                </a:solidFill>
              </a:rPr>
              <a:t>9000</a:t>
            </a:r>
            <a:r>
              <a:rPr lang="ru-RU" sz="2400" b="1" dirty="0" smtClean="0"/>
              <a:t>:</a:t>
            </a:r>
          </a:p>
          <a:p>
            <a:pPr marL="342900" indent="-342900">
              <a:buClr>
                <a:srgbClr val="FF0000"/>
              </a:buClr>
              <a:buFont typeface="Wingdings" panose="05000000000000000000" pitchFamily="2" charset="2"/>
              <a:buChar char="Ø"/>
            </a:pPr>
            <a:r>
              <a:rPr lang="ru-RU" sz="2200" dirty="0" smtClean="0"/>
              <a:t>наличие сертификата </a:t>
            </a:r>
            <a:r>
              <a:rPr lang="ru-RU" sz="2200" dirty="0"/>
              <a:t>ISO 9001 позволяет </a:t>
            </a:r>
            <a:r>
              <a:rPr lang="ru-RU" sz="2200" dirty="0" smtClean="0"/>
              <a:t>предприятию (организации) получить </a:t>
            </a:r>
            <a:r>
              <a:rPr lang="ru-RU" sz="2200" b="1" i="1" dirty="0"/>
              <a:t>значительное преимущество перед конкурентами</a:t>
            </a:r>
            <a:r>
              <a:rPr lang="ru-RU" sz="2200" dirty="0"/>
              <a:t> при участии в тендерных </a:t>
            </a:r>
            <a:r>
              <a:rPr lang="ru-RU" sz="2200" dirty="0" smtClean="0"/>
              <a:t>торгах;</a:t>
            </a:r>
            <a:endParaRPr lang="ru-RU" sz="2200" dirty="0"/>
          </a:p>
          <a:p>
            <a:pPr marL="342900" indent="-342900">
              <a:buClr>
                <a:srgbClr val="FF0000"/>
              </a:buClr>
              <a:buFont typeface="Wingdings" panose="05000000000000000000" pitchFamily="2" charset="2"/>
              <a:buChar char="Ø"/>
            </a:pPr>
            <a:r>
              <a:rPr lang="ru-RU" sz="2200" b="1" i="1" dirty="0" smtClean="0"/>
              <a:t>сертификат ISO </a:t>
            </a:r>
            <a:r>
              <a:rPr lang="ru-RU" sz="2200" b="1" i="1" dirty="0"/>
              <a:t>9001 </a:t>
            </a:r>
            <a:r>
              <a:rPr lang="ru-RU" sz="2200" dirty="0"/>
              <a:t>предъявляется заказчику </a:t>
            </a:r>
            <a:r>
              <a:rPr lang="ru-RU" sz="2200" b="1" i="1" dirty="0"/>
              <a:t>для подтверждения качества работ и услуг</a:t>
            </a:r>
            <a:r>
              <a:rPr lang="ru-RU" sz="2200" dirty="0"/>
              <a:t>, выполняемых </a:t>
            </a:r>
            <a:r>
              <a:rPr lang="ru-RU" sz="2200" dirty="0" smtClean="0"/>
              <a:t>организацией;</a:t>
            </a:r>
            <a:endParaRPr lang="ru-RU" sz="2200" dirty="0"/>
          </a:p>
          <a:p>
            <a:pPr marL="342900" indent="-342900">
              <a:buClr>
                <a:srgbClr val="FF0000"/>
              </a:buClr>
              <a:buFont typeface="Wingdings" panose="05000000000000000000" pitchFamily="2" charset="2"/>
              <a:buChar char="Ø"/>
            </a:pPr>
            <a:r>
              <a:rPr lang="ru-RU" sz="2200" dirty="0" smtClean="0"/>
              <a:t>наличие сертификата </a:t>
            </a:r>
            <a:r>
              <a:rPr lang="ru-RU" sz="2200" dirty="0"/>
              <a:t>ISO 9001 </a:t>
            </a:r>
            <a:r>
              <a:rPr lang="ru-RU" sz="2200" b="1" i="1" dirty="0"/>
              <a:t>повышает доверие к продукции и услугам </a:t>
            </a:r>
            <a:r>
              <a:rPr lang="ru-RU" sz="2200" dirty="0" smtClean="0"/>
              <a:t>компании </a:t>
            </a:r>
            <a:r>
              <a:rPr lang="ru-RU" sz="2200" dirty="0"/>
              <a:t>со стороны </a:t>
            </a:r>
            <a:r>
              <a:rPr lang="ru-RU" sz="2200" dirty="0" smtClean="0"/>
              <a:t>потребителей;</a:t>
            </a:r>
            <a:endParaRPr lang="ru-RU" sz="2200" dirty="0"/>
          </a:p>
          <a:p>
            <a:pPr marL="342900" indent="-342900">
              <a:buClr>
                <a:srgbClr val="FF0000"/>
              </a:buClr>
              <a:buFont typeface="Wingdings" panose="05000000000000000000" pitchFamily="2" charset="2"/>
              <a:buChar char="Ø"/>
            </a:pPr>
            <a:r>
              <a:rPr lang="ru-RU" sz="2200" dirty="0" smtClean="0"/>
              <a:t>получение сертификата </a:t>
            </a:r>
            <a:r>
              <a:rPr lang="ru-RU" sz="2200" dirty="0"/>
              <a:t> ISO 9001 </a:t>
            </a:r>
            <a:r>
              <a:rPr lang="ru-RU" sz="2200" dirty="0" smtClean="0"/>
              <a:t>– это первый </a:t>
            </a:r>
            <a:r>
              <a:rPr lang="ru-RU" sz="2200" dirty="0"/>
              <a:t>шаг </a:t>
            </a:r>
            <a:r>
              <a:rPr lang="ru-RU" sz="2200" b="1" i="1" dirty="0"/>
              <a:t>к успеху для компаний, стремящихся выйти  на международный </a:t>
            </a:r>
            <a:r>
              <a:rPr lang="ru-RU" sz="2200" b="1" i="1" dirty="0" smtClean="0"/>
              <a:t>рынок</a:t>
            </a:r>
            <a:r>
              <a:rPr lang="ru-RU" sz="2200" dirty="0" smtClean="0"/>
              <a:t>;</a:t>
            </a:r>
            <a:endParaRPr lang="ru-RU" sz="2200" dirty="0"/>
          </a:p>
          <a:p>
            <a:pPr marL="342900" indent="-342900">
              <a:buClr>
                <a:srgbClr val="FF0000"/>
              </a:buClr>
              <a:buFont typeface="Wingdings" panose="05000000000000000000" pitchFamily="2" charset="2"/>
              <a:buChar char="Ø"/>
            </a:pPr>
            <a:r>
              <a:rPr lang="ru-RU" sz="2200" dirty="0" smtClean="0"/>
              <a:t>от наличия </a:t>
            </a:r>
            <a:r>
              <a:rPr lang="ru-RU" sz="2200" dirty="0"/>
              <a:t>сертификата ISO 9001 во многом </a:t>
            </a:r>
            <a:r>
              <a:rPr lang="ru-RU" sz="2200" b="1" i="1" dirty="0"/>
              <a:t>зависит имидж и респектабельность </a:t>
            </a:r>
            <a:r>
              <a:rPr lang="ru-RU" sz="2200" b="1" i="1" dirty="0" smtClean="0"/>
              <a:t>компании</a:t>
            </a:r>
            <a:r>
              <a:rPr lang="ru-RU" sz="2200" dirty="0" smtClean="0"/>
              <a:t>;</a:t>
            </a:r>
            <a:endParaRPr lang="ru-RU" sz="2200" dirty="0"/>
          </a:p>
          <a:p>
            <a:pPr marL="342900" indent="-342900">
              <a:buClr>
                <a:srgbClr val="FF0000"/>
              </a:buClr>
              <a:buFont typeface="Wingdings" panose="05000000000000000000" pitchFamily="2" charset="2"/>
              <a:buChar char="Ø"/>
            </a:pPr>
            <a:r>
              <a:rPr lang="ru-RU" sz="2200" dirty="0" smtClean="0"/>
              <a:t>сертификат ISO </a:t>
            </a:r>
            <a:r>
              <a:rPr lang="ru-RU" sz="2200" dirty="0"/>
              <a:t>9001 – одна из непременных составляющих </a:t>
            </a:r>
            <a:r>
              <a:rPr lang="ru-RU" sz="2200" b="1" i="1" dirty="0"/>
              <a:t>успешной работы в условиях </a:t>
            </a:r>
            <a:r>
              <a:rPr lang="ru-RU" sz="2200" b="1" i="1" dirty="0" smtClean="0"/>
              <a:t>ВТО (Всемирная торговая организация)</a:t>
            </a:r>
            <a:endParaRPr lang="ru-RU" sz="2200" b="1" i="1" dirty="0">
              <a:solidFill>
                <a:srgbClr val="0070C0"/>
              </a:solidFill>
            </a:endParaRPr>
          </a:p>
        </p:txBody>
      </p:sp>
    </p:spTree>
    <p:extLst>
      <p:ext uri="{BB962C8B-B14F-4D97-AF65-F5344CB8AC3E}">
        <p14:creationId xmlns:p14="http://schemas.microsoft.com/office/powerpoint/2010/main" val="89496453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79512" y="1052736"/>
            <a:ext cx="8766588" cy="5047536"/>
          </a:xfrm>
          <a:prstGeom prst="rect">
            <a:avLst/>
          </a:prstGeom>
          <a:solidFill>
            <a:schemeClr val="bg1"/>
          </a:solidFill>
        </p:spPr>
        <p:txBody>
          <a:bodyPr wrap="square">
            <a:spAutoFit/>
          </a:bodyPr>
          <a:lstStyle/>
          <a:p>
            <a:r>
              <a:rPr lang="ru-RU" sz="2300" b="1" i="1" dirty="0">
                <a:solidFill>
                  <a:srgbClr val="FF0000"/>
                </a:solidFill>
              </a:rPr>
              <a:t>Стандарты серии ISO 9000</a:t>
            </a:r>
            <a:r>
              <a:rPr lang="ru-RU" sz="2300" dirty="0"/>
              <a:t>, принятые более чем </a:t>
            </a:r>
            <a:r>
              <a:rPr lang="ru-RU" sz="2300" b="1" i="1" dirty="0"/>
              <a:t>190 странами мира </a:t>
            </a:r>
            <a:r>
              <a:rPr lang="ru-RU" sz="2300" dirty="0"/>
              <a:t>в </a:t>
            </a:r>
            <a:r>
              <a:rPr lang="ru-RU" sz="2300" b="1" i="1" dirty="0"/>
              <a:t>качестве </a:t>
            </a:r>
            <a:r>
              <a:rPr lang="ru-RU" sz="2300" b="1" i="1" dirty="0">
                <a:solidFill>
                  <a:srgbClr val="0070C0"/>
                </a:solidFill>
              </a:rPr>
              <a:t>национальных</a:t>
            </a:r>
            <a:r>
              <a:rPr lang="ru-RU" sz="2300" dirty="0"/>
              <a:t>, применимы к любым предприятиям, независимо от их размера, форм собственности и сферы деятельности. </a:t>
            </a:r>
            <a:endParaRPr lang="ru-RU" sz="2300" dirty="0" smtClean="0"/>
          </a:p>
          <a:p>
            <a:r>
              <a:rPr lang="ru-RU" sz="2300" b="1" i="1" dirty="0">
                <a:solidFill>
                  <a:srgbClr val="FF0000"/>
                </a:solidFill>
              </a:rPr>
              <a:t>Сертификация</a:t>
            </a:r>
            <a:r>
              <a:rPr lang="ru-RU" sz="2300" dirty="0"/>
              <a:t> производится по единственному стандарту из этой серии, содержащему требования — </a:t>
            </a:r>
            <a:r>
              <a:rPr lang="ru-RU" sz="2300" b="1" dirty="0">
                <a:solidFill>
                  <a:srgbClr val="FF0000"/>
                </a:solidFill>
              </a:rPr>
              <a:t>ISO 9001</a:t>
            </a:r>
            <a:r>
              <a:rPr lang="ru-RU" sz="2300" dirty="0"/>
              <a:t>. </a:t>
            </a:r>
            <a:endParaRPr lang="ru-RU" sz="2300" dirty="0" smtClean="0"/>
          </a:p>
          <a:p>
            <a:r>
              <a:rPr lang="ru-RU" sz="2300" dirty="0" smtClean="0"/>
              <a:t>Организация </a:t>
            </a:r>
            <a:r>
              <a:rPr lang="ru-RU" sz="2300" dirty="0"/>
              <a:t>ISO не проводит сертификацию по ISO 9001. Действует двухуровневая система подтверждения соответствия. </a:t>
            </a:r>
            <a:r>
              <a:rPr lang="ru-RU" sz="2300" b="1" dirty="0"/>
              <a:t>Сертификацией систем менеджмента качества отдельных организаций</a:t>
            </a:r>
            <a:r>
              <a:rPr lang="ru-RU" sz="2300" dirty="0"/>
              <a:t> занимаются специально сформированные </a:t>
            </a:r>
            <a:r>
              <a:rPr lang="ru-RU" sz="2300" b="1" dirty="0">
                <a:hlinkClick r:id="rId3" tooltip="Аудит"/>
              </a:rPr>
              <a:t>аудиторские</a:t>
            </a:r>
            <a:r>
              <a:rPr lang="ru-RU" sz="2300" b="1" dirty="0"/>
              <a:t> организации (органы по сертификации)</a:t>
            </a:r>
            <a:r>
              <a:rPr lang="ru-RU" sz="2300" dirty="0"/>
              <a:t>. </a:t>
            </a:r>
            <a:endParaRPr lang="ru-RU" sz="2300" dirty="0" smtClean="0"/>
          </a:p>
          <a:p>
            <a:r>
              <a:rPr lang="ru-RU" sz="2300" dirty="0" smtClean="0"/>
              <a:t>Они</a:t>
            </a:r>
            <a:r>
              <a:rPr lang="ru-RU" sz="2300" dirty="0"/>
              <a:t>, в свою очередь, аккредитуются национальными аккредитационными обществами. Также существуют и </a:t>
            </a:r>
            <a:r>
              <a:rPr lang="ru-RU" sz="2300" b="1" dirty="0"/>
              <a:t>независимые системы аккредитации</a:t>
            </a: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Международная стандартизация</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61</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5065994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293297" y="1037221"/>
            <a:ext cx="8637852" cy="5078313"/>
          </a:xfrm>
          <a:prstGeom prst="rect">
            <a:avLst/>
          </a:prstGeom>
          <a:solidFill>
            <a:schemeClr val="bg1"/>
          </a:solidFill>
        </p:spPr>
        <p:txBody>
          <a:bodyPr wrap="square">
            <a:spAutoFit/>
          </a:bodyPr>
          <a:lstStyle/>
          <a:p>
            <a:pPr algn="ctr"/>
            <a:r>
              <a:rPr lang="ru-RU" sz="2150" b="1" dirty="0">
                <a:solidFill>
                  <a:srgbClr val="FF0000"/>
                </a:solidFill>
              </a:rPr>
              <a:t>Национальные эквиваленты ISO </a:t>
            </a:r>
            <a:r>
              <a:rPr lang="ru-RU" sz="2150" b="1" dirty="0" smtClean="0">
                <a:solidFill>
                  <a:srgbClr val="FF0000"/>
                </a:solidFill>
              </a:rPr>
              <a:t>9000</a:t>
            </a:r>
          </a:p>
          <a:p>
            <a:pPr algn="ctr"/>
            <a:r>
              <a:rPr lang="ru-RU" sz="2150" b="1" dirty="0">
                <a:solidFill>
                  <a:srgbClr val="FF0000"/>
                </a:solidFill>
              </a:rPr>
              <a:t>Российские версии стандартов: </a:t>
            </a:r>
          </a:p>
          <a:p>
            <a:r>
              <a:rPr lang="ru-RU" sz="2150" b="1" dirty="0">
                <a:solidFill>
                  <a:srgbClr val="FF0000"/>
                </a:solidFill>
              </a:rPr>
              <a:t>ГОСТ ISO </a:t>
            </a:r>
            <a:r>
              <a:rPr lang="ru-RU" sz="2150" b="1" dirty="0" smtClean="0">
                <a:solidFill>
                  <a:srgbClr val="FF0000"/>
                </a:solidFill>
              </a:rPr>
              <a:t>9000-2011</a:t>
            </a:r>
            <a:r>
              <a:rPr lang="ru-RU" sz="2150" dirty="0"/>
              <a:t> — аналог </a:t>
            </a:r>
            <a:r>
              <a:rPr lang="ru-RU" sz="2150" b="1" dirty="0">
                <a:solidFill>
                  <a:srgbClr val="FF0000"/>
                </a:solidFill>
              </a:rPr>
              <a:t>ISO 9000:2005 </a:t>
            </a:r>
            <a:r>
              <a:rPr lang="ru-RU" sz="2150" dirty="0"/>
              <a:t>(подготовлен открытым акционерным обществом «Всероссийский научно-исследовательский институт сертификации» (ОАО «ВНИИС») на основе применения ГОСТ Р ИСО 9001-2008)</a:t>
            </a:r>
          </a:p>
          <a:p>
            <a:r>
              <a:rPr lang="ru-RU" sz="2150" b="1" dirty="0">
                <a:solidFill>
                  <a:srgbClr val="FF0000"/>
                </a:solidFill>
              </a:rPr>
              <a:t>ГОСТ ISO 9001-2011</a:t>
            </a:r>
            <a:r>
              <a:rPr lang="ru-RU" sz="2150" dirty="0"/>
              <a:t> — аналог </a:t>
            </a:r>
            <a:r>
              <a:rPr lang="ru-RU" sz="2150" b="1" dirty="0">
                <a:solidFill>
                  <a:srgbClr val="FF0000"/>
                </a:solidFill>
              </a:rPr>
              <a:t>ISO 9001:2008 </a:t>
            </a:r>
            <a:r>
              <a:rPr lang="ru-RU" sz="2150" dirty="0"/>
              <a:t>(подготовлен открытым акционерным обществом «Всероссийский научно-исследовательский институт сертификации» (ОАО «ВНИИС») на основе применения ГОСТ Р ИСО 9001-2008)</a:t>
            </a:r>
          </a:p>
          <a:p>
            <a:r>
              <a:rPr lang="ru-RU" sz="2150" b="1" dirty="0">
                <a:solidFill>
                  <a:srgbClr val="FF0000"/>
                </a:solidFill>
              </a:rPr>
              <a:t>ГОСТ Р ИСО </a:t>
            </a:r>
            <a:r>
              <a:rPr lang="ru-RU" sz="2150" b="1" dirty="0" smtClean="0">
                <a:solidFill>
                  <a:srgbClr val="FF0000"/>
                </a:solidFill>
              </a:rPr>
              <a:t>9000-2015</a:t>
            </a:r>
            <a:r>
              <a:rPr lang="ru-RU" sz="2150" dirty="0"/>
              <a:t> — аналог </a:t>
            </a:r>
            <a:r>
              <a:rPr lang="ru-RU" sz="2150" b="1" dirty="0">
                <a:solidFill>
                  <a:srgbClr val="FF0000"/>
                </a:solidFill>
              </a:rPr>
              <a:t>ISO </a:t>
            </a:r>
            <a:r>
              <a:rPr lang="ru-RU" sz="2150" b="1" dirty="0" smtClean="0">
                <a:solidFill>
                  <a:srgbClr val="FF0000"/>
                </a:solidFill>
              </a:rPr>
              <a:t>9000:2015</a:t>
            </a:r>
            <a:r>
              <a:rPr lang="ru-RU" sz="2150" dirty="0"/>
              <a:t>, введён в действие </a:t>
            </a:r>
            <a:r>
              <a:rPr lang="ru-RU" sz="2150" dirty="0" smtClean="0"/>
              <a:t>               01 </a:t>
            </a:r>
            <a:r>
              <a:rPr lang="ru-RU" sz="2150" dirty="0"/>
              <a:t>ноября 2015 года, утвержден в Росстандарте 28 сентября 2015 года.</a:t>
            </a:r>
          </a:p>
          <a:p>
            <a:r>
              <a:rPr lang="ru-RU" sz="2150" b="1" dirty="0">
                <a:solidFill>
                  <a:srgbClr val="FF0000"/>
                </a:solidFill>
              </a:rPr>
              <a:t>ГОСТ Р ИСО </a:t>
            </a:r>
            <a:r>
              <a:rPr lang="ru-RU" sz="2150" b="1" dirty="0" smtClean="0">
                <a:solidFill>
                  <a:srgbClr val="FF0000"/>
                </a:solidFill>
              </a:rPr>
              <a:t>9001-2015</a:t>
            </a:r>
            <a:r>
              <a:rPr lang="ru-RU" sz="2150" dirty="0"/>
              <a:t> — аналог </a:t>
            </a:r>
            <a:r>
              <a:rPr lang="ru-RU" sz="2150" b="1" dirty="0">
                <a:solidFill>
                  <a:srgbClr val="FF0000"/>
                </a:solidFill>
              </a:rPr>
              <a:t>ISO </a:t>
            </a:r>
            <a:r>
              <a:rPr lang="ru-RU" sz="2150" b="1" dirty="0" smtClean="0">
                <a:solidFill>
                  <a:srgbClr val="FF0000"/>
                </a:solidFill>
              </a:rPr>
              <a:t>9001:2015</a:t>
            </a:r>
            <a:r>
              <a:rPr lang="ru-RU" sz="2150" dirty="0"/>
              <a:t>, введён в действие </a:t>
            </a:r>
            <a:r>
              <a:rPr lang="ru-RU" sz="2150" dirty="0" smtClean="0"/>
              <a:t>           01 </a:t>
            </a:r>
            <a:r>
              <a:rPr lang="ru-RU" sz="2150" dirty="0"/>
              <a:t>ноября 2015 года, утвержден в Росстандарте 28 сентября 2015 года.</a:t>
            </a:r>
          </a:p>
          <a:p>
            <a:endParaRPr lang="ru-RU" sz="2300" b="1" dirty="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Международная стандартизация</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62</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302266079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79512" y="980728"/>
            <a:ext cx="8766588" cy="5139869"/>
          </a:xfrm>
          <a:prstGeom prst="rect">
            <a:avLst/>
          </a:prstGeom>
          <a:solidFill>
            <a:schemeClr val="bg1"/>
          </a:solidFill>
        </p:spPr>
        <p:txBody>
          <a:bodyPr wrap="square">
            <a:spAutoFit/>
          </a:bodyPr>
          <a:lstStyle/>
          <a:p>
            <a:pPr algn="ctr"/>
            <a:r>
              <a:rPr lang="ru-RU" sz="2000" b="1" dirty="0">
                <a:solidFill>
                  <a:srgbClr val="0070C0"/>
                </a:solidFill>
              </a:rPr>
              <a:t>Назначение стандарта </a:t>
            </a:r>
            <a:endParaRPr lang="ru-RU" sz="2000" b="1" dirty="0" smtClean="0">
              <a:solidFill>
                <a:srgbClr val="0070C0"/>
              </a:solidFill>
            </a:endParaRPr>
          </a:p>
          <a:p>
            <a:pPr algn="ctr"/>
            <a:r>
              <a:rPr lang="ru-RU" sz="2000" b="1" dirty="0" smtClean="0">
                <a:solidFill>
                  <a:srgbClr val="FF0000"/>
                </a:solidFill>
              </a:rPr>
              <a:t>ИСО </a:t>
            </a:r>
            <a:r>
              <a:rPr lang="ru-RU" sz="2000" b="1" dirty="0">
                <a:solidFill>
                  <a:srgbClr val="FF0000"/>
                </a:solidFill>
              </a:rPr>
              <a:t>9001:2008 </a:t>
            </a:r>
            <a:r>
              <a:rPr lang="ru-RU" sz="2000" b="1" dirty="0" smtClean="0">
                <a:solidFill>
                  <a:srgbClr val="FF0000"/>
                </a:solidFill>
              </a:rPr>
              <a:t>«</a:t>
            </a:r>
            <a:r>
              <a:rPr lang="ru-RU" sz="2000" b="1" dirty="0">
                <a:solidFill>
                  <a:srgbClr val="FF0000"/>
                </a:solidFill>
              </a:rPr>
              <a:t>Системы менеджмента качества. Требования»</a:t>
            </a:r>
          </a:p>
          <a:p>
            <a:r>
              <a:rPr lang="ru-RU" sz="2000" dirty="0"/>
              <a:t>Стандарт ИСО 9001:2008 (предыдущая редакция - ИСО 9001:2000) предназначен для разработки и внедрения систем менеджмента качества предприятий с целью последующей сертификации или для заключения контрактов с другими предприятиями, которые предъявляют требования к стабильности и надежности выполнения контрактных обязательств. </a:t>
            </a:r>
            <a:endParaRPr lang="ru-RU" sz="2000" dirty="0" smtClean="0"/>
          </a:p>
          <a:p>
            <a:endParaRPr lang="ru-RU" sz="800" dirty="0"/>
          </a:p>
          <a:p>
            <a:r>
              <a:rPr lang="ru-RU" sz="2000" b="1" i="1" dirty="0" smtClean="0">
                <a:solidFill>
                  <a:srgbClr val="0070C0"/>
                </a:solidFill>
              </a:rPr>
              <a:t>Требования</a:t>
            </a:r>
            <a:r>
              <a:rPr lang="ru-RU" sz="2000" b="1" i="1" dirty="0">
                <a:solidFill>
                  <a:srgbClr val="0070C0"/>
                </a:solidFill>
              </a:rPr>
              <a:t>, содержащиеся в стандарте ИСО 9001:2008 </a:t>
            </a:r>
            <a:r>
              <a:rPr lang="ru-RU" sz="2000" dirty="0"/>
              <a:t>являются общими и предназначены для применения ко всем организациям независимо от вида деятельности, размера организации и поставляемой продукции (услуг). </a:t>
            </a:r>
            <a:endParaRPr lang="ru-RU" sz="2000" dirty="0" smtClean="0"/>
          </a:p>
          <a:p>
            <a:r>
              <a:rPr lang="ru-RU" sz="2000" dirty="0" smtClean="0"/>
              <a:t>Стандарт </a:t>
            </a:r>
            <a:r>
              <a:rPr lang="ru-RU" sz="2000" b="1" i="1" dirty="0"/>
              <a:t>определят что необходимо делать для внедрения системы качества, но не определяет как это делать</a:t>
            </a:r>
            <a:r>
              <a:rPr lang="ru-RU" sz="2000" dirty="0"/>
              <a:t>. Именно за счет такого подхода требования стандарта являются универсальными и применимыми к любой организации. </a:t>
            </a:r>
            <a:endParaRPr lang="ru-RU" sz="2000" dirty="0" smtClean="0"/>
          </a:p>
          <a:p>
            <a:r>
              <a:rPr lang="ru-RU" sz="2000" b="1" i="1" dirty="0" smtClean="0"/>
              <a:t>Методы</a:t>
            </a:r>
            <a:r>
              <a:rPr lang="ru-RU" sz="2000" dirty="0"/>
              <a:t>, как реализовать то или иное требование стандарта предприятие выбирает само, исходя из своих потребностей и возможностей</a:t>
            </a: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Международная стандартизация</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63</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012" y="9184"/>
            <a:ext cx="1385600" cy="1403416"/>
          </a:xfrm>
          <a:prstGeom prst="rect">
            <a:avLst/>
          </a:prstGeom>
        </p:spPr>
      </p:pic>
    </p:spTree>
    <p:extLst>
      <p:ext uri="{BB962C8B-B14F-4D97-AF65-F5344CB8AC3E}">
        <p14:creationId xmlns:p14="http://schemas.microsoft.com/office/powerpoint/2010/main" val="7994677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250001" y="819864"/>
            <a:ext cx="8673774" cy="5262979"/>
          </a:xfrm>
          <a:prstGeom prst="rect">
            <a:avLst/>
          </a:prstGeom>
          <a:solidFill>
            <a:schemeClr val="bg1"/>
          </a:solidFill>
        </p:spPr>
        <p:txBody>
          <a:bodyPr wrap="square">
            <a:spAutoFit/>
          </a:bodyPr>
          <a:lstStyle/>
          <a:p>
            <a:r>
              <a:rPr lang="ru-RU" sz="2100" b="1" dirty="0" smtClean="0">
                <a:solidFill>
                  <a:srgbClr val="FF0000"/>
                </a:solidFill>
              </a:rPr>
              <a:t>ISO </a:t>
            </a:r>
            <a:r>
              <a:rPr lang="ru-RU" sz="2100" b="1" dirty="0">
                <a:solidFill>
                  <a:srgbClr val="FF0000"/>
                </a:solidFill>
              </a:rPr>
              <a:t>14000</a:t>
            </a:r>
            <a:r>
              <a:rPr lang="ru-RU" sz="2100" dirty="0">
                <a:solidFill>
                  <a:srgbClr val="FF0000"/>
                </a:solidFill>
              </a:rPr>
              <a:t> </a:t>
            </a:r>
            <a:r>
              <a:rPr lang="ru-RU" sz="2100" dirty="0"/>
              <a:t>– </a:t>
            </a:r>
            <a:r>
              <a:rPr lang="ru-RU" sz="2100" b="1" i="1" dirty="0">
                <a:solidFill>
                  <a:srgbClr val="0070C0"/>
                </a:solidFill>
              </a:rPr>
              <a:t>международный стандарт</a:t>
            </a:r>
            <a:r>
              <a:rPr lang="ru-RU" sz="2100" dirty="0"/>
              <a:t>, содержащий требования </a:t>
            </a:r>
            <a:r>
              <a:rPr lang="ru-RU" sz="2100" b="1" i="1" dirty="0" smtClean="0">
                <a:solidFill>
                  <a:srgbClr val="0070C0"/>
                </a:solidFill>
              </a:rPr>
              <a:t>к системе экологического управления</a:t>
            </a:r>
            <a:r>
              <a:rPr lang="ru-RU" sz="2100" dirty="0" smtClean="0"/>
              <a:t> (</a:t>
            </a:r>
            <a:r>
              <a:rPr lang="ru-RU" sz="2100" dirty="0" err="1"/>
              <a:t>environmental</a:t>
            </a:r>
            <a:r>
              <a:rPr lang="ru-RU" sz="2100" dirty="0"/>
              <a:t> </a:t>
            </a:r>
            <a:r>
              <a:rPr lang="ru-RU" sz="2100" dirty="0" err="1"/>
              <a:t>management</a:t>
            </a:r>
            <a:r>
              <a:rPr lang="ru-RU" sz="2100" dirty="0"/>
              <a:t> </a:t>
            </a:r>
            <a:r>
              <a:rPr lang="ru-RU" sz="2100" dirty="0" err="1"/>
              <a:t>system</a:t>
            </a:r>
            <a:r>
              <a:rPr lang="ru-RU" sz="2100" dirty="0"/>
              <a:t>), по которым проходит </a:t>
            </a:r>
            <a:r>
              <a:rPr lang="ru-RU" sz="2100" dirty="0" smtClean="0"/>
              <a:t>сертификация</a:t>
            </a:r>
            <a:r>
              <a:rPr lang="ru-RU" sz="2100" dirty="0"/>
              <a:t>. </a:t>
            </a:r>
          </a:p>
          <a:p>
            <a:endParaRPr lang="ru-RU" sz="1600" dirty="0" smtClean="0"/>
          </a:p>
          <a:p>
            <a:r>
              <a:rPr lang="ru-RU" sz="2100" dirty="0" smtClean="0"/>
              <a:t>ISO </a:t>
            </a:r>
            <a:r>
              <a:rPr lang="ru-RU" sz="2100" dirty="0"/>
              <a:t>14000 имеет сходство с ISO 9000 (семейством стандартов по </a:t>
            </a:r>
            <a:r>
              <a:rPr lang="ru-RU" sz="2100" dirty="0">
                <a:hlinkClick r:id="rId3" tooltip="Менеджмент качества"/>
              </a:rPr>
              <a:t>менеджменту качества</a:t>
            </a:r>
            <a:r>
              <a:rPr lang="ru-RU" sz="2100" dirty="0"/>
              <a:t>), оба относятся </a:t>
            </a:r>
            <a:r>
              <a:rPr lang="ru-RU" sz="2100" b="1" dirty="0"/>
              <a:t>к процессу производства продукта, а не к самому продукту</a:t>
            </a:r>
            <a:r>
              <a:rPr lang="ru-RU" sz="2100" dirty="0"/>
              <a:t>. </a:t>
            </a:r>
            <a:endParaRPr lang="ru-RU" sz="2100" dirty="0" smtClean="0"/>
          </a:p>
          <a:p>
            <a:r>
              <a:rPr lang="ru-RU" sz="2100" dirty="0" smtClean="0"/>
              <a:t>Как </a:t>
            </a:r>
            <a:r>
              <a:rPr lang="ru-RU" sz="2100" dirty="0"/>
              <a:t>с ISO 9000, сертификация осуществляется сторонними организациями, а не </a:t>
            </a:r>
            <a:r>
              <a:rPr lang="ru-RU" sz="2100" dirty="0">
                <a:hlinkClick r:id="rId4" tooltip="ISO"/>
              </a:rPr>
              <a:t>ISO</a:t>
            </a:r>
            <a:r>
              <a:rPr lang="ru-RU" sz="2100" dirty="0"/>
              <a:t> напрямую. </a:t>
            </a:r>
            <a:endParaRPr lang="ru-RU" sz="2100" dirty="0" smtClean="0"/>
          </a:p>
          <a:p>
            <a:r>
              <a:rPr lang="ru-RU" sz="2100" dirty="0" smtClean="0"/>
              <a:t>Требования </a:t>
            </a:r>
            <a:r>
              <a:rPr lang="ru-RU" sz="2100" dirty="0"/>
              <a:t>ISO 14000 являются неотъемлемой частью </a:t>
            </a:r>
            <a:r>
              <a:rPr lang="ru-RU" sz="2100" dirty="0">
                <a:hlinkClick r:id="rId5" tooltip="Схема экологического менеджмента и аудита Европейского союза (страница отсутствует)"/>
              </a:rPr>
              <a:t>Схемы экологического менеджмента и аудита Европейского союза (EMAS)</a:t>
            </a:r>
            <a:r>
              <a:rPr lang="ru-RU" sz="2100" dirty="0"/>
              <a:t> (</a:t>
            </a:r>
            <a:r>
              <a:rPr lang="ru-RU" sz="2100" dirty="0">
                <a:hlinkClick r:id="rId6" tooltip="en:Eco-Management and Audit Scheme"/>
              </a:rPr>
              <a:t>англ.</a:t>
            </a:r>
            <a:r>
              <a:rPr lang="ru-RU" sz="2100" dirty="0"/>
              <a:t>). Однако, требования EMAS </a:t>
            </a:r>
            <a:r>
              <a:rPr lang="ru-RU" sz="2100" dirty="0" smtClean="0"/>
              <a:t>(являются </a:t>
            </a:r>
            <a:r>
              <a:rPr lang="ru-RU" sz="2100" dirty="0"/>
              <a:t>более жесткими в вопросах повышения экологической эффективности деятельности организации, соблюдения экологического законодательства, отчетности и вовлечения </a:t>
            </a:r>
            <a:r>
              <a:rPr lang="ru-RU" sz="2100" dirty="0" smtClean="0"/>
              <a:t>сотрудников.</a:t>
            </a:r>
          </a:p>
          <a:p>
            <a:r>
              <a:rPr lang="ru-RU" sz="2100" dirty="0"/>
              <a:t>Так же как и другие стандарты, </a:t>
            </a:r>
            <a:r>
              <a:rPr lang="ru-RU" sz="2100" dirty="0">
                <a:hlinkClick r:id="rId4" tooltip="ISO"/>
              </a:rPr>
              <a:t>ISO</a:t>
            </a:r>
            <a:r>
              <a:rPr lang="ru-RU" sz="2100" dirty="0"/>
              <a:t> 14001 является </a:t>
            </a:r>
            <a:r>
              <a:rPr lang="ru-RU" sz="2100" b="1" i="1" dirty="0">
                <a:solidFill>
                  <a:srgbClr val="FF0000"/>
                </a:solidFill>
              </a:rPr>
              <a:t>добровольным</a:t>
            </a:r>
            <a:r>
              <a:rPr lang="ru-RU" sz="2100" dirty="0"/>
              <a:t>. </a:t>
            </a:r>
            <a:endParaRPr lang="ru-RU" sz="2100" dirty="0" smtClean="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44624"/>
            <a:ext cx="7871403" cy="654032"/>
          </a:xfrm>
          <a:solidFill>
            <a:srgbClr val="FFFF00"/>
          </a:solidFill>
        </p:spPr>
        <p:txBody>
          <a:bodyPr>
            <a:noAutofit/>
          </a:bodyPr>
          <a:lstStyle/>
          <a:p>
            <a:r>
              <a:rPr lang="ru-RU" sz="2800" b="1" dirty="0" smtClean="0">
                <a:ln w="17780" cmpd="sng">
                  <a:solidFill>
                    <a:srgbClr val="FF0000"/>
                  </a:solidFill>
                  <a:prstDash val="solid"/>
                  <a:miter lim="800000"/>
                </a:ln>
                <a:solidFill>
                  <a:srgbClr val="FF0000"/>
                </a:solidFill>
                <a:effectLst>
                  <a:outerShdw blurRad="50800" algn="tl" rotWithShape="0">
                    <a:srgbClr val="000000"/>
                  </a:outerShdw>
                </a:effectLst>
              </a:rPr>
              <a:t>  </a:t>
            </a:r>
            <a:r>
              <a:rPr lang="ru-RU" sz="2800" b="1" dirty="0" smtClean="0">
                <a:ln w="17780" cmpd="sng">
                  <a:solidFill>
                    <a:srgbClr val="FF0000"/>
                  </a:solidFill>
                  <a:prstDash val="solid"/>
                  <a:miter lim="800000"/>
                </a:ln>
                <a:solidFill>
                  <a:srgbClr val="FF0000"/>
                </a:solidFill>
              </a:rPr>
              <a:t>Международные </a:t>
            </a:r>
            <a:r>
              <a:rPr lang="ru-RU" sz="2800" b="1" dirty="0">
                <a:ln w="17780" cmpd="sng">
                  <a:solidFill>
                    <a:srgbClr val="FF0000"/>
                  </a:solidFill>
                  <a:prstDash val="solid"/>
                  <a:miter lim="800000"/>
                </a:ln>
                <a:solidFill>
                  <a:srgbClr val="FF0000"/>
                </a:solidFill>
              </a:rPr>
              <a:t>стандарты серии </a:t>
            </a:r>
            <a:r>
              <a:rPr lang="ru-RU" sz="2800" b="1" dirty="0" smtClean="0">
                <a:ln w="17780" cmpd="sng">
                  <a:solidFill>
                    <a:srgbClr val="FF0000"/>
                  </a:solidFill>
                  <a:prstDash val="solid"/>
                  <a:miter lim="800000"/>
                </a:ln>
                <a:solidFill>
                  <a:srgbClr val="FF0000"/>
                </a:solidFill>
              </a:rPr>
              <a:t> </a:t>
            </a:r>
            <a:r>
              <a:rPr lang="ru-RU" sz="3600" b="1" dirty="0" smtClean="0">
                <a:solidFill>
                  <a:srgbClr val="002060"/>
                </a:solidFill>
              </a:rPr>
              <a:t>ISO 14000</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64</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300897053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31866" y="836712"/>
            <a:ext cx="8849765" cy="5570756"/>
          </a:xfrm>
          <a:prstGeom prst="rect">
            <a:avLst/>
          </a:prstGeom>
          <a:solidFill>
            <a:schemeClr val="bg1"/>
          </a:solidFill>
        </p:spPr>
        <p:txBody>
          <a:bodyPr wrap="square">
            <a:spAutoFit/>
          </a:bodyPr>
          <a:lstStyle/>
          <a:p>
            <a:r>
              <a:rPr lang="ru-RU" sz="2300" b="1" i="1" dirty="0" smtClean="0">
                <a:solidFill>
                  <a:srgbClr val="FF0000"/>
                </a:solidFill>
              </a:rPr>
              <a:t>Главной целью </a:t>
            </a:r>
            <a:r>
              <a:rPr lang="ru-RU" sz="2300" b="1" i="1" dirty="0" smtClean="0">
                <a:solidFill>
                  <a:srgbClr val="0070C0"/>
                </a:solidFill>
              </a:rPr>
              <a:t>международного стандарта </a:t>
            </a:r>
            <a:r>
              <a:rPr lang="ru-RU" sz="2300" b="1" i="1" dirty="0" smtClean="0">
                <a:solidFill>
                  <a:srgbClr val="FF0000"/>
                </a:solidFill>
              </a:rPr>
              <a:t>ISO 14000</a:t>
            </a:r>
            <a:r>
              <a:rPr lang="ru-RU" sz="2300" i="1" dirty="0" smtClean="0">
                <a:solidFill>
                  <a:srgbClr val="FF0000"/>
                </a:solidFill>
              </a:rPr>
              <a:t> </a:t>
            </a:r>
            <a:r>
              <a:rPr lang="ru-RU" sz="2300" dirty="0" smtClean="0"/>
              <a:t>является </a:t>
            </a:r>
            <a:r>
              <a:rPr lang="ru-RU" sz="2300" b="1" dirty="0" smtClean="0"/>
              <a:t>помощь компаниям в улучшении своих </a:t>
            </a:r>
            <a:r>
              <a:rPr lang="ru-RU" sz="2300" b="1" i="1" dirty="0" smtClean="0">
                <a:solidFill>
                  <a:srgbClr val="002060"/>
                </a:solidFill>
              </a:rPr>
              <a:t>экологических</a:t>
            </a:r>
            <a:r>
              <a:rPr lang="ru-RU" sz="2300" b="1" dirty="0" smtClean="0"/>
              <a:t> показателей, соблюдая при этом действующее законодательство. </a:t>
            </a:r>
          </a:p>
          <a:p>
            <a:endParaRPr lang="ru-RU" sz="1600" dirty="0" smtClean="0"/>
          </a:p>
          <a:p>
            <a:r>
              <a:rPr lang="ru-RU" sz="2300" dirty="0" smtClean="0"/>
              <a:t>Организации ответственны за установление своих целей, их отслеживание и достижение. </a:t>
            </a:r>
          </a:p>
          <a:p>
            <a:endParaRPr lang="ru-RU" sz="800" dirty="0" smtClean="0"/>
          </a:p>
          <a:p>
            <a:r>
              <a:rPr lang="ru-RU" sz="2300" dirty="0" smtClean="0"/>
              <a:t>Стандарт </a:t>
            </a:r>
            <a:r>
              <a:rPr lang="ru-RU" sz="2300" dirty="0"/>
              <a:t>служит помощью в достижении целей и задач компании, а также для их </a:t>
            </a:r>
            <a:r>
              <a:rPr lang="ru-RU" sz="2300" dirty="0">
                <a:hlinkClick r:id="rId3" tooltip="Мониторинг"/>
              </a:rPr>
              <a:t>мониторинга</a:t>
            </a:r>
            <a:r>
              <a:rPr lang="ru-RU" sz="2300" dirty="0"/>
              <a:t> и </a:t>
            </a:r>
            <a:r>
              <a:rPr lang="ru-RU" sz="2300" dirty="0" smtClean="0">
                <a:hlinkClick r:id="rId4" tooltip="Измерение"/>
              </a:rPr>
              <a:t>измерения</a:t>
            </a:r>
            <a:r>
              <a:rPr lang="ru-RU" sz="2300" dirty="0" smtClean="0"/>
              <a:t>.</a:t>
            </a:r>
          </a:p>
          <a:p>
            <a:endParaRPr lang="ru-RU" sz="1600" b="1" dirty="0" smtClean="0"/>
          </a:p>
          <a:p>
            <a:r>
              <a:rPr lang="ru-RU" sz="2300" b="1" dirty="0" smtClean="0"/>
              <a:t>Стандарты </a:t>
            </a:r>
            <a:r>
              <a:rPr lang="ru-RU" sz="2300" b="1" dirty="0"/>
              <a:t>серии ИСО 14000 разработаны для организации контроля над бизнесом и производством в рамках безопасности для </a:t>
            </a:r>
            <a:r>
              <a:rPr lang="ru-RU" sz="2300" b="1" dirty="0" smtClean="0"/>
              <a:t>экологии:</a:t>
            </a:r>
            <a:r>
              <a:rPr lang="ru-RU" sz="2300" dirty="0" smtClean="0"/>
              <a:t> </a:t>
            </a:r>
          </a:p>
          <a:p>
            <a:pPr marL="285750" indent="-285750">
              <a:buFont typeface="Wingdings" panose="05000000000000000000" pitchFamily="2" charset="2"/>
              <a:buChar char="Ø"/>
            </a:pPr>
            <a:r>
              <a:rPr lang="ru-RU" sz="2300" dirty="0" smtClean="0"/>
              <a:t>нормативы </a:t>
            </a:r>
            <a:r>
              <a:rPr lang="ru-RU" sz="2300" dirty="0"/>
              <a:t>этой серии защищают существующую экологию от последствий негативного влияния на неё вредных технологических процессов. </a:t>
            </a:r>
          </a:p>
          <a:p>
            <a:endParaRPr lang="ru-RU" sz="1700" dirty="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Международная стандартизация</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65</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294077346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45471" y="908720"/>
            <a:ext cx="8791909" cy="5278368"/>
          </a:xfrm>
          <a:prstGeom prst="rect">
            <a:avLst/>
          </a:prstGeom>
          <a:solidFill>
            <a:schemeClr val="bg1"/>
          </a:solidFill>
        </p:spPr>
        <p:txBody>
          <a:bodyPr wrap="square">
            <a:spAutoFit/>
          </a:bodyPr>
          <a:lstStyle/>
          <a:p>
            <a:pPr algn="just"/>
            <a:r>
              <a:rPr lang="ru-RU" sz="2000" dirty="0" smtClean="0"/>
              <a:t>В </a:t>
            </a:r>
            <a:r>
              <a:rPr lang="ru-RU" sz="2000" dirty="0"/>
              <a:t>настоящее </a:t>
            </a:r>
            <a:r>
              <a:rPr lang="ru-RU" sz="2000" dirty="0" smtClean="0"/>
              <a:t>время международные стандарты серии </a:t>
            </a:r>
            <a:r>
              <a:rPr lang="ru-RU" sz="2000" b="1" i="1" dirty="0">
                <a:solidFill>
                  <a:srgbClr val="FF0000"/>
                </a:solidFill>
              </a:rPr>
              <a:t>ISO 14000</a:t>
            </a:r>
            <a:r>
              <a:rPr lang="ru-RU" sz="2000" i="1" dirty="0">
                <a:solidFill>
                  <a:srgbClr val="FF0000"/>
                </a:solidFill>
              </a:rPr>
              <a:t> </a:t>
            </a:r>
            <a:r>
              <a:rPr lang="ru-RU" sz="2000" dirty="0" smtClean="0"/>
              <a:t>представляют </a:t>
            </a:r>
            <a:r>
              <a:rPr lang="ru-RU" sz="2000" dirty="0"/>
              <a:t>неотъемлемую часть </a:t>
            </a:r>
            <a:r>
              <a:rPr lang="ru-RU" sz="2000" u="sng" dirty="0"/>
              <a:t>международных требований</a:t>
            </a:r>
            <a:r>
              <a:rPr lang="ru-RU" sz="2000" dirty="0"/>
              <a:t> </a:t>
            </a:r>
            <a:r>
              <a:rPr lang="ru-RU" sz="2000" b="1" i="1" dirty="0" smtClean="0">
                <a:solidFill>
                  <a:srgbClr val="FF0000"/>
                </a:solidFill>
              </a:rPr>
              <a:t>EMAS</a:t>
            </a:r>
            <a:r>
              <a:rPr lang="ru-RU" sz="2000" dirty="0" smtClean="0"/>
              <a:t> к </a:t>
            </a:r>
            <a:r>
              <a:rPr lang="ru-RU" sz="2000" b="1" i="1" dirty="0" smtClean="0">
                <a:solidFill>
                  <a:srgbClr val="FF0000"/>
                </a:solidFill>
              </a:rPr>
              <a:t>СЭМ</a:t>
            </a:r>
            <a:r>
              <a:rPr lang="ru-RU" sz="2000" b="1" dirty="0" smtClean="0"/>
              <a:t>.</a:t>
            </a:r>
          </a:p>
          <a:p>
            <a:pPr algn="just"/>
            <a:r>
              <a:rPr lang="ru-RU" b="1" dirty="0" smtClean="0">
                <a:solidFill>
                  <a:srgbClr val="FF0000"/>
                </a:solidFill>
              </a:rPr>
              <a:t>EMAS</a:t>
            </a:r>
            <a:r>
              <a:rPr lang="ru-RU" b="1" dirty="0" smtClean="0"/>
              <a:t> </a:t>
            </a:r>
            <a:r>
              <a:rPr lang="ru-RU" b="1" dirty="0">
                <a:solidFill>
                  <a:srgbClr val="FF0000"/>
                </a:solidFill>
              </a:rPr>
              <a:t>(</a:t>
            </a:r>
            <a:r>
              <a:rPr lang="ru-RU" b="1" dirty="0" smtClean="0">
                <a:solidFill>
                  <a:srgbClr val="FF0000"/>
                </a:solidFill>
              </a:rPr>
              <a:t>«</a:t>
            </a:r>
            <a:r>
              <a:rPr lang="ru-RU" b="1" dirty="0">
                <a:solidFill>
                  <a:srgbClr val="FF0000"/>
                </a:solidFill>
              </a:rPr>
              <a:t>Eco-Management and Audit Scheme</a:t>
            </a:r>
            <a:r>
              <a:rPr lang="ru-RU" b="1" dirty="0" smtClean="0">
                <a:solidFill>
                  <a:srgbClr val="FF0000"/>
                </a:solidFill>
              </a:rPr>
              <a:t>») </a:t>
            </a:r>
            <a:r>
              <a:rPr lang="ru-RU" b="1" dirty="0" smtClean="0"/>
              <a:t>– Схема экологического </a:t>
            </a:r>
            <a:r>
              <a:rPr lang="ru-RU" b="1" dirty="0"/>
              <a:t>менеджмента и аудита европейского </a:t>
            </a:r>
            <a:r>
              <a:rPr lang="ru-RU" b="1" dirty="0" smtClean="0"/>
              <a:t>сообщества (система </a:t>
            </a:r>
            <a:r>
              <a:rPr lang="ru-RU" b="1" dirty="0"/>
              <a:t>для экологического менеджмента и аудита экологически безопасных предприятий</a:t>
            </a:r>
            <a:r>
              <a:rPr lang="ru-RU" b="1" dirty="0" smtClean="0"/>
              <a:t>).</a:t>
            </a:r>
          </a:p>
          <a:p>
            <a:r>
              <a:rPr lang="ru-RU" b="1" dirty="0">
                <a:solidFill>
                  <a:srgbClr val="FF0000"/>
                </a:solidFill>
              </a:rPr>
              <a:t>СЭМ</a:t>
            </a:r>
            <a:r>
              <a:rPr lang="ru-RU" b="1" dirty="0"/>
              <a:t> </a:t>
            </a:r>
            <a:r>
              <a:rPr lang="ru-RU" b="1" dirty="0" smtClean="0"/>
              <a:t>– Система экологического менеджмента.</a:t>
            </a:r>
            <a:endParaRPr lang="ru-RU" b="1" dirty="0"/>
          </a:p>
          <a:p>
            <a:endParaRPr lang="ru-RU" sz="500" b="1" i="1" dirty="0" smtClean="0">
              <a:solidFill>
                <a:srgbClr val="0070C0"/>
              </a:solidFill>
            </a:endParaRPr>
          </a:p>
          <a:p>
            <a:r>
              <a:rPr lang="ru-RU" sz="1900" b="1" i="1" dirty="0" smtClean="0">
                <a:solidFill>
                  <a:srgbClr val="0070C0"/>
                </a:solidFill>
              </a:rPr>
              <a:t>Внедрение стандартов </a:t>
            </a:r>
            <a:r>
              <a:rPr lang="ru-RU" sz="1900" b="1" i="1" u="sng" dirty="0">
                <a:solidFill>
                  <a:srgbClr val="0070C0"/>
                </a:solidFill>
              </a:rPr>
              <a:t>серии ISO 14000 обеспечивает</a:t>
            </a:r>
            <a:r>
              <a:rPr lang="ru-RU" sz="1900" b="1" i="1" dirty="0">
                <a:solidFill>
                  <a:srgbClr val="0070C0"/>
                </a:solidFill>
              </a:rPr>
              <a:t>:</a:t>
            </a:r>
          </a:p>
          <a:p>
            <a:pPr marL="285750" indent="-285750">
              <a:buClr>
                <a:srgbClr val="FF0000"/>
              </a:buClr>
              <a:buFont typeface="Wingdings" panose="05000000000000000000" pitchFamily="2" charset="2"/>
              <a:buChar char="Ø"/>
            </a:pPr>
            <a:r>
              <a:rPr lang="ru-RU" sz="1900" dirty="0" smtClean="0"/>
              <a:t>экономию сырья </a:t>
            </a:r>
            <a:r>
              <a:rPr lang="ru-RU" sz="1900" dirty="0"/>
              <a:t>и материалов, природных ресурсов и энергии;</a:t>
            </a:r>
          </a:p>
          <a:p>
            <a:pPr marL="285750" indent="-285750">
              <a:buClr>
                <a:srgbClr val="FF0000"/>
              </a:buClr>
              <a:buFont typeface="Wingdings" panose="05000000000000000000" pitchFamily="2" charset="2"/>
              <a:buChar char="Ø"/>
            </a:pPr>
            <a:r>
              <a:rPr lang="ru-RU" sz="1900" dirty="0" smtClean="0"/>
              <a:t>профилактику возникновения </a:t>
            </a:r>
            <a:r>
              <a:rPr lang="ru-RU" sz="1900" dirty="0"/>
              <a:t>ситуаций, относимых к нештатным, которые связаны с вопросами экологии;</a:t>
            </a:r>
          </a:p>
          <a:p>
            <a:pPr marL="285750" indent="-285750">
              <a:buClr>
                <a:srgbClr val="FF0000"/>
              </a:buClr>
              <a:buFont typeface="Wingdings" panose="05000000000000000000" pitchFamily="2" charset="2"/>
              <a:buChar char="Ø"/>
            </a:pPr>
            <a:r>
              <a:rPr lang="ru-RU" sz="1900" dirty="0" smtClean="0"/>
              <a:t>усовершенствование общей </a:t>
            </a:r>
            <a:r>
              <a:rPr lang="ru-RU" sz="1900" dirty="0"/>
              <a:t>системы менеджмента, существующей в организации;</a:t>
            </a:r>
          </a:p>
          <a:p>
            <a:pPr marL="285750" indent="-285750">
              <a:buClr>
                <a:srgbClr val="FF0000"/>
              </a:buClr>
              <a:buFont typeface="Wingdings" panose="05000000000000000000" pitchFamily="2" charset="2"/>
              <a:buChar char="Ø"/>
            </a:pPr>
            <a:r>
              <a:rPr lang="ru-RU" sz="1900" dirty="0" smtClean="0"/>
              <a:t>поиск, </a:t>
            </a:r>
            <a:r>
              <a:rPr lang="ru-RU" sz="1900" dirty="0"/>
              <a:t>в третьих странах, партнёров по бизнесу;</a:t>
            </a:r>
          </a:p>
          <a:p>
            <a:pPr marL="285750" indent="-285750">
              <a:buClr>
                <a:srgbClr val="FF0000"/>
              </a:buClr>
              <a:buFont typeface="Wingdings" panose="05000000000000000000" pitchFamily="2" charset="2"/>
              <a:buChar char="Ø"/>
            </a:pPr>
            <a:r>
              <a:rPr lang="ru-RU" sz="1900" dirty="0" smtClean="0"/>
              <a:t>привлечение необходимых </a:t>
            </a:r>
            <a:r>
              <a:rPr lang="ru-RU" sz="1900" dirty="0"/>
              <a:t>инвестиций;</a:t>
            </a:r>
          </a:p>
          <a:p>
            <a:pPr marL="285750" indent="-285750">
              <a:buClr>
                <a:srgbClr val="FF0000"/>
              </a:buClr>
              <a:buFont typeface="Wingdings" panose="05000000000000000000" pitchFamily="2" charset="2"/>
              <a:buChar char="Ø"/>
            </a:pPr>
            <a:r>
              <a:rPr lang="ru-RU" sz="1900" dirty="0" smtClean="0"/>
              <a:t>минимизацию выплат за </a:t>
            </a:r>
            <a:r>
              <a:rPr lang="ru-RU" sz="1900" dirty="0"/>
              <a:t>загрязнение природной </a:t>
            </a:r>
            <a:r>
              <a:rPr lang="ru-RU" sz="1900" dirty="0" smtClean="0"/>
              <a:t>среды </a:t>
            </a:r>
            <a:r>
              <a:rPr lang="ru-RU" sz="1900" i="1" dirty="0" smtClean="0"/>
              <a:t>(</a:t>
            </a:r>
            <a:r>
              <a:rPr lang="ru-RU" sz="1900" i="1" dirty="0"/>
              <a:t>в идеале – до 0</a:t>
            </a:r>
            <a:r>
              <a:rPr lang="ru-RU" sz="1900" i="1" dirty="0" smtClean="0"/>
              <a:t>%)</a:t>
            </a:r>
            <a:r>
              <a:rPr lang="ru-RU" sz="1900" dirty="0" smtClean="0"/>
              <a:t>.</a:t>
            </a:r>
            <a:endParaRPr lang="ru-RU" sz="1900" dirty="0"/>
          </a:p>
          <a:p>
            <a:endParaRPr lang="ru-RU" sz="500" dirty="0" smtClean="0"/>
          </a:p>
          <a:p>
            <a:pPr algn="just"/>
            <a:r>
              <a:rPr lang="ru-RU" sz="2000" dirty="0" smtClean="0"/>
              <a:t>Уже </a:t>
            </a:r>
            <a:r>
              <a:rPr lang="ru-RU" sz="2000" dirty="0"/>
              <a:t>сегодня на рынки ЕС </a:t>
            </a:r>
            <a:r>
              <a:rPr lang="ru-RU" sz="2000" u="sng" dirty="0"/>
              <a:t>допускаются исключительно фирмы</a:t>
            </a:r>
            <a:r>
              <a:rPr lang="ru-RU" sz="2000" dirty="0"/>
              <a:t>, имеющие сертификаты </a:t>
            </a:r>
            <a:r>
              <a:rPr lang="ru-RU" sz="2000" dirty="0" smtClean="0"/>
              <a:t>на стандарты </a:t>
            </a:r>
            <a:r>
              <a:rPr lang="ru-RU" sz="2000" b="1" u="sng" dirty="0" smtClean="0">
                <a:solidFill>
                  <a:srgbClr val="FF0000"/>
                </a:solidFill>
              </a:rPr>
              <a:t>серии </a:t>
            </a:r>
            <a:r>
              <a:rPr lang="ru-RU" sz="2000" b="1" u="sng" dirty="0">
                <a:solidFill>
                  <a:srgbClr val="FF0000"/>
                </a:solidFill>
              </a:rPr>
              <a:t>ISO </a:t>
            </a:r>
            <a:r>
              <a:rPr lang="ru-RU" sz="2000" b="1" u="sng" dirty="0" smtClean="0">
                <a:solidFill>
                  <a:srgbClr val="FF0000"/>
                </a:solidFill>
              </a:rPr>
              <a:t>9000</a:t>
            </a:r>
            <a:r>
              <a:rPr lang="ru-RU" sz="2000" b="1" dirty="0" smtClean="0">
                <a:solidFill>
                  <a:srgbClr val="FF0000"/>
                </a:solidFill>
              </a:rPr>
              <a:t>  </a:t>
            </a:r>
            <a:r>
              <a:rPr lang="ru-RU" sz="2000" dirty="0" smtClean="0"/>
              <a:t>и</a:t>
            </a:r>
            <a:r>
              <a:rPr lang="ru-RU" sz="2000" b="1" dirty="0" smtClean="0">
                <a:solidFill>
                  <a:srgbClr val="FF0000"/>
                </a:solidFill>
              </a:rPr>
              <a:t> </a:t>
            </a:r>
            <a:r>
              <a:rPr lang="ru-RU" sz="2000" b="1" u="sng" dirty="0">
                <a:solidFill>
                  <a:srgbClr val="FF0000"/>
                </a:solidFill>
              </a:rPr>
              <a:t>ISO 14000</a:t>
            </a:r>
            <a:r>
              <a:rPr lang="ru-RU" sz="2000" dirty="0" smtClean="0"/>
              <a:t>.</a:t>
            </a:r>
            <a:endParaRPr lang="ru-RU" sz="2000" dirty="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Международная стандартизация</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66</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23816489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79512" y="980728"/>
            <a:ext cx="8766588" cy="5124480"/>
          </a:xfrm>
          <a:prstGeom prst="rect">
            <a:avLst/>
          </a:prstGeom>
          <a:solidFill>
            <a:schemeClr val="bg1"/>
          </a:solidFill>
        </p:spPr>
        <p:txBody>
          <a:bodyPr wrap="square">
            <a:spAutoFit/>
          </a:bodyPr>
          <a:lstStyle/>
          <a:p>
            <a:r>
              <a:rPr lang="ru-RU" sz="2200" dirty="0"/>
              <a:t>Семейство стандартов </a:t>
            </a:r>
            <a:r>
              <a:rPr lang="ru-RU" sz="2200" b="1" dirty="0">
                <a:solidFill>
                  <a:srgbClr val="FF0000"/>
                </a:solidFill>
                <a:hlinkClick r:id="rId3" tooltip="ISO"/>
              </a:rPr>
              <a:t>ISO</a:t>
            </a:r>
            <a:r>
              <a:rPr lang="ru-RU" sz="2200" b="1" dirty="0">
                <a:solidFill>
                  <a:srgbClr val="FF0000"/>
                </a:solidFill>
              </a:rPr>
              <a:t> 14000 </a:t>
            </a:r>
            <a:r>
              <a:rPr lang="ru-RU" sz="2200" dirty="0"/>
              <a:t>прежде всего включает в себя стандарт </a:t>
            </a:r>
            <a:r>
              <a:rPr lang="ru-RU" sz="2200" b="1" dirty="0">
                <a:solidFill>
                  <a:srgbClr val="FF0000"/>
                </a:solidFill>
                <a:hlinkClick r:id="rId3" tooltip="ISO"/>
              </a:rPr>
              <a:t>ISO</a:t>
            </a:r>
            <a:r>
              <a:rPr lang="ru-RU" sz="2200" b="1" dirty="0">
                <a:solidFill>
                  <a:srgbClr val="FF0000"/>
                </a:solidFill>
              </a:rPr>
              <a:t> 14001</a:t>
            </a:r>
            <a:r>
              <a:rPr lang="ru-RU" sz="2200" dirty="0"/>
              <a:t>, представляющий собой фундаментальный набор правил, используемых организациями по всему миру, проектирующими и внедряющими </a:t>
            </a:r>
            <a:r>
              <a:rPr lang="ru-RU" sz="2200" dirty="0" smtClean="0"/>
              <a:t>эффективные </a:t>
            </a:r>
            <a:r>
              <a:rPr lang="ru-RU" sz="2200" b="1" i="1" dirty="0" smtClean="0">
                <a:solidFill>
                  <a:srgbClr val="0070C0"/>
                </a:solidFill>
              </a:rPr>
              <a:t>системы экологического менеджмента (СЭМ)</a:t>
            </a:r>
            <a:r>
              <a:rPr lang="ru-RU" sz="2200" dirty="0" smtClean="0"/>
              <a:t>. </a:t>
            </a:r>
          </a:p>
          <a:p>
            <a:endParaRPr lang="ru-RU" sz="800" dirty="0"/>
          </a:p>
          <a:p>
            <a:r>
              <a:rPr lang="ru-RU" sz="1900" dirty="0">
                <a:hlinkClick r:id="rId3" tooltip="ISO"/>
              </a:rPr>
              <a:t>ISO</a:t>
            </a:r>
            <a:r>
              <a:rPr lang="ru-RU" sz="1900" dirty="0"/>
              <a:t> 14001 устанавливает критерии для СЭМ. Он не устанавливает требования для экологической эффективности, но описывает основные правила, которым организация может следовать для построения эффективной СЭМ. Он может быть использован организациями для повышения эффективности использования </a:t>
            </a:r>
            <a:r>
              <a:rPr lang="ru-RU" sz="1900" dirty="0">
                <a:hlinkClick r:id="rId4" tooltip="Ресурс"/>
              </a:rPr>
              <a:t>ресурсов</a:t>
            </a:r>
            <a:r>
              <a:rPr lang="ru-RU" sz="1900" dirty="0"/>
              <a:t>, снижению </a:t>
            </a:r>
            <a:r>
              <a:rPr lang="ru-RU" sz="1900" dirty="0">
                <a:hlinkClick r:id="rId5" tooltip="Потери"/>
              </a:rPr>
              <a:t>потерь</a:t>
            </a:r>
            <a:r>
              <a:rPr lang="ru-RU" sz="1900" dirty="0"/>
              <a:t> и </a:t>
            </a:r>
            <a:r>
              <a:rPr lang="ru-RU" sz="1900" dirty="0">
                <a:hlinkClick r:id="rId6" tooltip="Издержки"/>
              </a:rPr>
              <a:t>издержек</a:t>
            </a:r>
            <a:r>
              <a:rPr lang="ru-RU" sz="1900" dirty="0"/>
              <a:t>. </a:t>
            </a:r>
            <a:endParaRPr lang="ru-RU" sz="1900" dirty="0" smtClean="0"/>
          </a:p>
          <a:p>
            <a:r>
              <a:rPr lang="ru-RU" sz="1900" dirty="0" smtClean="0"/>
              <a:t>Используя </a:t>
            </a:r>
            <a:r>
              <a:rPr lang="ru-RU" sz="1900" dirty="0">
                <a:hlinkClick r:id="rId3" tooltip="ISO"/>
              </a:rPr>
              <a:t>ISO</a:t>
            </a:r>
            <a:r>
              <a:rPr lang="ru-RU" sz="1900" dirty="0"/>
              <a:t> 14001 можно продемонстрировать защищенность </a:t>
            </a:r>
            <a:r>
              <a:rPr lang="ru-RU" sz="1900" dirty="0">
                <a:hlinkClick r:id="rId7" tooltip="Менеджмент"/>
              </a:rPr>
              <a:t>менеджмента</a:t>
            </a:r>
            <a:r>
              <a:rPr lang="ru-RU" sz="1900" dirty="0"/>
              <a:t> организации и её работников. Так же он может быть использован для демонстрации заинтересованным сторонам того, что компания измеряет и улучшает экологическое влияние на </a:t>
            </a:r>
            <a:r>
              <a:rPr lang="ru-RU" sz="1900" dirty="0" smtClean="0"/>
              <a:t>них. </a:t>
            </a:r>
            <a:r>
              <a:rPr lang="ru-RU" sz="1900" dirty="0">
                <a:hlinkClick r:id="rId3" tooltip="ISO"/>
              </a:rPr>
              <a:t>ISO</a:t>
            </a:r>
            <a:r>
              <a:rPr lang="ru-RU" sz="1900" dirty="0"/>
              <a:t> 14001 может быть интегрирован с другими функциями </a:t>
            </a:r>
            <a:r>
              <a:rPr lang="ru-RU" sz="1900" dirty="0">
                <a:hlinkClick r:id="rId7" tooltip="Менеджмент"/>
              </a:rPr>
              <a:t>менеджмента</a:t>
            </a:r>
            <a:r>
              <a:rPr lang="ru-RU" sz="1900" dirty="0"/>
              <a:t> для более удобного достижения своих экологических и экономических целей. </a:t>
            </a: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Международная стандартизация</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67</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51481699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79512" y="980728"/>
            <a:ext cx="8766588" cy="4893647"/>
          </a:xfrm>
          <a:prstGeom prst="rect">
            <a:avLst/>
          </a:prstGeom>
          <a:solidFill>
            <a:schemeClr val="bg1"/>
          </a:solidFill>
        </p:spPr>
        <p:txBody>
          <a:bodyPr wrap="square">
            <a:spAutoFit/>
          </a:bodyPr>
          <a:lstStyle/>
          <a:p>
            <a:r>
              <a:rPr lang="ru-RU" sz="2400" b="1" dirty="0">
                <a:solidFill>
                  <a:srgbClr val="FF0000"/>
                </a:solidFill>
                <a:hlinkClick r:id="rId3" tooltip="ISO"/>
              </a:rPr>
              <a:t>ISO</a:t>
            </a:r>
            <a:r>
              <a:rPr lang="ru-RU" sz="2400" b="1" dirty="0">
                <a:solidFill>
                  <a:srgbClr val="FF0000"/>
                </a:solidFill>
              </a:rPr>
              <a:t> 14001 </a:t>
            </a:r>
            <a:r>
              <a:rPr lang="ru-RU" sz="2400" dirty="0"/>
              <a:t>обладает родовыми признаками стандартов на системы менеджмента, полезных для организаций, желающих улучшить свою деятельность и управлять ресурсами более эффективно. </a:t>
            </a:r>
            <a:endParaRPr lang="ru-RU" sz="2400" dirty="0" smtClean="0"/>
          </a:p>
          <a:p>
            <a:endParaRPr lang="ru-RU" sz="800" dirty="0"/>
          </a:p>
          <a:p>
            <a:r>
              <a:rPr lang="ru-RU" sz="2400" b="1" i="1" dirty="0" smtClean="0">
                <a:solidFill>
                  <a:srgbClr val="0070C0"/>
                </a:solidFill>
              </a:rPr>
              <a:t>ИСО 14001 </a:t>
            </a:r>
            <a:r>
              <a:rPr lang="ru-RU" sz="2400" b="1" i="1" dirty="0">
                <a:solidFill>
                  <a:srgbClr val="0070C0"/>
                </a:solidFill>
              </a:rPr>
              <a:t>подходит для:</a:t>
            </a:r>
            <a:r>
              <a:rPr lang="ru-RU" sz="2400" dirty="0">
                <a:solidFill>
                  <a:srgbClr val="0070C0"/>
                </a:solidFill>
              </a:rPr>
              <a:t> </a:t>
            </a:r>
          </a:p>
          <a:p>
            <a:pPr marL="342900" indent="-342900">
              <a:buClr>
                <a:srgbClr val="FF0000"/>
              </a:buClr>
              <a:buFont typeface="Wingdings" panose="05000000000000000000" pitchFamily="2" charset="2"/>
              <a:buChar char="Ø"/>
            </a:pPr>
            <a:r>
              <a:rPr lang="ru-RU" sz="2200" dirty="0" smtClean="0"/>
              <a:t>всех крупных </a:t>
            </a:r>
            <a:r>
              <a:rPr lang="ru-RU" sz="2200" dirty="0"/>
              <a:t>транснациональных компаний;</a:t>
            </a:r>
          </a:p>
          <a:p>
            <a:pPr marL="342900" indent="-342900">
              <a:buClr>
                <a:srgbClr val="FF0000"/>
              </a:buClr>
              <a:buFont typeface="Wingdings" panose="05000000000000000000" pitchFamily="2" charset="2"/>
              <a:buChar char="Ø"/>
            </a:pPr>
            <a:r>
              <a:rPr lang="ru-RU" sz="2200" dirty="0" smtClean="0"/>
              <a:t>компаний, </a:t>
            </a:r>
            <a:r>
              <a:rPr lang="ru-RU" sz="2200" dirty="0"/>
              <a:t>как с высокими, так и малыми рисками;</a:t>
            </a:r>
          </a:p>
          <a:p>
            <a:pPr marL="342900" indent="-342900">
              <a:buClr>
                <a:srgbClr val="FF0000"/>
              </a:buClr>
              <a:buFont typeface="Wingdings" panose="05000000000000000000" pitchFamily="2" charset="2"/>
              <a:buChar char="Ø"/>
            </a:pPr>
            <a:r>
              <a:rPr lang="ru-RU" sz="2200" dirty="0" smtClean="0"/>
              <a:t>производственных компаний </a:t>
            </a:r>
            <a:r>
              <a:rPr lang="ru-RU" sz="2200" dirty="0"/>
              <a:t>и, компаний предоставляющих услуги, включая местные государственные сообщества;</a:t>
            </a:r>
          </a:p>
          <a:p>
            <a:pPr marL="342900" indent="-342900">
              <a:buClr>
                <a:srgbClr val="FF0000"/>
              </a:buClr>
              <a:buFont typeface="Wingdings" panose="05000000000000000000" pitchFamily="2" charset="2"/>
              <a:buChar char="Ø"/>
            </a:pPr>
            <a:r>
              <a:rPr lang="ru-RU" sz="2200" dirty="0" smtClean="0"/>
              <a:t>всех отраслевых </a:t>
            </a:r>
            <a:r>
              <a:rPr lang="ru-RU" sz="2200" dirty="0"/>
              <a:t>секторов, включая публичные и закрытые;</a:t>
            </a:r>
          </a:p>
          <a:p>
            <a:pPr marL="342900" indent="-342900">
              <a:buClr>
                <a:srgbClr val="FF0000"/>
              </a:buClr>
              <a:buFont typeface="Wingdings" panose="05000000000000000000" pitchFamily="2" charset="2"/>
              <a:buChar char="Ø"/>
            </a:pPr>
            <a:r>
              <a:rPr lang="ru-RU" sz="2200" dirty="0" smtClean="0"/>
              <a:t>производителей уникального </a:t>
            </a:r>
            <a:r>
              <a:rPr lang="ru-RU" sz="2200" dirty="0"/>
              <a:t>оборудования и их поставщиков</a:t>
            </a:r>
            <a:r>
              <a:rPr lang="ru-RU" sz="2200" dirty="0" smtClean="0"/>
              <a:t>.</a:t>
            </a:r>
          </a:p>
          <a:p>
            <a:pPr>
              <a:buClr>
                <a:srgbClr val="FF0000"/>
              </a:buClr>
            </a:pPr>
            <a:endParaRPr lang="ru-RU" sz="800" dirty="0"/>
          </a:p>
          <a:p>
            <a:pPr>
              <a:buClr>
                <a:srgbClr val="FF0000"/>
              </a:buClr>
            </a:pPr>
            <a:r>
              <a:rPr lang="ru-RU" sz="2200" dirty="0"/>
              <a:t>Все стандарты периодически пересматриваются </a:t>
            </a:r>
            <a:r>
              <a:rPr lang="ru-RU" sz="2200" dirty="0">
                <a:hlinkClick r:id="rId3" tooltip="ISO"/>
              </a:rPr>
              <a:t>ISO</a:t>
            </a:r>
            <a:r>
              <a:rPr lang="ru-RU" sz="2200" dirty="0"/>
              <a:t> на </a:t>
            </a:r>
            <a:r>
              <a:rPr lang="ru-RU" sz="2200" b="1" i="1" dirty="0">
                <a:solidFill>
                  <a:srgbClr val="0070C0"/>
                </a:solidFill>
              </a:rPr>
              <a:t>актуальность текущим рыночным требованиям</a:t>
            </a: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Международная стандартизация</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68</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103854994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77040" y="980728"/>
            <a:ext cx="8804592" cy="5062924"/>
          </a:xfrm>
          <a:prstGeom prst="rect">
            <a:avLst/>
          </a:prstGeom>
          <a:solidFill>
            <a:schemeClr val="bg1"/>
          </a:solidFill>
        </p:spPr>
        <p:txBody>
          <a:bodyPr wrap="square">
            <a:spAutoFit/>
          </a:bodyPr>
          <a:lstStyle/>
          <a:p>
            <a:r>
              <a:rPr lang="ru-RU" sz="1900" dirty="0"/>
              <a:t>Стандарт </a:t>
            </a:r>
            <a:r>
              <a:rPr lang="ru-RU" sz="1900" dirty="0">
                <a:hlinkClick r:id="rId3" tooltip="ISO"/>
              </a:rPr>
              <a:t>ISO</a:t>
            </a:r>
            <a:r>
              <a:rPr lang="ru-RU" sz="1900" dirty="0"/>
              <a:t> 14001 был разработан главным образом для того, чтобы </a:t>
            </a:r>
            <a:r>
              <a:rPr lang="ru-RU" sz="1900" b="1" i="1" dirty="0">
                <a:solidFill>
                  <a:srgbClr val="FF0000"/>
                </a:solidFill>
              </a:rPr>
              <a:t>уменьшить воздействие деятельности организаций на окружающую среду</a:t>
            </a:r>
            <a:r>
              <a:rPr lang="ru-RU" sz="1900" dirty="0" smtClean="0">
                <a:solidFill>
                  <a:srgbClr val="FF0000"/>
                </a:solidFill>
              </a:rPr>
              <a:t>.</a:t>
            </a:r>
          </a:p>
          <a:p>
            <a:r>
              <a:rPr lang="ru-RU" sz="1900" dirty="0" smtClean="0"/>
              <a:t>Помимо </a:t>
            </a:r>
            <a:r>
              <a:rPr lang="ru-RU" sz="1900" dirty="0"/>
              <a:t>того, что организации </a:t>
            </a:r>
            <a:r>
              <a:rPr lang="ru-RU" sz="1900" u="sng" dirty="0"/>
              <a:t>смогут улучшить свою деятельность в рамках экологических стандартов</a:t>
            </a:r>
            <a:r>
              <a:rPr lang="ru-RU" sz="1900" dirty="0"/>
              <a:t>, они так же </a:t>
            </a:r>
            <a:r>
              <a:rPr lang="ru-RU" sz="1900" u="sng" dirty="0"/>
              <a:t>получают ряд экономических преимуществ, в том числе повышенный уровень соответствия законодательным и правовым требованиям</a:t>
            </a:r>
            <a:r>
              <a:rPr lang="ru-RU" sz="1900" dirty="0"/>
              <a:t> за счет использования стандарта </a:t>
            </a:r>
            <a:r>
              <a:rPr lang="ru-RU" sz="1900" dirty="0" smtClean="0">
                <a:hlinkClick r:id="rId3" tooltip="ISO"/>
              </a:rPr>
              <a:t>ISO</a:t>
            </a:r>
            <a:r>
              <a:rPr lang="ru-RU" sz="1900" dirty="0" smtClean="0"/>
              <a:t>: </a:t>
            </a:r>
          </a:p>
          <a:p>
            <a:pPr marL="457200" indent="-457200">
              <a:buClr>
                <a:srgbClr val="FF0000"/>
              </a:buClr>
              <a:buFont typeface="+mj-lt"/>
              <a:buAutoNum type="arabicParenR"/>
            </a:pPr>
            <a:r>
              <a:rPr lang="ru-RU" sz="1900" dirty="0" smtClean="0"/>
              <a:t>Понижая риски </a:t>
            </a:r>
            <a:r>
              <a:rPr lang="ru-RU" sz="1900" dirty="0"/>
              <a:t>нормативных и экологических штрафов и повышая эффективность организации, что в свою очередь ведет к сокращению отходов и используемых ресурсов, организация может снизить производственные затраты. </a:t>
            </a:r>
            <a:endParaRPr lang="ru-RU" sz="1900" dirty="0" smtClean="0"/>
          </a:p>
          <a:p>
            <a:pPr marL="457200" indent="-457200">
              <a:buClr>
                <a:srgbClr val="FF0000"/>
              </a:buClr>
              <a:buFont typeface="+mj-lt"/>
              <a:buAutoNum type="arabicParenR"/>
            </a:pPr>
            <a:r>
              <a:rPr lang="ru-RU" sz="1900" dirty="0" smtClean="0"/>
              <a:t>Так как </a:t>
            </a:r>
            <a:r>
              <a:rPr lang="ru-RU" sz="1900" dirty="0"/>
              <a:t>стандарт признан на международном уровне, многие организации по всему миру могут сертифицироваться на соответствие </a:t>
            </a:r>
            <a:r>
              <a:rPr lang="ru-RU" sz="1900" dirty="0">
                <a:hlinkClick r:id="rId3" tooltip="ISO"/>
              </a:rPr>
              <a:t>ISO</a:t>
            </a:r>
            <a:r>
              <a:rPr lang="ru-RU" sz="1900" dirty="0"/>
              <a:t> 14001, опуская многократную сертификацию на различные стандарты. </a:t>
            </a:r>
            <a:endParaRPr lang="ru-RU" sz="1900" dirty="0" smtClean="0"/>
          </a:p>
          <a:p>
            <a:pPr marL="457200" indent="-457200">
              <a:buClr>
                <a:srgbClr val="FF0000"/>
              </a:buClr>
              <a:buFont typeface="+mj-lt"/>
              <a:buAutoNum type="arabicParenR"/>
            </a:pPr>
            <a:r>
              <a:rPr lang="ru-RU" sz="1900" dirty="0" smtClean="0"/>
              <a:t>За последнее </a:t>
            </a:r>
            <a:r>
              <a:rPr lang="ru-RU" sz="1900" dirty="0"/>
              <a:t>десятилетие наблюдается возмущение потребителей по отношению к организациям. Потребители </a:t>
            </a:r>
            <a:r>
              <a:rPr lang="ru-RU" sz="1900" dirty="0" smtClean="0"/>
              <a:t>всё </a:t>
            </a:r>
            <a:r>
              <a:rPr lang="ru-RU" sz="1900" dirty="0"/>
              <a:t>чаще требуют установку более строгих экологических норм, что означает необходимость внедрения стандарта </a:t>
            </a:r>
            <a:endParaRPr lang="ru-RU" sz="1900" b="1" i="1" dirty="0">
              <a:solidFill>
                <a:srgbClr val="0070C0"/>
              </a:solidFill>
            </a:endParaRP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Международная стандартизация</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69</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32525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08952"/>
            <a:ext cx="8247860" cy="545080"/>
          </a:xfrm>
          <a:solidFill>
            <a:srgbClr val="FFFF00"/>
          </a:solidFill>
        </p:spPr>
        <p:txBody>
          <a:bodyPr>
            <a:normAutofit fontScale="90000"/>
          </a:bodyPr>
          <a:lstStyle/>
          <a:p>
            <a:r>
              <a:rPr lang="ru-RU" b="1" dirty="0" smtClean="0">
                <a:ln w="17780" cmpd="sng">
                  <a:solidFill>
                    <a:srgbClr val="FFFFFF"/>
                  </a:solidFill>
                  <a:prstDash val="solid"/>
                  <a:miter lim="800000"/>
                </a:ln>
                <a:solidFill>
                  <a:srgbClr val="1138FB"/>
                </a:solidFill>
                <a:effectLst>
                  <a:outerShdw blurRad="50800" algn="tl" rotWithShape="0">
                    <a:srgbClr val="000000"/>
                  </a:outerShdw>
                </a:effectLst>
              </a:rPr>
              <a:t>СУЩНОСТЬ СТАНДАРТИЗАЦИИ</a:t>
            </a:r>
            <a:endParaRPr lang="ru-RU" b="1" dirty="0">
              <a:ln w="17780" cmpd="sng">
                <a:solidFill>
                  <a:srgbClr val="FFFFFF"/>
                </a:solidFill>
                <a:prstDash val="solid"/>
                <a:miter lim="800000"/>
              </a:ln>
              <a:solidFill>
                <a:srgbClr val="1138FB"/>
              </a:solidFill>
              <a:effectLst>
                <a:outerShdw blurRad="50800" algn="tl" rotWithShape="0">
                  <a:srgbClr val="000000"/>
                </a:outerShdw>
              </a:effectLst>
            </a:endParaRPr>
          </a:p>
        </p:txBody>
      </p:sp>
      <p:sp>
        <p:nvSpPr>
          <p:cNvPr id="56" name="Подзаголовок 55"/>
          <p:cNvSpPr>
            <a:spLocks noGrp="1"/>
          </p:cNvSpPr>
          <p:nvPr>
            <p:ph idx="1"/>
          </p:nvPr>
        </p:nvSpPr>
        <p:spPr>
          <a:xfrm>
            <a:off x="214282" y="928670"/>
            <a:ext cx="8715436" cy="5000660"/>
          </a:xfrm>
          <a:solidFill>
            <a:schemeClr val="bg1"/>
          </a:solidFill>
          <a:ln>
            <a:solidFill>
              <a:schemeClr val="bg1"/>
            </a:solidFill>
          </a:ln>
          <a:effectLst>
            <a:innerShdw blurRad="266700" dist="152400" dir="13500000">
              <a:prstClr val="black">
                <a:alpha val="50000"/>
              </a:prstClr>
            </a:innerShdw>
          </a:effectLst>
        </p:spPr>
        <p:txBody>
          <a:bodyPr>
            <a:normAutofit fontScale="70000" lnSpcReduction="20000"/>
          </a:bodyPr>
          <a:lstStyle/>
          <a:p>
            <a:pPr marL="0" indent="0">
              <a:buNone/>
            </a:pPr>
            <a:endParaRPr lang="ru-RU" sz="900" b="1" i="1" dirty="0" smtClean="0">
              <a:solidFill>
                <a:srgbClr val="FF0000"/>
              </a:solidFill>
            </a:endParaRPr>
          </a:p>
          <a:p>
            <a:pPr marL="0" indent="0">
              <a:buNone/>
            </a:pPr>
            <a:r>
              <a:rPr lang="ru-RU" sz="3400" b="1" i="1" dirty="0" smtClean="0">
                <a:solidFill>
                  <a:srgbClr val="FF0000"/>
                </a:solidFill>
              </a:rPr>
              <a:t>Стандартизация</a:t>
            </a:r>
            <a:r>
              <a:rPr lang="ru-RU" sz="3400" b="1" i="1" dirty="0" smtClean="0"/>
              <a:t> </a:t>
            </a:r>
            <a:r>
              <a:rPr lang="ru-RU" sz="3400" dirty="0"/>
              <a:t>–</a:t>
            </a:r>
            <a:r>
              <a:rPr lang="ru-RU" sz="3400" b="1" i="1" dirty="0"/>
              <a:t> </a:t>
            </a:r>
            <a:r>
              <a:rPr lang="ru-RU" sz="3400" i="1" dirty="0"/>
              <a:t>это установление и применение правил с целью </a:t>
            </a:r>
            <a:r>
              <a:rPr lang="ru-RU" sz="3400" b="1" i="1" dirty="0">
                <a:solidFill>
                  <a:srgbClr val="0070C0"/>
                </a:solidFill>
              </a:rPr>
              <a:t>упорядочивания деятельности</a:t>
            </a:r>
            <a:r>
              <a:rPr lang="ru-RU" sz="3400" i="1" dirty="0"/>
              <a:t> в определенной области на пользу и при участии всех заинтересованных сторон при соблюдении условий эксплуатации (использования) и требований </a:t>
            </a:r>
            <a:r>
              <a:rPr lang="ru-RU" sz="3400" i="1" dirty="0" smtClean="0"/>
              <a:t>безопасности</a:t>
            </a:r>
          </a:p>
          <a:p>
            <a:pPr marL="0" indent="0">
              <a:buNone/>
            </a:pPr>
            <a:endParaRPr lang="ru-RU" sz="1000" i="1" dirty="0"/>
          </a:p>
          <a:p>
            <a:pPr marL="0" indent="0">
              <a:buNone/>
            </a:pPr>
            <a:r>
              <a:rPr lang="ru-RU" sz="3400" b="1" i="1" dirty="0" smtClean="0">
                <a:solidFill>
                  <a:srgbClr val="FF0000"/>
                </a:solidFill>
              </a:rPr>
              <a:t>Стандартизация:</a:t>
            </a:r>
            <a:r>
              <a:rPr lang="ru-RU" sz="3400" b="1" i="1" dirty="0" smtClean="0"/>
              <a:t> </a:t>
            </a:r>
          </a:p>
          <a:p>
            <a:pPr>
              <a:buClr>
                <a:srgbClr val="FF0000"/>
              </a:buClr>
              <a:buFont typeface="Wingdings" panose="05000000000000000000" pitchFamily="2" charset="2"/>
              <a:buChar char="Ø"/>
            </a:pPr>
            <a:r>
              <a:rPr lang="ru-RU" sz="3400" i="1" dirty="0" smtClean="0"/>
              <a:t>основывается</a:t>
            </a:r>
            <a:r>
              <a:rPr lang="ru-RU" sz="3400" b="1" i="1" dirty="0" smtClean="0"/>
              <a:t> </a:t>
            </a:r>
            <a:r>
              <a:rPr lang="ru-RU" sz="3400" i="1" dirty="0"/>
              <a:t>на объединенных достижениях науки, техники и практического опыта;</a:t>
            </a:r>
            <a:endParaRPr lang="ru-RU" sz="3400" dirty="0"/>
          </a:p>
          <a:p>
            <a:pPr lvl="0">
              <a:buClr>
                <a:srgbClr val="FF0000"/>
              </a:buClr>
              <a:buFont typeface="Wingdings" panose="05000000000000000000" pitchFamily="2" charset="2"/>
              <a:buChar char="Ø"/>
            </a:pPr>
            <a:r>
              <a:rPr lang="ru-RU" sz="3400" i="1" dirty="0"/>
              <a:t>определяет основу не только настоящего, но и будущего развития и даже осуществляться неразрывно с научно-техническим прогрессом;</a:t>
            </a:r>
            <a:endParaRPr lang="ru-RU" sz="3400" dirty="0"/>
          </a:p>
          <a:p>
            <a:pPr>
              <a:buClr>
                <a:srgbClr val="FF0000"/>
              </a:buClr>
              <a:buFont typeface="Wingdings" panose="05000000000000000000" pitchFamily="2" charset="2"/>
              <a:buChar char="Ø"/>
            </a:pPr>
            <a:r>
              <a:rPr lang="ru-RU" sz="3400" i="1" dirty="0"/>
              <a:t>способствует развитию производства, взаимопониманию людей, рациональному использованию природных ресурсов, охране окружающей среды, безопасности человека</a:t>
            </a:r>
          </a:p>
          <a:p>
            <a:pPr marL="0" indent="0">
              <a:buNone/>
            </a:pPr>
            <a:endParaRPr lang="ru-RU" sz="4000" dirty="0" smtClean="0"/>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7</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3B4BE4CE-F87E-49AB-A223-A2028ECFDE2B}" type="datetime1">
              <a:rPr lang="ru-RU" smtClean="0"/>
              <a:pPr/>
              <a:t>01.02.2022</a:t>
            </a:fld>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55399131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plus(in)">
                                      <p:cBhvr>
                                        <p:cTn id="7" dur="2000"/>
                                        <p:tgtEl>
                                          <p:spTgt spid="55"/>
                                        </p:tgtEl>
                                      </p:cBhvr>
                                    </p:animEffect>
                                  </p:childTnLst>
                                </p:cTn>
                              </p:par>
                            </p:childTnLst>
                          </p:cTn>
                        </p:par>
                        <p:par>
                          <p:cTn id="8" fill="hold">
                            <p:stCondLst>
                              <p:cond delay="2000"/>
                            </p:stCondLst>
                            <p:childTnLst>
                              <p:par>
                                <p:cTn id="9" presetID="17" presetClass="entr" presetSubtype="8" fill="hold" nodeType="after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anim calcmode="lin" valueType="num">
                                      <p:cBhvr>
                                        <p:cTn id="11" dur="2000" fill="hold"/>
                                        <p:tgtEl>
                                          <p:spTgt spid="56">
                                            <p:txEl>
                                              <p:pRg st="1" end="1"/>
                                            </p:txEl>
                                          </p:spTgt>
                                        </p:tgtEl>
                                        <p:attrNameLst>
                                          <p:attrName>ppt_x</p:attrName>
                                        </p:attrNameLst>
                                      </p:cBhvr>
                                      <p:tavLst>
                                        <p:tav tm="0">
                                          <p:val>
                                            <p:strVal val="#ppt_x-#ppt_w/2"/>
                                          </p:val>
                                        </p:tav>
                                        <p:tav tm="100000">
                                          <p:val>
                                            <p:strVal val="#ppt_x"/>
                                          </p:val>
                                        </p:tav>
                                      </p:tavLst>
                                    </p:anim>
                                    <p:anim calcmode="lin" valueType="num">
                                      <p:cBhvr>
                                        <p:cTn id="12" dur="2000" fill="hold"/>
                                        <p:tgtEl>
                                          <p:spTgt spid="56">
                                            <p:txEl>
                                              <p:pRg st="1" end="1"/>
                                            </p:txEl>
                                          </p:spTgt>
                                        </p:tgtEl>
                                        <p:attrNameLst>
                                          <p:attrName>ppt_y</p:attrName>
                                        </p:attrNameLst>
                                      </p:cBhvr>
                                      <p:tavLst>
                                        <p:tav tm="0">
                                          <p:val>
                                            <p:strVal val="#ppt_y"/>
                                          </p:val>
                                        </p:tav>
                                        <p:tav tm="100000">
                                          <p:val>
                                            <p:strVal val="#ppt_y"/>
                                          </p:val>
                                        </p:tav>
                                      </p:tavLst>
                                    </p:anim>
                                    <p:anim calcmode="lin" valueType="num">
                                      <p:cBhvr>
                                        <p:cTn id="13" dur="2000" fill="hold"/>
                                        <p:tgtEl>
                                          <p:spTgt spid="56">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56">
                                            <p:txEl>
                                              <p:pRg st="1" end="1"/>
                                            </p:txEl>
                                          </p:spTgt>
                                        </p:tgtEl>
                                        <p:attrNameLst>
                                          <p:attrName>ppt_h</p:attrName>
                                        </p:attrNameLst>
                                      </p:cBhvr>
                                      <p:tavLst>
                                        <p:tav tm="0">
                                          <p:val>
                                            <p:strVal val="#ppt_h"/>
                                          </p:val>
                                        </p:tav>
                                        <p:tav tm="100000">
                                          <p:val>
                                            <p:strVal val="#ppt_h"/>
                                          </p:val>
                                        </p:tav>
                                      </p:tavLst>
                                    </p:anim>
                                  </p:childTnLst>
                                </p:cTn>
                              </p:par>
                            </p:childTnLst>
                          </p:cTn>
                        </p:par>
                        <p:par>
                          <p:cTn id="15" fill="hold">
                            <p:stCondLst>
                              <p:cond delay="4000"/>
                            </p:stCondLst>
                            <p:childTnLst>
                              <p:par>
                                <p:cTn id="16" presetID="17" presetClass="entr" presetSubtype="8" fill="hold" nodeType="afterEffect">
                                  <p:stCondLst>
                                    <p:cond delay="0"/>
                                  </p:stCondLst>
                                  <p:childTnLst>
                                    <p:set>
                                      <p:cBhvr>
                                        <p:cTn id="17" dur="1" fill="hold">
                                          <p:stCondLst>
                                            <p:cond delay="0"/>
                                          </p:stCondLst>
                                        </p:cTn>
                                        <p:tgtEl>
                                          <p:spTgt spid="56">
                                            <p:txEl>
                                              <p:pRg st="6" end="6"/>
                                            </p:txEl>
                                          </p:spTgt>
                                        </p:tgtEl>
                                        <p:attrNameLst>
                                          <p:attrName>style.visibility</p:attrName>
                                        </p:attrNameLst>
                                      </p:cBhvr>
                                      <p:to>
                                        <p:strVal val="visible"/>
                                      </p:to>
                                    </p:set>
                                    <p:anim calcmode="lin" valueType="num">
                                      <p:cBhvr>
                                        <p:cTn id="18" dur="2000" fill="hold"/>
                                        <p:tgtEl>
                                          <p:spTgt spid="56">
                                            <p:txEl>
                                              <p:pRg st="6" end="6"/>
                                            </p:txEl>
                                          </p:spTgt>
                                        </p:tgtEl>
                                        <p:attrNameLst>
                                          <p:attrName>ppt_x</p:attrName>
                                        </p:attrNameLst>
                                      </p:cBhvr>
                                      <p:tavLst>
                                        <p:tav tm="0">
                                          <p:val>
                                            <p:strVal val="#ppt_x-#ppt_w/2"/>
                                          </p:val>
                                        </p:tav>
                                        <p:tav tm="100000">
                                          <p:val>
                                            <p:strVal val="#ppt_x"/>
                                          </p:val>
                                        </p:tav>
                                      </p:tavLst>
                                    </p:anim>
                                    <p:anim calcmode="lin" valueType="num">
                                      <p:cBhvr>
                                        <p:cTn id="19" dur="2000" fill="hold"/>
                                        <p:tgtEl>
                                          <p:spTgt spid="56">
                                            <p:txEl>
                                              <p:pRg st="6" end="6"/>
                                            </p:txEl>
                                          </p:spTgt>
                                        </p:tgtEl>
                                        <p:attrNameLst>
                                          <p:attrName>ppt_y</p:attrName>
                                        </p:attrNameLst>
                                      </p:cBhvr>
                                      <p:tavLst>
                                        <p:tav tm="0">
                                          <p:val>
                                            <p:strVal val="#ppt_y"/>
                                          </p:val>
                                        </p:tav>
                                        <p:tav tm="100000">
                                          <p:val>
                                            <p:strVal val="#ppt_y"/>
                                          </p:val>
                                        </p:tav>
                                      </p:tavLst>
                                    </p:anim>
                                    <p:anim calcmode="lin" valueType="num">
                                      <p:cBhvr>
                                        <p:cTn id="20" dur="2000" fill="hold"/>
                                        <p:tgtEl>
                                          <p:spTgt spid="56">
                                            <p:txEl>
                                              <p:pRg st="6" end="6"/>
                                            </p:txEl>
                                          </p:spTgt>
                                        </p:tgtEl>
                                        <p:attrNameLst>
                                          <p:attrName>ppt_w</p:attrName>
                                        </p:attrNameLst>
                                      </p:cBhvr>
                                      <p:tavLst>
                                        <p:tav tm="0">
                                          <p:val>
                                            <p:fltVal val="0"/>
                                          </p:val>
                                        </p:tav>
                                        <p:tav tm="100000">
                                          <p:val>
                                            <p:strVal val="#ppt_w"/>
                                          </p:val>
                                        </p:tav>
                                      </p:tavLst>
                                    </p:anim>
                                    <p:anim calcmode="lin" valueType="num">
                                      <p:cBhvr>
                                        <p:cTn id="21" dur="2000" fill="hold"/>
                                        <p:tgtEl>
                                          <p:spTgt spid="56">
                                            <p:txEl>
                                              <p:pRg st="6" end="6"/>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17" presetClass="entr" presetSubtype="8" fill="hold" nodeType="afterEffect">
                                  <p:stCondLst>
                                    <p:cond delay="0"/>
                                  </p:stCondLst>
                                  <p:childTnLst>
                                    <p:set>
                                      <p:cBhvr>
                                        <p:cTn id="24" dur="1" fill="hold">
                                          <p:stCondLst>
                                            <p:cond delay="0"/>
                                          </p:stCondLst>
                                        </p:cTn>
                                        <p:tgtEl>
                                          <p:spTgt spid="56">
                                            <p:txEl>
                                              <p:pRg st="3" end="3"/>
                                            </p:txEl>
                                          </p:spTgt>
                                        </p:tgtEl>
                                        <p:attrNameLst>
                                          <p:attrName>style.visibility</p:attrName>
                                        </p:attrNameLst>
                                      </p:cBhvr>
                                      <p:to>
                                        <p:strVal val="visible"/>
                                      </p:to>
                                    </p:set>
                                    <p:anim calcmode="lin" valueType="num">
                                      <p:cBhvr>
                                        <p:cTn id="25" dur="2000" fill="hold"/>
                                        <p:tgtEl>
                                          <p:spTgt spid="56">
                                            <p:txEl>
                                              <p:pRg st="3" end="3"/>
                                            </p:txEl>
                                          </p:spTgt>
                                        </p:tgtEl>
                                        <p:attrNameLst>
                                          <p:attrName>ppt_x</p:attrName>
                                        </p:attrNameLst>
                                      </p:cBhvr>
                                      <p:tavLst>
                                        <p:tav tm="0">
                                          <p:val>
                                            <p:strVal val="#ppt_x-#ppt_w/2"/>
                                          </p:val>
                                        </p:tav>
                                        <p:tav tm="100000">
                                          <p:val>
                                            <p:strVal val="#ppt_x"/>
                                          </p:val>
                                        </p:tav>
                                      </p:tavLst>
                                    </p:anim>
                                    <p:anim calcmode="lin" valueType="num">
                                      <p:cBhvr>
                                        <p:cTn id="26" dur="2000" fill="hold"/>
                                        <p:tgtEl>
                                          <p:spTgt spid="56">
                                            <p:txEl>
                                              <p:pRg st="3" end="3"/>
                                            </p:txEl>
                                          </p:spTgt>
                                        </p:tgtEl>
                                        <p:attrNameLst>
                                          <p:attrName>ppt_y</p:attrName>
                                        </p:attrNameLst>
                                      </p:cBhvr>
                                      <p:tavLst>
                                        <p:tav tm="0">
                                          <p:val>
                                            <p:strVal val="#ppt_y"/>
                                          </p:val>
                                        </p:tav>
                                        <p:tav tm="100000">
                                          <p:val>
                                            <p:strVal val="#ppt_y"/>
                                          </p:val>
                                        </p:tav>
                                      </p:tavLst>
                                    </p:anim>
                                    <p:anim calcmode="lin" valueType="num">
                                      <p:cBhvr>
                                        <p:cTn id="27" dur="2000" fill="hold"/>
                                        <p:tgtEl>
                                          <p:spTgt spid="56">
                                            <p:txEl>
                                              <p:pRg st="3" end="3"/>
                                            </p:txEl>
                                          </p:spTgt>
                                        </p:tgtEl>
                                        <p:attrNameLst>
                                          <p:attrName>ppt_w</p:attrName>
                                        </p:attrNameLst>
                                      </p:cBhvr>
                                      <p:tavLst>
                                        <p:tav tm="0">
                                          <p:val>
                                            <p:fltVal val="0"/>
                                          </p:val>
                                        </p:tav>
                                        <p:tav tm="100000">
                                          <p:val>
                                            <p:strVal val="#ppt_w"/>
                                          </p:val>
                                        </p:tav>
                                      </p:tavLst>
                                    </p:anim>
                                    <p:anim calcmode="lin" valueType="num">
                                      <p:cBhvr>
                                        <p:cTn id="28" dur="2000" fill="hold"/>
                                        <p:tgtEl>
                                          <p:spTgt spid="56">
                                            <p:txEl>
                                              <p:pRg st="3" end="3"/>
                                            </p:txEl>
                                          </p:spTgt>
                                        </p:tgtEl>
                                        <p:attrNameLst>
                                          <p:attrName>ppt_h</p:attrName>
                                        </p:attrNameLst>
                                      </p:cBhvr>
                                      <p:tavLst>
                                        <p:tav tm="0">
                                          <p:val>
                                            <p:strVal val="#ppt_h"/>
                                          </p:val>
                                        </p:tav>
                                        <p:tav tm="100000">
                                          <p:val>
                                            <p:strVal val="#ppt_h"/>
                                          </p:val>
                                        </p:tav>
                                      </p:tavLst>
                                    </p:anim>
                                  </p:childTnLst>
                                </p:cTn>
                              </p:par>
                            </p:childTnLst>
                          </p:cTn>
                        </p:par>
                        <p:par>
                          <p:cTn id="29" fill="hold">
                            <p:stCondLst>
                              <p:cond delay="8000"/>
                            </p:stCondLst>
                            <p:childTnLst>
                              <p:par>
                                <p:cTn id="30" presetID="17" presetClass="entr" presetSubtype="8" fill="hold" nodeType="afterEffect">
                                  <p:stCondLst>
                                    <p:cond delay="0"/>
                                  </p:stCondLst>
                                  <p:childTnLst>
                                    <p:set>
                                      <p:cBhvr>
                                        <p:cTn id="31" dur="1" fill="hold">
                                          <p:stCondLst>
                                            <p:cond delay="0"/>
                                          </p:stCondLst>
                                        </p:cTn>
                                        <p:tgtEl>
                                          <p:spTgt spid="56">
                                            <p:txEl>
                                              <p:pRg st="4" end="4"/>
                                            </p:txEl>
                                          </p:spTgt>
                                        </p:tgtEl>
                                        <p:attrNameLst>
                                          <p:attrName>style.visibility</p:attrName>
                                        </p:attrNameLst>
                                      </p:cBhvr>
                                      <p:to>
                                        <p:strVal val="visible"/>
                                      </p:to>
                                    </p:set>
                                    <p:anim calcmode="lin" valueType="num">
                                      <p:cBhvr>
                                        <p:cTn id="32" dur="2000" fill="hold"/>
                                        <p:tgtEl>
                                          <p:spTgt spid="56">
                                            <p:txEl>
                                              <p:pRg st="4" end="4"/>
                                            </p:txEl>
                                          </p:spTgt>
                                        </p:tgtEl>
                                        <p:attrNameLst>
                                          <p:attrName>ppt_x</p:attrName>
                                        </p:attrNameLst>
                                      </p:cBhvr>
                                      <p:tavLst>
                                        <p:tav tm="0">
                                          <p:val>
                                            <p:strVal val="#ppt_x-#ppt_w/2"/>
                                          </p:val>
                                        </p:tav>
                                        <p:tav tm="100000">
                                          <p:val>
                                            <p:strVal val="#ppt_x"/>
                                          </p:val>
                                        </p:tav>
                                      </p:tavLst>
                                    </p:anim>
                                    <p:anim calcmode="lin" valueType="num">
                                      <p:cBhvr>
                                        <p:cTn id="33" dur="2000" fill="hold"/>
                                        <p:tgtEl>
                                          <p:spTgt spid="56">
                                            <p:txEl>
                                              <p:pRg st="4" end="4"/>
                                            </p:txEl>
                                          </p:spTgt>
                                        </p:tgtEl>
                                        <p:attrNameLst>
                                          <p:attrName>ppt_y</p:attrName>
                                        </p:attrNameLst>
                                      </p:cBhvr>
                                      <p:tavLst>
                                        <p:tav tm="0">
                                          <p:val>
                                            <p:strVal val="#ppt_y"/>
                                          </p:val>
                                        </p:tav>
                                        <p:tav tm="100000">
                                          <p:val>
                                            <p:strVal val="#ppt_y"/>
                                          </p:val>
                                        </p:tav>
                                      </p:tavLst>
                                    </p:anim>
                                    <p:anim calcmode="lin" valueType="num">
                                      <p:cBhvr>
                                        <p:cTn id="34" dur="2000" fill="hold"/>
                                        <p:tgtEl>
                                          <p:spTgt spid="56">
                                            <p:txEl>
                                              <p:pRg st="4" end="4"/>
                                            </p:txEl>
                                          </p:spTgt>
                                        </p:tgtEl>
                                        <p:attrNameLst>
                                          <p:attrName>ppt_w</p:attrName>
                                        </p:attrNameLst>
                                      </p:cBhvr>
                                      <p:tavLst>
                                        <p:tav tm="0">
                                          <p:val>
                                            <p:fltVal val="0"/>
                                          </p:val>
                                        </p:tav>
                                        <p:tav tm="100000">
                                          <p:val>
                                            <p:strVal val="#ppt_w"/>
                                          </p:val>
                                        </p:tav>
                                      </p:tavLst>
                                    </p:anim>
                                    <p:anim calcmode="lin" valueType="num">
                                      <p:cBhvr>
                                        <p:cTn id="35" dur="2000" fill="hold"/>
                                        <p:tgtEl>
                                          <p:spTgt spid="56">
                                            <p:txEl>
                                              <p:pRg st="4" end="4"/>
                                            </p:txEl>
                                          </p:spTgt>
                                        </p:tgtEl>
                                        <p:attrNameLst>
                                          <p:attrName>ppt_h</p:attrName>
                                        </p:attrNameLst>
                                      </p:cBhvr>
                                      <p:tavLst>
                                        <p:tav tm="0">
                                          <p:val>
                                            <p:strVal val="#ppt_h"/>
                                          </p:val>
                                        </p:tav>
                                        <p:tav tm="100000">
                                          <p:val>
                                            <p:strVal val="#ppt_h"/>
                                          </p:val>
                                        </p:tav>
                                      </p:tavLst>
                                    </p:anim>
                                  </p:childTnLst>
                                </p:cTn>
                              </p:par>
                            </p:childTnLst>
                          </p:cTn>
                        </p:par>
                        <p:par>
                          <p:cTn id="36" fill="hold">
                            <p:stCondLst>
                              <p:cond delay="10000"/>
                            </p:stCondLst>
                            <p:childTnLst>
                              <p:par>
                                <p:cTn id="37" presetID="17" presetClass="entr" presetSubtype="8" fill="hold" nodeType="afterEffect">
                                  <p:stCondLst>
                                    <p:cond delay="0"/>
                                  </p:stCondLst>
                                  <p:childTnLst>
                                    <p:set>
                                      <p:cBhvr>
                                        <p:cTn id="38" dur="1" fill="hold">
                                          <p:stCondLst>
                                            <p:cond delay="0"/>
                                          </p:stCondLst>
                                        </p:cTn>
                                        <p:tgtEl>
                                          <p:spTgt spid="56">
                                            <p:txEl>
                                              <p:pRg st="5" end="5"/>
                                            </p:txEl>
                                          </p:spTgt>
                                        </p:tgtEl>
                                        <p:attrNameLst>
                                          <p:attrName>style.visibility</p:attrName>
                                        </p:attrNameLst>
                                      </p:cBhvr>
                                      <p:to>
                                        <p:strVal val="visible"/>
                                      </p:to>
                                    </p:set>
                                    <p:anim calcmode="lin" valueType="num">
                                      <p:cBhvr>
                                        <p:cTn id="39" dur="2000" fill="hold"/>
                                        <p:tgtEl>
                                          <p:spTgt spid="56">
                                            <p:txEl>
                                              <p:pRg st="5" end="5"/>
                                            </p:txEl>
                                          </p:spTgt>
                                        </p:tgtEl>
                                        <p:attrNameLst>
                                          <p:attrName>ppt_x</p:attrName>
                                        </p:attrNameLst>
                                      </p:cBhvr>
                                      <p:tavLst>
                                        <p:tav tm="0">
                                          <p:val>
                                            <p:strVal val="#ppt_x-#ppt_w/2"/>
                                          </p:val>
                                        </p:tav>
                                        <p:tav tm="100000">
                                          <p:val>
                                            <p:strVal val="#ppt_x"/>
                                          </p:val>
                                        </p:tav>
                                      </p:tavLst>
                                    </p:anim>
                                    <p:anim calcmode="lin" valueType="num">
                                      <p:cBhvr>
                                        <p:cTn id="40" dur="2000" fill="hold"/>
                                        <p:tgtEl>
                                          <p:spTgt spid="56">
                                            <p:txEl>
                                              <p:pRg st="5" end="5"/>
                                            </p:txEl>
                                          </p:spTgt>
                                        </p:tgtEl>
                                        <p:attrNameLst>
                                          <p:attrName>ppt_y</p:attrName>
                                        </p:attrNameLst>
                                      </p:cBhvr>
                                      <p:tavLst>
                                        <p:tav tm="0">
                                          <p:val>
                                            <p:strVal val="#ppt_y"/>
                                          </p:val>
                                        </p:tav>
                                        <p:tav tm="100000">
                                          <p:val>
                                            <p:strVal val="#ppt_y"/>
                                          </p:val>
                                        </p:tav>
                                      </p:tavLst>
                                    </p:anim>
                                    <p:anim calcmode="lin" valueType="num">
                                      <p:cBhvr>
                                        <p:cTn id="41" dur="2000" fill="hold"/>
                                        <p:tgtEl>
                                          <p:spTgt spid="56">
                                            <p:txEl>
                                              <p:pRg st="5" end="5"/>
                                            </p:txEl>
                                          </p:spTgt>
                                        </p:tgtEl>
                                        <p:attrNameLst>
                                          <p:attrName>ppt_w</p:attrName>
                                        </p:attrNameLst>
                                      </p:cBhvr>
                                      <p:tavLst>
                                        <p:tav tm="0">
                                          <p:val>
                                            <p:fltVal val="0"/>
                                          </p:val>
                                        </p:tav>
                                        <p:tav tm="100000">
                                          <p:val>
                                            <p:strVal val="#ppt_w"/>
                                          </p:val>
                                        </p:tav>
                                      </p:tavLst>
                                    </p:anim>
                                    <p:anim calcmode="lin" valueType="num">
                                      <p:cBhvr>
                                        <p:cTn id="42" dur="2000" fill="hold"/>
                                        <p:tgtEl>
                                          <p:spTgt spid="56">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52337" y="1002448"/>
            <a:ext cx="8804592" cy="5016758"/>
          </a:xfrm>
          <a:prstGeom prst="rect">
            <a:avLst/>
          </a:prstGeom>
          <a:solidFill>
            <a:schemeClr val="bg1"/>
          </a:solidFill>
        </p:spPr>
        <p:txBody>
          <a:bodyPr wrap="square">
            <a:spAutoFit/>
          </a:bodyPr>
          <a:lstStyle/>
          <a:p>
            <a:pPr algn="ctr"/>
            <a:r>
              <a:rPr lang="ru-RU" sz="2000" b="1" i="1" dirty="0">
                <a:solidFill>
                  <a:srgbClr val="FF0000"/>
                </a:solidFill>
                <a:hlinkClick r:id="rId3" tooltip="ISO"/>
              </a:rPr>
              <a:t>ISO</a:t>
            </a:r>
            <a:r>
              <a:rPr lang="ru-RU" sz="2000" b="1" i="1" dirty="0">
                <a:solidFill>
                  <a:srgbClr val="FF0000"/>
                </a:solidFill>
              </a:rPr>
              <a:t> 14001 </a:t>
            </a:r>
            <a:r>
              <a:rPr lang="ru-RU" sz="2000" b="1" i="1" dirty="0">
                <a:solidFill>
                  <a:srgbClr val="0070C0"/>
                </a:solidFill>
              </a:rPr>
              <a:t>для долгосрочной жизнеспособности </a:t>
            </a:r>
            <a:r>
              <a:rPr lang="ru-RU" sz="2000" b="1" i="1" dirty="0" smtClean="0">
                <a:solidFill>
                  <a:srgbClr val="0070C0"/>
                </a:solidFill>
              </a:rPr>
              <a:t>бизнеса: </a:t>
            </a:r>
          </a:p>
          <a:p>
            <a:pPr marL="285750" indent="-285750">
              <a:buClr>
                <a:srgbClr val="0070C0"/>
              </a:buClr>
              <a:buFont typeface="Wingdings" panose="05000000000000000000" pitchFamily="2" charset="2"/>
              <a:buChar char="q"/>
            </a:pPr>
            <a:r>
              <a:rPr lang="ru-RU" sz="2000" dirty="0" smtClean="0"/>
              <a:t>Это обеспечивает </a:t>
            </a:r>
            <a:r>
              <a:rPr lang="ru-RU" sz="2000" dirty="0"/>
              <a:t>компаниям конкурентные преимущества перед организациями, которые не внедряли стандарт. </a:t>
            </a:r>
            <a:endParaRPr lang="ru-RU" sz="2000" dirty="0" smtClean="0"/>
          </a:p>
          <a:p>
            <a:pPr marL="285750" indent="-285750">
              <a:buClr>
                <a:srgbClr val="0070C0"/>
              </a:buClr>
              <a:buFont typeface="Wingdings" panose="05000000000000000000" pitchFamily="2" charset="2"/>
              <a:buChar char="q"/>
            </a:pPr>
            <a:r>
              <a:rPr lang="ru-RU" sz="2000" dirty="0" smtClean="0"/>
              <a:t>Это</a:t>
            </a:r>
            <a:r>
              <a:rPr lang="ru-RU" sz="2000" dirty="0"/>
              <a:t>, в свою очередь, может оказать положительное влияние на стоимость активов организации и привести к повышению лояльности клиентов, что даст возможность выйти на международные рынки. </a:t>
            </a:r>
            <a:endParaRPr lang="ru-RU" sz="2000" dirty="0" smtClean="0"/>
          </a:p>
          <a:p>
            <a:pPr marL="285750" indent="-285750">
              <a:buClr>
                <a:srgbClr val="0070C0"/>
              </a:buClr>
              <a:buFont typeface="Wingdings" panose="05000000000000000000" pitchFamily="2" charset="2"/>
              <a:buChar char="q"/>
            </a:pPr>
            <a:r>
              <a:rPr lang="ru-RU" sz="2000" dirty="0" smtClean="0"/>
              <a:t>Сертификат </a:t>
            </a:r>
            <a:r>
              <a:rPr lang="ru-RU" sz="2000" dirty="0">
                <a:hlinkClick r:id="rId3" tooltip="ISO"/>
              </a:rPr>
              <a:t>ISO</a:t>
            </a:r>
            <a:r>
              <a:rPr lang="ru-RU" sz="2000" dirty="0"/>
              <a:t> 14001 может </a:t>
            </a:r>
            <a:r>
              <a:rPr lang="ru-RU" sz="2000" dirty="0" smtClean="0"/>
              <a:t>означать наличие </a:t>
            </a:r>
            <a:r>
              <a:rPr lang="ru-RU" sz="2000" dirty="0"/>
              <a:t>инновационного и перспективного подхода к потребителям и будущим </a:t>
            </a:r>
            <a:r>
              <a:rPr lang="ru-RU" sz="2000" dirty="0" smtClean="0"/>
              <a:t>сотрудникам. </a:t>
            </a:r>
          </a:p>
          <a:p>
            <a:pPr marL="342900" indent="-342900">
              <a:buClr>
                <a:srgbClr val="0070C0"/>
              </a:buClr>
              <a:buFont typeface="Wingdings" panose="05000000000000000000" pitchFamily="2" charset="2"/>
              <a:buChar char="q"/>
            </a:pPr>
            <a:r>
              <a:rPr lang="ru-RU" sz="2000" dirty="0" smtClean="0"/>
              <a:t>Сертификация </a:t>
            </a:r>
            <a:r>
              <a:rPr lang="ru-RU" sz="2000" dirty="0" smtClean="0">
                <a:hlinkClick r:id="rId3" tooltip="ISO"/>
              </a:rPr>
              <a:t>ISO</a:t>
            </a:r>
            <a:r>
              <a:rPr lang="ru-RU" sz="2000" dirty="0" smtClean="0"/>
              <a:t> </a:t>
            </a:r>
            <a:r>
              <a:rPr lang="ru-RU" sz="2000" dirty="0"/>
              <a:t>14001 может увеличить долю потребителей и </a:t>
            </a:r>
            <a:r>
              <a:rPr lang="ru-RU" sz="2000" dirty="0" smtClean="0"/>
              <a:t>партнеров.</a:t>
            </a:r>
          </a:p>
          <a:p>
            <a:pPr marL="342900" indent="-342900">
              <a:buClr>
                <a:srgbClr val="0070C0"/>
              </a:buClr>
              <a:buFont typeface="Wingdings" panose="05000000000000000000" pitchFamily="2" charset="2"/>
              <a:buChar char="q"/>
            </a:pPr>
            <a:r>
              <a:rPr lang="ru-RU" sz="2000" dirty="0"/>
              <a:t>Сертификация </a:t>
            </a:r>
            <a:r>
              <a:rPr lang="ru-RU" sz="2000" dirty="0">
                <a:hlinkClick r:id="rId3" tooltip="ISO"/>
              </a:rPr>
              <a:t>ISO</a:t>
            </a:r>
            <a:r>
              <a:rPr lang="ru-RU" sz="2000" dirty="0"/>
              <a:t> 14001</a:t>
            </a:r>
            <a:r>
              <a:rPr lang="ru-RU" sz="2000" dirty="0" smtClean="0"/>
              <a:t> </a:t>
            </a:r>
            <a:r>
              <a:rPr lang="ru-RU" sz="2000" dirty="0"/>
              <a:t>может сократить стоимость государственного страхования гражданской ответственности. </a:t>
            </a:r>
            <a:endParaRPr lang="ru-RU" sz="2000" dirty="0" smtClean="0"/>
          </a:p>
          <a:p>
            <a:pPr marL="285750" indent="-285750">
              <a:buClr>
                <a:srgbClr val="0070C0"/>
              </a:buClr>
              <a:buFont typeface="Wingdings" panose="05000000000000000000" pitchFamily="2" charset="2"/>
              <a:buChar char="q"/>
            </a:pPr>
            <a:r>
              <a:rPr lang="ru-RU" sz="2000" dirty="0" smtClean="0"/>
              <a:t>Организации </a:t>
            </a:r>
            <a:r>
              <a:rPr lang="ru-RU" sz="2000" dirty="0"/>
              <a:t>могут выиграть от внедрения СЭМ в том, что выявят для себя более обширные проекты бережливого производства (</a:t>
            </a:r>
            <a:r>
              <a:rPr lang="ru-RU" sz="2000" i="1" dirty="0"/>
              <a:t>например, которые могут радикально урезать затраты на потребление электроэнергии). </a:t>
            </a:r>
            <a:endParaRPr lang="ru-RU" sz="2000" i="1" dirty="0" smtClean="0"/>
          </a:p>
          <a:p>
            <a:pPr marL="285750" indent="-285750">
              <a:buClr>
                <a:srgbClr val="0070C0"/>
              </a:buClr>
              <a:buFont typeface="Wingdings" panose="05000000000000000000" pitchFamily="2" charset="2"/>
              <a:buChar char="q"/>
            </a:pPr>
            <a:r>
              <a:rPr lang="ru-RU" sz="2000" dirty="0" smtClean="0"/>
              <a:t>Стандарт </a:t>
            </a:r>
            <a:r>
              <a:rPr lang="ru-RU" sz="2000" dirty="0">
                <a:hlinkClick r:id="rId3" tooltip="ISO"/>
              </a:rPr>
              <a:t>ISO</a:t>
            </a:r>
            <a:r>
              <a:rPr lang="ru-RU" sz="2000" dirty="0"/>
              <a:t>14001 может оказаться очень эффективным инструментом для некоторых организаций, определяющим стоимость сэкономленных средств. </a:t>
            </a:r>
            <a:endParaRPr lang="ru-RU" sz="2000" dirty="0" smtClean="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500281" y="191594"/>
            <a:ext cx="8229600" cy="654032"/>
          </a:xfrm>
        </p:spPr>
        <p:txBody>
          <a:bodyPr>
            <a:no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Международная стандартизация</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70</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420043722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одзаголовок 55"/>
          <p:cNvSpPr>
            <a:spLocks noGrp="1"/>
          </p:cNvSpPr>
          <p:nvPr>
            <p:ph idx="1"/>
          </p:nvPr>
        </p:nvSpPr>
        <p:spPr>
          <a:xfrm>
            <a:off x="214282" y="928670"/>
            <a:ext cx="8715436" cy="5000660"/>
          </a:xfrm>
          <a:solidFill>
            <a:schemeClr val="bg1"/>
          </a:solidFill>
          <a:ln>
            <a:solidFill>
              <a:schemeClr val="bg1"/>
            </a:solidFill>
          </a:ln>
          <a:effectLst>
            <a:innerShdw blurRad="266700" dist="152400" dir="13500000">
              <a:prstClr val="black">
                <a:alpha val="50000"/>
              </a:prstClr>
            </a:innerShdw>
          </a:effectLst>
        </p:spPr>
        <p:txBody>
          <a:bodyPr>
            <a:normAutofit/>
          </a:bodyPr>
          <a:lstStyle/>
          <a:p>
            <a:pPr marL="0" indent="0">
              <a:buNone/>
            </a:pPr>
            <a:r>
              <a:rPr lang="ru-RU" sz="1800" dirty="0" smtClean="0"/>
              <a:t>Применение международного стандарта может быть прямым и косвенным.</a:t>
            </a:r>
          </a:p>
          <a:p>
            <a:pPr>
              <a:buFont typeface="Wingdings" panose="05000000000000000000" pitchFamily="2" charset="2"/>
              <a:buChar char="Ø"/>
            </a:pPr>
            <a:r>
              <a:rPr lang="ru-RU" sz="1800" b="1" i="1" u="sng" dirty="0" smtClean="0">
                <a:solidFill>
                  <a:srgbClr val="FF0000"/>
                </a:solidFill>
              </a:rPr>
              <a:t>Прямое применение</a:t>
            </a:r>
            <a:r>
              <a:rPr lang="ru-RU" sz="1800" u="sng" dirty="0" smtClean="0">
                <a:solidFill>
                  <a:srgbClr val="FF0000"/>
                </a:solidFill>
              </a:rPr>
              <a:t> </a:t>
            </a:r>
            <a:r>
              <a:rPr lang="ru-RU" sz="1800" b="1" i="1" dirty="0" smtClean="0">
                <a:solidFill>
                  <a:srgbClr val="FF0000"/>
                </a:solidFill>
              </a:rPr>
              <a:t>международного стандарта </a:t>
            </a:r>
            <a:r>
              <a:rPr lang="ru-RU" sz="1800" dirty="0" smtClean="0"/>
              <a:t>не связано с его принятием в нормативном документе, действующем в национальной системе стандартизации. В таком случае международный стандарт применяется в том виде, как он издан соот­ветствующей международной организацией на языке оригинала или в переводе (официальном) на соответствующий язык, либо он может быть принят "методом обложки", т.е. содержание стандарта полностью сохраняется, а обложка оформляется в соответствии с национальными нормами, но на титульном листе обяза­тельно указаны реквизиты международного нормативного документа наряду с номером и шифром национального стандарта.	</a:t>
            </a:r>
          </a:p>
          <a:p>
            <a:pPr>
              <a:buFont typeface="Wingdings" panose="05000000000000000000" pitchFamily="2" charset="2"/>
              <a:buChar char="Ø"/>
            </a:pPr>
            <a:endParaRPr lang="ru-RU" sz="1800" b="1" i="1" dirty="0" smtClean="0"/>
          </a:p>
          <a:p>
            <a:pPr>
              <a:buFont typeface="Wingdings" panose="05000000000000000000" pitchFamily="2" charset="2"/>
              <a:buChar char="Ø"/>
            </a:pPr>
            <a:r>
              <a:rPr lang="ru-RU" sz="1800" b="1" i="1" u="sng" dirty="0" smtClean="0">
                <a:solidFill>
                  <a:srgbClr val="FF0000"/>
                </a:solidFill>
              </a:rPr>
              <a:t>Косвенное применение </a:t>
            </a:r>
            <a:r>
              <a:rPr lang="ru-RU" sz="1800" b="1" i="1" dirty="0" smtClean="0">
                <a:solidFill>
                  <a:srgbClr val="FF0000"/>
                </a:solidFill>
              </a:rPr>
              <a:t>международного стандарта</a:t>
            </a:r>
            <a:r>
              <a:rPr lang="ru-RU" sz="1800" dirty="0" smtClean="0">
                <a:solidFill>
                  <a:srgbClr val="FF0000"/>
                </a:solidFill>
              </a:rPr>
              <a:t> </a:t>
            </a:r>
            <a:r>
              <a:rPr lang="ru-RU" sz="1800" dirty="0" smtClean="0"/>
              <a:t>— использование его в соответствующей области посредством включения в национальный нормативный документ. Здесь могут быть варианты полного и частичного применения, т.е. соответственно внесение в другой нормативный документ полного содержания международного стандарта или отдельных его положений (требований).</a:t>
            </a:r>
            <a:endParaRPr lang="ru-RU" sz="1800" dirty="0"/>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71</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EBC003C1-EFF9-46B3-9A43-8CE7201EAD6B}" type="datetime1">
              <a:rPr lang="ru-RU" smtClean="0"/>
              <a:pPr/>
              <a:t>01.02.2022</a:t>
            </a:fld>
            <a:endParaRPr lang="ru-RU"/>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93676" y="1196752"/>
            <a:ext cx="8956648" cy="4137702"/>
          </a:xfrm>
          <a:solidFill>
            <a:srgbClr val="FFFF00"/>
          </a:solidFill>
          <a:effectLst>
            <a:softEdge rad="317500"/>
          </a:effectLst>
        </p:spPr>
        <p:txBody>
          <a:bodyPr>
            <a:noAutofit/>
          </a:bodyPr>
          <a:lstStyle/>
          <a:p>
            <a:r>
              <a:rPr lang="ru-RU" sz="7200" b="1" dirty="0" smtClean="0">
                <a:ln w="17780" cmpd="sng">
                  <a:solidFill>
                    <a:srgbClr val="FFFFFF"/>
                  </a:solidFill>
                  <a:prstDash val="solid"/>
                  <a:miter lim="800000"/>
                </a:ln>
                <a:solidFill>
                  <a:srgbClr val="1138FB"/>
                </a:solidFill>
                <a:effectLst>
                  <a:outerShdw blurRad="50800" algn="tl" rotWithShape="0">
                    <a:srgbClr val="000000"/>
                  </a:outerShdw>
                </a:effectLst>
              </a:rPr>
              <a:t>РЕГИОНАЛЬНАЯ СТАНДАРТИЗАЦИЯ</a:t>
            </a:r>
            <a:endParaRPr lang="ru-RU" sz="7200" b="1" dirty="0">
              <a:ln w="17780" cmpd="sng">
                <a:solidFill>
                  <a:srgbClr val="FFFFFF"/>
                </a:solidFill>
                <a:prstDash val="solid"/>
                <a:miter lim="800000"/>
              </a:ln>
              <a:solidFill>
                <a:srgbClr val="1138FB"/>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72</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a:xfrm>
            <a:off x="714348" y="6286520"/>
            <a:ext cx="2133600" cy="365125"/>
          </a:xfrm>
        </p:spPr>
        <p:txBody>
          <a:bodyPr/>
          <a:lstStyle/>
          <a:p>
            <a:fld id="{FD0CD72B-C487-424B-AB84-195511D24700}" type="datetime1">
              <a:rPr lang="ru-RU" smtClean="0"/>
              <a:pPr/>
              <a:t>01.02.2022</a:t>
            </a:fld>
            <a:endParaRPr lang="ru-RU" dirty="0"/>
          </a:p>
        </p:txBody>
      </p:sp>
    </p:spTree>
    <p:extLst>
      <p:ext uri="{BB962C8B-B14F-4D97-AF65-F5344CB8AC3E}">
        <p14:creationId xmlns:p14="http://schemas.microsoft.com/office/powerpoint/2010/main" val="283832253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49843" y="1152965"/>
            <a:ext cx="8816485" cy="3000821"/>
          </a:xfrm>
          <a:prstGeom prst="rect">
            <a:avLst/>
          </a:prstGeom>
          <a:solidFill>
            <a:schemeClr val="bg1"/>
          </a:solidFill>
        </p:spPr>
        <p:txBody>
          <a:bodyPr wrap="square">
            <a:spAutoFit/>
          </a:bodyPr>
          <a:lstStyle/>
          <a:p>
            <a:pPr algn="just"/>
            <a:r>
              <a:rPr lang="ru-RU" sz="2300" b="1" u="sng" dirty="0" smtClean="0">
                <a:solidFill>
                  <a:srgbClr val="FF0000"/>
                </a:solidFill>
              </a:rPr>
              <a:t>Региональная стандартизация</a:t>
            </a:r>
            <a:r>
              <a:rPr lang="ru-RU" sz="2300" i="1" dirty="0" smtClean="0">
                <a:solidFill>
                  <a:srgbClr val="FF0000"/>
                </a:solidFill>
              </a:rPr>
              <a:t> </a:t>
            </a:r>
            <a:r>
              <a:rPr lang="ru-RU" sz="2300" b="1" dirty="0" smtClean="0"/>
              <a:t>— </a:t>
            </a:r>
            <a:r>
              <a:rPr lang="ru-RU" sz="2300" b="1" dirty="0"/>
              <a:t>деятельность, открытая только для соответствующих органов государств </a:t>
            </a:r>
            <a:r>
              <a:rPr lang="ru-RU" sz="2300" b="1" i="1" dirty="0">
                <a:solidFill>
                  <a:srgbClr val="002060"/>
                </a:solidFill>
              </a:rPr>
              <a:t>одного географического, политического или экономического региона </a:t>
            </a:r>
            <a:r>
              <a:rPr lang="ru-RU" sz="2300" b="1" i="1" dirty="0" smtClean="0">
                <a:solidFill>
                  <a:srgbClr val="002060"/>
                </a:solidFill>
              </a:rPr>
              <a:t>мира</a:t>
            </a:r>
            <a:r>
              <a:rPr lang="ru-RU" sz="2300" b="1" dirty="0" smtClean="0"/>
              <a:t>. </a:t>
            </a:r>
          </a:p>
          <a:p>
            <a:pPr algn="just"/>
            <a:endParaRPr lang="ru-RU" sz="2000" b="1" dirty="0" smtClean="0"/>
          </a:p>
          <a:p>
            <a:r>
              <a:rPr lang="ru-RU" sz="2000" b="1" dirty="0"/>
              <a:t>Региональная </a:t>
            </a:r>
            <a:r>
              <a:rPr lang="ru-RU" sz="2000" b="1" dirty="0" smtClean="0"/>
              <a:t>стандартизация </a:t>
            </a:r>
            <a:r>
              <a:rPr lang="ru-RU" sz="2000" dirty="0" smtClean="0"/>
              <a:t>– </a:t>
            </a:r>
            <a:r>
              <a:rPr lang="ru-RU" sz="2000" dirty="0"/>
              <a:t>это стандартизация, участие в которой принимают национальные органы (организации) по стандартизации государств, входящих в один географический регион мира и (или) группу стран, находящихся в соответствии с международными договорами в процессе экономической интеграции.</a:t>
            </a:r>
            <a:endParaRPr lang="ru-RU" sz="2000" b="1" dirty="0" smtClean="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3800" b="1" dirty="0" smtClean="0">
                <a:ln w="17780" cmpd="sng">
                  <a:solidFill>
                    <a:srgbClr val="FF0000"/>
                  </a:solidFill>
                  <a:prstDash val="solid"/>
                  <a:miter lim="800000"/>
                </a:ln>
                <a:solidFill>
                  <a:srgbClr val="FF0000"/>
                </a:solidFill>
                <a:effectLst>
                  <a:outerShdw blurRad="50800" algn="tl" rotWithShape="0">
                    <a:srgbClr val="000000"/>
                  </a:outerShdw>
                </a:effectLst>
              </a:rPr>
              <a:t>Региональная стандартизация</a:t>
            </a:r>
            <a:endParaRPr lang="ru-RU" sz="3800" b="1" dirty="0">
              <a:ln w="17780" cmpd="sng">
                <a:solidFill>
                  <a:srgbClr val="FF0000"/>
                </a:solidFill>
                <a:prstDash val="solid"/>
                <a:miter lim="800000"/>
              </a:ln>
              <a:solidFill>
                <a:srgbClr val="FF0000"/>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73</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124290263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49843" y="1152965"/>
            <a:ext cx="8816485" cy="4662815"/>
          </a:xfrm>
          <a:prstGeom prst="rect">
            <a:avLst/>
          </a:prstGeom>
          <a:solidFill>
            <a:schemeClr val="bg1"/>
          </a:solidFill>
        </p:spPr>
        <p:txBody>
          <a:bodyPr wrap="square">
            <a:spAutoFit/>
          </a:bodyPr>
          <a:lstStyle/>
          <a:p>
            <a:pPr algn="just"/>
            <a:r>
              <a:rPr lang="ru-RU" sz="2200" dirty="0"/>
              <a:t>Примером региональной стандартизации является </a:t>
            </a:r>
            <a:r>
              <a:rPr lang="ru-RU" sz="2200" b="1" u="sng" dirty="0">
                <a:solidFill>
                  <a:srgbClr val="002060"/>
                </a:solidFill>
              </a:rPr>
              <a:t>европейская стандартизация</a:t>
            </a:r>
            <a:r>
              <a:rPr lang="ru-RU" sz="2200" dirty="0"/>
              <a:t>, необходимость создания которой была подготовлена </a:t>
            </a:r>
            <a:r>
              <a:rPr lang="ru-RU" sz="2200" dirty="0" smtClean="0"/>
              <a:t>появлением:</a:t>
            </a:r>
          </a:p>
          <a:p>
            <a:pPr marL="342900" indent="-342900" algn="just">
              <a:buClr>
                <a:srgbClr val="1138FB"/>
              </a:buClr>
              <a:buFont typeface="Wingdings" panose="05000000000000000000" pitchFamily="2" charset="2"/>
              <a:buChar char="v"/>
            </a:pPr>
            <a:r>
              <a:rPr lang="ru-RU" sz="2200" b="1" dirty="0" smtClean="0">
                <a:solidFill>
                  <a:srgbClr val="FF0000"/>
                </a:solidFill>
              </a:rPr>
              <a:t>Европейского </a:t>
            </a:r>
            <a:r>
              <a:rPr lang="ru-RU" sz="2200" b="1" dirty="0">
                <a:solidFill>
                  <a:srgbClr val="FF0000"/>
                </a:solidFill>
              </a:rPr>
              <a:t>экономического сообщества</a:t>
            </a:r>
            <a:r>
              <a:rPr lang="ru-RU" sz="2200" dirty="0">
                <a:solidFill>
                  <a:srgbClr val="FF0000"/>
                </a:solidFill>
              </a:rPr>
              <a:t> </a:t>
            </a:r>
            <a:r>
              <a:rPr lang="ru-RU" sz="2200" b="1" dirty="0">
                <a:solidFill>
                  <a:srgbClr val="1138FB"/>
                </a:solidFill>
              </a:rPr>
              <a:t>(ЕЭС) </a:t>
            </a:r>
            <a:r>
              <a:rPr lang="ru-RU" sz="2200" dirty="0"/>
              <a:t>и </a:t>
            </a:r>
            <a:endParaRPr lang="ru-RU" sz="2200" dirty="0" smtClean="0"/>
          </a:p>
          <a:p>
            <a:pPr marL="342900" indent="-342900" algn="just">
              <a:buClr>
                <a:srgbClr val="1138FB"/>
              </a:buClr>
              <a:buFont typeface="Wingdings" panose="05000000000000000000" pitchFamily="2" charset="2"/>
              <a:buChar char="v"/>
            </a:pPr>
            <a:r>
              <a:rPr lang="ru-RU" sz="2200" b="1" dirty="0" smtClean="0">
                <a:solidFill>
                  <a:srgbClr val="FF0000"/>
                </a:solidFill>
              </a:rPr>
              <a:t>Европейской </a:t>
            </a:r>
            <a:r>
              <a:rPr lang="ru-RU" sz="2200" b="1" dirty="0">
                <a:solidFill>
                  <a:srgbClr val="FF0000"/>
                </a:solidFill>
              </a:rPr>
              <a:t>ассоциации свободной торговли</a:t>
            </a:r>
            <a:r>
              <a:rPr lang="ru-RU" sz="2200" dirty="0">
                <a:solidFill>
                  <a:srgbClr val="FF0000"/>
                </a:solidFill>
              </a:rPr>
              <a:t> </a:t>
            </a:r>
            <a:r>
              <a:rPr lang="ru-RU" sz="2200" b="1" dirty="0">
                <a:solidFill>
                  <a:srgbClr val="1138FB"/>
                </a:solidFill>
              </a:rPr>
              <a:t>(ЕАСТ</a:t>
            </a:r>
            <a:r>
              <a:rPr lang="ru-RU" sz="2200" b="1" dirty="0" smtClean="0">
                <a:solidFill>
                  <a:srgbClr val="002060"/>
                </a:solidFill>
              </a:rPr>
              <a:t>)</a:t>
            </a:r>
            <a:r>
              <a:rPr lang="ru-RU" sz="2200" dirty="0" smtClean="0"/>
              <a:t>.</a:t>
            </a:r>
          </a:p>
          <a:p>
            <a:pPr algn="just"/>
            <a:endParaRPr lang="ru-RU" sz="1600" b="1" i="1" u="sng" dirty="0" smtClean="0">
              <a:solidFill>
                <a:srgbClr val="FF0000"/>
              </a:solidFill>
            </a:endParaRPr>
          </a:p>
          <a:p>
            <a:pPr algn="just"/>
            <a:endParaRPr lang="ru-RU" sz="800" b="1" i="1" u="sng" dirty="0">
              <a:solidFill>
                <a:srgbClr val="FF0000"/>
              </a:solidFill>
            </a:endParaRPr>
          </a:p>
          <a:p>
            <a:pPr algn="just"/>
            <a:endParaRPr lang="ru-RU" sz="1600" b="1" i="1" u="sng" dirty="0" smtClean="0">
              <a:solidFill>
                <a:srgbClr val="FF0000"/>
              </a:solidFill>
            </a:endParaRPr>
          </a:p>
          <a:p>
            <a:pPr algn="just"/>
            <a:r>
              <a:rPr lang="ru-RU" sz="2100" b="1" i="1" u="sng" dirty="0" smtClean="0">
                <a:solidFill>
                  <a:srgbClr val="FF0000"/>
                </a:solidFill>
              </a:rPr>
              <a:t>Целью</a:t>
            </a:r>
            <a:r>
              <a:rPr lang="ru-RU" sz="2100" b="1" i="1" dirty="0" smtClean="0">
                <a:solidFill>
                  <a:srgbClr val="002060"/>
                </a:solidFill>
              </a:rPr>
              <a:t> организаций ЕЭС</a:t>
            </a:r>
            <a:r>
              <a:rPr lang="ru-RU" sz="2100" b="1" dirty="0" smtClean="0">
                <a:solidFill>
                  <a:srgbClr val="002060"/>
                </a:solidFill>
              </a:rPr>
              <a:t> </a:t>
            </a:r>
            <a:r>
              <a:rPr lang="ru-RU" sz="2100" dirty="0" smtClean="0">
                <a:solidFill>
                  <a:srgbClr val="002060"/>
                </a:solidFill>
              </a:rPr>
              <a:t>и</a:t>
            </a:r>
            <a:r>
              <a:rPr lang="ru-RU" sz="2100" b="1" dirty="0" smtClean="0">
                <a:solidFill>
                  <a:srgbClr val="002060"/>
                </a:solidFill>
              </a:rPr>
              <a:t> </a:t>
            </a:r>
            <a:r>
              <a:rPr lang="ru-RU" sz="2100" b="1" i="1" dirty="0" smtClean="0">
                <a:solidFill>
                  <a:srgbClr val="002060"/>
                </a:solidFill>
              </a:rPr>
              <a:t>ЕАСТ </a:t>
            </a:r>
            <a:r>
              <a:rPr lang="ru-RU" sz="2100" dirty="0" smtClean="0"/>
              <a:t>является:</a:t>
            </a:r>
          </a:p>
          <a:p>
            <a:pPr marL="342900" indent="-342900">
              <a:buClr>
                <a:srgbClr val="FF0000"/>
              </a:buClr>
              <a:buFont typeface="Wingdings" panose="05000000000000000000" pitchFamily="2" charset="2"/>
              <a:buChar char="Ø"/>
            </a:pPr>
            <a:r>
              <a:rPr lang="ru-RU" sz="2100" dirty="0" smtClean="0"/>
              <a:t>экономическая </a:t>
            </a:r>
            <a:r>
              <a:rPr lang="ru-RU" sz="2100" dirty="0"/>
              <a:t>интеграция стран Европы, создание </a:t>
            </a:r>
            <a:r>
              <a:rPr lang="ru-RU" sz="2100" dirty="0" smtClean="0"/>
              <a:t>                      общеевропейского </a:t>
            </a:r>
            <a:r>
              <a:rPr lang="ru-RU" sz="2100" dirty="0"/>
              <a:t>рынка; </a:t>
            </a:r>
            <a:endParaRPr lang="ru-RU" sz="2100" dirty="0" smtClean="0"/>
          </a:p>
          <a:p>
            <a:pPr marL="342900" indent="-342900" algn="just">
              <a:buClr>
                <a:srgbClr val="FF0000"/>
              </a:buClr>
              <a:buFont typeface="Wingdings" panose="05000000000000000000" pitchFamily="2" charset="2"/>
              <a:buChar char="Ø"/>
            </a:pPr>
            <a:r>
              <a:rPr lang="ru-RU" sz="2100" dirty="0" smtClean="0"/>
              <a:t>отмена </a:t>
            </a:r>
            <a:r>
              <a:rPr lang="ru-RU" sz="2100" dirty="0"/>
              <a:t>таможенных ограничений на перемещение товаров; </a:t>
            </a:r>
            <a:endParaRPr lang="ru-RU" sz="2100" dirty="0" smtClean="0"/>
          </a:p>
          <a:p>
            <a:pPr marL="342900" indent="-342900" algn="just">
              <a:buClr>
                <a:srgbClr val="FF0000"/>
              </a:buClr>
              <a:buFont typeface="Wingdings" panose="05000000000000000000" pitchFamily="2" charset="2"/>
              <a:buChar char="Ø"/>
            </a:pPr>
            <a:r>
              <a:rPr lang="ru-RU" sz="2100" dirty="0" smtClean="0"/>
              <a:t>проведение </a:t>
            </a:r>
            <a:r>
              <a:rPr lang="ru-RU" sz="2100" dirty="0"/>
              <a:t>общей торговой политики с третьими странами; </a:t>
            </a:r>
            <a:endParaRPr lang="ru-RU" sz="2100" dirty="0" smtClean="0"/>
          </a:p>
          <a:p>
            <a:pPr marL="342900" indent="-342900" algn="just">
              <a:buClr>
                <a:srgbClr val="FF0000"/>
              </a:buClr>
              <a:buFont typeface="Wingdings" panose="05000000000000000000" pitchFamily="2" charset="2"/>
              <a:buChar char="Ø"/>
            </a:pPr>
            <a:r>
              <a:rPr lang="ru-RU" sz="2100" dirty="0" smtClean="0"/>
              <a:t>устранение </a:t>
            </a:r>
            <a:r>
              <a:rPr lang="ru-RU" sz="2100" dirty="0"/>
              <a:t>препятствий для движения лиц и капиталов; </a:t>
            </a:r>
            <a:endParaRPr lang="ru-RU" sz="2100" dirty="0" smtClean="0"/>
          </a:p>
          <a:p>
            <a:pPr marL="342900" indent="-342900" algn="just">
              <a:buClr>
                <a:srgbClr val="FF0000"/>
              </a:buClr>
              <a:buFont typeface="Wingdings" panose="05000000000000000000" pitchFamily="2" charset="2"/>
              <a:buChar char="Ø"/>
            </a:pPr>
            <a:r>
              <a:rPr lang="ru-RU" sz="2100" dirty="0" smtClean="0"/>
              <a:t>сближение </a:t>
            </a:r>
            <a:r>
              <a:rPr lang="ru-RU" sz="2100" dirty="0"/>
              <a:t>законодательств и нормативной базы.</a:t>
            </a:r>
            <a:endParaRPr lang="ru-RU" sz="2100" b="1" dirty="0" smtClean="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3800" b="1" dirty="0" smtClean="0">
                <a:ln w="17780" cmpd="sng">
                  <a:solidFill>
                    <a:srgbClr val="FF0000"/>
                  </a:solidFill>
                  <a:prstDash val="solid"/>
                  <a:miter lim="800000"/>
                </a:ln>
                <a:solidFill>
                  <a:srgbClr val="FF0000"/>
                </a:solidFill>
                <a:effectLst>
                  <a:outerShdw blurRad="50800" algn="tl" rotWithShape="0">
                    <a:srgbClr val="000000"/>
                  </a:outerShdw>
                </a:effectLst>
              </a:rPr>
              <a:t>Региональная стандартизация</a:t>
            </a:r>
            <a:endParaRPr lang="ru-RU" sz="3800" b="1" dirty="0">
              <a:ln w="17780" cmpd="sng">
                <a:solidFill>
                  <a:srgbClr val="FF0000"/>
                </a:solidFill>
                <a:prstDash val="solid"/>
                <a:miter lim="800000"/>
              </a:ln>
              <a:solidFill>
                <a:srgbClr val="FF0000"/>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74</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pic>
        <p:nvPicPr>
          <p:cNvPr id="2051" name="Picture 3" descr="CE-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654" y="1988840"/>
            <a:ext cx="1336802" cy="962092"/>
          </a:xfrm>
          <a:prstGeom prst="rect">
            <a:avLst/>
          </a:prstGeom>
          <a:solidFill>
            <a:schemeClr val="accent6">
              <a:lumMod val="40000"/>
              <a:lumOff val="60000"/>
            </a:schemeClr>
          </a:solidFill>
          <a:ln>
            <a:noFill/>
          </a:ln>
        </p:spPr>
      </p:pic>
      <p:sp>
        <p:nvSpPr>
          <p:cNvPr id="16" name="Прямоугольник 15"/>
          <p:cNvSpPr/>
          <p:nvPr/>
        </p:nvSpPr>
        <p:spPr>
          <a:xfrm>
            <a:off x="6696744" y="2924944"/>
            <a:ext cx="2267744" cy="1323439"/>
          </a:xfrm>
          <a:prstGeom prst="rect">
            <a:avLst/>
          </a:prstGeom>
          <a:solidFill>
            <a:schemeClr val="accent6">
              <a:lumMod val="40000"/>
              <a:lumOff val="60000"/>
            </a:schemeClr>
          </a:solidFill>
        </p:spPr>
        <p:txBody>
          <a:bodyPr wrap="square">
            <a:spAutoFit/>
          </a:bodyPr>
          <a:lstStyle/>
          <a:p>
            <a:pPr algn="ctr"/>
            <a:r>
              <a:rPr lang="ru-RU" sz="1600" dirty="0">
                <a:solidFill>
                  <a:srgbClr val="FFFFFF"/>
                </a:solidFill>
                <a:latin typeface="Times New Roman" panose="02020603050405020304" pitchFamily="18" charset="0"/>
                <a:ea typeface="Times New Roman" panose="02020603050405020304" pitchFamily="18" charset="0"/>
                <a:hlinkClick r:id="rId4"/>
              </a:rPr>
              <a:t>Знак соответствия продукции стандартам качества и безопасности Европейского Союза</a:t>
            </a:r>
            <a:endParaRPr lang="ru-RU" sz="1600" dirty="0"/>
          </a:p>
        </p:txBody>
      </p:sp>
    </p:spTree>
    <p:extLst>
      <p:ext uri="{BB962C8B-B14F-4D97-AF65-F5344CB8AC3E}">
        <p14:creationId xmlns:p14="http://schemas.microsoft.com/office/powerpoint/2010/main" val="66917623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14347" y="1152965"/>
            <a:ext cx="8994157" cy="4524315"/>
          </a:xfrm>
          <a:prstGeom prst="rect">
            <a:avLst/>
          </a:prstGeom>
          <a:solidFill>
            <a:schemeClr val="bg1"/>
          </a:solidFill>
        </p:spPr>
        <p:txBody>
          <a:bodyPr wrap="square">
            <a:spAutoFit/>
          </a:bodyPr>
          <a:lstStyle/>
          <a:p>
            <a:r>
              <a:rPr lang="ru-RU" sz="2300" b="1" i="1" u="sng" dirty="0" smtClean="0">
                <a:solidFill>
                  <a:srgbClr val="FF0000"/>
                </a:solidFill>
              </a:rPr>
              <a:t>Основными принципами политики ЕЭС в области стандартизации </a:t>
            </a:r>
            <a:r>
              <a:rPr lang="ru-RU" sz="2300" dirty="0" smtClean="0"/>
              <a:t>являются</a:t>
            </a:r>
            <a:r>
              <a:rPr lang="ru-RU" sz="2300" dirty="0"/>
              <a:t>:</a:t>
            </a:r>
          </a:p>
          <a:p>
            <a:pPr marL="342900" indent="-342900">
              <a:buClr>
                <a:srgbClr val="FF0000"/>
              </a:buClr>
              <a:buFont typeface="Wingdings" panose="05000000000000000000" pitchFamily="2" charset="2"/>
              <a:buChar char="Ø"/>
            </a:pPr>
            <a:r>
              <a:rPr lang="ru-RU" sz="2400" dirty="0" smtClean="0"/>
              <a:t>улучшение товарообмена </a:t>
            </a:r>
            <a:r>
              <a:rPr lang="ru-RU" sz="2400" dirty="0"/>
              <a:t>путем устранения торговых препятствий, вытекающих из-за различий требований национальных требований и норм;</a:t>
            </a:r>
          </a:p>
          <a:p>
            <a:pPr marL="342900" indent="-342900">
              <a:buClr>
                <a:srgbClr val="FF0000"/>
              </a:buClr>
              <a:buFont typeface="Wingdings" panose="05000000000000000000" pitchFamily="2" charset="2"/>
              <a:buChar char="Ø"/>
            </a:pPr>
            <a:r>
              <a:rPr lang="ru-RU" sz="2400" dirty="0" smtClean="0"/>
              <a:t>укрепление </a:t>
            </a:r>
            <a:r>
              <a:rPr lang="ru-RU" sz="2400" dirty="0"/>
              <a:t>конкурентоспособности экономики стран на внутреннем рынке и рынках третьих стран, особенно в области техники и технологии;</a:t>
            </a:r>
          </a:p>
          <a:p>
            <a:pPr marL="342900" indent="-342900">
              <a:buClr>
                <a:srgbClr val="FF0000"/>
              </a:buClr>
              <a:buFont typeface="Wingdings" panose="05000000000000000000" pitchFamily="2" charset="2"/>
              <a:buChar char="Ø"/>
            </a:pPr>
            <a:r>
              <a:rPr lang="ru-RU" sz="2400" dirty="0" smtClean="0"/>
              <a:t>приоритетное </a:t>
            </a:r>
            <a:r>
              <a:rPr lang="ru-RU" sz="2400" dirty="0"/>
              <a:t>предпочтение международных стандартов при разработке европейских стандартов;</a:t>
            </a:r>
          </a:p>
          <a:p>
            <a:pPr marL="342900" indent="-342900">
              <a:buClr>
                <a:srgbClr val="FF0000"/>
              </a:buClr>
              <a:buFont typeface="Wingdings" panose="05000000000000000000" pitchFamily="2" charset="2"/>
              <a:buChar char="Ø"/>
            </a:pPr>
            <a:r>
              <a:rPr lang="ru-RU" sz="2400" dirty="0" smtClean="0"/>
              <a:t>предложение </a:t>
            </a:r>
            <a:r>
              <a:rPr lang="ru-RU" sz="2400" dirty="0"/>
              <a:t>европейских стандартов как основы при разработке международных стандартов.</a:t>
            </a: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3800" b="1" dirty="0" smtClean="0">
                <a:ln w="17780" cmpd="sng">
                  <a:solidFill>
                    <a:srgbClr val="FF0000"/>
                  </a:solidFill>
                  <a:prstDash val="solid"/>
                  <a:miter lim="800000"/>
                </a:ln>
                <a:solidFill>
                  <a:srgbClr val="FF0000"/>
                </a:solidFill>
                <a:effectLst>
                  <a:outerShdw blurRad="50800" algn="tl" rotWithShape="0">
                    <a:srgbClr val="000000"/>
                  </a:outerShdw>
                </a:effectLst>
              </a:rPr>
              <a:t>Региональная стандартизация</a:t>
            </a:r>
            <a:endParaRPr lang="ru-RU" sz="3800" b="1" dirty="0">
              <a:ln w="17780" cmpd="sng">
                <a:solidFill>
                  <a:srgbClr val="FF0000"/>
                </a:solidFill>
                <a:prstDash val="solid"/>
                <a:miter lim="800000"/>
              </a:ln>
              <a:solidFill>
                <a:srgbClr val="FF0000"/>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75</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39057988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260987" y="1067252"/>
            <a:ext cx="8703501" cy="4524315"/>
          </a:xfrm>
          <a:prstGeom prst="rect">
            <a:avLst/>
          </a:prstGeom>
          <a:solidFill>
            <a:schemeClr val="bg1"/>
          </a:solidFill>
        </p:spPr>
        <p:txBody>
          <a:bodyPr wrap="square">
            <a:spAutoFit/>
          </a:bodyPr>
          <a:lstStyle/>
          <a:p>
            <a:r>
              <a:rPr lang="ru-RU" sz="2000" dirty="0"/>
              <a:t>Почти 50 лет назад Совет ЕЭС принял генеральную программу развития, где основой всех преобразований должно стать полное устранение технических барьеров в пределах международной региональной организации</a:t>
            </a:r>
            <a:r>
              <a:rPr lang="ru-RU" sz="2000" dirty="0" smtClean="0"/>
              <a:t>.</a:t>
            </a:r>
            <a:endParaRPr lang="ru-RU" sz="2000" b="1" dirty="0" smtClean="0">
              <a:solidFill>
                <a:srgbClr val="FF0000"/>
              </a:solidFill>
            </a:endParaRPr>
          </a:p>
          <a:p>
            <a:endParaRPr lang="ru-RU" sz="800" b="1" dirty="0">
              <a:solidFill>
                <a:srgbClr val="FF0000"/>
              </a:solidFill>
            </a:endParaRPr>
          </a:p>
          <a:p>
            <a:r>
              <a:rPr lang="ru-RU" sz="2400" b="1" dirty="0" smtClean="0">
                <a:solidFill>
                  <a:srgbClr val="FF0000"/>
                </a:solidFill>
              </a:rPr>
              <a:t>Технические </a:t>
            </a:r>
            <a:r>
              <a:rPr lang="ru-RU" sz="2400" b="1" dirty="0">
                <a:solidFill>
                  <a:srgbClr val="FF0000"/>
                </a:solidFill>
              </a:rPr>
              <a:t>барьеры </a:t>
            </a:r>
            <a:r>
              <a:rPr lang="ru-RU" sz="2400" dirty="0"/>
              <a:t>– это такие различия в требованиях национальных и международных стандартов, которые приводят к возникновению дополнительных затрат на производство, разработку и реализацию </a:t>
            </a:r>
            <a:r>
              <a:rPr lang="ru-RU" sz="2400" dirty="0" smtClean="0"/>
              <a:t>товаров.</a:t>
            </a:r>
          </a:p>
          <a:p>
            <a:endParaRPr lang="ru-RU" sz="2400" dirty="0"/>
          </a:p>
          <a:p>
            <a:r>
              <a:rPr lang="ru-RU" sz="2000" dirty="0"/>
              <a:t>Производитель тратит при этом гораздо больше времени и усилий для вывода своего товара на рынок. </a:t>
            </a:r>
            <a:endParaRPr lang="ru-RU" sz="2000" dirty="0" smtClean="0"/>
          </a:p>
          <a:p>
            <a:pPr algn="just"/>
            <a:r>
              <a:rPr lang="ru-RU" sz="2000" b="1" i="1" dirty="0" smtClean="0"/>
              <a:t>Программа </a:t>
            </a:r>
            <a:r>
              <a:rPr lang="ru-RU" sz="2000" b="1" i="1" dirty="0"/>
              <a:t>по уходу от технических барьеров </a:t>
            </a:r>
            <a:r>
              <a:rPr lang="ru-RU" sz="2000" dirty="0"/>
              <a:t>предполагала создание </a:t>
            </a:r>
            <a:r>
              <a:rPr lang="ru-RU" sz="2000" b="1" i="1" dirty="0"/>
              <a:t>единых европейских стандартов</a:t>
            </a:r>
            <a:r>
              <a:rPr lang="ru-RU" sz="2000" dirty="0"/>
              <a:t>, когда все стороны обязаны согласовывать свои внутренние стандарты. </a:t>
            </a:r>
            <a:endParaRPr lang="ru-RU" sz="1900" dirty="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3800" b="1" dirty="0" smtClean="0">
                <a:ln w="17780" cmpd="sng">
                  <a:solidFill>
                    <a:srgbClr val="FF0000"/>
                  </a:solidFill>
                  <a:prstDash val="solid"/>
                  <a:miter lim="800000"/>
                </a:ln>
                <a:solidFill>
                  <a:srgbClr val="FF0000"/>
                </a:solidFill>
                <a:effectLst>
                  <a:outerShdw blurRad="50800" algn="tl" rotWithShape="0">
                    <a:srgbClr val="000000"/>
                  </a:outerShdw>
                </a:effectLst>
              </a:rPr>
              <a:t>Региональная стандартизация</a:t>
            </a:r>
            <a:endParaRPr lang="ru-RU" sz="3800" b="1" dirty="0">
              <a:ln w="17780" cmpd="sng">
                <a:solidFill>
                  <a:srgbClr val="FF0000"/>
                </a:solidFill>
                <a:prstDash val="solid"/>
                <a:miter lim="800000"/>
              </a:ln>
              <a:solidFill>
                <a:srgbClr val="FF0000"/>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76</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89623513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0" y="821025"/>
            <a:ext cx="9143999" cy="5632311"/>
          </a:xfrm>
          <a:prstGeom prst="rect">
            <a:avLst/>
          </a:prstGeom>
          <a:solidFill>
            <a:schemeClr val="bg1"/>
          </a:solidFill>
        </p:spPr>
        <p:txBody>
          <a:bodyPr wrap="square">
            <a:spAutoFit/>
          </a:bodyPr>
          <a:lstStyle/>
          <a:p>
            <a:pPr>
              <a:buClr>
                <a:srgbClr val="002060"/>
              </a:buClr>
            </a:pPr>
            <a:r>
              <a:rPr lang="ru-RU" sz="2000" dirty="0"/>
              <a:t>К </a:t>
            </a:r>
            <a:r>
              <a:rPr lang="ru-RU" sz="2000" b="1" i="1" u="sng" dirty="0">
                <a:solidFill>
                  <a:srgbClr val="002060"/>
                </a:solidFill>
              </a:rPr>
              <a:t>региональным </a:t>
            </a:r>
            <a:r>
              <a:rPr lang="ru-RU" sz="2000" b="1" i="1" u="sng" dirty="0" smtClean="0">
                <a:solidFill>
                  <a:srgbClr val="002060"/>
                </a:solidFill>
              </a:rPr>
              <a:t>организациям</a:t>
            </a:r>
            <a:r>
              <a:rPr lang="ru-RU" sz="2000" b="1" i="1" dirty="0" smtClean="0">
                <a:solidFill>
                  <a:srgbClr val="002060"/>
                </a:solidFill>
              </a:rPr>
              <a:t> </a:t>
            </a:r>
            <a:r>
              <a:rPr lang="ru-RU" sz="2000" dirty="0" smtClean="0"/>
              <a:t>относятся </a:t>
            </a:r>
            <a:r>
              <a:rPr lang="ru-RU" sz="2000" dirty="0"/>
              <a:t>организации, представляющие в глобальном процессе стандартизации, сертификации и метрологии интересы крупных регионов или </a:t>
            </a:r>
            <a:r>
              <a:rPr lang="ru-RU" sz="2000" dirty="0" smtClean="0"/>
              <a:t>континентов:</a:t>
            </a:r>
            <a:endParaRPr lang="ru-RU" sz="2000" b="1" dirty="0" smtClean="0">
              <a:solidFill>
                <a:srgbClr val="FF0000"/>
              </a:solidFill>
            </a:endParaRPr>
          </a:p>
          <a:p>
            <a:pPr marL="342900" indent="-342900">
              <a:buClr>
                <a:srgbClr val="002060"/>
              </a:buClr>
              <a:buFont typeface="Wingdings" panose="05000000000000000000" pitchFamily="2" charset="2"/>
              <a:buChar char="v"/>
            </a:pPr>
            <a:r>
              <a:rPr lang="ru-RU" sz="2000" b="1" dirty="0" smtClean="0">
                <a:solidFill>
                  <a:srgbClr val="FF0000"/>
                </a:solidFill>
              </a:rPr>
              <a:t>Европейский комитет по стандартизации </a:t>
            </a:r>
            <a:r>
              <a:rPr lang="ru-RU" sz="2000" b="1" dirty="0" smtClean="0">
                <a:solidFill>
                  <a:srgbClr val="002060"/>
                </a:solidFill>
              </a:rPr>
              <a:t>(СЕН)</a:t>
            </a:r>
            <a:r>
              <a:rPr lang="ru-RU" sz="2000" dirty="0" smtClean="0">
                <a:solidFill>
                  <a:srgbClr val="FF0000"/>
                </a:solidFill>
              </a:rPr>
              <a:t> </a:t>
            </a:r>
            <a:r>
              <a:rPr lang="ru-RU" sz="2000" dirty="0" smtClean="0"/>
              <a:t>–</a:t>
            </a:r>
            <a:r>
              <a:rPr lang="ru-RU" sz="2000" dirty="0" smtClean="0">
                <a:solidFill>
                  <a:srgbClr val="FF0000"/>
                </a:solidFill>
              </a:rPr>
              <a:t> </a:t>
            </a:r>
            <a:r>
              <a:rPr lang="ru-RU" sz="1900" dirty="0" smtClean="0"/>
              <a:t>Общеевропейская организация </a:t>
            </a:r>
            <a:r>
              <a:rPr lang="ru-RU" sz="1900" dirty="0"/>
              <a:t>по стандартизации </a:t>
            </a:r>
            <a:r>
              <a:rPr lang="ru-RU" sz="1900" dirty="0" smtClean="0"/>
              <a:t>– общеевропейский совет </a:t>
            </a:r>
            <a:r>
              <a:rPr lang="ru-RU" sz="1900" dirty="0"/>
              <a:t>по качеству </a:t>
            </a:r>
            <a:r>
              <a:rPr lang="ru-RU" dirty="0" smtClean="0"/>
              <a:t>(с 1961 г.)</a:t>
            </a:r>
          </a:p>
          <a:p>
            <a:pPr marL="342900" indent="-342900">
              <a:buClr>
                <a:srgbClr val="002060"/>
              </a:buClr>
              <a:buFont typeface="Wingdings" panose="05000000000000000000" pitchFamily="2" charset="2"/>
              <a:buChar char="v"/>
            </a:pPr>
            <a:r>
              <a:rPr lang="ru-RU" sz="2000" b="1" dirty="0" smtClean="0">
                <a:solidFill>
                  <a:srgbClr val="FF0000"/>
                </a:solidFill>
              </a:rPr>
              <a:t>Европейский комитет по стандартизации в электротехнике</a:t>
            </a:r>
            <a:r>
              <a:rPr lang="ru-RU" sz="2000" b="1" dirty="0" smtClean="0"/>
              <a:t> </a:t>
            </a:r>
            <a:r>
              <a:rPr lang="ru-RU" sz="2000" b="1" dirty="0" smtClean="0">
                <a:solidFill>
                  <a:srgbClr val="002060"/>
                </a:solidFill>
              </a:rPr>
              <a:t>(СЕИЭЛЕК) </a:t>
            </a:r>
            <a:r>
              <a:rPr lang="ru-RU" sz="1900" dirty="0" smtClean="0"/>
              <a:t>проводит работу по стандартизации в области электротехники и электроники (с 1972 г.)</a:t>
            </a:r>
          </a:p>
          <a:p>
            <a:pPr marL="342900" indent="-342900">
              <a:buClr>
                <a:srgbClr val="002060"/>
              </a:buClr>
              <a:buFont typeface="Wingdings" panose="05000000000000000000" pitchFamily="2" charset="2"/>
              <a:buChar char="v"/>
            </a:pPr>
            <a:r>
              <a:rPr lang="ru-RU" sz="2000" b="1" dirty="0">
                <a:solidFill>
                  <a:srgbClr val="FF0000"/>
                </a:solidFill>
              </a:rPr>
              <a:t>Европейский институт по стандартизации в области электросвязи </a:t>
            </a:r>
            <a:r>
              <a:rPr lang="ru-RU" sz="2000" b="1" dirty="0">
                <a:solidFill>
                  <a:srgbClr val="002060"/>
                </a:solidFill>
              </a:rPr>
              <a:t>(ЕТСИ</a:t>
            </a:r>
            <a:r>
              <a:rPr lang="ru-RU" sz="2000" b="1" dirty="0" smtClean="0">
                <a:solidFill>
                  <a:srgbClr val="002060"/>
                </a:solidFill>
              </a:rPr>
              <a:t>)</a:t>
            </a:r>
          </a:p>
          <a:p>
            <a:pPr marL="342900" indent="-342900">
              <a:buClr>
                <a:srgbClr val="002060"/>
              </a:buClr>
              <a:buFont typeface="Wingdings" panose="05000000000000000000" pitchFamily="2" charset="2"/>
              <a:buChar char="v"/>
            </a:pPr>
            <a:r>
              <a:rPr lang="ru-RU" sz="2000" b="1" dirty="0">
                <a:solidFill>
                  <a:srgbClr val="FF0000"/>
                </a:solidFill>
              </a:rPr>
              <a:t>Международная ассоциация стран Юго-Восточной Азии </a:t>
            </a:r>
            <a:r>
              <a:rPr lang="ru-RU" sz="2000" b="1" dirty="0">
                <a:solidFill>
                  <a:srgbClr val="002060"/>
                </a:solidFill>
              </a:rPr>
              <a:t>(АСЕАН)</a:t>
            </a:r>
          </a:p>
          <a:p>
            <a:pPr marL="342900" indent="-342900">
              <a:buClr>
                <a:srgbClr val="002060"/>
              </a:buClr>
              <a:buFont typeface="Wingdings" panose="05000000000000000000" pitchFamily="2" charset="2"/>
              <a:buChar char="v"/>
            </a:pPr>
            <a:r>
              <a:rPr lang="ru-RU" sz="2000" b="1" dirty="0" smtClean="0">
                <a:solidFill>
                  <a:srgbClr val="FF0000"/>
                </a:solidFill>
              </a:rPr>
              <a:t>Межскандинавская </a:t>
            </a:r>
            <a:r>
              <a:rPr lang="ru-RU" sz="2000" b="1" dirty="0">
                <a:solidFill>
                  <a:srgbClr val="FF0000"/>
                </a:solidFill>
              </a:rPr>
              <a:t>организация по стандартизации </a:t>
            </a:r>
            <a:r>
              <a:rPr lang="ru-RU" sz="2000" b="1" dirty="0">
                <a:solidFill>
                  <a:srgbClr val="002060"/>
                </a:solidFill>
              </a:rPr>
              <a:t>(ИНСТА</a:t>
            </a:r>
            <a:r>
              <a:rPr lang="ru-RU" sz="2000" b="1" dirty="0" smtClean="0">
                <a:solidFill>
                  <a:srgbClr val="002060"/>
                </a:solidFill>
              </a:rPr>
              <a:t>)</a:t>
            </a:r>
          </a:p>
          <a:p>
            <a:pPr marL="342900" indent="-342900">
              <a:buClr>
                <a:srgbClr val="002060"/>
              </a:buClr>
              <a:buFont typeface="Wingdings" panose="05000000000000000000" pitchFamily="2" charset="2"/>
              <a:buChar char="v"/>
            </a:pPr>
            <a:r>
              <a:rPr lang="ru-RU" sz="2000" b="1" dirty="0" smtClean="0">
                <a:solidFill>
                  <a:srgbClr val="FF0000"/>
                </a:solidFill>
              </a:rPr>
              <a:t>Панамериканский </a:t>
            </a:r>
            <a:r>
              <a:rPr lang="ru-RU" sz="2000" b="1" dirty="0">
                <a:solidFill>
                  <a:srgbClr val="FF0000"/>
                </a:solidFill>
              </a:rPr>
              <a:t>комитет стандартов </a:t>
            </a:r>
            <a:r>
              <a:rPr lang="ru-RU" sz="2000" b="1" dirty="0">
                <a:solidFill>
                  <a:srgbClr val="002060"/>
                </a:solidFill>
              </a:rPr>
              <a:t>(КОПАНТ</a:t>
            </a:r>
            <a:r>
              <a:rPr lang="ru-RU" sz="2000" b="1" dirty="0" smtClean="0">
                <a:solidFill>
                  <a:srgbClr val="002060"/>
                </a:solidFill>
              </a:rPr>
              <a:t>)</a:t>
            </a:r>
          </a:p>
          <a:p>
            <a:pPr marL="342900" indent="-342900">
              <a:buClr>
                <a:srgbClr val="002060"/>
              </a:buClr>
              <a:buFont typeface="Wingdings" panose="05000000000000000000" pitchFamily="2" charset="2"/>
              <a:buChar char="v"/>
            </a:pPr>
            <a:r>
              <a:rPr lang="ru-RU" sz="2000" b="1" dirty="0">
                <a:solidFill>
                  <a:srgbClr val="FF0000"/>
                </a:solidFill>
              </a:rPr>
              <a:t>Арабская организация по стандартизации и </a:t>
            </a:r>
            <a:r>
              <a:rPr lang="ru-RU" sz="2000" b="1" dirty="0" smtClean="0">
                <a:solidFill>
                  <a:srgbClr val="FF0000"/>
                </a:solidFill>
              </a:rPr>
              <a:t>метрологии </a:t>
            </a:r>
            <a:r>
              <a:rPr lang="ru-RU" sz="2000" b="1" dirty="0" smtClean="0">
                <a:solidFill>
                  <a:srgbClr val="002060"/>
                </a:solidFill>
              </a:rPr>
              <a:t>(АСМО)</a:t>
            </a:r>
          </a:p>
          <a:p>
            <a:pPr marL="342900" indent="-342900">
              <a:buClr>
                <a:srgbClr val="002060"/>
              </a:buClr>
              <a:buFont typeface="Wingdings" panose="05000000000000000000" pitchFamily="2" charset="2"/>
              <a:buChar char="v"/>
            </a:pPr>
            <a:r>
              <a:rPr lang="ru-RU" sz="2000" b="1" dirty="0">
                <a:solidFill>
                  <a:srgbClr val="FF0000"/>
                </a:solidFill>
              </a:rPr>
              <a:t>Африканская региональная организация по </a:t>
            </a:r>
            <a:r>
              <a:rPr lang="ru-RU" sz="2000" b="1" dirty="0" smtClean="0">
                <a:solidFill>
                  <a:srgbClr val="FF0000"/>
                </a:solidFill>
              </a:rPr>
              <a:t>стандартизации </a:t>
            </a:r>
            <a:r>
              <a:rPr lang="ru-RU" sz="2000" b="1" dirty="0" smtClean="0">
                <a:solidFill>
                  <a:srgbClr val="002060"/>
                </a:solidFill>
              </a:rPr>
              <a:t>(АРСО)</a:t>
            </a:r>
            <a:endParaRPr lang="ru-RU" sz="2000" b="1" dirty="0" smtClean="0">
              <a:solidFill>
                <a:srgbClr val="FF0000"/>
              </a:solidFill>
            </a:endParaRPr>
          </a:p>
          <a:p>
            <a:pPr marL="342900" indent="-342900">
              <a:buClr>
                <a:srgbClr val="002060"/>
              </a:buClr>
              <a:buFont typeface="Wingdings" panose="05000000000000000000" pitchFamily="2" charset="2"/>
              <a:buChar char="v"/>
            </a:pPr>
            <a:r>
              <a:rPr lang="ru-RU" sz="2000" b="1" dirty="0" smtClean="0">
                <a:solidFill>
                  <a:srgbClr val="FF0000"/>
                </a:solidFill>
              </a:rPr>
              <a:t>Межгосударственный совет </a:t>
            </a:r>
            <a:r>
              <a:rPr lang="ru-RU" sz="2000" b="1" dirty="0">
                <a:solidFill>
                  <a:srgbClr val="FF0000"/>
                </a:solidFill>
              </a:rPr>
              <a:t>по стандартизации, метрологии и </a:t>
            </a:r>
            <a:r>
              <a:rPr lang="ru-RU" sz="2000" b="1" dirty="0" smtClean="0">
                <a:solidFill>
                  <a:srgbClr val="FF0000"/>
                </a:solidFill>
              </a:rPr>
              <a:t>сертификации </a:t>
            </a:r>
            <a:r>
              <a:rPr lang="ru-RU" sz="2000" b="1" dirty="0" smtClean="0">
                <a:solidFill>
                  <a:srgbClr val="002060"/>
                </a:solidFill>
              </a:rPr>
              <a:t>(МГС СНГ)</a:t>
            </a:r>
            <a:r>
              <a:rPr lang="ru-RU" sz="2000" b="1" dirty="0" smtClean="0">
                <a:solidFill>
                  <a:srgbClr val="FF0000"/>
                </a:solidFill>
              </a:rPr>
              <a:t> </a:t>
            </a:r>
            <a:r>
              <a:rPr lang="ru-RU" sz="2000" dirty="0" smtClean="0"/>
              <a:t>– межправительственным орган </a:t>
            </a:r>
            <a:r>
              <a:rPr lang="ru-RU" sz="2000" dirty="0"/>
              <a:t>СНГ </a:t>
            </a:r>
            <a:r>
              <a:rPr lang="ru-RU" sz="2000" dirty="0" smtClean="0"/>
              <a:t>создан </a:t>
            </a:r>
            <a:r>
              <a:rPr lang="ru-RU" sz="2000" dirty="0"/>
              <a:t>13 марта 1992 г</a:t>
            </a:r>
            <a:r>
              <a:rPr lang="ru-RU" sz="2000" dirty="0" smtClean="0"/>
              <a:t>. </a:t>
            </a:r>
          </a:p>
          <a:p>
            <a:pPr marL="342900" indent="-342900">
              <a:buClr>
                <a:srgbClr val="002060"/>
              </a:buClr>
              <a:buFont typeface="Wingdings" panose="05000000000000000000" pitchFamily="2" charset="2"/>
              <a:buChar char="v"/>
            </a:pPr>
            <a:r>
              <a:rPr lang="ru-RU" sz="2000" b="1" dirty="0" smtClean="0">
                <a:solidFill>
                  <a:srgbClr val="FF0000"/>
                </a:solidFill>
              </a:rPr>
              <a:t>Евразийский </a:t>
            </a:r>
            <a:r>
              <a:rPr lang="ru-RU" sz="2000" b="1" dirty="0">
                <a:solidFill>
                  <a:srgbClr val="FF0000"/>
                </a:solidFill>
              </a:rPr>
              <a:t>экономический </a:t>
            </a:r>
            <a:r>
              <a:rPr lang="ru-RU" sz="2000" b="1" dirty="0" smtClean="0">
                <a:solidFill>
                  <a:srgbClr val="FF0000"/>
                </a:solidFill>
              </a:rPr>
              <a:t>союз </a:t>
            </a:r>
            <a:r>
              <a:rPr lang="ru-RU" sz="2000" b="1" dirty="0" smtClean="0">
                <a:solidFill>
                  <a:srgbClr val="002060"/>
                </a:solidFill>
              </a:rPr>
              <a:t>(ЕАЭС)</a:t>
            </a:r>
          </a:p>
          <a:p>
            <a:pPr marL="342900" indent="-342900">
              <a:buClr>
                <a:srgbClr val="002060"/>
              </a:buClr>
              <a:buFont typeface="Wingdings" panose="05000000000000000000" pitchFamily="2" charset="2"/>
              <a:buChar char="v"/>
            </a:pPr>
            <a:endParaRPr lang="ru-RU" sz="2300" dirty="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3800" b="1" dirty="0" smtClean="0">
                <a:ln w="17780" cmpd="sng">
                  <a:solidFill>
                    <a:srgbClr val="FF0000"/>
                  </a:solidFill>
                  <a:prstDash val="solid"/>
                  <a:miter lim="800000"/>
                </a:ln>
                <a:solidFill>
                  <a:srgbClr val="FF0000"/>
                </a:solidFill>
                <a:effectLst>
                  <a:outerShdw blurRad="50800" algn="tl" rotWithShape="0">
                    <a:srgbClr val="000000"/>
                  </a:outerShdw>
                </a:effectLst>
              </a:rPr>
              <a:t>Региональные организации</a:t>
            </a:r>
            <a:endParaRPr lang="ru-RU" sz="3800" b="1" dirty="0">
              <a:ln w="17780" cmpd="sng">
                <a:solidFill>
                  <a:srgbClr val="FF0000"/>
                </a:solidFill>
                <a:prstDash val="solid"/>
                <a:miter lim="800000"/>
              </a:ln>
              <a:solidFill>
                <a:srgbClr val="FF0000"/>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77</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321344895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249160" y="1152965"/>
            <a:ext cx="8715328" cy="3046988"/>
          </a:xfrm>
          <a:prstGeom prst="rect">
            <a:avLst/>
          </a:prstGeom>
          <a:solidFill>
            <a:schemeClr val="bg1"/>
          </a:solidFill>
        </p:spPr>
        <p:txBody>
          <a:bodyPr wrap="square">
            <a:spAutoFit/>
          </a:bodyPr>
          <a:lstStyle/>
          <a:p>
            <a:pPr>
              <a:buClr>
                <a:srgbClr val="002060"/>
              </a:buClr>
            </a:pPr>
            <a:r>
              <a:rPr lang="ru-RU" sz="2400" b="1" i="1" dirty="0">
                <a:solidFill>
                  <a:srgbClr val="FF0000"/>
                </a:solidFill>
              </a:rPr>
              <a:t>Региональный стандарт</a:t>
            </a:r>
            <a:r>
              <a:rPr lang="ru-RU" sz="2400" dirty="0"/>
              <a:t> -- стандарт, принятый региональной организацией по </a:t>
            </a:r>
            <a:r>
              <a:rPr lang="ru-RU" sz="2400" dirty="0" smtClean="0"/>
              <a:t>стандартизации:</a:t>
            </a:r>
            <a:endParaRPr lang="ru-RU" sz="2400" b="1" dirty="0" smtClean="0">
              <a:solidFill>
                <a:srgbClr val="FF0000"/>
              </a:solidFill>
            </a:endParaRPr>
          </a:p>
          <a:p>
            <a:pPr marL="342900" indent="-342900">
              <a:buClr>
                <a:srgbClr val="002060"/>
              </a:buClr>
              <a:buFont typeface="Wingdings" panose="05000000000000000000" pitchFamily="2" charset="2"/>
              <a:buChar char="v"/>
            </a:pPr>
            <a:r>
              <a:rPr lang="ru-RU" sz="2400" b="1" dirty="0" smtClean="0">
                <a:solidFill>
                  <a:srgbClr val="FF0000"/>
                </a:solidFill>
              </a:rPr>
              <a:t>EN</a:t>
            </a:r>
            <a:r>
              <a:rPr lang="ru-RU" sz="2400" dirty="0" smtClean="0"/>
              <a:t> </a:t>
            </a:r>
            <a:r>
              <a:rPr lang="ru-RU" sz="2400" dirty="0"/>
              <a:t>– </a:t>
            </a:r>
            <a:r>
              <a:rPr lang="ru-RU" sz="2400" b="1" i="1" dirty="0">
                <a:solidFill>
                  <a:srgbClr val="FF0000"/>
                </a:solidFill>
              </a:rPr>
              <a:t>евронорма</a:t>
            </a:r>
            <a:r>
              <a:rPr lang="ru-RU" sz="2400" dirty="0"/>
              <a:t> – </a:t>
            </a:r>
            <a:r>
              <a:rPr lang="ru-RU" sz="2400" b="1" i="1" dirty="0">
                <a:solidFill>
                  <a:srgbClr val="1138FB"/>
                </a:solidFill>
              </a:rPr>
              <a:t>европейский стандарт</a:t>
            </a:r>
            <a:r>
              <a:rPr lang="ru-RU" sz="2400" dirty="0"/>
              <a:t>, с согласованным техническим текстом применяемый странами членами как национальный нормативный </a:t>
            </a:r>
            <a:r>
              <a:rPr lang="ru-RU" sz="2400" dirty="0" smtClean="0"/>
              <a:t>документ</a:t>
            </a:r>
          </a:p>
          <a:p>
            <a:pPr marL="342900" indent="-342900">
              <a:buClr>
                <a:srgbClr val="002060"/>
              </a:buClr>
              <a:buFont typeface="Wingdings" panose="05000000000000000000" pitchFamily="2" charset="2"/>
              <a:buChar char="v"/>
            </a:pPr>
            <a:r>
              <a:rPr lang="ru-RU" sz="2400" b="1" dirty="0" smtClean="0">
                <a:solidFill>
                  <a:srgbClr val="FF0000"/>
                </a:solidFill>
              </a:rPr>
              <a:t>ГОСТ</a:t>
            </a:r>
            <a:r>
              <a:rPr lang="ru-RU" sz="2400" dirty="0" smtClean="0"/>
              <a:t> – </a:t>
            </a:r>
            <a:r>
              <a:rPr lang="ru-RU" sz="2400" b="1" i="1" dirty="0" smtClean="0">
                <a:solidFill>
                  <a:srgbClr val="1138FB"/>
                </a:solidFill>
              </a:rPr>
              <a:t>межгосударственный стандарт</a:t>
            </a:r>
            <a:r>
              <a:rPr lang="ru-RU" sz="2400" dirty="0" smtClean="0"/>
              <a:t> (большая часть государственных стандартов бывшего СССР, принятая МГС СНГ в качестве региональных)</a:t>
            </a:r>
            <a:endParaRPr lang="ru-RU" sz="2300" dirty="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3800" b="1" dirty="0" smtClean="0">
                <a:ln w="17780" cmpd="sng">
                  <a:solidFill>
                    <a:srgbClr val="FF0000"/>
                  </a:solidFill>
                  <a:prstDash val="solid"/>
                  <a:miter lim="800000"/>
                </a:ln>
                <a:solidFill>
                  <a:srgbClr val="FF0000"/>
                </a:solidFill>
                <a:effectLst>
                  <a:outerShdw blurRad="50800" algn="tl" rotWithShape="0">
                    <a:srgbClr val="000000"/>
                  </a:outerShdw>
                </a:effectLst>
              </a:rPr>
              <a:t>Региональные стандарты</a:t>
            </a:r>
            <a:endParaRPr lang="ru-RU" sz="3800" b="1" dirty="0">
              <a:ln w="17780" cmpd="sng">
                <a:solidFill>
                  <a:srgbClr val="FF0000"/>
                </a:solidFill>
                <a:prstDash val="solid"/>
                <a:miter lim="800000"/>
              </a:ln>
              <a:solidFill>
                <a:srgbClr val="FF0000"/>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78</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168791653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74921" y="880688"/>
            <a:ext cx="9069079" cy="5155257"/>
          </a:xfrm>
          <a:prstGeom prst="rect">
            <a:avLst/>
          </a:prstGeom>
          <a:solidFill>
            <a:schemeClr val="bg1"/>
          </a:solidFill>
        </p:spPr>
        <p:txBody>
          <a:bodyPr wrap="square">
            <a:spAutoFit/>
          </a:bodyPr>
          <a:lstStyle/>
          <a:p>
            <a:r>
              <a:rPr lang="ru-RU" sz="2200" b="1" dirty="0">
                <a:solidFill>
                  <a:srgbClr val="FF0000"/>
                </a:solidFill>
              </a:rPr>
              <a:t>Межгосударственная стандартизация</a:t>
            </a:r>
            <a:r>
              <a:rPr lang="ru-RU" sz="2200" dirty="0"/>
              <a:t> – это </a:t>
            </a:r>
            <a:r>
              <a:rPr lang="ru-RU" sz="2200" b="1" i="1" dirty="0">
                <a:solidFill>
                  <a:srgbClr val="002060"/>
                </a:solidFill>
              </a:rPr>
              <a:t>вид региональной стандартизации</a:t>
            </a:r>
            <a:r>
              <a:rPr lang="ru-RU" sz="2200" dirty="0"/>
              <a:t>, которая проводится на уровне государств </a:t>
            </a:r>
            <a:r>
              <a:rPr lang="ru-RU" sz="2200" dirty="0" smtClean="0"/>
              <a:t>–                                                   </a:t>
            </a:r>
            <a:r>
              <a:rPr lang="ru-RU" sz="2200" dirty="0"/>
              <a:t>участников Соглашения о проведении согласованной </a:t>
            </a:r>
            <a:r>
              <a:rPr lang="ru-RU" sz="2200" dirty="0" smtClean="0"/>
              <a:t>                                            политики </a:t>
            </a:r>
            <a:r>
              <a:rPr lang="ru-RU" sz="2200" dirty="0"/>
              <a:t>в области стандартизации. </a:t>
            </a:r>
            <a:endParaRPr lang="ru-RU" sz="2200" dirty="0" smtClean="0"/>
          </a:p>
          <a:p>
            <a:endParaRPr lang="ru-RU" sz="800" b="1" dirty="0"/>
          </a:p>
          <a:p>
            <a:r>
              <a:rPr lang="ru-RU" sz="1900" b="1" dirty="0" smtClean="0">
                <a:solidFill>
                  <a:srgbClr val="FF0000"/>
                </a:solidFill>
              </a:rPr>
              <a:t>Межгосударственный </a:t>
            </a:r>
            <a:r>
              <a:rPr lang="ru-RU" sz="1900" b="1" dirty="0">
                <a:solidFill>
                  <a:srgbClr val="FF0000"/>
                </a:solidFill>
              </a:rPr>
              <a:t>совет по стандартизации, </a:t>
            </a:r>
            <a:r>
              <a:rPr lang="ru-RU" sz="1900" b="1" dirty="0" smtClean="0">
                <a:solidFill>
                  <a:srgbClr val="FF0000"/>
                </a:solidFill>
              </a:rPr>
              <a:t>метрологии и сертификации </a:t>
            </a:r>
            <a:r>
              <a:rPr lang="ru-RU" sz="1900" b="1" dirty="0" smtClean="0">
                <a:solidFill>
                  <a:srgbClr val="002060"/>
                </a:solidFill>
              </a:rPr>
              <a:t>(МГС)</a:t>
            </a:r>
            <a:r>
              <a:rPr lang="ru-RU" sz="1900" dirty="0"/>
              <a:t> был создан 13 марта 1992 г. и является межправительственным органом СНГ по формированию и проведению согласованной политики по стандартизации, метрологии и сертификации</a:t>
            </a:r>
            <a:r>
              <a:rPr lang="ru-RU" sz="1900" dirty="0" smtClean="0"/>
              <a:t>.</a:t>
            </a:r>
          </a:p>
          <a:p>
            <a:r>
              <a:rPr lang="ru-RU" sz="1900" b="1" i="1" dirty="0">
                <a:solidFill>
                  <a:srgbClr val="002060"/>
                </a:solidFill>
              </a:rPr>
              <a:t>МГС</a:t>
            </a:r>
            <a:r>
              <a:rPr lang="ru-RU" sz="1900" dirty="0"/>
              <a:t> признан Международной организацией по стандартизации ИСО – </a:t>
            </a:r>
            <a:r>
              <a:rPr lang="ru-RU" sz="1900" b="1" i="1" dirty="0">
                <a:solidFill>
                  <a:srgbClr val="002060"/>
                </a:solidFill>
              </a:rPr>
              <a:t>Региональной Организацией по стандартизации </a:t>
            </a:r>
            <a:r>
              <a:rPr lang="ru-RU" sz="1900" dirty="0"/>
              <a:t>как </a:t>
            </a:r>
            <a:r>
              <a:rPr lang="ru-RU" sz="1900" b="1" dirty="0">
                <a:solidFill>
                  <a:srgbClr val="FF0000"/>
                </a:solidFill>
              </a:rPr>
              <a:t>Евразийский Совет по стандартизации, метрологии и сертификации</a:t>
            </a:r>
            <a:r>
              <a:rPr lang="ru-RU" sz="1900" dirty="0"/>
              <a:t> </a:t>
            </a:r>
            <a:r>
              <a:rPr lang="ru-RU" sz="1900" b="1" dirty="0">
                <a:solidFill>
                  <a:srgbClr val="002060"/>
                </a:solidFill>
              </a:rPr>
              <a:t>(ЕАСС).</a:t>
            </a:r>
            <a:r>
              <a:rPr lang="ru-RU" sz="1900" dirty="0"/>
              <a:t> </a:t>
            </a:r>
            <a:endParaRPr lang="ru-RU" sz="1900" dirty="0" smtClean="0"/>
          </a:p>
          <a:p>
            <a:endParaRPr lang="ru-RU" sz="500" b="1" dirty="0" smtClean="0"/>
          </a:p>
          <a:p>
            <a:r>
              <a:rPr lang="ru-RU" sz="1900" b="1" dirty="0"/>
              <a:t>Совет МГС осуществляет </a:t>
            </a:r>
            <a:r>
              <a:rPr lang="ru-RU" sz="1900" b="1" i="1" dirty="0">
                <a:solidFill>
                  <a:srgbClr val="FF0000"/>
                </a:solidFill>
              </a:rPr>
              <a:t>функции</a:t>
            </a:r>
            <a:r>
              <a:rPr lang="ru-RU" sz="1900" b="1" dirty="0"/>
              <a:t> по: </a:t>
            </a:r>
            <a:endParaRPr lang="ru-RU" sz="1900" b="1" dirty="0" smtClean="0"/>
          </a:p>
          <a:p>
            <a:pPr marL="342900" indent="-342900">
              <a:buClr>
                <a:srgbClr val="FF0000"/>
              </a:buClr>
              <a:buFont typeface="Wingdings" panose="05000000000000000000" pitchFamily="2" charset="2"/>
              <a:buChar char="Ø"/>
            </a:pPr>
            <a:r>
              <a:rPr lang="ru-RU" sz="1900" dirty="0" smtClean="0"/>
              <a:t>устранению </a:t>
            </a:r>
            <a:r>
              <a:rPr lang="ru-RU" sz="1900" dirty="0"/>
              <a:t>технических барьеров; </a:t>
            </a:r>
            <a:endParaRPr lang="ru-RU" sz="1900" dirty="0" smtClean="0"/>
          </a:p>
          <a:p>
            <a:pPr marL="342900" indent="-342900">
              <a:buClr>
                <a:srgbClr val="FF0000"/>
              </a:buClr>
              <a:buFont typeface="Wingdings" panose="05000000000000000000" pitchFamily="2" charset="2"/>
              <a:buChar char="Ø"/>
            </a:pPr>
            <a:r>
              <a:rPr lang="ru-RU" sz="1900" dirty="0" smtClean="0"/>
              <a:t>сбережению </a:t>
            </a:r>
            <a:r>
              <a:rPr lang="ru-RU" sz="1900" dirty="0"/>
              <a:t>ресурсов; </a:t>
            </a:r>
            <a:endParaRPr lang="ru-RU" sz="1900" dirty="0" smtClean="0"/>
          </a:p>
          <a:p>
            <a:pPr marL="342900" indent="-342900">
              <a:buClr>
                <a:srgbClr val="FF0000"/>
              </a:buClr>
              <a:buFont typeface="Wingdings" panose="05000000000000000000" pitchFamily="2" charset="2"/>
              <a:buChar char="Ø"/>
            </a:pPr>
            <a:r>
              <a:rPr lang="ru-RU" sz="1900" dirty="0" smtClean="0"/>
              <a:t>созданию </a:t>
            </a:r>
            <a:r>
              <a:rPr lang="ru-RU" sz="1900" dirty="0"/>
              <a:t>необходимой базы, предназначенной для исполнения требований технических регламентов</a:t>
            </a:r>
            <a:r>
              <a:rPr lang="ru-RU" sz="1900" dirty="0" smtClean="0"/>
              <a:t>.</a:t>
            </a:r>
            <a:endParaRPr lang="ru-RU" sz="1900" dirty="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3800" b="1" dirty="0" smtClean="0">
                <a:ln w="17780" cmpd="sng">
                  <a:solidFill>
                    <a:srgbClr val="FF0000"/>
                  </a:solidFill>
                  <a:prstDash val="solid"/>
                  <a:miter lim="800000"/>
                </a:ln>
                <a:solidFill>
                  <a:srgbClr val="FF0000"/>
                </a:solidFill>
                <a:effectLst>
                  <a:outerShdw blurRad="50800" algn="tl" rotWithShape="0">
                    <a:srgbClr val="000000"/>
                  </a:outerShdw>
                </a:effectLst>
              </a:rPr>
              <a:t>Региональная стандартизация</a:t>
            </a:r>
            <a:endParaRPr lang="ru-RU" sz="3800" b="1" dirty="0">
              <a:ln w="17780" cmpd="sng">
                <a:solidFill>
                  <a:srgbClr val="FF0000"/>
                </a:solidFill>
                <a:prstDash val="solid"/>
                <a:miter lim="800000"/>
              </a:ln>
              <a:solidFill>
                <a:srgbClr val="FF0000"/>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79</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pic>
        <p:nvPicPr>
          <p:cNvPr id="1026" name="Picture 2" descr="S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012" y="1124744"/>
            <a:ext cx="1368492" cy="136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82422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08952"/>
            <a:ext cx="8247860" cy="545080"/>
          </a:xfrm>
          <a:solidFill>
            <a:srgbClr val="FFFF00"/>
          </a:solidFill>
        </p:spPr>
        <p:txBody>
          <a:bodyPr>
            <a:normAutofit fontScale="90000"/>
          </a:bodyPr>
          <a:lstStyle/>
          <a:p>
            <a:r>
              <a:rPr lang="ru-RU" b="1" dirty="0" smtClean="0">
                <a:ln w="17780" cmpd="sng">
                  <a:solidFill>
                    <a:srgbClr val="FFFFFF"/>
                  </a:solidFill>
                  <a:prstDash val="solid"/>
                  <a:miter lim="800000"/>
                </a:ln>
                <a:solidFill>
                  <a:srgbClr val="1138FB"/>
                </a:solidFill>
                <a:effectLst>
                  <a:outerShdw blurRad="50800" algn="tl" rotWithShape="0">
                    <a:srgbClr val="000000"/>
                  </a:outerShdw>
                </a:effectLst>
              </a:rPr>
              <a:t>СУЩНОСТЬ СТАНДАРТИЗАЦИИ</a:t>
            </a:r>
            <a:endParaRPr lang="ru-RU" b="1" dirty="0">
              <a:ln w="17780" cmpd="sng">
                <a:solidFill>
                  <a:srgbClr val="FFFFFF"/>
                </a:solidFill>
                <a:prstDash val="solid"/>
                <a:miter lim="800000"/>
              </a:ln>
              <a:solidFill>
                <a:srgbClr val="1138FB"/>
              </a:solidFill>
              <a:effectLst>
                <a:outerShdw blurRad="50800" algn="tl" rotWithShape="0">
                  <a:srgbClr val="000000"/>
                </a:outerShdw>
              </a:effectLst>
            </a:endParaRPr>
          </a:p>
        </p:txBody>
      </p:sp>
      <p:sp>
        <p:nvSpPr>
          <p:cNvPr id="56" name="Подзаголовок 55"/>
          <p:cNvSpPr>
            <a:spLocks noGrp="1"/>
          </p:cNvSpPr>
          <p:nvPr>
            <p:ph idx="1"/>
          </p:nvPr>
        </p:nvSpPr>
        <p:spPr>
          <a:xfrm>
            <a:off x="206261" y="1268760"/>
            <a:ext cx="8715436" cy="4084506"/>
          </a:xfrm>
          <a:solidFill>
            <a:schemeClr val="bg1"/>
          </a:solidFill>
          <a:ln>
            <a:solidFill>
              <a:schemeClr val="bg1"/>
            </a:solidFill>
          </a:ln>
          <a:effectLst>
            <a:innerShdw blurRad="266700" dist="152400" dir="13500000">
              <a:prstClr val="black">
                <a:alpha val="50000"/>
              </a:prstClr>
            </a:innerShdw>
          </a:effectLst>
        </p:spPr>
        <p:txBody>
          <a:bodyPr>
            <a:normAutofit/>
          </a:bodyPr>
          <a:lstStyle/>
          <a:p>
            <a:pPr marL="0" indent="0">
              <a:buNone/>
            </a:pPr>
            <a:endParaRPr lang="ru-RU" sz="900" b="1" i="1" dirty="0" smtClean="0">
              <a:solidFill>
                <a:srgbClr val="FF0000"/>
              </a:solidFill>
            </a:endParaRPr>
          </a:p>
          <a:p>
            <a:pPr marL="88900" indent="0">
              <a:buNone/>
            </a:pPr>
            <a:r>
              <a:rPr lang="ru-RU" sz="3400" b="1" dirty="0">
                <a:solidFill>
                  <a:srgbClr val="FF0000"/>
                </a:solidFill>
              </a:rPr>
              <a:t>Стандартизация</a:t>
            </a:r>
            <a:r>
              <a:rPr lang="ru-RU" sz="3400" dirty="0"/>
              <a:t> – деятельность, направленная на разработку и установление требований, норм, правил, </a:t>
            </a:r>
            <a:r>
              <a:rPr lang="ru-RU" sz="3400" dirty="0" smtClean="0"/>
              <a:t>характеристик, </a:t>
            </a:r>
            <a:r>
              <a:rPr lang="ru-RU" sz="3400" dirty="0"/>
              <a:t>а </a:t>
            </a:r>
            <a:r>
              <a:rPr lang="ru-RU" sz="3400" dirty="0" smtClean="0"/>
              <a:t>также </a:t>
            </a:r>
            <a:r>
              <a:rPr lang="ru-RU" sz="3400" dirty="0"/>
              <a:t>обеспечивающие право потребителя на приобретение товаров, надлежащего качества, за приемлемую цену и право на безопасность и комфортность </a:t>
            </a:r>
            <a:r>
              <a:rPr lang="ru-RU" sz="3400" dirty="0" smtClean="0"/>
              <a:t>труда</a:t>
            </a:r>
          </a:p>
          <a:p>
            <a:pPr marL="0" indent="0">
              <a:buNone/>
            </a:pPr>
            <a:endParaRPr lang="ru-RU" sz="3600" dirty="0"/>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8</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3B4BE4CE-F87E-49AB-A223-A2028ECFDE2B}" type="datetime1">
              <a:rPr lang="ru-RU" smtClean="0"/>
              <a:pPr/>
              <a:t>01.02.2022</a:t>
            </a:fld>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87566250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plus(in)">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74921" y="880688"/>
            <a:ext cx="8994157" cy="5663089"/>
          </a:xfrm>
          <a:prstGeom prst="rect">
            <a:avLst/>
          </a:prstGeom>
          <a:solidFill>
            <a:schemeClr val="bg1"/>
          </a:solidFill>
        </p:spPr>
        <p:txBody>
          <a:bodyPr wrap="square">
            <a:spAutoFit/>
          </a:bodyPr>
          <a:lstStyle/>
          <a:p>
            <a:r>
              <a:rPr lang="ru-RU" sz="2200" b="1" dirty="0">
                <a:solidFill>
                  <a:srgbClr val="FF0000"/>
                </a:solidFill>
              </a:rPr>
              <a:t>Евразийский экономический союз </a:t>
            </a:r>
            <a:r>
              <a:rPr lang="ru-RU" sz="2200" dirty="0" smtClean="0"/>
              <a:t>– международная организация </a:t>
            </a:r>
            <a:r>
              <a:rPr lang="ru-RU" sz="2200" b="1" i="1" dirty="0">
                <a:solidFill>
                  <a:srgbClr val="1138FB"/>
                </a:solidFill>
              </a:rPr>
              <a:t>региональной</a:t>
            </a:r>
            <a:r>
              <a:rPr lang="ru-RU" sz="2200" dirty="0"/>
              <a:t> экономической интеграции, обладающая международной </a:t>
            </a:r>
            <a:r>
              <a:rPr lang="ru-RU" sz="2200" dirty="0" err="1"/>
              <a:t>правосубъектностью</a:t>
            </a:r>
            <a:r>
              <a:rPr lang="ru-RU" sz="2200" dirty="0"/>
              <a:t> и учрежденная </a:t>
            </a:r>
            <a:r>
              <a:rPr lang="ru-RU" sz="2200" dirty="0">
                <a:hlinkClick r:id="rId3"/>
              </a:rPr>
              <a:t>Договором о Евразийском экономическом союзе</a:t>
            </a:r>
            <a:r>
              <a:rPr lang="ru-RU" sz="2200" dirty="0" smtClean="0"/>
              <a:t>.</a:t>
            </a:r>
          </a:p>
          <a:p>
            <a:endParaRPr lang="ru-RU" sz="800" dirty="0"/>
          </a:p>
          <a:p>
            <a:r>
              <a:rPr lang="ru-RU" dirty="0"/>
              <a:t>В ЕАЭС обеспечивается </a:t>
            </a:r>
            <a:r>
              <a:rPr lang="ru-RU" dirty="0">
                <a:hlinkClick r:id="rId4"/>
              </a:rPr>
              <a:t>свобода движения товаров, услуг, капитала и рабочей силы</a:t>
            </a:r>
            <a:r>
              <a:rPr lang="ru-RU" dirty="0"/>
              <a:t>, а также проведение скоординированной, согласованной или единой политики в отраслях экономики.</a:t>
            </a:r>
          </a:p>
          <a:p>
            <a:r>
              <a:rPr lang="ru-RU" dirty="0"/>
              <a:t>Государствами–членами Евразийского экономического союза являются </a:t>
            </a:r>
            <a:r>
              <a:rPr lang="ru-RU" b="1" i="1" dirty="0">
                <a:solidFill>
                  <a:srgbClr val="1138FB"/>
                </a:solidFill>
              </a:rPr>
              <a:t>Республика Армения, Республика Беларусь, Республика Казахстан, </a:t>
            </a:r>
            <a:r>
              <a:rPr lang="ru-RU" b="1" i="1" dirty="0" err="1">
                <a:solidFill>
                  <a:srgbClr val="1138FB"/>
                </a:solidFill>
              </a:rPr>
              <a:t>Кыргызская</a:t>
            </a:r>
            <a:r>
              <a:rPr lang="ru-RU" b="1" i="1" dirty="0">
                <a:solidFill>
                  <a:srgbClr val="1138FB"/>
                </a:solidFill>
              </a:rPr>
              <a:t> Республика </a:t>
            </a:r>
            <a:r>
              <a:rPr lang="ru-RU" dirty="0"/>
              <a:t>и</a:t>
            </a:r>
            <a:r>
              <a:rPr lang="ru-RU" b="1" i="1" dirty="0">
                <a:solidFill>
                  <a:srgbClr val="1138FB"/>
                </a:solidFill>
              </a:rPr>
              <a:t> Российская Федерация</a:t>
            </a:r>
            <a:r>
              <a:rPr lang="ru-RU" dirty="0" smtClean="0"/>
              <a:t>.</a:t>
            </a:r>
          </a:p>
          <a:p>
            <a:r>
              <a:rPr lang="ru-RU" dirty="0"/>
              <a:t>ЕАЭС создан </a:t>
            </a:r>
            <a:r>
              <a:rPr lang="ru-RU" b="1" i="1" dirty="0">
                <a:solidFill>
                  <a:srgbClr val="FF0000"/>
                </a:solidFill>
              </a:rPr>
              <a:t>в целях </a:t>
            </a:r>
            <a:r>
              <a:rPr lang="ru-RU" dirty="0"/>
              <a:t>всесторонней модернизации, кооперации и повышения конкурентоспособности национальных экономик и создания условий для стабильного развития в интересах повышения жизненного уровня населения государств-членов.</a:t>
            </a:r>
            <a:endParaRPr lang="ru-RU" dirty="0" smtClean="0"/>
          </a:p>
          <a:p>
            <a:endParaRPr lang="ru-RU" sz="2400" dirty="0" smtClean="0"/>
          </a:p>
          <a:p>
            <a:endParaRPr lang="ru-RU" sz="2400" dirty="0" smtClean="0"/>
          </a:p>
          <a:p>
            <a:endParaRPr lang="ru-RU" sz="2400" dirty="0">
              <a:effectLst/>
            </a:endParaRPr>
          </a:p>
          <a:p>
            <a:endParaRPr lang="ru-RU" sz="2400" dirty="0">
              <a:effectLst/>
            </a:endParaRP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3800" b="1" dirty="0" smtClean="0">
                <a:ln w="17780" cmpd="sng">
                  <a:solidFill>
                    <a:srgbClr val="FF0000"/>
                  </a:solidFill>
                  <a:prstDash val="solid"/>
                  <a:miter lim="800000"/>
                </a:ln>
                <a:solidFill>
                  <a:srgbClr val="FF0000"/>
                </a:solidFill>
                <a:effectLst>
                  <a:outerShdw blurRad="50800" algn="tl" rotWithShape="0">
                    <a:srgbClr val="000000"/>
                  </a:outerShdw>
                </a:effectLst>
              </a:rPr>
              <a:t>Региональная стандартизация</a:t>
            </a:r>
            <a:endParaRPr lang="ru-RU" sz="3800" b="1" dirty="0">
              <a:ln w="17780" cmpd="sng">
                <a:solidFill>
                  <a:srgbClr val="FF0000"/>
                </a:solidFill>
                <a:prstDash val="solid"/>
                <a:miter lim="800000"/>
              </a:ln>
              <a:solidFill>
                <a:srgbClr val="FF0000"/>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80</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743" y="4869161"/>
            <a:ext cx="4722921" cy="1199472"/>
          </a:xfrm>
          <a:prstGeom prst="rect">
            <a:avLst/>
          </a:prstGeom>
        </p:spPr>
      </p:pic>
    </p:spTree>
    <p:extLst>
      <p:ext uri="{BB962C8B-B14F-4D97-AF65-F5344CB8AC3E}">
        <p14:creationId xmlns:p14="http://schemas.microsoft.com/office/powerpoint/2010/main" val="83024288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3800" b="1" dirty="0" smtClean="0">
                <a:ln w="17780" cmpd="sng">
                  <a:solidFill>
                    <a:srgbClr val="FF0000"/>
                  </a:solidFill>
                  <a:prstDash val="solid"/>
                  <a:miter lim="800000"/>
                </a:ln>
                <a:solidFill>
                  <a:srgbClr val="FF0000"/>
                </a:solidFill>
                <a:effectLst>
                  <a:outerShdw blurRad="50800" algn="tl" rotWithShape="0">
                    <a:srgbClr val="000000"/>
                  </a:outerShdw>
                </a:effectLst>
              </a:rPr>
              <a:t>Региональная стандартизация</a:t>
            </a:r>
            <a:endParaRPr lang="ru-RU" sz="3800" b="1" dirty="0">
              <a:ln w="17780" cmpd="sng">
                <a:solidFill>
                  <a:srgbClr val="FF0000"/>
                </a:solidFill>
                <a:prstDash val="solid"/>
                <a:miter lim="800000"/>
              </a:ln>
              <a:solidFill>
                <a:srgbClr val="FF0000"/>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81</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748547"/>
            <a:ext cx="7852459" cy="5848805"/>
          </a:xfrm>
          <a:prstGeom prst="rect">
            <a:avLst/>
          </a:prstGeom>
        </p:spPr>
      </p:pic>
    </p:spTree>
    <p:extLst>
      <p:ext uri="{BB962C8B-B14F-4D97-AF65-F5344CB8AC3E}">
        <p14:creationId xmlns:p14="http://schemas.microsoft.com/office/powerpoint/2010/main" val="386824448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0" y="880688"/>
            <a:ext cx="9143999" cy="4955203"/>
          </a:xfrm>
          <a:prstGeom prst="rect">
            <a:avLst/>
          </a:prstGeom>
          <a:solidFill>
            <a:schemeClr val="bg1"/>
          </a:solidFill>
        </p:spPr>
        <p:txBody>
          <a:bodyPr wrap="square">
            <a:spAutoFit/>
          </a:bodyPr>
          <a:lstStyle/>
          <a:p>
            <a:r>
              <a:rPr lang="ru-RU" sz="2000" b="1" dirty="0" smtClean="0">
                <a:solidFill>
                  <a:srgbClr val="FF0000"/>
                </a:solidFill>
              </a:rPr>
              <a:t>Таможенный </a:t>
            </a:r>
            <a:r>
              <a:rPr lang="ru-RU" sz="2000" b="1" dirty="0">
                <a:solidFill>
                  <a:srgbClr val="FF0000"/>
                </a:solidFill>
              </a:rPr>
              <a:t>союз ЕАЭС </a:t>
            </a:r>
            <a:r>
              <a:rPr lang="ru-RU" sz="2000" b="1" dirty="0"/>
              <a:t>— форма торгово-экономической интеграции стран-участников, предусматривающая единую таможенную территорию, в пределах которой во взаимной торговле товарами не применяются таможенные пошлины и ограничения экономического характера, за исключением специальных защитных, антидемпинговых и компенсационных мер. </a:t>
            </a:r>
            <a:endParaRPr lang="ru-RU" sz="2000" b="1" dirty="0" smtClean="0"/>
          </a:p>
          <a:p>
            <a:r>
              <a:rPr lang="ru-RU" dirty="0" smtClean="0"/>
              <a:t>При </a:t>
            </a:r>
            <a:r>
              <a:rPr lang="ru-RU" dirty="0"/>
              <a:t>этом страны-участники Таможенного союза применяют единые таможенные тарифы и другие меры регулирования при торговле с третьими странами.</a:t>
            </a:r>
          </a:p>
          <a:p>
            <a:r>
              <a:rPr lang="ru-RU" dirty="0"/>
              <a:t>Единую таможенную территорию Таможенного союза составляют территории стран-участников Таможенного союза, а также искусственные острова, установки, сооружения и иные объекты, в отношении которых государства-члены Таможенного союза обладают исключительной юрисдикцией.</a:t>
            </a:r>
          </a:p>
          <a:p>
            <a:r>
              <a:rPr lang="ru-RU" b="1" i="1" dirty="0">
                <a:solidFill>
                  <a:srgbClr val="FF0000"/>
                </a:solidFill>
              </a:rPr>
              <a:t>Страны-участники Таможенного союза:</a:t>
            </a:r>
          </a:p>
          <a:p>
            <a:pPr marL="742950" lvl="1" indent="-285750">
              <a:buClr>
                <a:srgbClr val="FF0000"/>
              </a:buClr>
              <a:buFont typeface="Wingdings" panose="05000000000000000000" pitchFamily="2" charset="2"/>
              <a:buChar char="v"/>
            </a:pPr>
            <a:r>
              <a:rPr lang="ru-RU" b="1" dirty="0"/>
              <a:t>Казахстан </a:t>
            </a:r>
            <a:r>
              <a:rPr lang="ru-RU" dirty="0"/>
              <a:t>— с 1 июля 2010 года</a:t>
            </a:r>
          </a:p>
          <a:p>
            <a:pPr marL="742950" lvl="1" indent="-285750">
              <a:buClr>
                <a:srgbClr val="FF0000"/>
              </a:buClr>
              <a:buFont typeface="Wingdings" panose="05000000000000000000" pitchFamily="2" charset="2"/>
              <a:buChar char="v"/>
            </a:pPr>
            <a:r>
              <a:rPr lang="ru-RU" b="1" dirty="0"/>
              <a:t>Россия</a:t>
            </a:r>
            <a:r>
              <a:rPr lang="ru-RU" dirty="0"/>
              <a:t> — с 1 июля 2010 года</a:t>
            </a:r>
          </a:p>
          <a:p>
            <a:pPr marL="742950" lvl="1" indent="-285750">
              <a:buClr>
                <a:srgbClr val="FF0000"/>
              </a:buClr>
              <a:buFont typeface="Wingdings" panose="05000000000000000000" pitchFamily="2" charset="2"/>
              <a:buChar char="v"/>
            </a:pPr>
            <a:r>
              <a:rPr lang="ru-RU" b="1" dirty="0"/>
              <a:t>Белоруссия</a:t>
            </a:r>
            <a:r>
              <a:rPr lang="ru-RU" dirty="0"/>
              <a:t> — с 6 июля 2010 года</a:t>
            </a:r>
          </a:p>
          <a:p>
            <a:pPr marL="742950" lvl="1" indent="-285750">
              <a:buClr>
                <a:srgbClr val="FF0000"/>
              </a:buClr>
              <a:buFont typeface="Wingdings" panose="05000000000000000000" pitchFamily="2" charset="2"/>
              <a:buChar char="v"/>
            </a:pPr>
            <a:r>
              <a:rPr lang="ru-RU" b="1" dirty="0"/>
              <a:t>Армения</a:t>
            </a:r>
            <a:r>
              <a:rPr lang="ru-RU" dirty="0"/>
              <a:t> — с 10 октября 2014 года</a:t>
            </a:r>
          </a:p>
          <a:p>
            <a:pPr marL="742950" lvl="1" indent="-285750">
              <a:buClr>
                <a:srgbClr val="FF0000"/>
              </a:buClr>
              <a:buFont typeface="Wingdings" panose="05000000000000000000" pitchFamily="2" charset="2"/>
              <a:buChar char="v"/>
            </a:pPr>
            <a:r>
              <a:rPr lang="ru-RU" b="1" dirty="0"/>
              <a:t>Киргизия</a:t>
            </a:r>
            <a:r>
              <a:rPr lang="ru-RU" dirty="0"/>
              <a:t> — с 8 мая 2015 </a:t>
            </a:r>
            <a:r>
              <a:rPr lang="ru-RU" dirty="0" smtClean="0"/>
              <a:t>года</a:t>
            </a:r>
            <a:endParaRPr lang="ru-RU" sz="2400" dirty="0">
              <a:effectLst/>
            </a:endParaRP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4000" b="1" dirty="0">
                <a:solidFill>
                  <a:srgbClr val="1138FB"/>
                </a:solidFill>
              </a:rPr>
              <a:t>Таможенный союз ЕАЭС</a:t>
            </a: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82</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309213559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87352" y="1035510"/>
            <a:ext cx="8682100" cy="4724370"/>
          </a:xfrm>
          <a:prstGeom prst="rect">
            <a:avLst/>
          </a:prstGeom>
          <a:solidFill>
            <a:schemeClr val="bg1"/>
          </a:solidFill>
        </p:spPr>
        <p:txBody>
          <a:bodyPr wrap="square">
            <a:spAutoFit/>
          </a:bodyPr>
          <a:lstStyle/>
          <a:p>
            <a:r>
              <a:rPr lang="ru-RU" sz="2100" dirty="0"/>
              <a:t>В 2007 году был окончательно сформирован Евразийский таможенный союз, в который вошли Российская Федерация, Казахстан, Беларусь и ряд других стран бывшего Советского союза. </a:t>
            </a:r>
            <a:endParaRPr lang="ru-RU" sz="2100" dirty="0" smtClean="0"/>
          </a:p>
          <a:p>
            <a:endParaRPr lang="ru-RU" sz="1400" dirty="0" smtClean="0"/>
          </a:p>
          <a:p>
            <a:r>
              <a:rPr lang="ru-RU" sz="2100" dirty="0" smtClean="0"/>
              <a:t>Одна из </a:t>
            </a:r>
            <a:r>
              <a:rPr lang="ru-RU" sz="2100" b="1" dirty="0" smtClean="0"/>
              <a:t>основных целей создания этой организации </a:t>
            </a:r>
            <a:r>
              <a:rPr lang="ru-RU" sz="2100" dirty="0" smtClean="0"/>
              <a:t>– </a:t>
            </a:r>
            <a:r>
              <a:rPr lang="ru-RU" sz="2100" dirty="0"/>
              <a:t>формирование единого таможенного пространства, по которому по одним </a:t>
            </a:r>
            <a:r>
              <a:rPr lang="ru-RU" sz="2100" dirty="0" smtClean="0"/>
              <a:t>и </a:t>
            </a:r>
            <a:r>
              <a:rPr lang="ru-RU" sz="2100" dirty="0"/>
              <a:t>тем же правилам будут перемещаться товары и транспорт. </a:t>
            </a:r>
            <a:endParaRPr lang="ru-RU" sz="2100" dirty="0" smtClean="0"/>
          </a:p>
          <a:p>
            <a:endParaRPr lang="ru-RU" sz="1400" dirty="0" smtClean="0"/>
          </a:p>
          <a:p>
            <a:r>
              <a:rPr lang="ru-RU" sz="2100" dirty="0" smtClean="0"/>
              <a:t>Для </a:t>
            </a:r>
            <a:r>
              <a:rPr lang="ru-RU" sz="2100" dirty="0"/>
              <a:t>унификации требований к такому перемещению было принято и ратифицировано странами-участниками несколько </a:t>
            </a:r>
            <a:r>
              <a:rPr lang="ru-RU" sz="2100" b="1" dirty="0"/>
              <a:t>нормативных правовых актов</a:t>
            </a:r>
            <a:r>
              <a:rPr lang="ru-RU" sz="2100" dirty="0" smtClean="0"/>
              <a:t>.</a:t>
            </a:r>
          </a:p>
          <a:p>
            <a:r>
              <a:rPr lang="ru-RU" sz="2100" dirty="0" smtClean="0"/>
              <a:t>Среди </a:t>
            </a:r>
            <a:r>
              <a:rPr lang="ru-RU" sz="2100" dirty="0"/>
              <a:t>них </a:t>
            </a:r>
            <a:r>
              <a:rPr lang="ru-RU" sz="2100" b="1" dirty="0">
                <a:solidFill>
                  <a:srgbClr val="FF0000"/>
                </a:solidFill>
              </a:rPr>
              <a:t>Технический регламент ТР ТС </a:t>
            </a:r>
            <a:r>
              <a:rPr lang="ru-RU" sz="2100" b="1" dirty="0" smtClean="0">
                <a:solidFill>
                  <a:srgbClr val="FF0000"/>
                </a:solidFill>
              </a:rPr>
              <a:t>018/2011 «О безопасности колесных транспортных средств»</a:t>
            </a:r>
            <a:r>
              <a:rPr lang="ru-RU" sz="2100" dirty="0" smtClean="0"/>
              <a:t>, </a:t>
            </a:r>
            <a:r>
              <a:rPr lang="ru-RU" sz="2100" dirty="0"/>
              <a:t>где изложены </a:t>
            </a:r>
            <a:r>
              <a:rPr lang="ru-RU" sz="2100" b="1" i="1" dirty="0">
                <a:solidFill>
                  <a:srgbClr val="0070C0"/>
                </a:solidFill>
              </a:rPr>
              <a:t>требования, которым должны соответствовать автомобили, ввозимые на территорию Таможенного союза или производимые в странах-участниках</a:t>
            </a:r>
            <a:r>
              <a:rPr lang="ru-RU" sz="2100" dirty="0"/>
              <a:t>.</a:t>
            </a:r>
            <a:endParaRPr lang="ru-RU" sz="2100" dirty="0">
              <a:effectLst/>
            </a:endParaRP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2400" b="1" dirty="0">
                <a:solidFill>
                  <a:srgbClr val="FF0000"/>
                </a:solidFill>
              </a:rPr>
              <a:t>Технический регламент ТР ТС 018/2011 </a:t>
            </a:r>
            <a:r>
              <a:rPr lang="ru-RU" sz="2400" b="1" dirty="0" smtClean="0">
                <a:solidFill>
                  <a:srgbClr val="FF0000"/>
                </a:solidFill>
              </a:rPr>
              <a:t/>
            </a:r>
            <a:br>
              <a:rPr lang="ru-RU" sz="2400" b="1" dirty="0" smtClean="0">
                <a:solidFill>
                  <a:srgbClr val="FF0000"/>
                </a:solidFill>
              </a:rPr>
            </a:br>
            <a:r>
              <a:rPr lang="ru-RU" sz="2400" b="1" dirty="0" smtClean="0">
                <a:solidFill>
                  <a:srgbClr val="FF0000"/>
                </a:solidFill>
              </a:rPr>
              <a:t>«</a:t>
            </a:r>
            <a:r>
              <a:rPr lang="ru-RU" sz="2400" b="1" dirty="0">
                <a:solidFill>
                  <a:srgbClr val="FF0000"/>
                </a:solidFill>
              </a:rPr>
              <a:t>О безопасности колесных транспортных средств»</a:t>
            </a:r>
            <a:endParaRPr lang="ru-RU" sz="2400" b="1" dirty="0">
              <a:solidFill>
                <a:srgbClr val="1138FB"/>
              </a:solidFill>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83</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29999782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3867244" y="868771"/>
            <a:ext cx="5195396" cy="3108543"/>
          </a:xfrm>
          <a:prstGeom prst="rect">
            <a:avLst/>
          </a:prstGeom>
          <a:solidFill>
            <a:schemeClr val="bg1"/>
          </a:solidFill>
        </p:spPr>
        <p:txBody>
          <a:bodyPr wrap="square">
            <a:spAutoFit/>
          </a:bodyPr>
          <a:lstStyle/>
          <a:p>
            <a:pPr algn="ctr"/>
            <a:r>
              <a:rPr lang="ru-RU" sz="3100" b="1" dirty="0" smtClean="0">
                <a:solidFill>
                  <a:srgbClr val="FF0000"/>
                </a:solidFill>
              </a:rPr>
              <a:t>Содержание</a:t>
            </a:r>
            <a:endParaRPr lang="ru-RU" sz="3100" b="1" dirty="0">
              <a:solidFill>
                <a:srgbClr val="FF0000"/>
              </a:solidFill>
            </a:endParaRPr>
          </a:p>
          <a:p>
            <a:pPr marL="285750" indent="-285750">
              <a:buClr>
                <a:srgbClr val="FF0000"/>
              </a:buClr>
              <a:buFont typeface="Wingdings" panose="05000000000000000000" pitchFamily="2" charset="2"/>
              <a:buChar char="Ø"/>
            </a:pPr>
            <a:r>
              <a:rPr lang="ru-RU" sz="3100" dirty="0">
                <a:hlinkClick r:id="rId3"/>
              </a:rPr>
              <a:t>Основные положения</a:t>
            </a:r>
            <a:endParaRPr lang="ru-RU" sz="3100" dirty="0"/>
          </a:p>
          <a:p>
            <a:pPr marL="628650" indent="-285750">
              <a:buClr>
                <a:srgbClr val="FF0000"/>
              </a:buClr>
              <a:buFont typeface="Wingdings" panose="05000000000000000000" pitchFamily="2" charset="2"/>
              <a:buChar char="§"/>
            </a:pPr>
            <a:r>
              <a:rPr lang="ru-RU" sz="3100" u="sng" dirty="0">
                <a:hlinkClick r:id="rId4"/>
              </a:rPr>
              <a:t>Требования безопасности</a:t>
            </a:r>
            <a:endParaRPr lang="ru-RU" sz="3100" u="sng" dirty="0"/>
          </a:p>
          <a:p>
            <a:pPr marL="628650" indent="-285750">
              <a:buClr>
                <a:srgbClr val="FF0000"/>
              </a:buClr>
              <a:buFont typeface="Wingdings" panose="05000000000000000000" pitchFamily="2" charset="2"/>
              <a:buChar char="§"/>
            </a:pPr>
            <a:r>
              <a:rPr lang="ru-RU" sz="3100" u="sng" dirty="0">
                <a:hlinkClick r:id="rId5"/>
              </a:rPr>
              <a:t>Оценка соответствия</a:t>
            </a:r>
            <a:endParaRPr lang="ru-RU" sz="3100" u="sng" dirty="0"/>
          </a:p>
          <a:p>
            <a:pPr marL="628650" indent="-285750">
              <a:buClr>
                <a:srgbClr val="FF0000"/>
              </a:buClr>
              <a:buFont typeface="Wingdings" panose="05000000000000000000" pitchFamily="2" charset="2"/>
              <a:buChar char="§"/>
            </a:pPr>
            <a:r>
              <a:rPr lang="ru-RU" sz="3100" u="sng" dirty="0">
                <a:hlinkClick r:id="rId6"/>
              </a:rPr>
              <a:t>Объекты регулирования</a:t>
            </a:r>
            <a:endParaRPr lang="ru-RU" sz="3100" u="sng" dirty="0"/>
          </a:p>
          <a:p>
            <a:pPr marL="628650" indent="-285750">
              <a:buClr>
                <a:srgbClr val="FF0000"/>
              </a:buClr>
              <a:buFont typeface="Wingdings" panose="05000000000000000000" pitchFamily="2" charset="2"/>
              <a:buChar char="§"/>
            </a:pPr>
            <a:r>
              <a:rPr lang="ru-RU" sz="3100" u="sng" dirty="0">
                <a:hlinkClick r:id="rId7"/>
              </a:rPr>
              <a:t>Прочие </a:t>
            </a:r>
            <a:r>
              <a:rPr lang="ru-RU" sz="3100" u="sng" dirty="0" smtClean="0">
                <a:hlinkClick r:id="rId7"/>
              </a:rPr>
              <a:t>положения</a:t>
            </a:r>
            <a:endParaRPr lang="ru-RU" sz="3100" u="sng" dirty="0" smtClean="0"/>
          </a:p>
          <a:p>
            <a:pPr marL="628650" indent="-285750">
              <a:buClr>
                <a:srgbClr val="FF0000"/>
              </a:buClr>
              <a:buFont typeface="Wingdings" panose="05000000000000000000" pitchFamily="2" charset="2"/>
              <a:buChar char="§"/>
            </a:pPr>
            <a:endParaRPr lang="ru-RU" sz="1000" dirty="0">
              <a:effectLst/>
            </a:endParaRP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2400" b="1" dirty="0">
                <a:solidFill>
                  <a:srgbClr val="FF0000"/>
                </a:solidFill>
              </a:rPr>
              <a:t>Технический регламент ТР ТС 018/2011 </a:t>
            </a:r>
            <a:br>
              <a:rPr lang="ru-RU" sz="2400" b="1" dirty="0">
                <a:solidFill>
                  <a:srgbClr val="FF0000"/>
                </a:solidFill>
              </a:rPr>
            </a:br>
            <a:r>
              <a:rPr lang="ru-RU" sz="2400" b="1" dirty="0">
                <a:solidFill>
                  <a:srgbClr val="FF0000"/>
                </a:solidFill>
              </a:rPr>
              <a:t>«О безопасности колесных транспортных средств»</a:t>
            </a:r>
            <a:endParaRPr lang="ru-RU" sz="2400" b="1" dirty="0">
              <a:solidFill>
                <a:srgbClr val="1138FB"/>
              </a:solidFill>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84</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pic>
        <p:nvPicPr>
          <p:cNvPr id="1026" name="Picture 2" descr="Обзор технического регламента таможенного союза ТР ТС 018/20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940" y="857094"/>
            <a:ext cx="3604676" cy="5158866"/>
          </a:xfrm>
          <a:prstGeom prst="rect">
            <a:avLst/>
          </a:prstGeom>
          <a:noFill/>
          <a:extLst>
            <a:ext uri="{909E8E84-426E-40DD-AFC4-6F175D3DCCD1}">
              <a14:hiddenFill xmlns:a14="http://schemas.microsoft.com/office/drawing/2010/main">
                <a:solidFill>
                  <a:srgbClr val="FFFFFF"/>
                </a:solidFill>
              </a14:hiddenFill>
            </a:ext>
          </a:extLst>
        </p:spPr>
      </p:pic>
      <p:sp>
        <p:nvSpPr>
          <p:cNvPr id="49" name="Прямоугольник 48"/>
          <p:cNvSpPr/>
          <p:nvPr/>
        </p:nvSpPr>
        <p:spPr>
          <a:xfrm>
            <a:off x="3896636" y="4484715"/>
            <a:ext cx="5157344" cy="1015663"/>
          </a:xfrm>
          <a:prstGeom prst="rect">
            <a:avLst/>
          </a:prstGeom>
          <a:solidFill>
            <a:schemeClr val="bg1"/>
          </a:solidFill>
        </p:spPr>
        <p:txBody>
          <a:bodyPr wrap="square">
            <a:spAutoFit/>
          </a:bodyPr>
          <a:lstStyle/>
          <a:p>
            <a:r>
              <a:rPr lang="ru-RU" sz="2000" b="1" dirty="0">
                <a:solidFill>
                  <a:srgbClr val="FF0000"/>
                </a:solidFill>
                <a:latin typeface="Roboto"/>
              </a:rPr>
              <a:t>Основные положения</a:t>
            </a:r>
          </a:p>
          <a:p>
            <a:r>
              <a:rPr lang="ru-RU" sz="2000" dirty="0">
                <a:solidFill>
                  <a:srgbClr val="333333"/>
                </a:solidFill>
                <a:latin typeface="Roboto"/>
              </a:rPr>
              <a:t>Разберем основные моменты Технического регламента.</a:t>
            </a:r>
            <a:endParaRPr lang="ru-RU" sz="2000" dirty="0">
              <a:solidFill>
                <a:srgbClr val="333333"/>
              </a:solidFill>
              <a:effectLst/>
              <a:latin typeface="Roboto"/>
            </a:endParaRPr>
          </a:p>
        </p:txBody>
      </p:sp>
    </p:spTree>
    <p:extLst>
      <p:ext uri="{BB962C8B-B14F-4D97-AF65-F5344CB8AC3E}">
        <p14:creationId xmlns:p14="http://schemas.microsoft.com/office/powerpoint/2010/main" val="411810722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63088" y="748611"/>
            <a:ext cx="9017824" cy="5170646"/>
          </a:xfrm>
          <a:prstGeom prst="rect">
            <a:avLst/>
          </a:prstGeom>
          <a:solidFill>
            <a:schemeClr val="bg1"/>
          </a:solidFill>
        </p:spPr>
        <p:txBody>
          <a:bodyPr wrap="square">
            <a:spAutoFit/>
          </a:bodyPr>
          <a:lstStyle/>
          <a:p>
            <a:pPr algn="ctr"/>
            <a:r>
              <a:rPr lang="ru-RU" sz="1500" b="1" u="sng" dirty="0" smtClean="0">
                <a:solidFill>
                  <a:srgbClr val="FF0000"/>
                </a:solidFill>
              </a:rPr>
              <a:t>ТРЕБОВАНИЯ БЕЗОПАСНОСТИ</a:t>
            </a:r>
          </a:p>
          <a:p>
            <a:r>
              <a:rPr lang="ru-RU" sz="1500" dirty="0" smtClean="0"/>
              <a:t>Регламент </a:t>
            </a:r>
            <a:r>
              <a:rPr lang="ru-RU" sz="1500" dirty="0"/>
              <a:t>предъявляет к автомобилям </a:t>
            </a:r>
            <a:r>
              <a:rPr lang="ru-RU" sz="1500" b="1" dirty="0">
                <a:solidFill>
                  <a:srgbClr val="0070C0"/>
                </a:solidFill>
              </a:rPr>
              <a:t>требования в области безопасности</a:t>
            </a:r>
            <a:r>
              <a:rPr lang="ru-RU" sz="1500" dirty="0" smtClean="0"/>
              <a:t>. Вот </a:t>
            </a:r>
            <a:r>
              <a:rPr lang="ru-RU" sz="1500" dirty="0"/>
              <a:t>основные из них</a:t>
            </a:r>
            <a:r>
              <a:rPr lang="ru-RU" sz="1500" dirty="0" smtClean="0"/>
              <a:t>:</a:t>
            </a:r>
          </a:p>
          <a:p>
            <a:pPr marL="268288" indent="-268288">
              <a:buClr>
                <a:srgbClr val="FF0000"/>
              </a:buClr>
              <a:buFont typeface="+mj-lt"/>
              <a:buAutoNum type="arabicPeriod"/>
            </a:pPr>
            <a:r>
              <a:rPr lang="ru-RU" sz="1500" b="1" dirty="0"/>
              <a:t>Нельзя полностью собирать машину на продажу из старых, бывших в употреблении деталей</a:t>
            </a:r>
            <a:r>
              <a:rPr lang="ru-RU" sz="1500" dirty="0"/>
              <a:t>. Однако если это делается для личного пользования, такая сборка разрешается;</a:t>
            </a:r>
          </a:p>
          <a:p>
            <a:pPr marL="268288" indent="-268288">
              <a:buClr>
                <a:srgbClr val="FF0000"/>
              </a:buClr>
              <a:buFont typeface="+mj-lt"/>
              <a:buAutoNum type="arabicPeriod"/>
            </a:pPr>
            <a:r>
              <a:rPr lang="ru-RU" sz="1500" b="1" dirty="0"/>
              <a:t>На бампер запрещено устанавливать существенно выступающие устройства</a:t>
            </a:r>
            <a:r>
              <a:rPr lang="ru-RU" sz="1500" dirty="0"/>
              <a:t>. Проще говоря, нельзя ставить на машины «кенгурятники». Исключение в этом случае составляют конструкции, которые идут в комплекте с авто с завода, а также решетки для защиты фар или номеров. Масса их при этом не должна превышать </a:t>
            </a:r>
            <a:r>
              <a:rPr lang="ru-RU" sz="1500" b="1" dirty="0"/>
              <a:t>5 </a:t>
            </a:r>
            <a:r>
              <a:rPr lang="ru-RU" sz="1500" b="1" dirty="0" smtClean="0"/>
              <a:t>кг</a:t>
            </a:r>
            <a:r>
              <a:rPr lang="ru-RU" sz="1500" dirty="0" smtClean="0"/>
              <a:t>;</a:t>
            </a:r>
            <a:endParaRPr lang="ru-RU" sz="1500" dirty="0"/>
          </a:p>
          <a:p>
            <a:pPr marL="268288" indent="-268288">
              <a:buClr>
                <a:srgbClr val="FF0000"/>
              </a:buClr>
              <a:buFont typeface="+mj-lt"/>
              <a:buAutoNum type="arabicPeriod"/>
            </a:pPr>
            <a:r>
              <a:rPr lang="ru-RU" sz="1500" b="1" dirty="0"/>
              <a:t>Автомобили обязательно должны быть оборудованы обогревателем салона</a:t>
            </a:r>
            <a:r>
              <a:rPr lang="ru-RU" sz="1500" dirty="0"/>
              <a:t>;</a:t>
            </a:r>
          </a:p>
          <a:p>
            <a:pPr marL="268288" indent="-268288">
              <a:buClr>
                <a:srgbClr val="FF0000"/>
              </a:buClr>
              <a:buFont typeface="+mj-lt"/>
              <a:buAutoNum type="arabicPeriod"/>
            </a:pPr>
            <a:r>
              <a:rPr lang="ru-RU" sz="1500" b="1" dirty="0"/>
              <a:t>На всех машинах должна стоять противоугонная система</a:t>
            </a:r>
            <a:r>
              <a:rPr lang="ru-RU" sz="1500" dirty="0"/>
              <a:t>, блокирующая руль, переключение скоростей или передаточный механизм;</a:t>
            </a:r>
          </a:p>
          <a:p>
            <a:pPr marL="268288" indent="-268288">
              <a:buClr>
                <a:srgbClr val="FF0000"/>
              </a:buClr>
              <a:buFont typeface="+mj-lt"/>
              <a:buAutoNum type="arabicPeriod"/>
            </a:pPr>
            <a:r>
              <a:rPr lang="ru-RU" sz="1500" b="1" dirty="0"/>
              <a:t>Водитель должен иметь свободный обзор</a:t>
            </a:r>
            <a:r>
              <a:rPr lang="ru-RU" sz="1500" dirty="0"/>
              <a:t>. Для этого у машины должны быть боковые зеркала, зеркало заднего вида, системы, препятствующие обледенению и запотеванию стекол, а также «дворники»;</a:t>
            </a:r>
          </a:p>
          <a:p>
            <a:pPr marL="268288" indent="-268288">
              <a:buClr>
                <a:srgbClr val="FF0000"/>
              </a:buClr>
              <a:buFont typeface="+mj-lt"/>
              <a:buAutoNum type="arabicPeriod"/>
            </a:pPr>
            <a:r>
              <a:rPr lang="ru-RU" sz="1500" b="1" dirty="0"/>
              <a:t>Такси, маршрутки, автобусы, машины силовых ведомств и военных, а также грузовики, перевозящие мусор, опасные, специальные, тяжеловесные и крупногабаритные грузы, </a:t>
            </a:r>
            <a:r>
              <a:rPr lang="ru-RU" sz="1500" dirty="0"/>
              <a:t>обязательно должны быть оснащены </a:t>
            </a:r>
            <a:r>
              <a:rPr lang="ru-RU" sz="1500" b="1" dirty="0"/>
              <a:t>системой связи со спутником</a:t>
            </a:r>
            <a:r>
              <a:rPr lang="ru-RU" sz="1500" dirty="0"/>
              <a:t>, которая отслеживает их местонахождение;</a:t>
            </a:r>
          </a:p>
          <a:p>
            <a:pPr marL="268288" indent="-268288">
              <a:buClr>
                <a:srgbClr val="FF0000"/>
              </a:buClr>
              <a:buFont typeface="+mj-lt"/>
              <a:buAutoNum type="arabicPeriod"/>
            </a:pPr>
            <a:r>
              <a:rPr lang="ru-RU" sz="1500" b="1" dirty="0"/>
              <a:t>На транспортных средствах должна быть кнопка, позволяющая в случае аварии одним нажатием вызвать службу спасения</a:t>
            </a:r>
            <a:r>
              <a:rPr lang="ru-RU" sz="1500" dirty="0"/>
              <a:t>. В России она входит в систему «ЭРА-ГЛОНАСС»;</a:t>
            </a:r>
          </a:p>
          <a:p>
            <a:pPr marL="268288" indent="-268288">
              <a:buClr>
                <a:srgbClr val="FF0000"/>
              </a:buClr>
              <a:buFont typeface="+mj-lt"/>
              <a:buAutoNum type="arabicPeriod"/>
            </a:pPr>
            <a:r>
              <a:rPr lang="ru-RU" sz="1500" b="1" dirty="0"/>
              <a:t>На машинах, перевозящих пассажиров, а также на грузовиках должна иметься система, контролирующая время труда и отдыха водителей</a:t>
            </a:r>
            <a:r>
              <a:rPr lang="ru-RU" sz="1500" dirty="0"/>
              <a:t>. В Российской Федерации это делает система «Платон»;</a:t>
            </a:r>
          </a:p>
          <a:p>
            <a:pPr marL="268288" indent="-268288">
              <a:buClr>
                <a:srgbClr val="FF0000"/>
              </a:buClr>
              <a:buFont typeface="+mj-lt"/>
              <a:buAutoNum type="arabicPeriod"/>
            </a:pPr>
            <a:r>
              <a:rPr lang="ru-RU" sz="1500" b="1" dirty="0"/>
              <a:t>На всех машинах и деталях </a:t>
            </a:r>
            <a:r>
              <a:rPr lang="ru-RU" sz="1500" dirty="0"/>
              <a:t>должны быть </a:t>
            </a:r>
            <a:r>
              <a:rPr lang="ru-RU" sz="1500" b="1" dirty="0"/>
              <a:t>идентификационные номера</a:t>
            </a:r>
            <a:r>
              <a:rPr lang="ru-RU" sz="1500" b="1" dirty="0" smtClean="0"/>
              <a:t>.</a:t>
            </a:r>
            <a:endParaRPr lang="ru-RU" sz="1500" dirty="0">
              <a:effectLst/>
            </a:endParaRP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2400" b="1" dirty="0">
                <a:solidFill>
                  <a:srgbClr val="FF0000"/>
                </a:solidFill>
              </a:rPr>
              <a:t>Технический регламент ТР ТС 018/2011 </a:t>
            </a:r>
            <a:br>
              <a:rPr lang="ru-RU" sz="2400" b="1" dirty="0">
                <a:solidFill>
                  <a:srgbClr val="FF0000"/>
                </a:solidFill>
              </a:rPr>
            </a:br>
            <a:r>
              <a:rPr lang="ru-RU" sz="2400" b="1" dirty="0">
                <a:solidFill>
                  <a:srgbClr val="FF0000"/>
                </a:solidFill>
              </a:rPr>
              <a:t>«О безопасности колесных транспортных средств»</a:t>
            </a:r>
            <a:endParaRPr lang="ru-RU" sz="2400" b="1" dirty="0">
              <a:solidFill>
                <a:srgbClr val="1138FB"/>
              </a:solidFill>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85</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170196887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2400" b="1" dirty="0">
                <a:solidFill>
                  <a:srgbClr val="FF0000"/>
                </a:solidFill>
              </a:rPr>
              <a:t>Технический регламент ТР ТС 018/2011 </a:t>
            </a:r>
            <a:br>
              <a:rPr lang="ru-RU" sz="2400" b="1" dirty="0">
                <a:solidFill>
                  <a:srgbClr val="FF0000"/>
                </a:solidFill>
              </a:rPr>
            </a:br>
            <a:r>
              <a:rPr lang="ru-RU" sz="2400" b="1" dirty="0">
                <a:solidFill>
                  <a:srgbClr val="FF0000"/>
                </a:solidFill>
              </a:rPr>
              <a:t>«О безопасности колесных транспортных средств»</a:t>
            </a:r>
            <a:endParaRPr lang="ru-RU" sz="2400" b="1" dirty="0">
              <a:solidFill>
                <a:srgbClr val="1138FB"/>
              </a:solidFill>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86</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6" name="Прямоугольник 15"/>
          <p:cNvSpPr/>
          <p:nvPr/>
        </p:nvSpPr>
        <p:spPr>
          <a:xfrm>
            <a:off x="193713" y="2375651"/>
            <a:ext cx="3653737" cy="3354765"/>
          </a:xfrm>
          <a:prstGeom prst="rect">
            <a:avLst/>
          </a:prstGeom>
          <a:solidFill>
            <a:schemeClr val="bg1"/>
          </a:solidFill>
        </p:spPr>
        <p:txBody>
          <a:bodyPr wrap="square">
            <a:spAutoFit/>
          </a:bodyPr>
          <a:lstStyle/>
          <a:p>
            <a:pPr algn="ctr"/>
            <a:r>
              <a:rPr lang="ru-RU" b="1" u="sng" dirty="0" smtClean="0">
                <a:solidFill>
                  <a:srgbClr val="FF0000"/>
                </a:solidFill>
              </a:rPr>
              <a:t>ОЦЕНКА СООТВЕТСТВИЯ</a:t>
            </a:r>
          </a:p>
          <a:p>
            <a:r>
              <a:rPr lang="ru-RU" dirty="0" smtClean="0"/>
              <a:t>Все </a:t>
            </a:r>
            <a:r>
              <a:rPr lang="ru-RU" dirty="0"/>
              <a:t>автомобили, производимые в Таможенном союзе или ввозимые на его территорию, оцениваются на предмет соответствия требованиям безопасности и прочим требованиям, которые предъявляются к машинам в Таможенном союзе. </a:t>
            </a:r>
            <a:endParaRPr lang="ru-RU" dirty="0" smtClean="0"/>
          </a:p>
          <a:p>
            <a:r>
              <a:rPr lang="ru-RU" b="1" dirty="0" smtClean="0">
                <a:solidFill>
                  <a:srgbClr val="FF0000"/>
                </a:solidFill>
              </a:rPr>
              <a:t>Оценка </a:t>
            </a:r>
            <a:r>
              <a:rPr lang="ru-RU" dirty="0"/>
              <a:t>проходит по нескольким </a:t>
            </a:r>
            <a:r>
              <a:rPr lang="ru-RU" b="1" dirty="0" smtClean="0">
                <a:solidFill>
                  <a:srgbClr val="FF0000"/>
                </a:solidFill>
              </a:rPr>
              <a:t>направлениям</a:t>
            </a:r>
            <a:r>
              <a:rPr lang="ru-RU" dirty="0" smtClean="0"/>
              <a:t>:</a:t>
            </a:r>
          </a:p>
          <a:p>
            <a:endParaRPr lang="ru-RU" sz="1400" dirty="0">
              <a:solidFill>
                <a:srgbClr val="333333"/>
              </a:solidFill>
              <a:effectLst/>
              <a:latin typeface="Roboto"/>
            </a:endParaRPr>
          </a:p>
        </p:txBody>
      </p:sp>
      <p:sp>
        <p:nvSpPr>
          <p:cNvPr id="17" name="Rectangle 1"/>
          <p:cNvSpPr>
            <a:spLocks noChangeArrowheads="1"/>
          </p:cNvSpPr>
          <p:nvPr/>
        </p:nvSpPr>
        <p:spPr bwMode="auto">
          <a:xfrm>
            <a:off x="204876" y="833532"/>
            <a:ext cx="8784210" cy="120032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444444"/>
                </a:solidFill>
                <a:effectLst/>
                <a:latin typeface="Arial" panose="020B0604020202020204" pitchFamily="34" charset="0"/>
              </a:rPr>
              <a:t>Также </a:t>
            </a:r>
            <a:r>
              <a:rPr kumimoji="0" lang="ru-RU" altLang="ru-RU" b="1" i="0" u="none" strike="noStrike" cap="none" normalizeH="0" baseline="0" dirty="0" smtClean="0">
                <a:ln>
                  <a:noFill/>
                </a:ln>
                <a:solidFill>
                  <a:srgbClr val="FF0000"/>
                </a:solidFill>
                <a:effectLst/>
                <a:latin typeface="Arial" panose="020B0604020202020204" pitchFamily="34" charset="0"/>
              </a:rPr>
              <a:t>требования безопасности </a:t>
            </a:r>
            <a:r>
              <a:rPr kumimoji="0" lang="ru-RU" altLang="ru-RU" b="1" i="0" u="none" strike="noStrike" cap="none" normalizeH="0" baseline="0" dirty="0" smtClean="0">
                <a:ln>
                  <a:noFill/>
                </a:ln>
                <a:solidFill>
                  <a:srgbClr val="444444"/>
                </a:solidFill>
                <a:effectLst/>
                <a:latin typeface="Arial" panose="020B0604020202020204" pitchFamily="34" charset="0"/>
              </a:rPr>
              <a:t>содержат и некоторые другие положения</a:t>
            </a:r>
            <a:r>
              <a:rPr kumimoji="0" lang="ru-RU" altLang="ru-RU" b="0" i="0" u="none" strike="noStrike" cap="none" normalizeH="0" baseline="0" dirty="0" smtClean="0">
                <a:ln>
                  <a:noFill/>
                </a:ln>
                <a:solidFill>
                  <a:srgbClr val="444444"/>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444444"/>
                </a:solidFill>
                <a:effectLst/>
                <a:latin typeface="Arial" panose="020B0604020202020204" pitchFamily="34" charset="0"/>
              </a:rPr>
              <a:t>Так, они устанавливают </a:t>
            </a:r>
            <a:r>
              <a:rPr kumimoji="0" lang="ru-RU" altLang="ru-RU" b="1" i="0" u="none" strike="noStrike" cap="none" normalizeH="0" baseline="0" dirty="0" smtClean="0">
                <a:ln>
                  <a:noFill/>
                </a:ln>
                <a:solidFill>
                  <a:srgbClr val="0070C0"/>
                </a:solidFill>
                <a:effectLst/>
                <a:latin typeface="Arial" panose="020B0604020202020204" pitchFamily="34" charset="0"/>
              </a:rPr>
              <a:t>стандарты, которым должны соответствовать индикаторы приборной панели и звуковые оповещения системы безопасности автомобиля</a:t>
            </a:r>
            <a:r>
              <a:rPr kumimoji="0" lang="ru-RU" altLang="ru-RU" b="0" i="0" u="none" strike="noStrike" cap="none" normalizeH="0" baseline="0" dirty="0" smtClean="0">
                <a:ln>
                  <a:noFill/>
                </a:ln>
                <a:solidFill>
                  <a:srgbClr val="444444"/>
                </a:solidFill>
                <a:effectLst/>
                <a:latin typeface="Arial" panose="020B0604020202020204" pitchFamily="34" charset="0"/>
              </a:rPr>
              <a:t>.</a:t>
            </a:r>
            <a:endParaRPr kumimoji="0" lang="ru-RU" altLang="ru-RU" b="0" i="0" u="none" strike="noStrike" cap="none" normalizeH="0" baseline="0" dirty="0" smtClean="0">
              <a:ln>
                <a:noFill/>
              </a:ln>
              <a:solidFill>
                <a:schemeClr val="tx1"/>
              </a:solidFill>
              <a:effectLst/>
              <a:latin typeface="Arial" panose="020B0604020202020204" pitchFamily="34" charset="0"/>
            </a:endParaRPr>
          </a:p>
        </p:txBody>
      </p:sp>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338" y="2232392"/>
            <a:ext cx="4996748" cy="3747561"/>
          </a:xfrm>
          <a:prstGeom prst="rect">
            <a:avLst/>
          </a:prstGeom>
        </p:spPr>
      </p:pic>
    </p:spTree>
    <p:extLst>
      <p:ext uri="{BB962C8B-B14F-4D97-AF65-F5344CB8AC3E}">
        <p14:creationId xmlns:p14="http://schemas.microsoft.com/office/powerpoint/2010/main" val="35391345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2400" b="1" dirty="0">
                <a:solidFill>
                  <a:srgbClr val="FF0000"/>
                </a:solidFill>
              </a:rPr>
              <a:t>Технический регламент ТР ТС 018/2011 </a:t>
            </a:r>
            <a:br>
              <a:rPr lang="ru-RU" sz="2400" b="1" dirty="0">
                <a:solidFill>
                  <a:srgbClr val="FF0000"/>
                </a:solidFill>
              </a:rPr>
            </a:br>
            <a:r>
              <a:rPr lang="ru-RU" sz="2400" b="1" dirty="0">
                <a:solidFill>
                  <a:srgbClr val="FF0000"/>
                </a:solidFill>
              </a:rPr>
              <a:t>«О безопасности колесных транспортных средств»</a:t>
            </a:r>
            <a:endParaRPr lang="ru-RU" sz="2400" b="1" dirty="0">
              <a:solidFill>
                <a:srgbClr val="1138FB"/>
              </a:solidFill>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87</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6" name="Прямоугольник 15"/>
          <p:cNvSpPr/>
          <p:nvPr/>
        </p:nvSpPr>
        <p:spPr>
          <a:xfrm>
            <a:off x="18904" y="732417"/>
            <a:ext cx="9106386" cy="5732338"/>
          </a:xfrm>
          <a:prstGeom prst="rect">
            <a:avLst/>
          </a:prstGeom>
          <a:solidFill>
            <a:schemeClr val="bg1"/>
          </a:solidFill>
        </p:spPr>
        <p:txBody>
          <a:bodyPr wrap="square">
            <a:spAutoFit/>
          </a:bodyPr>
          <a:lstStyle/>
          <a:p>
            <a:pPr marL="176213" indent="-176213"/>
            <a:r>
              <a:rPr lang="ru-RU" sz="1550" b="1" dirty="0" smtClean="0">
                <a:solidFill>
                  <a:srgbClr val="FF0000"/>
                </a:solidFill>
              </a:rPr>
              <a:t>Оценка соответствия </a:t>
            </a:r>
            <a:r>
              <a:rPr lang="ru-RU" sz="1550" dirty="0"/>
              <a:t>проходит по нескольким </a:t>
            </a:r>
            <a:r>
              <a:rPr lang="ru-RU" sz="1550" b="1" dirty="0" smtClean="0">
                <a:solidFill>
                  <a:srgbClr val="FF0000"/>
                </a:solidFill>
              </a:rPr>
              <a:t>направлениям</a:t>
            </a:r>
            <a:r>
              <a:rPr lang="ru-RU" sz="1550" dirty="0" smtClean="0"/>
              <a:t>:</a:t>
            </a:r>
          </a:p>
          <a:p>
            <a:pPr marL="176213" indent="-176213">
              <a:buClr>
                <a:srgbClr val="FF0000"/>
              </a:buClr>
              <a:buFont typeface="+mj-lt"/>
              <a:buAutoNum type="arabicPeriod"/>
            </a:pPr>
            <a:r>
              <a:rPr lang="ru-RU" sz="1550" b="1" dirty="0"/>
              <a:t>Оценка типа автомобиля</a:t>
            </a:r>
            <a:r>
              <a:rPr lang="ru-RU" sz="1550" dirty="0"/>
              <a:t>. В ходе этой процедуры определяют, к какому типу относится машина: легковой автомобиль или грузовик. Всего типов 17 и они обозначаются буквами L, M, N и O и цифрами. Например, «легковушка» будет иметь индекс М. Определение типа автомобиля нужно потому, что к различным типам предъявляются различные требования;</a:t>
            </a:r>
          </a:p>
          <a:p>
            <a:pPr marL="176213" indent="-176213">
              <a:buClr>
                <a:srgbClr val="FF0000"/>
              </a:buClr>
              <a:buFont typeface="+mj-lt"/>
              <a:buAutoNum type="arabicPeriod"/>
            </a:pPr>
            <a:r>
              <a:rPr lang="ru-RU" sz="1550" b="1" dirty="0"/>
              <a:t>Проверка соблюдения требований регламента на отдельно взятой машине</a:t>
            </a:r>
            <a:r>
              <a:rPr lang="ru-RU" sz="1550" dirty="0"/>
              <a:t>. Прежде, чем попасть в автосалон, транспортное средство изучается на предмет соблюдения всех установленных регламентом норм. Для проверки завод-изготовитель подает заявление в экспертную организацию. По результатам этой процедуры авто присваивают VIN-номер и выдают сертификат о безопасности его конструкции;</a:t>
            </a:r>
          </a:p>
          <a:p>
            <a:pPr marL="176213" indent="-176213">
              <a:buClr>
                <a:srgbClr val="FF0000"/>
              </a:buClr>
              <a:buFont typeface="+mj-lt"/>
              <a:buAutoNum type="arabicPeriod"/>
            </a:pPr>
            <a:r>
              <a:rPr lang="ru-RU" sz="1550" b="1" dirty="0"/>
              <a:t>Проверка соблюдения требований машинами, находящимися в эксплуатации</a:t>
            </a:r>
            <a:r>
              <a:rPr lang="ru-RU" sz="1550" dirty="0"/>
              <a:t>. Проще говоря, техосмотр, который периодически должны проходить автовладельцы;</a:t>
            </a:r>
          </a:p>
          <a:p>
            <a:pPr marL="176213" indent="-176213">
              <a:buClr>
                <a:srgbClr val="FF0000"/>
              </a:buClr>
              <a:buFont typeface="+mj-lt"/>
              <a:buAutoNum type="arabicPeriod"/>
            </a:pPr>
            <a:r>
              <a:rPr lang="ru-RU" sz="1550" b="1" dirty="0"/>
              <a:t>Проверка авто, в конструкцию которых владельцы внесли изменения</a:t>
            </a:r>
            <a:r>
              <a:rPr lang="ru-RU" sz="1550" dirty="0"/>
              <a:t>. В России, как и в других странах Таможенного союза, предусмотрена специальная процедура получения разрешения на изменение машины. Один из его этапов – получение в ГИБДД сертификата о безопасности конструкции </a:t>
            </a:r>
            <a:r>
              <a:rPr lang="ru-RU" sz="1550" b="1" dirty="0"/>
              <a:t>кастомизированного автомобиля</a:t>
            </a:r>
            <a:r>
              <a:rPr lang="ru-RU" sz="1550" dirty="0" smtClean="0"/>
              <a:t>;</a:t>
            </a:r>
          </a:p>
          <a:p>
            <a:pPr marL="360363">
              <a:buClr>
                <a:srgbClr val="FF0000"/>
              </a:buClr>
            </a:pPr>
            <a:r>
              <a:rPr lang="ru-RU" sz="1300" b="1" i="1" dirty="0" smtClean="0">
                <a:solidFill>
                  <a:srgbClr val="0070C0"/>
                </a:solidFill>
              </a:rPr>
              <a:t>Кастом (тюнинг) </a:t>
            </a:r>
            <a:r>
              <a:rPr lang="ru-RU" sz="1300" i="1" dirty="0" smtClean="0"/>
              <a:t>– настройка, доводка, </a:t>
            </a:r>
            <a:r>
              <a:rPr lang="ru-RU" sz="1300" i="1" dirty="0"/>
              <a:t>переделка по желанию </a:t>
            </a:r>
            <a:r>
              <a:rPr lang="ru-RU" sz="1300" i="1" dirty="0" smtClean="0"/>
              <a:t>заказчика. </a:t>
            </a:r>
          </a:p>
          <a:p>
            <a:pPr marL="360363">
              <a:buClr>
                <a:srgbClr val="FF0000"/>
              </a:buClr>
            </a:pPr>
            <a:r>
              <a:rPr lang="ru-RU" sz="1300" dirty="0"/>
              <a:t>Термин </a:t>
            </a:r>
            <a:r>
              <a:rPr lang="ru-RU" sz="1300" b="1" dirty="0">
                <a:solidFill>
                  <a:srgbClr val="0070C0"/>
                </a:solidFill>
              </a:rPr>
              <a:t>кастомизация </a:t>
            </a:r>
            <a:r>
              <a:rPr lang="ru-RU" sz="1300" dirty="0" smtClean="0"/>
              <a:t>от англ. «</a:t>
            </a:r>
            <a:r>
              <a:rPr lang="ru-RU" sz="1300" dirty="0" err="1" smtClean="0"/>
              <a:t>customer</a:t>
            </a:r>
            <a:r>
              <a:rPr lang="ru-RU" sz="1300" dirty="0"/>
              <a:t>» –</a:t>
            </a:r>
            <a:r>
              <a:rPr lang="ru-RU" sz="1300" dirty="0" smtClean="0"/>
              <a:t> потребитель, клиент </a:t>
            </a:r>
            <a:r>
              <a:rPr lang="ru-RU" sz="1300" dirty="0"/>
              <a:t>или «</a:t>
            </a:r>
            <a:r>
              <a:rPr lang="ru-RU" sz="1300" dirty="0" err="1"/>
              <a:t>custom</a:t>
            </a:r>
            <a:r>
              <a:rPr lang="ru-RU" sz="1300" dirty="0"/>
              <a:t> </a:t>
            </a:r>
            <a:r>
              <a:rPr lang="ru-RU" sz="1300" dirty="0" err="1"/>
              <a:t>product</a:t>
            </a:r>
            <a:r>
              <a:rPr lang="ru-RU" sz="1300" dirty="0"/>
              <a:t>» – продукт сделанный по спецзаказу потребителя, </a:t>
            </a:r>
            <a:r>
              <a:rPr lang="ru-RU" sz="1300" dirty="0" smtClean="0"/>
              <a:t>нестандартный (эксклюзивный), </a:t>
            </a:r>
            <a:r>
              <a:rPr lang="ru-RU" sz="1300" dirty="0"/>
              <a:t>выполненный под конкретного человека.</a:t>
            </a:r>
            <a:endParaRPr lang="ru-RU" sz="1300" b="1" i="1" dirty="0" smtClean="0">
              <a:solidFill>
                <a:srgbClr val="0070C0"/>
              </a:solidFill>
            </a:endParaRPr>
          </a:p>
          <a:p>
            <a:pPr marL="176213" indent="-176213">
              <a:buClr>
                <a:srgbClr val="FF0000"/>
              </a:buClr>
              <a:buFont typeface="+mj-lt"/>
              <a:buAutoNum type="arabicPeriod" startAt="5"/>
            </a:pPr>
            <a:r>
              <a:rPr lang="ru-RU" sz="1550" b="1" dirty="0" smtClean="0"/>
              <a:t>Проверка </a:t>
            </a:r>
            <a:r>
              <a:rPr lang="ru-RU" sz="1550" b="1" dirty="0"/>
              <a:t>поступающих в продажу запчастей на предмет соответствия требованиям безопасности</a:t>
            </a:r>
            <a:r>
              <a:rPr lang="ru-RU" sz="1550" dirty="0"/>
              <a:t>. Проводится она по заявлению производителя только для абсолютно новых деталей, которые продаются отдельно. В отношении запчастей, поступающих на производство авто, бывших в употреблении и восстановленных компонентов машины это правило не действует</a:t>
            </a:r>
            <a:r>
              <a:rPr lang="ru-RU" sz="1550" dirty="0" smtClean="0"/>
              <a:t>.</a:t>
            </a:r>
          </a:p>
          <a:p>
            <a:pPr algn="ctr">
              <a:buClr>
                <a:srgbClr val="FF0000"/>
              </a:buClr>
            </a:pPr>
            <a:endParaRPr lang="ru-RU" sz="500" b="1" i="1" dirty="0" smtClean="0">
              <a:solidFill>
                <a:srgbClr val="0070C0"/>
              </a:solidFill>
            </a:endParaRPr>
          </a:p>
          <a:p>
            <a:pPr algn="ctr">
              <a:buClr>
                <a:srgbClr val="FF0000"/>
              </a:buClr>
            </a:pPr>
            <a:r>
              <a:rPr lang="ru-RU" sz="1500" b="1" i="1" dirty="0" smtClean="0">
                <a:solidFill>
                  <a:srgbClr val="0070C0"/>
                </a:solidFill>
              </a:rPr>
              <a:t>Всеми </a:t>
            </a:r>
            <a:r>
              <a:rPr lang="ru-RU" sz="1500" b="1" i="1" dirty="0" smtClean="0">
                <a:solidFill>
                  <a:srgbClr val="FF0000"/>
                </a:solidFill>
              </a:rPr>
              <a:t>проверками</a:t>
            </a:r>
            <a:r>
              <a:rPr lang="ru-RU" sz="1500" b="1" i="1" dirty="0" smtClean="0">
                <a:solidFill>
                  <a:srgbClr val="0070C0"/>
                </a:solidFill>
              </a:rPr>
              <a:t> имеет </a:t>
            </a:r>
            <a:r>
              <a:rPr lang="ru-RU" sz="1500" b="1" i="1" dirty="0">
                <a:solidFill>
                  <a:srgbClr val="0070C0"/>
                </a:solidFill>
              </a:rPr>
              <a:t>право заниматься только </a:t>
            </a:r>
            <a:r>
              <a:rPr lang="ru-RU" sz="1500" b="1" i="1" dirty="0">
                <a:solidFill>
                  <a:srgbClr val="FF0000"/>
                </a:solidFill>
              </a:rPr>
              <a:t>специализированная экспертная организация</a:t>
            </a:r>
            <a:r>
              <a:rPr lang="ru-RU" sz="1500" b="1" i="1" dirty="0">
                <a:solidFill>
                  <a:srgbClr val="0070C0"/>
                </a:solidFill>
              </a:rPr>
              <a:t>, включенная в государственный реестр.</a:t>
            </a:r>
            <a:endParaRPr lang="ru-RU" sz="1500" b="1" i="1" dirty="0">
              <a:solidFill>
                <a:srgbClr val="0070C0"/>
              </a:solidFill>
              <a:effectLst/>
              <a:latin typeface="Roboto"/>
            </a:endParaRPr>
          </a:p>
        </p:txBody>
      </p:sp>
    </p:spTree>
    <p:extLst>
      <p:ext uri="{BB962C8B-B14F-4D97-AF65-F5344CB8AC3E}">
        <p14:creationId xmlns:p14="http://schemas.microsoft.com/office/powerpoint/2010/main" val="359441534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2400" b="1" dirty="0">
                <a:solidFill>
                  <a:srgbClr val="FF0000"/>
                </a:solidFill>
              </a:rPr>
              <a:t>Технический регламент ТР ТС 018/2011 </a:t>
            </a:r>
            <a:br>
              <a:rPr lang="ru-RU" sz="2400" b="1" dirty="0">
                <a:solidFill>
                  <a:srgbClr val="FF0000"/>
                </a:solidFill>
              </a:rPr>
            </a:br>
            <a:r>
              <a:rPr lang="ru-RU" sz="2400" b="1" dirty="0">
                <a:solidFill>
                  <a:srgbClr val="FF0000"/>
                </a:solidFill>
              </a:rPr>
              <a:t>«О безопасности колесных транспортных средств»</a:t>
            </a:r>
            <a:endParaRPr lang="ru-RU" sz="2400" b="1" dirty="0">
              <a:solidFill>
                <a:srgbClr val="1138FB"/>
              </a:solidFill>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88</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6" name="Прямоугольник 15"/>
          <p:cNvSpPr/>
          <p:nvPr/>
        </p:nvSpPr>
        <p:spPr>
          <a:xfrm>
            <a:off x="74541" y="1155989"/>
            <a:ext cx="8994917" cy="4647426"/>
          </a:xfrm>
          <a:prstGeom prst="rect">
            <a:avLst/>
          </a:prstGeom>
          <a:solidFill>
            <a:schemeClr val="bg1"/>
          </a:solidFill>
        </p:spPr>
        <p:txBody>
          <a:bodyPr wrap="square">
            <a:spAutoFit/>
          </a:bodyPr>
          <a:lstStyle/>
          <a:p>
            <a:pPr algn="ctr"/>
            <a:r>
              <a:rPr lang="ru-RU" sz="2000" b="1" u="sng" dirty="0">
                <a:solidFill>
                  <a:srgbClr val="FF0000"/>
                </a:solidFill>
              </a:rPr>
              <a:t>Объекты </a:t>
            </a:r>
            <a:r>
              <a:rPr lang="ru-RU" sz="2000" b="1" u="sng" dirty="0" smtClean="0">
                <a:solidFill>
                  <a:srgbClr val="FF0000"/>
                </a:solidFill>
              </a:rPr>
              <a:t>регулирования</a:t>
            </a:r>
          </a:p>
          <a:p>
            <a:endParaRPr lang="ru-RU" sz="800" b="1" dirty="0" smtClean="0"/>
          </a:p>
          <a:p>
            <a:pPr marL="176213" indent="-176213"/>
            <a:r>
              <a:rPr lang="ru-RU" sz="2000" b="1" dirty="0" smtClean="0">
                <a:solidFill>
                  <a:srgbClr val="0070C0"/>
                </a:solidFill>
              </a:rPr>
              <a:t>Регламент </a:t>
            </a:r>
            <a:r>
              <a:rPr lang="ru-RU" sz="2000" b="1" dirty="0">
                <a:solidFill>
                  <a:srgbClr val="0070C0"/>
                </a:solidFill>
              </a:rPr>
              <a:t>устанавливает требования к:</a:t>
            </a:r>
          </a:p>
          <a:p>
            <a:pPr marL="742950" lvl="1" indent="-285750">
              <a:buClr>
                <a:srgbClr val="FF0000"/>
              </a:buClr>
              <a:buFont typeface="Wingdings" panose="05000000000000000000" pitchFamily="2" charset="2"/>
              <a:buChar char="Ø"/>
            </a:pPr>
            <a:r>
              <a:rPr lang="ru-RU" sz="2000" dirty="0"/>
              <a:t>колесному транспорту;</a:t>
            </a:r>
          </a:p>
          <a:p>
            <a:pPr marL="742950" lvl="1" indent="-285750">
              <a:buClr>
                <a:srgbClr val="FF0000"/>
              </a:buClr>
              <a:buFont typeface="Wingdings" panose="05000000000000000000" pitchFamily="2" charset="2"/>
              <a:buChar char="Ø"/>
            </a:pPr>
            <a:r>
              <a:rPr lang="ru-RU" sz="2000" dirty="0"/>
              <a:t>автомобильным шасси;</a:t>
            </a:r>
          </a:p>
          <a:p>
            <a:pPr marL="742950" lvl="1" indent="-285750">
              <a:buClr>
                <a:srgbClr val="FF0000"/>
              </a:buClr>
              <a:buFont typeface="Wingdings" panose="05000000000000000000" pitchFamily="2" charset="2"/>
              <a:buChar char="Ø"/>
            </a:pPr>
            <a:r>
              <a:rPr lang="ru-RU" sz="2000" dirty="0"/>
              <a:t>прочим автозапчастям.</a:t>
            </a:r>
          </a:p>
          <a:p>
            <a:endParaRPr lang="ru-RU" sz="800" dirty="0" smtClean="0"/>
          </a:p>
          <a:p>
            <a:r>
              <a:rPr lang="ru-RU" sz="2000" b="1" dirty="0">
                <a:solidFill>
                  <a:srgbClr val="0070C0"/>
                </a:solidFill>
              </a:rPr>
              <a:t>Не распространяется действие документа на:</a:t>
            </a:r>
          </a:p>
          <a:p>
            <a:pPr marL="742950" lvl="1" indent="-285750">
              <a:buClr>
                <a:srgbClr val="FF0000"/>
              </a:buClr>
              <a:buFont typeface="Wingdings" panose="05000000000000000000" pitchFamily="2" charset="2"/>
              <a:buChar char="Ø"/>
            </a:pPr>
            <a:r>
              <a:rPr lang="ru-RU" sz="2000" dirty="0" smtClean="0"/>
              <a:t>транспорт, </a:t>
            </a:r>
            <a:r>
              <a:rPr lang="ru-RU" sz="2000" dirty="0"/>
              <a:t>передвигающийся не быстрее 25 километров в час;</a:t>
            </a:r>
          </a:p>
          <a:p>
            <a:pPr marL="742950" lvl="1" indent="-285750">
              <a:buClr>
                <a:srgbClr val="FF0000"/>
              </a:buClr>
              <a:buFont typeface="Wingdings" panose="05000000000000000000" pitchFamily="2" charset="2"/>
              <a:buChar char="Ø"/>
            </a:pPr>
            <a:r>
              <a:rPr lang="ru-RU" sz="2000" dirty="0" smtClean="0"/>
              <a:t>спортивные автомобили</a:t>
            </a:r>
            <a:r>
              <a:rPr lang="ru-RU" sz="2000" dirty="0"/>
              <a:t>;</a:t>
            </a:r>
          </a:p>
          <a:p>
            <a:pPr marL="742950" lvl="1" indent="-285750">
              <a:buClr>
                <a:srgbClr val="FF0000"/>
              </a:buClr>
              <a:buFont typeface="Wingdings" panose="05000000000000000000" pitchFamily="2" charset="2"/>
              <a:buChar char="Ø"/>
            </a:pPr>
            <a:r>
              <a:rPr lang="ru-RU" sz="2000" dirty="0" smtClean="0"/>
              <a:t>легковые машины </a:t>
            </a:r>
            <a:r>
              <a:rPr lang="ru-RU" sz="2000" dirty="0"/>
              <a:t>старше 30 лет и грузовики старше 50 лет (при условии, что все запчасти на них оригинальные);</a:t>
            </a:r>
          </a:p>
          <a:p>
            <a:pPr marL="742950" lvl="1" indent="-285750">
              <a:buClr>
                <a:srgbClr val="FF0000"/>
              </a:buClr>
              <a:buFont typeface="Wingdings" panose="05000000000000000000" pitchFamily="2" charset="2"/>
              <a:buChar char="Ø"/>
            </a:pPr>
            <a:r>
              <a:rPr lang="ru-RU" sz="2000" dirty="0" smtClean="0"/>
              <a:t>машины, </a:t>
            </a:r>
            <a:r>
              <a:rPr lang="ru-RU" sz="2000" dirty="0"/>
              <a:t>ввезенные для личного пользования на срок не более полугода;</a:t>
            </a:r>
          </a:p>
          <a:p>
            <a:pPr marL="742950" lvl="1" indent="-285750">
              <a:buClr>
                <a:srgbClr val="FF0000"/>
              </a:buClr>
              <a:buFont typeface="Wingdings" panose="05000000000000000000" pitchFamily="2" charset="2"/>
              <a:buChar char="Ø"/>
            </a:pPr>
            <a:r>
              <a:rPr lang="ru-RU" sz="2000" dirty="0" smtClean="0"/>
              <a:t>автомобили силовых ведомств и военных;</a:t>
            </a:r>
          </a:p>
          <a:p>
            <a:pPr marL="742950" lvl="1" indent="-285750">
              <a:buClr>
                <a:srgbClr val="FF0000"/>
              </a:buClr>
              <a:buFont typeface="Wingdings" panose="05000000000000000000" pitchFamily="2" charset="2"/>
              <a:buChar char="Ø"/>
            </a:pPr>
            <a:r>
              <a:rPr lang="ru-RU" sz="2000" dirty="0" smtClean="0"/>
              <a:t>транспортные средства дипмиссий;</a:t>
            </a:r>
          </a:p>
          <a:p>
            <a:pPr marL="742950" lvl="1" indent="-285750">
              <a:buClr>
                <a:srgbClr val="FF0000"/>
              </a:buClr>
              <a:buFont typeface="Wingdings" panose="05000000000000000000" pitchFamily="2" charset="2"/>
              <a:buChar char="Ø"/>
            </a:pPr>
            <a:r>
              <a:rPr lang="ru-RU" sz="2000" dirty="0" smtClean="0"/>
              <a:t>большегрузный внедорожный </a:t>
            </a:r>
            <a:r>
              <a:rPr lang="ru-RU" sz="2000" dirty="0"/>
              <a:t>транспорт</a:t>
            </a:r>
            <a:r>
              <a:rPr lang="ru-RU" sz="2000" dirty="0" smtClean="0"/>
              <a:t>.</a:t>
            </a:r>
            <a:endParaRPr lang="ru-RU" dirty="0" smtClean="0"/>
          </a:p>
        </p:txBody>
      </p:sp>
    </p:spTree>
    <p:extLst>
      <p:ext uri="{BB962C8B-B14F-4D97-AF65-F5344CB8AC3E}">
        <p14:creationId xmlns:p14="http://schemas.microsoft.com/office/powerpoint/2010/main" val="146883095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2400" b="1" dirty="0">
                <a:solidFill>
                  <a:srgbClr val="FF0000"/>
                </a:solidFill>
              </a:rPr>
              <a:t>Технический регламент ТР ТС 018/2011 </a:t>
            </a:r>
            <a:br>
              <a:rPr lang="ru-RU" sz="2400" b="1" dirty="0">
                <a:solidFill>
                  <a:srgbClr val="FF0000"/>
                </a:solidFill>
              </a:rPr>
            </a:br>
            <a:r>
              <a:rPr lang="ru-RU" sz="2400" b="1" dirty="0">
                <a:solidFill>
                  <a:srgbClr val="FF0000"/>
                </a:solidFill>
              </a:rPr>
              <a:t>«О безопасности колесных транспортных средств»</a:t>
            </a:r>
            <a:endParaRPr lang="ru-RU" sz="2400" b="1" dirty="0">
              <a:solidFill>
                <a:srgbClr val="1138FB"/>
              </a:solidFill>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89</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16" name="Прямоугольник 15"/>
          <p:cNvSpPr/>
          <p:nvPr/>
        </p:nvSpPr>
        <p:spPr>
          <a:xfrm>
            <a:off x="124985" y="2680352"/>
            <a:ext cx="7032423" cy="1631216"/>
          </a:xfrm>
          <a:prstGeom prst="rect">
            <a:avLst/>
          </a:prstGeom>
          <a:solidFill>
            <a:schemeClr val="bg1"/>
          </a:solidFill>
        </p:spPr>
        <p:txBody>
          <a:bodyPr wrap="square">
            <a:spAutoFit/>
          </a:bodyPr>
          <a:lstStyle/>
          <a:p>
            <a:r>
              <a:rPr lang="ru-RU" sz="2000" dirty="0" smtClean="0">
                <a:latin typeface="Roboto"/>
              </a:rPr>
              <a:t>Кроме </a:t>
            </a:r>
            <a:r>
              <a:rPr lang="ru-RU" sz="2000" dirty="0">
                <a:latin typeface="Roboto"/>
              </a:rPr>
              <a:t>того, установлен </a:t>
            </a:r>
            <a:r>
              <a:rPr lang="ru-RU" sz="2000" b="1" dirty="0">
                <a:solidFill>
                  <a:srgbClr val="FF0000"/>
                </a:solidFill>
                <a:latin typeface="Roboto"/>
              </a:rPr>
              <a:t>знак соответствия </a:t>
            </a:r>
            <a:r>
              <a:rPr lang="ru-RU" sz="2000" dirty="0">
                <a:latin typeface="Roboto"/>
              </a:rPr>
              <a:t>автомобиля или детали требованиям регламента. </a:t>
            </a:r>
            <a:endParaRPr lang="ru-RU" sz="2000" dirty="0" smtClean="0">
              <a:latin typeface="Roboto"/>
            </a:endParaRPr>
          </a:p>
          <a:p>
            <a:r>
              <a:rPr lang="ru-RU" sz="2000" dirty="0" smtClean="0">
                <a:latin typeface="Roboto"/>
              </a:rPr>
              <a:t>Он </a:t>
            </a:r>
            <a:r>
              <a:rPr lang="ru-RU" sz="2000" dirty="0">
                <a:latin typeface="Roboto"/>
              </a:rPr>
              <a:t>представляет собой </a:t>
            </a:r>
            <a:r>
              <a:rPr lang="ru-RU" sz="2000" b="1" dirty="0">
                <a:solidFill>
                  <a:srgbClr val="0070C0"/>
                </a:solidFill>
                <a:latin typeface="Roboto"/>
              </a:rPr>
              <a:t>три </a:t>
            </a:r>
            <a:r>
              <a:rPr lang="ru-RU" sz="2000" b="1" dirty="0" smtClean="0">
                <a:solidFill>
                  <a:srgbClr val="0070C0"/>
                </a:solidFill>
                <a:latin typeface="Roboto"/>
              </a:rPr>
              <a:t>буквы </a:t>
            </a:r>
            <a:r>
              <a:rPr lang="ru-RU" sz="2000" b="1" dirty="0">
                <a:solidFill>
                  <a:srgbClr val="0070C0"/>
                </a:solidFill>
                <a:latin typeface="Roboto"/>
              </a:rPr>
              <a:t>«ЕАС»</a:t>
            </a:r>
            <a:r>
              <a:rPr lang="ru-RU" sz="2000" dirty="0">
                <a:latin typeface="Roboto"/>
              </a:rPr>
              <a:t>, и наносится на автотовары, успешно прошедшие все необходимые проверки</a:t>
            </a:r>
            <a:r>
              <a:rPr lang="ru-RU" sz="2000" dirty="0" smtClean="0">
                <a:latin typeface="Roboto"/>
              </a:rPr>
              <a:t>.</a:t>
            </a:r>
            <a:endParaRPr lang="ru-RU" sz="2000" dirty="0" smtClean="0"/>
          </a:p>
        </p:txBody>
      </p:sp>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2670888"/>
            <a:ext cx="2040532" cy="1649916"/>
          </a:xfrm>
          <a:prstGeom prst="rect">
            <a:avLst/>
          </a:prstGeom>
        </p:spPr>
      </p:pic>
      <p:sp>
        <p:nvSpPr>
          <p:cNvPr id="18" name="Прямоугольник 17"/>
          <p:cNvSpPr/>
          <p:nvPr/>
        </p:nvSpPr>
        <p:spPr>
          <a:xfrm>
            <a:off x="124985" y="762163"/>
            <a:ext cx="8868870" cy="1815882"/>
          </a:xfrm>
          <a:prstGeom prst="rect">
            <a:avLst/>
          </a:prstGeom>
          <a:solidFill>
            <a:schemeClr val="bg1"/>
          </a:solidFill>
        </p:spPr>
        <p:txBody>
          <a:bodyPr wrap="square">
            <a:spAutoFit/>
          </a:bodyPr>
          <a:lstStyle/>
          <a:p>
            <a:pPr algn="ctr"/>
            <a:r>
              <a:rPr lang="ru-RU" sz="2400" b="1" u="sng" dirty="0">
                <a:solidFill>
                  <a:srgbClr val="FF0000"/>
                </a:solidFill>
                <a:latin typeface="Roboto"/>
              </a:rPr>
              <a:t>Прочие положения</a:t>
            </a:r>
          </a:p>
          <a:p>
            <a:pPr marL="176213" indent="-176213"/>
            <a:r>
              <a:rPr lang="ru-RU" sz="2000" dirty="0">
                <a:latin typeface="Roboto"/>
              </a:rPr>
              <a:t>Регламент содержит и некоторые </a:t>
            </a:r>
            <a:r>
              <a:rPr lang="ru-RU" sz="2000" b="1" dirty="0">
                <a:solidFill>
                  <a:srgbClr val="0070C0"/>
                </a:solidFill>
                <a:latin typeface="Roboto"/>
              </a:rPr>
              <a:t>другие положения</a:t>
            </a:r>
            <a:r>
              <a:rPr lang="ru-RU" sz="2000" dirty="0">
                <a:latin typeface="Roboto"/>
              </a:rPr>
              <a:t>.</a:t>
            </a:r>
          </a:p>
          <a:p>
            <a:endParaRPr lang="ru-RU" sz="800" b="1" dirty="0" smtClean="0">
              <a:latin typeface="Roboto"/>
            </a:endParaRPr>
          </a:p>
          <a:p>
            <a:r>
              <a:rPr lang="ru-RU" sz="2000" b="1" dirty="0" smtClean="0">
                <a:latin typeface="Roboto"/>
              </a:rPr>
              <a:t>Например</a:t>
            </a:r>
            <a:r>
              <a:rPr lang="ru-RU" sz="2000" b="1" dirty="0">
                <a:latin typeface="Roboto"/>
              </a:rPr>
              <a:t>, </a:t>
            </a:r>
            <a:r>
              <a:rPr lang="ru-RU" sz="2000" dirty="0">
                <a:latin typeface="Roboto"/>
              </a:rPr>
              <a:t>согласно документу, </a:t>
            </a:r>
            <a:r>
              <a:rPr lang="ru-RU" sz="2000" dirty="0" smtClean="0">
                <a:latin typeface="Roboto"/>
              </a:rPr>
              <a:t>государства – члены таможенного </a:t>
            </a:r>
            <a:r>
              <a:rPr lang="ru-RU" sz="2000" dirty="0">
                <a:latin typeface="Roboto"/>
              </a:rPr>
              <a:t>союза</a:t>
            </a:r>
            <a:r>
              <a:rPr lang="ru-RU" sz="2000" b="1" dirty="0">
                <a:solidFill>
                  <a:srgbClr val="FF0000"/>
                </a:solidFill>
                <a:latin typeface="Roboto"/>
              </a:rPr>
              <a:t> вправе установить свои требования к автомобилям</a:t>
            </a:r>
            <a:r>
              <a:rPr lang="ru-RU" sz="2000" dirty="0">
                <a:latin typeface="Roboto"/>
              </a:rPr>
              <a:t>, отличающиеся от регламента большей строгостью.</a:t>
            </a:r>
          </a:p>
        </p:txBody>
      </p:sp>
      <p:sp>
        <p:nvSpPr>
          <p:cNvPr id="19" name="Прямоугольник 18"/>
          <p:cNvSpPr/>
          <p:nvPr/>
        </p:nvSpPr>
        <p:spPr>
          <a:xfrm>
            <a:off x="158389" y="4440684"/>
            <a:ext cx="8835466" cy="1631216"/>
          </a:xfrm>
          <a:prstGeom prst="rect">
            <a:avLst/>
          </a:prstGeom>
          <a:solidFill>
            <a:schemeClr val="bg1"/>
          </a:solidFill>
        </p:spPr>
        <p:txBody>
          <a:bodyPr wrap="square">
            <a:spAutoFit/>
          </a:bodyPr>
          <a:lstStyle/>
          <a:p>
            <a:r>
              <a:rPr lang="ru-RU" sz="2000" dirty="0">
                <a:solidFill>
                  <a:srgbClr val="333333"/>
                </a:solidFill>
                <a:latin typeface="Roboto"/>
              </a:rPr>
              <a:t>Также содержатся в документе некоторые </a:t>
            </a:r>
            <a:r>
              <a:rPr lang="ru-RU" sz="2000" b="1" dirty="0">
                <a:solidFill>
                  <a:srgbClr val="FF0000"/>
                </a:solidFill>
                <a:latin typeface="Roboto"/>
              </a:rPr>
              <a:t>дополнительные технические требования</a:t>
            </a:r>
            <a:r>
              <a:rPr lang="ru-RU" sz="2000" dirty="0">
                <a:solidFill>
                  <a:srgbClr val="333333"/>
                </a:solidFill>
                <a:latin typeface="Roboto"/>
              </a:rPr>
              <a:t>, </a:t>
            </a:r>
            <a:r>
              <a:rPr lang="ru-RU" sz="2000" b="1" dirty="0">
                <a:solidFill>
                  <a:srgbClr val="333333"/>
                </a:solidFill>
                <a:latin typeface="Roboto"/>
              </a:rPr>
              <a:t>например,</a:t>
            </a:r>
            <a:r>
              <a:rPr lang="ru-RU" sz="2000" dirty="0">
                <a:solidFill>
                  <a:srgbClr val="333333"/>
                </a:solidFill>
                <a:latin typeface="Roboto"/>
              </a:rPr>
              <a:t> касающиеся длины машины. </a:t>
            </a:r>
            <a:endParaRPr lang="ru-RU" sz="2000" dirty="0" smtClean="0">
              <a:solidFill>
                <a:srgbClr val="333333"/>
              </a:solidFill>
              <a:latin typeface="Roboto"/>
            </a:endParaRPr>
          </a:p>
          <a:p>
            <a:r>
              <a:rPr lang="ru-RU" sz="2000" dirty="0" smtClean="0">
                <a:solidFill>
                  <a:srgbClr val="333333"/>
                </a:solidFill>
                <a:latin typeface="Roboto"/>
              </a:rPr>
              <a:t>Так</a:t>
            </a:r>
            <a:r>
              <a:rPr lang="ru-RU" sz="2000" dirty="0">
                <a:solidFill>
                  <a:srgbClr val="333333"/>
                </a:solidFill>
                <a:latin typeface="Roboto"/>
              </a:rPr>
              <a:t>, для легкового автомобиля она не должна превышать </a:t>
            </a:r>
            <a:r>
              <a:rPr lang="ru-RU" sz="2000" b="1" dirty="0">
                <a:solidFill>
                  <a:srgbClr val="333333"/>
                </a:solidFill>
                <a:latin typeface="Roboto"/>
              </a:rPr>
              <a:t>12 метров</a:t>
            </a:r>
            <a:r>
              <a:rPr lang="ru-RU" sz="2000" dirty="0">
                <a:solidFill>
                  <a:srgbClr val="333333"/>
                </a:solidFill>
                <a:latin typeface="Roboto"/>
              </a:rPr>
              <a:t>. Если машина будет длиннее, она попадет не в категорию </a:t>
            </a:r>
            <a:r>
              <a:rPr lang="ru-RU" sz="2000" b="1" dirty="0">
                <a:solidFill>
                  <a:srgbClr val="0070C0"/>
                </a:solidFill>
                <a:latin typeface="Roboto"/>
              </a:rPr>
              <a:t>М1</a:t>
            </a:r>
            <a:r>
              <a:rPr lang="ru-RU" sz="2000" dirty="0">
                <a:solidFill>
                  <a:srgbClr val="333333"/>
                </a:solidFill>
                <a:latin typeface="Roboto"/>
              </a:rPr>
              <a:t>, к которой причислены «легковушки», а в одну из других.</a:t>
            </a:r>
            <a:endParaRPr lang="ru-RU" sz="2000" dirty="0"/>
          </a:p>
        </p:txBody>
      </p:sp>
    </p:spTree>
    <p:extLst>
      <p:ext uri="{BB962C8B-B14F-4D97-AF65-F5344CB8AC3E}">
        <p14:creationId xmlns:p14="http://schemas.microsoft.com/office/powerpoint/2010/main" val="273633199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93676" y="1196752"/>
            <a:ext cx="8956648" cy="4137702"/>
          </a:xfrm>
          <a:solidFill>
            <a:srgbClr val="FFFF00"/>
          </a:solidFill>
          <a:effectLst>
            <a:softEdge rad="317500"/>
          </a:effectLst>
        </p:spPr>
        <p:txBody>
          <a:bodyPr>
            <a:noAutofit/>
          </a:bodyPr>
          <a:lstStyle/>
          <a:p>
            <a:r>
              <a:rPr lang="ru-RU" sz="7200" b="1" dirty="0" smtClean="0">
                <a:ln w="17780" cmpd="sng">
                  <a:solidFill>
                    <a:srgbClr val="FFFFFF"/>
                  </a:solidFill>
                  <a:prstDash val="solid"/>
                  <a:miter lim="800000"/>
                </a:ln>
                <a:solidFill>
                  <a:srgbClr val="1138FB"/>
                </a:solidFill>
                <a:effectLst>
                  <a:outerShdw blurRad="50800" algn="tl" rotWithShape="0">
                    <a:srgbClr val="000000"/>
                  </a:outerShdw>
                </a:effectLst>
              </a:rPr>
              <a:t>ЦЕЛИ И ЗАДАЧИ </a:t>
            </a:r>
            <a:r>
              <a:rPr lang="ru-RU" sz="7200" b="1" dirty="0">
                <a:ln w="17780" cmpd="sng">
                  <a:solidFill>
                    <a:srgbClr val="FFFFFF"/>
                  </a:solidFill>
                  <a:prstDash val="solid"/>
                  <a:miter lim="800000"/>
                </a:ln>
                <a:solidFill>
                  <a:srgbClr val="1138FB"/>
                </a:solidFill>
                <a:effectLst>
                  <a:outerShdw blurRad="50800" algn="tl" rotWithShape="0">
                    <a:srgbClr val="000000"/>
                  </a:outerShdw>
                </a:effectLst>
              </a:rPr>
              <a:t>СТАНДАРТИЗАЦИИ</a:t>
            </a: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9</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a:xfrm>
            <a:off x="714348" y="6286520"/>
            <a:ext cx="2133600" cy="365125"/>
          </a:xfrm>
        </p:spPr>
        <p:txBody>
          <a:bodyPr/>
          <a:lstStyle/>
          <a:p>
            <a:fld id="{FD0CD72B-C487-424B-AB84-195511D24700}" type="datetime1">
              <a:rPr lang="ru-RU" smtClean="0"/>
              <a:pPr/>
              <a:t>01.02.2022</a:t>
            </a:fld>
            <a:endParaRPr lang="ru-RU" dirty="0"/>
          </a:p>
        </p:txBody>
      </p:sp>
    </p:spTree>
    <p:extLst>
      <p:ext uri="{BB962C8B-B14F-4D97-AF65-F5344CB8AC3E}">
        <p14:creationId xmlns:p14="http://schemas.microsoft.com/office/powerpoint/2010/main" val="308019645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2400" b="1" dirty="0">
                <a:solidFill>
                  <a:srgbClr val="FF0000"/>
                </a:solidFill>
              </a:rPr>
              <a:t>Технический регламент ТР ТС 018/2011 </a:t>
            </a:r>
            <a:br>
              <a:rPr lang="ru-RU" sz="2400" b="1" dirty="0">
                <a:solidFill>
                  <a:srgbClr val="FF0000"/>
                </a:solidFill>
              </a:rPr>
            </a:br>
            <a:r>
              <a:rPr lang="ru-RU" sz="2400" b="1" dirty="0">
                <a:solidFill>
                  <a:srgbClr val="FF0000"/>
                </a:solidFill>
              </a:rPr>
              <a:t>«О безопасности колесных транспортных средств»</a:t>
            </a:r>
            <a:endParaRPr lang="ru-RU" sz="2400" b="1" dirty="0">
              <a:solidFill>
                <a:srgbClr val="1138FB"/>
              </a:solidFill>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90</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
        <p:nvSpPr>
          <p:cNvPr id="20" name="Прямоугольник 19"/>
          <p:cNvSpPr/>
          <p:nvPr/>
        </p:nvSpPr>
        <p:spPr>
          <a:xfrm>
            <a:off x="165986" y="1048830"/>
            <a:ext cx="8816815" cy="4785926"/>
          </a:xfrm>
          <a:prstGeom prst="rect">
            <a:avLst/>
          </a:prstGeom>
          <a:solidFill>
            <a:schemeClr val="bg1"/>
          </a:solidFill>
        </p:spPr>
        <p:txBody>
          <a:bodyPr wrap="square">
            <a:spAutoFit/>
          </a:bodyPr>
          <a:lstStyle/>
          <a:p>
            <a:pPr algn="ctr"/>
            <a:r>
              <a:rPr lang="ru-RU" sz="2400" b="1" u="sng" dirty="0" smtClean="0">
                <a:solidFill>
                  <a:srgbClr val="35893F"/>
                </a:solidFill>
                <a:latin typeface="Roboto"/>
              </a:rPr>
              <a:t>ВЫВОД</a:t>
            </a:r>
            <a:r>
              <a:rPr lang="ru-RU" sz="2400" b="1" dirty="0" smtClean="0">
                <a:solidFill>
                  <a:srgbClr val="35893F"/>
                </a:solidFill>
                <a:latin typeface="Roboto"/>
              </a:rPr>
              <a:t>:</a:t>
            </a:r>
          </a:p>
          <a:p>
            <a:r>
              <a:rPr lang="ru-RU" sz="2300" b="1" dirty="0" smtClean="0">
                <a:solidFill>
                  <a:srgbClr val="FF0000"/>
                </a:solidFill>
                <a:latin typeface="Roboto"/>
              </a:rPr>
              <a:t>Технический </a:t>
            </a:r>
            <a:r>
              <a:rPr lang="ru-RU" sz="2300" b="1" dirty="0">
                <a:solidFill>
                  <a:srgbClr val="FF0000"/>
                </a:solidFill>
                <a:latin typeface="Roboto"/>
              </a:rPr>
              <a:t>регламент Таможенного союза ТР ТС 018/2011 </a:t>
            </a:r>
            <a:r>
              <a:rPr lang="ru-RU" sz="2300" dirty="0">
                <a:solidFill>
                  <a:srgbClr val="333333"/>
                </a:solidFill>
                <a:latin typeface="Roboto"/>
              </a:rPr>
              <a:t>установил </a:t>
            </a:r>
            <a:r>
              <a:rPr lang="ru-RU" sz="2300" b="1" dirty="0">
                <a:solidFill>
                  <a:srgbClr val="0070C0"/>
                </a:solidFill>
                <a:latin typeface="Roboto"/>
              </a:rPr>
              <a:t>единообразные требования к автомобилям, ввозимым в страны-участники или производимым в них</a:t>
            </a:r>
            <a:r>
              <a:rPr lang="ru-RU" sz="2300" dirty="0">
                <a:solidFill>
                  <a:srgbClr val="333333"/>
                </a:solidFill>
                <a:latin typeface="Roboto"/>
              </a:rPr>
              <a:t>. </a:t>
            </a:r>
            <a:endParaRPr lang="ru-RU" sz="2300" dirty="0" smtClean="0">
              <a:solidFill>
                <a:srgbClr val="333333"/>
              </a:solidFill>
              <a:latin typeface="Roboto"/>
            </a:endParaRPr>
          </a:p>
          <a:p>
            <a:endParaRPr lang="ru-RU" sz="1400" dirty="0">
              <a:solidFill>
                <a:srgbClr val="333333"/>
              </a:solidFill>
              <a:latin typeface="Roboto"/>
            </a:endParaRPr>
          </a:p>
          <a:p>
            <a:r>
              <a:rPr lang="ru-RU" sz="2300" dirty="0" smtClean="0">
                <a:solidFill>
                  <a:srgbClr val="333333"/>
                </a:solidFill>
                <a:latin typeface="Roboto"/>
              </a:rPr>
              <a:t>Такая </a:t>
            </a:r>
            <a:r>
              <a:rPr lang="ru-RU" sz="2300" b="1" dirty="0">
                <a:solidFill>
                  <a:srgbClr val="333333"/>
                </a:solidFill>
                <a:latin typeface="Roboto"/>
              </a:rPr>
              <a:t>унификация</a:t>
            </a:r>
            <a:r>
              <a:rPr lang="ru-RU" sz="2300" dirty="0">
                <a:solidFill>
                  <a:srgbClr val="333333"/>
                </a:solidFill>
                <a:latin typeface="Roboto"/>
              </a:rPr>
              <a:t> очень удобна. </a:t>
            </a:r>
            <a:endParaRPr lang="ru-RU" sz="2300" dirty="0" smtClean="0">
              <a:solidFill>
                <a:srgbClr val="333333"/>
              </a:solidFill>
              <a:latin typeface="Roboto"/>
            </a:endParaRPr>
          </a:p>
          <a:p>
            <a:endParaRPr lang="ru-RU" sz="1400" b="1" dirty="0" smtClean="0">
              <a:solidFill>
                <a:srgbClr val="FF0000"/>
              </a:solidFill>
              <a:latin typeface="Roboto"/>
            </a:endParaRPr>
          </a:p>
          <a:p>
            <a:r>
              <a:rPr lang="ru-RU" sz="2300" b="1" dirty="0" smtClean="0">
                <a:solidFill>
                  <a:srgbClr val="FF0000"/>
                </a:solidFill>
                <a:latin typeface="Roboto"/>
              </a:rPr>
              <a:t>Во-первых</a:t>
            </a:r>
            <a:r>
              <a:rPr lang="ru-RU" sz="2300" b="1" dirty="0">
                <a:solidFill>
                  <a:srgbClr val="FF0000"/>
                </a:solidFill>
                <a:latin typeface="Roboto"/>
              </a:rPr>
              <a:t>, </a:t>
            </a:r>
            <a:r>
              <a:rPr lang="ru-RU" sz="2300" dirty="0">
                <a:solidFill>
                  <a:srgbClr val="333333"/>
                </a:solidFill>
                <a:latin typeface="Roboto"/>
              </a:rPr>
              <a:t>все машины в государствах – членах союза теперь соответствуют одним критериям и их можно свободно перевозить из одной страны в другую. </a:t>
            </a:r>
            <a:endParaRPr lang="ru-RU" sz="2300" dirty="0" smtClean="0">
              <a:solidFill>
                <a:srgbClr val="333333"/>
              </a:solidFill>
              <a:latin typeface="Roboto"/>
            </a:endParaRPr>
          </a:p>
          <a:p>
            <a:endParaRPr lang="ru-RU" sz="1400" b="1" dirty="0" smtClean="0">
              <a:solidFill>
                <a:srgbClr val="FF0000"/>
              </a:solidFill>
              <a:latin typeface="Roboto"/>
            </a:endParaRPr>
          </a:p>
          <a:p>
            <a:r>
              <a:rPr lang="ru-RU" sz="2300" b="1" dirty="0" smtClean="0">
                <a:solidFill>
                  <a:srgbClr val="FF0000"/>
                </a:solidFill>
                <a:latin typeface="Roboto"/>
              </a:rPr>
              <a:t>Во-вторых</a:t>
            </a:r>
            <a:r>
              <a:rPr lang="ru-RU" sz="2300" b="1" dirty="0">
                <a:solidFill>
                  <a:srgbClr val="FF0000"/>
                </a:solidFill>
                <a:latin typeface="Roboto"/>
              </a:rPr>
              <a:t>,</a:t>
            </a:r>
            <a:r>
              <a:rPr lang="ru-RU" sz="2300" dirty="0">
                <a:solidFill>
                  <a:srgbClr val="333333"/>
                </a:solidFill>
                <a:latin typeface="Roboto"/>
              </a:rPr>
              <a:t> появились четкие требования к безопасности машины, которые обеспечивают сохранность жизни и здоровья водителей, пассажиров и пешеходов.</a:t>
            </a:r>
            <a:endParaRPr lang="ru-RU" sz="2300" dirty="0"/>
          </a:p>
        </p:txBody>
      </p:sp>
    </p:spTree>
    <p:extLst>
      <p:ext uri="{BB962C8B-B14F-4D97-AF65-F5344CB8AC3E}">
        <p14:creationId xmlns:p14="http://schemas.microsoft.com/office/powerpoint/2010/main" val="57604872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07787" y="724805"/>
            <a:ext cx="8994157" cy="5555367"/>
          </a:xfrm>
          <a:prstGeom prst="rect">
            <a:avLst/>
          </a:prstGeom>
          <a:solidFill>
            <a:schemeClr val="bg1"/>
          </a:solidFill>
        </p:spPr>
        <p:txBody>
          <a:bodyPr wrap="square">
            <a:spAutoFit/>
          </a:bodyPr>
          <a:lstStyle/>
          <a:p>
            <a:r>
              <a:rPr lang="ru-RU" sz="1600" b="1" i="1" dirty="0" smtClean="0">
                <a:solidFill>
                  <a:srgbClr val="FF0000"/>
                </a:solidFill>
              </a:rPr>
              <a:t>Техническое </a:t>
            </a:r>
            <a:r>
              <a:rPr lang="ru-RU" sz="1600" b="1" i="1" dirty="0">
                <a:solidFill>
                  <a:srgbClr val="FF0000"/>
                </a:solidFill>
              </a:rPr>
              <a:t>регулирование </a:t>
            </a:r>
            <a:r>
              <a:rPr lang="ru-RU" sz="1600" b="1" dirty="0"/>
              <a:t>— один из ключевых элементов интеграции государств-участников Таможенного союза.</a:t>
            </a:r>
          </a:p>
          <a:p>
            <a:r>
              <a:rPr lang="ru-RU" sz="1600" dirty="0"/>
              <a:t>Механизмы, заложенные в техническом регулировании, позволяют устранить многочисленные, во многих случаях искусственно созданные технические барьеры в торговле, которые являются серьезной проблемой для бизнеса. Этому помогает правовая база, созданная в течение нескольких последних лет, в том числе благодаря усилиям специалистов Евразийской экономической комиссии</a:t>
            </a:r>
            <a:r>
              <a:rPr lang="ru-RU" sz="1600" dirty="0" smtClean="0"/>
              <a:t>.</a:t>
            </a:r>
          </a:p>
          <a:p>
            <a:endParaRPr lang="ru-RU" sz="500" dirty="0" smtClean="0"/>
          </a:p>
          <a:p>
            <a:r>
              <a:rPr lang="ru-RU" sz="1600" dirty="0" smtClean="0"/>
              <a:t>В </a:t>
            </a:r>
            <a:r>
              <a:rPr lang="ru-RU" sz="1600" dirty="0"/>
              <a:t>рамках Таможенного союза и Евразийского экономического сообщества к настоящему времени приняты следующие </a:t>
            </a:r>
            <a:r>
              <a:rPr lang="ru-RU" sz="1600" b="1" i="1" dirty="0">
                <a:solidFill>
                  <a:srgbClr val="1138FB"/>
                </a:solidFill>
              </a:rPr>
              <a:t>основные международные договоры</a:t>
            </a:r>
            <a:r>
              <a:rPr lang="ru-RU" sz="1600" dirty="0"/>
              <a:t>, призванные упростить движение товаров на территории государств-участников:</a:t>
            </a:r>
          </a:p>
          <a:p>
            <a:pPr marL="742950" lvl="1" indent="-285750">
              <a:buFont typeface="Wingdings" panose="05000000000000000000" pitchFamily="2" charset="2"/>
              <a:buChar char="Ø"/>
            </a:pPr>
            <a:r>
              <a:rPr lang="ru-RU" sz="1500" dirty="0"/>
              <a:t>Соглашение о проведении согласованной политики в области технического регулирования, санитарных, ветеринарных и фитосанитарных мер;</a:t>
            </a:r>
          </a:p>
          <a:p>
            <a:pPr marL="742950" lvl="1" indent="-285750">
              <a:buFont typeface="Wingdings" panose="05000000000000000000" pitchFamily="2" charset="2"/>
              <a:buChar char="Ø"/>
            </a:pPr>
            <a:r>
              <a:rPr lang="ru-RU" sz="1500" dirty="0"/>
              <a:t>Соглашение о единых принципах и правилах технического регулирования;</a:t>
            </a:r>
          </a:p>
          <a:p>
            <a:pPr marL="742950" lvl="1" indent="-285750">
              <a:buFont typeface="Wingdings" panose="05000000000000000000" pitchFamily="2" charset="2"/>
              <a:buChar char="Ø"/>
            </a:pPr>
            <a:r>
              <a:rPr lang="ru-RU" sz="1500" dirty="0"/>
              <a:t>Соглашение об основах гармонизации технических регламентов;</a:t>
            </a:r>
          </a:p>
          <a:p>
            <a:pPr marL="742950" lvl="1" indent="-285750">
              <a:buFont typeface="Wingdings" panose="05000000000000000000" pitchFamily="2" charset="2"/>
              <a:buChar char="Ø"/>
            </a:pPr>
            <a:r>
              <a:rPr lang="ru-RU" sz="1500" dirty="0"/>
              <a:t>Соглашение о применении Единого знака обращения продукции на рынке государств-членов ЕАЭС;</a:t>
            </a:r>
          </a:p>
          <a:p>
            <a:pPr marL="742950" lvl="1" indent="-285750">
              <a:buFont typeface="Wingdings" panose="05000000000000000000" pitchFamily="2" charset="2"/>
              <a:buChar char="Ø"/>
            </a:pPr>
            <a:r>
              <a:rPr lang="ru-RU" sz="1500" dirty="0"/>
              <a:t>Соглашение о создании информационной системы ЕАЭС в области технического регулирования, санитарных, ветеринарных и фитосанитарных мер;</a:t>
            </a:r>
          </a:p>
          <a:p>
            <a:pPr marL="742950" lvl="1" indent="-285750">
              <a:buFont typeface="Wingdings" panose="05000000000000000000" pitchFamily="2" charset="2"/>
              <a:buChar char="Ø"/>
            </a:pPr>
            <a:r>
              <a:rPr lang="ru-RU" sz="1500" dirty="0"/>
              <a:t>Соглашение об обращении продукции, подлежащей обязательной оценке (подтверждению) соответствия, на территории Таможенного союза;</a:t>
            </a:r>
          </a:p>
          <a:p>
            <a:pPr marL="742950" lvl="1" indent="-285750">
              <a:buFont typeface="Wingdings" panose="05000000000000000000" pitchFamily="2" charset="2"/>
              <a:buChar char="Ø"/>
            </a:pPr>
            <a:r>
              <a:rPr lang="ru-RU" sz="1500" dirty="0"/>
              <a:t>Соглашение о взаимном признании аккредитации органов по сертификации (подтверждению соответствия) и испытательных лабораторий (центров), выполняющих работы по подтверждению соответствия</a:t>
            </a:r>
            <a:r>
              <a:rPr lang="ru-RU" sz="1500" dirty="0" smtClean="0"/>
              <a:t>.</a:t>
            </a:r>
            <a:endParaRPr lang="ru-RU" sz="1500" dirty="0">
              <a:effectLst/>
            </a:endParaRPr>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21361"/>
            <a:ext cx="8229600" cy="654032"/>
          </a:xfrm>
          <a:solidFill>
            <a:srgbClr val="FFFF00"/>
          </a:solidFill>
          <a:ln>
            <a:solidFill>
              <a:srgbClr val="FF0000"/>
            </a:solidFill>
          </a:ln>
        </p:spPr>
        <p:txBody>
          <a:bodyPr>
            <a:noAutofit/>
          </a:bodyPr>
          <a:lstStyle/>
          <a:p>
            <a:r>
              <a:rPr lang="ru-RU" sz="2400" b="1" dirty="0">
                <a:solidFill>
                  <a:srgbClr val="FF0000"/>
                </a:solidFill>
              </a:rPr>
              <a:t>Техническое регулирование в Таможенном союзе ЕАЭС</a:t>
            </a: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91</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359558020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106510" y="1360149"/>
            <a:ext cx="8956648" cy="4137702"/>
          </a:xfrm>
          <a:solidFill>
            <a:srgbClr val="FFFF00"/>
          </a:solidFill>
          <a:effectLst>
            <a:softEdge rad="317500"/>
          </a:effectLst>
        </p:spPr>
        <p:txBody>
          <a:bodyPr>
            <a:noAutofit/>
          </a:bodyPr>
          <a:lstStyle/>
          <a:p>
            <a:r>
              <a:rPr lang="ru-RU" sz="7200" b="1" dirty="0" smtClean="0">
                <a:ln w="17780" cmpd="sng">
                  <a:solidFill>
                    <a:srgbClr val="FFFFFF"/>
                  </a:solidFill>
                  <a:prstDash val="solid"/>
                  <a:miter lim="800000"/>
                </a:ln>
                <a:solidFill>
                  <a:srgbClr val="1138FB"/>
                </a:solidFill>
                <a:effectLst>
                  <a:outerShdw blurRad="50800" algn="tl" rotWithShape="0">
                    <a:srgbClr val="000000"/>
                  </a:outerShdw>
                </a:effectLst>
              </a:rPr>
              <a:t>НАЦИОНАЛЬНАЯ СТАНДАРТИЗАЦИЯ</a:t>
            </a:r>
            <a:endParaRPr lang="ru-RU" sz="7200" b="1" dirty="0">
              <a:ln w="17780" cmpd="sng">
                <a:solidFill>
                  <a:srgbClr val="FFFFFF"/>
                </a:solidFill>
                <a:prstDash val="solid"/>
                <a:miter lim="800000"/>
              </a:ln>
              <a:solidFill>
                <a:srgbClr val="1138FB"/>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92</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a:xfrm>
            <a:off x="714348" y="6286520"/>
            <a:ext cx="2133600" cy="365125"/>
          </a:xfrm>
        </p:spPr>
        <p:txBody>
          <a:bodyPr/>
          <a:lstStyle/>
          <a:p>
            <a:fld id="{FD0CD72B-C487-424B-AB84-195511D24700}" type="datetime1">
              <a:rPr lang="ru-RU" smtClean="0"/>
              <a:pPr/>
              <a:t>01.02.2022</a:t>
            </a:fld>
            <a:endParaRPr lang="ru-RU" dirty="0"/>
          </a:p>
        </p:txBody>
      </p:sp>
    </p:spTree>
    <p:extLst>
      <p:ext uri="{BB962C8B-B14F-4D97-AF65-F5344CB8AC3E}">
        <p14:creationId xmlns:p14="http://schemas.microsoft.com/office/powerpoint/2010/main" val="357828815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49843" y="1152965"/>
            <a:ext cx="8816485" cy="5109091"/>
          </a:xfrm>
          <a:prstGeom prst="rect">
            <a:avLst/>
          </a:prstGeom>
          <a:solidFill>
            <a:schemeClr val="bg1"/>
          </a:solidFill>
        </p:spPr>
        <p:txBody>
          <a:bodyPr wrap="square">
            <a:spAutoFit/>
          </a:bodyPr>
          <a:lstStyle/>
          <a:p>
            <a:pPr algn="just"/>
            <a:r>
              <a:rPr lang="ru-RU" sz="2300" b="1" u="sng" dirty="0" smtClean="0">
                <a:solidFill>
                  <a:srgbClr val="FF0000"/>
                </a:solidFill>
              </a:rPr>
              <a:t>Национальная стандартизация</a:t>
            </a:r>
            <a:r>
              <a:rPr lang="ru-RU" sz="2300" i="1" dirty="0" smtClean="0">
                <a:solidFill>
                  <a:srgbClr val="FF0000"/>
                </a:solidFill>
              </a:rPr>
              <a:t> </a:t>
            </a:r>
            <a:r>
              <a:rPr lang="ru-RU" sz="2300" b="1" dirty="0" smtClean="0"/>
              <a:t>— стандартизация, проводимая на уровне одной страны. </a:t>
            </a:r>
          </a:p>
          <a:p>
            <a:pPr algn="just"/>
            <a:r>
              <a:rPr lang="ru-RU" sz="2000" u="sng" dirty="0"/>
              <a:t>По рекомендации ИСО </a:t>
            </a:r>
            <a:r>
              <a:rPr lang="ru-RU" sz="2000" dirty="0"/>
              <a:t>предпочтительно, чтобы в каждой стране в области стандартизации действовал </a:t>
            </a:r>
            <a:r>
              <a:rPr lang="ru-RU" sz="2000" b="1" i="1" dirty="0">
                <a:solidFill>
                  <a:srgbClr val="002060"/>
                </a:solidFill>
              </a:rPr>
              <a:t>одни орган</a:t>
            </a:r>
            <a:r>
              <a:rPr lang="ru-RU" sz="2000" dirty="0"/>
              <a:t>. Хотя это не всегда выполняется</a:t>
            </a:r>
            <a:r>
              <a:rPr lang="ru-RU" sz="2000" dirty="0" smtClean="0"/>
              <a:t>.</a:t>
            </a:r>
          </a:p>
          <a:p>
            <a:r>
              <a:rPr lang="ru-RU" sz="2000" dirty="0" smtClean="0"/>
              <a:t>Например</a:t>
            </a:r>
            <a:r>
              <a:rPr lang="ru-RU" sz="2000" dirty="0"/>
              <a:t>, в </a:t>
            </a:r>
            <a:r>
              <a:rPr lang="ru-RU" sz="2000" dirty="0" smtClean="0"/>
              <a:t>США </a:t>
            </a:r>
            <a:r>
              <a:rPr lang="ru-RU" sz="2000" dirty="0"/>
              <a:t>существует развитая система стандартизации </a:t>
            </a:r>
            <a:r>
              <a:rPr lang="ru-RU" sz="2000" dirty="0" smtClean="0"/>
              <a:t>действуют два:</a:t>
            </a:r>
          </a:p>
          <a:p>
            <a:pPr marL="342900" indent="-342900">
              <a:buClr>
                <a:srgbClr val="002060"/>
              </a:buClr>
              <a:buFont typeface="Wingdings" panose="05000000000000000000" pitchFamily="2" charset="2"/>
              <a:buChar char="v"/>
            </a:pPr>
            <a:r>
              <a:rPr lang="ru-RU" sz="2000" b="1" dirty="0" smtClean="0">
                <a:solidFill>
                  <a:srgbClr val="FF0000"/>
                </a:solidFill>
              </a:rPr>
              <a:t>Американский </a:t>
            </a:r>
            <a:r>
              <a:rPr lang="ru-RU" sz="2000" b="1" dirty="0">
                <a:solidFill>
                  <a:srgbClr val="FF0000"/>
                </a:solidFill>
              </a:rPr>
              <a:t>национальный институт стандартов</a:t>
            </a:r>
            <a:r>
              <a:rPr lang="ru-RU" sz="2000" dirty="0"/>
              <a:t> </a:t>
            </a:r>
            <a:r>
              <a:rPr lang="ru-RU" sz="2000" b="1" dirty="0">
                <a:solidFill>
                  <a:srgbClr val="002060"/>
                </a:solidFill>
              </a:rPr>
              <a:t>(ANSI) </a:t>
            </a:r>
            <a:r>
              <a:rPr lang="ru-RU" sz="2000" dirty="0"/>
              <a:t>и </a:t>
            </a:r>
            <a:endParaRPr lang="ru-RU" sz="2000" dirty="0" smtClean="0"/>
          </a:p>
          <a:p>
            <a:pPr>
              <a:buClr>
                <a:srgbClr val="002060"/>
              </a:buClr>
            </a:pPr>
            <a:r>
              <a:rPr lang="ru-RU" sz="2000" b="1" dirty="0" smtClean="0">
                <a:solidFill>
                  <a:srgbClr val="FF0000"/>
                </a:solidFill>
              </a:rPr>
              <a:t>      Национальный </a:t>
            </a:r>
            <a:r>
              <a:rPr lang="ru-RU" sz="2000" b="1" dirty="0">
                <a:solidFill>
                  <a:srgbClr val="FF0000"/>
                </a:solidFill>
              </a:rPr>
              <a:t>институт стандартов и </a:t>
            </a:r>
            <a:r>
              <a:rPr lang="ru-RU" sz="2000" b="1" dirty="0" smtClean="0">
                <a:solidFill>
                  <a:srgbClr val="FF0000"/>
                </a:solidFill>
              </a:rPr>
              <a:t>технологий </a:t>
            </a:r>
            <a:r>
              <a:rPr lang="ru-RU" sz="2000" b="1" dirty="0" smtClean="0">
                <a:solidFill>
                  <a:srgbClr val="002060"/>
                </a:solidFill>
              </a:rPr>
              <a:t>(</a:t>
            </a:r>
            <a:r>
              <a:rPr lang="ru-RU" sz="2000" b="1" dirty="0">
                <a:solidFill>
                  <a:srgbClr val="002060"/>
                </a:solidFill>
              </a:rPr>
              <a:t>NIST). </a:t>
            </a:r>
            <a:endParaRPr lang="ru-RU" sz="2000" b="1" dirty="0" smtClean="0">
              <a:solidFill>
                <a:srgbClr val="002060"/>
              </a:solidFill>
            </a:endParaRPr>
          </a:p>
          <a:p>
            <a:pPr marL="342900" indent="-342900">
              <a:buClr>
                <a:srgbClr val="002060"/>
              </a:buClr>
              <a:buFont typeface="Wingdings" panose="05000000000000000000" pitchFamily="2" charset="2"/>
              <a:buChar char="v"/>
            </a:pPr>
            <a:r>
              <a:rPr lang="ru-RU" sz="2000" b="1" dirty="0">
                <a:solidFill>
                  <a:srgbClr val="FF0000"/>
                </a:solidFill>
              </a:rPr>
              <a:t>Британский институт стандартов</a:t>
            </a:r>
            <a:r>
              <a:rPr lang="ru-RU" sz="2000" b="1" dirty="0"/>
              <a:t> </a:t>
            </a:r>
            <a:r>
              <a:rPr lang="ru-RU" sz="2000" b="1" dirty="0">
                <a:solidFill>
                  <a:srgbClr val="002060"/>
                </a:solidFill>
              </a:rPr>
              <a:t>(</a:t>
            </a:r>
            <a:r>
              <a:rPr lang="en-US" sz="2000" b="1" dirty="0">
                <a:solidFill>
                  <a:srgbClr val="002060"/>
                </a:solidFill>
              </a:rPr>
              <a:t>BSI</a:t>
            </a:r>
            <a:r>
              <a:rPr lang="en-US" sz="2000" b="1" dirty="0" smtClean="0">
                <a:solidFill>
                  <a:srgbClr val="002060"/>
                </a:solidFill>
              </a:rPr>
              <a:t>)</a:t>
            </a:r>
            <a:r>
              <a:rPr lang="ru-RU" sz="2000" b="1" dirty="0" smtClean="0">
                <a:solidFill>
                  <a:srgbClr val="002060"/>
                </a:solidFill>
              </a:rPr>
              <a:t> </a:t>
            </a:r>
            <a:r>
              <a:rPr lang="ru-RU" sz="2000" i="1" dirty="0" smtClean="0"/>
              <a:t>– </a:t>
            </a:r>
            <a:r>
              <a:rPr lang="ru-RU" sz="2000" dirty="0" smtClean="0"/>
              <a:t>орган по стандартизации Великобритании</a:t>
            </a:r>
          </a:p>
          <a:p>
            <a:pPr marL="342900" indent="-342900">
              <a:buClr>
                <a:srgbClr val="002060"/>
              </a:buClr>
              <a:buFont typeface="Wingdings" panose="05000000000000000000" pitchFamily="2" charset="2"/>
              <a:buChar char="v"/>
            </a:pPr>
            <a:r>
              <a:rPr lang="ru-RU" sz="2000" b="1" dirty="0">
                <a:solidFill>
                  <a:srgbClr val="FF0000"/>
                </a:solidFill>
              </a:rPr>
              <a:t>Немецкий институт стандартизации</a:t>
            </a:r>
            <a:r>
              <a:rPr lang="ru-RU" sz="2000" dirty="0"/>
              <a:t> </a:t>
            </a:r>
            <a:r>
              <a:rPr lang="ru-RU" sz="2000" b="1" dirty="0">
                <a:solidFill>
                  <a:srgbClr val="002060"/>
                </a:solidFill>
              </a:rPr>
              <a:t>(</a:t>
            </a:r>
            <a:r>
              <a:rPr lang="en-US" sz="2000" b="1" i="1" dirty="0">
                <a:solidFill>
                  <a:srgbClr val="002060"/>
                </a:solidFill>
              </a:rPr>
              <a:t>DIN)</a:t>
            </a:r>
            <a:r>
              <a:rPr lang="en-US" sz="2000" b="1" dirty="0">
                <a:solidFill>
                  <a:srgbClr val="002060"/>
                </a:solidFill>
              </a:rPr>
              <a:t> </a:t>
            </a:r>
            <a:endParaRPr lang="ru-RU" sz="2000" b="1" dirty="0" smtClean="0">
              <a:solidFill>
                <a:srgbClr val="002060"/>
              </a:solidFill>
            </a:endParaRPr>
          </a:p>
          <a:p>
            <a:pPr marL="342900" indent="-342900">
              <a:buClr>
                <a:srgbClr val="002060"/>
              </a:buClr>
              <a:buFont typeface="Wingdings" panose="05000000000000000000" pitchFamily="2" charset="2"/>
              <a:buChar char="v"/>
            </a:pPr>
            <a:r>
              <a:rPr lang="ru-RU" sz="2000" b="1" dirty="0">
                <a:solidFill>
                  <a:srgbClr val="FF0000"/>
                </a:solidFill>
              </a:rPr>
              <a:t>Французская ассоциация по стандартизации</a:t>
            </a:r>
            <a:r>
              <a:rPr lang="ru-RU" sz="2000" b="1" dirty="0"/>
              <a:t> </a:t>
            </a:r>
            <a:r>
              <a:rPr lang="ru-RU" sz="2000" b="1" i="1" dirty="0">
                <a:solidFill>
                  <a:srgbClr val="002060"/>
                </a:solidFill>
              </a:rPr>
              <a:t>(AFNOR),</a:t>
            </a:r>
            <a:endParaRPr lang="ru-RU" sz="2000" b="1" i="1" dirty="0" smtClean="0">
              <a:solidFill>
                <a:srgbClr val="002060"/>
              </a:solidFill>
            </a:endParaRPr>
          </a:p>
          <a:p>
            <a:pPr marL="342900" indent="-342900">
              <a:buClr>
                <a:srgbClr val="002060"/>
              </a:buClr>
              <a:buFont typeface="Wingdings" panose="05000000000000000000" pitchFamily="2" charset="2"/>
              <a:buChar char="v"/>
            </a:pPr>
            <a:r>
              <a:rPr lang="ru-RU" sz="2000" b="1" dirty="0">
                <a:solidFill>
                  <a:srgbClr val="FF0000"/>
                </a:solidFill>
              </a:rPr>
              <a:t>Национальный орган по стандартизации Канады – Совет по стандартизации Канады </a:t>
            </a:r>
            <a:r>
              <a:rPr lang="ru-RU" sz="2000" b="1" dirty="0">
                <a:solidFill>
                  <a:srgbClr val="002060"/>
                </a:solidFill>
              </a:rPr>
              <a:t>(</a:t>
            </a:r>
            <a:r>
              <a:rPr lang="ru-RU" sz="2000" b="1" i="1" dirty="0">
                <a:solidFill>
                  <a:srgbClr val="002060"/>
                </a:solidFill>
              </a:rPr>
              <a:t>SCC</a:t>
            </a:r>
            <a:r>
              <a:rPr lang="ru-RU" sz="2000" b="1" dirty="0">
                <a:solidFill>
                  <a:srgbClr val="002060"/>
                </a:solidFill>
              </a:rPr>
              <a:t>) </a:t>
            </a:r>
            <a:endParaRPr lang="ru-RU" sz="2000" b="1" dirty="0" smtClean="0">
              <a:solidFill>
                <a:srgbClr val="002060"/>
              </a:solidFill>
            </a:endParaRPr>
          </a:p>
          <a:p>
            <a:pPr marL="342900" indent="-342900">
              <a:buClr>
                <a:srgbClr val="002060"/>
              </a:buClr>
              <a:buFont typeface="Wingdings" panose="05000000000000000000" pitchFamily="2" charset="2"/>
              <a:buChar char="v"/>
            </a:pPr>
            <a:r>
              <a:rPr lang="ru-RU" sz="2000" b="1" dirty="0" smtClean="0">
                <a:solidFill>
                  <a:srgbClr val="FF0000"/>
                </a:solidFill>
              </a:rPr>
              <a:t>Национальный орган </a:t>
            </a:r>
            <a:r>
              <a:rPr lang="ru-RU" sz="2000" b="1" dirty="0">
                <a:solidFill>
                  <a:srgbClr val="FF0000"/>
                </a:solidFill>
              </a:rPr>
              <a:t>по стандартизации Российской Федерации </a:t>
            </a:r>
            <a:r>
              <a:rPr lang="ru-RU" sz="2000" b="1" dirty="0" smtClean="0">
                <a:solidFill>
                  <a:srgbClr val="002060"/>
                </a:solidFill>
              </a:rPr>
              <a:t>(Росстандарт)</a:t>
            </a:r>
          </a:p>
          <a:p>
            <a:pPr algn="just"/>
            <a:endParaRPr lang="ru-RU" sz="2000" b="1" dirty="0" smtClean="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3800" b="1" dirty="0" smtClean="0">
                <a:ln w="17780" cmpd="sng">
                  <a:solidFill>
                    <a:srgbClr val="FF0000"/>
                  </a:solidFill>
                  <a:prstDash val="solid"/>
                  <a:miter lim="800000"/>
                </a:ln>
                <a:solidFill>
                  <a:srgbClr val="FF0000"/>
                </a:solidFill>
                <a:effectLst>
                  <a:outerShdw blurRad="50800" algn="tl" rotWithShape="0">
                    <a:srgbClr val="000000"/>
                  </a:outerShdw>
                </a:effectLst>
              </a:rPr>
              <a:t>Национальная стандартизация</a:t>
            </a:r>
            <a:endParaRPr lang="ru-RU" sz="3800" b="1" dirty="0">
              <a:ln w="17780" cmpd="sng">
                <a:solidFill>
                  <a:srgbClr val="FF0000"/>
                </a:solidFill>
                <a:prstDash val="solid"/>
                <a:miter lim="800000"/>
              </a:ln>
              <a:solidFill>
                <a:srgbClr val="FF0000"/>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93</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172537743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49843" y="1152965"/>
            <a:ext cx="8816485" cy="4555093"/>
          </a:xfrm>
          <a:prstGeom prst="rect">
            <a:avLst/>
          </a:prstGeom>
          <a:solidFill>
            <a:schemeClr val="bg1"/>
          </a:solidFill>
        </p:spPr>
        <p:txBody>
          <a:bodyPr wrap="square">
            <a:spAutoFit/>
          </a:bodyPr>
          <a:lstStyle/>
          <a:p>
            <a:pPr marL="342900" indent="-342900">
              <a:buClr>
                <a:srgbClr val="002060"/>
              </a:buClr>
              <a:buFont typeface="Wingdings" panose="05000000000000000000" pitchFamily="2" charset="2"/>
              <a:buChar char="v"/>
            </a:pPr>
            <a:r>
              <a:rPr lang="ru-RU" sz="2400" b="1" dirty="0" smtClean="0">
                <a:solidFill>
                  <a:srgbClr val="FF0000"/>
                </a:solidFill>
              </a:rPr>
              <a:t>Национальный </a:t>
            </a:r>
            <a:r>
              <a:rPr lang="ru-RU" sz="2400" b="1" dirty="0">
                <a:solidFill>
                  <a:srgbClr val="FF0000"/>
                </a:solidFill>
              </a:rPr>
              <a:t>институт стандартов и </a:t>
            </a:r>
            <a:r>
              <a:rPr lang="ru-RU" sz="2400" b="1" dirty="0" smtClean="0">
                <a:solidFill>
                  <a:srgbClr val="FF0000"/>
                </a:solidFill>
              </a:rPr>
              <a:t>технологий </a:t>
            </a:r>
            <a:r>
              <a:rPr lang="ru-RU" sz="2400" b="1" dirty="0" smtClean="0">
                <a:solidFill>
                  <a:srgbClr val="002060"/>
                </a:solidFill>
              </a:rPr>
              <a:t>(</a:t>
            </a:r>
            <a:r>
              <a:rPr lang="ru-RU" sz="2400" b="1" dirty="0">
                <a:solidFill>
                  <a:srgbClr val="002060"/>
                </a:solidFill>
              </a:rPr>
              <a:t>NIST</a:t>
            </a:r>
            <a:r>
              <a:rPr lang="ru-RU" sz="2400" b="1" dirty="0" smtClean="0">
                <a:solidFill>
                  <a:srgbClr val="002060"/>
                </a:solidFill>
              </a:rPr>
              <a:t>)</a:t>
            </a:r>
          </a:p>
          <a:p>
            <a:pPr>
              <a:buClr>
                <a:srgbClr val="002060"/>
              </a:buClr>
            </a:pPr>
            <a:endParaRPr lang="ru-RU" sz="2000" b="1" dirty="0">
              <a:solidFill>
                <a:srgbClr val="002060"/>
              </a:solidFill>
            </a:endParaRPr>
          </a:p>
          <a:p>
            <a:pPr>
              <a:buClr>
                <a:srgbClr val="002060"/>
              </a:buClr>
            </a:pPr>
            <a:endParaRPr lang="ru-RU" sz="2000" b="1" dirty="0" smtClean="0">
              <a:solidFill>
                <a:srgbClr val="002060"/>
              </a:solidFill>
            </a:endParaRPr>
          </a:p>
          <a:p>
            <a:pPr>
              <a:buClr>
                <a:srgbClr val="002060"/>
              </a:buClr>
            </a:pPr>
            <a:endParaRPr lang="ru-RU" sz="1600" b="1" dirty="0" smtClean="0">
              <a:solidFill>
                <a:srgbClr val="002060"/>
              </a:solidFill>
            </a:endParaRPr>
          </a:p>
          <a:p>
            <a:pPr marL="342900" indent="-342900">
              <a:buClr>
                <a:srgbClr val="002060"/>
              </a:buClr>
              <a:buFont typeface="Wingdings" panose="05000000000000000000" pitchFamily="2" charset="2"/>
              <a:buChar char="v"/>
            </a:pPr>
            <a:r>
              <a:rPr lang="ru-RU" sz="2400" b="1" dirty="0">
                <a:solidFill>
                  <a:srgbClr val="FF0000"/>
                </a:solidFill>
              </a:rPr>
              <a:t>Британский институт стандартов</a:t>
            </a:r>
            <a:r>
              <a:rPr lang="ru-RU" sz="2400" b="1" dirty="0"/>
              <a:t> </a:t>
            </a:r>
            <a:r>
              <a:rPr lang="ru-RU" sz="2400" b="1" dirty="0">
                <a:solidFill>
                  <a:srgbClr val="002060"/>
                </a:solidFill>
              </a:rPr>
              <a:t>(</a:t>
            </a:r>
            <a:r>
              <a:rPr lang="en-US" sz="2400" b="1" dirty="0">
                <a:solidFill>
                  <a:srgbClr val="002060"/>
                </a:solidFill>
              </a:rPr>
              <a:t>BSI</a:t>
            </a:r>
            <a:r>
              <a:rPr lang="en-US" sz="2400" b="1" dirty="0" smtClean="0">
                <a:solidFill>
                  <a:srgbClr val="002060"/>
                </a:solidFill>
              </a:rPr>
              <a:t>)</a:t>
            </a:r>
            <a:r>
              <a:rPr lang="ru-RU" sz="2400" b="1" dirty="0" smtClean="0">
                <a:solidFill>
                  <a:srgbClr val="002060"/>
                </a:solidFill>
              </a:rPr>
              <a:t> </a:t>
            </a:r>
            <a:r>
              <a:rPr lang="ru-RU" sz="2400" i="1" dirty="0" smtClean="0"/>
              <a:t>–                                                   </a:t>
            </a:r>
            <a:r>
              <a:rPr lang="ru-RU" sz="2400" dirty="0" smtClean="0"/>
              <a:t>орган по стандартизации Великобритании</a:t>
            </a:r>
          </a:p>
          <a:p>
            <a:pPr>
              <a:buClr>
                <a:srgbClr val="002060"/>
              </a:buClr>
            </a:pPr>
            <a:endParaRPr lang="ru-RU" sz="2000" dirty="0" smtClean="0"/>
          </a:p>
          <a:p>
            <a:pPr>
              <a:buClr>
                <a:srgbClr val="002060"/>
              </a:buClr>
            </a:pPr>
            <a:endParaRPr lang="ru-RU" sz="1200" dirty="0"/>
          </a:p>
          <a:p>
            <a:pPr marL="342900" indent="-342900">
              <a:buClr>
                <a:srgbClr val="002060"/>
              </a:buClr>
              <a:buFont typeface="Wingdings" panose="05000000000000000000" pitchFamily="2" charset="2"/>
              <a:buChar char="v"/>
            </a:pPr>
            <a:r>
              <a:rPr lang="ru-RU" sz="2400" b="1" dirty="0" smtClean="0">
                <a:solidFill>
                  <a:srgbClr val="FF0000"/>
                </a:solidFill>
              </a:rPr>
              <a:t>Немецкий </a:t>
            </a:r>
            <a:r>
              <a:rPr lang="ru-RU" sz="2400" b="1" dirty="0">
                <a:solidFill>
                  <a:srgbClr val="FF0000"/>
                </a:solidFill>
              </a:rPr>
              <a:t>институт стандартизации</a:t>
            </a:r>
            <a:r>
              <a:rPr lang="ru-RU" sz="2400" dirty="0"/>
              <a:t> </a:t>
            </a:r>
            <a:r>
              <a:rPr lang="ru-RU" sz="2400" b="1" dirty="0">
                <a:solidFill>
                  <a:srgbClr val="002060"/>
                </a:solidFill>
              </a:rPr>
              <a:t>(</a:t>
            </a:r>
            <a:r>
              <a:rPr lang="en-US" sz="2400" b="1" i="1" dirty="0">
                <a:solidFill>
                  <a:srgbClr val="002060"/>
                </a:solidFill>
              </a:rPr>
              <a:t>DIN)</a:t>
            </a:r>
            <a:r>
              <a:rPr lang="en-US" sz="2400" b="1" dirty="0">
                <a:solidFill>
                  <a:srgbClr val="002060"/>
                </a:solidFill>
              </a:rPr>
              <a:t> </a:t>
            </a:r>
            <a:endParaRPr lang="ru-RU" sz="2400" b="1" dirty="0" smtClean="0">
              <a:solidFill>
                <a:srgbClr val="002060"/>
              </a:solidFill>
            </a:endParaRPr>
          </a:p>
          <a:p>
            <a:pPr>
              <a:buClr>
                <a:srgbClr val="002060"/>
              </a:buClr>
            </a:pPr>
            <a:endParaRPr lang="ru-RU" sz="2000" b="1" dirty="0">
              <a:solidFill>
                <a:srgbClr val="002060"/>
              </a:solidFill>
            </a:endParaRPr>
          </a:p>
          <a:p>
            <a:pPr>
              <a:buClr>
                <a:srgbClr val="002060"/>
              </a:buClr>
            </a:pPr>
            <a:endParaRPr lang="ru-RU" sz="800" b="1" dirty="0" smtClean="0">
              <a:solidFill>
                <a:srgbClr val="002060"/>
              </a:solidFill>
            </a:endParaRPr>
          </a:p>
          <a:p>
            <a:pPr marL="342900" indent="-342900">
              <a:buClr>
                <a:srgbClr val="002060"/>
              </a:buClr>
              <a:buFont typeface="Wingdings" panose="05000000000000000000" pitchFamily="2" charset="2"/>
              <a:buChar char="v"/>
            </a:pPr>
            <a:endParaRPr lang="ru-RU" sz="1000" b="1" dirty="0" smtClean="0">
              <a:solidFill>
                <a:srgbClr val="002060"/>
              </a:solidFill>
            </a:endParaRPr>
          </a:p>
          <a:p>
            <a:pPr marL="342900" indent="-342900">
              <a:buClr>
                <a:srgbClr val="002060"/>
              </a:buClr>
              <a:buFont typeface="Wingdings" panose="05000000000000000000" pitchFamily="2" charset="2"/>
              <a:buChar char="v"/>
            </a:pPr>
            <a:r>
              <a:rPr lang="ru-RU" sz="2400" b="1" dirty="0" smtClean="0">
                <a:solidFill>
                  <a:srgbClr val="FF0000"/>
                </a:solidFill>
              </a:rPr>
              <a:t>Национальный орган </a:t>
            </a:r>
            <a:r>
              <a:rPr lang="ru-RU" sz="2400" b="1" dirty="0">
                <a:solidFill>
                  <a:srgbClr val="FF0000"/>
                </a:solidFill>
              </a:rPr>
              <a:t>по стандартизации </a:t>
            </a:r>
            <a:r>
              <a:rPr lang="ru-RU" sz="2400" b="1" dirty="0" smtClean="0">
                <a:solidFill>
                  <a:srgbClr val="FF0000"/>
                </a:solidFill>
              </a:rPr>
              <a:t>                                       Российской </a:t>
            </a:r>
            <a:r>
              <a:rPr lang="ru-RU" sz="2400" b="1" dirty="0">
                <a:solidFill>
                  <a:srgbClr val="FF0000"/>
                </a:solidFill>
              </a:rPr>
              <a:t>Федерации </a:t>
            </a:r>
            <a:r>
              <a:rPr lang="ru-RU" sz="2400" b="1" dirty="0" smtClean="0">
                <a:solidFill>
                  <a:srgbClr val="002060"/>
                </a:solidFill>
              </a:rPr>
              <a:t>(Росстандарт)</a:t>
            </a:r>
          </a:p>
          <a:p>
            <a:pPr algn="just"/>
            <a:endParaRPr lang="ru-RU" sz="2000" b="1" dirty="0" smtClean="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3800" b="1" dirty="0" smtClean="0">
                <a:ln w="17780" cmpd="sng">
                  <a:solidFill>
                    <a:srgbClr val="FF0000"/>
                  </a:solidFill>
                  <a:prstDash val="solid"/>
                  <a:miter lim="800000"/>
                </a:ln>
                <a:solidFill>
                  <a:srgbClr val="FF0000"/>
                </a:solidFill>
                <a:effectLst>
                  <a:outerShdw blurRad="50800" algn="tl" rotWithShape="0">
                    <a:srgbClr val="000000"/>
                  </a:outerShdw>
                </a:effectLst>
              </a:rPr>
              <a:t>Национальная стандартизация</a:t>
            </a:r>
            <a:endParaRPr lang="ru-RU" sz="3800" b="1" dirty="0">
              <a:ln w="17780" cmpd="sng">
                <a:solidFill>
                  <a:srgbClr val="FF0000"/>
                </a:solidFill>
                <a:prstDash val="solid"/>
                <a:miter lim="800000"/>
              </a:ln>
              <a:solidFill>
                <a:srgbClr val="FF0000"/>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94</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pic>
        <p:nvPicPr>
          <p:cNvPr id="5123" name="Picture 3" descr="NIST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497" y="1601224"/>
            <a:ext cx="3450983"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B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083" y="2276872"/>
            <a:ext cx="936104" cy="114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7727" y="3429000"/>
            <a:ext cx="1382665" cy="82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rost-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4437112"/>
            <a:ext cx="995852" cy="112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17837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93523" y="1110630"/>
            <a:ext cx="8816485" cy="5262979"/>
          </a:xfrm>
          <a:prstGeom prst="rect">
            <a:avLst/>
          </a:prstGeom>
          <a:solidFill>
            <a:schemeClr val="bg1"/>
          </a:solidFill>
        </p:spPr>
        <p:txBody>
          <a:bodyPr wrap="square">
            <a:spAutoFit/>
          </a:bodyPr>
          <a:lstStyle/>
          <a:p>
            <a:pPr marL="342900" indent="-342900">
              <a:buClr>
                <a:srgbClr val="002060"/>
              </a:buClr>
              <a:buFont typeface="Wingdings" panose="05000000000000000000" pitchFamily="2" charset="2"/>
              <a:buChar char="v"/>
            </a:pPr>
            <a:r>
              <a:rPr lang="ru-RU" sz="2400" b="1" dirty="0">
                <a:solidFill>
                  <a:srgbClr val="FF0000"/>
                </a:solidFill>
              </a:rPr>
              <a:t>Знак соответствия продукции германским </a:t>
            </a:r>
            <a:r>
              <a:rPr lang="ru-RU" sz="2400" b="1" dirty="0" smtClean="0">
                <a:solidFill>
                  <a:srgbClr val="FF0000"/>
                </a:solidFill>
              </a:rPr>
              <a:t>                            стандартам </a:t>
            </a:r>
            <a:r>
              <a:rPr lang="ru-RU" sz="2400" b="1" dirty="0">
                <a:solidFill>
                  <a:srgbClr val="FF0000"/>
                </a:solidFill>
              </a:rPr>
              <a:t>качества и безопасности</a:t>
            </a:r>
            <a:endParaRPr lang="ru-RU" sz="2000" b="1" dirty="0">
              <a:solidFill>
                <a:srgbClr val="FF0000"/>
              </a:solidFill>
            </a:endParaRPr>
          </a:p>
          <a:p>
            <a:pPr>
              <a:buClr>
                <a:srgbClr val="002060"/>
              </a:buClr>
            </a:pPr>
            <a:endParaRPr lang="ru-RU" sz="2000" b="1" dirty="0" smtClean="0">
              <a:solidFill>
                <a:srgbClr val="002060"/>
              </a:solidFill>
            </a:endParaRPr>
          </a:p>
          <a:p>
            <a:pPr>
              <a:buClr>
                <a:srgbClr val="002060"/>
              </a:buClr>
            </a:pPr>
            <a:endParaRPr lang="ru-RU" sz="800" b="1" dirty="0" smtClean="0">
              <a:solidFill>
                <a:srgbClr val="002060"/>
              </a:solidFill>
            </a:endParaRPr>
          </a:p>
          <a:p>
            <a:pPr marL="342900" indent="-342900">
              <a:buClr>
                <a:srgbClr val="002060"/>
              </a:buClr>
              <a:buFont typeface="Wingdings" panose="05000000000000000000" pitchFamily="2" charset="2"/>
              <a:buChar char="v"/>
            </a:pPr>
            <a:r>
              <a:rPr lang="ru-RU" sz="2400" b="1" dirty="0">
                <a:solidFill>
                  <a:srgbClr val="FF0000"/>
                </a:solidFill>
              </a:rPr>
              <a:t>Знак Федеральной комиссии (США) </a:t>
            </a:r>
            <a:r>
              <a:rPr lang="ru-RU" sz="2400" b="1" dirty="0" smtClean="0">
                <a:solidFill>
                  <a:srgbClr val="FF0000"/>
                </a:solidFill>
              </a:rPr>
              <a:t>                                                                           по </a:t>
            </a:r>
            <a:r>
              <a:rPr lang="ru-RU" sz="2400" b="1" dirty="0">
                <a:solidFill>
                  <a:srgbClr val="FF0000"/>
                </a:solidFill>
              </a:rPr>
              <a:t>коммуникациям</a:t>
            </a:r>
            <a:endParaRPr lang="ru-RU" sz="2000" dirty="0" smtClean="0">
              <a:solidFill>
                <a:srgbClr val="FF0000"/>
              </a:solidFill>
            </a:endParaRPr>
          </a:p>
          <a:p>
            <a:pPr>
              <a:buClr>
                <a:srgbClr val="002060"/>
              </a:buClr>
            </a:pPr>
            <a:endParaRPr lang="ru-RU" sz="2000" dirty="0"/>
          </a:p>
          <a:p>
            <a:pPr marL="342900" indent="-342900">
              <a:buClr>
                <a:srgbClr val="002060"/>
              </a:buClr>
              <a:buFont typeface="Wingdings" panose="05000000000000000000" pitchFamily="2" charset="2"/>
              <a:buChar char="v"/>
            </a:pPr>
            <a:r>
              <a:rPr lang="ru-RU" sz="2400" b="1" dirty="0">
                <a:solidFill>
                  <a:srgbClr val="FF0000"/>
                </a:solidFill>
              </a:rPr>
              <a:t>Знак Канадской Ассоциации Стандартов</a:t>
            </a:r>
            <a:r>
              <a:rPr lang="en-US" sz="2400" b="1" dirty="0">
                <a:solidFill>
                  <a:srgbClr val="002060"/>
                </a:solidFill>
              </a:rPr>
              <a:t> </a:t>
            </a:r>
            <a:r>
              <a:rPr lang="ru-RU" sz="2400" b="1" dirty="0" smtClean="0">
                <a:solidFill>
                  <a:srgbClr val="002060"/>
                </a:solidFill>
              </a:rPr>
              <a:t>(CSA)</a:t>
            </a:r>
          </a:p>
          <a:p>
            <a:pPr>
              <a:buClr>
                <a:srgbClr val="002060"/>
              </a:buClr>
            </a:pPr>
            <a:endParaRPr lang="ru-RU" sz="2000" b="1" dirty="0">
              <a:solidFill>
                <a:srgbClr val="002060"/>
              </a:solidFill>
            </a:endParaRPr>
          </a:p>
          <a:p>
            <a:pPr>
              <a:buClr>
                <a:srgbClr val="002060"/>
              </a:buClr>
            </a:pPr>
            <a:endParaRPr lang="ru-RU" sz="800" b="1" dirty="0" smtClean="0">
              <a:solidFill>
                <a:srgbClr val="002060"/>
              </a:solidFill>
            </a:endParaRPr>
          </a:p>
          <a:p>
            <a:pPr marL="342900" indent="-342900">
              <a:buClr>
                <a:srgbClr val="002060"/>
              </a:buClr>
              <a:buFont typeface="Wingdings" panose="05000000000000000000" pitchFamily="2" charset="2"/>
              <a:buChar char="v"/>
            </a:pPr>
            <a:r>
              <a:rPr lang="ru-RU" sz="2400" b="1" dirty="0" smtClean="0">
                <a:solidFill>
                  <a:srgbClr val="FF0000"/>
                </a:solidFill>
              </a:rPr>
              <a:t>Знак соответствия продукции                                                                 французским стандартам</a:t>
            </a:r>
          </a:p>
          <a:p>
            <a:pPr marL="342900" indent="-342900">
              <a:buClr>
                <a:srgbClr val="002060"/>
              </a:buClr>
              <a:buFont typeface="Wingdings" panose="05000000000000000000" pitchFamily="2" charset="2"/>
              <a:buChar char="v"/>
            </a:pPr>
            <a:endParaRPr lang="ru-RU" sz="2400" b="1" dirty="0">
              <a:solidFill>
                <a:srgbClr val="FF0000"/>
              </a:solidFill>
            </a:endParaRPr>
          </a:p>
          <a:p>
            <a:pPr marL="342900" indent="-342900">
              <a:buClr>
                <a:srgbClr val="002060"/>
              </a:buClr>
              <a:buFont typeface="Wingdings" panose="05000000000000000000" pitchFamily="2" charset="2"/>
              <a:buChar char="v"/>
            </a:pPr>
            <a:r>
              <a:rPr lang="ru-RU" sz="2400" b="1" dirty="0">
                <a:solidFill>
                  <a:srgbClr val="FF0000"/>
                </a:solidFill>
              </a:rPr>
              <a:t>Знак соответствия продукции </a:t>
            </a:r>
            <a:r>
              <a:rPr lang="ru-RU" sz="2400" b="1" dirty="0" smtClean="0">
                <a:solidFill>
                  <a:srgbClr val="FF0000"/>
                </a:solidFill>
              </a:rPr>
              <a:t>китайским                                             стандартам качества</a:t>
            </a:r>
          </a:p>
          <a:p>
            <a:pPr algn="just"/>
            <a:endParaRPr lang="ru-RU" sz="2000" b="1" dirty="0" smtClean="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3800" b="1" dirty="0" smtClean="0">
                <a:ln w="17780" cmpd="sng">
                  <a:solidFill>
                    <a:srgbClr val="FF0000"/>
                  </a:solidFill>
                  <a:prstDash val="solid"/>
                  <a:miter lim="800000"/>
                </a:ln>
                <a:solidFill>
                  <a:srgbClr val="FF0000"/>
                </a:solidFill>
                <a:effectLst>
                  <a:outerShdw blurRad="50800" algn="tl" rotWithShape="0">
                    <a:srgbClr val="000000"/>
                  </a:outerShdw>
                </a:effectLst>
              </a:rPr>
              <a:t>Национальная стандартизация</a:t>
            </a:r>
            <a:endParaRPr lang="ru-RU" sz="3800" b="1" dirty="0">
              <a:ln w="17780" cmpd="sng">
                <a:solidFill>
                  <a:srgbClr val="FF0000"/>
                </a:solidFill>
                <a:prstDash val="solid"/>
                <a:miter lim="800000"/>
              </a:ln>
              <a:solidFill>
                <a:srgbClr val="FF0000"/>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95</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pic>
        <p:nvPicPr>
          <p:cNvPr id="6146" name="Picture 2" descr="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719" y="1196752"/>
            <a:ext cx="1048697" cy="83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f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746" y="2204864"/>
            <a:ext cx="1008670" cy="70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C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4347" y="3068960"/>
            <a:ext cx="890061" cy="89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n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3998452"/>
            <a:ext cx="1369607" cy="94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chi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320" y="5102134"/>
            <a:ext cx="811292" cy="8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80698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250001" y="1196752"/>
            <a:ext cx="8615806" cy="3416320"/>
          </a:xfrm>
          <a:prstGeom prst="rect">
            <a:avLst/>
          </a:prstGeom>
          <a:solidFill>
            <a:schemeClr val="bg1"/>
          </a:solidFill>
        </p:spPr>
        <p:txBody>
          <a:bodyPr wrap="square">
            <a:spAutoFit/>
          </a:bodyPr>
          <a:lstStyle/>
          <a:p>
            <a:r>
              <a:rPr lang="ru-RU" sz="2400" b="1" i="1" dirty="0" smtClean="0">
                <a:solidFill>
                  <a:srgbClr val="FF0000"/>
                </a:solidFill>
              </a:rPr>
              <a:t>Национальный стандарт </a:t>
            </a:r>
            <a:r>
              <a:rPr lang="ru-RU" sz="2400" b="1" dirty="0" smtClean="0"/>
              <a:t>– документ, </a:t>
            </a:r>
            <a:r>
              <a:rPr lang="ru-RU" sz="2400" b="1" dirty="0"/>
              <a:t>принятый национальным органом по стандартизации. </a:t>
            </a:r>
            <a:endParaRPr lang="ru-RU" sz="2400" b="1" dirty="0" smtClean="0"/>
          </a:p>
          <a:p>
            <a:endParaRPr lang="ru-RU" sz="1200" dirty="0"/>
          </a:p>
          <a:p>
            <a:r>
              <a:rPr lang="ru-RU" sz="2400" dirty="0" smtClean="0"/>
              <a:t>Основная </a:t>
            </a:r>
            <a:r>
              <a:rPr lang="ru-RU" sz="2400" dirty="0"/>
              <a:t>его функция согласно статусу этого органа или законам государства заключается в разработке и(или) опубликовании национальных стандартов и(или) утверждении стандартов, подготовленных другими органами. </a:t>
            </a:r>
            <a:endParaRPr lang="ru-RU" sz="2400" dirty="0" smtClean="0"/>
          </a:p>
          <a:p>
            <a:endParaRPr lang="ru-RU" sz="1200" dirty="0"/>
          </a:p>
          <a:p>
            <a:r>
              <a:rPr lang="ru-RU" sz="2400" dirty="0" smtClean="0"/>
              <a:t>Во </a:t>
            </a:r>
            <a:r>
              <a:rPr lang="ru-RU" sz="2400" dirty="0"/>
              <a:t>всех странах мира национальные стандарты утверждаются на государственном уровне.</a:t>
            </a:r>
            <a:endParaRPr lang="ru-RU" sz="2400" b="1" dirty="0" smtClean="0"/>
          </a:p>
        </p:txBody>
      </p:sp>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57200" y="44624"/>
            <a:ext cx="8229600" cy="654032"/>
          </a:xfrm>
          <a:solidFill>
            <a:srgbClr val="FFFF00"/>
          </a:solidFill>
          <a:ln>
            <a:solidFill>
              <a:srgbClr val="FF0000"/>
            </a:solidFill>
          </a:ln>
        </p:spPr>
        <p:txBody>
          <a:bodyPr>
            <a:noAutofit/>
          </a:bodyPr>
          <a:lstStyle/>
          <a:p>
            <a:r>
              <a:rPr lang="ru-RU" sz="3800" b="1" dirty="0" smtClean="0">
                <a:ln w="17780" cmpd="sng">
                  <a:solidFill>
                    <a:srgbClr val="FF0000"/>
                  </a:solidFill>
                  <a:prstDash val="solid"/>
                  <a:miter lim="800000"/>
                </a:ln>
                <a:solidFill>
                  <a:srgbClr val="FF0000"/>
                </a:solidFill>
                <a:effectLst>
                  <a:outerShdw blurRad="50800" algn="tl" rotWithShape="0">
                    <a:srgbClr val="000000"/>
                  </a:outerShdw>
                </a:effectLst>
              </a:rPr>
              <a:t>Национальная стандартизация</a:t>
            </a:r>
            <a:endParaRPr lang="ru-RU" sz="3800" b="1" dirty="0">
              <a:ln w="17780" cmpd="sng">
                <a:solidFill>
                  <a:srgbClr val="FF0000"/>
                </a:solidFill>
                <a:prstDash val="solid"/>
                <a:miter lim="800000"/>
              </a:ln>
              <a:solidFill>
                <a:srgbClr val="FF0000"/>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96</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CA36ECEF-6EAF-4035-9CF2-2F95311175C5}" type="datetime1">
              <a:rPr lang="ru-RU" smtClean="0"/>
              <a:pPr/>
              <a:t>01.02.2022</a:t>
            </a:fld>
            <a:endParaRPr lang="ru-RU"/>
          </a:p>
        </p:txBody>
      </p:sp>
    </p:spTree>
    <p:extLst>
      <p:ext uri="{BB962C8B-B14F-4D97-AF65-F5344CB8AC3E}">
        <p14:creationId xmlns:p14="http://schemas.microsoft.com/office/powerpoint/2010/main" val="134155473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edg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93676" y="651341"/>
            <a:ext cx="8956648" cy="5513963"/>
          </a:xfrm>
          <a:solidFill>
            <a:srgbClr val="FFFF00"/>
          </a:solidFill>
          <a:effectLst>
            <a:softEdge rad="317500"/>
          </a:effectLst>
        </p:spPr>
        <p:txBody>
          <a:bodyPr>
            <a:noAutofit/>
          </a:bodyPr>
          <a:lstStyle/>
          <a:p>
            <a:r>
              <a:rPr lang="ru-RU" sz="7200" b="1" dirty="0" smtClean="0">
                <a:ln w="17780" cmpd="sng">
                  <a:solidFill>
                    <a:srgbClr val="FFFFFF"/>
                  </a:solidFill>
                  <a:prstDash val="solid"/>
                  <a:miter lim="800000"/>
                </a:ln>
                <a:solidFill>
                  <a:srgbClr val="1138FB"/>
                </a:solidFill>
                <a:effectLst>
                  <a:outerShdw blurRad="50800" algn="tl" rotWithShape="0">
                    <a:srgbClr val="000000"/>
                  </a:outerShdw>
                </a:effectLst>
              </a:rPr>
              <a:t>МЕЖОТРАСЛЕВЫЕ СИСТЕМЫ (КОМПЛЕКСЫ) СТАНДАРТОВ</a:t>
            </a:r>
            <a:endParaRPr lang="ru-RU" sz="7200" b="1" dirty="0">
              <a:ln w="17780" cmpd="sng">
                <a:solidFill>
                  <a:srgbClr val="FFFFFF"/>
                </a:solidFill>
                <a:prstDash val="solid"/>
                <a:miter lim="800000"/>
              </a:ln>
              <a:solidFill>
                <a:srgbClr val="1138FB"/>
              </a:solidFill>
              <a:effectLst>
                <a:outerShdw blurRad="50800" algn="tl" rotWithShape="0">
                  <a:srgbClr val="000000"/>
                </a:outerShdw>
              </a:effectLst>
            </a:endParaRPr>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97</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a:xfrm>
            <a:off x="714348" y="6286520"/>
            <a:ext cx="2133600" cy="365125"/>
          </a:xfrm>
        </p:spPr>
        <p:txBody>
          <a:bodyPr/>
          <a:lstStyle/>
          <a:p>
            <a:fld id="{FD0CD72B-C487-424B-AB84-195511D24700}" type="datetime1">
              <a:rPr lang="ru-RU" smtClean="0"/>
              <a:pPr/>
              <a:t>01.02.2022</a:t>
            </a:fld>
            <a:endParaRPr lang="ru-RU" dirty="0"/>
          </a:p>
        </p:txBody>
      </p:sp>
    </p:spTree>
    <p:extLst>
      <p:ext uri="{BB962C8B-B14F-4D97-AF65-F5344CB8AC3E}">
        <p14:creationId xmlns:p14="http://schemas.microsoft.com/office/powerpoint/2010/main" val="392016618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395536" y="-1"/>
            <a:ext cx="7974419" cy="654032"/>
          </a:xfrm>
          <a:solidFill>
            <a:srgbClr val="FFFF00"/>
          </a:solidFill>
        </p:spPr>
        <p:txBody>
          <a:bodyPr>
            <a:normAutofit/>
          </a:bodyPr>
          <a:lstStyle/>
          <a:p>
            <a:pPr algn="r"/>
            <a:r>
              <a:rPr lang="ru-RU" sz="2700" b="1" dirty="0" smtClean="0">
                <a:ln w="17780" cmpd="sng">
                  <a:solidFill>
                    <a:srgbClr val="FF0000"/>
                  </a:solidFill>
                  <a:prstDash val="solid"/>
                  <a:miter lim="800000"/>
                </a:ln>
                <a:solidFill>
                  <a:srgbClr val="FF0000"/>
                </a:solidFill>
              </a:rPr>
              <a:t>Межотраслевые системы (комплексы) стандартов</a:t>
            </a:r>
            <a:endParaRPr lang="ru-RU" sz="2700" b="1" dirty="0">
              <a:ln w="17780" cmpd="sng">
                <a:solidFill>
                  <a:srgbClr val="FF0000"/>
                </a:solidFill>
                <a:prstDash val="solid"/>
                <a:miter lim="800000"/>
              </a:ln>
              <a:solidFill>
                <a:srgbClr val="FF0000"/>
              </a:solidFill>
            </a:endParaRPr>
          </a:p>
        </p:txBody>
      </p:sp>
      <p:sp>
        <p:nvSpPr>
          <p:cNvPr id="56" name="Подзаголовок 55"/>
          <p:cNvSpPr>
            <a:spLocks noGrp="1"/>
          </p:cNvSpPr>
          <p:nvPr>
            <p:ph idx="1"/>
          </p:nvPr>
        </p:nvSpPr>
        <p:spPr>
          <a:xfrm>
            <a:off x="214282" y="876963"/>
            <a:ext cx="8715436" cy="5216333"/>
          </a:xfrm>
          <a:solidFill>
            <a:schemeClr val="bg1"/>
          </a:solidFill>
          <a:ln>
            <a:solidFill>
              <a:srgbClr val="FF0000"/>
            </a:solidFill>
          </a:ln>
          <a:effectLst>
            <a:innerShdw blurRad="266700" dist="152400" dir="13500000">
              <a:prstClr val="black">
                <a:alpha val="50000"/>
              </a:prstClr>
            </a:innerShdw>
          </a:effectLst>
        </p:spPr>
        <p:txBody>
          <a:bodyPr>
            <a:normAutofit lnSpcReduction="10000"/>
          </a:bodyPr>
          <a:lstStyle/>
          <a:p>
            <a:pPr marL="0" lvl="0" indent="0">
              <a:buClr>
                <a:srgbClr val="FF0000"/>
              </a:buClr>
              <a:buNone/>
            </a:pPr>
            <a:r>
              <a:rPr lang="ru-RU" sz="2000" dirty="0"/>
              <a:t>Часть фонда нормативных документов разнесена по определенным комплексам взаимосвязанных стандартов, каждый из которых представляет систему несколько десятков стандартов, содержащих взаимосвязанные объекты стандартизации</a:t>
            </a:r>
            <a:r>
              <a:rPr lang="ru-RU" sz="2000" dirty="0" smtClean="0"/>
              <a:t>.</a:t>
            </a:r>
          </a:p>
          <a:p>
            <a:pPr marL="0" lvl="0" indent="0">
              <a:buClr>
                <a:srgbClr val="FF0000"/>
              </a:buClr>
              <a:buNone/>
            </a:pPr>
            <a:r>
              <a:rPr lang="ru-RU" sz="2000" b="1" dirty="0">
                <a:ln w="17780" cmpd="sng">
                  <a:solidFill>
                    <a:schemeClr val="tx2"/>
                  </a:solidFill>
                  <a:prstDash val="solid"/>
                  <a:miter lim="800000"/>
                </a:ln>
                <a:solidFill>
                  <a:srgbClr val="1138FB"/>
                </a:solidFill>
                <a:latin typeface="Arial" panose="020B0604020202020204" pitchFamily="34" charset="0"/>
                <a:cs typeface="Arial" panose="020B0604020202020204" pitchFamily="34" charset="0"/>
              </a:rPr>
              <a:t>Межотраслевые системы (комплексы) </a:t>
            </a:r>
            <a:r>
              <a:rPr lang="ru-RU" sz="2000" b="1" dirty="0" smtClean="0">
                <a:ln w="17780" cmpd="sng">
                  <a:solidFill>
                    <a:schemeClr val="tx2"/>
                  </a:solidFill>
                  <a:prstDash val="solid"/>
                  <a:miter lim="800000"/>
                </a:ln>
                <a:solidFill>
                  <a:srgbClr val="1138FB"/>
                </a:solidFill>
                <a:latin typeface="Arial" panose="020B0604020202020204" pitchFamily="34" charset="0"/>
                <a:cs typeface="Arial" panose="020B0604020202020204" pitchFamily="34" charset="0"/>
              </a:rPr>
              <a:t>стандартов:</a:t>
            </a:r>
          </a:p>
          <a:p>
            <a:pPr lvl="0">
              <a:buClr>
                <a:srgbClr val="FF0000"/>
              </a:buClr>
              <a:buFont typeface="Wingdings" panose="05000000000000000000" pitchFamily="2" charset="2"/>
              <a:buChar char="Ø"/>
            </a:pPr>
            <a:r>
              <a:rPr lang="ru-RU" sz="2000" dirty="0" smtClean="0"/>
              <a:t>это совокупность взаимосвязанных национальных и межгосударственных стандартов, объединенных общей целевой направленностью и/или устанавливающих согласованные, преимущественно основополагающие организационно-технические и общетехнические требования к взаимосвязанным объектам стандартизации.</a:t>
            </a:r>
          </a:p>
          <a:p>
            <a:pPr marL="0" lvl="0" indent="0">
              <a:buClr>
                <a:srgbClr val="FF0000"/>
              </a:buClr>
              <a:buNone/>
            </a:pPr>
            <a:endParaRPr lang="ru-RU" sz="800" dirty="0"/>
          </a:p>
          <a:p>
            <a:pPr marL="0" lvl="0" indent="0">
              <a:buClr>
                <a:srgbClr val="FF0000"/>
              </a:buClr>
              <a:buNone/>
            </a:pPr>
            <a:r>
              <a:rPr lang="ru-RU" sz="2000" dirty="0"/>
              <a:t>Каждый комплекс (система) имеет </a:t>
            </a:r>
            <a:r>
              <a:rPr lang="ru-RU" sz="2000" b="1" i="1" dirty="0">
                <a:solidFill>
                  <a:srgbClr val="002060"/>
                </a:solidFill>
              </a:rPr>
              <a:t>свое наименование и номер</a:t>
            </a:r>
            <a:r>
              <a:rPr lang="ru-RU" sz="2000" dirty="0"/>
              <a:t>, которые приводятся на титульном листе каждого стандарта, входящего в этот комплекс</a:t>
            </a:r>
            <a:r>
              <a:rPr lang="ru-RU" sz="2000" dirty="0" smtClean="0"/>
              <a:t>.</a:t>
            </a:r>
          </a:p>
          <a:p>
            <a:pPr marL="0" lvl="0" indent="0">
              <a:buClr>
                <a:srgbClr val="FF0000"/>
              </a:buClr>
              <a:buNone/>
            </a:pPr>
            <a:r>
              <a:rPr lang="ru-RU" sz="2000" dirty="0" smtClean="0"/>
              <a:t>Стандарты</a:t>
            </a:r>
            <a:r>
              <a:rPr lang="ru-RU" sz="2000" dirty="0"/>
              <a:t>, входящие в комплекс, называются </a:t>
            </a:r>
            <a:r>
              <a:rPr lang="ru-RU" sz="2000" b="1" dirty="0"/>
              <a:t>системными</a:t>
            </a:r>
            <a:r>
              <a:rPr lang="ru-RU" sz="2000" dirty="0"/>
              <a:t>. </a:t>
            </a:r>
            <a:endParaRPr lang="ru-RU" sz="2000" dirty="0" smtClean="0"/>
          </a:p>
          <a:p>
            <a:pPr marL="0" lvl="0" indent="0">
              <a:buClr>
                <a:srgbClr val="FF0000"/>
              </a:buClr>
              <a:buNone/>
            </a:pPr>
            <a:r>
              <a:rPr lang="ru-RU" sz="2000" dirty="0" smtClean="0"/>
              <a:t>Регистрационный номер </a:t>
            </a:r>
            <a:r>
              <a:rPr lang="ru-RU" sz="2000" dirty="0"/>
              <a:t>национального системного стандарта включает </a:t>
            </a:r>
            <a:r>
              <a:rPr lang="ru-RU" sz="2000" b="1" i="1" dirty="0">
                <a:solidFill>
                  <a:srgbClr val="002060"/>
                </a:solidFill>
              </a:rPr>
              <a:t>номер соответствующего </a:t>
            </a:r>
            <a:r>
              <a:rPr lang="ru-RU" sz="2000" b="1" i="1" dirty="0" smtClean="0">
                <a:solidFill>
                  <a:srgbClr val="002060"/>
                </a:solidFill>
              </a:rPr>
              <a:t>комплекса </a:t>
            </a:r>
            <a:r>
              <a:rPr lang="ru-RU" sz="2000" dirty="0" smtClean="0"/>
              <a:t>(см. ниже таблицу), </a:t>
            </a:r>
            <a:r>
              <a:rPr lang="ru-RU" sz="2000" dirty="0"/>
              <a:t>что обеспечивает упрощение идентификации стандарта</a:t>
            </a:r>
            <a:r>
              <a:rPr lang="ru-RU" sz="2000" dirty="0" smtClean="0"/>
              <a:t>.</a:t>
            </a:r>
            <a:endParaRPr lang="ru-RU" sz="1800" dirty="0" smtClean="0"/>
          </a:p>
          <a:p>
            <a:pPr marL="0" lvl="0" indent="358775">
              <a:buNone/>
            </a:pPr>
            <a:endParaRPr lang="ru-RU" sz="1800" dirty="0" smtClean="0"/>
          </a:p>
          <a:p>
            <a:pPr marL="0" lvl="0" indent="358775">
              <a:buNone/>
            </a:pPr>
            <a:endParaRPr lang="ru-RU" sz="1800" dirty="0" smtClean="0"/>
          </a:p>
          <a:p>
            <a:pPr marL="0" lvl="0" indent="358775">
              <a:buNone/>
            </a:pPr>
            <a:endParaRPr lang="ru-RU" sz="1800" dirty="0" smtClean="0"/>
          </a:p>
          <a:p>
            <a:pPr marL="0" indent="358775">
              <a:buNone/>
            </a:pPr>
            <a:endParaRPr lang="ru-RU" sz="1800" dirty="0" smtClean="0">
              <a:ln w="3175">
                <a:noFill/>
              </a:ln>
              <a:effectLst>
                <a:outerShdw blurRad="50800" dist="38100" dir="2700000" algn="tl" rotWithShape="0">
                  <a:prstClr val="black">
                    <a:alpha val="40000"/>
                  </a:prstClr>
                </a:outerShdw>
              </a:effectLst>
            </a:endParaRPr>
          </a:p>
          <a:p>
            <a:pPr marL="0" indent="358775">
              <a:buNone/>
            </a:pPr>
            <a:endParaRPr lang="ru-RU" sz="1800" dirty="0" smtClean="0">
              <a:ln w="3175">
                <a:noFill/>
              </a:ln>
              <a:effectLst>
                <a:outerShdw blurRad="50800" dist="38100" dir="2700000" algn="tl" rotWithShape="0">
                  <a:prstClr val="black">
                    <a:alpha val="40000"/>
                  </a:prstClr>
                </a:outerShdw>
              </a:effectLst>
            </a:endParaRPr>
          </a:p>
          <a:p>
            <a:pPr marL="0" indent="358775">
              <a:buNone/>
            </a:pPr>
            <a:endParaRPr lang="ru-RU" sz="1800" dirty="0">
              <a:ln w="3175">
                <a:noFill/>
              </a:ln>
              <a:effectLst>
                <a:outerShdw blurRad="50800" dist="38100" dir="2700000" algn="tl" rotWithShape="0">
                  <a:prstClr val="black">
                    <a:alpha val="40000"/>
                  </a:prstClr>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98</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EBC003C1-EFF9-46B3-9A43-8CE7201EAD6B}" type="datetime1">
              <a:rPr lang="ru-RU" smtClean="0"/>
              <a:pPr/>
              <a:t>01.02.2022</a:t>
            </a:fld>
            <a:endParaRPr lang="ru-RU"/>
          </a:p>
        </p:txBody>
      </p:sp>
    </p:spTree>
    <p:extLst>
      <p:ext uri="{BB962C8B-B14F-4D97-AF65-F5344CB8AC3E}">
        <p14:creationId xmlns:p14="http://schemas.microsoft.com/office/powerpoint/2010/main" val="315861079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6">
                                            <p:bg/>
                                          </p:spTgt>
                                        </p:tgtEl>
                                        <p:attrNameLst>
                                          <p:attrName>style.visibility</p:attrName>
                                        </p:attrNameLst>
                                      </p:cBhvr>
                                      <p:to>
                                        <p:strVal val="visible"/>
                                      </p:to>
                                    </p:set>
                                    <p:animEffect transition="in" filter="wipe(down)">
                                      <p:cBhvr>
                                        <p:cTn id="7" dur="2000"/>
                                        <p:tgtEl>
                                          <p:spTgt spid="5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rot="10800000">
            <a:off x="0" y="0"/>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70"/>
          <p:cNvGrpSpPr/>
          <p:nvPr/>
        </p:nvGrpSpPr>
        <p:grpSpPr>
          <a:xfrm>
            <a:off x="8429652" y="73564"/>
            <a:ext cx="506382" cy="592568"/>
            <a:chOff x="8429652" y="75714"/>
            <a:chExt cx="506382" cy="592568"/>
          </a:xfrm>
        </p:grpSpPr>
        <p:sp>
          <p:nvSpPr>
            <p:cNvPr id="72" name="Полилиния 71"/>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76" name="Овал 75"/>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571472" y="6357958"/>
                <a:ext cx="468000" cy="468000"/>
              </a:xfrm>
              <a:prstGeom prst="ellipse">
                <a:avLst/>
              </a:prstGeom>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4" name="Хорда 73"/>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Хорда 74"/>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072206"/>
            <a:ext cx="9144000" cy="785794"/>
          </a:xfrm>
          <a:prstGeom prst="rect">
            <a:avLst/>
          </a:prstGeom>
          <a:gradFill>
            <a:gsLst>
              <a:gs pos="0">
                <a:srgbClr val="143E1C"/>
              </a:gs>
              <a:gs pos="13000">
                <a:srgbClr val="35893F"/>
              </a:gs>
              <a:gs pos="34000">
                <a:srgbClr val="B0E6B6"/>
              </a:gs>
              <a:gs pos="50000">
                <a:schemeClr val="bg1"/>
              </a:gs>
              <a:gs pos="74000">
                <a:srgbClr val="35893F"/>
              </a:gs>
              <a:gs pos="100000">
                <a:srgbClr val="143E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Заголовок 54"/>
          <p:cNvSpPr>
            <a:spLocks noGrp="1"/>
          </p:cNvSpPr>
          <p:nvPr>
            <p:ph type="title"/>
          </p:nvPr>
        </p:nvSpPr>
        <p:spPr>
          <a:xfrm>
            <a:off x="428596" y="110672"/>
            <a:ext cx="8229600" cy="654032"/>
          </a:xfrm>
        </p:spPr>
        <p:txBody>
          <a:bodyPr>
            <a:normAutofit/>
          </a:bodyPr>
          <a:lstStyle/>
          <a:p>
            <a:r>
              <a:rPr lang="ru-RU" sz="27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Межотраслевые системы (комплексы) стандартов</a:t>
            </a:r>
            <a:endParaRPr lang="ru-RU" sz="2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Номер слайда 36"/>
          <p:cNvSpPr>
            <a:spLocks noGrp="1"/>
          </p:cNvSpPr>
          <p:nvPr>
            <p:ph type="sldNum" sz="quarter" idx="12"/>
          </p:nvPr>
        </p:nvSpPr>
        <p:spPr>
          <a:xfrm>
            <a:off x="8429652" y="142852"/>
            <a:ext cx="400024" cy="365125"/>
          </a:xfrm>
        </p:spPr>
        <p:txBody>
          <a:bodyPr/>
          <a:lstStyle/>
          <a:p>
            <a:fld id="{9942D291-9F1B-44FB-9592-1932BCEFC265}" type="slidenum">
              <a:rPr lang="ru-RU"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99</a:t>
            </a:fld>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Группа 47"/>
          <p:cNvGrpSpPr/>
          <p:nvPr/>
        </p:nvGrpSpPr>
        <p:grpSpPr>
          <a:xfrm>
            <a:off x="178563" y="6143644"/>
            <a:ext cx="506382" cy="596868"/>
            <a:chOff x="145224" y="6122214"/>
            <a:chExt cx="506382" cy="596868"/>
          </a:xfrm>
        </p:grpSpPr>
        <p:sp>
          <p:nvSpPr>
            <p:cNvPr id="50" name="Полилиния 49"/>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16"/>
            <p:cNvGrpSpPr/>
            <p:nvPr/>
          </p:nvGrpSpPr>
          <p:grpSpPr>
            <a:xfrm>
              <a:off x="147606" y="6215082"/>
              <a:ext cx="504000" cy="504000"/>
              <a:chOff x="147606" y="6212701"/>
              <a:chExt cx="486000" cy="490182"/>
            </a:xfrm>
          </p:grpSpPr>
          <p:grpSp>
            <p:nvGrpSpPr>
              <p:cNvPr id="7" name="Группа 12"/>
              <p:cNvGrpSpPr/>
              <p:nvPr/>
            </p:nvGrpSpPr>
            <p:grpSpPr>
              <a:xfrm>
                <a:off x="147606" y="6212701"/>
                <a:ext cx="486000" cy="486000"/>
                <a:chOff x="561948" y="6350815"/>
                <a:chExt cx="486000" cy="486000"/>
              </a:xfrm>
            </p:grpSpPr>
            <p:sp>
              <p:nvSpPr>
                <p:cNvPr id="61" name="Овал 60"/>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4"/>
                <p:cNvSpPr/>
                <p:nvPr/>
              </p:nvSpPr>
              <p:spPr>
                <a:xfrm>
                  <a:off x="571472" y="6357958"/>
                  <a:ext cx="468000" cy="468000"/>
                </a:xfrm>
                <a:prstGeom prst="ellipse">
                  <a:avLst/>
                </a:prstGeom>
                <a:solidFill>
                  <a:srgbClr val="C00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Хорда 58">
                <a:hlinkClick r:id="" action="ppaction://hlinkshowjump?jump=endshow"/>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Хорда 59">
                <a:hlinkClick r:id="" action="ppaction://hlinkshowjump?jump=endshow"/>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8" name="Группа 62"/>
          <p:cNvGrpSpPr/>
          <p:nvPr/>
        </p:nvGrpSpPr>
        <p:grpSpPr>
          <a:xfrm>
            <a:off x="8429652" y="6143644"/>
            <a:ext cx="506382" cy="596868"/>
            <a:chOff x="145224" y="6122214"/>
            <a:chExt cx="506382" cy="596868"/>
          </a:xfrm>
        </p:grpSpPr>
        <p:sp>
          <p:nvSpPr>
            <p:cNvPr id="64" name="Полилиния 63"/>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chemeClr val="tx1"/>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22"/>
            <p:cNvGrpSpPr/>
            <p:nvPr/>
          </p:nvGrpSpPr>
          <p:grpSpPr>
            <a:xfrm>
              <a:off x="147606" y="6215082"/>
              <a:ext cx="504000" cy="504000"/>
              <a:chOff x="147606" y="6212701"/>
              <a:chExt cx="486000" cy="490182"/>
            </a:xfrm>
          </p:grpSpPr>
          <p:grpSp>
            <p:nvGrpSpPr>
              <p:cNvPr id="10" name="Группа 23"/>
              <p:cNvGrpSpPr/>
              <p:nvPr/>
            </p:nvGrpSpPr>
            <p:grpSpPr>
              <a:xfrm>
                <a:off x="147606" y="6212701"/>
                <a:ext cx="486000" cy="486000"/>
                <a:chOff x="561948" y="6350815"/>
                <a:chExt cx="486000" cy="486000"/>
              </a:xfrm>
            </p:grpSpPr>
            <p:sp>
              <p:nvSpPr>
                <p:cNvPr id="69" name="Овал 68"/>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p:nvPr/>
              </p:nvSpPr>
              <p:spPr>
                <a:xfrm>
                  <a:off x="571472" y="6357958"/>
                  <a:ext cx="468000" cy="468000"/>
                </a:xfrm>
                <a:prstGeom prst="ellipse">
                  <a:avLst/>
                </a:prstGeom>
                <a:solidFill>
                  <a:srgbClr val="00B05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7" name="Хорда 66">
                <a:hlinkClick r:id="" action="ppaction://hlinkshowjump?jump=next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Хорда 67">
                <a:hlinkClick r:id="" action="ppaction://hlinkshowjump?jump=next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1" name="Группа 77"/>
          <p:cNvGrpSpPr/>
          <p:nvPr/>
        </p:nvGrpSpPr>
        <p:grpSpPr>
          <a:xfrm>
            <a:off x="7786710" y="6143644"/>
            <a:ext cx="506382" cy="596868"/>
            <a:chOff x="145224" y="6122214"/>
            <a:chExt cx="506382" cy="596868"/>
          </a:xfrm>
        </p:grpSpPr>
        <p:sp>
          <p:nvSpPr>
            <p:cNvPr id="79" name="Полилиния 78"/>
            <p:cNvSpPr/>
            <p:nvPr/>
          </p:nvSpPr>
          <p:spPr>
            <a:xfrm>
              <a:off x="145224" y="6122214"/>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chemeClr val="tx1">
                    <a:lumMod val="75000"/>
                    <a:lumOff val="25000"/>
                  </a:schemeClr>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41"/>
            <p:cNvGrpSpPr/>
            <p:nvPr/>
          </p:nvGrpSpPr>
          <p:grpSpPr>
            <a:xfrm>
              <a:off x="147606" y="6215082"/>
              <a:ext cx="504000" cy="504000"/>
              <a:chOff x="147606" y="6212701"/>
              <a:chExt cx="486000" cy="490182"/>
            </a:xfrm>
          </p:grpSpPr>
          <p:grpSp>
            <p:nvGrpSpPr>
              <p:cNvPr id="13" name="Группа 42"/>
              <p:cNvGrpSpPr/>
              <p:nvPr/>
            </p:nvGrpSpPr>
            <p:grpSpPr>
              <a:xfrm>
                <a:off x="147606" y="6212701"/>
                <a:ext cx="486000" cy="486000"/>
                <a:chOff x="561948" y="6350815"/>
                <a:chExt cx="486000" cy="486000"/>
              </a:xfrm>
            </p:grpSpPr>
            <p:sp>
              <p:nvSpPr>
                <p:cNvPr id="84" name="Овал 83"/>
                <p:cNvSpPr/>
                <p:nvPr/>
              </p:nvSpPr>
              <p:spPr>
                <a:xfrm>
                  <a:off x="561948" y="6350815"/>
                  <a:ext cx="486000" cy="486000"/>
                </a:xfrm>
                <a:prstGeom prst="ellipse">
                  <a:avLst/>
                </a:prstGeom>
                <a:noFill/>
                <a:ln w="6350">
                  <a:solidFill>
                    <a:schemeClr val="bg1"/>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Овал 84"/>
                <p:cNvSpPr/>
                <p:nvPr/>
              </p:nvSpPr>
              <p:spPr>
                <a:xfrm>
                  <a:off x="571472" y="6357958"/>
                  <a:ext cx="468000" cy="468000"/>
                </a:xfrm>
                <a:prstGeom prst="ellipse">
                  <a:avLst/>
                </a:prstGeom>
                <a:solidFill>
                  <a:srgbClr val="FFC000"/>
                </a:solidFill>
                <a:ln w="0">
                  <a:solidFill>
                    <a:schemeClr val="tx1"/>
                  </a:solidFill>
                </a:ln>
                <a:scene3d>
                  <a:camera prst="orthographicFront"/>
                  <a:lightRig rig="threePt" dir="t">
                    <a:rot lat="0" lon="0" rev="1200000"/>
                  </a:lightRig>
                </a:scene3d>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2" name="Хорда 81">
                <a:hlinkClick r:id="" action="ppaction://hlinkshowjump?jump=previousslide"/>
              </p:cNvPr>
              <p:cNvSpPr/>
              <p:nvPr/>
            </p:nvSpPr>
            <p:spPr>
              <a:xfrm rot="7874853">
                <a:off x="214559" y="6251856"/>
                <a:ext cx="354718" cy="351498"/>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Хорда 82">
                <a:hlinkClick r:id="" action="ppaction://hlinkshowjump?jump=previousslide"/>
              </p:cNvPr>
              <p:cNvSpPr/>
              <p:nvPr/>
            </p:nvSpPr>
            <p:spPr>
              <a:xfrm rot="18500172">
                <a:off x="182243" y="6281467"/>
                <a:ext cx="425154" cy="41767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4" name="Группа 85"/>
          <p:cNvGrpSpPr/>
          <p:nvPr/>
        </p:nvGrpSpPr>
        <p:grpSpPr>
          <a:xfrm>
            <a:off x="178563" y="73564"/>
            <a:ext cx="506382" cy="592568"/>
            <a:chOff x="8429652" y="75714"/>
            <a:chExt cx="506382" cy="592568"/>
          </a:xfrm>
        </p:grpSpPr>
        <p:sp>
          <p:nvSpPr>
            <p:cNvPr id="87" name="Полилиния 86"/>
            <p:cNvSpPr/>
            <p:nvPr/>
          </p:nvSpPr>
          <p:spPr>
            <a:xfrm rot="10800000">
              <a:off x="8433585" y="96797"/>
              <a:ext cx="502449" cy="571485"/>
            </a:xfrm>
            <a:custGeom>
              <a:avLst/>
              <a:gdLst>
                <a:gd name="connsiteX0" fmla="*/ 0 w 502447"/>
                <a:gd name="connsiteY0" fmla="*/ 321471 h 642942"/>
                <a:gd name="connsiteX1" fmla="*/ 53276 w 502447"/>
                <a:gd name="connsiteY1" fmla="*/ 123523 h 642942"/>
                <a:gd name="connsiteX2" fmla="*/ 251225 w 502447"/>
                <a:gd name="connsiteY2" fmla="*/ 1 h 642942"/>
                <a:gd name="connsiteX3" fmla="*/ 449173 w 502447"/>
                <a:gd name="connsiteY3" fmla="*/ 123524 h 642942"/>
                <a:gd name="connsiteX4" fmla="*/ 502448 w 502447"/>
                <a:gd name="connsiteY4" fmla="*/ 321472 h 642942"/>
                <a:gd name="connsiteX5" fmla="*/ 449172 w 502447"/>
                <a:gd name="connsiteY5" fmla="*/ 519420 h 642942"/>
                <a:gd name="connsiteX6" fmla="*/ 251224 w 502447"/>
                <a:gd name="connsiteY6" fmla="*/ 642943 h 642942"/>
                <a:gd name="connsiteX7" fmla="*/ 53276 w 502447"/>
                <a:gd name="connsiteY7" fmla="*/ 519420 h 642942"/>
                <a:gd name="connsiteX8" fmla="*/ 0 w 502447"/>
                <a:gd name="connsiteY8" fmla="*/ 321472 h 642942"/>
                <a:gd name="connsiteX9" fmla="*/ 0 w 502447"/>
                <a:gd name="connsiteY9" fmla="*/ 321471 h 642942"/>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420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519396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97381"/>
                <a:gd name="connsiteX1" fmla="*/ 53276 w 502449"/>
                <a:gd name="connsiteY1" fmla="*/ 123523 h 597381"/>
                <a:gd name="connsiteX2" fmla="*/ 251225 w 502449"/>
                <a:gd name="connsiteY2" fmla="*/ 1 h 597381"/>
                <a:gd name="connsiteX3" fmla="*/ 449173 w 502449"/>
                <a:gd name="connsiteY3" fmla="*/ 123524 h 597381"/>
                <a:gd name="connsiteX4" fmla="*/ 502448 w 502449"/>
                <a:gd name="connsiteY4" fmla="*/ 321472 h 597381"/>
                <a:gd name="connsiteX5" fmla="*/ 449172 w 502449"/>
                <a:gd name="connsiteY5" fmla="*/ 447934 h 597381"/>
                <a:gd name="connsiteX6" fmla="*/ 251224 w 502449"/>
                <a:gd name="connsiteY6" fmla="*/ 571481 h 597381"/>
                <a:gd name="connsiteX7" fmla="*/ 53276 w 502449"/>
                <a:gd name="connsiteY7" fmla="*/ 519420 h 597381"/>
                <a:gd name="connsiteX8" fmla="*/ 0 w 502449"/>
                <a:gd name="connsiteY8" fmla="*/ 321472 h 597381"/>
                <a:gd name="connsiteX9" fmla="*/ 0 w 502449"/>
                <a:gd name="connsiteY9" fmla="*/ 321471 h 597381"/>
                <a:gd name="connsiteX0" fmla="*/ 0 w 502449"/>
                <a:gd name="connsiteY0" fmla="*/ 321471 h 571485"/>
                <a:gd name="connsiteX1" fmla="*/ 53276 w 502449"/>
                <a:gd name="connsiteY1" fmla="*/ 123523 h 571485"/>
                <a:gd name="connsiteX2" fmla="*/ 251225 w 502449"/>
                <a:gd name="connsiteY2" fmla="*/ 1 h 571485"/>
                <a:gd name="connsiteX3" fmla="*/ 449173 w 502449"/>
                <a:gd name="connsiteY3" fmla="*/ 123524 h 571485"/>
                <a:gd name="connsiteX4" fmla="*/ 502448 w 502449"/>
                <a:gd name="connsiteY4" fmla="*/ 321472 h 571485"/>
                <a:gd name="connsiteX5" fmla="*/ 449172 w 502449"/>
                <a:gd name="connsiteY5" fmla="*/ 447934 h 571485"/>
                <a:gd name="connsiteX6" fmla="*/ 251224 w 502449"/>
                <a:gd name="connsiteY6" fmla="*/ 571481 h 571485"/>
                <a:gd name="connsiteX7" fmla="*/ 53244 w 502449"/>
                <a:gd name="connsiteY7" fmla="*/ 447958 h 571485"/>
                <a:gd name="connsiteX8" fmla="*/ 0 w 502449"/>
                <a:gd name="connsiteY8" fmla="*/ 321472 h 571485"/>
                <a:gd name="connsiteX9" fmla="*/ 0 w 502449"/>
                <a:gd name="connsiteY9" fmla="*/ 321471 h 5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449" h="571485">
                  <a:moveTo>
                    <a:pt x="0" y="321471"/>
                  </a:moveTo>
                  <a:cubicBezTo>
                    <a:pt x="0" y="249730"/>
                    <a:pt x="18754" y="180050"/>
                    <a:pt x="53276" y="123523"/>
                  </a:cubicBezTo>
                  <a:cubicBezTo>
                    <a:pt x="100888" y="45563"/>
                    <a:pt x="173903" y="0"/>
                    <a:pt x="251225" y="1"/>
                  </a:cubicBezTo>
                  <a:cubicBezTo>
                    <a:pt x="328547" y="1"/>
                    <a:pt x="401562" y="45563"/>
                    <a:pt x="449173" y="123524"/>
                  </a:cubicBezTo>
                  <a:cubicBezTo>
                    <a:pt x="483695" y="180051"/>
                    <a:pt x="502449" y="249731"/>
                    <a:pt x="502448" y="321472"/>
                  </a:cubicBezTo>
                  <a:cubicBezTo>
                    <a:pt x="502448" y="393213"/>
                    <a:pt x="483694" y="391407"/>
                    <a:pt x="449172" y="447934"/>
                  </a:cubicBezTo>
                  <a:cubicBezTo>
                    <a:pt x="401560" y="525895"/>
                    <a:pt x="317212" y="571477"/>
                    <a:pt x="251224" y="571481"/>
                  </a:cubicBezTo>
                  <a:cubicBezTo>
                    <a:pt x="185236" y="571485"/>
                    <a:pt x="100855" y="525919"/>
                    <a:pt x="53244" y="447958"/>
                  </a:cubicBezTo>
                  <a:cubicBezTo>
                    <a:pt x="18722" y="391431"/>
                    <a:pt x="0" y="393213"/>
                    <a:pt x="0" y="321472"/>
                  </a:cubicBezTo>
                  <a:lnTo>
                    <a:pt x="0" y="321471"/>
                  </a:lnTo>
                  <a:close/>
                </a:path>
              </a:pathLst>
            </a:custGeom>
            <a:gradFill flip="none" rotWithShape="1">
              <a:gsLst>
                <a:gs pos="5000">
                  <a:srgbClr val="143E1C"/>
                </a:gs>
                <a:gs pos="50000">
                  <a:srgbClr val="D9F3DC"/>
                </a:gs>
                <a:gs pos="95000">
                  <a:srgbClr val="143E1C"/>
                </a:gs>
              </a:gsLst>
              <a:lin ang="0" scaled="1"/>
              <a:tileRect/>
            </a:gradFill>
            <a:ln w="6350">
              <a:solidFill>
                <a:schemeClr val="bg1">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31"/>
            <p:cNvGrpSpPr/>
            <p:nvPr/>
          </p:nvGrpSpPr>
          <p:grpSpPr>
            <a:xfrm rot="10800000">
              <a:off x="8429652" y="75714"/>
              <a:ext cx="504000" cy="499700"/>
              <a:chOff x="561948" y="6350815"/>
              <a:chExt cx="486000" cy="486000"/>
            </a:xfrm>
            <a:scene3d>
              <a:camera prst="orthographicFront"/>
              <a:lightRig rig="threePt" dir="t">
                <a:rot lat="0" lon="0" rev="10800000"/>
              </a:lightRig>
            </a:scene3d>
          </p:grpSpPr>
          <p:sp>
            <p:nvSpPr>
              <p:cNvPr id="91" name="Овал 90"/>
              <p:cNvSpPr/>
              <p:nvPr/>
            </p:nvSpPr>
            <p:spPr>
              <a:xfrm>
                <a:off x="561948" y="6350815"/>
                <a:ext cx="486000" cy="486000"/>
              </a:xfrm>
              <a:prstGeom prst="ellipse">
                <a:avLst/>
              </a:prstGeom>
              <a:noFill/>
              <a:ln w="6350">
                <a:solidFill>
                  <a:schemeClr val="bg1"/>
                </a:solidFill>
              </a:ln>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571472" y="6357958"/>
                <a:ext cx="468000" cy="468000"/>
              </a:xfrm>
              <a:prstGeom prst="ellipse">
                <a:avLst/>
              </a:prstGeom>
              <a:solidFill>
                <a:srgbClr val="7030A0"/>
              </a:solidFill>
              <a:ln w="0">
                <a:solidFill>
                  <a:schemeClr val="tx1"/>
                </a:solidFill>
              </a:ln>
              <a:sp3d prstMaterial="metal">
                <a:bevelT w="1778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9" name="Хорда 88">
              <a:hlinkClick r:id="" action="ppaction://hlinkshowjump?jump=firstslide"/>
            </p:cNvPr>
            <p:cNvSpPr/>
            <p:nvPr/>
          </p:nvSpPr>
          <p:spPr>
            <a:xfrm rot="10800000">
              <a:off x="8501090" y="111102"/>
              <a:ext cx="364717" cy="364516"/>
            </a:xfrm>
            <a:prstGeom prst="chord">
              <a:avLst/>
            </a:prstGeom>
            <a:gradFill flip="none" rotWithShape="1">
              <a:gsLst>
                <a:gs pos="0">
                  <a:schemeClr val="bg1"/>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Хорда 89">
              <a:hlinkClick r:id="" action="ppaction://hlinkshowjump?jump=firstslide"/>
            </p:cNvPr>
            <p:cNvSpPr/>
            <p:nvPr/>
          </p:nvSpPr>
          <p:spPr>
            <a:xfrm rot="18264040">
              <a:off x="8460878" y="117878"/>
              <a:ext cx="437139" cy="433148"/>
            </a:xfrm>
            <a:prstGeom prst="chord">
              <a:avLst/>
            </a:prstGeom>
            <a:gradFill flip="none" rotWithShape="1">
              <a:gsLst>
                <a:gs pos="0">
                  <a:schemeClr val="tx1">
                    <a:alpha val="47000"/>
                  </a:schemeClr>
                </a:gs>
                <a:gs pos="54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Дата 44"/>
          <p:cNvSpPr>
            <a:spLocks noGrp="1"/>
          </p:cNvSpPr>
          <p:nvPr>
            <p:ph type="dt" sz="half" idx="10"/>
          </p:nvPr>
        </p:nvSpPr>
        <p:spPr/>
        <p:txBody>
          <a:bodyPr/>
          <a:lstStyle/>
          <a:p>
            <a:fld id="{EBC003C1-EFF9-46B3-9A43-8CE7201EAD6B}" type="datetime1">
              <a:rPr lang="ru-RU" smtClean="0"/>
              <a:pPr/>
              <a:t>01.02.2022</a:t>
            </a:fld>
            <a:endParaRPr lang="ru-RU"/>
          </a:p>
        </p:txBody>
      </p:sp>
      <p:graphicFrame>
        <p:nvGraphicFramePr>
          <p:cNvPr id="17" name="Таблица 16"/>
          <p:cNvGraphicFramePr>
            <a:graphicFrameLocks noGrp="1"/>
          </p:cNvGraphicFramePr>
          <p:nvPr>
            <p:extLst>
              <p:ext uri="{D42A27DB-BD31-4B8C-83A1-F6EECF244321}">
                <p14:modId xmlns:p14="http://schemas.microsoft.com/office/powerpoint/2010/main" val="4133743567"/>
              </p:ext>
            </p:extLst>
          </p:nvPr>
        </p:nvGraphicFramePr>
        <p:xfrm>
          <a:off x="1" y="829839"/>
          <a:ext cx="9143999" cy="3976704"/>
        </p:xfrm>
        <a:graphic>
          <a:graphicData uri="http://schemas.openxmlformats.org/drawingml/2006/table">
            <a:tbl>
              <a:tblPr bandRow="1"/>
              <a:tblGrid>
                <a:gridCol w="1089980">
                  <a:extLst>
                    <a:ext uri="{9D8B030D-6E8A-4147-A177-3AD203B41FA5}">
                      <a16:colId xmlns:a16="http://schemas.microsoft.com/office/drawing/2014/main" xmlns="" val="20000"/>
                    </a:ext>
                  </a:extLst>
                </a:gridCol>
                <a:gridCol w="6794387">
                  <a:extLst>
                    <a:ext uri="{9D8B030D-6E8A-4147-A177-3AD203B41FA5}">
                      <a16:colId xmlns:a16="http://schemas.microsoft.com/office/drawing/2014/main" xmlns="" val="20001"/>
                    </a:ext>
                  </a:extLst>
                </a:gridCol>
                <a:gridCol w="1259632">
                  <a:extLst>
                    <a:ext uri="{9D8B030D-6E8A-4147-A177-3AD203B41FA5}">
                      <a16:colId xmlns:a16="http://schemas.microsoft.com/office/drawing/2014/main" xmlns="" val="20002"/>
                    </a:ext>
                  </a:extLst>
                </a:gridCol>
              </a:tblGrid>
              <a:tr h="436265">
                <a:tc>
                  <a:txBody>
                    <a:bodyPr/>
                    <a:lstStyle/>
                    <a:p>
                      <a:pPr algn="ctr"/>
                      <a:r>
                        <a:rPr lang="ru-RU" sz="1400" b="1" dirty="0">
                          <a:effectLst/>
                        </a:rPr>
                        <a:t>Номер комплекса стандартов</a:t>
                      </a:r>
                    </a:p>
                  </a:txBody>
                  <a:tcPr marL="66558" marR="66558" marT="33279" marB="33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ru-RU" sz="1400" b="1" dirty="0">
                          <a:effectLst/>
                        </a:rPr>
                        <a:t>Наименование комплекса (системы) стандартов</a:t>
                      </a:r>
                    </a:p>
                  </a:txBody>
                  <a:tcPr marL="66558" marR="66558" marT="33279" marB="33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ru-RU" sz="1400" b="1" dirty="0">
                          <a:effectLst/>
                        </a:rPr>
                        <a:t>Аббревиатура комплекса (системы)</a:t>
                      </a:r>
                    </a:p>
                  </a:txBody>
                  <a:tcPr marL="66558" marR="66558" marT="33279" marB="33279"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229270">
                <a:tc>
                  <a:txBody>
                    <a:bodyPr/>
                    <a:lstStyle/>
                    <a:p>
                      <a:pPr algn="ctr"/>
                      <a:r>
                        <a:rPr lang="ru-RU" sz="2000" b="1" dirty="0">
                          <a:effectLst/>
                        </a:rPr>
                        <a:t>1.</a:t>
                      </a:r>
                    </a:p>
                  </a:txBody>
                  <a:tcPr marL="66558" marR="66558" marT="33279" marB="33279"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smtClean="0">
                          <a:effectLst/>
                        </a:rPr>
                        <a:t>Национальная (государственная) система стандартизации в </a:t>
                      </a:r>
                      <a:r>
                        <a:rPr lang="ru-RU" sz="1900" dirty="0">
                          <a:effectLst/>
                        </a:rPr>
                        <a:t>РФ</a:t>
                      </a:r>
                    </a:p>
                  </a:txBody>
                  <a:tcPr marL="66558" marR="66558" marT="33279" marB="33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smtClean="0">
                          <a:effectLst/>
                        </a:rPr>
                        <a:t>НСС (ГСИ)</a:t>
                      </a:r>
                      <a:r>
                        <a:rPr lang="ru-RU" sz="2000" b="1" dirty="0">
                          <a:effectLst/>
                        </a:rPr>
                        <a:t> </a:t>
                      </a:r>
                    </a:p>
                  </a:txBody>
                  <a:tcPr marL="66558" marR="66558" marT="33279" marB="33279"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29270">
                <a:tc>
                  <a:txBody>
                    <a:bodyPr/>
                    <a:lstStyle/>
                    <a:p>
                      <a:pPr algn="ctr"/>
                      <a:r>
                        <a:rPr lang="ru-RU" sz="2000" b="1" dirty="0">
                          <a:effectLst/>
                        </a:rPr>
                        <a:t>2.</a:t>
                      </a:r>
                    </a:p>
                  </a:txBody>
                  <a:tcPr marL="66558" marR="66558" marT="33279" marB="33279"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Единая </a:t>
                      </a:r>
                      <a:r>
                        <a:rPr lang="ru-RU" sz="1900" dirty="0" smtClean="0">
                          <a:effectLst/>
                        </a:rPr>
                        <a:t>система конструкторской </a:t>
                      </a:r>
                      <a:r>
                        <a:rPr lang="ru-RU" sz="1900" dirty="0">
                          <a:effectLst/>
                        </a:rPr>
                        <a:t>документации</a:t>
                      </a:r>
                    </a:p>
                  </a:txBody>
                  <a:tcPr marL="66558" marR="66558" marT="33279" marB="33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solidFill>
                            <a:srgbClr val="FF0000"/>
                          </a:solidFill>
                          <a:effectLst/>
                        </a:rPr>
                        <a:t>ЕСКД</a:t>
                      </a:r>
                    </a:p>
                  </a:txBody>
                  <a:tcPr marL="66558" marR="66558" marT="33279" marB="33279"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29270">
                <a:tc>
                  <a:txBody>
                    <a:bodyPr/>
                    <a:lstStyle/>
                    <a:p>
                      <a:pPr algn="ctr"/>
                      <a:r>
                        <a:rPr lang="ru-RU" sz="2000" b="1" dirty="0">
                          <a:effectLst/>
                        </a:rPr>
                        <a:t>3.</a:t>
                      </a:r>
                    </a:p>
                  </a:txBody>
                  <a:tcPr marL="66558" marR="66558" marT="33279" marB="33279"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Единая система технологической документации</a:t>
                      </a:r>
                    </a:p>
                  </a:txBody>
                  <a:tcPr marL="66558" marR="66558" marT="33279" marB="33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solidFill>
                            <a:srgbClr val="FF0000"/>
                          </a:solidFill>
                          <a:effectLst/>
                        </a:rPr>
                        <a:t>ЕСТД</a:t>
                      </a:r>
                    </a:p>
                  </a:txBody>
                  <a:tcPr marL="66558" marR="66558" marT="33279" marB="33279"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29270">
                <a:tc>
                  <a:txBody>
                    <a:bodyPr/>
                    <a:lstStyle/>
                    <a:p>
                      <a:pPr algn="ctr"/>
                      <a:r>
                        <a:rPr lang="ru-RU" sz="2000" b="1" dirty="0">
                          <a:effectLst/>
                        </a:rPr>
                        <a:t>4.</a:t>
                      </a:r>
                    </a:p>
                  </a:txBody>
                  <a:tcPr marL="66558" marR="66558" marT="33279" marB="33279"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Система показателей качества продукции</a:t>
                      </a:r>
                    </a:p>
                  </a:txBody>
                  <a:tcPr marL="66558" marR="66558" marT="33279" marB="33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effectLst/>
                        </a:rPr>
                        <a:t>СПКП</a:t>
                      </a:r>
                    </a:p>
                  </a:txBody>
                  <a:tcPr marL="66558" marR="66558" marT="33279" marB="33279"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29270">
                <a:tc>
                  <a:txBody>
                    <a:bodyPr/>
                    <a:lstStyle/>
                    <a:p>
                      <a:pPr algn="ctr"/>
                      <a:r>
                        <a:rPr lang="ru-RU" sz="2000" b="1" dirty="0">
                          <a:effectLst/>
                        </a:rPr>
                        <a:t>6.</a:t>
                      </a:r>
                    </a:p>
                  </a:txBody>
                  <a:tcPr marL="66558" marR="66558" marT="33279" marB="33279"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Унифицированные система документации</a:t>
                      </a:r>
                    </a:p>
                  </a:txBody>
                  <a:tcPr marL="66558" marR="66558" marT="33279" marB="33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effectLst/>
                        </a:rPr>
                        <a:t>УСД</a:t>
                      </a:r>
                    </a:p>
                  </a:txBody>
                  <a:tcPr marL="66558" marR="66558" marT="33279" marB="33279"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398630">
                <a:tc>
                  <a:txBody>
                    <a:bodyPr/>
                    <a:lstStyle/>
                    <a:p>
                      <a:pPr algn="ctr"/>
                      <a:r>
                        <a:rPr lang="ru-RU" sz="2000" b="1" dirty="0">
                          <a:effectLst/>
                        </a:rPr>
                        <a:t>7.</a:t>
                      </a:r>
                    </a:p>
                  </a:txBody>
                  <a:tcPr marL="66558" marR="66558" marT="33279" marB="33279"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Система стандартов по информации, библиотечному и издательскому делу</a:t>
                      </a:r>
                    </a:p>
                  </a:txBody>
                  <a:tcPr marL="66558" marR="66558" marT="33279" marB="33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effectLst/>
                        </a:rPr>
                        <a:t>СИБИД</a:t>
                      </a:r>
                    </a:p>
                  </a:txBody>
                  <a:tcPr marL="66558" marR="66558" marT="33279" marB="33279"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29270">
                <a:tc>
                  <a:txBody>
                    <a:bodyPr/>
                    <a:lstStyle/>
                    <a:p>
                      <a:pPr algn="ctr"/>
                      <a:r>
                        <a:rPr lang="ru-RU" sz="2000" b="1" dirty="0">
                          <a:effectLst/>
                        </a:rPr>
                        <a:t>8.</a:t>
                      </a:r>
                    </a:p>
                  </a:txBody>
                  <a:tcPr marL="66558" marR="66558" marT="33279" marB="33279"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Государственная система обеспечения единства измерений</a:t>
                      </a:r>
                    </a:p>
                  </a:txBody>
                  <a:tcPr marL="66558" marR="66558" marT="33279" marB="33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solidFill>
                            <a:srgbClr val="FF0000"/>
                          </a:solidFill>
                          <a:effectLst/>
                        </a:rPr>
                        <a:t>ГСИ</a:t>
                      </a:r>
                    </a:p>
                  </a:txBody>
                  <a:tcPr marL="66558" marR="66558" marT="33279" marB="33279"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244631">
                <a:tc>
                  <a:txBody>
                    <a:bodyPr/>
                    <a:lstStyle/>
                    <a:p>
                      <a:pPr algn="ctr"/>
                      <a:r>
                        <a:rPr lang="ru-RU" sz="2000" b="1" dirty="0">
                          <a:effectLst/>
                        </a:rPr>
                        <a:t>9.</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Единая система защиты от коррозии и старения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effectLst/>
                        </a:rPr>
                        <a:t>ЕСЗКС</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8"/>
                  </a:ext>
                </a:extLst>
              </a:tr>
            </a:tbl>
          </a:graphicData>
        </a:graphic>
      </p:graphicFrame>
      <p:graphicFrame>
        <p:nvGraphicFramePr>
          <p:cNvPr id="24" name="Таблица 23"/>
          <p:cNvGraphicFramePr>
            <a:graphicFrameLocks noGrp="1"/>
          </p:cNvGraphicFramePr>
          <p:nvPr>
            <p:extLst>
              <p:ext uri="{D42A27DB-BD31-4B8C-83A1-F6EECF244321}">
                <p14:modId xmlns:p14="http://schemas.microsoft.com/office/powerpoint/2010/main" val="3747003618"/>
              </p:ext>
            </p:extLst>
          </p:nvPr>
        </p:nvGraphicFramePr>
        <p:xfrm>
          <a:off x="1" y="4812486"/>
          <a:ext cx="9143999" cy="966944"/>
        </p:xfrm>
        <a:graphic>
          <a:graphicData uri="http://schemas.openxmlformats.org/drawingml/2006/table">
            <a:tbl>
              <a:tblPr bandRow="1"/>
              <a:tblGrid>
                <a:gridCol w="1089980">
                  <a:extLst>
                    <a:ext uri="{9D8B030D-6E8A-4147-A177-3AD203B41FA5}">
                      <a16:colId xmlns:a16="http://schemas.microsoft.com/office/drawing/2014/main" xmlns="" val="20000"/>
                    </a:ext>
                  </a:extLst>
                </a:gridCol>
                <a:gridCol w="6794387">
                  <a:extLst>
                    <a:ext uri="{9D8B030D-6E8A-4147-A177-3AD203B41FA5}">
                      <a16:colId xmlns:a16="http://schemas.microsoft.com/office/drawing/2014/main" xmlns="" val="20001"/>
                    </a:ext>
                  </a:extLst>
                </a:gridCol>
                <a:gridCol w="1259632">
                  <a:extLst>
                    <a:ext uri="{9D8B030D-6E8A-4147-A177-3AD203B41FA5}">
                      <a16:colId xmlns:a16="http://schemas.microsoft.com/office/drawing/2014/main" xmlns="" val="20002"/>
                    </a:ext>
                  </a:extLst>
                </a:gridCol>
              </a:tblGrid>
              <a:tr h="483472">
                <a:tc>
                  <a:txBody>
                    <a:bodyPr/>
                    <a:lstStyle/>
                    <a:p>
                      <a:pPr algn="ctr"/>
                      <a:r>
                        <a:rPr lang="ru-RU" sz="2000" b="1" dirty="0">
                          <a:effectLst/>
                        </a:rPr>
                        <a:t>12.</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Система стандартов безопасности труда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effectLst/>
                        </a:rPr>
                        <a:t>ССБТ</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483472">
                <a:tc>
                  <a:txBody>
                    <a:bodyPr/>
                    <a:lstStyle/>
                    <a:p>
                      <a:pPr algn="ctr"/>
                      <a:r>
                        <a:rPr lang="ru-RU" sz="2000" b="1" dirty="0">
                          <a:effectLst/>
                        </a:rPr>
                        <a:t>14.</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ru-RU" sz="1900" dirty="0">
                          <a:effectLst/>
                        </a:rPr>
                        <a:t>Единая система технологической подготовки производства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ru-RU" sz="2000" b="1" dirty="0">
                          <a:effectLst/>
                        </a:rPr>
                        <a:t>ЕСТПП</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676596405"/>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METALL uranium">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METALL uranium</Template>
  <TotalTime>2900</TotalTime>
  <Words>6988</Words>
  <Application>Microsoft Office PowerPoint</Application>
  <PresentationFormat>Экран (4:3)</PresentationFormat>
  <Paragraphs>1068</Paragraphs>
  <Slides>105</Slides>
  <Notes>105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105</vt:i4>
      </vt:variant>
    </vt:vector>
  </HeadingPairs>
  <TitlesOfParts>
    <vt:vector size="112" baseType="lpstr">
      <vt:lpstr>Arial</vt:lpstr>
      <vt:lpstr>Arial Black</vt:lpstr>
      <vt:lpstr>Calibri</vt:lpstr>
      <vt:lpstr>Roboto</vt:lpstr>
      <vt:lpstr>Times New Roman</vt:lpstr>
      <vt:lpstr>Wingdings</vt:lpstr>
      <vt:lpstr>METALL uranium</vt:lpstr>
      <vt:lpstr>Тема 2. 5 Основные сведения о стандартизации</vt:lpstr>
      <vt:lpstr>Цель урока</vt:lpstr>
      <vt:lpstr>Задачи урока</vt:lpstr>
      <vt:lpstr>СУЩНОСТЬ СТАНДАРТИЗАЦИИ</vt:lpstr>
      <vt:lpstr>СУЩНОСТЬ СТАНДАРТИЗАЦИИ</vt:lpstr>
      <vt:lpstr>СУЩНОСТЬ СТАНДАРТИЗАЦИИ</vt:lpstr>
      <vt:lpstr>СУЩНОСТЬ СТАНДАРТИЗАЦИИ</vt:lpstr>
      <vt:lpstr>СУЩНОСТЬ СТАНДАРТИЗАЦИИ</vt:lpstr>
      <vt:lpstr>ЦЕЛИ И ЗАДАЧИ СТАНДАРТИЗАЦИИ</vt:lpstr>
      <vt:lpstr>ЦЕЛИ СТАНДАРТИЗАЦИИ</vt:lpstr>
      <vt:lpstr>ЦЕЛИ СТАНДАРТИЗАЦИИ</vt:lpstr>
      <vt:lpstr>Презентация PowerPoint</vt:lpstr>
      <vt:lpstr>ЦЕЛИ СТАНДАРТИЗАЦИИ</vt:lpstr>
      <vt:lpstr>ЗАДАЧИ СТАНДАРТИЗАЦИИ</vt:lpstr>
      <vt:lpstr>Презентация PowerPoint</vt:lpstr>
      <vt:lpstr>ПРИНЦИПЫ СТАНДАРТИЗАЦИИ</vt:lpstr>
      <vt:lpstr>ПРИНЦИПЫ СТАНДАРТИЗАЦИИ</vt:lpstr>
      <vt:lpstr>ПРИНЦИПЫ СТАНДАРТИЗАЦИИ</vt:lpstr>
      <vt:lpstr>ПРИНЦИПЫ СТАНДАРТИЗАЦИИ</vt:lpstr>
      <vt:lpstr>ПРИНЦИПЫ СТАНДАРТИЗАЦИИ</vt:lpstr>
      <vt:lpstr>ПРИНЦИПЫ СТАНДАРТИЗАЦИИ</vt:lpstr>
      <vt:lpstr>ПРИНЦИПЫ СТАНДАРТИЗАЦИИ</vt:lpstr>
      <vt:lpstr>ОБЪЕКТЫ СТАНДАРТИЗАЦИИ</vt:lpstr>
      <vt:lpstr>ОБЪЕКТЫ СТАНДАРТИЗАЦИИ</vt:lpstr>
      <vt:lpstr>ОБЪЕКТЫ СТАНДАРТИЗАЦИИ</vt:lpstr>
      <vt:lpstr>УРОВНИ СТАНДАРТИЗАЦИИ</vt:lpstr>
      <vt:lpstr>Презентация PowerPoint</vt:lpstr>
      <vt:lpstr>СИСТЕМА НАЦИОНАЛЬНОЙ СТАНДАРТИЗАЦИИ</vt:lpstr>
      <vt:lpstr>Национальный орган Российской Федерации по стандартизации</vt:lpstr>
      <vt:lpstr>Система национальной стандартизации</vt:lpstr>
      <vt:lpstr>Система национальной стандартизации</vt:lpstr>
      <vt:lpstr>НОРМАТИВНЫЕ ДОКУМЕНТЫ ПО СТАНДАРТИЗАЦИИ</vt:lpstr>
      <vt:lpstr>Нормативные документы (НД)  по стандартизации</vt:lpstr>
      <vt:lpstr>Нормативные документы по стандартизации</vt:lpstr>
      <vt:lpstr>Нормативные документы по стандартизации</vt:lpstr>
      <vt:lpstr>Нормативные документы по стандартизации</vt:lpstr>
      <vt:lpstr>Нормативные документы по стандартизации</vt:lpstr>
      <vt:lpstr>Нормативные документы по стандартизации</vt:lpstr>
      <vt:lpstr>Нормативные документы по стандартизации</vt:lpstr>
      <vt:lpstr>Нормативные документы по стандартизации</vt:lpstr>
      <vt:lpstr>Презентация PowerPoint</vt:lpstr>
      <vt:lpstr>Нормативные документы (НД) по стандартизации</vt:lpstr>
      <vt:lpstr>Нормативные документы по стандартизации</vt:lpstr>
      <vt:lpstr>Нормативные документы по стандартизации</vt:lpstr>
      <vt:lpstr>Нормативные документы по стандартизации</vt:lpstr>
      <vt:lpstr>Виды стандартов</vt:lpstr>
      <vt:lpstr>МЕЖДУНАРОДНАЯ СТАНДАРТИЗАЦИЯ</vt:lpstr>
      <vt:lpstr>Международная стандартизация</vt:lpstr>
      <vt:lpstr>Международная стандартизация</vt:lpstr>
      <vt:lpstr>МЕЖДУНАРОДНЫЕ ОРГАНИЗАЦИИ ПО СТАНДАРТИЗАЦИИ</vt:lpstr>
      <vt:lpstr>МЕЖДУНАРОДНЫЕ ОРГАНИЗАЦИИ ПО СТАНДАРТИЗАЦИИ</vt:lpstr>
      <vt:lpstr>МЕЖДУНАРОДНЫЕ ОРГАНИЗАЦИИ ПО СТАНДАРТИЗАЦИИ</vt:lpstr>
      <vt:lpstr>МЕЖДУНАРОДНЫЕ ОРГАНИЗАЦИИ ПО СТАНДАРТИЗАЦИИ</vt:lpstr>
      <vt:lpstr>МЕЖДУНАРОДНЫЕ ОРГАНИЗАЦИИ ПО СТАНДАРТИЗАЦИИ</vt:lpstr>
      <vt:lpstr>МЕЖДУНАРОДНЫЕ ОРГАНИЗАЦИИ ПО СТАНДАРТИЗАЦИИ</vt:lpstr>
      <vt:lpstr>Международная стандартизация</vt:lpstr>
      <vt:lpstr>Международная стандартизация</vt:lpstr>
      <vt:lpstr>      Международные стандарты серии  ISO 9000</vt:lpstr>
      <vt:lpstr>Международная стандартизация</vt:lpstr>
      <vt:lpstr>Международная стандартизация</vt:lpstr>
      <vt:lpstr>Международная стандартизация</vt:lpstr>
      <vt:lpstr>Международная стандартизация</vt:lpstr>
      <vt:lpstr>Международная стандартизация</vt:lpstr>
      <vt:lpstr>  Международные стандарты серии  ISO 14000</vt:lpstr>
      <vt:lpstr>Международная стандартизация</vt:lpstr>
      <vt:lpstr>Международная стандартизация</vt:lpstr>
      <vt:lpstr>Международная стандартизация</vt:lpstr>
      <vt:lpstr>Международная стандартизация</vt:lpstr>
      <vt:lpstr>Международная стандартизация</vt:lpstr>
      <vt:lpstr>Международная стандартизация</vt:lpstr>
      <vt:lpstr>Презентация PowerPoint</vt:lpstr>
      <vt:lpstr>РЕГИОНАЛЬНАЯ СТАНДАРТИЗАЦИЯ</vt:lpstr>
      <vt:lpstr>Региональная стандартизация</vt:lpstr>
      <vt:lpstr>Региональная стандартизация</vt:lpstr>
      <vt:lpstr>Региональная стандартизация</vt:lpstr>
      <vt:lpstr>Региональная стандартизация</vt:lpstr>
      <vt:lpstr>Региональные организации</vt:lpstr>
      <vt:lpstr>Региональные стандарты</vt:lpstr>
      <vt:lpstr>Региональная стандартизация</vt:lpstr>
      <vt:lpstr>Региональная стандартизация</vt:lpstr>
      <vt:lpstr>Региональная стандартизация</vt:lpstr>
      <vt:lpstr>Таможенный союз ЕАЭС</vt:lpstr>
      <vt:lpstr>Технический регламент ТР ТС 018/2011  «О безопасности колесных транспортных средств»</vt:lpstr>
      <vt:lpstr>Технический регламент ТР ТС 018/2011  «О безопасности колесных транспортных средств»</vt:lpstr>
      <vt:lpstr>Технический регламент ТР ТС 018/2011  «О безопасности колесных транспортных средств»</vt:lpstr>
      <vt:lpstr>Технический регламент ТР ТС 018/2011  «О безопасности колесных транспортных средств»</vt:lpstr>
      <vt:lpstr>Технический регламент ТР ТС 018/2011  «О безопасности колесных транспортных средств»</vt:lpstr>
      <vt:lpstr>Технический регламент ТР ТС 018/2011  «О безопасности колесных транспортных средств»</vt:lpstr>
      <vt:lpstr>Технический регламент ТР ТС 018/2011  «О безопасности колесных транспортных средств»</vt:lpstr>
      <vt:lpstr>Технический регламент ТР ТС 018/2011  «О безопасности колесных транспортных средств»</vt:lpstr>
      <vt:lpstr>Техническое регулирование в Таможенном союзе ЕАЭС</vt:lpstr>
      <vt:lpstr>НАЦИОНАЛЬНАЯ СТАНДАРТИЗАЦИЯ</vt:lpstr>
      <vt:lpstr>Национальная стандартизация</vt:lpstr>
      <vt:lpstr>Национальная стандартизация</vt:lpstr>
      <vt:lpstr>Национальная стандартизация</vt:lpstr>
      <vt:lpstr>Национальная стандартизация</vt:lpstr>
      <vt:lpstr>МЕЖОТРАСЛЕВЫЕ СИСТЕМЫ (КОМПЛЕКСЫ) СТАНДАРТОВ</vt:lpstr>
      <vt:lpstr>Межотраслевые системы (комплексы) стандартов</vt:lpstr>
      <vt:lpstr>Межотраслевые системы (комплексы) стандартов</vt:lpstr>
      <vt:lpstr>Межотраслевые системы (комплексы) стандартов</vt:lpstr>
      <vt:lpstr>Межотраслевые системы (комплексы) стандартов</vt:lpstr>
      <vt:lpstr>ВОПРОСЫ ДЛЯ САМОКОНТРОЛЯ</vt:lpstr>
      <vt:lpstr>Контрольные вопросы</vt:lpstr>
      <vt:lpstr>Информационное обеспечение обучения:</vt:lpstr>
      <vt:lpstr>Спасибо за внимание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METALL</dc:title>
  <dc:creator>user</dc:creator>
  <cp:lastModifiedBy>user</cp:lastModifiedBy>
  <cp:revision>266</cp:revision>
  <dcterms:created xsi:type="dcterms:W3CDTF">2010-03-19T08:11:35Z</dcterms:created>
  <dcterms:modified xsi:type="dcterms:W3CDTF">2022-02-01T15:01:47Z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TC300093791049</vt:lpwstr>
  </property>
</Properties>
</file>