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360" r:id="rId2"/>
    <p:sldId id="361" r:id="rId3"/>
    <p:sldId id="362" r:id="rId4"/>
    <p:sldId id="363" r:id="rId5"/>
    <p:sldId id="364" r:id="rId6"/>
    <p:sldId id="258" r:id="rId7"/>
    <p:sldId id="368" r:id="rId8"/>
    <p:sldId id="369" r:id="rId9"/>
    <p:sldId id="370" r:id="rId10"/>
    <p:sldId id="355" r:id="rId11"/>
    <p:sldId id="371" r:id="rId12"/>
    <p:sldId id="365" r:id="rId13"/>
    <p:sldId id="356" r:id="rId14"/>
    <p:sldId id="357" r:id="rId15"/>
    <p:sldId id="358" r:id="rId16"/>
    <p:sldId id="366" r:id="rId17"/>
    <p:sldId id="314" r:id="rId18"/>
    <p:sldId id="359" r:id="rId19"/>
    <p:sldId id="3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95" d="100"/>
          <a:sy n="95" d="100"/>
        </p:scale>
        <p:origin x="1446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981D0-E514-47AE-8CC5-C70179DD716A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D004-0297-444A-9403-32D94099DA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29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1954F2-3A53-4B85-A089-9C40F16C8ED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73B190-C1CA-49AD-820D-CB455D0397A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016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90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50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5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40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418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9D004-0297-444A-9403-32D94099DA2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E17B25-7195-43FF-8151-53849D6930DB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73D94E7-1068-40BB-B939-96BA3CB377E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158" y="281654"/>
            <a:ext cx="8712968" cy="3824598"/>
          </a:xfrm>
          <a:solidFill>
            <a:srgbClr val="FFFFCC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53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МДК </a:t>
            </a:r>
            <a:r>
              <a:rPr lang="ru-RU" sz="53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03.01 </a:t>
            </a:r>
            <a:r>
              <a:rPr lang="ru-RU" sz="5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53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Слесарное дело и </a:t>
            </a:r>
            <a:b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53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технические </a:t>
            </a:r>
            <a:r>
              <a:rPr lang="ru-RU" sz="5300" dirty="0" smtClean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измерения</a:t>
            </a:r>
            <a: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solidFill>
                  <a:srgbClr val="0000FF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</a:b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5000" b="1" dirty="0">
                <a:solidFill>
                  <a:srgbClr val="00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Раздел 1</a:t>
            </a:r>
            <a:r>
              <a:rPr lang="ru-RU" sz="5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5000" b="1" dirty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Слесарное </a:t>
            </a:r>
            <a:r>
              <a:rPr lang="ru-RU" sz="50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дело</a:t>
            </a:r>
            <a:r>
              <a:rPr lang="ru-RU" sz="27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700" b="1" dirty="0" smtClean="0">
                <a:solidFill>
                  <a:srgbClr val="FF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7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776" y="5917464"/>
            <a:ext cx="8712967" cy="648072"/>
          </a:xfrm>
          <a:solidFill>
            <a:srgbClr val="FFFF00"/>
          </a:solidFill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ТЕМА: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6700" b="1" dirty="0" smtClean="0">
                <a:solidFill>
                  <a:srgbClr val="FF0000"/>
                </a:solidFill>
              </a:rPr>
              <a:t>Распиливание и припасовка</a:t>
            </a:r>
            <a:endParaRPr lang="ru-RU" sz="67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0700" y="4364471"/>
            <a:ext cx="8722585" cy="1323439"/>
          </a:xfrm>
          <a:prstGeom prst="rect">
            <a:avLst/>
          </a:prstGeom>
          <a:solidFill>
            <a:srgbClr val="006600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Пригонные операции слесарной обработки: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486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1 вопроса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520"/>
            <a:ext cx="673224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562839" y="404664"/>
            <a:ext cx="255577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5.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Шаблон и вкладыш: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шаблон; </a:t>
            </a:r>
            <a:endParaRPr lang="ru-RU" sz="2000" b="1" dirty="0"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 </a:t>
            </a:r>
            <a:r>
              <a:rPr lang="ru-RU" sz="2000" b="1" i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выработка; </a:t>
            </a:r>
            <a:endParaRPr lang="ru-RU" sz="2000" b="1" dirty="0">
              <a:solidFill>
                <a:srgbClr val="0066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вкладыш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2447892"/>
            <a:ext cx="9036496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ПРИПАСОВКА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слесарная операция по взаимной пригонке способами опиливания двух сопряженных деталей (пары).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  <a:cs typeface="Arial" pitchFamily="34" charset="0"/>
              </a:rPr>
              <a:t>ПРИПАСОВКА</a:t>
            </a:r>
            <a:r>
              <a:rPr lang="ru-RU" sz="2000" b="1" i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000" b="1" dirty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это т</a:t>
            </a:r>
            <a:r>
              <a:rPr lang="ru-RU" sz="20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очная 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взаимная пригонка деталей, соединяющихся без зазоров при любых </a:t>
            </a:r>
            <a:r>
              <a:rPr lang="ru-RU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перекантовках</a:t>
            </a:r>
            <a:r>
              <a:rPr lang="ru-RU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746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Пригонка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обработка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детали по другой с целью выполнения соединения. </a:t>
            </a:r>
            <a:r>
              <a:rPr lang="ru-RU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операция широко применяется при ремонтных работах, а также при сборке единичных изделий</a:t>
            </a: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Припасовываемые контуры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пар деталей подразделяются на: </a:t>
            </a:r>
          </a:p>
          <a:p>
            <a:pPr marL="803275" marR="0" lvl="0" indent="-433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замкнутые (типа отверстий)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</a:p>
          <a:p>
            <a:pPr marL="803275" marR="0" lvl="0" indent="-433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открытые (типа проёмов)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17462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Пройма</a:t>
            </a:r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одна из припасовываемых деталей (с отверстием, проёмом).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Вкладыш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деталь, входящая в пройму.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54" y="104883"/>
            <a:ext cx="9144000" cy="40466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Опиливание и припасовка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Опиливание и припасовка окружносте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26912"/>
            <a:ext cx="4896544" cy="627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578554" y="1196752"/>
            <a:ext cx="432048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6. </a:t>
            </a:r>
            <a:r>
              <a:rPr lang="ru-RU" b="1" dirty="0">
                <a:solidFill>
                  <a:srgbClr val="006600"/>
                </a:solidFill>
              </a:rPr>
              <a:t>Опиливание и припасовка окружностей: </a:t>
            </a:r>
            <a:endParaRPr lang="ru-RU" b="1" dirty="0" smtClean="0">
              <a:solidFill>
                <a:srgbClr val="0066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</a:rPr>
              <a:t>а</a:t>
            </a:r>
            <a:r>
              <a:rPr lang="ru-RU" b="1" dirty="0"/>
              <a:t> </a:t>
            </a:r>
            <a:r>
              <a:rPr lang="ru-RU" b="1" dirty="0">
                <a:solidFill>
                  <a:srgbClr val="0000FF"/>
                </a:solidFill>
              </a:rPr>
              <a:t>— опиливание окружности личным напильником; </a:t>
            </a:r>
            <a:endParaRPr lang="ru-RU" b="1" dirty="0" smtClean="0">
              <a:solidFill>
                <a:srgbClr val="0000F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</a:rPr>
              <a:t>б</a:t>
            </a:r>
            <a:r>
              <a:rPr lang="ru-RU" b="1" dirty="0">
                <a:solidFill>
                  <a:srgbClr val="0000FF"/>
                </a:solidFill>
              </a:rPr>
              <a:t> — проверка окружности по шаблону; </a:t>
            </a:r>
            <a:endParaRPr lang="ru-RU" b="1" dirty="0" smtClean="0">
              <a:solidFill>
                <a:srgbClr val="0000FF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FF0000"/>
                </a:solidFill>
              </a:rPr>
              <a:t>в</a:t>
            </a:r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>
                <a:solidFill>
                  <a:srgbClr val="0000FF"/>
                </a:solidFill>
              </a:rPr>
              <a:t>— припасованное изделие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5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203848" y="1240958"/>
            <a:ext cx="5472608" cy="4376083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правила распиливания и припасовки деталей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51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Основные правила распиливания и припасовки деталей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764704"/>
            <a:ext cx="9144000" cy="6093296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lvl="0" algn="ctr"/>
            <a:r>
              <a:rPr lang="ru-RU" sz="28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Правила распиливания 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Рационально определять способ предварительного образования распиливаемых проемов и отверстий: в деталях толщиной 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 5 мм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– вырубанием, а в деталях толщиной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свыше 5 мм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обсверливанием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или рассверливанием с последующим вырубанием или разрезанием перемычек.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обсверливании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рассверливании, вырубании или вырезании перемычек необходимо строго следить за целостностью разметочных рисок, оставляя припуск на обработку около </a:t>
            </a:r>
            <a:r>
              <a:rPr lang="ru-RU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мм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lvl="0" indent="-514350">
              <a:buClr>
                <a:srgbClr val="FF0000"/>
              </a:buClr>
              <a:buFont typeface="+mj-lt"/>
              <a:buAutoNum type="arabicPeriod"/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Следует соблюдать рациональную последовательность обработки проемов и отверстий: сначала обрабатывать прямолинейные участки поверхностей, а затем – сопряженные с ними криволинейные участки.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2 вопроса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4. Процесс распиливания проемов и отверстий нужно периодически сочетать с проверкой их контуров по контрольному шаблону, вкладышу или выработке.</a:t>
            </a:r>
          </a:p>
          <a:p>
            <a:pPr lvl="0"/>
            <a:r>
              <a:rPr lang="ru-RU" sz="2800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5. Углы проемов или отверстий необходимо обрабатывать начисто ребром напильника соответствующего профиля поперечного сечения (№ 3 или 4) или надфилями, проверяя качество обработ­ки выработками.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6. Окончательную обработку поверхностей отверстий следует выполнять продольным штрихом.</a:t>
            </a:r>
          </a:p>
          <a:p>
            <a:pPr lvl="0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7. Для окончательной калибровки и отделки отверстия следует использовать просечки, протяжки и прошивки на винтовом или пневматическом прессе (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рис.2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5301208"/>
            <a:ext cx="6624736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691680" y="6396335"/>
            <a:ext cx="54464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Рис. 2.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Прошивка цилиндрическая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2 вопроса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0" y="404664"/>
            <a:ext cx="9144000" cy="6453336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r>
              <a:rPr lang="ru-RU" sz="2800" dirty="0" smtClean="0"/>
              <a:t>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8. Работу следует считать завершенной тогда, когда контрольный шаблон или вкладыш полностью, без качки, входит в проем или отверстие, а просвет (зазор) между шаблоном (вкладышем, выработкой) и сторонами контура проема (отверстия) равномерный.</a:t>
            </a:r>
          </a:p>
          <a:p>
            <a:pPr lvl="0" algn="ctr"/>
            <a:r>
              <a:rPr lang="ru-RU" sz="24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ПРАВИЛА ПРИПАСОВКИ</a:t>
            </a:r>
            <a:r>
              <a:rPr lang="ru-RU" sz="24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Припасовка двух деталей (пары) друг к другу должна выполняться в следующем порядке: вначале изготовляется и отделывается одна деталь пары (обычно с наружными контурами) - вкладыш, а затем по ней, как по шаблону, размечается и пригоняется (припасовывается) другая сопряженная деталь - пройма.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Качество припасовки следует проверять по просвету: в зазоре между деталями пары просвет должен быть равномерным.</a:t>
            </a:r>
          </a:p>
          <a:p>
            <a:pPr lvl="0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Если контур пары деталей – вкладыша и проймы – симметричен, они должны при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перекантовке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на 180° сопрягаться без усилий, с равномерным зазором.</a:t>
            </a:r>
          </a:p>
          <a:p>
            <a:pPr marL="27432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404550"/>
            <a:ext cx="5112568" cy="4048899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Типичные дефекты при распиливании и припасовке деталей,  причины их появления и способы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предупреждения</a:t>
            </a:r>
            <a:endParaRPr lang="en-US" sz="32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6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Типичные дефекты при распиливании и припасовке деталей,  причины их появления и способы предупреждения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697964"/>
              </p:ext>
            </p:extLst>
          </p:nvPr>
        </p:nvGraphicFramePr>
        <p:xfrm>
          <a:off x="251520" y="1179576"/>
          <a:ext cx="8712968" cy="5450449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8892">
                <a:tc>
                  <a:txBody>
                    <a:bodyPr/>
                    <a:lstStyle/>
                    <a:p>
                      <a:pPr marL="3048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Дефект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5590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25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Причина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73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Способ предупреждения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5939">
                <a:tc>
                  <a:txBody>
                    <a:bodyPr/>
                    <a:lstStyle/>
                    <a:p>
                      <a:pPr marR="152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Перекос проема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или отверстия по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отношению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 базовой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ности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9144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Перекос при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</a:t>
                      </a:r>
                      <a:r>
                        <a:rPr lang="ru-RU" sz="18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сверливании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или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рассверливании.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Недостаточный контроль при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распиливании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84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Тщательно следить за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перпендикулярностью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инструмента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базовой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поверхности заготовки при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сверлении и рассверливании про­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ема (отверстия). В процессе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работы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систематически проверять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перпендикулярность плоскости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распиливаемого проема (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отверстия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базовой поверхности 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детали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769">
                <a:tc>
                  <a:txBody>
                    <a:bodyPr/>
                    <a:lstStyle/>
                    <a:p>
                      <a:pPr marR="201295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3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Несоблюдение </a:t>
                      </a:r>
                      <a:r>
                        <a:rPr lang="ru-RU" sz="1800" b="1" spc="-3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формы проема </a:t>
                      </a:r>
                      <a:r>
                        <a:rPr lang="ru-RU" sz="1800" b="1" spc="-1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(отверстия)</a:t>
                      </a:r>
                      <a:endParaRPr lang="ru-RU" sz="1800" b="1"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Распиливание вы­полнялось без про­верки формы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ема 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(отверстия) по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шаблону (вклады­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шу). «</a:t>
                      </a:r>
                      <a:r>
                        <a:rPr lang="ru-RU" sz="1800" b="1" spc="-1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Зарезы</a:t>
                      </a:r>
                      <a:r>
                        <a:rPr lang="ru-RU" sz="18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» за разметку при </a:t>
                      </a:r>
                      <a:r>
                        <a:rPr lang="ru-RU" sz="18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</a:t>
                      </a:r>
                      <a:r>
                        <a:rPr lang="ru-RU" sz="18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резании </a:t>
                      </a:r>
                      <a:r>
                        <a:rPr lang="ru-RU" sz="18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контура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64135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Вначале распиливание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выполнять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разметке (0,5 мм до линии разметки). 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Окончательную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обработку проема (</a:t>
                      </a:r>
                      <a:r>
                        <a:rPr lang="ru-RU" sz="18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отвер</a:t>
                      </a:r>
                      <a:r>
                        <a:rPr lang="ru-RU" sz="18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стия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производить с тщательной </a:t>
                      </a:r>
                      <a:r>
                        <a:rPr lang="ru-RU" sz="18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проверкой его формы и размеров измерительными </a:t>
                      </a:r>
                      <a:r>
                        <a:rPr lang="ru-RU" sz="18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инструментами или </a:t>
                      </a:r>
                      <a:r>
                        <a:rPr lang="ru-RU" sz="18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шаблоном (вкладышем)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25018" marR="250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Продолжение 3 вопроса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476671"/>
          <a:ext cx="8712969" cy="6491976"/>
        </p:xfrm>
        <a:graphic>
          <a:graphicData uri="http://schemas.openxmlformats.org/drawingml/2006/table">
            <a:tbl>
              <a:tblPr/>
              <a:tblGrid>
                <a:gridCol w="2376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1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9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Несовпадение 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сим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метричных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контуров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припасовываемой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ры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(вкладыша и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проймы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) при их </a:t>
                      </a:r>
                      <a:r>
                        <a:rPr lang="ru-RU" sz="2000" b="1" spc="-2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перекан</a:t>
                      </a:r>
                      <a:r>
                        <a:rPr lang="ru-RU" sz="2000" b="1" spc="-15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товке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180°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Одна из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лей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пары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(контршаблон)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изготовлена не </a:t>
                      </a:r>
                      <a:r>
                        <a:rPr lang="ru-RU" sz="20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симметрично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45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Тщательно выверять 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симметрич</a:t>
                      </a:r>
                      <a:r>
                        <a:rPr lang="ru-RU" sz="2000" b="1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ность </a:t>
                      </a: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вкладыша при разметке </a:t>
                      </a:r>
                      <a:r>
                        <a:rPr lang="ru-RU" sz="20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 изготовлении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8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Одна из деталей пары </a:t>
                      </a: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(пройма) неплотно </a:t>
                      </a: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прилегает к другой </a:t>
                      </a:r>
                      <a:r>
                        <a:rPr lang="ru-RU" sz="2000" b="1" spc="-2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(вкладыш) в углах</a:t>
                      </a:r>
                      <a:endParaRPr lang="ru-RU" sz="2000" b="1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Завалы в углах </a:t>
                      </a:r>
                      <a:r>
                        <a:rPr lang="ru-RU" sz="20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проймы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103505"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Соблюдать правила обработки </a:t>
                      </a:r>
                      <a:r>
                        <a:rPr lang="ru-RU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деталей. Прорезать ножовкой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или распилить круглым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напиль</a:t>
                      </a:r>
                      <a:r>
                        <a:rPr lang="ru-RU" sz="2000" b="1" spc="-2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ником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углы проймы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5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Зазор между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припасовываемыми </a:t>
                      </a: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деталями </a:t>
                      </a:r>
                      <a:r>
                        <a:rPr lang="ru-RU" sz="20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больше допустимого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Нарушение </a:t>
                      </a:r>
                      <a:r>
                        <a:rPr lang="ru-RU" sz="2000" b="1" spc="-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2000" b="1" spc="-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следователь</a:t>
                      </a:r>
                      <a:r>
                        <a:rPr lang="ru-RU" sz="2000" b="1" spc="-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ности припа</a:t>
                      </a:r>
                      <a:r>
                        <a:rPr lang="ru-RU" sz="2000" b="1" spc="-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совки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Соблюдать основное правило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припасовки: </a:t>
                      </a:r>
                      <a:r>
                        <a:rPr lang="ru-RU" sz="2000" b="1" spc="-1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вначале </a:t>
                      </a:r>
                      <a:r>
                        <a:rPr lang="ru-RU" sz="2000" b="1" spc="-1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окончатель</a:t>
                      </a:r>
                      <a:r>
                        <a:rPr lang="ru-RU" sz="2000" b="1" spc="5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 </a:t>
                      </a:r>
                      <a:r>
                        <a:rPr lang="ru-RU" sz="2000" b="1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отделать одну деталь пары, а </a:t>
                      </a:r>
                      <a:r>
                        <a:rPr lang="ru-RU" sz="20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затем по ней припасовать другую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19" y="260648"/>
            <a:ext cx="9378695" cy="6287640"/>
          </a:xfrm>
          <a:prstGeom prst="rect">
            <a:avLst/>
          </a:prstGeom>
          <a:gradFill>
            <a:gsLst>
              <a:gs pos="32000">
                <a:schemeClr val="tx2">
                  <a:lumMod val="40000"/>
                  <a:lumOff val="60000"/>
                </a:schemeClr>
              </a:gs>
              <a:gs pos="99000">
                <a:schemeClr val="bg2">
                  <a:tint val="97000"/>
                  <a:hueMod val="92000"/>
                  <a:satMod val="169000"/>
                  <a:lumMod val="164000"/>
                </a:schemeClr>
              </a:gs>
            </a:gsLst>
            <a:lin ang="6120000" scaled="1"/>
          </a:gradFill>
          <a:ln>
            <a:noFill/>
          </a:ln>
          <a:effectLst>
            <a:softEdge rad="112500"/>
          </a:effectLst>
        </p:spPr>
      </p:pic>
      <p:sp>
        <p:nvSpPr>
          <p:cNvPr id="55" name="Заголовок 54"/>
          <p:cNvSpPr>
            <a:spLocks noGrp="1"/>
          </p:cNvSpPr>
          <p:nvPr>
            <p:ph type="title"/>
          </p:nvPr>
        </p:nvSpPr>
        <p:spPr>
          <a:xfrm>
            <a:off x="3779912" y="-2141760"/>
            <a:ext cx="9001000" cy="460851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Спасибо за </a:t>
            </a:r>
            <a:b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внимание !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1386" y="5013176"/>
            <a:ext cx="3822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Преподаватель: Тогидний И.И.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131840" y="3720849"/>
            <a:ext cx="5843724" cy="1569660"/>
          </a:xfrm>
          <a:prstGeom prst="rect">
            <a:avLst/>
          </a:prstGeom>
          <a:solidFill>
            <a:srgbClr val="FFFFCC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i="1" spc="540" dirty="0">
              <a:solidFill>
                <a:srgbClr val="0066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300" b="1" i="1" spc="54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УСПЕХА ВАМ В ОСВОЕНИИ УЧЕБНОГО МАТЕРИАЛА!</a:t>
            </a:r>
          </a:p>
          <a:p>
            <a:pPr algn="ctr"/>
            <a:endParaRPr lang="ru-RU" sz="2400" spc="540" dirty="0">
              <a:solidFill>
                <a:srgbClr val="0066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6361780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0800000">
            <a:off x="0" y="1"/>
            <a:ext cx="9144000" cy="476672"/>
          </a:xfrm>
          <a:prstGeom prst="rect">
            <a:avLst/>
          </a:prstGeom>
          <a:gradFill flip="none" rotWithShape="1">
            <a:gsLst>
              <a:gs pos="0">
                <a:srgbClr val="66FFFF">
                  <a:shade val="30000"/>
                  <a:satMod val="115000"/>
                </a:srgbClr>
              </a:gs>
              <a:gs pos="50000">
                <a:srgbClr val="66FFFF">
                  <a:shade val="67500"/>
                  <a:satMod val="115000"/>
                </a:srgbClr>
              </a:gs>
              <a:gs pos="100000">
                <a:srgbClr val="66FFF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www.hmcolleg.ru/images/stories/ikon/vY-Ka10c9JU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843">
            <a:off x="848822" y="2870859"/>
            <a:ext cx="288032" cy="27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634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6" grpId="0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несколько документов 1"/>
          <p:cNvSpPr/>
          <p:nvPr/>
        </p:nvSpPr>
        <p:spPr>
          <a:xfrm>
            <a:off x="467544" y="476672"/>
            <a:ext cx="8280920" cy="6120680"/>
          </a:xfrm>
          <a:prstGeom prst="flowChartMultidocument">
            <a:avLst/>
          </a:prstGeom>
          <a:solidFill>
            <a:srgbClr val="0000FF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1.4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Пригонные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операции слесарной обработки: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066925" indent="-18843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1.4.1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Распиливание и припасовка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1.4.2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Шабрение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182563"/>
            <a:r>
              <a:rPr lang="ru-RU" sz="32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1.4.3</a:t>
            </a: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Притирка и доводка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800" b="1" dirty="0">
              <a:ln>
                <a:solidFill>
                  <a:srgbClr val="FF33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69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документ 2"/>
          <p:cNvSpPr/>
          <p:nvPr/>
        </p:nvSpPr>
        <p:spPr>
          <a:xfrm>
            <a:off x="899592" y="836712"/>
            <a:ext cx="7416824" cy="5256584"/>
          </a:xfrm>
          <a:prstGeom prst="flowChartDocument">
            <a:avLst/>
          </a:prstGeom>
          <a:solidFill>
            <a:srgbClr val="0066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Тема 1.4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Пригонные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операции слесарной обработки: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400" b="1" u="sng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1.4.1</a:t>
            </a:r>
            <a:r>
              <a:rPr lang="ru-RU" sz="44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Распиливание и припасовка</a:t>
            </a:r>
          </a:p>
          <a:p>
            <a:pPr algn="ctr"/>
            <a:endParaRPr lang="ru-RU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101"/>
            <a:ext cx="9144000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98" y="39560"/>
            <a:ext cx="8959405" cy="555723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>
            <a:glow>
              <a:schemeClr val="accent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69850" prstMaterial="dkEdge">
            <a:bevelB w="139700" prst="cross"/>
          </a:sp3d>
        </p:spPr>
        <p:txBody>
          <a:bodyPr>
            <a:noAutofit/>
          </a:bodyPr>
          <a:lstStyle/>
          <a:p>
            <a:pPr lvl="0" algn="ctr"/>
            <a:r>
              <a:rPr lang="ru-RU" sz="3200" b="1" spc="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ИЗУЧАЕМЫЕ ВОПРОСЫ:</a:t>
            </a:r>
            <a:endParaRPr lang="ru-RU" sz="3200" spc="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6616" y="1231359"/>
            <a:ext cx="5033856" cy="410837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400" b="1" dirty="0">
                <a:solidFill>
                  <a:srgbClr val="0000FF"/>
                </a:solidFill>
              </a:rPr>
              <a:t>Сущность и назначение </a:t>
            </a:r>
            <a:r>
              <a:rPr lang="ru-RU" sz="2400" b="1" dirty="0" smtClean="0">
                <a:solidFill>
                  <a:srgbClr val="0000FF"/>
                </a:solidFill>
              </a:rPr>
              <a:t>распиливания и припасовки</a:t>
            </a:r>
            <a:endParaRPr lang="ru-RU" sz="2400" b="1" dirty="0">
              <a:solidFill>
                <a:srgbClr val="0000FF"/>
              </a:solidFill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</a:rPr>
              <a:t>Основные правила распиливания и припасовки деталей</a:t>
            </a:r>
            <a:endParaRPr lang="ru-RU" sz="2400" b="1" dirty="0">
              <a:solidFill>
                <a:srgbClr val="0000FF"/>
              </a:solidFill>
            </a:endParaRPr>
          </a:p>
          <a:p>
            <a:pPr marL="361950" indent="-36195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400" b="1" dirty="0" smtClean="0">
                <a:solidFill>
                  <a:srgbClr val="0000FF"/>
                </a:solidFill>
              </a:rPr>
              <a:t>Типичные дефекты </a:t>
            </a:r>
            <a:r>
              <a:rPr lang="ru-RU" sz="2400" b="1" dirty="0">
                <a:solidFill>
                  <a:srgbClr val="0000FF"/>
                </a:solidFill>
              </a:rPr>
              <a:t>при </a:t>
            </a:r>
            <a:r>
              <a:rPr lang="ru-RU" sz="2400" b="1" dirty="0" smtClean="0">
                <a:solidFill>
                  <a:srgbClr val="0000FF"/>
                </a:solidFill>
              </a:rPr>
              <a:t>распиливании </a:t>
            </a:r>
            <a:r>
              <a:rPr lang="ru-RU" sz="2400" b="1" dirty="0">
                <a:solidFill>
                  <a:srgbClr val="0000FF"/>
                </a:solidFill>
              </a:rPr>
              <a:t>и </a:t>
            </a:r>
            <a:r>
              <a:rPr lang="ru-RU" sz="2400" b="1" dirty="0" smtClean="0">
                <a:solidFill>
                  <a:srgbClr val="0000FF"/>
                </a:solidFill>
              </a:rPr>
              <a:t>припасовке деталей, причины их появления и способы предупреждения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269986" y="6531104"/>
            <a:ext cx="762000" cy="36576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DA1E3-D6F9-4897-83E9-21D731DE460A}" type="slidenum">
              <a:rPr lang="ru-RU" sz="1800">
                <a:solidFill>
                  <a:schemeClr val="bg1"/>
                </a:solidFill>
              </a:rPr>
              <a:t>4</a:t>
            </a:fld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6200" y="6381330"/>
            <a:ext cx="8955786" cy="452740"/>
          </a:xfrm>
          <a:prstGeom prst="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lin ang="16200000" scaled="1"/>
            <a:tileRect/>
          </a:gradFill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altLang="ru-RU" sz="24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Т</a:t>
            </a:r>
            <a:r>
              <a:rPr lang="ru-RU" altLang="ru-RU" sz="16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ЕМА</a:t>
            </a:r>
            <a:r>
              <a:rPr lang="ru-RU" altLang="ru-RU" sz="2400" b="1" dirty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ru-RU" altLang="ru-RU" sz="2400" b="1" dirty="0" smtClean="0">
                <a:ln w="3175" cmpd="sng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1.4.1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РАСПИЛИВАНИЕ И ПРИПАСОВКА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 descr="http://www.hmcolleg.ru/images/stories/ikon/vY-Ka10c9J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4843">
            <a:off x="848822" y="2951243"/>
            <a:ext cx="288032" cy="275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29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6628" name="Рисунок 3" descr="http://teacher.3xy.com.cn/sxyAdminData/images/resource/jpg/200805/20080528150033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CCFFCC"/>
          </a:solidFill>
          <a:ln w="76200">
            <a:solidFill>
              <a:srgbClr val="FF0000"/>
            </a:solidFill>
          </a:ln>
          <a:extLst/>
        </p:spPr>
      </p:pic>
      <p:sp>
        <p:nvSpPr>
          <p:cNvPr id="5" name="TextBox 4"/>
          <p:cNvSpPr txBox="1"/>
          <p:nvPr/>
        </p:nvSpPr>
        <p:spPr>
          <a:xfrm>
            <a:off x="3347864" y="1270432"/>
            <a:ext cx="5112568" cy="4376083"/>
          </a:xfrm>
          <a:prstGeom prst="doubleWave">
            <a:avLst>
              <a:gd name="adj1" fmla="val 6250"/>
              <a:gd name="adj2" fmla="val -188"/>
            </a:avLst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Сущность и назначение распиливания и припасовки</a:t>
            </a:r>
            <a:endParaRPr lang="en-US" sz="4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Сущность распиливания и припасовки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168" y="1248664"/>
            <a:ext cx="9144000" cy="549270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lvl="0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РАСПИЛИВАНИЕ</a:t>
            </a:r>
            <a:r>
              <a:rPr lang="ru-RU" sz="22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это разновидность опиливания. </a:t>
            </a:r>
          </a:p>
          <a:p>
            <a:pPr marL="274320" lvl="0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2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РАСПИЛИВАНИЕ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обработка </a:t>
            </a:r>
            <a:r>
              <a:rPr lang="ru-RU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отверстий с целью придания им нужной формы.</a:t>
            </a:r>
            <a:endParaRPr lang="ru-RU" sz="22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74320" lvl="0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При распиливании выполняется обработка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напильником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отверстия или проёма для обеспечения заданных формы и размеров после того, как это отверстие или проём предварительно получены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сверлением, </a:t>
            </a:r>
            <a:r>
              <a:rPr lang="ru-RU" sz="22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обсверливанием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контура с последующим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вырубанием перемычек, выпиливанием незамкнутого контура (проёма)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ручной ножовкой, штамповкой или др.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Особенность операции распиливания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2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контроль качества обработки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(размеров и конфигурации) производится специальными проверочными инструментами –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шаблонами, выработками, вкладышами и т.д. </a:t>
            </a:r>
            <a:r>
              <a:rPr lang="ru-RU" sz="22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(рис. 5) </a:t>
            </a:r>
            <a:r>
              <a:rPr lang="ru-RU" sz="2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наряду с применением универсальных измерительных инструментов.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09" y="149258"/>
            <a:ext cx="9144000" cy="3737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Распиливание открытых контуров по разметке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Последовательность обработки прямоугольного проема струбц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309" y="668747"/>
            <a:ext cx="50387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4824" y="4149080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FF"/>
                </a:solidFill>
                <a:latin typeface="Roboto"/>
              </a:rPr>
              <a:t>Рис. </a:t>
            </a:r>
            <a:r>
              <a:rPr lang="ru-RU" b="1" dirty="0" smtClean="0">
                <a:solidFill>
                  <a:srgbClr val="FF00FF"/>
                </a:solidFill>
                <a:latin typeface="Roboto"/>
              </a:rPr>
              <a:t>1.</a:t>
            </a:r>
            <a:r>
              <a:rPr lang="ru-RU" b="1" dirty="0">
                <a:solidFill>
                  <a:srgbClr val="FF00FF"/>
                </a:solidFill>
                <a:latin typeface="Roboto"/>
              </a:rPr>
              <a:t> </a:t>
            </a:r>
            <a:r>
              <a:rPr lang="ru-RU" b="1" dirty="0">
                <a:solidFill>
                  <a:srgbClr val="006600"/>
                </a:solidFill>
                <a:latin typeface="Roboto"/>
              </a:rPr>
              <a:t>Последовательность обработки прямоугольного проема струбцины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941168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Roboto"/>
              </a:rPr>
              <a:t>Распиливание всегда выполняют в два </a:t>
            </a:r>
            <a:r>
              <a:rPr lang="ru-RU" b="1" dirty="0" smtClean="0">
                <a:solidFill>
                  <a:srgbClr val="0000FF"/>
                </a:solidFill>
                <a:latin typeface="Roboto"/>
              </a:rPr>
              <a:t>приёма</a:t>
            </a:r>
            <a:r>
              <a:rPr lang="ru-RU" b="1" dirty="0">
                <a:solidFill>
                  <a:srgbClr val="0000FF"/>
                </a:solidFill>
                <a:latin typeface="Roboto"/>
              </a:rPr>
              <a:t>: </a:t>
            </a:r>
            <a:endParaRPr lang="ru-RU" b="1" dirty="0" smtClean="0">
              <a:solidFill>
                <a:srgbClr val="0000FF"/>
              </a:solidFill>
              <a:latin typeface="Roboto"/>
            </a:endParaRP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  <a:latin typeface="Roboto"/>
              </a:rPr>
              <a:t>предварительно </a:t>
            </a:r>
            <a:r>
              <a:rPr lang="ru-RU" b="1" dirty="0">
                <a:solidFill>
                  <a:srgbClr val="006600"/>
                </a:solidFill>
                <a:latin typeface="Roboto"/>
              </a:rPr>
              <a:t>(не доходя до риски) и </a:t>
            </a:r>
            <a:endParaRPr lang="ru-RU" b="1" dirty="0" smtClean="0">
              <a:solidFill>
                <a:srgbClr val="006600"/>
              </a:solidFill>
              <a:latin typeface="Roboto"/>
            </a:endParaRPr>
          </a:p>
          <a:p>
            <a:pPr marL="542925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6600"/>
                </a:solidFill>
                <a:latin typeface="Roboto"/>
              </a:rPr>
              <a:t>окончательно </a:t>
            </a:r>
            <a:r>
              <a:rPr lang="ru-RU" b="1" dirty="0">
                <a:solidFill>
                  <a:srgbClr val="006600"/>
                </a:solidFill>
                <a:latin typeface="Roboto"/>
              </a:rPr>
              <a:t>(в размер).</a:t>
            </a:r>
            <a:endParaRPr lang="ru-RU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1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09" y="149258"/>
            <a:ext cx="9144000" cy="3737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Распиливание закрытых контуров по разметке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8114" y="2762462"/>
            <a:ext cx="5454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FF"/>
                </a:solidFill>
                <a:latin typeface="Roboto"/>
              </a:rPr>
              <a:t>Рис. </a:t>
            </a:r>
            <a:r>
              <a:rPr lang="ru-RU" b="1" dirty="0" smtClean="0">
                <a:solidFill>
                  <a:srgbClr val="FF00FF"/>
                </a:solidFill>
                <a:latin typeface="Roboto"/>
              </a:rPr>
              <a:t>2.</a:t>
            </a:r>
            <a:r>
              <a:rPr lang="ru-RU" b="1" dirty="0">
                <a:solidFill>
                  <a:srgbClr val="FF00FF"/>
                </a:solidFill>
                <a:latin typeface="Roboto"/>
              </a:rPr>
              <a:t> </a:t>
            </a:r>
            <a:r>
              <a:rPr lang="ru-RU" b="1" dirty="0">
                <a:solidFill>
                  <a:srgbClr val="006600"/>
                </a:solidFill>
                <a:latin typeface="Roboto"/>
              </a:rPr>
              <a:t>Последовательность обработки </a:t>
            </a:r>
            <a:r>
              <a:rPr lang="ru-RU" b="1" dirty="0" smtClean="0">
                <a:solidFill>
                  <a:srgbClr val="006600"/>
                </a:solidFill>
                <a:latin typeface="Roboto"/>
              </a:rPr>
              <a:t>квадратных пройм (отверстий)</a:t>
            </a:r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2050" name="Picture 2" descr="Последовательность обработки квадратных пройм (отверстий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78" y="558371"/>
            <a:ext cx="8557825" cy="215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ием распиливания малых отверст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235" y="3392125"/>
            <a:ext cx="56864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778675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latin typeface="Roboto"/>
              </a:rPr>
              <a:t>Рис. 3. </a:t>
            </a:r>
            <a:r>
              <a:rPr lang="ru-RU" b="1" dirty="0" smtClean="0">
                <a:solidFill>
                  <a:srgbClr val="006600"/>
                </a:solidFill>
                <a:latin typeface="Roboto"/>
              </a:rPr>
              <a:t>Прием </a:t>
            </a:r>
            <a:r>
              <a:rPr lang="ru-RU" b="1" dirty="0">
                <a:solidFill>
                  <a:srgbClr val="006600"/>
                </a:solidFill>
                <a:latin typeface="Roboto"/>
              </a:rPr>
              <a:t>распиливания малых отверстий: </a:t>
            </a:r>
            <a:endParaRPr lang="ru-RU" b="1" dirty="0" smtClean="0">
              <a:solidFill>
                <a:srgbClr val="006600"/>
              </a:solidFill>
              <a:latin typeface="Roboto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Roboto"/>
              </a:rPr>
              <a:t>а</a:t>
            </a:r>
            <a:r>
              <a:rPr lang="ru-RU" b="1" dirty="0">
                <a:solidFill>
                  <a:srgbClr val="0000FF"/>
                </a:solidFill>
                <a:latin typeface="Roboto"/>
              </a:rPr>
              <a:t> — концом напильника; </a:t>
            </a:r>
            <a:endParaRPr lang="ru-RU" b="1" dirty="0" smtClean="0">
              <a:solidFill>
                <a:srgbClr val="0000FF"/>
              </a:solidFill>
              <a:latin typeface="Roboto"/>
            </a:endParaRPr>
          </a:p>
          <a:p>
            <a:pPr algn="ctr"/>
            <a:r>
              <a:rPr lang="ru-RU" b="1" i="1" dirty="0" smtClean="0">
                <a:solidFill>
                  <a:srgbClr val="FF0000"/>
                </a:solidFill>
                <a:latin typeface="Roboto"/>
              </a:rPr>
              <a:t>б</a:t>
            </a:r>
            <a:r>
              <a:rPr lang="ru-RU" b="1" dirty="0">
                <a:solidFill>
                  <a:srgbClr val="0000FF"/>
                </a:solidFill>
                <a:latin typeface="Roboto"/>
              </a:rPr>
              <a:t> — всей рабочей </a:t>
            </a:r>
            <a:r>
              <a:rPr lang="ru-RU" b="1" dirty="0" smtClean="0">
                <a:solidFill>
                  <a:srgbClr val="0000FF"/>
                </a:solidFill>
                <a:latin typeface="Roboto"/>
              </a:rPr>
              <a:t>частью напильника</a:t>
            </a:r>
            <a:endParaRPr lang="ru-RU" b="1" i="0" dirty="0">
              <a:solidFill>
                <a:srgbClr val="0000FF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0913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09" y="149258"/>
            <a:ext cx="9144000" cy="3737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Распиливание закрытых контуров по разметке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8101" y="4528141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FF"/>
                </a:solidFill>
                <a:latin typeface="Roboto"/>
              </a:rPr>
              <a:t>Рис. 4. </a:t>
            </a:r>
            <a:r>
              <a:rPr lang="ru-RU" b="1" dirty="0">
                <a:solidFill>
                  <a:srgbClr val="006600"/>
                </a:solidFill>
              </a:rPr>
              <a:t>Последовательность обработки овального </a:t>
            </a:r>
            <a:r>
              <a:rPr lang="ru-RU" b="1" dirty="0" smtClean="0">
                <a:solidFill>
                  <a:srgbClr val="006600"/>
                </a:solidFill>
              </a:rPr>
              <a:t>отверстия</a:t>
            </a:r>
            <a:r>
              <a:rPr lang="ru-RU" b="1" dirty="0">
                <a:solidFill>
                  <a:srgbClr val="006600"/>
                </a:solidFill>
                <a:latin typeface="Roboto"/>
              </a:rPr>
              <a:t> </a:t>
            </a:r>
            <a:endParaRPr lang="ru-RU" b="1" dirty="0" smtClean="0">
              <a:solidFill>
                <a:srgbClr val="006600"/>
              </a:solidFill>
              <a:latin typeface="Roboto"/>
            </a:endParaRPr>
          </a:p>
        </p:txBody>
      </p:sp>
      <p:pic>
        <p:nvPicPr>
          <p:cNvPr id="3074" name="Picture 2" descr="Последовательность обработки овального отверст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9511"/>
            <a:ext cx="7798353" cy="3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36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1060</TotalTime>
  <Words>1128</Words>
  <Application>Microsoft Office PowerPoint</Application>
  <PresentationFormat>Экран (4:3)</PresentationFormat>
  <Paragraphs>121</Paragraphs>
  <Slides>19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 Unicode MS</vt:lpstr>
      <vt:lpstr>Arial</vt:lpstr>
      <vt:lpstr>Arial Black</vt:lpstr>
      <vt:lpstr>Calibri</vt:lpstr>
      <vt:lpstr>Constantia</vt:lpstr>
      <vt:lpstr>Monotype Corsiva</vt:lpstr>
      <vt:lpstr>Roboto</vt:lpstr>
      <vt:lpstr>Tahoma</vt:lpstr>
      <vt:lpstr>Times New Roman</vt:lpstr>
      <vt:lpstr>Wingdings</vt:lpstr>
      <vt:lpstr>Wingdings 2</vt:lpstr>
      <vt:lpstr>Поток</vt:lpstr>
      <vt:lpstr> МДК 03.01  Слесарное дело и  технические измерения   Раздел 1 Слесарное дело </vt:lpstr>
      <vt:lpstr>Презентация PowerPoint</vt:lpstr>
      <vt:lpstr>Презентация PowerPoint</vt:lpstr>
      <vt:lpstr>ИЗУЧАЕМЫЕ ВОПРОСЫ:</vt:lpstr>
      <vt:lpstr>Презентация PowerPoint</vt:lpstr>
      <vt:lpstr>     1. Сущность распиливания и припасовки</vt:lpstr>
      <vt:lpstr>  Распиливание открытых контуров по разметке</vt:lpstr>
      <vt:lpstr>  Распиливание закрытых контуров по разметке</vt:lpstr>
      <vt:lpstr>  Распиливание закрытых контуров по разметке</vt:lpstr>
      <vt:lpstr>     Продолжение 1 вопроса</vt:lpstr>
      <vt:lpstr>     Опиливание и припасовка</vt:lpstr>
      <vt:lpstr>Презентация PowerPoint</vt:lpstr>
      <vt:lpstr>     2. Основные правила распиливания и припасовки деталей</vt:lpstr>
      <vt:lpstr>     Продолжение 2 вопроса</vt:lpstr>
      <vt:lpstr>     Продолжение 2 вопроса</vt:lpstr>
      <vt:lpstr>Презентация PowerPoint</vt:lpstr>
      <vt:lpstr>  3. Типичные дефекты при распиливании и припасовке деталей,  причины их появления и способы предупреждения</vt:lpstr>
      <vt:lpstr>     Продолжение 3 вопроса</vt:lpstr>
      <vt:lpstr>Спасибо за  внимание !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Toshiba</dc:creator>
  <cp:lastModifiedBy>Тогидний Иван Иванович</cp:lastModifiedBy>
  <cp:revision>110</cp:revision>
  <dcterms:created xsi:type="dcterms:W3CDTF">2011-07-14T12:34:11Z</dcterms:created>
  <dcterms:modified xsi:type="dcterms:W3CDTF">2022-01-15T08:10:23Z</dcterms:modified>
</cp:coreProperties>
</file>