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7"/>
  </p:notesMasterIdLst>
  <p:handoutMasterIdLst>
    <p:handoutMasterId r:id="rId178"/>
  </p:handoutMasterIdLst>
  <p:sldIdLst>
    <p:sldId id="256" r:id="rId5"/>
    <p:sldId id="292" r:id="rId6"/>
    <p:sldId id="540" r:id="rId7"/>
    <p:sldId id="551" r:id="rId8"/>
    <p:sldId id="532" r:id="rId9"/>
    <p:sldId id="363" r:id="rId10"/>
    <p:sldId id="404" r:id="rId11"/>
    <p:sldId id="408" r:id="rId12"/>
    <p:sldId id="405" r:id="rId13"/>
    <p:sldId id="409" r:id="rId14"/>
    <p:sldId id="410" r:id="rId15"/>
    <p:sldId id="411" r:id="rId16"/>
    <p:sldId id="412" r:id="rId17"/>
    <p:sldId id="413" r:id="rId18"/>
    <p:sldId id="293" r:id="rId19"/>
    <p:sldId id="534" r:id="rId20"/>
    <p:sldId id="295" r:id="rId21"/>
    <p:sldId id="407" r:id="rId22"/>
    <p:sldId id="422" r:id="rId23"/>
    <p:sldId id="337" r:id="rId24"/>
    <p:sldId id="531" r:id="rId25"/>
    <p:sldId id="414" r:id="rId26"/>
    <p:sldId id="415" r:id="rId27"/>
    <p:sldId id="416" r:id="rId28"/>
    <p:sldId id="417" r:id="rId29"/>
    <p:sldId id="418" r:id="rId30"/>
    <p:sldId id="419" r:id="rId31"/>
    <p:sldId id="533" r:id="rId32"/>
    <p:sldId id="420" r:id="rId33"/>
    <p:sldId id="421" r:id="rId34"/>
    <p:sldId id="514" r:id="rId35"/>
    <p:sldId id="299" r:id="rId36"/>
    <p:sldId id="301" r:id="rId37"/>
    <p:sldId id="406" r:id="rId38"/>
    <p:sldId id="423" r:id="rId39"/>
    <p:sldId id="338" r:id="rId40"/>
    <p:sldId id="424" r:id="rId41"/>
    <p:sldId id="339" r:id="rId42"/>
    <p:sldId id="340" r:id="rId43"/>
    <p:sldId id="300" r:id="rId44"/>
    <p:sldId id="509" r:id="rId45"/>
    <p:sldId id="515" r:id="rId46"/>
    <p:sldId id="425" r:id="rId47"/>
    <p:sldId id="426" r:id="rId48"/>
    <p:sldId id="427" r:id="rId49"/>
    <p:sldId id="428" r:id="rId50"/>
    <p:sldId id="511" r:id="rId51"/>
    <p:sldId id="302" r:id="rId52"/>
    <p:sldId id="429" r:id="rId53"/>
    <p:sldId id="430" r:id="rId54"/>
    <p:sldId id="512" r:id="rId55"/>
    <p:sldId id="431" r:id="rId56"/>
    <p:sldId id="508" r:id="rId57"/>
    <p:sldId id="432" r:id="rId58"/>
    <p:sldId id="433" r:id="rId59"/>
    <p:sldId id="434" r:id="rId60"/>
    <p:sldId id="306" r:id="rId61"/>
    <p:sldId id="536" r:id="rId62"/>
    <p:sldId id="516" r:id="rId63"/>
    <p:sldId id="435" r:id="rId64"/>
    <p:sldId id="436" r:id="rId65"/>
    <p:sldId id="517" r:id="rId66"/>
    <p:sldId id="437" r:id="rId67"/>
    <p:sldId id="438" r:id="rId68"/>
    <p:sldId id="364" r:id="rId69"/>
    <p:sldId id="439" r:id="rId70"/>
    <p:sldId id="398" r:id="rId71"/>
    <p:sldId id="441" r:id="rId72"/>
    <p:sldId id="442" r:id="rId73"/>
    <p:sldId id="385" r:id="rId74"/>
    <p:sldId id="444" r:id="rId75"/>
    <p:sldId id="386" r:id="rId76"/>
    <p:sldId id="445" r:id="rId77"/>
    <p:sldId id="446" r:id="rId78"/>
    <p:sldId id="451" r:id="rId79"/>
    <p:sldId id="452" r:id="rId80"/>
    <p:sldId id="537" r:id="rId81"/>
    <p:sldId id="518" r:id="rId82"/>
    <p:sldId id="447" r:id="rId83"/>
    <p:sldId id="448" r:id="rId84"/>
    <p:sldId id="449" r:id="rId85"/>
    <p:sldId id="399" r:id="rId86"/>
    <p:sldId id="519" r:id="rId87"/>
    <p:sldId id="450" r:id="rId88"/>
    <p:sldId id="552" r:id="rId89"/>
    <p:sldId id="497" r:id="rId90"/>
    <p:sldId id="498" r:id="rId91"/>
    <p:sldId id="453" r:id="rId92"/>
    <p:sldId id="454" r:id="rId93"/>
    <p:sldId id="455" r:id="rId94"/>
    <p:sldId id="456" r:id="rId95"/>
    <p:sldId id="457" r:id="rId96"/>
    <p:sldId id="520" r:id="rId97"/>
    <p:sldId id="458" r:id="rId98"/>
    <p:sldId id="553" r:id="rId99"/>
    <p:sldId id="459" r:id="rId100"/>
    <p:sldId id="460" r:id="rId101"/>
    <p:sldId id="461" r:id="rId102"/>
    <p:sldId id="500" r:id="rId103"/>
    <p:sldId id="462" r:id="rId104"/>
    <p:sldId id="539" r:id="rId105"/>
    <p:sldId id="521" r:id="rId106"/>
    <p:sldId id="463" r:id="rId107"/>
    <p:sldId id="464" r:id="rId108"/>
    <p:sldId id="465" r:id="rId109"/>
    <p:sldId id="466" r:id="rId110"/>
    <p:sldId id="501" r:id="rId111"/>
    <p:sldId id="467" r:id="rId112"/>
    <p:sldId id="505" r:id="rId113"/>
    <p:sldId id="468" r:id="rId114"/>
    <p:sldId id="469" r:id="rId115"/>
    <p:sldId id="538" r:id="rId116"/>
    <p:sldId id="471" r:id="rId117"/>
    <p:sldId id="527" r:id="rId118"/>
    <p:sldId id="472" r:id="rId119"/>
    <p:sldId id="473" r:id="rId120"/>
    <p:sldId id="541" r:id="rId121"/>
    <p:sldId id="542" r:id="rId122"/>
    <p:sldId id="550" r:id="rId123"/>
    <p:sldId id="502" r:id="rId124"/>
    <p:sldId id="503" r:id="rId125"/>
    <p:sldId id="506" r:id="rId126"/>
    <p:sldId id="528" r:id="rId127"/>
    <p:sldId id="545" r:id="rId128"/>
    <p:sldId id="546" r:id="rId129"/>
    <p:sldId id="547" r:id="rId130"/>
    <p:sldId id="507" r:id="rId131"/>
    <p:sldId id="470" r:id="rId132"/>
    <p:sldId id="474" r:id="rId133"/>
    <p:sldId id="475" r:id="rId134"/>
    <p:sldId id="529" r:id="rId135"/>
    <p:sldId id="476" r:id="rId136"/>
    <p:sldId id="477" r:id="rId137"/>
    <p:sldId id="530" r:id="rId138"/>
    <p:sldId id="478" r:id="rId139"/>
    <p:sldId id="523" r:id="rId140"/>
    <p:sldId id="479" r:id="rId141"/>
    <p:sldId id="480" r:id="rId142"/>
    <p:sldId id="481" r:id="rId143"/>
    <p:sldId id="524" r:id="rId144"/>
    <p:sldId id="482" r:id="rId145"/>
    <p:sldId id="483" r:id="rId146"/>
    <p:sldId id="484" r:id="rId147"/>
    <p:sldId id="485" r:id="rId148"/>
    <p:sldId id="499" r:id="rId149"/>
    <p:sldId id="487" r:id="rId150"/>
    <p:sldId id="488" r:id="rId151"/>
    <p:sldId id="526" r:id="rId152"/>
    <p:sldId id="489" r:id="rId153"/>
    <p:sldId id="504" r:id="rId154"/>
    <p:sldId id="490" r:id="rId155"/>
    <p:sldId id="491" r:id="rId156"/>
    <p:sldId id="492" r:id="rId157"/>
    <p:sldId id="493" r:id="rId158"/>
    <p:sldId id="494" r:id="rId159"/>
    <p:sldId id="495" r:id="rId160"/>
    <p:sldId id="496" r:id="rId161"/>
    <p:sldId id="549" r:id="rId162"/>
    <p:sldId id="548" r:id="rId163"/>
    <p:sldId id="388" r:id="rId164"/>
    <p:sldId id="389" r:id="rId165"/>
    <p:sldId id="390" r:id="rId166"/>
    <p:sldId id="391" r:id="rId167"/>
    <p:sldId id="384" r:id="rId168"/>
    <p:sldId id="370" r:id="rId169"/>
    <p:sldId id="367" r:id="rId170"/>
    <p:sldId id="368" r:id="rId171"/>
    <p:sldId id="395" r:id="rId172"/>
    <p:sldId id="396" r:id="rId173"/>
    <p:sldId id="397" r:id="rId174"/>
    <p:sldId id="544" r:id="rId175"/>
    <p:sldId id="543" r:id="rId17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FF"/>
    <a:srgbClr val="0000FF"/>
    <a:srgbClr val="FFFFCC"/>
    <a:srgbClr val="009A46"/>
    <a:srgbClr val="CCFFCC"/>
    <a:srgbClr val="00FF99"/>
    <a:srgbClr val="00FF0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6362" autoAdjust="0"/>
  </p:normalViewPr>
  <p:slideViewPr>
    <p:cSldViewPr>
      <p:cViewPr varScale="1">
        <p:scale>
          <a:sx n="103" d="100"/>
          <a:sy n="103" d="100"/>
        </p:scale>
        <p:origin x="31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theme" Target="theme/theme1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tableStyles" Target="tableStyles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notesMaster" Target="notesMasters/notesMaster1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viewProps" Target="viewProps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4A81A0-F5F4-498C-A348-4F91DA714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68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78B9DA-214F-4417-A03D-6DC44C03B2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1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3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B9DA-214F-4417-A03D-6DC44C03B26D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07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9B428-A501-448C-8A9E-0D89247A7CAF}" type="slidenum">
              <a:rPr lang="en-US" altLang="ru-RU"/>
              <a:pPr/>
              <a:t>111</a:t>
            </a:fld>
            <a:endParaRPr lang="en-US" alt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125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946A5-5E84-47F1-B869-001F3FB87C4F}" type="slidenum">
              <a:rPr lang="en-US" altLang="ru-RU" sz="1200"/>
              <a:pPr/>
              <a:t>128</a:t>
            </a:fld>
            <a:endParaRPr lang="en-US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14801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3B697-4119-4302-8290-E38E6136E429}" type="slidenum">
              <a:rPr lang="en-US" altLang="ru-RU" sz="1200"/>
              <a:pPr/>
              <a:t>129</a:t>
            </a:fld>
            <a:endParaRPr lang="en-US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38585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5D4307-8282-40FE-8EEA-1F5DAE9C8085}" type="slidenum">
              <a:rPr lang="en-US" altLang="ru-RU" sz="1200"/>
              <a:pPr/>
              <a:t>130</a:t>
            </a:fld>
            <a:endParaRPr lang="en-US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232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9FCFDC-D24D-49A2-8298-D3FD702DB41D}" type="slidenum">
              <a:rPr lang="en-US" altLang="ru-RU" sz="1200"/>
              <a:pPr/>
              <a:t>146</a:t>
            </a:fld>
            <a:endParaRPr lang="en-US" alt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99048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7047CF-61B9-4EB8-970E-BCC13877C551}" type="slidenum">
              <a:rPr lang="en-US" altLang="ru-RU" sz="1200"/>
              <a:pPr/>
              <a:t>147</a:t>
            </a:fld>
            <a:endParaRPr lang="en-US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683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E781CF-3740-408E-8CB1-B09D9631AE85}" type="slidenum">
              <a:rPr lang="en-US" altLang="ru-RU" sz="1200"/>
              <a:pPr/>
              <a:t>153</a:t>
            </a:fld>
            <a:endParaRPr lang="en-US" altLang="ru-RU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662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7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9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2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B9DA-214F-4417-A03D-6DC44C03B2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3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9B344E-1034-4662-A1C9-9D559628421C}" type="slidenum">
              <a:rPr lang="en-US" altLang="ru-RU" sz="1200"/>
              <a:pPr/>
              <a:t>56</a:t>
            </a:fld>
            <a:endParaRPr lang="en-US" altLang="ru-R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8097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7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1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172B43DD-F06E-4FD3-88B0-262E12B03E1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44B6A-5A1E-40ED-8E1C-3E0FC4CAD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4C36B-A108-4E32-AB6A-7A102105B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504E1A-7226-4CA3-8544-FB0906603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46E3A4-C08D-40BC-BF2B-2B88058E8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C72AD4-7228-4C86-8A9B-089883AEE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54B10D-ED3C-41B1-A30E-F18133D32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C2919C-CEC3-422D-AD0E-23E7AB2AB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2AF3-6AFE-4E6C-A09A-415D387A4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99C43-0951-4D01-AC62-68E23D6FE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A17E-3041-4630-A40D-D68BAFFD8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E62CE-6AE4-4FA6-9F6B-76D285B74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14BC-4B5E-4CF4-90F3-54C316F41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EB5E0-ED9A-466A-87EF-62F3756FD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B5B48-4491-47FB-B1D8-2E1F3FAF2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5761-40CF-41E3-B4F6-5A8C8793A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E81127-B858-4B5B-91EB-1E62D1A516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hyperlink" Target="http://cncexpert.ru/dp001.htm" TargetMode="Externa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xreferat.ru/image/76/1307073537_5.jpg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-5831"/>
            <a:ext cx="9144000" cy="118888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00FF"/>
                </a:solidFill>
              </a:rPr>
              <a:t>Допуски </a:t>
            </a:r>
            <a:r>
              <a:rPr lang="ru-RU" sz="7200" dirty="0">
                <a:solidFill>
                  <a:srgbClr val="0000FF"/>
                </a:solidFill>
              </a:rPr>
              <a:t>и посадки</a:t>
            </a:r>
            <a:endParaRPr lang="en-US" sz="7200" dirty="0">
              <a:solidFill>
                <a:srgbClr val="0000FF"/>
              </a:solidFill>
            </a:endParaRPr>
          </a:p>
        </p:txBody>
      </p:sp>
      <p:pic>
        <p:nvPicPr>
          <p:cNvPr id="4098" name="Picture 2" descr="https://ds05.infourok.ru/uploads/ex/0c38/000b1c3f-4b4e6b0e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0" y="1183051"/>
            <a:ext cx="7392820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340768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Студенты, ПОМНИТЕ!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4557" y="5570190"/>
            <a:ext cx="3757804" cy="9694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Всё сказанное вам на лекции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может быть использовано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против вас на экзамене!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ok-t.ru/studopediaru/baza7/3626797402424.files/image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0576"/>
            <a:ext cx="7848872" cy="40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0320" y="5373216"/>
            <a:ext cx="588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66"/>
                </a:solidFill>
              </a:rPr>
              <a:t>Рис. </a:t>
            </a:r>
            <a:r>
              <a:rPr lang="ru-RU" sz="2400" b="1" dirty="0" smtClean="0">
                <a:solidFill>
                  <a:srgbClr val="FF0066"/>
                </a:solidFill>
              </a:rPr>
              <a:t>2. </a:t>
            </a:r>
            <a:r>
              <a:rPr lang="ru-RU" sz="2400" b="1" dirty="0">
                <a:solidFill>
                  <a:srgbClr val="0000FF"/>
                </a:solidFill>
              </a:rPr>
              <a:t>Сопряжение вала и отверстия</a:t>
            </a:r>
          </a:p>
        </p:txBody>
      </p:sp>
    </p:spTree>
    <p:extLst>
      <p:ext uri="{BB962C8B-B14F-4D97-AF65-F5344CB8AC3E}">
        <p14:creationId xmlns:p14="http://schemas.microsoft.com/office/powerpoint/2010/main" val="31485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ok-t.ru/studopediaru/baza7/3626797402424.files/image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" y="603333"/>
            <a:ext cx="6994213" cy="55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1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ПОСАДКИ С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НАТЯГОМ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005064"/>
            <a:ext cx="4211960" cy="9233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Для посадок с </a:t>
            </a:r>
            <a:r>
              <a:rPr lang="ru-RU" dirty="0" smtClean="0"/>
              <a:t>натягом </a:t>
            </a:r>
            <a:r>
              <a:rPr lang="ru-RU" b="1" dirty="0">
                <a:solidFill>
                  <a:srgbClr val="0000FF"/>
                </a:solidFill>
              </a:rPr>
              <a:t>поле </a:t>
            </a:r>
            <a:r>
              <a:rPr lang="ru-RU" b="1" dirty="0" smtClean="0">
                <a:solidFill>
                  <a:srgbClr val="0000FF"/>
                </a:solidFill>
              </a:rPr>
              <a:t>допуска вала </a:t>
            </a:r>
            <a:r>
              <a:rPr lang="ru-RU" dirty="0" smtClean="0"/>
              <a:t>расположено </a:t>
            </a:r>
            <a:r>
              <a:rPr lang="ru-RU" b="1" dirty="0">
                <a:solidFill>
                  <a:srgbClr val="FF0000"/>
                </a:solidFill>
              </a:rPr>
              <a:t>над полем </a:t>
            </a:r>
            <a:r>
              <a:rPr lang="ru-RU" b="1" dirty="0">
                <a:solidFill>
                  <a:srgbClr val="0000FF"/>
                </a:solidFill>
              </a:rPr>
              <a:t>допуска </a:t>
            </a:r>
            <a:r>
              <a:rPr lang="ru-RU" b="1" dirty="0" smtClean="0">
                <a:solidFill>
                  <a:srgbClr val="0000FF"/>
                </a:solidFill>
              </a:rPr>
              <a:t>отверстия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181273"/>
            <a:ext cx="9144000" cy="4001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</a:rPr>
              <a:t>Рис. </a:t>
            </a:r>
            <a:r>
              <a:rPr lang="ru-RU" sz="2000" b="1" dirty="0" smtClean="0">
                <a:solidFill>
                  <a:srgbClr val="FF0066"/>
                </a:solidFill>
              </a:rPr>
              <a:t>8</a:t>
            </a:r>
            <a:r>
              <a:rPr lang="ru-RU" sz="2000" b="1" dirty="0" smtClean="0"/>
              <a:t>. </a:t>
            </a:r>
            <a:r>
              <a:rPr lang="ru-RU" sz="2000" b="1" dirty="0">
                <a:solidFill>
                  <a:srgbClr val="0000FF"/>
                </a:solidFill>
              </a:rPr>
              <a:t>Схемы расположения полей допусков при посадках с </a:t>
            </a:r>
            <a:r>
              <a:rPr lang="ru-RU" sz="2000" b="1" dirty="0" smtClean="0">
                <a:solidFill>
                  <a:srgbClr val="0000FF"/>
                </a:solidFill>
              </a:rPr>
              <a:t>натягом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42817/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1" y="-6872"/>
            <a:ext cx="9155662" cy="68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Переходные</a:t>
            </a: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посадки</a:t>
            </a:r>
          </a:p>
        </p:txBody>
      </p:sp>
    </p:spTree>
    <p:extLst>
      <p:ext uri="{BB962C8B-B14F-4D97-AF65-F5344CB8AC3E}">
        <p14:creationId xmlns:p14="http://schemas.microsoft.com/office/powerpoint/2010/main" val="1193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396044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Переходная посадка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– посадка, при которой возможно получение как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зазора</a:t>
            </a:r>
            <a:r>
              <a:rPr lang="ru-RU" dirty="0">
                <a:latin typeface="Times New Roman" pitchFamily="18" charset="0"/>
              </a:rPr>
              <a:t>, так и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натяга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</a:rPr>
              <a:t>в зависимости от действительных размеров отверстия и вала</a:t>
            </a:r>
            <a:r>
              <a:rPr lang="ru-RU" dirty="0">
                <a:latin typeface="Times New Roman" pitchFamily="18" charset="0"/>
              </a:rPr>
              <a:t>.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Переходные </a:t>
            </a:r>
            <a:r>
              <a:rPr lang="ru-RU" b="1" i="1" dirty="0">
                <a:solidFill>
                  <a:srgbClr val="FF0000"/>
                </a:solidFill>
              </a:rPr>
              <a:t>посадки </a:t>
            </a:r>
            <a:r>
              <a:rPr lang="ru-RU" dirty="0"/>
              <a:t>названы потому, что до сборки вала и отверстия нельзя сказать, что будет в соединении – </a:t>
            </a:r>
            <a:r>
              <a:rPr lang="ru-RU" b="1" dirty="0">
                <a:solidFill>
                  <a:srgbClr val="0000FF"/>
                </a:solidFill>
              </a:rPr>
              <a:t>зазор</a:t>
            </a:r>
            <a:r>
              <a:rPr lang="ru-RU" dirty="0"/>
              <a:t> или </a:t>
            </a:r>
            <a:r>
              <a:rPr lang="ru-RU" b="1" dirty="0">
                <a:solidFill>
                  <a:srgbClr val="0000FF"/>
                </a:solidFill>
              </a:rPr>
              <a:t>натяг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100" dirty="0" smtClean="0"/>
              <a:t>Это </a:t>
            </a:r>
            <a:r>
              <a:rPr lang="ru-RU" sz="3100" dirty="0"/>
              <a:t>означает, что в </a:t>
            </a:r>
            <a:r>
              <a:rPr lang="ru-RU" sz="3100" b="1" dirty="0">
                <a:solidFill>
                  <a:srgbClr val="0000FF"/>
                </a:solidFill>
              </a:rPr>
              <a:t>переходных посадках </a:t>
            </a:r>
            <a:r>
              <a:rPr lang="ru-RU" sz="3100" dirty="0"/>
              <a:t>диаметр отверстия </a:t>
            </a:r>
            <a:r>
              <a:rPr lang="en-US" sz="3100" b="1" i="1" dirty="0">
                <a:solidFill>
                  <a:srgbClr val="FF0000"/>
                </a:solidFill>
              </a:rPr>
              <a:t>D</a:t>
            </a:r>
            <a:r>
              <a:rPr lang="ru-RU" sz="3100" dirty="0"/>
              <a:t> может быть </a:t>
            </a:r>
            <a:r>
              <a:rPr lang="ru-RU" sz="3100" b="1" dirty="0" smtClean="0"/>
              <a:t>меньше           (</a:t>
            </a:r>
            <a:r>
              <a:rPr lang="ru-RU" sz="3100" b="1" i="1" dirty="0">
                <a:solidFill>
                  <a:srgbClr val="006600"/>
                </a:solidFill>
              </a:rPr>
              <a:t>D ˂ d</a:t>
            </a:r>
            <a:r>
              <a:rPr lang="ru-RU" sz="3100" b="1" dirty="0" smtClean="0"/>
              <a:t>), </a:t>
            </a:r>
            <a:r>
              <a:rPr lang="ru-RU" sz="3100" b="1" dirty="0"/>
              <a:t>больше </a:t>
            </a:r>
            <a:r>
              <a:rPr lang="ru-RU" sz="3100" b="1" dirty="0" smtClean="0"/>
              <a:t>(</a:t>
            </a:r>
            <a:r>
              <a:rPr lang="ru-RU" sz="3100" b="1" i="1" dirty="0">
                <a:solidFill>
                  <a:srgbClr val="006600"/>
                </a:solidFill>
              </a:rPr>
              <a:t>D &gt; d </a:t>
            </a:r>
            <a:r>
              <a:rPr lang="ru-RU" sz="3100" b="1" dirty="0" smtClean="0"/>
              <a:t>) или </a:t>
            </a:r>
            <a:r>
              <a:rPr lang="ru-RU" sz="3100" b="1" dirty="0"/>
              <a:t>равен (</a:t>
            </a:r>
            <a:r>
              <a:rPr lang="ru-RU" sz="3100" b="1" i="1" dirty="0">
                <a:solidFill>
                  <a:srgbClr val="006600"/>
                </a:solidFill>
              </a:rPr>
              <a:t>D </a:t>
            </a:r>
            <a:r>
              <a:rPr lang="ru-RU" sz="3100" b="1" i="1" dirty="0" smtClean="0">
                <a:solidFill>
                  <a:srgbClr val="006600"/>
                </a:solidFill>
              </a:rPr>
              <a:t>= </a:t>
            </a:r>
            <a:r>
              <a:rPr lang="ru-RU" sz="3100" b="1" i="1" dirty="0">
                <a:solidFill>
                  <a:srgbClr val="006600"/>
                </a:solidFill>
              </a:rPr>
              <a:t>d </a:t>
            </a:r>
            <a:r>
              <a:rPr lang="ru-RU" sz="3100" b="1" dirty="0"/>
              <a:t>) </a:t>
            </a:r>
            <a:r>
              <a:rPr lang="ru-RU" sz="3100" dirty="0" smtClean="0"/>
              <a:t>диаметру </a:t>
            </a:r>
            <a:r>
              <a:rPr lang="ru-RU" sz="3100" dirty="0"/>
              <a:t>вала </a:t>
            </a:r>
            <a:r>
              <a:rPr lang="en-US" sz="3100" b="1" i="1" dirty="0">
                <a:solidFill>
                  <a:srgbClr val="FF0000"/>
                </a:solidFill>
              </a:rPr>
              <a:t>d</a:t>
            </a:r>
            <a:r>
              <a:rPr lang="ru-RU" sz="3100" dirty="0"/>
              <a:t> </a:t>
            </a:r>
            <a:r>
              <a:rPr lang="ru-RU" sz="3100" dirty="0" smtClean="0"/>
              <a:t>(</a:t>
            </a:r>
            <a:r>
              <a:rPr lang="ru-RU" sz="3100" b="1" i="1" dirty="0">
                <a:solidFill>
                  <a:srgbClr val="FF0000"/>
                </a:solidFill>
              </a:rPr>
              <a:t>рис. </a:t>
            </a:r>
            <a:r>
              <a:rPr lang="ru-RU" sz="3100" b="1" i="1" dirty="0" smtClean="0">
                <a:solidFill>
                  <a:srgbClr val="FF0000"/>
                </a:solidFill>
              </a:rPr>
              <a:t>6, </a:t>
            </a:r>
            <a:r>
              <a:rPr lang="ru-RU" sz="3100" b="1" i="1" dirty="0">
                <a:solidFill>
                  <a:srgbClr val="FF0000"/>
                </a:solidFill>
              </a:rPr>
              <a:t>в</a:t>
            </a:r>
            <a:r>
              <a:rPr lang="ru-RU" sz="3100" dirty="0" smtClean="0"/>
              <a:t>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3)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ПЕРЕХОДНЫЕ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ПОСАДКИ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68" y="404664"/>
            <a:ext cx="8352928" cy="9271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ПЕРЕХОДНАЯ ПОСАДКА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56" y="1268760"/>
            <a:ext cx="9036496" cy="3600400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Переходная посадка</a:t>
            </a:r>
            <a:r>
              <a:rPr lang="ru-RU" dirty="0" smtClean="0"/>
              <a:t> </a:t>
            </a:r>
            <a:r>
              <a:rPr lang="ru-RU" b="1" dirty="0" smtClean="0"/>
              <a:t>– посадка, при которой возможен как зазор, так и натяг </a:t>
            </a:r>
            <a:r>
              <a:rPr lang="ru-RU" dirty="0" smtClean="0"/>
              <a:t>(небольшие по величине).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S</a:t>
            </a:r>
            <a:r>
              <a:rPr lang="ru-RU" b="1" baseline="-25000" dirty="0">
                <a:solidFill>
                  <a:srgbClr val="FF0000"/>
                </a:solidFill>
              </a:rPr>
              <a:t>max</a:t>
            </a:r>
            <a:r>
              <a:rPr lang="ru-RU" b="1" dirty="0">
                <a:solidFill>
                  <a:srgbClr val="FF0000"/>
                </a:solidFill>
              </a:rPr>
              <a:t> = D</a:t>
            </a:r>
            <a:r>
              <a:rPr lang="ru-RU" b="1" baseline="-25000" dirty="0">
                <a:solidFill>
                  <a:srgbClr val="FF0000"/>
                </a:solidFill>
              </a:rPr>
              <a:t>max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d</a:t>
            </a:r>
            <a:r>
              <a:rPr lang="ru-RU" b="1" baseline="-25000" dirty="0" err="1">
                <a:solidFill>
                  <a:srgbClr val="FF0000"/>
                </a:solidFill>
              </a:rPr>
              <a:t>min</a:t>
            </a:r>
            <a:r>
              <a:rPr lang="ru-RU" b="1" baseline="-25000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ES – </a:t>
            </a:r>
            <a:r>
              <a:rPr lang="en-US" b="1" dirty="0" err="1" smtClean="0">
                <a:solidFill>
                  <a:srgbClr val="FF0000"/>
                </a:solidFill>
              </a:rPr>
              <a:t>ei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altLang="ru-RU" sz="2400" dirty="0">
                <a:latin typeface="Times New Roman" pitchFamily="18" charset="0"/>
              </a:rPr>
              <a:t>– максимальный </a:t>
            </a:r>
            <a:r>
              <a:rPr lang="ru-RU" altLang="ru-RU" sz="2400" dirty="0" smtClean="0">
                <a:latin typeface="Times New Roman" pitchFamily="18" charset="0"/>
              </a:rPr>
              <a:t>зазор</a:t>
            </a:r>
            <a:r>
              <a:rPr lang="ru-RU" altLang="ru-RU" sz="2400" dirty="0">
                <a:latin typeface="Times New Roman" pitchFamily="18" charset="0"/>
              </a:rPr>
              <a:t>;</a:t>
            </a:r>
            <a:r>
              <a:rPr lang="ru-RU" altLang="ru-RU" sz="2400" dirty="0" smtClean="0">
                <a:latin typeface="Times New Roman" pitchFamily="18" charset="0"/>
              </a:rPr>
              <a:t> </a:t>
            </a:r>
            <a:endParaRPr lang="en-US" altLang="ru-RU" sz="2400" dirty="0" smtClean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ru-RU" b="1" baseline="-25000" dirty="0" err="1">
                <a:solidFill>
                  <a:srgbClr val="FF0000"/>
                </a:solidFill>
              </a:rPr>
              <a:t>max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ru-RU" b="1" dirty="0" err="1">
                <a:solidFill>
                  <a:srgbClr val="FF0000"/>
                </a:solidFill>
              </a:rPr>
              <a:t>d</a:t>
            </a:r>
            <a:r>
              <a:rPr lang="ru-RU" b="1" baseline="-25000" dirty="0" err="1">
                <a:solidFill>
                  <a:srgbClr val="FF0000"/>
                </a:solidFill>
              </a:rPr>
              <a:t>max</a:t>
            </a:r>
            <a:r>
              <a:rPr lang="ru-RU" b="1" baseline="-25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 err="1">
                <a:solidFill>
                  <a:srgbClr val="FF0000"/>
                </a:solidFill>
              </a:rPr>
              <a:t>D</a:t>
            </a:r>
            <a:r>
              <a:rPr lang="ru-RU" b="1" baseline="-25000" dirty="0" err="1">
                <a:solidFill>
                  <a:srgbClr val="FF0000"/>
                </a:solidFill>
              </a:rPr>
              <a:t>min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 = es – </a:t>
            </a:r>
            <a:r>
              <a:rPr lang="en-US" b="1" dirty="0" smtClean="0">
                <a:solidFill>
                  <a:srgbClr val="FF0000"/>
                </a:solidFill>
              </a:rPr>
              <a:t>EI </a:t>
            </a:r>
            <a:r>
              <a:rPr lang="ru-RU" altLang="ru-RU" sz="2400" dirty="0" smtClean="0">
                <a:latin typeface="Times New Roman" pitchFamily="18" charset="0"/>
              </a:rPr>
              <a:t>– </a:t>
            </a:r>
            <a:r>
              <a:rPr lang="ru-RU" altLang="ru-RU" sz="2400" dirty="0">
                <a:latin typeface="Times New Roman" pitchFamily="18" charset="0"/>
              </a:rPr>
              <a:t>максимальный натяг</a:t>
            </a:r>
            <a:r>
              <a:rPr lang="ru-RU" sz="2400" dirty="0"/>
              <a:t>;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S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>
                <a:solidFill>
                  <a:srgbClr val="FF0000"/>
                </a:solidFill>
              </a:rPr>
              <a:t> S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>
                <a:solidFill>
                  <a:srgbClr val="FF0000"/>
                </a:solidFill>
              </a:rPr>
              <a:t>S</a:t>
            </a:r>
            <a:r>
              <a:rPr lang="ru-RU" b="1" baseline="-25000" dirty="0">
                <a:solidFill>
                  <a:srgbClr val="FF0000"/>
                </a:solidFill>
              </a:rPr>
              <a:t>min</a:t>
            </a:r>
            <a:r>
              <a:rPr lang="ru-RU" altLang="ru-RU" dirty="0">
                <a:latin typeface="Times New Roman" pitchFamily="18" charset="0"/>
              </a:rPr>
              <a:t> 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ru-RU" b="1" baseline="-25000" dirty="0" err="1">
                <a:solidFill>
                  <a:srgbClr val="FF0000"/>
                </a:solidFill>
              </a:rPr>
              <a:t>max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 N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min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  <a:r>
              <a:rPr lang="ru-RU" altLang="ru-RU" sz="2400" dirty="0">
                <a:latin typeface="Times New Roman" pitchFamily="18" charset="0"/>
              </a:rPr>
              <a:t>– допуск посадки  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262" y="4964160"/>
            <a:ext cx="8964488" cy="156966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altLang="ru-RU" sz="2400" b="1" u="sng" dirty="0" smtClean="0">
                <a:solidFill>
                  <a:srgbClr val="FF0066"/>
                </a:solidFill>
              </a:rPr>
              <a:t>Применение </a:t>
            </a:r>
            <a:r>
              <a:rPr lang="ru-RU" altLang="ru-RU" sz="2400" b="1" u="sng" dirty="0">
                <a:solidFill>
                  <a:srgbClr val="FF0066"/>
                </a:solidFill>
              </a:rPr>
              <a:t>переходных посадок</a:t>
            </a:r>
            <a:endParaRPr lang="ru-RU" altLang="ru-RU" sz="2400" b="1" u="sng" dirty="0" smtClean="0">
              <a:solidFill>
                <a:srgbClr val="FF0066"/>
              </a:solidFill>
            </a:endParaRPr>
          </a:p>
          <a:p>
            <a:pPr algn="l"/>
            <a:r>
              <a:rPr lang="ru-RU" altLang="ru-RU" sz="2400" b="1" dirty="0" smtClean="0">
                <a:solidFill>
                  <a:srgbClr val="FF0000"/>
                </a:solidFill>
              </a:rPr>
              <a:t>Группа </a:t>
            </a:r>
            <a:r>
              <a:rPr lang="ru-RU" altLang="ru-RU" sz="2400" b="1" dirty="0">
                <a:solidFill>
                  <a:srgbClr val="FF0000"/>
                </a:solidFill>
              </a:rPr>
              <a:t>переходных посадок </a:t>
            </a:r>
            <a:r>
              <a:rPr lang="ru-RU" altLang="ru-RU" sz="2400" b="1" dirty="0">
                <a:solidFill>
                  <a:srgbClr val="0000FF"/>
                </a:solidFill>
              </a:rPr>
              <a:t>предназначается</a:t>
            </a:r>
            <a:r>
              <a:rPr lang="ru-RU" altLang="ru-RU" sz="2400" dirty="0"/>
              <a:t> для соединений, которые </a:t>
            </a:r>
            <a:r>
              <a:rPr lang="ru-RU" altLang="ru-RU" sz="2400" b="1" dirty="0">
                <a:solidFill>
                  <a:srgbClr val="006600"/>
                </a:solidFill>
              </a:rPr>
              <a:t>подвергаются разборке и сборке под легкими ударами деревянного или свинцового молотка</a:t>
            </a:r>
            <a:r>
              <a:rPr lang="ru-RU" altLang="ru-RU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53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konspekta.net/poisk-ruru/baza1/2915283302377.files/image14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6336704" cy="42130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004048" y="2657866"/>
            <a:ext cx="3707904" cy="12003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В переходных посадках </a:t>
            </a:r>
            <a:r>
              <a:rPr lang="ru-RU" b="1" dirty="0">
                <a:solidFill>
                  <a:srgbClr val="0000FF"/>
                </a:solidFill>
              </a:rPr>
              <a:t>поля допусков </a:t>
            </a:r>
            <a:r>
              <a:rPr lang="ru-RU" b="1" dirty="0"/>
              <a:t>отверстия и вала </a:t>
            </a:r>
            <a:r>
              <a:rPr lang="ru-RU" b="1" dirty="0" smtClean="0">
                <a:solidFill>
                  <a:srgbClr val="FF0000"/>
                </a:solidFill>
              </a:rPr>
              <a:t>перекрываются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частично или полностью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ПЕРЕХОДНАЯ ПОСАДКА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452919"/>
            <a:ext cx="81369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00FF"/>
                </a:solidFill>
              </a:rPr>
              <a:t>Параметры отверстия: </a:t>
            </a:r>
            <a:r>
              <a:rPr lang="ru-RU" b="1" dirty="0">
                <a:solidFill>
                  <a:srgbClr val="FF0000"/>
                </a:solidFill>
              </a:rPr>
              <a:t>ES = +21 мкм, EI = 0, TD = 21 мкм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Параметры </a:t>
            </a:r>
            <a:r>
              <a:rPr lang="ru-RU" b="1" dirty="0">
                <a:solidFill>
                  <a:srgbClr val="0000FF"/>
                </a:solidFill>
              </a:rPr>
              <a:t>вала: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= +15 мкм,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= +2 мкм, </a:t>
            </a:r>
            <a:r>
              <a:rPr lang="ru-RU" b="1" dirty="0" smtClean="0">
                <a:solidFill>
                  <a:srgbClr val="FF0000"/>
                </a:solidFill>
              </a:rPr>
              <a:t>Td = 13 </a:t>
            </a:r>
            <a:r>
              <a:rPr lang="ru-RU" b="1" dirty="0">
                <a:solidFill>
                  <a:srgbClr val="FF0000"/>
                </a:solidFill>
              </a:rPr>
              <a:t>мкм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Наибольший </a:t>
            </a:r>
            <a:r>
              <a:rPr lang="ru-RU" b="1" dirty="0">
                <a:solidFill>
                  <a:srgbClr val="0000FF"/>
                </a:solidFill>
              </a:rPr>
              <a:t>и наименьший натяги: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err="1" smtClean="0">
                <a:solidFill>
                  <a:srgbClr val="FF0000"/>
                </a:solidFill>
              </a:rPr>
              <a:t>N</a:t>
            </a:r>
            <a:r>
              <a:rPr lang="ru-RU" sz="1400" b="1" dirty="0" err="1">
                <a:solidFill>
                  <a:srgbClr val="FF0000"/>
                </a:solidFill>
              </a:rPr>
              <a:t>mах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EI = +15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0 = 15 </a:t>
            </a:r>
            <a:r>
              <a:rPr lang="ru-RU" b="1" dirty="0" smtClean="0">
                <a:solidFill>
                  <a:srgbClr val="FF0000"/>
                </a:solidFill>
              </a:rPr>
              <a:t>мкм; </a:t>
            </a:r>
            <a:r>
              <a:rPr lang="ru-RU" b="1" dirty="0">
                <a:solidFill>
                  <a:srgbClr val="FF0000"/>
                </a:solidFill>
              </a:rPr>
              <a:t>N</a:t>
            </a:r>
            <a:r>
              <a:rPr lang="ru-RU" sz="1600" b="1" dirty="0">
                <a:solidFill>
                  <a:srgbClr val="FF0000"/>
                </a:solidFill>
              </a:rPr>
              <a:t>min</a:t>
            </a:r>
            <a:r>
              <a:rPr lang="ru-RU" b="1" dirty="0">
                <a:solidFill>
                  <a:srgbClr val="FF0000"/>
                </a:solidFill>
              </a:rPr>
              <a:t> =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ES = +2 </a:t>
            </a:r>
            <a:r>
              <a:rPr lang="en-US" b="1" dirty="0" smtClean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(+ 21) =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19 мкм;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N</a:t>
            </a:r>
            <a:r>
              <a:rPr lang="ru-RU" sz="1400" b="1" dirty="0">
                <a:solidFill>
                  <a:srgbClr val="FF0000"/>
                </a:solidFill>
              </a:rPr>
              <a:t>min</a:t>
            </a:r>
            <a:r>
              <a:rPr lang="ru-RU" b="1" dirty="0">
                <a:solidFill>
                  <a:srgbClr val="FF0000"/>
                </a:solidFill>
              </a:rPr>
              <a:t> = </a:t>
            </a:r>
            <a:r>
              <a:rPr lang="ru-RU" b="1" dirty="0" err="1" smtClean="0">
                <a:solidFill>
                  <a:srgbClr val="FF0000"/>
                </a:solidFill>
              </a:rPr>
              <a:t>S</a:t>
            </a:r>
            <a:r>
              <a:rPr lang="ru-RU" sz="1600" b="1" dirty="0" err="1" smtClean="0">
                <a:solidFill>
                  <a:srgbClr val="FF0000"/>
                </a:solidFill>
              </a:rPr>
              <a:t>max</a:t>
            </a:r>
            <a:r>
              <a:rPr lang="ru-RU" sz="1600" b="1" dirty="0" smtClean="0">
                <a:solidFill>
                  <a:srgbClr val="FF0000"/>
                </a:solidFill>
              </a:rPr>
              <a:t> = 19 мкм.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Допуск </a:t>
            </a:r>
            <a:r>
              <a:rPr lang="ru-RU" b="1" dirty="0">
                <a:solidFill>
                  <a:srgbClr val="0000FF"/>
                </a:solidFill>
              </a:rPr>
              <a:t>посадки: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TN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ru-RU" b="1" dirty="0" err="1" smtClean="0">
                <a:solidFill>
                  <a:srgbClr val="FF0000"/>
                </a:solidFill>
              </a:rPr>
              <a:t>N</a:t>
            </a:r>
            <a:r>
              <a:rPr lang="ru-RU" sz="1400" b="1" dirty="0" err="1">
                <a:solidFill>
                  <a:srgbClr val="FF0000"/>
                </a:solidFill>
              </a:rPr>
              <a:t>mах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N</a:t>
            </a:r>
            <a:r>
              <a:rPr lang="ru-RU" sz="1400" b="1" dirty="0">
                <a:solidFill>
                  <a:srgbClr val="FF0000"/>
                </a:solidFill>
              </a:rPr>
              <a:t>min</a:t>
            </a:r>
            <a:r>
              <a:rPr lang="ru-RU" b="1" dirty="0">
                <a:solidFill>
                  <a:srgbClr val="FF0000"/>
                </a:solidFill>
              </a:rPr>
              <a:t> = 15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19</a:t>
            </a:r>
            <a:r>
              <a:rPr lang="ru-RU" b="1" dirty="0">
                <a:solidFill>
                  <a:srgbClr val="FF0000"/>
                </a:solidFill>
              </a:rPr>
              <a:t>) = 34 мкм,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TN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EI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+ ES = TD + </a:t>
            </a:r>
            <a:r>
              <a:rPr lang="ru-RU" b="1" dirty="0" smtClean="0">
                <a:solidFill>
                  <a:srgbClr val="FF0000"/>
                </a:solidFill>
              </a:rPr>
              <a:t>Td; </a:t>
            </a:r>
            <a:r>
              <a:rPr lang="ru-RU" b="1" dirty="0">
                <a:solidFill>
                  <a:srgbClr val="FF0000"/>
                </a:solidFill>
              </a:rPr>
              <a:t>TN = 21 + 13 = 34 мкм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9374" y="836712"/>
            <a:ext cx="1812297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Пример: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608" y="4869160"/>
            <a:ext cx="7128792" cy="64633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В переходных посадках </a:t>
            </a:r>
            <a:r>
              <a:rPr lang="ru-RU" b="1" dirty="0">
                <a:solidFill>
                  <a:srgbClr val="0000FF"/>
                </a:solidFill>
              </a:rPr>
              <a:t>поля допусков </a:t>
            </a:r>
            <a:r>
              <a:rPr lang="ru-RU" b="1" dirty="0"/>
              <a:t>отверстия и вала </a:t>
            </a:r>
            <a:r>
              <a:rPr lang="ru-RU" b="1" dirty="0">
                <a:solidFill>
                  <a:srgbClr val="FF0000"/>
                </a:solidFill>
              </a:rPr>
              <a:t>перекрываются частично или полностью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ПЕРЕХОДНАЯ ПОСАДКА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" y="1196752"/>
            <a:ext cx="4500903" cy="365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08268"/>
            <a:ext cx="4412429" cy="181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</a:rPr>
              <a:t>Рис. </a:t>
            </a:r>
            <a:r>
              <a:rPr lang="ru-RU" sz="2000" b="1" dirty="0" smtClean="0">
                <a:solidFill>
                  <a:srgbClr val="FF0066"/>
                </a:solidFill>
              </a:rPr>
              <a:t>9</a:t>
            </a:r>
            <a:r>
              <a:rPr lang="ru-RU" sz="2000" b="1" dirty="0" smtClean="0"/>
              <a:t>. </a:t>
            </a:r>
            <a:r>
              <a:rPr lang="ru-RU" sz="2000" b="1" dirty="0">
                <a:solidFill>
                  <a:srgbClr val="0000FF"/>
                </a:solidFill>
              </a:rPr>
              <a:t>Схемы расположения полей допусков при </a:t>
            </a:r>
            <a:r>
              <a:rPr lang="ru-RU" sz="2000" b="1" dirty="0" smtClean="0">
                <a:solidFill>
                  <a:srgbClr val="0000FF"/>
                </a:solidFill>
              </a:rPr>
              <a:t>переходных посадках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orks.doklad.ru/images/6stp38r2gu0/m26a623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067"/>
            <a:ext cx="7565854" cy="67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31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МЧ-5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3"/>
            <a:ext cx="400788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5445224"/>
            <a:ext cx="1618776" cy="6463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Переходная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посадка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84783"/>
            <a:ext cx="1321836" cy="6463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Посадка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 зазором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429000"/>
            <a:ext cx="1295931" cy="646331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Посадка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 натягом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28592" y="5773423"/>
            <a:ext cx="3779912" cy="7848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500" dirty="0"/>
              <a:t>В переходных посадках </a:t>
            </a:r>
            <a:r>
              <a:rPr lang="ru-RU" sz="1500" b="1" dirty="0">
                <a:solidFill>
                  <a:srgbClr val="0000FF"/>
                </a:solidFill>
              </a:rPr>
              <a:t>поля допусков </a:t>
            </a:r>
            <a:r>
              <a:rPr lang="ru-RU" sz="1500" b="1" dirty="0"/>
              <a:t>отверстия и вала </a:t>
            </a:r>
            <a:r>
              <a:rPr lang="ru-RU" sz="1500" b="1" dirty="0" smtClean="0">
                <a:solidFill>
                  <a:srgbClr val="FF0000"/>
                </a:solidFill>
              </a:rPr>
              <a:t>перекрываются 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</a:rPr>
              <a:t>частично </a:t>
            </a:r>
            <a:r>
              <a:rPr lang="ru-RU" sz="1500" b="1" dirty="0">
                <a:solidFill>
                  <a:srgbClr val="FF0000"/>
                </a:solidFill>
              </a:rPr>
              <a:t>или полностью</a:t>
            </a:r>
            <a:r>
              <a:rPr lang="ru-RU" sz="1500" b="1" dirty="0" smtClean="0"/>
              <a:t>.</a:t>
            </a:r>
            <a:endParaRPr lang="ru-RU" sz="15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28592" y="3717032"/>
            <a:ext cx="3779912" cy="7848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500" dirty="0"/>
              <a:t>Для посадок с </a:t>
            </a:r>
            <a:r>
              <a:rPr lang="ru-RU" sz="1500" dirty="0" smtClean="0"/>
              <a:t>натягом </a:t>
            </a:r>
            <a:r>
              <a:rPr lang="ru-RU" sz="1500" b="1" dirty="0">
                <a:solidFill>
                  <a:srgbClr val="0000FF"/>
                </a:solidFill>
              </a:rPr>
              <a:t>поле </a:t>
            </a:r>
            <a:r>
              <a:rPr lang="ru-RU" sz="1500" b="1" dirty="0" smtClean="0">
                <a:solidFill>
                  <a:srgbClr val="0000FF"/>
                </a:solidFill>
              </a:rPr>
              <a:t>допуска вала </a:t>
            </a:r>
            <a:r>
              <a:rPr lang="ru-RU" sz="1500" dirty="0" smtClean="0"/>
              <a:t>расположено </a:t>
            </a:r>
            <a:r>
              <a:rPr lang="ru-RU" sz="1500" b="1" dirty="0">
                <a:solidFill>
                  <a:srgbClr val="FF0000"/>
                </a:solidFill>
              </a:rPr>
              <a:t>над полем </a:t>
            </a:r>
            <a:r>
              <a:rPr lang="ru-RU" sz="1500" b="1" dirty="0">
                <a:solidFill>
                  <a:srgbClr val="0000FF"/>
                </a:solidFill>
              </a:rPr>
              <a:t>допуска </a:t>
            </a:r>
            <a:r>
              <a:rPr lang="ru-RU" sz="1500" b="1" dirty="0" smtClean="0">
                <a:solidFill>
                  <a:srgbClr val="0000FF"/>
                </a:solidFill>
              </a:rPr>
              <a:t>отверстия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1772816"/>
            <a:ext cx="3534218" cy="7848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500" dirty="0"/>
              <a:t>Для посадок с зазором </a:t>
            </a:r>
            <a:r>
              <a:rPr lang="ru-RU" sz="1500" b="1" dirty="0">
                <a:solidFill>
                  <a:srgbClr val="0000FF"/>
                </a:solidFill>
              </a:rPr>
              <a:t>поле допуска отверстия </a:t>
            </a:r>
            <a:r>
              <a:rPr lang="ru-RU" sz="1500" dirty="0"/>
              <a:t>расположено </a:t>
            </a:r>
            <a:r>
              <a:rPr lang="ru-RU" sz="1500" b="1" dirty="0">
                <a:solidFill>
                  <a:srgbClr val="FF0000"/>
                </a:solidFill>
              </a:rPr>
              <a:t>над полем </a:t>
            </a:r>
            <a:r>
              <a:rPr lang="ru-RU" sz="1500" b="1" dirty="0">
                <a:solidFill>
                  <a:srgbClr val="0000FF"/>
                </a:solidFill>
              </a:rPr>
              <a:t>допуска вала</a:t>
            </a:r>
            <a:r>
              <a:rPr lang="ru-RU" sz="1500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ПОСАДКИ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700db61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696"/>
            <a:ext cx="9144000" cy="4116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ПОСАДКИ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570" y="4660394"/>
            <a:ext cx="3534218" cy="784830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500" dirty="0"/>
              <a:t>Для посадок с зазором </a:t>
            </a:r>
            <a:r>
              <a:rPr lang="ru-RU" sz="1500" b="1" dirty="0">
                <a:solidFill>
                  <a:srgbClr val="0000FF"/>
                </a:solidFill>
              </a:rPr>
              <a:t>поле допуска отверстия </a:t>
            </a:r>
            <a:r>
              <a:rPr lang="ru-RU" sz="1500" dirty="0"/>
              <a:t>расположено </a:t>
            </a:r>
            <a:r>
              <a:rPr lang="ru-RU" sz="1500" b="1" dirty="0">
                <a:solidFill>
                  <a:srgbClr val="FF0000"/>
                </a:solidFill>
              </a:rPr>
              <a:t>над полем </a:t>
            </a:r>
            <a:r>
              <a:rPr lang="ru-RU" sz="1500" b="1" dirty="0">
                <a:solidFill>
                  <a:srgbClr val="0000FF"/>
                </a:solidFill>
              </a:rPr>
              <a:t>допуска вала</a:t>
            </a:r>
            <a:r>
              <a:rPr lang="ru-RU" sz="15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65946" y="5270808"/>
            <a:ext cx="3779912" cy="7848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500" dirty="0"/>
              <a:t>Для посадок с </a:t>
            </a:r>
            <a:r>
              <a:rPr lang="ru-RU" sz="1500" dirty="0" smtClean="0"/>
              <a:t>натягом </a:t>
            </a:r>
            <a:r>
              <a:rPr lang="ru-RU" sz="1500" b="1" dirty="0">
                <a:solidFill>
                  <a:srgbClr val="0000FF"/>
                </a:solidFill>
              </a:rPr>
              <a:t>поле </a:t>
            </a:r>
            <a:r>
              <a:rPr lang="ru-RU" sz="1500" b="1" dirty="0" smtClean="0">
                <a:solidFill>
                  <a:srgbClr val="0000FF"/>
                </a:solidFill>
              </a:rPr>
              <a:t>допуска вала </a:t>
            </a:r>
            <a:r>
              <a:rPr lang="ru-RU" sz="1500" dirty="0" smtClean="0"/>
              <a:t>расположено </a:t>
            </a:r>
            <a:r>
              <a:rPr lang="ru-RU" sz="1500" b="1" dirty="0">
                <a:solidFill>
                  <a:srgbClr val="FF0000"/>
                </a:solidFill>
              </a:rPr>
              <a:t>над полем </a:t>
            </a:r>
            <a:r>
              <a:rPr lang="ru-RU" sz="1500" b="1" dirty="0">
                <a:solidFill>
                  <a:srgbClr val="0000FF"/>
                </a:solidFill>
              </a:rPr>
              <a:t>допуска </a:t>
            </a:r>
            <a:r>
              <a:rPr lang="ru-RU" sz="1500" b="1" dirty="0" smtClean="0">
                <a:solidFill>
                  <a:srgbClr val="0000FF"/>
                </a:solidFill>
              </a:rPr>
              <a:t>отверстия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899306"/>
            <a:ext cx="3801946" cy="800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500" dirty="0"/>
              <a:t>В переходных посадках </a:t>
            </a:r>
            <a:r>
              <a:rPr lang="ru-RU" sz="1500" b="1" dirty="0">
                <a:solidFill>
                  <a:srgbClr val="0000FF"/>
                </a:solidFill>
              </a:rPr>
              <a:t>поля допусков </a:t>
            </a:r>
            <a:r>
              <a:rPr lang="ru-RU" sz="1500" b="1" dirty="0"/>
              <a:t>отверстия и вала </a:t>
            </a:r>
            <a:r>
              <a:rPr lang="ru-RU" sz="1500" b="1" dirty="0" smtClean="0">
                <a:solidFill>
                  <a:srgbClr val="FF0000"/>
                </a:solidFill>
              </a:rPr>
              <a:t>перекрываются </a:t>
            </a:r>
            <a:r>
              <a:rPr lang="ru-RU" sz="1500" b="1" dirty="0">
                <a:solidFill>
                  <a:srgbClr val="FF0000"/>
                </a:solidFill>
              </a:rPr>
              <a:t>частично или полностью</a:t>
            </a:r>
            <a:r>
              <a:rPr lang="ru-RU" sz="1500" b="1" dirty="0" smtClean="0"/>
              <a:t>.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278338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4437112"/>
            <a:ext cx="5832648" cy="830997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Рис. 3</a:t>
            </a:r>
            <a:r>
              <a:rPr lang="ru-RU" sz="2400" b="1" dirty="0" smtClean="0"/>
              <a:t> – </a:t>
            </a:r>
            <a:r>
              <a:rPr lang="ru-RU" sz="2400" b="1" dirty="0" smtClean="0">
                <a:solidFill>
                  <a:srgbClr val="006600"/>
                </a:solidFill>
              </a:rPr>
              <a:t>Посадка с зазором (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ru-RU" sz="2400" b="1" dirty="0" smtClean="0">
                <a:solidFill>
                  <a:srgbClr val="006600"/>
                </a:solidFill>
              </a:rPr>
              <a:t>) и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посадка с </a:t>
            </a:r>
            <a:r>
              <a:rPr lang="ru-RU" sz="2400" b="1" dirty="0">
                <a:solidFill>
                  <a:srgbClr val="006600"/>
                </a:solidFill>
              </a:rPr>
              <a:t>натягом (</a:t>
            </a:r>
            <a:r>
              <a:rPr lang="en-US" sz="2400" b="1" i="1" dirty="0">
                <a:solidFill>
                  <a:srgbClr val="FF0000"/>
                </a:solidFill>
              </a:rPr>
              <a:t>D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d</a:t>
            </a:r>
            <a:r>
              <a:rPr lang="ru-RU" sz="2400" b="1" dirty="0">
                <a:solidFill>
                  <a:srgbClr val="006600"/>
                </a:solidFill>
              </a:rPr>
              <a:t>) </a:t>
            </a:r>
            <a:endParaRPr lang="ru-RU" sz="2400" b="1" i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https://topuch.ru/osnovnie-svedeniya-o-dopuskah-i-tehnicheskih-izmereniyah/138453_html_c88623137268ff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074145" cy="28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86185"/>
            <a:ext cx="1835696" cy="400110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0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3680"/>
            <a:ext cx="8964488" cy="1656184"/>
          </a:xfrm>
        </p:spPr>
        <p:txBody>
          <a:bodyPr/>
          <a:lstStyle/>
          <a:p>
            <a:pPr marL="273050" indent="-2730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Если </a:t>
            </a:r>
            <a:r>
              <a:rPr lang="ru-RU" sz="1800" b="1" dirty="0" smtClean="0">
                <a:solidFill>
                  <a:srgbClr val="006600"/>
                </a:solidFill>
              </a:rPr>
              <a:t>размер отверстия больше размера вала</a:t>
            </a:r>
            <a:r>
              <a:rPr lang="ru-RU" sz="1800" dirty="0" smtClean="0"/>
              <a:t>, то их разность называется </a:t>
            </a:r>
            <a:r>
              <a:rPr lang="ru-RU" sz="1800" b="1" dirty="0" smtClean="0">
                <a:solidFill>
                  <a:srgbClr val="0000FF"/>
                </a:solidFill>
              </a:rPr>
              <a:t>зазором</a:t>
            </a:r>
            <a:r>
              <a:rPr lang="ru-RU" sz="1800" b="1" dirty="0" smtClean="0">
                <a:solidFill>
                  <a:srgbClr val="FF0000"/>
                </a:solidFill>
              </a:rPr>
              <a:t> (</a:t>
            </a:r>
            <a:r>
              <a:rPr lang="ru-RU" sz="1800" b="1" i="1" dirty="0" smtClean="0">
                <a:solidFill>
                  <a:srgbClr val="FF0000"/>
                </a:solidFill>
              </a:rPr>
              <a:t>S</a:t>
            </a:r>
            <a:r>
              <a:rPr lang="ru-RU" sz="1800" b="1" dirty="0" smtClean="0">
                <a:solidFill>
                  <a:srgbClr val="FF0000"/>
                </a:solidFill>
              </a:rPr>
              <a:t>)</a:t>
            </a:r>
            <a:r>
              <a:rPr lang="ru-RU" sz="1800" dirty="0" smtClean="0"/>
              <a:t>, </a:t>
            </a:r>
            <a:r>
              <a:rPr lang="ru-RU" sz="1800" i="1" dirty="0" smtClean="0"/>
              <a:t>т.е. </a:t>
            </a:r>
            <a:r>
              <a:rPr lang="ru-RU" sz="1800" b="1" i="1" dirty="0" smtClean="0">
                <a:solidFill>
                  <a:srgbClr val="FF0000"/>
                </a:solidFill>
              </a:rPr>
              <a:t>S = </a:t>
            </a:r>
            <a:r>
              <a:rPr lang="ru-RU" sz="1800" b="1" i="1" dirty="0" smtClean="0">
                <a:solidFill>
                  <a:srgbClr val="0000FF"/>
                </a:solidFill>
              </a:rPr>
              <a:t>D – d </a:t>
            </a:r>
            <a:r>
              <a:rPr lang="ru-RU" sz="1800" b="1" i="1" dirty="0" smtClean="0">
                <a:solidFill>
                  <a:srgbClr val="FF0000"/>
                </a:solidFill>
              </a:rPr>
              <a:t>≥ 0 </a:t>
            </a:r>
            <a:r>
              <a:rPr lang="ru-RU" sz="1800" i="1" dirty="0" smtClean="0"/>
              <a:t>(</a:t>
            </a:r>
            <a:r>
              <a:rPr lang="ru-RU" sz="1800" b="1" i="1" dirty="0" smtClean="0"/>
              <a:t>больше или равно 0</a:t>
            </a:r>
            <a:r>
              <a:rPr lang="ru-RU" sz="1800" i="1" dirty="0" smtClean="0"/>
              <a:t>). </a:t>
            </a:r>
          </a:p>
          <a:p>
            <a:pPr marL="273050" indent="-2730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Если </a:t>
            </a:r>
            <a:r>
              <a:rPr lang="ru-RU" sz="1800" b="1" dirty="0" smtClean="0">
                <a:solidFill>
                  <a:srgbClr val="006600"/>
                </a:solidFill>
              </a:rPr>
              <a:t>размер вала до сборки больше размера отверстия</a:t>
            </a:r>
            <a:r>
              <a:rPr lang="ru-RU" sz="1800" dirty="0" smtClean="0"/>
              <a:t>, то их разность называется </a:t>
            </a:r>
            <a:r>
              <a:rPr lang="ru-RU" sz="1800" b="1" dirty="0" smtClean="0">
                <a:solidFill>
                  <a:srgbClr val="0000FF"/>
                </a:solidFill>
              </a:rPr>
              <a:t>натягом</a:t>
            </a:r>
            <a:r>
              <a:rPr lang="ru-RU" sz="1800" b="1" dirty="0" smtClean="0">
                <a:solidFill>
                  <a:srgbClr val="FF0000"/>
                </a:solidFill>
              </a:rPr>
              <a:t> (</a:t>
            </a:r>
            <a:r>
              <a:rPr lang="ru-RU" sz="1800" b="1" i="1" dirty="0" smtClean="0">
                <a:solidFill>
                  <a:srgbClr val="FF0000"/>
                </a:solidFill>
              </a:rPr>
              <a:t>N</a:t>
            </a:r>
            <a:r>
              <a:rPr lang="ru-RU" sz="1800" b="1" dirty="0" smtClean="0">
                <a:solidFill>
                  <a:srgbClr val="FF0000"/>
                </a:solidFill>
              </a:rPr>
              <a:t>)</a:t>
            </a:r>
            <a:r>
              <a:rPr lang="ru-RU" sz="1800" dirty="0" smtClean="0"/>
              <a:t>, </a:t>
            </a:r>
            <a:r>
              <a:rPr lang="ru-RU" sz="1800" i="1" dirty="0" smtClean="0"/>
              <a:t>т.е. </a:t>
            </a:r>
            <a:r>
              <a:rPr lang="ru-RU" sz="1800" b="1" i="1" dirty="0" smtClean="0">
                <a:solidFill>
                  <a:srgbClr val="FF0000"/>
                </a:solidFill>
              </a:rPr>
              <a:t>N = </a:t>
            </a:r>
            <a:r>
              <a:rPr lang="ru-RU" sz="1800" b="1" i="1" dirty="0" smtClean="0">
                <a:solidFill>
                  <a:srgbClr val="0000FF"/>
                </a:solidFill>
              </a:rPr>
              <a:t>d – D </a:t>
            </a:r>
            <a:r>
              <a:rPr lang="ru-RU" sz="1800" b="1" i="1" dirty="0" smtClean="0">
                <a:solidFill>
                  <a:srgbClr val="FF0000"/>
                </a:solidFill>
              </a:rPr>
              <a:t>&gt; 0 </a:t>
            </a:r>
            <a:r>
              <a:rPr lang="ru-RU" sz="1800" i="1" dirty="0"/>
              <a:t>(</a:t>
            </a:r>
            <a:r>
              <a:rPr lang="ru-RU" sz="1800" b="1" i="1" dirty="0"/>
              <a:t>больше </a:t>
            </a:r>
            <a:r>
              <a:rPr lang="ru-RU" sz="1800" b="1" i="1" dirty="0" smtClean="0"/>
              <a:t>0</a:t>
            </a:r>
            <a:r>
              <a:rPr lang="ru-RU" sz="1800" i="1" dirty="0"/>
              <a:t>). </a:t>
            </a:r>
            <a:endParaRPr lang="ru-RU" sz="1800" i="1" dirty="0" smtClean="0"/>
          </a:p>
          <a:p>
            <a:pPr marL="27305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800" dirty="0" smtClean="0"/>
              <a:t>В расчетах натяг принимают как отрицательный зазор (</a:t>
            </a:r>
            <a:r>
              <a:rPr lang="ru-RU" sz="1800" b="1" i="1" dirty="0">
                <a:solidFill>
                  <a:srgbClr val="FF0000"/>
                </a:solidFill>
              </a:rPr>
              <a:t>N = </a:t>
            </a:r>
            <a:r>
              <a:rPr lang="ru-RU" sz="1800" b="1" i="1" dirty="0" smtClean="0">
                <a:solidFill>
                  <a:srgbClr val="FF0000"/>
                </a:solidFill>
              </a:rPr>
              <a:t>– </a:t>
            </a:r>
            <a:r>
              <a:rPr lang="ru-RU" sz="1800" b="1" i="1" dirty="0">
                <a:solidFill>
                  <a:srgbClr val="FF0000"/>
                </a:solidFill>
              </a:rPr>
              <a:t>S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ПОСАДКИ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9" descr="МЧ-5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2471"/>
            <a:ext cx="6046093" cy="30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74" y="5103674"/>
            <a:ext cx="9003230" cy="175432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6600"/>
                </a:solidFill>
              </a:rPr>
              <a:t>Для неподвижного соединения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dirty="0"/>
              <a:t>при </a:t>
            </a:r>
            <a:r>
              <a:rPr lang="ru-RU" altLang="ru-RU" b="1" dirty="0">
                <a:solidFill>
                  <a:srgbClr val="0000FF"/>
                </a:solidFill>
              </a:rPr>
              <a:t>номинальном диаметре </a:t>
            </a:r>
            <a:r>
              <a:rPr lang="ru-RU" altLang="ru-RU" b="1" dirty="0">
                <a:solidFill>
                  <a:srgbClr val="FF0000"/>
                </a:solidFill>
              </a:rPr>
              <a:t>Ø10 мм </a:t>
            </a:r>
            <a:r>
              <a:rPr lang="ru-RU" altLang="ru-RU" dirty="0"/>
              <a:t>достаточно взять </a:t>
            </a:r>
            <a:r>
              <a:rPr lang="ru-RU" altLang="ru-RU" b="1" dirty="0">
                <a:solidFill>
                  <a:srgbClr val="0000FF"/>
                </a:solidFill>
              </a:rPr>
              <a:t>вал</a:t>
            </a:r>
            <a:r>
              <a:rPr lang="ru-RU" altLang="ru-RU" dirty="0"/>
              <a:t> диаметром </a:t>
            </a:r>
            <a:r>
              <a:rPr lang="ru-RU" altLang="ru-RU" b="1" dirty="0">
                <a:solidFill>
                  <a:srgbClr val="FF0000"/>
                </a:solidFill>
              </a:rPr>
              <a:t>Ø10,028 мм</a:t>
            </a:r>
            <a:r>
              <a:rPr lang="ru-RU" altLang="ru-RU" dirty="0"/>
              <a:t>, а </a:t>
            </a:r>
            <a:r>
              <a:rPr lang="ru-RU" altLang="ru-RU" b="1" dirty="0">
                <a:solidFill>
                  <a:srgbClr val="0000FF"/>
                </a:solidFill>
              </a:rPr>
              <a:t>отверстие </a:t>
            </a:r>
            <a:r>
              <a:rPr lang="ru-RU" altLang="ru-RU" dirty="0"/>
              <a:t>диаметром </a:t>
            </a:r>
            <a:r>
              <a:rPr lang="ru-RU" altLang="ru-RU" b="1" dirty="0">
                <a:solidFill>
                  <a:srgbClr val="FF0000"/>
                </a:solidFill>
              </a:rPr>
              <a:t>Ø </a:t>
            </a:r>
            <a:r>
              <a:rPr lang="ru-RU" altLang="ru-RU" b="1" dirty="0" smtClean="0">
                <a:solidFill>
                  <a:srgbClr val="FF0000"/>
                </a:solidFill>
              </a:rPr>
              <a:t>10,0 </a:t>
            </a:r>
            <a:r>
              <a:rPr lang="ru-RU" altLang="ru-RU" b="1" dirty="0">
                <a:solidFill>
                  <a:srgbClr val="FF0000"/>
                </a:solidFill>
              </a:rPr>
              <a:t>мм</a:t>
            </a:r>
            <a:r>
              <a:rPr lang="ru-RU" altLang="ru-RU" dirty="0"/>
              <a:t>, то есть размер вала </a:t>
            </a:r>
            <a:r>
              <a:rPr lang="ru-RU" altLang="ru-RU" b="1" dirty="0">
                <a:solidFill>
                  <a:srgbClr val="006600"/>
                </a:solidFill>
              </a:rPr>
              <a:t>больше</a:t>
            </a:r>
            <a:r>
              <a:rPr lang="ru-RU" altLang="ru-RU" dirty="0"/>
              <a:t> размера отверстия всего </a:t>
            </a:r>
            <a:r>
              <a:rPr lang="ru-RU" altLang="ru-RU" b="1" dirty="0">
                <a:solidFill>
                  <a:srgbClr val="FF0000"/>
                </a:solidFill>
              </a:rPr>
              <a:t>на 0,028 </a:t>
            </a:r>
            <a:r>
              <a:rPr lang="ru-RU" altLang="ru-RU" b="1" dirty="0" smtClean="0">
                <a:solidFill>
                  <a:srgbClr val="FF0000"/>
                </a:solidFill>
              </a:rPr>
              <a:t>мм</a:t>
            </a:r>
            <a:r>
              <a:rPr lang="ru-RU" altLang="ru-RU" dirty="0" smtClean="0"/>
              <a:t>. </a:t>
            </a:r>
          </a:p>
          <a:p>
            <a:pPr algn="just"/>
            <a:r>
              <a:rPr lang="ru-RU" altLang="ru-RU" dirty="0" smtClean="0"/>
              <a:t>При </a:t>
            </a:r>
            <a:r>
              <a:rPr lang="ru-RU" altLang="ru-RU" dirty="0"/>
              <a:t>размерах </a:t>
            </a:r>
            <a:r>
              <a:rPr lang="ru-RU" altLang="ru-RU" b="1" dirty="0">
                <a:solidFill>
                  <a:srgbClr val="0000FF"/>
                </a:solidFill>
              </a:rPr>
              <a:t>вала</a:t>
            </a:r>
            <a:r>
              <a:rPr lang="ru-RU" altLang="ru-RU" dirty="0"/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Ø 9,987 мм </a:t>
            </a:r>
            <a:r>
              <a:rPr lang="ru-RU" altLang="ru-RU" dirty="0"/>
              <a:t>и </a:t>
            </a:r>
            <a:r>
              <a:rPr lang="ru-RU" altLang="ru-RU" b="1" dirty="0">
                <a:solidFill>
                  <a:srgbClr val="0000FF"/>
                </a:solidFill>
              </a:rPr>
              <a:t>отверстия</a:t>
            </a:r>
            <a:r>
              <a:rPr lang="ru-RU" altLang="ru-RU" dirty="0"/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Ø </a:t>
            </a:r>
            <a:r>
              <a:rPr lang="ru-RU" altLang="ru-RU" b="1" dirty="0" smtClean="0">
                <a:solidFill>
                  <a:srgbClr val="FF0000"/>
                </a:solidFill>
              </a:rPr>
              <a:t>10,0 </a:t>
            </a:r>
            <a:r>
              <a:rPr lang="ru-RU" altLang="ru-RU" b="1" dirty="0">
                <a:solidFill>
                  <a:srgbClr val="FF0000"/>
                </a:solidFill>
              </a:rPr>
              <a:t>мм</a:t>
            </a:r>
            <a:r>
              <a:rPr lang="ru-RU" altLang="ru-RU" dirty="0"/>
              <a:t>, когда вал </a:t>
            </a:r>
            <a:r>
              <a:rPr lang="ru-RU" altLang="ru-RU" b="1" dirty="0">
                <a:solidFill>
                  <a:srgbClr val="006600"/>
                </a:solidFill>
              </a:rPr>
              <a:t>меньше</a:t>
            </a:r>
            <a:r>
              <a:rPr lang="ru-RU" altLang="ru-RU" dirty="0"/>
              <a:t> отверстия всего </a:t>
            </a:r>
            <a:r>
              <a:rPr lang="ru-RU" altLang="ru-RU" b="1" dirty="0">
                <a:solidFill>
                  <a:srgbClr val="FF0000"/>
                </a:solidFill>
              </a:rPr>
              <a:t>на 0,013 мм</a:t>
            </a:r>
            <a:r>
              <a:rPr lang="ru-RU" altLang="ru-RU" dirty="0"/>
              <a:t>, при том же номинальном диаметре будет </a:t>
            </a:r>
            <a:r>
              <a:rPr lang="ru-RU" altLang="ru-RU" b="1" u="sng" dirty="0">
                <a:solidFill>
                  <a:srgbClr val="006600"/>
                </a:solidFill>
              </a:rPr>
              <a:t>обеспечиваться легкое вращение вала в отверстии</a:t>
            </a:r>
            <a:r>
              <a:rPr lang="ru-RU" alt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35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198F-7D38-41DB-A60C-7B24CA5C5928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51519" y="142875"/>
            <a:ext cx="8627011" cy="34624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165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ОБЩИЕ </a:t>
            </a:r>
            <a:r>
              <a:rPr lang="ru-RU" altLang="ru-RU" sz="1650" b="1" dirty="0">
                <a:solidFill>
                  <a:srgbClr val="0000FF"/>
                </a:solidFill>
                <a:latin typeface="Arial Black" panose="020B0A04020102020204" pitchFamily="34" charset="0"/>
              </a:rPr>
              <a:t>СВЕДЕНИЯ О РАЗМЕРАХ, ПРОСТАВЛЯЕМЫХ НА ЧЕРТЕЖАХ 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251520" y="489124"/>
            <a:ext cx="8627011" cy="3324225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ru-RU" altLang="ru-RU" sz="1600" dirty="0" smtClean="0"/>
              <a:t>Практически </a:t>
            </a:r>
            <a:r>
              <a:rPr lang="ru-RU" altLang="ru-RU" sz="1600" dirty="0"/>
              <a:t>чрезвычайно сложно изготовлять детали точно по одному размеру, например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Ø10,0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или </a:t>
            </a:r>
            <a:r>
              <a:rPr lang="ru-RU" altLang="ru-RU" sz="1600" b="1" dirty="0">
                <a:solidFill>
                  <a:srgbClr val="FF0000"/>
                </a:solidFill>
              </a:rPr>
              <a:t>Ø 10,028 мм</a:t>
            </a:r>
            <a:r>
              <a:rPr lang="ru-RU" altLang="ru-RU" sz="1600" dirty="0"/>
              <a:t>. Для этого необходимо </a:t>
            </a:r>
            <a:r>
              <a:rPr lang="ru-RU" altLang="ru-RU" sz="1600" b="1" dirty="0">
                <a:solidFill>
                  <a:srgbClr val="0000FF"/>
                </a:solidFill>
              </a:rPr>
              <a:t>назначать допустимую неточность изготовления деталей</a:t>
            </a:r>
            <a:r>
              <a:rPr lang="ru-RU" altLang="ru-RU" sz="1600" dirty="0"/>
              <a:t>, указав на чертеже (</a:t>
            </a:r>
            <a:r>
              <a:rPr lang="ru-RU" altLang="ru-RU" sz="1600" b="1" i="1" dirty="0">
                <a:solidFill>
                  <a:srgbClr val="FF0066"/>
                </a:solidFill>
              </a:rPr>
              <a:t>рис</a:t>
            </a:r>
            <a:r>
              <a:rPr lang="ru-RU" altLang="ru-RU" sz="1600" b="1" i="1" dirty="0" smtClean="0">
                <a:solidFill>
                  <a:srgbClr val="FF0066"/>
                </a:solidFill>
              </a:rPr>
              <a:t>., </a:t>
            </a:r>
            <a:r>
              <a:rPr lang="ru-RU" altLang="ru-RU" sz="1600" b="1" i="1" dirty="0">
                <a:solidFill>
                  <a:srgbClr val="FF0066"/>
                </a:solidFill>
              </a:rPr>
              <a:t>б</a:t>
            </a:r>
            <a:r>
              <a:rPr lang="ru-RU" altLang="ru-RU" sz="1600" dirty="0"/>
              <a:t>) еще по одному размеру для каждой детали, например, размеры </a:t>
            </a:r>
            <a:r>
              <a:rPr lang="ru-RU" altLang="ru-RU" sz="1600" b="1" dirty="0">
                <a:solidFill>
                  <a:srgbClr val="FF0000"/>
                </a:solidFill>
              </a:rPr>
              <a:t>10,018</a:t>
            </a:r>
            <a:r>
              <a:rPr lang="ru-RU" altLang="ru-RU" sz="1600" dirty="0"/>
              <a:t> и </a:t>
            </a:r>
            <a:r>
              <a:rPr lang="ru-RU" altLang="ru-RU" sz="1600" b="1" dirty="0">
                <a:solidFill>
                  <a:srgbClr val="FF0000"/>
                </a:solidFill>
              </a:rPr>
              <a:t>9,973 м</a:t>
            </a:r>
            <a:r>
              <a:rPr lang="ru-RU" altLang="ru-RU" sz="1600" dirty="0"/>
              <a:t>м — </a:t>
            </a:r>
            <a:r>
              <a:rPr lang="ru-RU" altLang="ru-RU" sz="1600" b="1" dirty="0">
                <a:solidFill>
                  <a:srgbClr val="0000FF"/>
                </a:solidFill>
              </a:rPr>
              <a:t>для валов </a:t>
            </a:r>
            <a:r>
              <a:rPr lang="ru-RU" altLang="ru-RU" sz="1600" dirty="0"/>
              <a:t>и размер </a:t>
            </a:r>
            <a:r>
              <a:rPr lang="ru-RU" altLang="ru-RU" sz="1600" b="1" dirty="0">
                <a:solidFill>
                  <a:srgbClr val="FF0000"/>
                </a:solidFill>
              </a:rPr>
              <a:t>10,016 мм </a:t>
            </a:r>
            <a:r>
              <a:rPr lang="ru-RU" altLang="ru-RU" sz="1600" dirty="0"/>
              <a:t>— </a:t>
            </a:r>
            <a:r>
              <a:rPr lang="ru-RU" altLang="ru-RU" sz="1600" b="1" dirty="0">
                <a:solidFill>
                  <a:srgbClr val="0000FF"/>
                </a:solidFill>
              </a:rPr>
              <a:t>для отверстия</a:t>
            </a:r>
            <a:r>
              <a:rPr lang="ru-RU" altLang="ru-RU" sz="1600" dirty="0"/>
              <a:t>. </a:t>
            </a:r>
            <a:endParaRPr lang="ru-RU" altLang="ru-RU" sz="1600" dirty="0" smtClean="0"/>
          </a:p>
          <a:p>
            <a:pPr algn="just"/>
            <a:r>
              <a:rPr lang="ru-RU" altLang="ru-RU" sz="1600" dirty="0" smtClean="0"/>
              <a:t>Таким </a:t>
            </a:r>
            <a:r>
              <a:rPr lang="ru-RU" altLang="ru-RU" sz="1600" dirty="0"/>
              <a:t>образом, установленные два размера для каждой детали являются </a:t>
            </a:r>
            <a:r>
              <a:rPr lang="ru-RU" altLang="ru-RU" sz="1600" b="1" dirty="0">
                <a:solidFill>
                  <a:srgbClr val="FF0000"/>
                </a:solidFill>
              </a:rPr>
              <a:t>предельными</a:t>
            </a:r>
            <a:r>
              <a:rPr lang="ru-RU" altLang="ru-RU" sz="1600" dirty="0"/>
              <a:t>. Они определяют точность изготовления детали. Чем меньше разность между предельными размерами (</a:t>
            </a:r>
            <a:r>
              <a:rPr lang="ru-RU" altLang="ru-RU" sz="1600" b="1" dirty="0">
                <a:solidFill>
                  <a:srgbClr val="FF0000"/>
                </a:solidFill>
              </a:rPr>
              <a:t>допуск</a:t>
            </a:r>
            <a:r>
              <a:rPr lang="ru-RU" altLang="ru-RU" sz="1600" dirty="0"/>
              <a:t>), тем точность выше, и наоборот. </a:t>
            </a:r>
            <a:r>
              <a:rPr lang="ru-RU" altLang="ru-RU" sz="1600" b="1" u="sng" dirty="0">
                <a:solidFill>
                  <a:srgbClr val="FF0000"/>
                </a:solidFill>
              </a:rPr>
              <a:t>Предельные размеры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dirty="0"/>
              <a:t>— это два предельно допустимых размера, между которыми должен находиться или которым может быть равен действительный размер. Больший из двух предельных размеров называют наибольшим, а меньший — наименьшим. Предельные размеры могут быть больше или меньше номинального и могут совпадать с номинальным размером. Все эти случаи представлены </a:t>
            </a:r>
            <a:r>
              <a:rPr lang="ru-RU" altLang="ru-RU" sz="1600" b="1" i="1" dirty="0">
                <a:solidFill>
                  <a:srgbClr val="FF0066"/>
                </a:solidFill>
              </a:rPr>
              <a:t>на </a:t>
            </a:r>
            <a:r>
              <a:rPr lang="ru-RU" altLang="ru-RU" sz="1600" b="1" i="1" dirty="0" smtClean="0">
                <a:solidFill>
                  <a:srgbClr val="FF0066"/>
                </a:solidFill>
              </a:rPr>
              <a:t>рис</a:t>
            </a:r>
            <a:r>
              <a:rPr lang="ru-RU" altLang="ru-RU" sz="1600" dirty="0" smtClean="0"/>
              <a:t>. ниже:</a:t>
            </a:r>
            <a:endParaRPr lang="ru-RU" altLang="ru-RU" sz="1600" dirty="0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51520" y="3838824"/>
            <a:ext cx="8627011" cy="3019176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pic>
        <p:nvPicPr>
          <p:cNvPr id="200712" name="Picture 8" descr="МЧ-5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8" y="3838824"/>
            <a:ext cx="4387608" cy="29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3" name="Picture 9" descr="МЧ-5-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2" y="3881513"/>
            <a:ext cx="3995260" cy="285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0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71940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b="1" dirty="0" smtClean="0">
                <a:solidFill>
                  <a:srgbClr val="006600"/>
                </a:solidFill>
              </a:rPr>
              <a:t>Допуски и посадки</a:t>
            </a:r>
            <a:endParaRPr lang="ru-RU" altLang="ru-RU" sz="4000" b="1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2.3</a:t>
            </a:r>
            <a:r>
              <a:rPr lang="ru-RU" sz="6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Системы д</a:t>
            </a:r>
            <a:r>
              <a:rPr lang="ru-RU" altLang="ru-RU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опусков и посадок в ЕСДП</a:t>
            </a:r>
            <a:endParaRPr lang="ru-RU" altLang="ru-RU" sz="6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80" y="4869160"/>
            <a:ext cx="164851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544" y="754533"/>
            <a:ext cx="8876952" cy="577081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300" dirty="0"/>
              <a:t>В России действует </a:t>
            </a:r>
            <a:r>
              <a:rPr lang="ru-RU" sz="2300" b="1" dirty="0">
                <a:solidFill>
                  <a:srgbClr val="FF0000"/>
                </a:solidFill>
              </a:rPr>
              <a:t>Единая система допусков и посадок </a:t>
            </a:r>
            <a:r>
              <a:rPr lang="ru-RU" sz="2300" dirty="0"/>
              <a:t>(</a:t>
            </a:r>
            <a:r>
              <a:rPr lang="ru-RU" sz="2300" b="1" dirty="0">
                <a:solidFill>
                  <a:srgbClr val="0000FF"/>
                </a:solidFill>
              </a:rPr>
              <a:t>ЕСДП</a:t>
            </a:r>
            <a:r>
              <a:rPr lang="ru-RU" sz="2300" dirty="0"/>
              <a:t>), которая соответствует </a:t>
            </a:r>
            <a:r>
              <a:rPr lang="ru-RU" sz="2300" b="1" dirty="0">
                <a:solidFill>
                  <a:srgbClr val="006600"/>
                </a:solidFill>
              </a:rPr>
              <a:t>международным стандартам </a:t>
            </a:r>
            <a:r>
              <a:rPr lang="ru-RU" sz="2300" b="1" dirty="0">
                <a:solidFill>
                  <a:srgbClr val="0000FF"/>
                </a:solidFill>
              </a:rPr>
              <a:t>ИСО</a:t>
            </a:r>
            <a:r>
              <a:rPr lang="ru-RU" sz="2300" dirty="0"/>
              <a:t>. </a:t>
            </a:r>
          </a:p>
          <a:p>
            <a:pPr algn="l"/>
            <a:endParaRPr lang="ru-RU" sz="800" b="1" u="sng" dirty="0" smtClean="0">
              <a:solidFill>
                <a:srgbClr val="FF0000"/>
              </a:solidFill>
            </a:endParaRPr>
          </a:p>
          <a:p>
            <a:pPr algn="l"/>
            <a:r>
              <a:rPr lang="ru-RU" sz="2300" b="1" u="sng" dirty="0" smtClean="0">
                <a:solidFill>
                  <a:srgbClr val="FF0000"/>
                </a:solidFill>
              </a:rPr>
              <a:t>Системой </a:t>
            </a:r>
            <a:r>
              <a:rPr lang="ru-RU" sz="2300" b="1" u="sng" dirty="0">
                <a:solidFill>
                  <a:srgbClr val="FF0000"/>
                </a:solidFill>
              </a:rPr>
              <a:t>допусков и </a:t>
            </a:r>
            <a:r>
              <a:rPr lang="ru-RU" sz="2300" b="1" u="sng" dirty="0" smtClean="0">
                <a:solidFill>
                  <a:srgbClr val="FF0000"/>
                </a:solidFill>
              </a:rPr>
              <a:t>посадок</a:t>
            </a:r>
            <a:r>
              <a:rPr lang="ru-RU" sz="2300" dirty="0" smtClean="0"/>
              <a:t> </a:t>
            </a:r>
            <a:r>
              <a:rPr lang="ru-RU" sz="2300" b="1" dirty="0" smtClean="0">
                <a:solidFill>
                  <a:srgbClr val="0000FF"/>
                </a:solidFill>
              </a:rPr>
              <a:t>– это совокупность </a:t>
            </a:r>
            <a:r>
              <a:rPr lang="ru-RU" sz="2300" b="1" dirty="0">
                <a:solidFill>
                  <a:srgbClr val="0000FF"/>
                </a:solidFill>
              </a:rPr>
              <a:t>допусков и посадок, закономерно построенных на основе опыта, теорети­ческих и экспериментальных исследований и оформленных в виде стандартов.</a:t>
            </a:r>
          </a:p>
          <a:p>
            <a:pPr algn="l"/>
            <a:endParaRPr lang="ru-RU" sz="800" dirty="0"/>
          </a:p>
          <a:p>
            <a:pPr algn="l"/>
            <a:r>
              <a:rPr lang="ru-RU" altLang="ru-RU" sz="2300" b="1" u="sng" dirty="0">
                <a:solidFill>
                  <a:srgbClr val="FF0000"/>
                </a:solidFill>
              </a:rPr>
              <a:t>Системой допусков</a:t>
            </a:r>
            <a:r>
              <a:rPr lang="ru-RU" altLang="ru-RU" sz="2300" u="sng" dirty="0">
                <a:solidFill>
                  <a:srgbClr val="FF0000"/>
                </a:solidFill>
              </a:rPr>
              <a:t> </a:t>
            </a:r>
            <a:r>
              <a:rPr lang="ru-RU" altLang="ru-RU" sz="2300" b="1" u="sng" dirty="0">
                <a:solidFill>
                  <a:srgbClr val="FF0000"/>
                </a:solidFill>
              </a:rPr>
              <a:t>и посадок</a:t>
            </a:r>
            <a:r>
              <a:rPr lang="ru-RU" altLang="ru-RU" sz="2300" b="1" dirty="0">
                <a:solidFill>
                  <a:srgbClr val="FF0000"/>
                </a:solidFill>
              </a:rPr>
              <a:t> </a:t>
            </a:r>
            <a:r>
              <a:rPr lang="ru-RU" altLang="ru-RU" sz="2300" b="1" dirty="0" smtClean="0">
                <a:solidFill>
                  <a:srgbClr val="006600"/>
                </a:solidFill>
              </a:rPr>
              <a:t>– это </a:t>
            </a:r>
            <a:r>
              <a:rPr lang="ru-RU" altLang="ru-RU" sz="2300" b="1" dirty="0">
                <a:solidFill>
                  <a:srgbClr val="006600"/>
                </a:solidFill>
              </a:rPr>
              <a:t>закономерно построенная совокупность стандартизованных допусков и предельных отклонений размеров деталей, а также посадок, образованных отверстиями и валами, имеющими стандартные предельные отклонения. 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300" dirty="0" smtClean="0"/>
              <a:t>Система </a:t>
            </a:r>
            <a:r>
              <a:rPr lang="ru-RU" sz="2300" dirty="0"/>
              <a:t>распространяется на </a:t>
            </a:r>
            <a:r>
              <a:rPr lang="ru-RU" sz="2300" b="1" dirty="0">
                <a:solidFill>
                  <a:srgbClr val="0000FF"/>
                </a:solidFill>
              </a:rPr>
              <a:t>сопрягаемые и несопрягаемые цилиндрические элементы</a:t>
            </a:r>
            <a:r>
              <a:rPr lang="ru-RU" sz="2300" dirty="0"/>
              <a:t>, ограниченные параллельными плоскостями. </a:t>
            </a:r>
            <a:endParaRPr lang="ru-RU" sz="23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2.3</a:t>
            </a:r>
            <a:r>
              <a:rPr lang="ru-RU" sz="2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Системы </a:t>
            </a:r>
            <a:r>
              <a:rPr lang="ru-RU" sz="2600" dirty="0">
                <a:solidFill>
                  <a:srgbClr val="0000FF"/>
                </a:solidFill>
                <a:latin typeface="Arial Black" panose="020B0A04020102020204" pitchFamily="34" charset="0"/>
              </a:rPr>
              <a:t>допусков и посадок </a:t>
            </a:r>
            <a:r>
              <a:rPr lang="ru-RU" sz="2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 ЕСДП</a:t>
            </a:r>
            <a:endParaRPr lang="ru-RU" sz="2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7943800" cy="3960440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Система отверстия и вала</a:t>
            </a:r>
            <a:endParaRPr lang="ru-RU" sz="6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635895"/>
            <a:ext cx="9017816" cy="6189054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00FF"/>
                </a:solidFill>
              </a:rPr>
              <a:t>Системой допусков и посадок </a:t>
            </a:r>
            <a:r>
              <a:rPr lang="ru-RU" altLang="ru-RU" sz="2000" dirty="0"/>
              <a:t>установлено, что в каждом сопряжении у одной из </a:t>
            </a:r>
            <a:r>
              <a:rPr lang="ru-RU" altLang="ru-RU" sz="2000" b="1" dirty="0">
                <a:solidFill>
                  <a:srgbClr val="FF0000"/>
                </a:solidFill>
              </a:rPr>
              <a:t>деталей (основной) </a:t>
            </a:r>
            <a:r>
              <a:rPr lang="ru-RU" altLang="ru-RU" sz="2000" dirty="0"/>
              <a:t>какое-либо </a:t>
            </a:r>
            <a:r>
              <a:rPr lang="ru-RU" altLang="ru-RU" sz="2000" b="1" dirty="0">
                <a:solidFill>
                  <a:srgbClr val="006600"/>
                </a:solidFill>
              </a:rPr>
              <a:t>отклонение </a:t>
            </a:r>
            <a:r>
              <a:rPr lang="ru-RU" altLang="ru-RU" sz="2000" b="1" u="sng" dirty="0">
                <a:solidFill>
                  <a:srgbClr val="006600"/>
                </a:solidFill>
              </a:rPr>
              <a:t>равно нулю</a:t>
            </a:r>
            <a:r>
              <a:rPr lang="ru-RU" altLang="ru-RU" sz="2000" dirty="0"/>
              <a:t>. </a:t>
            </a:r>
            <a:endParaRPr lang="ru-RU" altLang="ru-RU" sz="2000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000" dirty="0"/>
              <a:t>Стандартом предусматривается возможность использования двух систем допусков и </a:t>
            </a:r>
            <a:r>
              <a:rPr lang="ru-RU" altLang="ru-RU" sz="2000" dirty="0" smtClean="0"/>
              <a:t>посадок. </a:t>
            </a:r>
            <a:r>
              <a:rPr lang="ru-RU" altLang="ru-RU" sz="2000" dirty="0"/>
              <a:t>В зависимости от того, какая из сопрягаемых деталей принята </a:t>
            </a:r>
            <a:r>
              <a:rPr lang="ru-RU" altLang="ru-RU" sz="2000" b="1" dirty="0">
                <a:solidFill>
                  <a:srgbClr val="006600"/>
                </a:solidFill>
              </a:rPr>
              <a:t>за основную</a:t>
            </a:r>
            <a:r>
              <a:rPr lang="ru-RU" altLang="ru-RU" sz="2000" dirty="0"/>
              <a:t>, </a:t>
            </a:r>
            <a:r>
              <a:rPr lang="ru-RU" altLang="ru-RU" sz="2000" dirty="0" smtClean="0"/>
              <a:t>различают:</a:t>
            </a:r>
          </a:p>
          <a:p>
            <a:pPr marL="711200" indent="-355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посадки </a:t>
            </a:r>
            <a:r>
              <a:rPr lang="ru-RU" altLang="ru-RU" sz="2000" b="1" u="sng" dirty="0">
                <a:solidFill>
                  <a:srgbClr val="0000FF"/>
                </a:solidFill>
              </a:rPr>
              <a:t>в системе </a:t>
            </a:r>
            <a:r>
              <a:rPr lang="ru-RU" altLang="ru-RU" sz="2000" b="1" u="sng" dirty="0" smtClean="0">
                <a:solidFill>
                  <a:srgbClr val="0000FF"/>
                </a:solidFill>
              </a:rPr>
              <a:t>отверстия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(основное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отверстие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);</a:t>
            </a:r>
          </a:p>
          <a:p>
            <a:pPr marL="711200" indent="-355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посадки </a:t>
            </a:r>
            <a:r>
              <a:rPr lang="ru-RU" altLang="ru-RU" sz="2000" b="1" u="sng" dirty="0">
                <a:solidFill>
                  <a:srgbClr val="0000FF"/>
                </a:solidFill>
              </a:rPr>
              <a:t>в системе </a:t>
            </a:r>
            <a:r>
              <a:rPr lang="ru-RU" altLang="ru-RU" sz="2000" b="1" u="sng" dirty="0" smtClean="0">
                <a:solidFill>
                  <a:srgbClr val="0000FF"/>
                </a:solidFill>
              </a:rPr>
              <a:t>вала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 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(основной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вал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).</a:t>
            </a:r>
            <a:endParaRPr lang="ru-RU" altLang="ru-RU" sz="2000" b="1" dirty="0">
              <a:solidFill>
                <a:srgbClr val="0066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Посадки </a:t>
            </a:r>
            <a:r>
              <a:rPr lang="ru-RU" altLang="ru-RU" sz="2000" b="1" dirty="0">
                <a:solidFill>
                  <a:srgbClr val="FF0000"/>
                </a:solidFill>
              </a:rPr>
              <a:t>в системе отверстия </a:t>
            </a:r>
            <a:r>
              <a:rPr lang="ru-RU" altLang="ru-RU" sz="2000" b="1" dirty="0" smtClean="0"/>
              <a:t>– это посадки</a:t>
            </a:r>
            <a:r>
              <a:rPr lang="ru-RU" altLang="ru-RU" sz="2000" b="1" dirty="0"/>
              <a:t>, в которых различные зазоры и, натяги получают соединением различных валов с </a:t>
            </a:r>
            <a:r>
              <a:rPr lang="ru-RU" altLang="ru-RU" sz="2000" b="1" dirty="0">
                <a:solidFill>
                  <a:srgbClr val="0000FF"/>
                </a:solidFill>
              </a:rPr>
              <a:t>основным отверстием</a:t>
            </a:r>
            <a:r>
              <a:rPr lang="ru-RU" altLang="ru-RU" sz="2000" b="1" dirty="0" smtClean="0"/>
              <a:t>.</a:t>
            </a:r>
          </a:p>
          <a:p>
            <a:pPr marL="355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У основного отверстия </a:t>
            </a:r>
            <a:r>
              <a:rPr lang="ru-RU" sz="2000" b="1" dirty="0">
                <a:solidFill>
                  <a:srgbClr val="006600"/>
                </a:solidFill>
              </a:rPr>
              <a:t>нижнее отклонение </a:t>
            </a:r>
            <a:r>
              <a:rPr lang="ru-RU" sz="2000" b="1" dirty="0">
                <a:solidFill>
                  <a:srgbClr val="FF0066"/>
                </a:solidFill>
              </a:rPr>
              <a:t>равно </a:t>
            </a:r>
            <a:r>
              <a:rPr lang="ru-RU" sz="2000" b="1" dirty="0" smtClean="0">
                <a:solidFill>
                  <a:srgbClr val="FF0066"/>
                </a:solidFill>
              </a:rPr>
              <a:t>нулю </a:t>
            </a: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EI = 0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/>
              <a:t> </a:t>
            </a:r>
            <a:r>
              <a:rPr lang="ru-RU" sz="2000" dirty="0"/>
              <a:t>а основное отверстие обозначается </a:t>
            </a:r>
            <a:r>
              <a:rPr lang="ru-RU" sz="2000" b="1" dirty="0">
                <a:solidFill>
                  <a:srgbClr val="FF0066"/>
                </a:solidFill>
              </a:rPr>
              <a:t>Н</a:t>
            </a:r>
            <a:r>
              <a:rPr lang="ru-RU" sz="2000" dirty="0"/>
              <a:t>. </a:t>
            </a:r>
            <a:endParaRPr lang="en-US" sz="2000" dirty="0" smtClean="0"/>
          </a:p>
          <a:p>
            <a:pPr marL="355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На </a:t>
            </a:r>
            <a:r>
              <a:rPr lang="ru-RU" sz="2000" dirty="0"/>
              <a:t>чертеже такие посадки обозначаются</a:t>
            </a:r>
            <a:r>
              <a:rPr lang="ru-RU" sz="2000" dirty="0" smtClean="0"/>
              <a:t>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50Н9/</a:t>
            </a:r>
            <a:r>
              <a:rPr lang="en-US" sz="2000" b="1" dirty="0">
                <a:solidFill>
                  <a:srgbClr val="FF0000"/>
                </a:solidFill>
              </a:rPr>
              <a:t>d9; </a:t>
            </a:r>
            <a:r>
              <a:rPr lang="en-US" sz="2000" b="1" dirty="0" smtClean="0">
                <a:solidFill>
                  <a:srgbClr val="FF0000"/>
                </a:solidFill>
              </a:rPr>
              <a:t>50</a:t>
            </a:r>
            <a:r>
              <a:rPr lang="ru-RU" sz="2000" b="1" dirty="0">
                <a:solidFill>
                  <a:srgbClr val="FF0000"/>
                </a:solidFill>
              </a:rPr>
              <a:t>Н7/</a:t>
            </a:r>
            <a:r>
              <a:rPr lang="en-US" sz="2000" b="1" dirty="0" smtClean="0">
                <a:solidFill>
                  <a:srgbClr val="FF0000"/>
                </a:solidFill>
              </a:rPr>
              <a:t>k6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FF0000"/>
                </a:solidFill>
              </a:rPr>
              <a:t>Посадки в системе вала </a:t>
            </a:r>
            <a:r>
              <a:rPr lang="ru-RU" altLang="ru-RU" sz="2000" b="1" dirty="0" smtClean="0"/>
              <a:t>– посадки, </a:t>
            </a:r>
            <a:r>
              <a:rPr lang="ru-RU" altLang="ru-RU" sz="2000" b="1" dirty="0"/>
              <a:t>в которых различные зазоры и натяги получают соединением различных отверстий с </a:t>
            </a:r>
            <a:r>
              <a:rPr lang="ru-RU" altLang="ru-RU" sz="2000" b="1" dirty="0">
                <a:solidFill>
                  <a:srgbClr val="0000FF"/>
                </a:solidFill>
              </a:rPr>
              <a:t>основным валом</a:t>
            </a:r>
            <a:r>
              <a:rPr lang="ru-RU" altLang="ru-RU" sz="2000" b="1" dirty="0" smtClean="0"/>
              <a:t>.</a:t>
            </a:r>
            <a:endParaRPr lang="en-US" altLang="ru-RU" sz="2000" b="1" dirty="0" smtClean="0"/>
          </a:p>
          <a:p>
            <a:pPr marL="3556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У основного вала </a:t>
            </a:r>
            <a:r>
              <a:rPr lang="ru-RU" sz="2000" b="1" dirty="0">
                <a:solidFill>
                  <a:srgbClr val="006600"/>
                </a:solidFill>
              </a:rPr>
              <a:t>верхнее отклонение </a:t>
            </a:r>
            <a:r>
              <a:rPr lang="ru-RU" sz="2000" b="1" dirty="0">
                <a:solidFill>
                  <a:srgbClr val="FF0066"/>
                </a:solidFill>
              </a:rPr>
              <a:t>равно </a:t>
            </a:r>
            <a:r>
              <a:rPr lang="ru-RU" sz="2000" b="1" dirty="0" smtClean="0">
                <a:solidFill>
                  <a:srgbClr val="FF0066"/>
                </a:solidFill>
              </a:rPr>
              <a:t>нулю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</a:rPr>
              <a:t>es</a:t>
            </a:r>
            <a:r>
              <a:rPr lang="en-US" sz="2000" b="1" dirty="0" smtClean="0">
                <a:solidFill>
                  <a:srgbClr val="FF0000"/>
                </a:solidFill>
              </a:rPr>
              <a:t> = </a:t>
            </a:r>
            <a:r>
              <a:rPr lang="en-US" sz="2000" b="1" dirty="0">
                <a:solidFill>
                  <a:srgbClr val="FF0000"/>
                </a:solidFill>
              </a:rPr>
              <a:t>0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  <a:r>
              <a:rPr lang="ru-RU" sz="2000" dirty="0" smtClean="0"/>
              <a:t>, </a:t>
            </a:r>
            <a:r>
              <a:rPr lang="ru-RU" sz="2000" dirty="0"/>
              <a:t>а основное отверстие обозначается </a:t>
            </a:r>
            <a:r>
              <a:rPr lang="ru-RU" sz="2000" b="1" dirty="0">
                <a:solidFill>
                  <a:srgbClr val="FF0066"/>
                </a:solidFill>
              </a:rPr>
              <a:t>h</a:t>
            </a:r>
            <a:r>
              <a:rPr lang="ru-RU" sz="2000" dirty="0"/>
              <a:t>. </a:t>
            </a:r>
            <a:endParaRPr lang="en-US" sz="2000" dirty="0" smtClean="0"/>
          </a:p>
          <a:p>
            <a:pPr marL="3556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На </a:t>
            </a:r>
            <a:r>
              <a:rPr lang="ru-RU" sz="2000" dirty="0"/>
              <a:t>чертеже такие посадки </a:t>
            </a:r>
            <a:r>
              <a:rPr lang="ru-RU" sz="2000" dirty="0" smtClean="0"/>
              <a:t>обозначаются: </a:t>
            </a:r>
            <a:r>
              <a:rPr lang="ru-RU" sz="2000" b="1" dirty="0" smtClean="0">
                <a:solidFill>
                  <a:srgbClr val="FF0000"/>
                </a:solidFill>
              </a:rPr>
              <a:t>50D9/h9</a:t>
            </a:r>
            <a:r>
              <a:rPr lang="ru-RU" sz="2000" b="1" dirty="0">
                <a:solidFill>
                  <a:srgbClr val="FF0000"/>
                </a:solidFill>
              </a:rPr>
              <a:t>; </a:t>
            </a:r>
            <a:r>
              <a:rPr lang="ru-RU" sz="2000" b="1" dirty="0" smtClean="0">
                <a:solidFill>
                  <a:srgbClr val="FF0000"/>
                </a:solidFill>
              </a:rPr>
              <a:t>50 R7/h6; 50K7/h6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900" dirty="0" smtClean="0">
                <a:solidFill>
                  <a:srgbClr val="FF0000"/>
                </a:solidFill>
                <a:latin typeface="+mj-lt"/>
              </a:rPr>
              <a:t>СИСТЕМЫ ДОПУСКОВ И ПОСАДОК В ЕСДП</a:t>
            </a:r>
            <a:endParaRPr lang="ru-RU" sz="29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98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388424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СИСТЕМЫ ПОСАДОК В ЕСДП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" y="1762026"/>
            <a:ext cx="9027953" cy="281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686" y="4596804"/>
            <a:ext cx="85878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Основное отверстие</a:t>
            </a:r>
            <a:r>
              <a:rPr lang="ru-RU" altLang="ru-RU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i="1" dirty="0">
                <a:latin typeface="Times New Roman" pitchFamily="18" charset="0"/>
              </a:rPr>
              <a:t>– </a:t>
            </a:r>
            <a:r>
              <a:rPr lang="ru-RU" altLang="ru-RU" sz="2800" dirty="0">
                <a:latin typeface="Times New Roman" pitchFamily="18" charset="0"/>
              </a:rPr>
              <a:t>отверстие, нижнее отклонение которого равно нулю, т.е. </a:t>
            </a:r>
            <a:r>
              <a:rPr lang="en-US" altLang="ru-RU" sz="2800" b="1" i="1" dirty="0">
                <a:solidFill>
                  <a:srgbClr val="FF0000"/>
                </a:solidFill>
                <a:latin typeface="Times New Roman" pitchFamily="18" charset="0"/>
              </a:rPr>
              <a:t>EI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= 0</a:t>
            </a:r>
            <a:r>
              <a:rPr lang="ru-RU" altLang="ru-RU" sz="2800" dirty="0" smtClean="0">
                <a:latin typeface="Times New Roman" pitchFamily="18" charset="0"/>
              </a:rPr>
              <a:t>.</a:t>
            </a:r>
          </a:p>
          <a:p>
            <a:pPr algn="l"/>
            <a:endParaRPr lang="ru-RU" altLang="ru-RU" sz="1200" dirty="0">
              <a:latin typeface="Times New Roman" pitchFamily="18" charset="0"/>
            </a:endParaRPr>
          </a:p>
          <a:p>
            <a:pPr algn="l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Основный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вал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</a:rPr>
              <a:t>– вал, верхнее отклонение которого равно нулю, т.е. </a:t>
            </a:r>
            <a:r>
              <a:rPr lang="en-US" altLang="ru-RU" sz="2800" b="1" i="1" dirty="0" err="1">
                <a:solidFill>
                  <a:srgbClr val="FF0000"/>
                </a:solidFill>
                <a:latin typeface="Times New Roman" pitchFamily="18" charset="0"/>
              </a:rPr>
              <a:t>es</a:t>
            </a:r>
            <a:r>
              <a:rPr lang="en-US" altLang="ru-RU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= 0</a:t>
            </a:r>
            <a:r>
              <a:rPr lang="ru-RU" altLang="ru-RU" sz="2800" dirty="0" smtClean="0">
                <a:latin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675" y="781992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alt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отверстия</a:t>
            </a:r>
            <a:r>
              <a:rPr lang="ru-RU" alt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i="1" dirty="0">
                <a:solidFill>
                  <a:srgbClr val="006600"/>
                </a:solidFill>
              </a:rPr>
              <a:t>(основное отверстие)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78199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altLang="ru-RU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вала</a:t>
            </a:r>
            <a:r>
              <a:rPr lang="ru-RU" alt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i="1" dirty="0">
                <a:solidFill>
                  <a:srgbClr val="006600"/>
                </a:solidFill>
              </a:rPr>
              <a:t>(основной вал)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7824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900" dirty="0" smtClean="0">
                <a:solidFill>
                  <a:srgbClr val="FF0000"/>
                </a:solidFill>
                <a:latin typeface="+mj-lt"/>
              </a:rPr>
              <a:t>СИСТЕМЫ ДОПУСКОВ И ПОСАДОК В ЕСДП</a:t>
            </a:r>
            <a:endParaRPr lang="ru-RU" sz="2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3024336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Точные отверстия </a:t>
            </a:r>
            <a:r>
              <a:rPr lang="ru-RU" sz="2400" b="1" dirty="0">
                <a:solidFill>
                  <a:srgbClr val="0000FF"/>
                </a:solidFill>
              </a:rPr>
              <a:t>обрабатываются дорогостоящим мерным </a:t>
            </a:r>
            <a:r>
              <a:rPr lang="ru-RU" sz="2400" b="1" dirty="0" smtClean="0">
                <a:solidFill>
                  <a:srgbClr val="0000FF"/>
                </a:solidFill>
              </a:rPr>
              <a:t>инструментом (</a:t>
            </a:r>
            <a:r>
              <a:rPr lang="ru-RU" sz="2400" b="1" dirty="0">
                <a:solidFill>
                  <a:srgbClr val="0000FF"/>
                </a:solidFill>
              </a:rPr>
              <a:t>зенкерами, </a:t>
            </a:r>
            <a:r>
              <a:rPr lang="ru-RU" sz="2400" b="1" dirty="0" smtClean="0">
                <a:solidFill>
                  <a:srgbClr val="0000FF"/>
                </a:solidFill>
              </a:rPr>
              <a:t>развёртками</a:t>
            </a:r>
            <a:r>
              <a:rPr lang="ru-RU" sz="2400" b="1" dirty="0">
                <a:solidFill>
                  <a:srgbClr val="0000FF"/>
                </a:solidFill>
              </a:rPr>
              <a:t>, протяжками и т.п.). Каждый такой инструмент применяют для обработки только одного размера с </a:t>
            </a:r>
            <a:r>
              <a:rPr lang="ru-RU" sz="2400" b="1" dirty="0" smtClean="0">
                <a:solidFill>
                  <a:srgbClr val="0000FF"/>
                </a:solidFill>
              </a:rPr>
              <a:t>определённым </a:t>
            </a:r>
            <a:r>
              <a:rPr lang="ru-RU" sz="2400" b="1" dirty="0">
                <a:solidFill>
                  <a:srgbClr val="0000FF"/>
                </a:solidFill>
              </a:rPr>
              <a:t>полем допуска.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Валы</a:t>
            </a:r>
            <a:r>
              <a:rPr lang="ru-RU" sz="2400" b="1" i="1" dirty="0"/>
              <a:t> </a:t>
            </a:r>
            <a:r>
              <a:rPr lang="ru-RU" sz="2400" b="1" dirty="0">
                <a:solidFill>
                  <a:srgbClr val="006600"/>
                </a:solidFill>
              </a:rPr>
              <a:t>же независимо от из размера обрабатывают одним и тем же резцом или шлифовальным кругом.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49080"/>
            <a:ext cx="8640960" cy="1815882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00FF"/>
                </a:solidFill>
              </a:rPr>
              <a:t>При </a:t>
            </a:r>
            <a:r>
              <a:rPr lang="ru-RU" sz="2800" b="1" dirty="0">
                <a:solidFill>
                  <a:srgbClr val="0000FF"/>
                </a:solidFill>
              </a:rPr>
              <a:t>широком применении </a:t>
            </a:r>
            <a:r>
              <a:rPr lang="ru-RU" sz="2800" b="1" dirty="0">
                <a:solidFill>
                  <a:srgbClr val="006600"/>
                </a:solidFill>
              </a:rPr>
              <a:t>системы вала </a:t>
            </a:r>
            <a:r>
              <a:rPr lang="ru-RU" sz="2800" b="1" dirty="0">
                <a:solidFill>
                  <a:srgbClr val="0000FF"/>
                </a:solidFill>
              </a:rPr>
              <a:t>необходимость в мерном инструменте многократно возрастет, поэтому</a:t>
            </a:r>
            <a:r>
              <a:rPr lang="ru-RU" sz="2800" b="1" dirty="0"/>
              <a:t> </a:t>
            </a:r>
            <a:r>
              <a:rPr lang="ru-RU" sz="2800" b="1" u="sng" dirty="0">
                <a:solidFill>
                  <a:srgbClr val="FF0000"/>
                </a:solidFill>
              </a:rPr>
              <a:t>предпочтение </a:t>
            </a:r>
            <a:r>
              <a:rPr lang="ru-RU" sz="2800" b="1" u="sng" dirty="0" smtClean="0">
                <a:solidFill>
                  <a:srgbClr val="FF0000"/>
                </a:solidFill>
              </a:rPr>
              <a:t>отдаётся </a:t>
            </a:r>
            <a:r>
              <a:rPr lang="ru-RU" sz="2800" b="1" i="1" u="sng" dirty="0">
                <a:solidFill>
                  <a:srgbClr val="FF0000"/>
                </a:solidFill>
              </a:rPr>
              <a:t>системе отверстия</a:t>
            </a:r>
            <a:r>
              <a:rPr lang="ru-RU" sz="2800" b="1" u="sng" dirty="0" smtClean="0">
                <a:solidFill>
                  <a:srgbClr val="FF0000"/>
                </a:solidFill>
              </a:rPr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35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900" dirty="0" smtClean="0">
                <a:solidFill>
                  <a:srgbClr val="FF0000"/>
                </a:solidFill>
                <a:latin typeface="+mj-lt"/>
              </a:rPr>
              <a:t>СИСТЕМЫ ДОПУСКОВ И ПОСАДОК В ЕСДП</a:t>
            </a:r>
            <a:endParaRPr lang="ru-RU" sz="2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00FF"/>
                </a:solidFill>
              </a:rPr>
              <a:t>Однако </a:t>
            </a:r>
            <a:r>
              <a:rPr lang="ru-RU" sz="1800" b="1" dirty="0">
                <a:solidFill>
                  <a:srgbClr val="0000FF"/>
                </a:solidFill>
              </a:rPr>
              <a:t>в некоторых случаях по конструктивным соображениям приходится применять </a:t>
            </a:r>
            <a:r>
              <a:rPr lang="ru-RU" sz="1800" b="1" dirty="0">
                <a:solidFill>
                  <a:srgbClr val="FF0000"/>
                </a:solidFill>
              </a:rPr>
              <a:t>систему вала</a:t>
            </a:r>
            <a:r>
              <a:rPr lang="ru-RU" sz="1800" b="1" dirty="0">
                <a:solidFill>
                  <a:srgbClr val="0000FF"/>
                </a:solidFill>
              </a:rPr>
              <a:t>,</a:t>
            </a:r>
            <a:r>
              <a:rPr lang="ru-RU" sz="1800" b="1" dirty="0"/>
              <a:t> </a:t>
            </a:r>
            <a:r>
              <a:rPr lang="ru-RU" sz="1800" b="1" dirty="0">
                <a:solidFill>
                  <a:srgbClr val="0000FF"/>
                </a:solidFill>
              </a:rPr>
              <a:t>например, когда требуется чередовать соединение нескольких отверстий одинакового номинального размера, но с разными посадками на одном валу. 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6600"/>
                </a:solidFill>
              </a:rPr>
              <a:t>На</a:t>
            </a:r>
            <a:r>
              <a:rPr lang="ru-RU" sz="1800" b="1" dirty="0" smtClean="0"/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рис. а </a:t>
            </a:r>
            <a:r>
              <a:rPr lang="ru-RU" sz="1800" b="1" dirty="0">
                <a:solidFill>
                  <a:srgbClr val="006600"/>
                </a:solidFill>
              </a:rPr>
              <a:t>показано соединение, имеющее подвижную посадку поршневого пальца</a:t>
            </a:r>
            <a:r>
              <a:rPr lang="ru-RU" sz="1800" b="1" dirty="0"/>
              <a:t> </a:t>
            </a:r>
            <a:r>
              <a:rPr lang="ru-RU" sz="1800" b="1" dirty="0">
                <a:solidFill>
                  <a:srgbClr val="FF0000"/>
                </a:solidFill>
              </a:rPr>
              <a:t>1</a:t>
            </a:r>
            <a:r>
              <a:rPr lang="ru-RU" sz="1800" b="1" dirty="0"/>
              <a:t> с шатуном </a:t>
            </a:r>
            <a:r>
              <a:rPr lang="ru-RU" sz="1800" b="1" dirty="0">
                <a:solidFill>
                  <a:srgbClr val="FF0000"/>
                </a:solidFill>
              </a:rPr>
              <a:t>2</a:t>
            </a:r>
            <a:r>
              <a:rPr lang="ru-RU" sz="1800" b="1" dirty="0"/>
              <a:t> </a:t>
            </a:r>
            <a:r>
              <a:rPr lang="ru-RU" sz="1800" b="1" dirty="0">
                <a:solidFill>
                  <a:srgbClr val="006600"/>
                </a:solidFill>
              </a:rPr>
              <a:t>и неподвижную в бобышках поршня </a:t>
            </a:r>
            <a:r>
              <a:rPr lang="ru-RU" sz="1800" b="1" dirty="0">
                <a:solidFill>
                  <a:srgbClr val="FF0000"/>
                </a:solidFill>
              </a:rPr>
              <a:t>3</a:t>
            </a:r>
            <a:r>
              <a:rPr lang="ru-RU" sz="1800" b="1" dirty="0">
                <a:solidFill>
                  <a:srgbClr val="006600"/>
                </a:solidFill>
              </a:rPr>
              <a:t>, которое </a:t>
            </a:r>
            <a:r>
              <a:rPr lang="ru-RU" sz="1800" b="1" dirty="0">
                <a:solidFill>
                  <a:srgbClr val="FF0000"/>
                </a:solidFill>
              </a:rPr>
              <a:t>целесообразно выполнить в системе вала </a:t>
            </a:r>
            <a:r>
              <a:rPr lang="ru-RU" sz="1800" b="1" dirty="0">
                <a:solidFill>
                  <a:srgbClr val="006600"/>
                </a:solidFill>
              </a:rPr>
              <a:t>(</a:t>
            </a:r>
            <a:r>
              <a:rPr lang="ru-RU" sz="1800" b="1" i="1" dirty="0" smtClean="0">
                <a:solidFill>
                  <a:srgbClr val="FF0000"/>
                </a:solidFill>
              </a:rPr>
              <a:t>рис. в</a:t>
            </a:r>
            <a:r>
              <a:rPr lang="ru-RU" sz="1800" b="1" dirty="0">
                <a:solidFill>
                  <a:srgbClr val="006600"/>
                </a:solidFill>
              </a:rPr>
              <a:t>), а не в системе отверстия (</a:t>
            </a:r>
            <a:r>
              <a:rPr lang="ru-RU" sz="1800" b="1" i="1" dirty="0" smtClean="0">
                <a:solidFill>
                  <a:srgbClr val="FF0000"/>
                </a:solidFill>
              </a:rPr>
              <a:t>рис. б</a:t>
            </a:r>
            <a:r>
              <a:rPr lang="ru-RU" sz="1800" b="1" dirty="0" smtClean="0">
                <a:solidFill>
                  <a:srgbClr val="006600"/>
                </a:solidFill>
              </a:rPr>
              <a:t>).</a:t>
            </a:r>
            <a:r>
              <a:rPr lang="ru-RU" sz="1800" b="1" dirty="0">
                <a:solidFill>
                  <a:srgbClr val="006600"/>
                </a:solidFill>
              </a:rPr>
              <a:t/>
            </a:r>
            <a:br>
              <a:rPr lang="ru-RU" sz="1800" b="1" dirty="0">
                <a:solidFill>
                  <a:srgbClr val="006600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Систему вала выгоднее применять тогда, когда оси, валики, штифты могут быть изготовлены из точных холоднотянутых прутков без дополнительной механической обработки их наружных поверхностей.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87639"/>
            <a:ext cx="9046849" cy="29203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2294" y="5659405"/>
            <a:ext cx="176420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Система </a:t>
            </a:r>
            <a:r>
              <a:rPr lang="ru-RU" b="1" dirty="0">
                <a:solidFill>
                  <a:srgbClr val="FF0000"/>
                </a:solidFill>
              </a:rPr>
              <a:t>вала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2184" y="5679998"/>
            <a:ext cx="239963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Система отверстия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0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900" dirty="0" smtClean="0">
                <a:solidFill>
                  <a:srgbClr val="FF0000"/>
                </a:solidFill>
                <a:latin typeface="+mj-lt"/>
              </a:rPr>
              <a:t>СИСТЕМЫ ДОПУСКОВ И ПОСАДОК В ЕСДП</a:t>
            </a:r>
            <a:endParaRPr lang="ru-RU" sz="2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4006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006600"/>
                </a:solidFill>
              </a:rPr>
              <a:t>В тех случаях, когда посадку экономически выгоднее получить за счёт различных размеров отверстия при постоянном поле допуска вала, применяют</a:t>
            </a:r>
            <a:r>
              <a:rPr lang="ru-RU" sz="2200" b="1" dirty="0" smtClean="0"/>
              <a:t> </a:t>
            </a:r>
            <a:r>
              <a:rPr lang="ru-RU" sz="2200" b="1" i="1" dirty="0" smtClean="0">
                <a:solidFill>
                  <a:srgbClr val="FF0000"/>
                </a:solidFill>
              </a:rPr>
              <a:t>систему вала.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marL="628650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00FF"/>
                </a:solidFill>
              </a:rPr>
              <a:t>подшипники качения в корпус (стандартные детали);</a:t>
            </a:r>
          </a:p>
          <a:p>
            <a:pPr marL="628650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00FF"/>
                </a:solidFill>
              </a:rPr>
              <a:t>шпонки призматические и сегментные (шпонка одна, а посадки на вал и втулку разные </a:t>
            </a:r>
            <a:r>
              <a:rPr lang="ru-RU" sz="2200" b="1" smtClean="0">
                <a:solidFill>
                  <a:srgbClr val="0000FF"/>
                </a:solidFill>
              </a:rPr>
              <a:t>за счёт </a:t>
            </a:r>
            <a:r>
              <a:rPr lang="ru-RU" sz="2200" b="1" dirty="0" smtClean="0">
                <a:solidFill>
                  <a:srgbClr val="0000FF"/>
                </a:solidFill>
              </a:rPr>
              <a:t>полей допусков вала и втулки);</a:t>
            </a:r>
          </a:p>
          <a:p>
            <a:pPr marL="628650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00FF"/>
                </a:solidFill>
              </a:rPr>
              <a:t>для отверстий малого диаметра (</a:t>
            </a:r>
            <a:r>
              <a:rPr lang="ru-RU" sz="2200" b="1" i="1" dirty="0" smtClean="0">
                <a:solidFill>
                  <a:srgbClr val="0000FF"/>
                </a:solidFill>
              </a:rPr>
              <a:t>d</a:t>
            </a:r>
            <a:r>
              <a:rPr lang="ru-RU" sz="2200" b="1" dirty="0" smtClean="0">
                <a:solidFill>
                  <a:srgbClr val="0000FF"/>
                </a:solidFill>
              </a:rPr>
              <a:t> &lt; 1 </a:t>
            </a:r>
            <a:r>
              <a:rPr lang="ru-RU" sz="2200" b="1" i="1" dirty="0" smtClean="0">
                <a:solidFill>
                  <a:srgbClr val="0000FF"/>
                </a:solidFill>
              </a:rPr>
              <a:t>мм</a:t>
            </a:r>
            <a:r>
              <a:rPr lang="ru-RU" sz="2200" b="1" dirty="0" smtClean="0">
                <a:solidFill>
                  <a:srgbClr val="0000FF"/>
                </a:solidFill>
              </a:rPr>
              <a:t>), когда вал точно обработать труднее, чем отверстие;</a:t>
            </a:r>
          </a:p>
          <a:p>
            <a:pPr marL="628650" indent="-447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>
                <a:solidFill>
                  <a:srgbClr val="0000FF"/>
                </a:solidFill>
              </a:rPr>
              <a:t>для длинных валов, особенно, когда на отдельных участках вала одного номинального размера необходимо поместить несколько деталей с разными посадками.</a:t>
            </a:r>
          </a:p>
          <a:p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5226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http://www.kompr.ru/images2/k24m_01_02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4" y="1988840"/>
            <a:ext cx="4303154" cy="4382998"/>
          </a:xfrm>
          <a:prstGeom prst="rect">
            <a:avLst/>
          </a:prstGeom>
          <a:noFill/>
        </p:spPr>
      </p:pic>
      <p:pic>
        <p:nvPicPr>
          <p:cNvPr id="7170" name="Picture 2" descr="http://files3.vunivere.ru/workbase/00/04/09/59/images/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97286"/>
            <a:ext cx="5061065" cy="41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29"/>
            <a:ext cx="9144000" cy="2267743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 marL="628650" indent="-546100">
              <a:buNone/>
              <a:tabLst>
                <a:tab pos="628650" algn="l"/>
              </a:tabLst>
            </a:pPr>
            <a:r>
              <a:rPr lang="ru-RU" b="1" i="1" dirty="0" smtClean="0">
                <a:solidFill>
                  <a:srgbClr val="0000FF"/>
                </a:solidFill>
              </a:rPr>
              <a:t>1)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1100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Подвижные соединения</a:t>
            </a:r>
            <a:r>
              <a:rPr lang="ru-RU" dirty="0" smtClean="0"/>
              <a:t>, в которых одна соединяемая деталь во время работы механизма перемещается относительно другой в определенных направлениях.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3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c38/000b1c3f-4b4e6b0e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7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3694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0c38/000b1c3f-4b4e6b0e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250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1c79bca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" y="116632"/>
            <a:ext cx="8964488" cy="663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08784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809" y="116632"/>
            <a:ext cx="8787679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СИСТЕМЫ ОТВЕРСТИЯ И ВАЛА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r="10738"/>
          <a:stretch>
            <a:fillRect/>
          </a:stretch>
        </p:blipFill>
        <p:spPr bwMode="auto">
          <a:xfrm>
            <a:off x="176809" y="692696"/>
            <a:ext cx="8859687" cy="442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987" y="5229200"/>
            <a:ext cx="8967509" cy="153888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100" b="1" i="1" dirty="0">
                <a:solidFill>
                  <a:srgbClr val="FF0000"/>
                </a:solidFill>
                <a:latin typeface="Times New Roman" pitchFamily="18" charset="0"/>
              </a:rPr>
              <a:t>Посадки в</a:t>
            </a:r>
            <a:r>
              <a:rPr lang="ru-RU" altLang="ru-RU" sz="2100" b="1" i="1" dirty="0">
                <a:solidFill>
                  <a:srgbClr val="FF0000"/>
                </a:solidFill>
              </a:rPr>
              <a:t> </a:t>
            </a:r>
            <a:r>
              <a:rPr lang="ru-RU" altLang="ru-RU" sz="2100" b="1" i="1" dirty="0">
                <a:solidFill>
                  <a:srgbClr val="FF0000"/>
                </a:solidFill>
                <a:latin typeface="Times New Roman" pitchFamily="18" charset="0"/>
              </a:rPr>
              <a:t>системе отверстия</a:t>
            </a:r>
            <a:r>
              <a:rPr lang="ru-RU" altLang="ru-RU" sz="21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100" dirty="0" smtClean="0">
                <a:latin typeface="Times New Roman" pitchFamily="18" charset="0"/>
              </a:rPr>
              <a:t>– это </a:t>
            </a:r>
            <a:r>
              <a:rPr lang="ru-RU" altLang="ru-RU" sz="2100" dirty="0">
                <a:latin typeface="Times New Roman" pitchFamily="18" charset="0"/>
              </a:rPr>
              <a:t>посадки, в которых различные зазоры и натяги получаются соединением различных валов с основным отверстием.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100" b="1" i="1" dirty="0" smtClean="0">
                <a:solidFill>
                  <a:srgbClr val="FF0000"/>
                </a:solidFill>
                <a:latin typeface="Times New Roman" pitchFamily="18" charset="0"/>
              </a:rPr>
              <a:t>Посадки </a:t>
            </a:r>
            <a:r>
              <a:rPr lang="ru-RU" altLang="ru-RU" sz="2100" b="1" i="1" dirty="0">
                <a:solidFill>
                  <a:srgbClr val="FF0000"/>
                </a:solidFill>
                <a:latin typeface="Times New Roman" pitchFamily="18" charset="0"/>
              </a:rPr>
              <a:t>в системе вала</a:t>
            </a:r>
            <a:r>
              <a:rPr lang="ru-RU" altLang="ru-RU" sz="21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100" dirty="0" smtClean="0">
                <a:latin typeface="Times New Roman" pitchFamily="18" charset="0"/>
              </a:rPr>
              <a:t>– это </a:t>
            </a:r>
            <a:r>
              <a:rPr lang="ru-RU" altLang="ru-RU" sz="2100" dirty="0">
                <a:latin typeface="Times New Roman" pitchFamily="18" charset="0"/>
              </a:rPr>
              <a:t>посадки, в которых различные зазоры и натяги получаются соединением различных отверстий с основным валом.</a:t>
            </a:r>
            <a:r>
              <a:rPr lang="ru-RU" altLang="ru-RU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15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809" y="116632"/>
            <a:ext cx="8787679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СИСТЕМЫ ОТВЕРСТИЯ И ВАЛА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mplast.by/wp-content/uploads/2018/07/Posadki-po-sisteme-otverstiya-i-po-sisteme-va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128272" cy="39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rca.ru/images/knigi/archive/remont-transform-nv/remont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95" y="715963"/>
            <a:ext cx="5546898" cy="18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809" y="116632"/>
            <a:ext cx="8787679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СИСТЕМЫ ОТВЕРСТИЯ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ds04.infourok.ru/uploads/ex/04a0/00074417-615ae08a/hello_html_619d96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2" y="770037"/>
            <a:ext cx="8239092" cy="55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809" y="116632"/>
            <a:ext cx="8787679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СИСТЕМЫ ВАЛА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studfile.net/html/44136/226/html_7VC94s6Jqa.MEq9/img-gi8Y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28564"/>
            <a:ext cx="6792539" cy="56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46" y="188640"/>
            <a:ext cx="8964488" cy="63709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Специальное правило определения основных отклонений отверстий: </a:t>
            </a:r>
            <a:endParaRPr lang="ru-RU" sz="2400" b="1" i="1" dirty="0" smtClean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соответствующие друг другу посадки в системе отверстия и в системе вала, в которых отверстие данного квалитета соединяется с валом ближайшего, более точного квалитета (например,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Н7/р6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Р7/h6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 должны иметь одинаковые зазоры и натяги (</a:t>
            </a:r>
            <a:r>
              <a:rPr lang="ru-RU" sz="2400" b="1" dirty="0">
                <a:solidFill>
                  <a:srgbClr val="0066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рис. 2.4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 =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+ , </a:t>
            </a:r>
            <a:endParaRPr lang="ru-RU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где = </a:t>
            </a:r>
            <a:r>
              <a:rPr lang="ru-RU" sz="24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b="1" baseline="-25000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– IT</a:t>
            </a:r>
            <a:r>
              <a:rPr lang="ru-RU" sz="2400" b="1" baseline="-25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 т. е. равна разности между допуском рассматриваемого квалитета, с которым будет сочетаться данное основное отклонение, и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допуском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ближайшего, более точного квалитета. </a:t>
            </a:r>
            <a:endParaRPr lang="ru-RU" sz="2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ru-RU" sz="24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действительно для отверстий </a:t>
            </a:r>
            <a:r>
              <a:rPr lang="ru-RU" sz="24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размером свыше 3 мм: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J, K, M и N до IT8 включительно и от Р до ZC до IT7 включительно.</a:t>
            </a:r>
            <a:endParaRPr lang="ru-RU" sz="2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lang="ru-RU" sz="24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482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2809ADE-E771-4C8A-8FFF-E911859A3D07}" type="slidenum">
              <a:rPr lang="ru-RU" altLang="ru-RU"/>
              <a:pPr/>
              <a:t>128</a:t>
            </a:fld>
            <a:endParaRPr lang="ru-RU" altLang="ru-RU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88912" y="548680"/>
            <a:ext cx="8775575" cy="6013450"/>
          </a:xfrm>
          <a:prstGeom prst="rect">
            <a:avLst/>
          </a:prstGeom>
          <a:solidFill>
            <a:srgbClr val="00008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88913" y="116632"/>
            <a:ext cx="8775575" cy="35394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7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СХЕМАТИЧЕСКОЕ </a:t>
            </a:r>
            <a:r>
              <a:rPr lang="ru-RU" altLang="ru-RU" sz="1700" dirty="0">
                <a:solidFill>
                  <a:srgbClr val="0000FF"/>
                </a:solidFill>
                <a:latin typeface="Arial Black" panose="020B0A04020102020204" pitchFamily="34" charset="0"/>
              </a:rPr>
              <a:t>ГРАФИЧЕСКОЕ ИЗОБРАЖЕНИЕ ПОЛЕЙ ДОПУСКОВ 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8439" name="Picture 8" descr="МЧ-5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908721"/>
            <a:ext cx="8712968" cy="53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7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1402" y="64046"/>
            <a:ext cx="9076142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СИСТЕМА </a:t>
            </a:r>
            <a:r>
              <a:rPr lang="ru-RU" altLang="ru-RU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ДОПУСКОВ И ПОСАДОК 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1402" y="692697"/>
            <a:ext cx="4083495" cy="6019932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altLang="ru-RU" sz="2000" dirty="0" smtClean="0"/>
              <a:t>Стандартом </a:t>
            </a:r>
            <a:r>
              <a:rPr lang="ru-RU" altLang="ru-RU" sz="2000" dirty="0"/>
              <a:t>предусматривается возможность использования двух систем допусков и посадок</a:t>
            </a:r>
            <a:r>
              <a:rPr lang="ru-RU" altLang="ru-RU" sz="2000" dirty="0" smtClean="0"/>
              <a:t>:</a:t>
            </a:r>
          </a:p>
          <a:p>
            <a:pPr marL="712788" indent="-35718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0000FF"/>
                </a:solidFill>
              </a:rPr>
              <a:t>системы </a:t>
            </a:r>
            <a:r>
              <a:rPr lang="ru-RU" altLang="ru-RU" sz="2000" b="1" dirty="0">
                <a:solidFill>
                  <a:srgbClr val="0000FF"/>
                </a:solidFill>
              </a:rPr>
              <a:t>отверстия и </a:t>
            </a:r>
            <a:endParaRPr lang="ru-RU" altLang="ru-RU" sz="2000" b="1" dirty="0" smtClean="0">
              <a:solidFill>
                <a:srgbClr val="0000FF"/>
              </a:solidFill>
            </a:endParaRPr>
          </a:p>
          <a:p>
            <a:pPr marL="712788" indent="-35718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0000FF"/>
                </a:solidFill>
              </a:rPr>
              <a:t>системы </a:t>
            </a:r>
            <a:r>
              <a:rPr lang="ru-RU" altLang="ru-RU" sz="2000" b="1" dirty="0">
                <a:solidFill>
                  <a:srgbClr val="0000FF"/>
                </a:solidFill>
              </a:rPr>
              <a:t>вала</a:t>
            </a:r>
            <a:r>
              <a:rPr lang="ru-RU" altLang="ru-RU" sz="2000" dirty="0">
                <a:solidFill>
                  <a:srgbClr val="0000FF"/>
                </a:solidFill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altLang="ru-RU" sz="2000" dirty="0"/>
              <a:t>В </a:t>
            </a:r>
            <a:r>
              <a:rPr lang="ru-RU" altLang="ru-RU" sz="2000" b="1" dirty="0">
                <a:solidFill>
                  <a:srgbClr val="FF0000"/>
                </a:solidFill>
              </a:rPr>
              <a:t>системе отверстия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предельные размеры отверстия для всех посадок одного класса постоянны, а различные посадки достигаются </a:t>
            </a:r>
            <a:r>
              <a:rPr lang="ru-RU" altLang="ru-RU" sz="2000" b="1" dirty="0">
                <a:solidFill>
                  <a:srgbClr val="006600"/>
                </a:solidFill>
              </a:rPr>
              <a:t>за 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счёт </a:t>
            </a:r>
            <a:r>
              <a:rPr lang="ru-RU" altLang="ru-RU" sz="2000" b="1" dirty="0">
                <a:solidFill>
                  <a:srgbClr val="006600"/>
                </a:solidFill>
              </a:rPr>
              <a:t>изменения предельных размеров вала</a:t>
            </a:r>
            <a:r>
              <a:rPr lang="ru-RU" altLang="ru-RU" sz="2000" dirty="0"/>
              <a:t> (</a:t>
            </a:r>
            <a:r>
              <a:rPr lang="ru-RU" altLang="ru-RU" sz="2000" b="1" i="1" dirty="0">
                <a:solidFill>
                  <a:srgbClr val="FF0066"/>
                </a:solidFill>
              </a:rPr>
              <a:t>рис. </a:t>
            </a:r>
            <a:r>
              <a:rPr lang="ru-RU" altLang="ru-RU" sz="2000" b="1" i="1" dirty="0" smtClean="0">
                <a:solidFill>
                  <a:srgbClr val="FF0066"/>
                </a:solidFill>
              </a:rPr>
              <a:t>а</a:t>
            </a:r>
            <a:r>
              <a:rPr lang="ru-RU" altLang="ru-RU" sz="2000" dirty="0"/>
              <a:t>).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altLang="ru-RU" sz="2000" dirty="0"/>
              <a:t>В </a:t>
            </a:r>
            <a:r>
              <a:rPr lang="ru-RU" altLang="ru-RU" sz="2000" b="1" dirty="0">
                <a:solidFill>
                  <a:srgbClr val="FF0000"/>
                </a:solidFill>
              </a:rPr>
              <a:t>системе вала</a:t>
            </a:r>
            <a:r>
              <a:rPr lang="ru-RU" altLang="ru-RU" sz="2000" dirty="0"/>
              <a:t>, наоборот, предельные размеры вала одинаковы для всех посадок заданного класса, а различные посадки создаются </a:t>
            </a:r>
            <a:r>
              <a:rPr lang="ru-RU" altLang="ru-RU" sz="2000" b="1" dirty="0">
                <a:solidFill>
                  <a:srgbClr val="006600"/>
                </a:solidFill>
              </a:rPr>
              <a:t>за 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счёт </a:t>
            </a:r>
            <a:r>
              <a:rPr lang="ru-RU" altLang="ru-RU" sz="2000" b="1" dirty="0">
                <a:solidFill>
                  <a:srgbClr val="006600"/>
                </a:solidFill>
              </a:rPr>
              <a:t>изменения предельных размеров отверстия</a:t>
            </a:r>
            <a:r>
              <a:rPr lang="ru-RU" altLang="ru-RU" sz="2000" dirty="0"/>
              <a:t> (</a:t>
            </a:r>
            <a:r>
              <a:rPr lang="ru-RU" altLang="ru-RU" sz="2000" b="1" i="1" dirty="0">
                <a:solidFill>
                  <a:srgbClr val="FF0066"/>
                </a:solidFill>
              </a:rPr>
              <a:t>рис</a:t>
            </a:r>
            <a:r>
              <a:rPr lang="ru-RU" altLang="ru-RU" sz="2000" b="1" i="1" dirty="0" smtClean="0">
                <a:solidFill>
                  <a:srgbClr val="FF0066"/>
                </a:solidFill>
              </a:rPr>
              <a:t>. </a:t>
            </a:r>
            <a:r>
              <a:rPr lang="ru-RU" altLang="ru-RU" sz="2000" b="1" i="1" dirty="0">
                <a:solidFill>
                  <a:srgbClr val="FF0066"/>
                </a:solidFill>
              </a:rPr>
              <a:t>б</a:t>
            </a:r>
            <a:r>
              <a:rPr lang="ru-RU" altLang="ru-RU" sz="2000" dirty="0"/>
              <a:t>). 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3148013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417195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41910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9468" name="Picture 15" descr="МЧ-5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45" y="692696"/>
            <a:ext cx="5039499" cy="60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89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47667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2)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Неподвижные </a:t>
            </a:r>
            <a:r>
              <a:rPr lang="ru-RU" b="1" i="1" dirty="0" smtClean="0">
                <a:solidFill>
                  <a:srgbClr val="0000FF"/>
                </a:solidFill>
              </a:rPr>
              <a:t>неразъёмные</a:t>
            </a:r>
            <a:r>
              <a:rPr lang="ru-RU" b="1" i="1" dirty="0" smtClean="0">
                <a:solidFill>
                  <a:srgbClr val="FF0000"/>
                </a:solidFill>
              </a:rPr>
              <a:t> соединения</a:t>
            </a:r>
            <a:r>
              <a:rPr lang="ru-RU" dirty="0" smtClean="0"/>
              <a:t>, в которых </a:t>
            </a:r>
            <a:r>
              <a:rPr lang="ru-RU" b="1" dirty="0" smtClean="0"/>
              <a:t>одна соединяемая деталь неподвижна относительно другой в течение всего времени работы механизма</a:t>
            </a:r>
            <a:r>
              <a:rPr lang="ru-RU" dirty="0" smtClean="0"/>
              <a:t>: </a:t>
            </a:r>
            <a:r>
              <a:rPr lang="ru-RU" b="1" i="1" dirty="0" smtClean="0">
                <a:solidFill>
                  <a:srgbClr val="006600"/>
                </a:solidFill>
              </a:rPr>
              <a:t>соединения деталей сваркой, клёпкой, клеем и т.д.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" descr="D:\школа\изо черчение\черчение\открыт урок\соед дееталки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3693084"/>
            <a:ext cx="2906066" cy="2643206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2" r="46840"/>
          <a:stretch>
            <a:fillRect/>
          </a:stretch>
        </p:blipFill>
        <p:spPr bwMode="auto">
          <a:xfrm>
            <a:off x="4788024" y="3593875"/>
            <a:ext cx="35274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79450" y="77320"/>
            <a:ext cx="8929054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СИСТЕМА </a:t>
            </a:r>
            <a:r>
              <a:rPr lang="ru-RU" altLang="ru-RU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ДОПУСКОВ И ПОСАДОК 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79450" y="644438"/>
            <a:ext cx="5088880" cy="6165304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altLang="ru-RU" sz="1800" b="1" dirty="0">
                <a:solidFill>
                  <a:srgbClr val="FF0000"/>
                </a:solidFill>
              </a:rPr>
              <a:t>Выбор системы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отверстия </a:t>
            </a:r>
            <a:r>
              <a:rPr lang="ru-RU" altLang="ru-RU" sz="1800" b="1" dirty="0">
                <a:solidFill>
                  <a:srgbClr val="FF0000"/>
                </a:solidFill>
              </a:rPr>
              <a:t>или системы вала </a:t>
            </a:r>
            <a:r>
              <a:rPr lang="ru-RU" altLang="ru-RU" sz="1800" dirty="0"/>
              <a:t>для образования той или иной посадки </a:t>
            </a:r>
            <a:r>
              <a:rPr lang="ru-RU" altLang="ru-RU" sz="1800" b="1" dirty="0">
                <a:solidFill>
                  <a:srgbClr val="0000FF"/>
                </a:solidFill>
              </a:rPr>
              <a:t>определяется конструктивными, технологическими и экономическими требованиями</a:t>
            </a:r>
            <a:r>
              <a:rPr lang="ru-RU" altLang="ru-RU" sz="1800" dirty="0"/>
              <a:t>. </a:t>
            </a:r>
          </a:p>
          <a:p>
            <a:pPr algn="l"/>
            <a:r>
              <a:rPr lang="ru-RU" altLang="ru-RU" sz="1800" dirty="0"/>
              <a:t>В связи с тем, что точные отверстия обрабатывают </a:t>
            </a:r>
            <a:r>
              <a:rPr lang="ru-RU" altLang="ru-RU" sz="1800" b="1" dirty="0">
                <a:solidFill>
                  <a:srgbClr val="006600"/>
                </a:solidFill>
              </a:rPr>
              <a:t>дорогостоящим режущим </a:t>
            </a:r>
            <a:r>
              <a:rPr lang="ru-RU" altLang="ru-RU" sz="1800" dirty="0"/>
              <a:t>инструментом и изготавливать их сложнее, </a:t>
            </a:r>
            <a:r>
              <a:rPr lang="ru-RU" altLang="ru-RU" sz="1800" b="1" dirty="0">
                <a:solidFill>
                  <a:srgbClr val="FF0000"/>
                </a:solidFill>
              </a:rPr>
              <a:t>система отверстия </a:t>
            </a:r>
            <a:r>
              <a:rPr lang="ru-RU" altLang="ru-RU" sz="1800" dirty="0"/>
              <a:t>на наших заводах принята как </a:t>
            </a:r>
            <a:r>
              <a:rPr lang="ru-RU" altLang="ru-RU" sz="1800" b="1" dirty="0">
                <a:solidFill>
                  <a:srgbClr val="FF0000"/>
                </a:solidFill>
              </a:rPr>
              <a:t>основная</a:t>
            </a:r>
            <a:r>
              <a:rPr lang="ru-RU" altLang="ru-RU" sz="1800" dirty="0"/>
              <a:t>. (</a:t>
            </a:r>
            <a:r>
              <a:rPr lang="ru-RU" altLang="ru-RU" sz="1800" b="1" dirty="0">
                <a:solidFill>
                  <a:srgbClr val="0000FF"/>
                </a:solidFill>
              </a:rPr>
              <a:t>Система вала применяется только в необходимых случаях</a:t>
            </a:r>
            <a:r>
              <a:rPr lang="ru-RU" altLang="ru-RU" sz="1800" dirty="0"/>
              <a:t>.)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altLang="ru-RU" sz="1800" u="sng" dirty="0"/>
              <a:t>Во всех посадках </a:t>
            </a:r>
            <a:r>
              <a:rPr lang="ru-RU" altLang="ru-RU" sz="1800" b="1" u="sng" dirty="0">
                <a:solidFill>
                  <a:srgbClr val="FF0000"/>
                </a:solidFill>
              </a:rPr>
              <a:t>системы отверстия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/>
              <a:t>(см. </a:t>
            </a:r>
            <a:r>
              <a:rPr lang="ru-RU" altLang="ru-RU" sz="1800" b="1" i="1" dirty="0">
                <a:solidFill>
                  <a:srgbClr val="FF0066"/>
                </a:solidFill>
              </a:rPr>
              <a:t>рис. </a:t>
            </a:r>
            <a:r>
              <a:rPr lang="ru-RU" altLang="ru-RU" sz="1800" b="1" i="1" dirty="0" smtClean="0">
                <a:solidFill>
                  <a:srgbClr val="FF0066"/>
                </a:solidFill>
              </a:rPr>
              <a:t>а</a:t>
            </a:r>
            <a:r>
              <a:rPr lang="ru-RU" altLang="ru-RU" sz="1800" dirty="0"/>
              <a:t>) нижнее отклонение отверстия </a:t>
            </a:r>
            <a:r>
              <a:rPr lang="ru-RU" altLang="ru-RU" sz="1800" b="1" dirty="0" err="1">
                <a:solidFill>
                  <a:srgbClr val="FF0000"/>
                </a:solidFill>
              </a:rPr>
              <a:t>Ei</a:t>
            </a:r>
            <a:r>
              <a:rPr lang="ru-RU" altLang="ru-RU" sz="1800" b="1" dirty="0">
                <a:solidFill>
                  <a:srgbClr val="FF0000"/>
                </a:solidFill>
              </a:rPr>
              <a:t> = 0</a:t>
            </a:r>
            <a:r>
              <a:rPr lang="ru-RU" altLang="ru-RU" sz="1800" dirty="0"/>
              <a:t>, то есть </a:t>
            </a:r>
            <a:r>
              <a:rPr lang="ru-RU" altLang="ru-RU" sz="1800" b="1" dirty="0">
                <a:solidFill>
                  <a:srgbClr val="0000FF"/>
                </a:solidFill>
              </a:rPr>
              <a:t>нижняя граница поля допуска отверстия</a:t>
            </a:r>
            <a:r>
              <a:rPr lang="ru-RU" altLang="ru-RU" sz="1800" dirty="0"/>
              <a:t>, называемого основным отверстием и обозначаемого буквой </a:t>
            </a:r>
            <a:r>
              <a:rPr lang="ru-RU" altLang="ru-RU" sz="1800" b="1" dirty="0">
                <a:solidFill>
                  <a:srgbClr val="FF0000"/>
                </a:solidFill>
              </a:rPr>
              <a:t>Н</a:t>
            </a:r>
            <a:r>
              <a:rPr lang="ru-RU" altLang="ru-RU" sz="1800" dirty="0"/>
              <a:t>, всегда </a:t>
            </a:r>
            <a:r>
              <a:rPr lang="ru-RU" altLang="ru-RU" sz="1800" b="1" dirty="0">
                <a:solidFill>
                  <a:srgbClr val="0000FF"/>
                </a:solidFill>
              </a:rPr>
              <a:t>совпадает с нулевой линией</a:t>
            </a:r>
            <a:r>
              <a:rPr lang="ru-RU" altLang="ru-RU" sz="1800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altLang="ru-RU" sz="1800" u="sng" dirty="0" smtClean="0"/>
              <a:t>Во </a:t>
            </a:r>
            <a:r>
              <a:rPr lang="ru-RU" altLang="ru-RU" sz="1800" u="sng" dirty="0"/>
              <a:t>всех посадках </a:t>
            </a:r>
            <a:r>
              <a:rPr lang="ru-RU" altLang="ru-RU" sz="1800" b="1" u="sng" dirty="0">
                <a:solidFill>
                  <a:srgbClr val="FF0000"/>
                </a:solidFill>
              </a:rPr>
              <a:t>вала</a:t>
            </a:r>
            <a:r>
              <a:rPr lang="ru-RU" altLang="ru-RU" sz="1800" dirty="0"/>
              <a:t> (</a:t>
            </a:r>
            <a:r>
              <a:rPr lang="ru-RU" altLang="ru-RU" sz="1800" b="1" i="1" dirty="0">
                <a:solidFill>
                  <a:srgbClr val="FF0066"/>
                </a:solidFill>
              </a:rPr>
              <a:t>см</a:t>
            </a:r>
            <a:r>
              <a:rPr lang="ru-RU" altLang="ru-RU" sz="1800" b="1" i="1" dirty="0" smtClean="0">
                <a:solidFill>
                  <a:srgbClr val="FF0066"/>
                </a:solidFill>
              </a:rPr>
              <a:t>. </a:t>
            </a:r>
            <a:r>
              <a:rPr lang="ru-RU" altLang="ru-RU" sz="1800" b="1" i="1" dirty="0">
                <a:solidFill>
                  <a:srgbClr val="FF0066"/>
                </a:solidFill>
              </a:rPr>
              <a:t>б</a:t>
            </a:r>
            <a:r>
              <a:rPr lang="ru-RU" altLang="ru-RU" sz="1800" dirty="0"/>
              <a:t>) верхнее отклонение вала </a:t>
            </a:r>
            <a:r>
              <a:rPr lang="ru-RU" altLang="ru-RU" sz="1800" b="1" dirty="0" err="1">
                <a:solidFill>
                  <a:srgbClr val="FF0000"/>
                </a:solidFill>
              </a:rPr>
              <a:t>es</a:t>
            </a:r>
            <a:r>
              <a:rPr lang="ru-RU" altLang="ru-RU" sz="1800" b="1" dirty="0">
                <a:solidFill>
                  <a:srgbClr val="FF0000"/>
                </a:solidFill>
              </a:rPr>
              <a:t> = 0</a:t>
            </a:r>
            <a:r>
              <a:rPr lang="ru-RU" altLang="ru-RU" sz="1800" dirty="0"/>
              <a:t>, то есть </a:t>
            </a:r>
            <a:r>
              <a:rPr lang="ru-RU" altLang="ru-RU" sz="1800" b="1" dirty="0">
                <a:solidFill>
                  <a:srgbClr val="0000FF"/>
                </a:solidFill>
              </a:rPr>
              <a:t>верхняя граница поля допуска вала</a:t>
            </a:r>
            <a:r>
              <a:rPr lang="ru-RU" altLang="ru-RU" sz="1800" dirty="0"/>
              <a:t>, называемого основным валом и обозначаемого буквой </a:t>
            </a:r>
            <a:r>
              <a:rPr lang="ru-RU" altLang="ru-RU" sz="1800" b="1" dirty="0">
                <a:solidFill>
                  <a:srgbClr val="FF0000"/>
                </a:solidFill>
              </a:rPr>
              <a:t>h</a:t>
            </a:r>
            <a:r>
              <a:rPr lang="ru-RU" altLang="ru-RU" sz="1800" dirty="0"/>
              <a:t>, всегда </a:t>
            </a:r>
            <a:r>
              <a:rPr lang="ru-RU" altLang="ru-RU" sz="1800" b="1" dirty="0">
                <a:solidFill>
                  <a:srgbClr val="0000FF"/>
                </a:solidFill>
              </a:rPr>
              <a:t>совпадает с нулевой линией</a:t>
            </a:r>
            <a:r>
              <a:rPr lang="ru-RU" altLang="ru-RU" sz="1800" dirty="0"/>
              <a:t>. 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148013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417195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41910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0492" name="Picture 11" descr="МЧ-5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38" y="1476375"/>
            <a:ext cx="3768166" cy="46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70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236" y="1268760"/>
            <a:ext cx="7943800" cy="4536504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Диапазоны </a:t>
            </a:r>
            <a:r>
              <a:rPr lang="ru-RU" sz="5600" b="1" dirty="0">
                <a:solidFill>
                  <a:srgbClr val="FFFFFF"/>
                </a:solidFill>
                <a:latin typeface="Arial Black" panose="020B0A04020102020204" pitchFamily="34" charset="0"/>
              </a:rPr>
              <a:t>и интервалы номинальных размеров в ЕСДП</a:t>
            </a:r>
            <a:endParaRPr lang="ru-RU" sz="5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8" y="476672"/>
            <a:ext cx="9036496" cy="452431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1750" b="1" dirty="0">
                <a:solidFill>
                  <a:srgbClr val="FF0000"/>
                </a:solidFill>
              </a:rPr>
              <a:t>Общий диапазон номинальных размеров</a:t>
            </a:r>
            <a:r>
              <a:rPr lang="ru-RU" sz="1750" dirty="0"/>
              <a:t>, охваченный </a:t>
            </a:r>
            <a:r>
              <a:rPr lang="ru-RU" sz="1750" dirty="0" smtClean="0"/>
              <a:t>системой ЕСДП,</a:t>
            </a:r>
            <a:r>
              <a:rPr lang="ru-RU" sz="800" dirty="0" smtClean="0"/>
              <a:t> </a:t>
            </a:r>
            <a:r>
              <a:rPr lang="ru-RU" sz="1750" b="1" dirty="0" smtClean="0">
                <a:solidFill>
                  <a:srgbClr val="FF0000"/>
                </a:solidFill>
              </a:rPr>
              <a:t>10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ru-RU" sz="1750" b="1" dirty="0" smtClean="0">
                <a:solidFill>
                  <a:srgbClr val="FF0000"/>
                </a:solidFill>
              </a:rPr>
              <a:t>000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ru-RU" sz="1750" b="1" dirty="0" smtClean="0">
                <a:solidFill>
                  <a:srgbClr val="FF0000"/>
                </a:solidFill>
              </a:rPr>
              <a:t>мм</a:t>
            </a:r>
            <a:r>
              <a:rPr lang="ru-RU" sz="1750" dirty="0" smtClean="0">
                <a:solidFill>
                  <a:srgbClr val="FF0000"/>
                </a:solidFill>
              </a:rPr>
              <a:t>.</a:t>
            </a:r>
            <a:endParaRPr lang="ru-RU" sz="1750" dirty="0"/>
          </a:p>
          <a:p>
            <a:pPr algn="l"/>
            <a:r>
              <a:rPr lang="ru-RU" sz="1750" b="1" dirty="0" smtClean="0">
                <a:solidFill>
                  <a:srgbClr val="0000FF"/>
                </a:solidFill>
              </a:rPr>
              <a:t>Системой допусков и посадок </a:t>
            </a:r>
            <a:r>
              <a:rPr lang="ru-RU" sz="1750" dirty="0" smtClean="0"/>
              <a:t>установлено </a:t>
            </a:r>
            <a:r>
              <a:rPr lang="ru-RU" sz="1750" b="1" dirty="0" smtClean="0">
                <a:solidFill>
                  <a:srgbClr val="FF0000"/>
                </a:solidFill>
              </a:rPr>
              <a:t>4 диапазона номинальных размеров</a:t>
            </a:r>
            <a:r>
              <a:rPr lang="ru-RU" sz="1750" dirty="0" smtClean="0"/>
              <a:t>:</a:t>
            </a:r>
          </a:p>
          <a:p>
            <a:pPr marL="273050" indent="-273050" algn="l">
              <a:buClr>
                <a:srgbClr val="FF0000"/>
              </a:buClr>
              <a:buFont typeface="+mj-lt"/>
              <a:buAutoNum type="arabicPeriod"/>
            </a:pPr>
            <a:r>
              <a:rPr lang="ru-RU" sz="1750" b="1" dirty="0" smtClean="0">
                <a:solidFill>
                  <a:srgbClr val="006600"/>
                </a:solidFill>
              </a:rPr>
              <a:t>Свыше 0 до 1 мм </a:t>
            </a:r>
            <a:r>
              <a:rPr lang="ru-RU" sz="1750" dirty="0" smtClean="0"/>
              <a:t>(применяются в микроэлектронике)</a:t>
            </a:r>
          </a:p>
          <a:p>
            <a:pPr marL="273050" indent="-273050" algn="l">
              <a:buClr>
                <a:srgbClr val="FF0000"/>
              </a:buClr>
              <a:buFont typeface="+mj-lt"/>
              <a:buAutoNum type="arabicPeriod"/>
            </a:pPr>
            <a:r>
              <a:rPr lang="ru-RU" sz="1750" b="1" u="sng" dirty="0" smtClean="0">
                <a:solidFill>
                  <a:srgbClr val="006600"/>
                </a:solidFill>
              </a:rPr>
              <a:t>Свыше 1 до 500 мм</a:t>
            </a:r>
            <a:r>
              <a:rPr lang="ru-RU" sz="1750" b="1" dirty="0" smtClean="0">
                <a:solidFill>
                  <a:srgbClr val="006600"/>
                </a:solidFill>
              </a:rPr>
              <a:t> </a:t>
            </a:r>
            <a:r>
              <a:rPr lang="ru-RU" sz="1750" dirty="0" smtClean="0"/>
              <a:t>(</a:t>
            </a:r>
            <a:r>
              <a:rPr lang="ru-RU" sz="1750" u="sng" dirty="0"/>
              <a:t>применяются </a:t>
            </a:r>
            <a:r>
              <a:rPr lang="ru-RU" sz="1750" u="sng" dirty="0" smtClean="0"/>
              <a:t>в машиностроении</a:t>
            </a:r>
            <a:r>
              <a:rPr lang="ru-RU" sz="1750" dirty="0" smtClean="0"/>
              <a:t>)</a:t>
            </a:r>
            <a:endParaRPr lang="ru-RU" sz="1750" b="1" dirty="0" smtClean="0">
              <a:solidFill>
                <a:srgbClr val="006600"/>
              </a:solidFill>
            </a:endParaRPr>
          </a:p>
          <a:p>
            <a:pPr marL="273050" indent="-273050" algn="l">
              <a:buClr>
                <a:srgbClr val="FF0000"/>
              </a:buClr>
              <a:buFont typeface="+mj-lt"/>
              <a:buAutoNum type="arabicPeriod"/>
            </a:pPr>
            <a:r>
              <a:rPr lang="ru-RU" sz="1750" b="1" dirty="0" smtClean="0">
                <a:solidFill>
                  <a:srgbClr val="006600"/>
                </a:solidFill>
              </a:rPr>
              <a:t>Свыше 500 до 3150 мм </a:t>
            </a:r>
            <a:r>
              <a:rPr lang="ru-RU" sz="1750" dirty="0" smtClean="0"/>
              <a:t>(в станкостроении и тяжелом машиностроении)</a:t>
            </a:r>
            <a:endParaRPr lang="ru-RU" sz="1750" b="1" dirty="0" smtClean="0">
              <a:solidFill>
                <a:srgbClr val="006600"/>
              </a:solidFill>
            </a:endParaRPr>
          </a:p>
          <a:p>
            <a:pPr marL="273050" indent="-273050" algn="l">
              <a:buClr>
                <a:srgbClr val="FF0000"/>
              </a:buClr>
              <a:buFont typeface="+mj-lt"/>
              <a:buAutoNum type="arabicPeriod"/>
            </a:pPr>
            <a:r>
              <a:rPr lang="ru-RU" sz="1750" b="1" dirty="0" smtClean="0">
                <a:solidFill>
                  <a:srgbClr val="006600"/>
                </a:solidFill>
              </a:rPr>
              <a:t>Свыше 3150 до 10 000 мм </a:t>
            </a:r>
            <a:r>
              <a:rPr lang="ru-RU" sz="1750" dirty="0"/>
              <a:t>(в станкостроении и тяжелом машиностроении)</a:t>
            </a:r>
            <a:endParaRPr lang="ru-RU" sz="1750" b="1" dirty="0" smtClean="0">
              <a:solidFill>
                <a:srgbClr val="006600"/>
              </a:solidFill>
            </a:endParaRPr>
          </a:p>
          <a:p>
            <a:pPr algn="l"/>
            <a:endParaRPr lang="ru-RU" sz="800" dirty="0" smtClean="0"/>
          </a:p>
          <a:p>
            <a:pPr algn="l"/>
            <a:r>
              <a:rPr lang="ru-RU" sz="1750" dirty="0" smtClean="0"/>
              <a:t>Если </a:t>
            </a:r>
            <a:r>
              <a:rPr lang="ru-RU" sz="1750" dirty="0"/>
              <a:t>для заданной точности подсчитать допуски </a:t>
            </a:r>
            <a:r>
              <a:rPr lang="ru-RU" sz="1750" b="1" dirty="0">
                <a:solidFill>
                  <a:srgbClr val="006600"/>
                </a:solidFill>
              </a:rPr>
              <a:t>для всех номинальных размеров через 1 мм</a:t>
            </a:r>
            <a:r>
              <a:rPr lang="ru-RU" sz="1750" dirty="0"/>
              <a:t>, то практически </a:t>
            </a:r>
            <a:r>
              <a:rPr lang="ru-RU" sz="1750" b="1" dirty="0">
                <a:solidFill>
                  <a:srgbClr val="0000FF"/>
                </a:solidFill>
              </a:rPr>
              <a:t>это будет нецелесообразно</a:t>
            </a:r>
            <a:r>
              <a:rPr lang="ru-RU" sz="1750" dirty="0"/>
              <a:t>, так как </a:t>
            </a:r>
            <a:r>
              <a:rPr lang="ru-RU" sz="1750" b="1" dirty="0">
                <a:solidFill>
                  <a:srgbClr val="006600"/>
                </a:solidFill>
              </a:rPr>
              <a:t>таблицы допусков будут очень громоздкими</a:t>
            </a:r>
            <a:r>
              <a:rPr lang="ru-RU" sz="1750" dirty="0"/>
              <a:t>, а разница между допусками двух смежных диаметров будет незначительной</a:t>
            </a:r>
            <a:r>
              <a:rPr lang="ru-RU" sz="1750" dirty="0" smtClean="0"/>
              <a:t>.</a:t>
            </a:r>
          </a:p>
          <a:p>
            <a:pPr algn="l"/>
            <a:r>
              <a:rPr lang="ru-RU" sz="1750" dirty="0" smtClean="0"/>
              <a:t>Поэтому для упрощения </a:t>
            </a:r>
            <a:r>
              <a:rPr lang="ru-RU" sz="1750" dirty="0"/>
              <a:t>построения системы допусков </a:t>
            </a:r>
            <a:r>
              <a:rPr lang="ru-RU" sz="1750" dirty="0" smtClean="0"/>
              <a:t>каждый диапазон номинальных размеров делится </a:t>
            </a:r>
            <a:r>
              <a:rPr lang="ru-RU" sz="1750" b="1" dirty="0" smtClean="0">
                <a:solidFill>
                  <a:srgbClr val="0000FF"/>
                </a:solidFill>
              </a:rPr>
              <a:t>на интервалы</a:t>
            </a:r>
            <a:r>
              <a:rPr lang="ru-RU" sz="1750" dirty="0" smtClean="0"/>
              <a:t>, в пределах которых </a:t>
            </a:r>
            <a:r>
              <a:rPr lang="ru-RU" sz="1750" b="1" dirty="0" smtClean="0">
                <a:solidFill>
                  <a:srgbClr val="006600"/>
                </a:solidFill>
              </a:rPr>
              <a:t>допуски отверстий и валов постоянны</a:t>
            </a:r>
            <a:r>
              <a:rPr lang="ru-RU" sz="1750" dirty="0" smtClean="0"/>
              <a:t>.</a:t>
            </a:r>
          </a:p>
          <a:p>
            <a:pPr algn="l"/>
            <a:r>
              <a:rPr lang="ru-RU" sz="1750" b="1" u="sng" dirty="0" smtClean="0">
                <a:solidFill>
                  <a:srgbClr val="0000FF"/>
                </a:solidFill>
              </a:rPr>
              <a:t>Диапазон </a:t>
            </a:r>
            <a:r>
              <a:rPr lang="ru-RU" sz="1750" b="1" u="sng" dirty="0">
                <a:solidFill>
                  <a:srgbClr val="0000FF"/>
                </a:solidFill>
              </a:rPr>
              <a:t>номинальных </a:t>
            </a:r>
            <a:r>
              <a:rPr lang="ru-RU" sz="1750" b="1" u="sng" dirty="0" smtClean="0">
                <a:solidFill>
                  <a:srgbClr val="0000FF"/>
                </a:solidFill>
              </a:rPr>
              <a:t>размеров</a:t>
            </a:r>
            <a:r>
              <a:rPr lang="ru-RU" sz="1750" dirty="0" smtClean="0"/>
              <a:t> </a:t>
            </a:r>
            <a:r>
              <a:rPr lang="ru-RU" sz="1750" b="1" dirty="0" smtClean="0">
                <a:solidFill>
                  <a:srgbClr val="FF0000"/>
                </a:solidFill>
              </a:rPr>
              <a:t>свыше</a:t>
            </a:r>
            <a:r>
              <a:rPr lang="ru-RU" sz="1750" dirty="0" smtClean="0"/>
              <a:t> </a:t>
            </a:r>
            <a:r>
              <a:rPr lang="ru-RU" sz="1750" b="1" dirty="0" smtClean="0">
                <a:solidFill>
                  <a:srgbClr val="FF0000"/>
                </a:solidFill>
              </a:rPr>
              <a:t>1 до </a:t>
            </a:r>
            <a:r>
              <a:rPr lang="ru-RU" sz="1750" b="1" dirty="0">
                <a:solidFill>
                  <a:srgbClr val="FF0000"/>
                </a:solidFill>
              </a:rPr>
              <a:t>500 мм </a:t>
            </a:r>
            <a:r>
              <a:rPr lang="ru-RU" sz="1750" dirty="0"/>
              <a:t>разбит на </a:t>
            </a:r>
            <a:r>
              <a:rPr lang="ru-RU" sz="1750" b="1" dirty="0">
                <a:solidFill>
                  <a:srgbClr val="FF0000"/>
                </a:solidFill>
              </a:rPr>
              <a:t>13 основных интервалов</a:t>
            </a:r>
            <a:r>
              <a:rPr lang="ru-RU" sz="1750" dirty="0" smtClean="0"/>
              <a:t>:</a:t>
            </a:r>
            <a:endParaRPr lang="ru-RU" sz="17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3049"/>
            <a:ext cx="9144000" cy="4154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Диапазоны и интервалы номинальных размеров в ЕСДП</a:t>
            </a:r>
            <a:endParaRPr lang="ru-RU" sz="21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32913" y="5013176"/>
          <a:ext cx="8496945" cy="167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 до 3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30 до 50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250 до 315 мм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3 до 6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50 до 80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315 до 400 мм</a:t>
                      </a:r>
                      <a:endParaRPr lang="ru-RU" sz="1600" dirty="0"/>
                    </a:p>
                  </a:txBody>
                  <a:tcPr/>
                </a:tc>
              </a:tr>
              <a:tr h="121528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6 до 10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80 до 120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400 до 500 мм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10 до 18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120 до 180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119256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18 до 30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180 до 250 мм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7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049"/>
            <a:ext cx="9144000" cy="4154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Диапазоны и интервалы номинальных размеров в ЕСДП</a:t>
            </a:r>
            <a:endParaRPr lang="ru-RU" sz="2100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DSC00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4" y="1196752"/>
            <a:ext cx="8253412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078" y="451568"/>
            <a:ext cx="8587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ru-RU" sz="2000" b="1" dirty="0">
                <a:solidFill>
                  <a:srgbClr val="0000FF"/>
                </a:solidFill>
                <a:latin typeface="Times New Roman" pitchFamily="18" charset="0"/>
              </a:rPr>
              <a:t>Разбиение номинальных размеров на диапазоны и интервалы </a:t>
            </a:r>
            <a:r>
              <a:rPr lang="ru-RU" altLang="ru-RU" sz="2000" b="1" dirty="0">
                <a:latin typeface="Times New Roman" pitchFamily="18" charset="0"/>
              </a:rPr>
              <a:t>с целью </a:t>
            </a:r>
            <a:r>
              <a:rPr lang="ru-RU" altLang="ru-RU" sz="2000" b="1" dirty="0">
                <a:solidFill>
                  <a:srgbClr val="006600"/>
                </a:solidFill>
                <a:latin typeface="Times New Roman" pitchFamily="18" charset="0"/>
              </a:rPr>
              <a:t>упрощения таблиц допусков и </a:t>
            </a:r>
            <a:r>
              <a:rPr lang="ru-RU" altLang="ru-RU" sz="2000" b="1" dirty="0" smtClean="0">
                <a:solidFill>
                  <a:srgbClr val="006600"/>
                </a:solidFill>
                <a:latin typeface="Times New Roman" pitchFamily="18" charset="0"/>
              </a:rPr>
              <a:t>посадок</a:t>
            </a:r>
            <a:r>
              <a:rPr lang="ru-RU" altLang="ru-RU" sz="2000" b="1" dirty="0" smtClean="0">
                <a:latin typeface="Times New Roman" pitchFamily="18" charset="0"/>
              </a:rPr>
              <a:t>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004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1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Нормальная температура</a:t>
            </a:r>
            <a:endParaRPr lang="ru-RU" sz="6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12" y="0"/>
            <a:ext cx="9144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Нормальная температура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7524" y="836712"/>
            <a:ext cx="856895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Нормальная температура</a:t>
            </a:r>
            <a:r>
              <a:rPr lang="ru-RU" sz="2400" dirty="0">
                <a:latin typeface="Times New Roman" pitchFamily="18" charset="0"/>
              </a:rPr>
              <a:t>, при которой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определены допуски и отклонения</a:t>
            </a:r>
            <a:r>
              <a:rPr lang="ru-RU" sz="2400" dirty="0">
                <a:latin typeface="Times New Roman" pitchFamily="18" charset="0"/>
              </a:rPr>
              <a:t>, устанавливаемые стандартами, принята равной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+ 20 °С </a:t>
            </a:r>
            <a:r>
              <a:rPr lang="ru-RU" sz="2400" dirty="0">
                <a:latin typeface="Times New Roman" pitchFamily="18" charset="0"/>
              </a:rPr>
              <a:t>(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</a:rPr>
              <a:t>ГОСТ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9249-59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 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</a:t>
            </a:r>
            <a:r>
              <a:rPr lang="ru-RU" sz="2400" dirty="0" smtClean="0">
                <a:latin typeface="Times New Roman" pitchFamily="18" charset="0"/>
              </a:rPr>
              <a:t>). 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</a:rPr>
              <a:t>Такая </a:t>
            </a:r>
            <a:r>
              <a:rPr lang="ru-RU" sz="2400" dirty="0">
                <a:latin typeface="Times New Roman" pitchFamily="18" charset="0"/>
              </a:rPr>
              <a:t>температура близка к температуре рабочих помещений производственных помещений. </a:t>
            </a:r>
            <a:endParaRPr lang="ru-RU" sz="2400" dirty="0" smtClean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Градуировку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и аттестацию всех линейных и угловых мер и измерительных приборов,</a:t>
            </a:r>
            <a:r>
              <a:rPr lang="ru-RU" sz="2400" dirty="0">
                <a:latin typeface="Times New Roman" pitchFamily="18" charset="0"/>
              </a:rPr>
              <a:t> а также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точные измерения </a:t>
            </a:r>
            <a:r>
              <a:rPr lang="ru-RU" sz="2400" dirty="0">
                <a:latin typeface="Times New Roman" pitchFamily="18" charset="0"/>
              </a:rPr>
              <a:t>следует выполнять при нормальной температуре, отступления от нее не должны превышать допускаемых значений, содержащихся в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</a:rPr>
              <a:t>ГОСТ 8.050-73 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обеспечения единства измерений. Нормальные условия выполнения линейных и угловых 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ru-RU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Квалитеты</a:t>
            </a:r>
            <a:endParaRPr lang="ru-RU" sz="6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 системе допусков ЕСДП </a:t>
            </a:r>
            <a:r>
              <a:rPr lang="ru-RU" sz="2400" b="1" dirty="0" smtClean="0">
                <a:solidFill>
                  <a:srgbClr val="0000FF"/>
                </a:solidFill>
              </a:rPr>
              <a:t>для каждого номинального размера</a:t>
            </a:r>
            <a:r>
              <a:rPr lang="ru-RU" sz="2400" dirty="0" smtClean="0"/>
              <a:t> назначаются </a:t>
            </a:r>
            <a:r>
              <a:rPr lang="ru-RU" sz="2400" b="1" dirty="0" smtClean="0">
                <a:solidFill>
                  <a:srgbClr val="0000FF"/>
                </a:solidFill>
              </a:rPr>
              <a:t>допуски различной величины </a:t>
            </a:r>
            <a:r>
              <a:rPr lang="ru-RU" sz="2400" b="1" dirty="0" smtClean="0">
                <a:solidFill>
                  <a:srgbClr val="006600"/>
                </a:solidFill>
              </a:rPr>
              <a:t>в зависимости от назначения детали</a:t>
            </a:r>
            <a:r>
              <a:rPr lang="ru-RU" sz="2400" dirty="0" smtClean="0"/>
              <a:t>, то есть различные изделия изготовляются </a:t>
            </a:r>
            <a:r>
              <a:rPr lang="ru-RU" sz="2400" b="1" dirty="0" smtClean="0">
                <a:solidFill>
                  <a:srgbClr val="FF0000"/>
                </a:solidFill>
              </a:rPr>
              <a:t>с различной точностью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1400" b="1" u="sng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FF0066"/>
                </a:solidFill>
              </a:rPr>
              <a:t>Например</a:t>
            </a:r>
            <a:r>
              <a:rPr lang="ru-RU" sz="2400" b="1" dirty="0" smtClean="0">
                <a:solidFill>
                  <a:srgbClr val="FF0066"/>
                </a:solidFill>
              </a:rPr>
              <a:t>,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диаметр рукоятки отвертки </a:t>
            </a:r>
            <a:r>
              <a:rPr lang="ru-RU" sz="2400" b="1" dirty="0" smtClean="0">
                <a:solidFill>
                  <a:srgbClr val="006600"/>
                </a:solidFill>
              </a:rPr>
              <a:t>примерно равен </a:t>
            </a:r>
            <a:r>
              <a:rPr lang="ru-RU" sz="2400" b="1" dirty="0" smtClean="0">
                <a:solidFill>
                  <a:srgbClr val="0000FF"/>
                </a:solidFill>
              </a:rPr>
              <a:t>диаметру поршня насоса </a:t>
            </a:r>
            <a:r>
              <a:rPr lang="ru-RU" sz="2400" dirty="0" smtClean="0"/>
              <a:t>(</a:t>
            </a:r>
            <a:r>
              <a:rPr lang="ru-RU" sz="2400" i="1" dirty="0" smtClean="0"/>
              <a:t>т.е. их номинальные размеры находятся в одном интервале размеров: </a:t>
            </a:r>
            <a:r>
              <a:rPr lang="ru-RU" sz="2400" b="1" i="1" dirty="0" smtClean="0">
                <a:solidFill>
                  <a:srgbClr val="0000FF"/>
                </a:solidFill>
              </a:rPr>
              <a:t>от 18 до 30 мм</a:t>
            </a:r>
            <a:r>
              <a:rPr lang="ru-RU" sz="2400" dirty="0" smtClean="0"/>
              <a:t>).</a:t>
            </a:r>
          </a:p>
          <a:p>
            <a:pPr marL="0" indent="0">
              <a:buNone/>
            </a:pPr>
            <a:r>
              <a:rPr lang="ru-RU" sz="2400" dirty="0" smtClean="0"/>
              <a:t>В данном случае </a:t>
            </a:r>
            <a:r>
              <a:rPr lang="ru-RU" sz="2400" b="1" dirty="0" smtClean="0">
                <a:solidFill>
                  <a:srgbClr val="0000FF"/>
                </a:solidFill>
              </a:rPr>
              <a:t>допуск на изготовление диаметра рукоятки </a:t>
            </a:r>
            <a:r>
              <a:rPr lang="ru-RU" sz="2400" b="1" dirty="0" smtClean="0">
                <a:solidFill>
                  <a:srgbClr val="006600"/>
                </a:solidFill>
              </a:rPr>
              <a:t>значительно больше</a:t>
            </a:r>
            <a:r>
              <a:rPr lang="ru-RU" sz="2400" dirty="0" smtClean="0"/>
              <a:t>, чем </a:t>
            </a:r>
            <a:r>
              <a:rPr lang="ru-RU" sz="2400" b="1" dirty="0" smtClean="0">
                <a:solidFill>
                  <a:srgbClr val="0000FF"/>
                </a:solidFill>
              </a:rPr>
              <a:t>допуск на диаметр поршня насоса</a:t>
            </a:r>
            <a:r>
              <a:rPr lang="ru-RU" sz="2400" dirty="0" smtClean="0"/>
              <a:t>, хотя их номинальные размеры находятся в одно диапазоне.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388424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КВАЛИТЕТЫ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09571"/>
            <a:ext cx="8892480" cy="6165304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Квалитет (степень точности</a:t>
            </a:r>
            <a:r>
              <a:rPr lang="ru-RU" sz="2600" b="1" dirty="0" smtClean="0">
                <a:solidFill>
                  <a:srgbClr val="FF0000"/>
                </a:solidFill>
              </a:rPr>
              <a:t>) </a:t>
            </a:r>
            <a:r>
              <a:rPr lang="ru-RU" sz="2600" b="1" dirty="0" smtClean="0"/>
              <a:t>– совокупность (ряд</a:t>
            </a:r>
            <a:r>
              <a:rPr lang="ru-RU" sz="2600" b="1" dirty="0"/>
              <a:t>) </a:t>
            </a:r>
            <a:r>
              <a:rPr lang="ru-RU" sz="2600" b="1" dirty="0" smtClean="0"/>
              <a:t>допусков для </a:t>
            </a:r>
            <a:r>
              <a:rPr lang="ru-RU" sz="2600" b="1" dirty="0"/>
              <a:t>всех номинальных размеров, </a:t>
            </a:r>
            <a:r>
              <a:rPr lang="ru-RU" sz="2600" b="1" dirty="0" smtClean="0"/>
              <a:t>соответствующих </a:t>
            </a:r>
            <a:r>
              <a:rPr lang="ru-RU" sz="2600" b="1" dirty="0" smtClean="0">
                <a:solidFill>
                  <a:srgbClr val="0000FF"/>
                </a:solidFill>
              </a:rPr>
              <a:t>одному уровню (степени) точности</a:t>
            </a:r>
            <a:r>
              <a:rPr lang="ru-RU" sz="2600" b="1" dirty="0" smtClean="0"/>
              <a:t>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6600"/>
                </a:solidFill>
              </a:rPr>
              <a:t>Различают 20 номеров квалитетов: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01: 0; 1; 2; 3; 4; 5; …; 18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00FF"/>
                </a:solidFill>
              </a:rPr>
              <a:t>Квалитет </a:t>
            </a:r>
            <a:r>
              <a:rPr lang="ru-RU" sz="2600" b="1" dirty="0">
                <a:solidFill>
                  <a:srgbClr val="0000FF"/>
                </a:solidFill>
              </a:rPr>
              <a:t>является мерой точности</a:t>
            </a:r>
            <a:r>
              <a:rPr lang="ru-RU" sz="2600" dirty="0">
                <a:solidFill>
                  <a:srgbClr val="0000FF"/>
                </a:solidFill>
              </a:rPr>
              <a:t>. </a:t>
            </a:r>
            <a:endParaRPr lang="ru-RU" sz="2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6600"/>
                </a:solidFill>
              </a:rPr>
              <a:t>Допуск</a:t>
            </a:r>
            <a:r>
              <a:rPr lang="ru-RU" sz="2600" dirty="0"/>
              <a:t>, характеризующий точность, в пределах одного квалитета зависит только </a:t>
            </a:r>
            <a:r>
              <a:rPr lang="ru-RU" sz="2600" b="1" dirty="0">
                <a:solidFill>
                  <a:srgbClr val="006600"/>
                </a:solidFill>
              </a:rPr>
              <a:t>от номинального </a:t>
            </a:r>
            <a:r>
              <a:rPr lang="ru-RU" sz="2600" b="1" dirty="0" smtClean="0">
                <a:solidFill>
                  <a:srgbClr val="006600"/>
                </a:solidFill>
              </a:rPr>
              <a:t>размера</a:t>
            </a:r>
            <a:r>
              <a:rPr lang="ru-RU" sz="2600" dirty="0" smtClean="0"/>
              <a:t>.</a:t>
            </a:r>
            <a:endParaRPr lang="ru-RU" sz="26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600" b="1" u="sng" dirty="0">
                <a:solidFill>
                  <a:schemeClr val="accent1">
                    <a:lumMod val="75000"/>
                  </a:schemeClr>
                </a:solidFill>
              </a:rPr>
              <a:t>С увеличением квалитета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b="1" dirty="0">
                <a:solidFill>
                  <a:srgbClr val="006600"/>
                </a:solidFill>
              </a:rPr>
              <a:t>точность понижается </a:t>
            </a:r>
            <a:r>
              <a:rPr lang="ru-RU" sz="2600" b="1" dirty="0"/>
              <a:t>(</a:t>
            </a:r>
            <a:r>
              <a:rPr lang="ru-RU" sz="2600" b="1" dirty="0">
                <a:solidFill>
                  <a:srgbClr val="0000FF"/>
                </a:solidFill>
              </a:rPr>
              <a:t>допуск увеличивается</a:t>
            </a:r>
            <a:r>
              <a:rPr lang="ru-RU" sz="2600" dirty="0"/>
              <a:t>).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Допуск по квалитету </a:t>
            </a:r>
            <a:r>
              <a:rPr lang="ru-RU" sz="2600" dirty="0"/>
              <a:t>обозначается буквами </a:t>
            </a:r>
            <a:r>
              <a:rPr lang="ru-RU" sz="2600" b="1" dirty="0">
                <a:solidFill>
                  <a:srgbClr val="FF0000"/>
                </a:solidFill>
              </a:rPr>
              <a:t>IT</a:t>
            </a:r>
            <a:r>
              <a:rPr lang="ru-RU" sz="2600" dirty="0"/>
              <a:t> с указанием номера </a:t>
            </a:r>
            <a:r>
              <a:rPr lang="ru-RU" sz="2600" dirty="0" smtClean="0"/>
              <a:t>квалитета: </a:t>
            </a:r>
            <a:endParaRPr lang="ru-RU" sz="2600" dirty="0"/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006600"/>
                </a:solidFill>
              </a:rPr>
              <a:t>например,</a:t>
            </a:r>
            <a:r>
              <a:rPr lang="ru-RU" sz="2600" dirty="0" smtClean="0"/>
              <a:t> </a:t>
            </a:r>
            <a:r>
              <a:rPr lang="ru-RU" sz="2600" b="1" dirty="0">
                <a:solidFill>
                  <a:srgbClr val="FF0000"/>
                </a:solidFill>
              </a:rPr>
              <a:t>IT8</a:t>
            </a:r>
            <a:r>
              <a:rPr lang="ru-RU" sz="2600" dirty="0"/>
              <a:t> </a:t>
            </a:r>
            <a:r>
              <a:rPr lang="ru-RU" sz="2600" b="1" dirty="0"/>
              <a:t> –</a:t>
            </a:r>
            <a:r>
              <a:rPr lang="ru-RU" sz="2600" dirty="0" smtClean="0"/>
              <a:t> </a:t>
            </a:r>
            <a:r>
              <a:rPr lang="ru-RU" sz="2600" b="1" dirty="0">
                <a:solidFill>
                  <a:srgbClr val="0000FF"/>
                </a:solidFill>
              </a:rPr>
              <a:t>допуск по 8-му квалитету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388424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КВАЛИТЕТЫ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388424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КВАЛИТЕТЫ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Область применения квалитетов:</a:t>
            </a:r>
            <a:endParaRPr lang="ru-RU" sz="2800" b="1" dirty="0">
              <a:solidFill>
                <a:srgbClr val="FF0000"/>
              </a:solidFill>
            </a:endParaRPr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квалитеты </a:t>
            </a:r>
            <a:r>
              <a:rPr lang="ru-RU" sz="2800" b="1" dirty="0">
                <a:solidFill>
                  <a:srgbClr val="FF0066"/>
                </a:solidFill>
              </a:rPr>
              <a:t>от 01-го до 4-го </a:t>
            </a:r>
            <a:r>
              <a:rPr lang="ru-RU" sz="2800" dirty="0"/>
              <a:t>используют при изготовлении концевых мер длины, калибров и контркалибров, деталей измерительных средств и других </a:t>
            </a:r>
            <a:r>
              <a:rPr lang="ru-RU" sz="2800" b="1" dirty="0">
                <a:solidFill>
                  <a:srgbClr val="0000FF"/>
                </a:solidFill>
              </a:rPr>
              <a:t>высокоточных изделий</a:t>
            </a:r>
            <a:r>
              <a:rPr lang="ru-RU" sz="2800" dirty="0"/>
              <a:t>;</a:t>
            </a:r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квалитеты </a:t>
            </a:r>
            <a:r>
              <a:rPr lang="ru-RU" sz="2800" b="1" dirty="0">
                <a:solidFill>
                  <a:srgbClr val="FF0066"/>
                </a:solidFill>
              </a:rPr>
              <a:t>от 5-го до 12-го </a:t>
            </a:r>
            <a:r>
              <a:rPr lang="ru-RU" sz="2800" dirty="0"/>
              <a:t>применяют при изготовлении дета­лей, преимущественно </a:t>
            </a:r>
            <a:r>
              <a:rPr lang="ru-RU" sz="2800" b="1" dirty="0">
                <a:solidFill>
                  <a:srgbClr val="0000FF"/>
                </a:solidFill>
              </a:rPr>
              <a:t>образующих сопряжения </a:t>
            </a:r>
            <a:r>
              <a:rPr lang="ru-RU" sz="2800" dirty="0"/>
              <a:t>с другими деталями различного типа;</a:t>
            </a:r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квалитеты </a:t>
            </a:r>
            <a:r>
              <a:rPr lang="ru-RU" sz="2800" b="1" dirty="0">
                <a:solidFill>
                  <a:srgbClr val="FF0066"/>
                </a:solidFill>
              </a:rPr>
              <a:t>от 13-го до 18-го </a:t>
            </a:r>
            <a:r>
              <a:rPr lang="ru-RU" sz="2800" dirty="0"/>
              <a:t>используют для параметров дета­лей, </a:t>
            </a:r>
            <a:r>
              <a:rPr lang="ru-RU" sz="2800" b="1" dirty="0">
                <a:solidFill>
                  <a:srgbClr val="0000FF"/>
                </a:solidFill>
              </a:rPr>
              <a:t>не образующих сопряжений</a:t>
            </a:r>
            <a:r>
              <a:rPr lang="ru-RU" sz="2800" dirty="0"/>
              <a:t> и не оказывающих определяющего влияния на работоспособность изделий.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05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1" y="4268867"/>
            <a:ext cx="2574107" cy="23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Штифтовое соединение в уз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7471"/>
            <a:ext cx="3164518" cy="23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7" b="-3009"/>
          <a:stretch>
            <a:fillRect/>
          </a:stretch>
        </p:blipFill>
        <p:spPr bwMode="auto">
          <a:xfrm>
            <a:off x="3059832" y="3789040"/>
            <a:ext cx="2562710" cy="28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37" y="188640"/>
            <a:ext cx="8892480" cy="4091640"/>
          </a:xfrm>
          <a:solidFill>
            <a:srgbClr val="CCFFFF"/>
          </a:solidFill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3)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Неподвижные </a:t>
            </a:r>
            <a:r>
              <a:rPr lang="ru-RU" b="1" i="1" dirty="0" smtClean="0">
                <a:solidFill>
                  <a:srgbClr val="0000FF"/>
                </a:solidFill>
              </a:rPr>
              <a:t>разъёмные </a:t>
            </a:r>
            <a:r>
              <a:rPr lang="ru-RU" b="1" i="1" dirty="0" smtClean="0">
                <a:solidFill>
                  <a:srgbClr val="FF0000"/>
                </a:solidFill>
              </a:rPr>
              <a:t>соединения</a:t>
            </a:r>
            <a:r>
              <a:rPr lang="ru-RU" dirty="0" smtClean="0"/>
              <a:t>, отличающиеся от предыдущих тем, что в них возможно перемещение одной детали относительно другой </a:t>
            </a:r>
            <a:r>
              <a:rPr lang="ru-RU" b="1" dirty="0" smtClean="0"/>
              <a:t>при регулировке и разборке соединения при ремонте </a:t>
            </a:r>
            <a:r>
              <a:rPr lang="ru-RU" dirty="0" smtClean="0"/>
              <a:t>(</a:t>
            </a:r>
            <a:r>
              <a:rPr lang="ru-RU" i="1" dirty="0" smtClean="0">
                <a:solidFill>
                  <a:srgbClr val="006600"/>
                </a:solidFill>
              </a:rPr>
              <a:t>например, крепёжные резьбовые, шлицевые, шпоночные, клиновые и штифтовые соединения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5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Основные отклонения</a:t>
            </a:r>
            <a:endParaRPr lang="ru-RU" sz="6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388424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ОСНОВНЫЕ ОТКЛОНЕНИЯ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ЕСДП для указания положения поля допуска относительно номинального размера введено </a:t>
            </a:r>
            <a:r>
              <a:rPr lang="ru-RU" sz="2800" b="1" dirty="0" smtClean="0">
                <a:solidFill>
                  <a:srgbClr val="006600"/>
                </a:solidFill>
              </a:rPr>
              <a:t>понятие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отклонений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FF0000"/>
                </a:solidFill>
              </a:rPr>
              <a:t>Основное </a:t>
            </a:r>
            <a:r>
              <a:rPr lang="ru-RU" sz="2800" b="1" u="sng" dirty="0">
                <a:solidFill>
                  <a:srgbClr val="FF0000"/>
                </a:solidFill>
              </a:rPr>
              <a:t>отклонение</a:t>
            </a:r>
            <a:r>
              <a:rPr lang="ru-RU" sz="2800" dirty="0"/>
              <a:t> – это </a:t>
            </a:r>
            <a:r>
              <a:rPr lang="ru-RU" sz="2800" b="1" dirty="0">
                <a:solidFill>
                  <a:srgbClr val="0000FF"/>
                </a:solidFill>
              </a:rPr>
              <a:t>одно из двух отклонений </a:t>
            </a:r>
            <a:r>
              <a:rPr lang="ru-RU" sz="2800" dirty="0"/>
              <a:t>(</a:t>
            </a:r>
            <a:r>
              <a:rPr lang="ru-RU" sz="2800" b="1" dirty="0">
                <a:solidFill>
                  <a:srgbClr val="006600"/>
                </a:solidFill>
              </a:rPr>
              <a:t>верхнее или нижнее</a:t>
            </a:r>
            <a:r>
              <a:rPr lang="ru-RU" sz="2800" dirty="0"/>
              <a:t>), используемое для определения положения поля допуска </a:t>
            </a:r>
            <a:r>
              <a:rPr lang="ru-RU" sz="2800" dirty="0" smtClean="0"/>
              <a:t>относительно нулевой </a:t>
            </a:r>
            <a:r>
              <a:rPr lang="ru-RU" sz="2800" dirty="0"/>
              <a:t>линии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В ЕСДП таким отклонением является отклонение </a:t>
            </a:r>
            <a:r>
              <a:rPr lang="ru-RU" sz="2400" b="1" dirty="0">
                <a:solidFill>
                  <a:srgbClr val="FF0000"/>
                </a:solidFill>
              </a:rPr>
              <a:t>ближайшее к нулевой линии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6600"/>
                </a:solidFill>
              </a:rPr>
              <a:t>Основное отклонение </a:t>
            </a:r>
            <a:r>
              <a:rPr lang="ru-RU" sz="2400" dirty="0"/>
              <a:t>обозначается </a:t>
            </a:r>
            <a:r>
              <a:rPr lang="ru-RU" sz="2400" b="1" dirty="0">
                <a:solidFill>
                  <a:srgbClr val="006600"/>
                </a:solidFill>
              </a:rPr>
              <a:t>буквой латинского </a:t>
            </a:r>
            <a:r>
              <a:rPr lang="ru-RU" sz="2400" b="1" dirty="0" smtClean="0">
                <a:solidFill>
                  <a:srgbClr val="006600"/>
                </a:solidFill>
              </a:rPr>
              <a:t>алфавита</a:t>
            </a:r>
            <a:r>
              <a:rPr lang="ru-RU" sz="2400" dirty="0" smtClean="0"/>
              <a:t>:</a:t>
            </a:r>
          </a:p>
          <a:p>
            <a:pPr marL="808038" indent="-4508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прописной </a:t>
            </a:r>
            <a:r>
              <a:rPr lang="ru-RU" sz="2400" b="1" dirty="0">
                <a:solidFill>
                  <a:srgbClr val="0000FF"/>
                </a:solidFill>
              </a:rPr>
              <a:t>для отверстий </a:t>
            </a:r>
            <a:r>
              <a:rPr lang="ru-RU" sz="2400" dirty="0"/>
              <a:t>(</a:t>
            </a:r>
            <a:r>
              <a:rPr lang="ru-RU" sz="2400" b="1" dirty="0">
                <a:solidFill>
                  <a:srgbClr val="FF0000"/>
                </a:solidFill>
              </a:rPr>
              <a:t>от А до Z</a:t>
            </a:r>
            <a:r>
              <a:rPr lang="ru-RU" sz="2400" dirty="0" smtClean="0"/>
              <a:t>); </a:t>
            </a:r>
          </a:p>
          <a:p>
            <a:pPr marL="808038" indent="-4508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строчной для </a:t>
            </a:r>
            <a:r>
              <a:rPr lang="ru-RU" sz="2400" b="1" dirty="0">
                <a:solidFill>
                  <a:srgbClr val="0000FF"/>
                </a:solidFill>
              </a:rPr>
              <a:t>валов </a:t>
            </a:r>
            <a:r>
              <a:rPr lang="ru-RU" sz="2400" dirty="0"/>
              <a:t>(</a:t>
            </a:r>
            <a:r>
              <a:rPr lang="ru-RU" sz="2400" b="1" dirty="0">
                <a:solidFill>
                  <a:srgbClr val="FF0000"/>
                </a:solidFill>
              </a:rPr>
              <a:t>от а до z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86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388424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ОСНОВНЫЕ ОТКЛОНЕНИЯ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01199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Рис. 10 </a:t>
            </a:r>
            <a:r>
              <a:rPr lang="ru-RU" b="1" dirty="0">
                <a:solidFill>
                  <a:srgbClr val="0000FF"/>
                </a:solidFill>
              </a:rPr>
              <a:t>Основные отклонения для </a:t>
            </a:r>
            <a:r>
              <a:rPr lang="ru-RU" b="1" dirty="0" smtClean="0">
                <a:solidFill>
                  <a:srgbClr val="0000FF"/>
                </a:solidFill>
              </a:rPr>
              <a:t>отверстий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s://www.ok-t.ru/studopediaru/baza7/3626797402424.files/image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664831"/>
            <a:ext cx="9142931" cy="52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388424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ОСНОВНЫЕ ОТКЛОНЕНИЯ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www.ok-t.ru/studopediaru/baza7/3626797402424.files/image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82210"/>
            <a:ext cx="9180512" cy="51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5804827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Рис. 11 </a:t>
            </a:r>
            <a:r>
              <a:rPr lang="ru-RU" b="1" dirty="0">
                <a:solidFill>
                  <a:srgbClr val="0000FF"/>
                </a:solidFill>
              </a:rPr>
              <a:t>Основные отклонения для валов</a:t>
            </a:r>
          </a:p>
        </p:txBody>
      </p:sp>
    </p:spTree>
    <p:extLst>
      <p:ext uri="{BB962C8B-B14F-4D97-AF65-F5344CB8AC3E}">
        <p14:creationId xmlns:p14="http://schemas.microsoft.com/office/powerpoint/2010/main" val="36587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2048" y="44624"/>
            <a:ext cx="8388424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ОСНОВНЫЕ ОТКЛОНЕНИЯ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1" descr="распол полей доп 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2" t="2254" b="14297"/>
          <a:stretch>
            <a:fillRect/>
          </a:stretch>
        </p:blipFill>
        <p:spPr bwMode="auto">
          <a:xfrm>
            <a:off x="971451" y="629815"/>
            <a:ext cx="6192837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38132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Рис. 12 </a:t>
            </a:r>
            <a:r>
              <a:rPr lang="ru-RU" b="1" dirty="0">
                <a:solidFill>
                  <a:srgbClr val="0000FF"/>
                </a:solidFill>
              </a:rPr>
              <a:t>Основные отклонения для </a:t>
            </a:r>
            <a:r>
              <a:rPr lang="ru-RU" b="1" dirty="0" smtClean="0">
                <a:solidFill>
                  <a:srgbClr val="0000FF"/>
                </a:solidFill>
              </a:rPr>
              <a:t>отверстий валов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2858" y="5013176"/>
            <a:ext cx="5481551" cy="12003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Основное отклонение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– одно из двух предельных отклонений (верхнее или нижнее), ближайшее к нулевой линии. </a:t>
            </a:r>
          </a:p>
        </p:txBody>
      </p:sp>
    </p:spTree>
    <p:extLst>
      <p:ext uri="{BB962C8B-B14F-4D97-AF65-F5344CB8AC3E}">
        <p14:creationId xmlns:p14="http://schemas.microsoft.com/office/powerpoint/2010/main" val="34974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хема основных отклонений валов и отверст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917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414363-AA98-4C64-BB91-D9427FDD27C1}" type="slidenum">
              <a:rPr lang="ru-RU" altLang="ru-RU"/>
              <a:pPr/>
              <a:t>146</a:t>
            </a:fld>
            <a:endParaRPr lang="ru-RU" altLang="ru-RU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88912" y="619125"/>
            <a:ext cx="8775575" cy="6013450"/>
          </a:xfrm>
          <a:prstGeom prst="rect">
            <a:avLst/>
          </a:prstGeom>
          <a:solidFill>
            <a:srgbClr val="00008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88913" y="223838"/>
            <a:ext cx="8775574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ТАБЛИЦА ПОСАДКОВ</a:t>
            </a:r>
            <a:r>
              <a:rPr lang="ru-RU" altLang="ru-RU" sz="24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6391" name="Picture 7" descr="МЧ-Т5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6288"/>
            <a:ext cx="6854374" cy="27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0188" y="3564200"/>
            <a:ext cx="8654924" cy="3019003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600" b="1" dirty="0">
                <a:solidFill>
                  <a:srgbClr val="0000FF"/>
                </a:solidFill>
                <a:cs typeface="Times New Roman" pitchFamily="18" charset="0"/>
              </a:rPr>
              <a:t>Система ИСО 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содержит </a:t>
            </a:r>
            <a:r>
              <a:rPr lang="ru-RU" altLang="ru-RU" sz="1600" b="1" dirty="0">
                <a:solidFill>
                  <a:srgbClr val="FF0066"/>
                </a:solidFill>
                <a:cs typeface="Times New Roman" pitchFamily="18" charset="0"/>
              </a:rPr>
              <a:t>27 обозначений полей допусков 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для отверстия, столько же </a:t>
            </a:r>
            <a:r>
              <a:rPr lang="ru-RU" altLang="ru-RU" sz="1600" dirty="0" smtClean="0">
                <a:solidFill>
                  <a:srgbClr val="000000"/>
                </a:solidFill>
                <a:cs typeface="Times New Roman" pitchFamily="18" charset="0"/>
              </a:rPr>
              <a:t>– для 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валов. Путем сочетания разноименных полей допусков можно получить свыше </a:t>
            </a:r>
            <a:r>
              <a:rPr lang="ru-RU" altLang="ru-RU" sz="1600" b="1" dirty="0">
                <a:solidFill>
                  <a:srgbClr val="0000FF"/>
                </a:solidFill>
                <a:cs typeface="Times New Roman" pitchFamily="18" charset="0"/>
              </a:rPr>
              <a:t>700 различных посадок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, в которых отверстие и вал будут обозначаться не только одинаковыми, но и разными буквами. </a:t>
            </a:r>
            <a:r>
              <a:rPr lang="ru-RU" altLang="ru-RU" sz="1600" b="1" dirty="0">
                <a:solidFill>
                  <a:srgbClr val="006600"/>
                </a:solidFill>
                <a:cs typeface="Times New Roman" pitchFamily="18" charset="0"/>
              </a:rPr>
              <a:t>Однако одновременное применение всех возможных полей допусков неэкономично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, так как это затруднило бы унификацию изделий, размерных инструментов и калибров. Для практического применения рекомендуется ограниченное число предпочтительных посадок (</a:t>
            </a:r>
            <a:r>
              <a:rPr lang="ru-RU" altLang="ru-RU" sz="1600" b="1" dirty="0">
                <a:solidFill>
                  <a:srgbClr val="FF0066"/>
                </a:solidFill>
                <a:cs typeface="Times New Roman" pitchFamily="18" charset="0"/>
              </a:rPr>
              <a:t>27 посадок в интервалах размеров от 1 до 500 мм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). </a:t>
            </a:r>
          </a:p>
          <a:p>
            <a:pPr algn="just"/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В </a:t>
            </a:r>
            <a:r>
              <a:rPr lang="ru-RU" altLang="ru-RU" sz="1600" b="1" i="1" dirty="0">
                <a:solidFill>
                  <a:srgbClr val="FF0066"/>
                </a:solidFill>
                <a:cs typeface="Times New Roman" pitchFamily="18" charset="0"/>
              </a:rPr>
              <a:t>табл. 1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, приводится обозначение полей допусков по группам. Сопоставляя каждую пару одинаковых по значению букв и читая эти ряды слева направо, можно получить </a:t>
            </a:r>
            <a:r>
              <a:rPr lang="ru-RU" altLang="ru-RU" sz="1600" b="1" dirty="0">
                <a:solidFill>
                  <a:srgbClr val="FF0066"/>
                </a:solidFill>
                <a:cs typeface="Times New Roman" pitchFamily="18" charset="0"/>
              </a:rPr>
              <a:t>11 посадок </a:t>
            </a:r>
            <a:r>
              <a:rPr lang="ru-RU" altLang="ru-RU" sz="1600" b="1" dirty="0">
                <a:solidFill>
                  <a:srgbClr val="0000FF"/>
                </a:solidFill>
                <a:cs typeface="Times New Roman" pitchFamily="18" charset="0"/>
              </a:rPr>
              <a:t>с последовательно уменьшающимися зазорами до нулевого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, далее </a:t>
            </a:r>
            <a:r>
              <a:rPr lang="ru-RU" altLang="ru-RU" sz="1600" b="1" dirty="0">
                <a:solidFill>
                  <a:srgbClr val="FF0066"/>
                </a:solidFill>
                <a:cs typeface="Times New Roman" pitchFamily="18" charset="0"/>
              </a:rPr>
              <a:t>4 переходные посадки 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и </a:t>
            </a:r>
            <a:r>
              <a:rPr lang="ru-RU" altLang="ru-RU" sz="1600" b="1" dirty="0">
                <a:solidFill>
                  <a:srgbClr val="FF0066"/>
                </a:solidFill>
                <a:cs typeface="Times New Roman" pitchFamily="18" charset="0"/>
              </a:rPr>
              <a:t>12 посадок </a:t>
            </a:r>
            <a:r>
              <a:rPr lang="ru-RU" altLang="ru-RU" sz="1600" b="1" dirty="0">
                <a:solidFill>
                  <a:srgbClr val="0000FF"/>
                </a:solidFill>
                <a:cs typeface="Times New Roman" pitchFamily="18" charset="0"/>
              </a:rPr>
              <a:t>с увеличивающимся натягом</a:t>
            </a:r>
            <a:r>
              <a:rPr lang="ru-RU" altLang="ru-RU" sz="1600" dirty="0">
                <a:solidFill>
                  <a:srgbClr val="000000"/>
                </a:solidFill>
                <a:cs typeface="Times New Roman" pitchFamily="18" charset="0"/>
              </a:rPr>
              <a:t>. Указанные поля допусков определенным образом сгруппированы по квалитетам.</a:t>
            </a:r>
            <a:r>
              <a:rPr lang="ru-RU" alt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941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DF597D-A890-4A74-864B-824E99B3D8A2}" type="slidenum">
              <a:rPr lang="ru-RU" altLang="ru-RU"/>
              <a:pPr/>
              <a:t>147</a:t>
            </a:fld>
            <a:endParaRPr lang="ru-RU" altLang="ru-RU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88912" y="619125"/>
            <a:ext cx="8775575" cy="6013450"/>
          </a:xfrm>
          <a:prstGeom prst="rect">
            <a:avLst/>
          </a:prstGeom>
          <a:solidFill>
            <a:srgbClr val="00008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88913" y="223838"/>
            <a:ext cx="8637587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ТАБЛИЦА ПОСАДКОВ</a:t>
            </a:r>
            <a:r>
              <a:rPr lang="ru-RU" altLang="ru-RU" sz="2400" dirty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7415" name="Picture 6" descr="МЧ-Т5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5" y="776287"/>
            <a:ext cx="7873380" cy="31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227769" y="4004306"/>
            <a:ext cx="8712967" cy="2562994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800" b="1" dirty="0">
                <a:solidFill>
                  <a:srgbClr val="FF0066"/>
                </a:solidFill>
                <a:cs typeface="Times New Roman" pitchFamily="18" charset="0"/>
              </a:rPr>
              <a:t>Поле допуска в ЕСДП 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образуется сочетанием </a:t>
            </a:r>
            <a:r>
              <a:rPr lang="ru-RU" altLang="ru-RU" sz="1800" b="1" dirty="0">
                <a:solidFill>
                  <a:srgbClr val="0000FF"/>
                </a:solidFill>
                <a:cs typeface="Times New Roman" pitchFamily="18" charset="0"/>
              </a:rPr>
              <a:t>основного отклонения 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ru-RU" altLang="ru-RU" sz="1800" b="1" dirty="0">
                <a:solidFill>
                  <a:srgbClr val="006600"/>
                </a:solidFill>
                <a:cs typeface="Times New Roman" pitchFamily="18" charset="0"/>
              </a:rPr>
              <a:t>характеристика расположения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) и </a:t>
            </a:r>
            <a:r>
              <a:rPr lang="ru-RU" altLang="ru-RU" sz="1800" b="1" dirty="0">
                <a:solidFill>
                  <a:srgbClr val="0000FF"/>
                </a:solidFill>
                <a:cs typeface="Times New Roman" pitchFamily="18" charset="0"/>
              </a:rPr>
              <a:t>квалитета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ru-RU" altLang="ru-RU" sz="1800" b="1" dirty="0">
                <a:solidFill>
                  <a:srgbClr val="006600"/>
                </a:solidFill>
                <a:cs typeface="Times New Roman" pitchFamily="18" charset="0"/>
              </a:rPr>
              <a:t>характеристика допуска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). Соответственно </a:t>
            </a:r>
            <a:r>
              <a:rPr lang="ru-RU" altLang="ru-RU" sz="1800" b="1" dirty="0">
                <a:solidFill>
                  <a:srgbClr val="FF0066"/>
                </a:solidFill>
                <a:cs typeface="Times New Roman" pitchFamily="18" charset="0"/>
              </a:rPr>
              <a:t>условное обозначение поля допуска 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состоит из </a:t>
            </a:r>
            <a:r>
              <a:rPr lang="ru-RU" altLang="ru-RU" sz="1800" b="1" dirty="0">
                <a:solidFill>
                  <a:srgbClr val="0000FF"/>
                </a:solidFill>
                <a:cs typeface="Times New Roman" pitchFamily="18" charset="0"/>
              </a:rPr>
              <a:t>буквы основного отклонения и числа </a:t>
            </a:r>
            <a:r>
              <a:rPr lang="ru-RU" altLang="ru-RU" sz="1800" b="1" dirty="0" smtClean="0">
                <a:solidFill>
                  <a:srgbClr val="0000FF"/>
                </a:solidFill>
                <a:cs typeface="Times New Roman" pitchFamily="18" charset="0"/>
              </a:rPr>
              <a:t>– номера квалитета.</a:t>
            </a:r>
            <a:r>
              <a:rPr lang="ru-RU" altLang="ru-RU" sz="1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ru-RU" altLang="ru-RU" sz="1800" dirty="0" smtClean="0">
                <a:solidFill>
                  <a:srgbClr val="000000"/>
                </a:solidFill>
                <a:cs typeface="Times New Roman" pitchFamily="18" charset="0"/>
              </a:rPr>
              <a:t>Например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altLang="ru-RU" sz="1800" b="1" dirty="0">
                <a:solidFill>
                  <a:srgbClr val="006600"/>
                </a:solidFill>
                <a:cs typeface="Times New Roman" pitchFamily="18" charset="0"/>
              </a:rPr>
              <a:t>поля допусков валов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altLang="ru-RU" sz="1800" b="1" dirty="0">
                <a:solidFill>
                  <a:srgbClr val="FF0000"/>
                </a:solidFill>
                <a:cs typeface="Times New Roman" pitchFamily="18" charset="0"/>
              </a:rPr>
              <a:t>h6; d10; s7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; </a:t>
            </a:r>
            <a:r>
              <a:rPr lang="ru-RU" altLang="ru-RU" sz="1800" b="1" dirty="0">
                <a:solidFill>
                  <a:srgbClr val="006600"/>
                </a:solidFill>
                <a:cs typeface="Times New Roman" pitchFamily="18" charset="0"/>
              </a:rPr>
              <a:t>поля допусков отверстий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altLang="ru-RU" sz="1800" b="1" dirty="0">
                <a:solidFill>
                  <a:srgbClr val="FF0000"/>
                </a:solidFill>
                <a:cs typeface="Times New Roman" pitchFamily="18" charset="0"/>
              </a:rPr>
              <a:t>Н6, D10, S7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algn="just"/>
            <a:r>
              <a:rPr lang="ru-RU" altLang="ru-RU" sz="1800" b="1" dirty="0">
                <a:solidFill>
                  <a:srgbClr val="FF0066"/>
                </a:solidFill>
                <a:cs typeface="Times New Roman" pitchFamily="18" charset="0"/>
              </a:rPr>
              <a:t>Посадка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 образуется сочетанием </a:t>
            </a:r>
            <a:r>
              <a:rPr lang="ru-RU" altLang="ru-RU" sz="1800" b="1" dirty="0">
                <a:solidFill>
                  <a:srgbClr val="0000FF"/>
                </a:solidFill>
                <a:cs typeface="Times New Roman" pitchFamily="18" charset="0"/>
              </a:rPr>
              <a:t>полей допусков отверстия и вала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ru-RU" altLang="ru-RU" sz="1800" b="1" dirty="0">
                <a:solidFill>
                  <a:srgbClr val="FF0066"/>
                </a:solidFill>
                <a:cs typeface="Times New Roman" pitchFamily="18" charset="0"/>
              </a:rPr>
              <a:t>Условное обозначение посадки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 выполняется </a:t>
            </a:r>
            <a:r>
              <a:rPr lang="ru-RU" altLang="ru-RU" sz="1800" b="1" dirty="0">
                <a:solidFill>
                  <a:srgbClr val="006600"/>
                </a:solidFill>
                <a:cs typeface="Times New Roman" pitchFamily="18" charset="0"/>
              </a:rPr>
              <a:t>в виде дроби или в одну строку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, причем </a:t>
            </a:r>
            <a:r>
              <a:rPr lang="ru-RU" altLang="ru-RU" sz="1800" b="1" dirty="0">
                <a:solidFill>
                  <a:srgbClr val="0000FF"/>
                </a:solidFill>
                <a:cs typeface="Times New Roman" pitchFamily="18" charset="0"/>
              </a:rPr>
              <a:t>в числителе 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или </a:t>
            </a:r>
            <a:r>
              <a:rPr lang="ru-RU" altLang="ru-RU" sz="1800" b="1" dirty="0">
                <a:solidFill>
                  <a:srgbClr val="0000FF"/>
                </a:solidFill>
                <a:cs typeface="Times New Roman" pitchFamily="18" charset="0"/>
              </a:rPr>
              <a:t>на первом месте 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указывается </a:t>
            </a:r>
            <a:r>
              <a:rPr lang="ru-RU" altLang="ru-RU" sz="1800" b="1" dirty="0">
                <a:solidFill>
                  <a:srgbClr val="FF0066"/>
                </a:solidFill>
                <a:cs typeface="Times New Roman" pitchFamily="18" charset="0"/>
              </a:rPr>
              <a:t>обозначение поля допуска отверстия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, а </a:t>
            </a:r>
            <a:r>
              <a:rPr lang="ru-RU" altLang="ru-RU" sz="1800" b="1" dirty="0">
                <a:solidFill>
                  <a:srgbClr val="0000FF"/>
                </a:solidFill>
                <a:cs typeface="Times New Roman" pitchFamily="18" charset="0"/>
              </a:rPr>
              <a:t>в знаменателе 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или </a:t>
            </a:r>
            <a:r>
              <a:rPr lang="ru-RU" altLang="ru-RU" sz="1800" b="1" dirty="0">
                <a:solidFill>
                  <a:srgbClr val="0000FF"/>
                </a:solidFill>
                <a:cs typeface="Times New Roman" pitchFamily="18" charset="0"/>
              </a:rPr>
              <a:t>на втором месте </a:t>
            </a:r>
            <a:r>
              <a:rPr lang="ru-RU" altLang="ru-RU" sz="1800" dirty="0" smtClean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altLang="ru-RU" sz="1800" b="1" dirty="0" smtClean="0">
                <a:solidFill>
                  <a:srgbClr val="FF0066"/>
                </a:solidFill>
                <a:cs typeface="Times New Roman" pitchFamily="18" charset="0"/>
              </a:rPr>
              <a:t>вала</a:t>
            </a:r>
            <a:r>
              <a:rPr lang="ru-RU" altLang="ru-RU" sz="18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например: </a:t>
            </a:r>
            <a:r>
              <a:rPr lang="ru-RU" altLang="ru-RU" sz="1800" b="1" dirty="0">
                <a:solidFill>
                  <a:srgbClr val="FF0000"/>
                </a:solidFill>
                <a:cs typeface="Times New Roman" pitchFamily="18" charset="0"/>
              </a:rPr>
              <a:t>Н8/</a:t>
            </a:r>
            <a:r>
              <a:rPr lang="en-US" altLang="ru-RU" sz="1800" b="1" dirty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ru-RU" altLang="ru-RU" sz="1800" b="1" dirty="0">
                <a:solidFill>
                  <a:srgbClr val="FF0000"/>
                </a:solidFill>
                <a:cs typeface="Times New Roman" pitchFamily="18" charset="0"/>
              </a:rPr>
              <a:t>7; Н8-</a:t>
            </a:r>
            <a:r>
              <a:rPr lang="en-US" altLang="ru-RU" sz="1800" b="1" dirty="0">
                <a:solidFill>
                  <a:srgbClr val="FF0000"/>
                </a:solidFill>
                <a:cs typeface="Times New Roman" pitchFamily="18" charset="0"/>
              </a:rPr>
              <a:t>f</a:t>
            </a:r>
            <a:r>
              <a:rPr lang="ru-RU" altLang="ru-RU" sz="1800" b="1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144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943800" cy="410445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Обозначение посадок на чертежах</a:t>
            </a:r>
            <a:endParaRPr lang="ru-RU" sz="6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249"/>
            <a:ext cx="9144000" cy="63543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Обозначение посадок на чертежах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645196"/>
                <a:ext cx="9036496" cy="6192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altLang="ru-RU" sz="2200" b="1" dirty="0" smtClean="0">
                    <a:solidFill>
                      <a:srgbClr val="FF0000"/>
                    </a:solidFill>
                  </a:rPr>
                  <a:t>Поля допусков линейных размеров </a:t>
                </a:r>
                <a:r>
                  <a:rPr lang="ru-RU" altLang="ru-RU" sz="2200" dirty="0" smtClean="0"/>
                  <a:t>указывают на чертежах:</a:t>
                </a:r>
              </a:p>
              <a:p>
                <a:pPr marL="534988" indent="-534988">
                  <a:buFont typeface="Wingdings" panose="05000000000000000000" pitchFamily="2" charset="2"/>
                  <a:buChar char="Ø"/>
                </a:pPr>
                <a:r>
                  <a:rPr lang="ru-RU" altLang="ru-RU" sz="2200" dirty="0" smtClean="0"/>
                  <a:t>либо </a:t>
                </a:r>
                <a:r>
                  <a:rPr lang="ru-RU" altLang="ru-RU" sz="2200" b="1" dirty="0">
                    <a:solidFill>
                      <a:srgbClr val="0000FF"/>
                    </a:solidFill>
                  </a:rPr>
                  <a:t>условными (буквенными) обозначениями</a:t>
                </a:r>
                <a:r>
                  <a:rPr lang="ru-RU" altLang="ru-RU" sz="2200" dirty="0"/>
                  <a:t>, </a:t>
                </a:r>
                <a:r>
                  <a:rPr lang="ru-RU" altLang="ru-RU" sz="2200" dirty="0" smtClean="0"/>
                  <a:t>например,</a:t>
                </a:r>
                <a:r>
                  <a:rPr lang="ru-RU" altLang="ru-RU" sz="2200" dirty="0"/>
                  <a:t> </a:t>
                </a:r>
                <a:r>
                  <a:rPr lang="ru-RU" altLang="ru-RU" sz="2200" b="1" i="1" dirty="0">
                    <a:solidFill>
                      <a:srgbClr val="FF0000"/>
                    </a:solidFill>
                  </a:rPr>
                  <a:t>Ø50</a:t>
                </a:r>
                <a:r>
                  <a:rPr lang="en-US" altLang="ru-RU" sz="2200" b="1" i="1" dirty="0">
                    <a:solidFill>
                      <a:srgbClr val="FF0000"/>
                    </a:solidFill>
                  </a:rPr>
                  <a:t>H</a:t>
                </a:r>
                <a:r>
                  <a:rPr lang="ru-RU" altLang="ru-RU" sz="2200" b="1" i="1" dirty="0">
                    <a:solidFill>
                      <a:srgbClr val="FF0000"/>
                    </a:solidFill>
                  </a:rPr>
                  <a:t>6</a:t>
                </a:r>
                <a:r>
                  <a:rPr lang="ru-RU" altLang="ru-RU" sz="2200" b="1" i="1" dirty="0" smtClean="0">
                    <a:solidFill>
                      <a:srgbClr val="FF0000"/>
                    </a:solidFill>
                  </a:rPr>
                  <a:t>, Ø32</a:t>
                </a:r>
                <a:r>
                  <a:rPr lang="en-US" altLang="ru-RU" sz="2200" b="1" i="1" dirty="0">
                    <a:solidFill>
                      <a:srgbClr val="FF0000"/>
                    </a:solidFill>
                  </a:rPr>
                  <a:t>f</a:t>
                </a:r>
                <a:r>
                  <a:rPr lang="ru-RU" altLang="ru-RU" sz="2200" b="1" i="1" dirty="0">
                    <a:solidFill>
                      <a:srgbClr val="FF0000"/>
                    </a:solidFill>
                  </a:rPr>
                  <a:t>7</a:t>
                </a:r>
                <a:r>
                  <a:rPr lang="ru-RU" altLang="ru-RU" sz="2200" b="1" dirty="0">
                    <a:solidFill>
                      <a:srgbClr val="FF0000"/>
                    </a:solidFill>
                  </a:rPr>
                  <a:t>, </a:t>
                </a:r>
                <a:r>
                  <a:rPr lang="ru-RU" altLang="ru-RU" sz="2200" b="1" i="1" dirty="0">
                    <a:solidFill>
                      <a:srgbClr val="FF0000"/>
                    </a:solidFill>
                  </a:rPr>
                  <a:t>Ø10</a:t>
                </a:r>
                <a:r>
                  <a:rPr lang="en-US" altLang="ru-RU" sz="2200" b="1" i="1" dirty="0">
                    <a:solidFill>
                      <a:srgbClr val="FF0000"/>
                    </a:solidFill>
                  </a:rPr>
                  <a:t>g</a:t>
                </a:r>
                <a:r>
                  <a:rPr lang="ru-RU" altLang="ru-RU" sz="2200" b="1" i="1" dirty="0" smtClean="0">
                    <a:solidFill>
                      <a:srgbClr val="FF0000"/>
                    </a:solidFill>
                  </a:rPr>
                  <a:t>6</a:t>
                </a:r>
                <a:r>
                  <a:rPr lang="ru-RU" altLang="ru-RU" sz="2200" dirty="0" smtClean="0"/>
                  <a:t>;</a:t>
                </a:r>
                <a:r>
                  <a:rPr lang="ru-RU" altLang="ru-RU" sz="2200" dirty="0"/>
                  <a:t> </a:t>
                </a:r>
                <a:endParaRPr lang="ru-RU" altLang="ru-RU" sz="2200" dirty="0" smtClean="0"/>
              </a:p>
              <a:p>
                <a:pPr marL="534988" indent="-534988">
                  <a:buFont typeface="Wingdings" panose="05000000000000000000" pitchFamily="2" charset="2"/>
                  <a:buChar char="Ø"/>
                </a:pPr>
                <a:r>
                  <a:rPr lang="ru-RU" altLang="ru-RU" sz="2200" dirty="0" smtClean="0"/>
                  <a:t>либо </a:t>
                </a:r>
                <a:r>
                  <a:rPr lang="ru-RU" altLang="ru-RU" sz="2200" b="1" dirty="0">
                    <a:solidFill>
                      <a:srgbClr val="0000FF"/>
                    </a:solidFill>
                  </a:rPr>
                  <a:t>числовыми значениями предельных отклонений</a:t>
                </a:r>
                <a:r>
                  <a:rPr lang="ru-RU" altLang="ru-RU" sz="2200" dirty="0"/>
                  <a:t>, </a:t>
                </a:r>
                <a:r>
                  <a:rPr lang="ru-RU" altLang="ru-RU" sz="2200" dirty="0" smtClean="0"/>
                  <a:t>например,</a:t>
                </a:r>
                <a:r>
                  <a:rPr lang="ru-RU" altLang="ru-RU" sz="2200" dirty="0"/>
                  <a:t> </a:t>
                </a:r>
                <a:r>
                  <a:rPr lang="ru-RU" altLang="ru-RU" sz="2200" dirty="0" smtClean="0">
                    <a:solidFill>
                      <a:srgbClr val="0000FF"/>
                    </a:solidFill>
                  </a:rPr>
                  <a:t>Ø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ru-RU" altLang="ru-RU" sz="2200" dirty="0"/>
                  <a:t>, </a:t>
                </a:r>
                <a:r>
                  <a:rPr lang="ru-RU" altLang="ru-RU" sz="2200" dirty="0">
                    <a:solidFill>
                      <a:srgbClr val="0000FF"/>
                    </a:solidFill>
                  </a:rPr>
                  <a:t>Ø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ru-RU" sz="2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𝟎𝟏</m:t>
                        </m:r>
                      </m:sub>
                      <m:sup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2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𝟎𝟒</m:t>
                        </m:r>
                      </m:sup>
                    </m:sSubSup>
                    <m:r>
                      <a:rPr lang="ru-RU" sz="2200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ru-RU" sz="2200" b="1" smtClean="0">
                        <a:solidFill>
                          <a:srgbClr val="0000FF"/>
                        </a:solidFill>
                      </a:rPr>
                      <m:t>35±0,05</m:t>
                    </m:r>
                    <m:r>
                      <a:rPr lang="ru-RU" sz="2200" b="0" i="0" smtClean="0">
                        <a:solidFill>
                          <a:srgbClr val="0000FF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ru-RU" altLang="ru-RU" sz="2200" dirty="0"/>
                  <a:t> </a:t>
                </a:r>
                <a:endParaRPr lang="ru-RU" altLang="ru-RU" sz="2200" dirty="0" smtClean="0"/>
              </a:p>
              <a:p>
                <a:pPr marL="534988" indent="-534988">
                  <a:buFont typeface="Wingdings" panose="05000000000000000000" pitchFamily="2" charset="2"/>
                  <a:buChar char="Ø"/>
                </a:pPr>
                <a:r>
                  <a:rPr lang="ru-RU" altLang="ru-RU" sz="2200" dirty="0" smtClean="0"/>
                  <a:t>либо </a:t>
                </a:r>
                <a:r>
                  <a:rPr lang="ru-RU" altLang="ru-RU" sz="2200" b="1" dirty="0">
                    <a:solidFill>
                      <a:srgbClr val="0000FF"/>
                    </a:solidFill>
                  </a:rPr>
                  <a:t>буквенными обозначениями полей допусков </a:t>
                </a:r>
                <a:r>
                  <a:rPr lang="ru-RU" altLang="ru-RU" sz="2200" dirty="0"/>
                  <a:t>с одновременным указанием справа в скобках </a:t>
                </a:r>
                <a:r>
                  <a:rPr lang="ru-RU" altLang="ru-RU" sz="2200" b="1" dirty="0">
                    <a:solidFill>
                      <a:srgbClr val="0000FF"/>
                    </a:solidFill>
                  </a:rPr>
                  <a:t>числовых значений предельных отклонений</a:t>
                </a:r>
                <a:r>
                  <a:rPr lang="ru-RU" altLang="ru-RU" sz="2200" dirty="0"/>
                  <a:t> (</a:t>
                </a:r>
                <a:r>
                  <a:rPr lang="ru-RU" altLang="ru-RU" sz="2200" b="1" dirty="0">
                    <a:solidFill>
                      <a:srgbClr val="FF0000"/>
                    </a:solidFill>
                  </a:rPr>
                  <a:t>рис. 1, </a:t>
                </a:r>
                <a:r>
                  <a:rPr lang="ru-RU" altLang="ru-RU" sz="2200" b="1" i="1" dirty="0">
                    <a:solidFill>
                      <a:srgbClr val="FF0000"/>
                    </a:solidFill>
                  </a:rPr>
                  <a:t>а, б</a:t>
                </a:r>
                <a:r>
                  <a:rPr lang="ru-RU" altLang="ru-RU" sz="2200" i="1" dirty="0" smtClean="0"/>
                  <a:t>);</a:t>
                </a:r>
              </a:p>
              <a:p>
                <a:pPr marL="0" indent="0">
                  <a:buNone/>
                </a:pPr>
                <a:r>
                  <a:rPr lang="ru-RU" altLang="ru-RU" sz="2150" b="1" dirty="0">
                    <a:solidFill>
                      <a:srgbClr val="FF0000"/>
                    </a:solidFill>
                  </a:rPr>
                  <a:t>При обозначении посадки (на сборочных чертежах) </a:t>
                </a:r>
                <a:r>
                  <a:rPr lang="ru-RU" altLang="ru-RU" sz="2150" dirty="0"/>
                  <a:t>предельные размеры отверстий и вала могут быть указаны также условно. </a:t>
                </a:r>
                <a:endParaRPr lang="ru-RU" altLang="ru-RU" sz="2150" dirty="0" smtClean="0"/>
              </a:p>
              <a:p>
                <a:pPr marL="0" indent="0">
                  <a:buNone/>
                </a:pPr>
                <a:r>
                  <a:rPr lang="ru-RU" altLang="ru-RU" sz="2100" b="1" i="1" dirty="0" smtClean="0">
                    <a:solidFill>
                      <a:srgbClr val="0000FF"/>
                    </a:solidFill>
                  </a:rPr>
                  <a:t>Например</a:t>
                </a:r>
                <a:r>
                  <a:rPr lang="ru-RU" altLang="ru-RU" sz="2100" b="1" i="1" dirty="0">
                    <a:solidFill>
                      <a:srgbClr val="0000FF"/>
                    </a:solidFill>
                  </a:rPr>
                  <a:t>,</a:t>
                </a:r>
                <a:r>
                  <a:rPr lang="ru-RU" altLang="ru-RU" sz="2100" b="1" i="1" dirty="0"/>
                  <a:t> </a:t>
                </a:r>
                <a:r>
                  <a:rPr lang="ru-RU" altLang="ru-RU" sz="2100" b="1" dirty="0" smtClean="0">
                    <a:solidFill>
                      <a:srgbClr val="FF0000"/>
                    </a:solidFill>
                  </a:rPr>
                  <a:t>40Н8/</a:t>
                </a:r>
                <a:r>
                  <a:rPr lang="en-US" altLang="ru-RU" sz="2100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ru-RU" altLang="ru-RU" sz="2100" b="1" dirty="0" smtClean="0">
                    <a:solidFill>
                      <a:srgbClr val="FF0000"/>
                    </a:solidFill>
                  </a:rPr>
                  <a:t>7</a:t>
                </a:r>
                <a:r>
                  <a:rPr lang="ru-RU" altLang="ru-RU" sz="2100" dirty="0" smtClean="0"/>
                  <a:t>, </a:t>
                </a:r>
                <a:r>
                  <a:rPr lang="ru-RU" altLang="ru-RU" sz="2100" dirty="0"/>
                  <a:t>где </a:t>
                </a:r>
                <a:r>
                  <a:rPr lang="ru-RU" altLang="ru-RU" sz="2100" b="1" dirty="0">
                    <a:solidFill>
                      <a:srgbClr val="FF0000"/>
                    </a:solidFill>
                  </a:rPr>
                  <a:t>40</a:t>
                </a:r>
                <a:r>
                  <a:rPr lang="ru-RU" altLang="ru-RU" sz="2100" dirty="0"/>
                  <a:t> </a:t>
                </a:r>
                <a:r>
                  <a:rPr lang="ru-RU" altLang="ru-RU" sz="2100" b="1" dirty="0"/>
                  <a:t>–</a:t>
                </a:r>
                <a:r>
                  <a:rPr lang="ru-RU" altLang="ru-RU" sz="2100" dirty="0"/>
                  <a:t> номинальный размер (в </a:t>
                </a:r>
                <a:r>
                  <a:rPr lang="ru-RU" altLang="ru-RU" sz="2100" b="1" dirty="0">
                    <a:solidFill>
                      <a:srgbClr val="FF0000"/>
                    </a:solidFill>
                  </a:rPr>
                  <a:t>мм</a:t>
                </a:r>
                <a:r>
                  <a:rPr lang="ru-RU" altLang="ru-RU" sz="2100" dirty="0"/>
                  <a:t>), общий для отверстия и вала; </a:t>
                </a:r>
                <a:r>
                  <a:rPr lang="ru-RU" altLang="ru-RU" sz="2100" b="1" dirty="0" smtClean="0">
                    <a:solidFill>
                      <a:srgbClr val="FF0000"/>
                    </a:solidFill>
                  </a:rPr>
                  <a:t>Н8</a:t>
                </a:r>
                <a:r>
                  <a:rPr lang="ru-RU" altLang="ru-RU" sz="2100" dirty="0" smtClean="0"/>
                  <a:t>, </a:t>
                </a:r>
                <a:r>
                  <a:rPr lang="en-US" altLang="ru-RU" sz="2100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ru-RU" altLang="ru-RU" sz="2100" b="1" dirty="0" smtClean="0">
                    <a:solidFill>
                      <a:srgbClr val="FF0000"/>
                    </a:solidFill>
                  </a:rPr>
                  <a:t>7</a:t>
                </a:r>
                <a:r>
                  <a:rPr lang="ru-RU" altLang="ru-RU" sz="2100" dirty="0" smtClean="0"/>
                  <a:t> </a:t>
                </a:r>
                <a:r>
                  <a:rPr lang="ru-RU" altLang="ru-RU" sz="2100" b="1" dirty="0"/>
                  <a:t>–</a:t>
                </a:r>
                <a:r>
                  <a:rPr lang="ru-RU" altLang="ru-RU" sz="2100" dirty="0"/>
                  <a:t> </a:t>
                </a:r>
                <a:r>
                  <a:rPr lang="ru-RU" altLang="ru-RU" sz="2100" dirty="0" smtClean="0"/>
                  <a:t>поля допусков соответственно отверстия и вала; </a:t>
                </a:r>
                <a:r>
                  <a:rPr lang="ru-RU" altLang="ru-RU" sz="2100" b="1" dirty="0" smtClean="0">
                    <a:solidFill>
                      <a:srgbClr val="FF0000"/>
                    </a:solidFill>
                  </a:rPr>
                  <a:t>Н</a:t>
                </a:r>
                <a:r>
                  <a:rPr lang="ru-RU" altLang="ru-RU" sz="2100" dirty="0" smtClean="0"/>
                  <a:t>, </a:t>
                </a:r>
                <a:r>
                  <a:rPr lang="en-US" altLang="ru-RU" sz="2100" b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ru-RU" altLang="ru-RU" sz="21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altLang="ru-RU" sz="2100" b="1" dirty="0"/>
                  <a:t>–</a:t>
                </a:r>
                <a:r>
                  <a:rPr lang="ru-RU" altLang="ru-RU" sz="2100" dirty="0"/>
                  <a:t> </a:t>
                </a:r>
                <a:r>
                  <a:rPr lang="ru-RU" altLang="ru-RU" sz="2100" dirty="0" smtClean="0"/>
                  <a:t>основные отклонения отверстия и вала; </a:t>
                </a:r>
                <a:r>
                  <a:rPr lang="en-US" altLang="ru-RU" sz="2100" b="1" dirty="0" smtClean="0">
                    <a:solidFill>
                      <a:srgbClr val="FF0000"/>
                    </a:solidFill>
                  </a:rPr>
                  <a:t>8</a:t>
                </a:r>
                <a:r>
                  <a:rPr lang="ru-RU" altLang="ru-RU" sz="2100" dirty="0" smtClean="0"/>
                  <a:t>, </a:t>
                </a:r>
                <a:r>
                  <a:rPr lang="en-US" altLang="ru-RU" sz="2100" b="1" dirty="0" smtClean="0">
                    <a:solidFill>
                      <a:srgbClr val="FF0000"/>
                    </a:solidFill>
                  </a:rPr>
                  <a:t>7</a:t>
                </a:r>
                <a:r>
                  <a:rPr lang="ru-RU" altLang="ru-RU" sz="21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altLang="ru-RU" sz="2100" b="1" dirty="0"/>
                  <a:t>–</a:t>
                </a:r>
                <a:r>
                  <a:rPr lang="ru-RU" altLang="ru-RU" sz="2100" dirty="0" smtClean="0"/>
                  <a:t> квалитеты отверстия и </a:t>
                </a:r>
                <a:r>
                  <a:rPr lang="ru-RU" altLang="ru-RU" sz="2100" dirty="0"/>
                  <a:t>вала. </a:t>
                </a:r>
                <a:endParaRPr lang="ru-RU" altLang="ru-RU" sz="2100" dirty="0" smtClean="0"/>
              </a:p>
              <a:p>
                <a:pPr marL="0" indent="0">
                  <a:buNone/>
                </a:pPr>
                <a:r>
                  <a:rPr lang="ru-RU" altLang="ru-RU" sz="2100" dirty="0" smtClean="0"/>
                  <a:t>По </a:t>
                </a:r>
                <a:r>
                  <a:rPr lang="ru-RU" altLang="ru-RU" sz="2100" dirty="0"/>
                  <a:t>этим обозначениям с помощью таблиц можно определять </a:t>
                </a:r>
                <a:r>
                  <a:rPr lang="ru-RU" altLang="ru-RU" sz="2100" b="1" dirty="0">
                    <a:solidFill>
                      <a:srgbClr val="006600"/>
                    </a:solidFill>
                  </a:rPr>
                  <a:t>предельные размеры отверстия и вала, значения зазоров или натягов и установить характер посадки</a:t>
                </a:r>
                <a:r>
                  <a:rPr lang="ru-RU" altLang="ru-RU" sz="2100" dirty="0"/>
                  <a:t>.</a:t>
                </a:r>
              </a:p>
              <a:p>
                <a:pPr marL="534988" indent="-534988">
                  <a:buFont typeface="Wingdings" panose="05000000000000000000" pitchFamily="2" charset="2"/>
                  <a:buChar char="Ø"/>
                </a:pPr>
                <a:endParaRPr lang="ru-RU" altLang="ru-RU" sz="2600" i="1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645196"/>
                <a:ext cx="9036496" cy="6192688"/>
              </a:xfrm>
              <a:blipFill rotWithShape="0">
                <a:blip r:embed="rId2"/>
                <a:stretch>
                  <a:fillRect l="-877" t="-591" r="-270" b="-1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7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4941168"/>
            <a:ext cx="8640960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006600"/>
                </a:solidFill>
              </a:rPr>
              <a:t>Детали машин и других изделий ограничены замкнутыми поверхностями, обычно комбинированными из участков </a:t>
            </a:r>
            <a:r>
              <a:rPr lang="ru-RU" sz="2300" b="1" dirty="0" smtClean="0">
                <a:solidFill>
                  <a:srgbClr val="0000FF"/>
                </a:solidFill>
              </a:rPr>
              <a:t>цилиндрических, конических, сферических, плоских и других простых поверхностей</a:t>
            </a:r>
          </a:p>
          <a:p>
            <a:endParaRPr lang="ru-RU" dirty="0"/>
          </a:p>
        </p:txBody>
      </p:sp>
      <p:pic>
        <p:nvPicPr>
          <p:cNvPr id="90114" name="Picture 2" descr="http://www.china-machineparts.com/products_img/2008826105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105" y="140850"/>
            <a:ext cx="6523806" cy="4808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249"/>
            <a:ext cx="9144000" cy="63543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0000FF"/>
                </a:solidFill>
                <a:latin typeface="Arial Black" panose="020B0A04020102020204" pitchFamily="34" charset="0"/>
              </a:rPr>
              <a:t>Обозначение посадок на чертежах</a:t>
            </a:r>
          </a:p>
        </p:txBody>
      </p:sp>
      <p:pic>
        <p:nvPicPr>
          <p:cNvPr id="5" name="Рисунок 4" descr="Поля допусков отверстий и вал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040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9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31" y="6454668"/>
            <a:ext cx="8820472" cy="346075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altLang="ru-RU" sz="1800" dirty="0">
                <a:solidFill>
                  <a:srgbClr val="FF0066"/>
                </a:solidFill>
              </a:rPr>
              <a:t>Рисунок </a:t>
            </a:r>
            <a:r>
              <a:rPr lang="ru-RU" altLang="ru-RU" sz="1800" dirty="0" smtClean="0">
                <a:solidFill>
                  <a:srgbClr val="FF0066"/>
                </a:solidFill>
              </a:rPr>
              <a:t>13 </a:t>
            </a:r>
            <a:r>
              <a:rPr lang="ru-RU" altLang="ru-RU" sz="1800" dirty="0" smtClean="0"/>
              <a:t>– </a:t>
            </a:r>
            <a:r>
              <a:rPr lang="ru-RU" altLang="ru-RU" sz="1800" dirty="0" smtClean="0">
                <a:solidFill>
                  <a:srgbClr val="0000FF"/>
                </a:solidFill>
              </a:rPr>
              <a:t>Примеры </a:t>
            </a:r>
            <a:r>
              <a:rPr lang="ru-RU" altLang="ru-RU" sz="1800" dirty="0">
                <a:solidFill>
                  <a:srgbClr val="0000FF"/>
                </a:solidFill>
              </a:rPr>
              <a:t>обозначения допусков и посадок на чертежах</a:t>
            </a:r>
          </a:p>
        </p:txBody>
      </p:sp>
      <p:pic>
        <p:nvPicPr>
          <p:cNvPr id="6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" b="6474"/>
          <a:stretch>
            <a:fillRect/>
          </a:stretch>
        </p:blipFill>
        <p:spPr bwMode="auto">
          <a:xfrm>
            <a:off x="0" y="17464"/>
            <a:ext cx="7380312" cy="57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307612"/>
            <a:ext cx="6660232" cy="156966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rgbClr val="0000FF"/>
                </a:solidFill>
              </a:rPr>
              <a:t>Посадки и предельные отклонения размеров деталей</a:t>
            </a:r>
            <a:r>
              <a:rPr lang="ru-RU" sz="1600" dirty="0"/>
              <a:t>, изображенных на чертеже </a:t>
            </a:r>
            <a:r>
              <a:rPr lang="ru-RU" sz="1600" dirty="0">
                <a:solidFill>
                  <a:srgbClr val="0000FF"/>
                </a:solidFill>
              </a:rPr>
              <a:t>в собранном виде</a:t>
            </a:r>
            <a:r>
              <a:rPr lang="ru-RU" sz="1600" dirty="0"/>
              <a:t>, указывают </a:t>
            </a:r>
            <a:r>
              <a:rPr lang="ru-RU" sz="1600" b="1" u="sng" dirty="0">
                <a:solidFill>
                  <a:srgbClr val="FF0066"/>
                </a:solidFill>
              </a:rPr>
              <a:t>дробью</a:t>
            </a:r>
            <a:r>
              <a:rPr lang="ru-RU" sz="1600" dirty="0"/>
              <a:t>: </a:t>
            </a:r>
            <a:endParaRPr lang="ru-RU" sz="1600" dirty="0" smtClean="0"/>
          </a:p>
          <a:p>
            <a:pPr marL="285750" indent="-285750"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6600"/>
                </a:solidFill>
              </a:rPr>
              <a:t>в </a:t>
            </a:r>
            <a:r>
              <a:rPr lang="ru-RU" sz="1600" b="1" dirty="0">
                <a:solidFill>
                  <a:srgbClr val="006600"/>
                </a:solidFill>
              </a:rPr>
              <a:t>числителе </a:t>
            </a:r>
            <a:r>
              <a:rPr lang="ru-RU" sz="1600" dirty="0" smtClean="0"/>
              <a:t>– буквенное обозначение </a:t>
            </a:r>
            <a:r>
              <a:rPr lang="ru-RU" sz="1600" dirty="0"/>
              <a:t>или числовые значения предельных отклонений </a:t>
            </a:r>
            <a:r>
              <a:rPr lang="ru-RU" sz="1600" b="1" dirty="0">
                <a:solidFill>
                  <a:srgbClr val="FF0066"/>
                </a:solidFill>
              </a:rPr>
              <a:t>отверстия</a:t>
            </a:r>
            <a:r>
              <a:rPr lang="ru-RU" sz="1600" dirty="0"/>
              <a:t> либо буквенное обозначе­ние с указанием справа в скобках их числовых </a:t>
            </a:r>
            <a:r>
              <a:rPr lang="ru-RU" sz="1600" dirty="0" smtClean="0"/>
              <a:t>значений; </a:t>
            </a:r>
          </a:p>
          <a:p>
            <a:pPr marL="285750" indent="-285750" algn="l"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6600"/>
                </a:solidFill>
              </a:rPr>
              <a:t>в знаменателе </a:t>
            </a:r>
            <a:r>
              <a:rPr lang="ru-RU" sz="1600" dirty="0"/>
              <a:t>–</a:t>
            </a:r>
            <a:r>
              <a:rPr lang="ru-RU" sz="1600" dirty="0" smtClean="0"/>
              <a:t> анало­гичное обозначение </a:t>
            </a:r>
            <a:r>
              <a:rPr lang="ru-RU" sz="1600" dirty="0"/>
              <a:t>поля допуска </a:t>
            </a:r>
            <a:r>
              <a:rPr lang="ru-RU" sz="1600" b="1" dirty="0" smtClean="0">
                <a:solidFill>
                  <a:srgbClr val="FF0066"/>
                </a:solidFill>
              </a:rPr>
              <a:t>вала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1400" y="5934764"/>
            <a:ext cx="247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Ǿ</a:t>
            </a:r>
            <a:r>
              <a:rPr lang="ru-RU" alt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40H7/g6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5635" r="71992" b="62825"/>
          <a:stretch>
            <a:fillRect/>
          </a:stretch>
        </p:blipFill>
        <p:spPr bwMode="auto">
          <a:xfrm>
            <a:off x="5877268" y="5865895"/>
            <a:ext cx="792088" cy="5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3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712968" cy="5976664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ru-RU" altLang="ru-RU" sz="2400" dirty="0"/>
              <a:t>Посадки сопрягаемых деталей и предельные отклонения размеров деталей, изображенных на сборочных чертежах, указывают дробью, </a:t>
            </a:r>
            <a:endParaRPr lang="ru-RU" altLang="ru-RU" sz="24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числителе которой приводится буквенное обозначение или числовое значение предельного отклонения отверстия либо буквенное обозначение с указанием справа в скобках его числового </a:t>
            </a:r>
            <a:r>
              <a:rPr lang="ru-RU" altLang="ru-RU" sz="2400" dirty="0" smtClean="0"/>
              <a:t>значения;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знаменателе </a:t>
            </a:r>
            <a:r>
              <a:rPr lang="ru-RU" altLang="ru-RU" sz="2400" dirty="0" smtClean="0"/>
              <a:t>– аналогичное </a:t>
            </a:r>
            <a:r>
              <a:rPr lang="ru-RU" altLang="ru-RU" sz="2400" dirty="0"/>
              <a:t>обозначение поля допуска вала (</a:t>
            </a:r>
            <a:r>
              <a:rPr lang="ru-RU" altLang="ru-RU" sz="2400" b="1" dirty="0">
                <a:solidFill>
                  <a:srgbClr val="FF0066"/>
                </a:solidFill>
              </a:rPr>
              <a:t>рис. </a:t>
            </a:r>
            <a:r>
              <a:rPr lang="ru-RU" altLang="ru-RU" sz="2400" b="1" dirty="0" smtClean="0">
                <a:solidFill>
                  <a:srgbClr val="FF0066"/>
                </a:solidFill>
              </a:rPr>
              <a:t>13,</a:t>
            </a:r>
            <a:r>
              <a:rPr lang="ru-RU" altLang="ru-RU" sz="2400" b="1" dirty="0">
                <a:solidFill>
                  <a:srgbClr val="FF0066"/>
                </a:solidFill>
              </a:rPr>
              <a:t> </a:t>
            </a:r>
            <a:r>
              <a:rPr lang="ru-RU" altLang="ru-RU" sz="2400" b="1" i="1" dirty="0">
                <a:solidFill>
                  <a:srgbClr val="FF0066"/>
                </a:solidFill>
              </a:rPr>
              <a:t>в, г</a:t>
            </a:r>
            <a:r>
              <a:rPr lang="ru-RU" altLang="ru-RU" sz="2400" i="1" dirty="0"/>
              <a:t>).</a:t>
            </a:r>
            <a:endParaRPr lang="ru-RU" altLang="ru-RU" sz="2400" dirty="0"/>
          </a:p>
          <a:p>
            <a:pPr marL="0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ru-RU" altLang="ru-RU" sz="2400" dirty="0"/>
              <a:t>В условных обозначениях полей допусков необходимо указывать числовые значения предельных отклонений в следующих случаях:</a:t>
            </a:r>
          </a:p>
          <a:p>
            <a:pPr marL="450850" indent="-4508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/>
              <a:t>для размеров, не включенных в ряды нормальных линейных </a:t>
            </a:r>
            <a:r>
              <a:rPr lang="ru-RU" altLang="ru-RU" sz="2400" dirty="0" smtClean="0"/>
              <a:t>размеров;</a:t>
            </a:r>
            <a:endParaRPr lang="ru-RU" altLang="ru-RU" sz="2400" dirty="0"/>
          </a:p>
          <a:p>
            <a:pPr marL="450850" indent="-4508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/>
              <a:t>например </a:t>
            </a:r>
            <a:r>
              <a:rPr lang="ru-RU" altLang="ru-RU" sz="2400" b="1" dirty="0">
                <a:solidFill>
                  <a:srgbClr val="FF0000"/>
                </a:solidFill>
              </a:rPr>
              <a:t>Ø41,5 </a:t>
            </a:r>
            <a:r>
              <a:rPr lang="en-US" altLang="ru-RU" sz="2400" b="1" dirty="0">
                <a:solidFill>
                  <a:srgbClr val="FF0000"/>
                </a:solidFill>
              </a:rPr>
              <a:t>H</a:t>
            </a:r>
            <a:r>
              <a:rPr lang="ru-RU" altLang="ru-RU" sz="2400" b="1" dirty="0">
                <a:solidFill>
                  <a:srgbClr val="FF0000"/>
                </a:solidFill>
              </a:rPr>
              <a:t>7(+0,021)</a:t>
            </a:r>
            <a:r>
              <a:rPr lang="ru-RU" altLang="ru-RU" sz="2400" dirty="0"/>
              <a:t>; при назначении предельных отклонений, условные обозначения которых не предусмотрены ГОСТ </a:t>
            </a:r>
            <a:r>
              <a:rPr lang="ru-RU" altLang="ru-RU" sz="2400" dirty="0" smtClean="0"/>
              <a:t>25347-82</a:t>
            </a:r>
            <a:r>
              <a:rPr lang="ru-RU" altLang="ru-RU" sz="2400" dirty="0"/>
              <a:t>, например для пластмассовой детали (</a:t>
            </a:r>
            <a:r>
              <a:rPr lang="ru-RU" altLang="ru-RU" sz="2400" b="1" dirty="0">
                <a:solidFill>
                  <a:srgbClr val="FF0066"/>
                </a:solidFill>
              </a:rPr>
              <a:t>рис. </a:t>
            </a:r>
            <a:r>
              <a:rPr lang="ru-RU" altLang="ru-RU" sz="2400" b="1" dirty="0" smtClean="0">
                <a:solidFill>
                  <a:srgbClr val="FF0066"/>
                </a:solidFill>
              </a:rPr>
              <a:t>13,</a:t>
            </a:r>
            <a:r>
              <a:rPr lang="ru-RU" altLang="ru-RU" sz="2400" b="1" dirty="0">
                <a:solidFill>
                  <a:srgbClr val="FF0066"/>
                </a:solidFill>
              </a:rPr>
              <a:t> </a:t>
            </a:r>
            <a:r>
              <a:rPr lang="ru-RU" altLang="ru-RU" sz="2400" b="1" i="1" dirty="0">
                <a:solidFill>
                  <a:srgbClr val="FF0066"/>
                </a:solidFill>
              </a:rPr>
              <a:t>д</a:t>
            </a:r>
            <a:r>
              <a:rPr lang="ru-RU" altLang="ru-RU" sz="2400" i="1" dirty="0"/>
              <a:t>) </a:t>
            </a:r>
            <a:r>
              <a:rPr lang="ru-RU" altLang="ru-RU" sz="2400" dirty="0"/>
              <a:t>с предельными отклонениями по ГОСТ </a:t>
            </a:r>
            <a:r>
              <a:rPr lang="ru-RU" altLang="ru-RU" sz="2400" dirty="0" smtClean="0"/>
              <a:t>25349-82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1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8EEF72-63D5-47C9-B87C-2DDA0E0F189D}" type="slidenum">
              <a:rPr lang="ru-RU" altLang="ru-RU"/>
              <a:pPr/>
              <a:t>153</a:t>
            </a:fld>
            <a:endParaRPr lang="ru-RU" altLang="ru-RU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03188" y="238125"/>
            <a:ext cx="8926512" cy="6480175"/>
          </a:xfrm>
          <a:prstGeom prst="rect">
            <a:avLst/>
          </a:prstGeom>
          <a:solidFill>
            <a:srgbClr val="00008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03188" y="152400"/>
            <a:ext cx="8926512" cy="4308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22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НАНЕСЕНИЕ ПРЕДЕЛЬНЫХ ОТКЛОНЕНИЙ НА ЧЕРТЕЖАХ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737600" y="152400"/>
            <a:ext cx="40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b="1"/>
              <a:t> 21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148013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7195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41910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22539" name="Picture 13" descr="МЧ-5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52" y="710773"/>
            <a:ext cx="6581095" cy="35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103188" y="4436354"/>
            <a:ext cx="8926512" cy="22811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altLang="ru-RU" sz="1800" dirty="0"/>
              <a:t>1) </a:t>
            </a:r>
            <a:r>
              <a:rPr lang="ru-RU" altLang="ru-RU" sz="1800" b="1" dirty="0">
                <a:solidFill>
                  <a:srgbClr val="FF0000"/>
                </a:solidFill>
              </a:rPr>
              <a:t>в числителе </a:t>
            </a:r>
            <a:r>
              <a:rPr lang="ru-RU" altLang="ru-RU" sz="1800" dirty="0" smtClean="0"/>
              <a:t>– условное обозначение </a:t>
            </a:r>
            <a:r>
              <a:rPr lang="ru-RU" altLang="ru-RU" sz="1800" dirty="0"/>
              <a:t>поля допуска отверстия, в знаменателе –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условное обозначение поля допуска вала (</a:t>
            </a:r>
            <a:r>
              <a:rPr lang="ru-RU" altLang="ru-RU" sz="1800" b="1" i="1" dirty="0">
                <a:solidFill>
                  <a:srgbClr val="FF0066"/>
                </a:solidFill>
              </a:rPr>
              <a:t>рис. , a</a:t>
            </a:r>
            <a:r>
              <a:rPr lang="ru-RU" altLang="ru-RU" sz="1800" dirty="0"/>
              <a:t>); </a:t>
            </a:r>
          </a:p>
          <a:p>
            <a:pPr algn="l"/>
            <a:r>
              <a:rPr lang="ru-RU" altLang="ru-RU" sz="1800" dirty="0"/>
              <a:t>2) </a:t>
            </a:r>
            <a:r>
              <a:rPr lang="ru-RU" altLang="ru-RU" sz="1800" b="1" dirty="0">
                <a:solidFill>
                  <a:srgbClr val="FF0000"/>
                </a:solidFill>
              </a:rPr>
              <a:t>в числителе </a:t>
            </a:r>
            <a:r>
              <a:rPr lang="ru-RU" altLang="ru-RU" sz="1800" dirty="0"/>
              <a:t>–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числовые значения предельных отклонений отверстия, в знаменателе –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числовые значения предельных отклонений вала (</a:t>
            </a:r>
            <a:r>
              <a:rPr lang="ru-RU" altLang="ru-RU" sz="1800" b="1" i="1" dirty="0">
                <a:solidFill>
                  <a:srgbClr val="FF0066"/>
                </a:solidFill>
              </a:rPr>
              <a:t>рис., б</a:t>
            </a:r>
            <a:r>
              <a:rPr lang="ru-RU" altLang="ru-RU" sz="1800" dirty="0"/>
              <a:t>); </a:t>
            </a:r>
          </a:p>
          <a:p>
            <a:pPr algn="l"/>
            <a:r>
              <a:rPr lang="ru-RU" altLang="ru-RU" sz="1800" dirty="0"/>
              <a:t>3) </a:t>
            </a:r>
            <a:r>
              <a:rPr lang="ru-RU" altLang="ru-RU" sz="1800" b="1" dirty="0">
                <a:solidFill>
                  <a:srgbClr val="FF0000"/>
                </a:solidFill>
              </a:rPr>
              <a:t>в числителе </a:t>
            </a:r>
            <a:r>
              <a:rPr lang="ru-RU" altLang="ru-RU" sz="1800" dirty="0"/>
              <a:t>–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условное обозначение поля допуска отверстия с указанием справа в скобках числовых значений предельных отклонений отверстия, в знаменателе –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условное обозначение поля допуска вала с указанием справа, в скобках, числовых значений предельных отклонений вала (</a:t>
            </a:r>
            <a:r>
              <a:rPr lang="ru-RU" altLang="ru-RU" sz="1800" b="1" i="1" dirty="0">
                <a:solidFill>
                  <a:srgbClr val="FF0066"/>
                </a:solidFill>
              </a:rPr>
              <a:t>рис., в</a:t>
            </a:r>
            <a:r>
              <a:rPr lang="ru-RU" altLang="ru-RU" sz="1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9522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34" y="620688"/>
            <a:ext cx="9144000" cy="655290"/>
          </a:xfrm>
        </p:spPr>
        <p:txBody>
          <a:bodyPr/>
          <a:lstStyle/>
          <a:p>
            <a:pPr algn="ctr"/>
            <a:r>
              <a:rPr lang="ru-RU" sz="2800" i="1" dirty="0"/>
              <a:t>Эскизы соединения сопрягаемых деталей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1" y="1759907"/>
            <a:ext cx="9036495" cy="407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5495613"/>
            <a:ext cx="253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Соединение в сборе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1065" y="5469732"/>
            <a:ext cx="1575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Отверстие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2541" y="5490189"/>
            <a:ext cx="626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Вал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дельные отклон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954907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4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ok-t.ru/studopediaru/baza7/3626797402424.files/image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7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Червячный реду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404664"/>
            <a:ext cx="9108502" cy="6023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2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55290"/>
          </a:xfrm>
        </p:spPr>
        <p:txBody>
          <a:bodyPr/>
          <a:lstStyle/>
          <a:p>
            <a:pPr algn="ctr"/>
            <a:r>
              <a:rPr lang="ru-RU" dirty="0" smtClean="0"/>
              <a:t>Система отверстия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7560" y="6237312"/>
            <a:ext cx="516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Merriweather"/>
              </a:rPr>
              <a:t>Образование посадок в системе </a:t>
            </a:r>
            <a:r>
              <a:rPr lang="ru-RU" b="1" dirty="0" smtClean="0">
                <a:solidFill>
                  <a:srgbClr val="0000FF"/>
                </a:solidFill>
                <a:latin typeface="Merriweather"/>
              </a:rPr>
              <a:t>отверстия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s://www.ok-t.ru/studopediaru/baza4/2367315055121.files/image1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0" y="836380"/>
            <a:ext cx="8712468" cy="58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1556792"/>
            <a:ext cx="518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erriweather"/>
              </a:rPr>
              <a:t>H</a:t>
            </a:r>
            <a:endParaRPr lang="ru-RU" sz="3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16549" y="4708926"/>
            <a:ext cx="46039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dirty="0">
                <a:solidFill>
                  <a:srgbClr val="FF0000"/>
                </a:solidFill>
                <a:latin typeface="Merriweather"/>
              </a:rPr>
              <a:t>Отверстие – основной элемент </a:t>
            </a:r>
            <a:r>
              <a:rPr lang="ru-RU" sz="1600" b="1" dirty="0" smtClean="0">
                <a:solidFill>
                  <a:srgbClr val="FF0000"/>
                </a:solidFill>
                <a:latin typeface="Merriweather"/>
              </a:rPr>
              <a:t>системы:</a:t>
            </a:r>
            <a:endParaRPr lang="ru-RU" sz="1600" b="1" dirty="0">
              <a:solidFill>
                <a:srgbClr val="FF0000"/>
              </a:solidFill>
              <a:latin typeface="Merriweather"/>
            </a:endParaRPr>
          </a:p>
          <a:p>
            <a:pPr algn="l"/>
            <a:r>
              <a:rPr lang="ru-RU" sz="1500" b="1" dirty="0">
                <a:solidFill>
                  <a:srgbClr val="FF0000"/>
                </a:solidFill>
                <a:latin typeface="Merriweather"/>
              </a:rPr>
              <a:t>1) </a:t>
            </a:r>
            <a:r>
              <a:rPr lang="ru-RU" sz="1500" b="1" dirty="0">
                <a:solidFill>
                  <a:srgbClr val="006600"/>
                </a:solidFill>
                <a:latin typeface="Merriweather"/>
              </a:rPr>
              <a:t>Посадки получают </a:t>
            </a:r>
            <a:r>
              <a:rPr lang="ru-RU" sz="1500" b="1" dirty="0" smtClean="0">
                <a:solidFill>
                  <a:srgbClr val="006600"/>
                </a:solidFill>
                <a:latin typeface="Merriweather"/>
              </a:rPr>
              <a:t>соединением </a:t>
            </a:r>
            <a:r>
              <a:rPr lang="ru-RU" sz="1500" b="1" i="1" dirty="0" smtClean="0">
                <a:solidFill>
                  <a:srgbClr val="006600"/>
                </a:solidFill>
                <a:latin typeface="Merriweather"/>
              </a:rPr>
              <a:t>различных</a:t>
            </a:r>
            <a:r>
              <a:rPr lang="ru-RU" sz="1500" b="1" dirty="0">
                <a:solidFill>
                  <a:srgbClr val="006600"/>
                </a:solidFill>
                <a:latin typeface="Merriweather"/>
              </a:rPr>
              <a:t> валов с </a:t>
            </a:r>
            <a:r>
              <a:rPr lang="ru-RU" sz="1500" b="1" i="1" dirty="0">
                <a:solidFill>
                  <a:srgbClr val="006600"/>
                </a:solidFill>
                <a:latin typeface="Merriweather"/>
              </a:rPr>
              <a:t>основным отверстием.</a:t>
            </a:r>
            <a:endParaRPr lang="ru-RU" sz="1500" b="1" dirty="0">
              <a:solidFill>
                <a:srgbClr val="006600"/>
              </a:solidFill>
              <a:latin typeface="Merriweather"/>
            </a:endParaRPr>
          </a:p>
          <a:p>
            <a:pPr algn="l"/>
            <a:r>
              <a:rPr lang="ru-RU" sz="1500" b="1" dirty="0">
                <a:solidFill>
                  <a:srgbClr val="FF0000"/>
                </a:solidFill>
                <a:latin typeface="Merriweather"/>
              </a:rPr>
              <a:t>2) </a:t>
            </a:r>
            <a:r>
              <a:rPr lang="ru-RU" sz="1500" b="1" dirty="0">
                <a:solidFill>
                  <a:srgbClr val="006600"/>
                </a:solidFill>
                <a:latin typeface="Merriweather"/>
              </a:rPr>
              <a:t>Поле допуска основной детали </a:t>
            </a:r>
            <a:r>
              <a:rPr lang="ru-RU" sz="1500" b="1" dirty="0" smtClean="0">
                <a:solidFill>
                  <a:srgbClr val="006600"/>
                </a:solidFill>
                <a:latin typeface="Merriweather"/>
              </a:rPr>
              <a:t>соединения </a:t>
            </a:r>
            <a:r>
              <a:rPr lang="ru-RU" sz="1500" b="1" i="1" dirty="0" smtClean="0">
                <a:solidFill>
                  <a:srgbClr val="006600"/>
                </a:solidFill>
                <a:latin typeface="Merriweather"/>
              </a:rPr>
              <a:t>всегда направлено «</a:t>
            </a:r>
            <a:r>
              <a:rPr lang="ru-RU" sz="1500" b="1" i="1" dirty="0">
                <a:solidFill>
                  <a:srgbClr val="006600"/>
                </a:solidFill>
                <a:latin typeface="Merriweather"/>
              </a:rPr>
              <a:t>в тело»</a:t>
            </a:r>
            <a:r>
              <a:rPr lang="ru-RU" sz="1500" b="1" dirty="0">
                <a:solidFill>
                  <a:srgbClr val="006600"/>
                </a:solidFill>
                <a:latin typeface="Merriweather"/>
              </a:rPr>
              <a:t> этой детали.</a:t>
            </a:r>
            <a:endParaRPr lang="ru-RU" sz="1500" b="1" i="0" dirty="0">
              <a:solidFill>
                <a:srgbClr val="006600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3905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55290"/>
          </a:xfrm>
        </p:spPr>
        <p:txBody>
          <a:bodyPr/>
          <a:lstStyle/>
          <a:p>
            <a:pPr algn="ctr"/>
            <a:r>
              <a:rPr lang="ru-RU" dirty="0" smtClean="0"/>
              <a:t>Система вала</a:t>
            </a:r>
            <a:endParaRPr lang="ru-RU" dirty="0"/>
          </a:p>
        </p:txBody>
      </p:sp>
      <p:pic>
        <p:nvPicPr>
          <p:cNvPr id="4098" name="Picture 2" descr="Система отверстия и система вал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" y="908720"/>
            <a:ext cx="8979494" cy="58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5273" y="6237312"/>
            <a:ext cx="452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Merriweather"/>
              </a:rPr>
              <a:t>Образование посадок в системе вала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4995" y="530120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Merriweather"/>
              </a:rPr>
              <a:t>h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1394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71940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600" b="1" dirty="0">
                <a:solidFill>
                  <a:srgbClr val="006600"/>
                </a:solidFill>
              </a:rPr>
              <a:t>Основные положения взаимозаменяемости по геометрическим параметрам</a:t>
            </a:r>
            <a:endParaRPr lang="ru-RU" altLang="ru-RU" sz="3600" b="1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1.2</a:t>
            </a:r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Единая система допусков и посадок </a:t>
            </a:r>
            <a:r>
              <a:rPr lang="ru-RU" alt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(ЕСДП)</a:t>
            </a:r>
            <a:endParaRPr lang="ru-RU" alt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56" y="4600817"/>
            <a:ext cx="1870944" cy="22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c38/000b1c3f-4b4e6b0e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c38/000b1c3f-4b4e6b0e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1439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c38/000b1c3f-4b4e6b0e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c38/000b1c3f-4b4e6b0e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мер решения задачи по метрологии на расчет допусков и посадок подшипникового соедин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2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Таблица допусков и посадок</a:t>
            </a:r>
          </a:p>
          <a:p>
            <a:pPr marL="0" indent="0">
              <a:buNone/>
            </a:pPr>
            <a:r>
              <a:rPr lang="ru-RU" dirty="0" smtClean="0"/>
              <a:t>Учебный курс по машиностроительному черчению: "Основы построения и расчет допусков и посадок ЕСКД"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http://cncexpert.ru/dp001.htm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6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15813"/>
            <a:ext cx="8568952" cy="600953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Линейные размеры, углы, качество поверхности, свойства материала, технические характеристики указываются:</a:t>
            </a:r>
          </a:p>
          <a:p>
            <a:pPr marL="449263" indent="-449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в виде числового значения допуска;</a:t>
            </a:r>
          </a:p>
          <a:p>
            <a:pPr marL="449263" indent="-449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в виде двух предельных отклонений между которыми находится действительный размер () ;</a:t>
            </a:r>
          </a:p>
          <a:p>
            <a:endParaRPr lang="ru-RU" dirty="0"/>
          </a:p>
        </p:txBody>
      </p:sp>
      <p:pic>
        <p:nvPicPr>
          <p:cNvPr id="62466" name="Picture 2" descr="~\varnothing 30^{+0,31}_{-0,11},\ ~50^{+0,2},\ ~60^\circ\pm3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85184"/>
            <a:ext cx="797422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сочетанием букв (буквы) </a:t>
            </a:r>
            <a:r>
              <a:rPr lang="ru-RU" i="1" dirty="0" smtClean="0"/>
              <a:t>основного отклонения</a:t>
            </a:r>
            <a:r>
              <a:rPr lang="ru-RU" dirty="0" smtClean="0"/>
              <a:t> и номера </a:t>
            </a:r>
            <a:r>
              <a:rPr lang="ru-RU" b="1" dirty="0" smtClean="0">
                <a:solidFill>
                  <a:srgbClr val="FF0000"/>
                </a:solidFill>
              </a:rPr>
              <a:t>квалитета</a:t>
            </a:r>
            <a:r>
              <a:rPr lang="ru-RU" dirty="0" smtClean="0"/>
              <a:t> ();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marL="449263" indent="-449263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в виде наибольшего и наименьшего предельных значений;</a:t>
            </a:r>
          </a:p>
          <a:p>
            <a:endParaRPr lang="ru-RU" dirty="0"/>
          </a:p>
        </p:txBody>
      </p:sp>
      <p:pic>
        <p:nvPicPr>
          <p:cNvPr id="66562" name="Picture 2" descr="~\varnothing 40H7,\ ~20k6,\ ~36JS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432715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7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5.infourok.ru/uploads/ex/0c38/000b1c3f-4b4e6b0e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1249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c38/000b1c3f-4b4e6b0e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4" y="0"/>
            <a:ext cx="9154789" cy="68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6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В России действуют </a:t>
            </a:r>
            <a:r>
              <a:rPr lang="ru-RU" sz="2600" b="1" i="1" dirty="0" smtClean="0">
                <a:solidFill>
                  <a:srgbClr val="FF0000"/>
                </a:solidFill>
              </a:rPr>
              <a:t>Единая система допусков и посадок (</a:t>
            </a:r>
            <a:r>
              <a:rPr lang="ru-RU" sz="2600" b="1" i="1" dirty="0" smtClean="0">
                <a:solidFill>
                  <a:srgbClr val="0000FF"/>
                </a:solidFill>
              </a:rPr>
              <a:t>ЕСДП</a:t>
            </a:r>
            <a:r>
              <a:rPr lang="ru-RU" sz="2600" b="1" i="1" dirty="0" smtClean="0">
                <a:solidFill>
                  <a:srgbClr val="FF0000"/>
                </a:solidFill>
              </a:rPr>
              <a:t>)</a:t>
            </a:r>
            <a:r>
              <a:rPr lang="ru-RU" sz="2600" i="1" dirty="0" smtClean="0"/>
              <a:t> и </a:t>
            </a:r>
            <a:r>
              <a:rPr lang="ru-RU" sz="2600" b="1" i="1" dirty="0" smtClean="0">
                <a:solidFill>
                  <a:srgbClr val="FF0000"/>
                </a:solidFill>
              </a:rPr>
              <a:t>Основные нормы взаимозаменяемости</a:t>
            </a:r>
            <a:r>
              <a:rPr lang="ru-RU" sz="2600" i="1" dirty="0" smtClean="0"/>
              <a:t>,</a:t>
            </a:r>
            <a:r>
              <a:rPr lang="ru-RU" sz="2600" dirty="0" smtClean="0"/>
              <a:t> базирующиеся на стандартах и рекомендациях </a:t>
            </a:r>
            <a:r>
              <a:rPr lang="ru-RU" sz="2600" b="1" dirty="0" smtClean="0">
                <a:solidFill>
                  <a:srgbClr val="006600"/>
                </a:solidFill>
              </a:rPr>
              <a:t>ИСО</a:t>
            </a:r>
            <a:r>
              <a:rPr lang="ru-RU" sz="2600" dirty="0" smtClean="0">
                <a:solidFill>
                  <a:srgbClr val="006600"/>
                </a:solidFill>
              </a:rPr>
              <a:t>.</a:t>
            </a:r>
            <a:r>
              <a:rPr lang="ru-RU" sz="2600" dirty="0" smtClean="0"/>
              <a:t> </a:t>
            </a:r>
          </a:p>
          <a:p>
            <a:pPr marL="0" indent="0" algn="just">
              <a:buNone/>
            </a:pPr>
            <a:endParaRPr lang="ru-RU" sz="800" dirty="0" smtClean="0"/>
          </a:p>
          <a:p>
            <a:pPr marL="0" indent="0" algn="just">
              <a:buNone/>
            </a:pPr>
            <a:r>
              <a:rPr lang="ru-RU" sz="2600" b="1" u="sng" dirty="0" smtClean="0">
                <a:solidFill>
                  <a:srgbClr val="0000FF"/>
                </a:solidFill>
              </a:rPr>
              <a:t>ЕСДП</a:t>
            </a:r>
            <a:r>
              <a:rPr lang="ru-RU" sz="2600" u="sng" dirty="0" smtClean="0"/>
              <a:t> </a:t>
            </a:r>
            <a:r>
              <a:rPr lang="ru-RU" sz="2600" b="1" u="sng" dirty="0" smtClean="0">
                <a:solidFill>
                  <a:srgbClr val="006600"/>
                </a:solidFill>
              </a:rPr>
              <a:t>распространяется на</a:t>
            </a:r>
            <a:r>
              <a:rPr lang="ru-RU" sz="2600" b="1" dirty="0" smtClean="0">
                <a:solidFill>
                  <a:srgbClr val="006600"/>
                </a:solidFill>
              </a:rPr>
              <a:t>: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FF0000"/>
                </a:solidFill>
              </a:rPr>
              <a:t>допуски размеров </a:t>
            </a:r>
            <a:r>
              <a:rPr lang="ru-RU" sz="2600" b="1" i="1" dirty="0" smtClean="0"/>
              <a:t>гладких (ограниченных цилиндрическими и плоскими поверхностями)</a:t>
            </a:r>
            <a:r>
              <a:rPr lang="ru-RU" sz="2600" b="1" dirty="0" smtClean="0"/>
              <a:t> </a:t>
            </a:r>
            <a:r>
              <a:rPr lang="ru-RU" sz="2600" dirty="0" smtClean="0"/>
              <a:t>элементов деталей;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FF0000"/>
                </a:solidFill>
              </a:rPr>
              <a:t>посадки</a:t>
            </a:r>
            <a:r>
              <a:rPr lang="ru-RU" sz="2600" dirty="0" smtClean="0"/>
              <a:t>, образуемые при соединении этих деталей.</a:t>
            </a:r>
          </a:p>
          <a:p>
            <a:pPr marL="0" indent="0" algn="just">
              <a:buNone/>
            </a:pPr>
            <a:endParaRPr lang="ru-RU" sz="800" dirty="0" smtClean="0"/>
          </a:p>
          <a:p>
            <a:pPr marL="449263" indent="0">
              <a:buNone/>
            </a:pPr>
            <a:r>
              <a:rPr lang="ru-RU" sz="2600" b="1" i="1" dirty="0" smtClean="0">
                <a:solidFill>
                  <a:srgbClr val="0070C0"/>
                </a:solidFill>
              </a:rPr>
              <a:t>Основные нормы взаимозаменяемости </a:t>
            </a:r>
            <a:r>
              <a:rPr lang="ru-RU" sz="2600" dirty="0" smtClean="0"/>
              <a:t>содержат </a:t>
            </a:r>
            <a:r>
              <a:rPr lang="ru-RU" sz="2600" b="1" i="1" dirty="0" smtClean="0">
                <a:solidFill>
                  <a:srgbClr val="FF0000"/>
                </a:solidFill>
              </a:rPr>
              <a:t>системы допусков и посадок </a:t>
            </a:r>
            <a:r>
              <a:rPr lang="ru-RU" sz="2600" dirty="0" smtClean="0"/>
              <a:t>на резьбы, зубчатые передачи, конуса и другие детали и соединения общего назначения. </a:t>
            </a:r>
          </a:p>
          <a:p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1.2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rgbClr val="C00000"/>
                </a:solidFill>
              </a:rPr>
              <a:t>Единая система допусков и посадок (</a:t>
            </a:r>
            <a:r>
              <a:rPr lang="ru-RU" sz="2800" dirty="0">
                <a:solidFill>
                  <a:srgbClr val="0000FF"/>
                </a:solidFill>
              </a:rPr>
              <a:t>ЕСДП</a:t>
            </a:r>
            <a:r>
              <a:rPr lang="ru-RU" sz="2800" dirty="0">
                <a:solidFill>
                  <a:srgbClr val="C00000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c38/000b1c3f-4b4e6b0e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9830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943800" cy="4104456"/>
          </a:xfrm>
          <a:solidFill>
            <a:srgbClr val="009A46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ПРОВЕРКА ЗНАНИЙ</a:t>
            </a:r>
            <a:endParaRPr lang="ru-RU" sz="6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1" y="836712"/>
            <a:ext cx="9036496" cy="244682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ТЕСТ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Определить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допуск посадки, если допуск отверстия 20 мкм, а допуск вала 40 мкм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Указать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тип посадки, если размеры вала больше размеров отверстия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каком случае деталь изготовлена правильно (формула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).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Приведите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обозначение посадки с натягом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обозначается диаметр номинальный, предельный, действительный.</a:t>
            </a:r>
            <a:endParaRPr lang="ru-RU" b="1" i="0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2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60" y="1684076"/>
            <a:ext cx="8892480" cy="4594322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ru-RU" sz="2100" b="1" u="sng" dirty="0" smtClean="0">
                <a:solidFill>
                  <a:srgbClr val="0000FF"/>
                </a:solidFill>
              </a:rPr>
              <a:t>Межгосударственный стандарт </a:t>
            </a:r>
            <a:r>
              <a:rPr lang="ru-RU" sz="2100" b="1" u="sng" dirty="0" smtClean="0">
                <a:solidFill>
                  <a:srgbClr val="FF0000"/>
                </a:solidFill>
              </a:rPr>
              <a:t>ГОСТ 25346-2013</a:t>
            </a:r>
            <a:r>
              <a:rPr lang="ru-RU" sz="2100" b="1" u="sng" dirty="0" smtClean="0"/>
              <a:t> </a:t>
            </a:r>
            <a:r>
              <a:rPr lang="ru-RU" sz="2100" b="1" u="sng" dirty="0" smtClean="0">
                <a:solidFill>
                  <a:srgbClr val="FF0000"/>
                </a:solidFill>
              </a:rPr>
              <a:t>(</a:t>
            </a:r>
            <a:r>
              <a:rPr lang="ru-RU" sz="2100" b="1" u="sng" dirty="0">
                <a:solidFill>
                  <a:srgbClr val="0000FF"/>
                </a:solidFill>
              </a:rPr>
              <a:t>ISO 286-1:2010</a:t>
            </a:r>
            <a:r>
              <a:rPr lang="ru-RU" sz="2100" b="1" dirty="0" smtClean="0">
                <a:solidFill>
                  <a:srgbClr val="FF0000"/>
                </a:solidFill>
              </a:rPr>
              <a:t>)</a:t>
            </a:r>
            <a:r>
              <a:rPr lang="ru-RU" sz="2100" b="1" dirty="0" smtClean="0"/>
              <a:t> </a:t>
            </a:r>
            <a:r>
              <a:rPr lang="ru-RU" sz="2100" b="1" i="1" dirty="0" smtClean="0">
                <a:solidFill>
                  <a:srgbClr val="006600"/>
                </a:solidFill>
              </a:rPr>
              <a:t>Основные </a:t>
            </a:r>
            <a:r>
              <a:rPr lang="ru-RU" sz="2100" b="1" i="1" dirty="0">
                <a:solidFill>
                  <a:srgbClr val="006600"/>
                </a:solidFill>
              </a:rPr>
              <a:t>нормы взаимозаменяемости</a:t>
            </a:r>
            <a:r>
              <a:rPr lang="ru-RU" sz="2100" b="1" i="1" dirty="0" smtClean="0">
                <a:solidFill>
                  <a:srgbClr val="006600"/>
                </a:solidFill>
              </a:rPr>
              <a:t>. Характеристики </a:t>
            </a:r>
            <a:r>
              <a:rPr lang="ru-RU" sz="2100" b="1" i="1" dirty="0">
                <a:solidFill>
                  <a:srgbClr val="006600"/>
                </a:solidFill>
              </a:rPr>
              <a:t>изделий геометрические. Система допусков на линейные размеры. Основные положения, допуски, отклонения и </a:t>
            </a:r>
            <a:r>
              <a:rPr lang="ru-RU" sz="2100" b="1" i="1" dirty="0" smtClean="0">
                <a:solidFill>
                  <a:srgbClr val="006600"/>
                </a:solidFill>
              </a:rPr>
              <a:t>посадки </a:t>
            </a:r>
            <a:r>
              <a:rPr lang="ru-RU" sz="2100" b="1" dirty="0" smtClean="0">
                <a:solidFill>
                  <a:srgbClr val="0000FF"/>
                </a:solidFill>
              </a:rPr>
              <a:t>устанавливает:</a:t>
            </a:r>
          </a:p>
          <a:p>
            <a:pPr marL="452438" indent="-452438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100" b="1" dirty="0" smtClean="0">
                <a:solidFill>
                  <a:srgbClr val="FF0000"/>
                </a:solidFill>
              </a:rPr>
              <a:t>систему допусков </a:t>
            </a:r>
            <a:r>
              <a:rPr lang="ru-RU" sz="2100" b="1" dirty="0" smtClean="0">
                <a:solidFill>
                  <a:srgbClr val="0000FF"/>
                </a:solidFill>
              </a:rPr>
              <a:t>ИСО на линейные размеры следующих геометрических элементов: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6600"/>
                </a:solidFill>
              </a:rPr>
              <a:t>цилиндр</a:t>
            </a:r>
            <a:r>
              <a:rPr lang="ru-RU" sz="2100" b="1" dirty="0">
                <a:solidFill>
                  <a:srgbClr val="006600"/>
                </a:solidFill>
              </a:rPr>
              <a:t>; </a:t>
            </a:r>
            <a:endParaRPr lang="ru-RU" sz="2100" b="1" dirty="0" smtClean="0">
              <a:solidFill>
                <a:srgbClr val="006600"/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6600"/>
                </a:solidFill>
              </a:rPr>
              <a:t>две </a:t>
            </a:r>
            <a:r>
              <a:rPr lang="ru-RU" sz="2100" b="1" dirty="0">
                <a:solidFill>
                  <a:srgbClr val="006600"/>
                </a:solidFill>
              </a:rPr>
              <a:t>параллельные противолежащие </a:t>
            </a:r>
            <a:r>
              <a:rPr lang="ru-RU" sz="2100" b="1" dirty="0" smtClean="0">
                <a:solidFill>
                  <a:srgbClr val="006600"/>
                </a:solidFill>
              </a:rPr>
              <a:t>плоскости;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6600"/>
                </a:solidFill>
              </a:rPr>
              <a:t>образованные </a:t>
            </a:r>
            <a:r>
              <a:rPr lang="ru-RU" sz="2100" b="1" dirty="0">
                <a:solidFill>
                  <a:srgbClr val="006600"/>
                </a:solidFill>
              </a:rPr>
              <a:t>ими </a:t>
            </a:r>
            <a:r>
              <a:rPr lang="ru-RU" sz="2100" b="1" dirty="0" smtClean="0">
                <a:solidFill>
                  <a:srgbClr val="006600"/>
                </a:solidFill>
              </a:rPr>
              <a:t>посадки;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6600"/>
                </a:solidFill>
              </a:rPr>
              <a:t>термины</a:t>
            </a:r>
            <a:r>
              <a:rPr lang="ru-RU" sz="2100" b="1" dirty="0">
                <a:solidFill>
                  <a:srgbClr val="006600"/>
                </a:solidFill>
              </a:rPr>
              <a:t>, определения и условные </a:t>
            </a:r>
            <a:r>
              <a:rPr lang="ru-RU" sz="2100" b="1" dirty="0" smtClean="0">
                <a:solidFill>
                  <a:srgbClr val="006600"/>
                </a:solidFill>
              </a:rPr>
              <a:t>обозначения;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006600"/>
                </a:solidFill>
              </a:rPr>
              <a:t>классы допусков предпочтительного </a:t>
            </a:r>
            <a:r>
              <a:rPr lang="ru-RU" sz="2100" b="1" dirty="0" smtClean="0">
                <a:solidFill>
                  <a:srgbClr val="006600"/>
                </a:solidFill>
              </a:rPr>
              <a:t>применения.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6367"/>
            <a:ext cx="9144000" cy="54868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Межгосударственный стандарт ГОСТ </a:t>
            </a:r>
            <a:r>
              <a:rPr lang="ru-RU" sz="2800" dirty="0" smtClean="0">
                <a:solidFill>
                  <a:srgbClr val="FFFFFF"/>
                </a:solidFill>
              </a:rPr>
              <a:t>25346-2013 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515" y="692696"/>
            <a:ext cx="8624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</a:rPr>
              <a:t>Настоящий стандарт модифицирован по отношению к международному стандарту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ISO 286-1:2010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33670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Основные термины и определения в этой области установлены: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ГОСТ 25346-2013 </a:t>
            </a:r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ISO</a:t>
            </a:r>
            <a:r>
              <a:rPr lang="ru-RU" sz="2400" b="1" dirty="0" smtClean="0">
                <a:solidFill>
                  <a:srgbClr val="00B050"/>
                </a:solidFill>
              </a:rPr>
              <a:t> 286-2:2010) 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Основные нормы взаимозаменяемости. Характеристики изделий геометрические. Система допусков на линейные размеры. Основные положения, допуски, отклонения и посадки</a:t>
            </a: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</a:rPr>
              <a:t>ГОСТ </a:t>
            </a:r>
            <a:r>
              <a:rPr lang="ru-RU" sz="2400" b="1" dirty="0" smtClean="0">
                <a:solidFill>
                  <a:srgbClr val="FF0000"/>
                </a:solidFill>
              </a:rPr>
              <a:t>25347-2013 </a:t>
            </a:r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ISO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286-2:2010) </a:t>
            </a:r>
            <a:r>
              <a:rPr lang="ru-RU" sz="2400" b="1" dirty="0" smtClean="0">
                <a:solidFill>
                  <a:srgbClr val="00B050"/>
                </a:solidFill>
              </a:rPr>
              <a:t>                         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Основные </a:t>
            </a:r>
            <a:r>
              <a:rPr lang="ru-RU" sz="2400" b="1" dirty="0">
                <a:solidFill>
                  <a:srgbClr val="0070C0"/>
                </a:solidFill>
              </a:rPr>
              <a:t>нормы взаимозаменяемости. Характеристики изделий геометрические. Система допусков на линейные размеры. Ряды допусков, предельные отклонения отверстий и валов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42913" indent="-442913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ГОСТ 31254-2004 </a:t>
            </a:r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ru-RU" sz="2400" b="1" dirty="0">
                <a:solidFill>
                  <a:srgbClr val="00B050"/>
                </a:solidFill>
              </a:rPr>
              <a:t>ИСО 14660-1:1999, ИСО 14660-2:1999) </a:t>
            </a:r>
            <a:r>
              <a:rPr lang="ru-RU" sz="2400" b="1" dirty="0">
                <a:solidFill>
                  <a:srgbClr val="0070C0"/>
                </a:solidFill>
              </a:rPr>
              <a:t>Основные нормы взаимозаменяемости. Геометрические элементы. Общие термины и определения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онятие квалит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288633" cy="349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969807"/>
            <a:ext cx="8136904" cy="2808312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marL="176213"/>
            <a:r>
              <a:rPr lang="ru-RU" sz="4200" dirty="0" smtClean="0">
                <a:solidFill>
                  <a:srgbClr val="0000FF"/>
                </a:solidFill>
              </a:rPr>
              <a:t>1.</a:t>
            </a:r>
            <a:r>
              <a:rPr lang="ru-RU" sz="4200" dirty="0" smtClean="0"/>
              <a:t> Основные </a:t>
            </a:r>
            <a:r>
              <a:rPr lang="ru-RU" sz="4200" dirty="0"/>
              <a:t>положения взаимозаменяемости по геометрическим параметрам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364"/>
            <a:ext cx="9144000" cy="432048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Основные термины: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8795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Размерный элемент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(feature of size): </a:t>
            </a:r>
            <a:r>
              <a:rPr lang="ru-RU" dirty="0" smtClean="0"/>
              <a:t>геометрическая форма</a:t>
            </a:r>
            <a:r>
              <a:rPr lang="ru-RU" dirty="0"/>
              <a:t>, </a:t>
            </a:r>
            <a:r>
              <a:rPr lang="ru-RU" dirty="0" smtClean="0"/>
              <a:t>                      определяемая </a:t>
            </a:r>
            <a:r>
              <a:rPr lang="ru-RU" b="1" dirty="0">
                <a:solidFill>
                  <a:srgbClr val="0070C0"/>
                </a:solidFill>
              </a:rPr>
              <a:t>линейным</a:t>
            </a:r>
            <a:r>
              <a:rPr lang="ru-RU" dirty="0"/>
              <a:t> или </a:t>
            </a:r>
            <a:r>
              <a:rPr lang="ru-RU" b="1" dirty="0">
                <a:solidFill>
                  <a:srgbClr val="0070C0"/>
                </a:solidFill>
              </a:rPr>
              <a:t>угловым размером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92308"/>
            <a:ext cx="6768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u="sng" dirty="0"/>
              <a:t>Размерными элементами могут </a:t>
            </a:r>
            <a:r>
              <a:rPr lang="ru-RU" sz="1600" b="1" u="sng" dirty="0" smtClean="0"/>
              <a:t>быть</a:t>
            </a:r>
            <a:r>
              <a:rPr lang="ru-RU" sz="1600" b="1" dirty="0" smtClean="0"/>
              <a:t>:</a:t>
            </a:r>
          </a:p>
          <a:p>
            <a:pPr marL="742950" lvl="1" indent="-28575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цилиндр</a:t>
            </a:r>
            <a:r>
              <a:rPr lang="ru-RU" sz="1600" dirty="0" smtClean="0"/>
              <a:t>; </a:t>
            </a:r>
          </a:p>
          <a:p>
            <a:pPr marL="742950" lvl="1" indent="-28575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сфера</a:t>
            </a:r>
            <a:r>
              <a:rPr lang="ru-RU" sz="1600" dirty="0" smtClean="0"/>
              <a:t>; </a:t>
            </a:r>
          </a:p>
          <a:p>
            <a:pPr marL="742950" lvl="1" indent="-28575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70C0"/>
                </a:solidFill>
              </a:rPr>
              <a:t>две </a:t>
            </a:r>
            <a:r>
              <a:rPr lang="ru-RU" sz="1600" b="1" dirty="0">
                <a:solidFill>
                  <a:srgbClr val="0070C0"/>
                </a:solidFill>
              </a:rPr>
              <a:t>параллельные противолежащие плоскости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04422"/>
            <a:ext cx="8922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Полный номинальный </a:t>
            </a:r>
            <a:r>
              <a:rPr lang="ru-RU" b="1" dirty="0">
                <a:solidFill>
                  <a:srgbClr val="FF0000"/>
                </a:solidFill>
              </a:rPr>
              <a:t>геометрический элемент</a:t>
            </a:r>
            <a:r>
              <a:rPr lang="ru-RU" dirty="0">
                <a:solidFill>
                  <a:srgbClr val="FF0000"/>
                </a:solidFill>
              </a:rPr>
              <a:t> (nominal integral feature): </a:t>
            </a:r>
            <a:r>
              <a:rPr lang="ru-RU" dirty="0" smtClean="0"/>
              <a:t>точный, </a:t>
            </a:r>
            <a:r>
              <a:rPr lang="ru-RU" dirty="0"/>
              <a:t>полный геометрический элемент, определенный чертежом или другими средствами.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865851"/>
            <a:ext cx="8922050" cy="923330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</a:rPr>
              <a:t>Отверстие</a:t>
            </a:r>
            <a:r>
              <a:rPr lang="ru-RU" u="sng" dirty="0" smtClean="0">
                <a:solidFill>
                  <a:srgbClr val="FF0000"/>
                </a:solidFill>
              </a:rPr>
              <a:t> (</a:t>
            </a:r>
            <a:r>
              <a:rPr lang="ru-RU" u="sng" dirty="0">
                <a:solidFill>
                  <a:srgbClr val="FF0000"/>
                </a:solidFill>
              </a:rPr>
              <a:t>hole)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b="1" u="sng" dirty="0" smtClean="0"/>
              <a:t>внутренний</a:t>
            </a:r>
            <a:r>
              <a:rPr lang="ru-RU" b="1" dirty="0" smtClean="0"/>
              <a:t> размерный </a:t>
            </a:r>
            <a:r>
              <a:rPr lang="ru-RU" b="1" dirty="0"/>
              <a:t>элемент детали </a:t>
            </a:r>
            <a:r>
              <a:rPr lang="ru-RU" dirty="0"/>
              <a:t>(включая внутренние размерные элементы, не являющиеся цилиндрическими</a:t>
            </a:r>
            <a:r>
              <a:rPr lang="ru-RU" dirty="0" smtClean="0"/>
              <a:t>), </a:t>
            </a:r>
            <a:r>
              <a:rPr lang="ru-RU" i="1" dirty="0" smtClean="0"/>
              <a:t>например, ширина шпоночного паза.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643" y="3789181"/>
            <a:ext cx="8974714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Основное отверстие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(basic hole): </a:t>
            </a:r>
            <a:r>
              <a:rPr lang="ru-RU" dirty="0" smtClean="0"/>
              <a:t>отверстие, </a:t>
            </a:r>
            <a:r>
              <a:rPr lang="ru-RU" dirty="0"/>
              <a:t>выбранное за базовое для </a:t>
            </a:r>
            <a:r>
              <a:rPr lang="ru-RU" dirty="0" smtClean="0"/>
              <a:t>посадок </a:t>
            </a:r>
            <a:r>
              <a:rPr lang="ru-RU" b="1" dirty="0" smtClean="0">
                <a:solidFill>
                  <a:srgbClr val="0070C0"/>
                </a:solidFill>
              </a:rPr>
              <a:t>в системе отверстия </a:t>
            </a:r>
            <a:r>
              <a:rPr lang="ru-RU" dirty="0" smtClean="0"/>
              <a:t>(в системе </a:t>
            </a:r>
            <a:r>
              <a:rPr lang="ru-RU" dirty="0"/>
              <a:t>допусков ИСО на линейные размеры основным является отверстие, </a:t>
            </a:r>
            <a:r>
              <a:rPr lang="ru-RU" b="1" dirty="0">
                <a:solidFill>
                  <a:srgbClr val="006600"/>
                </a:solidFill>
              </a:rPr>
              <a:t>нижнее предельное отклонение </a:t>
            </a:r>
            <a:r>
              <a:rPr lang="ru-RU" dirty="0"/>
              <a:t>которого </a:t>
            </a:r>
            <a:r>
              <a:rPr lang="ru-RU" b="1" dirty="0">
                <a:solidFill>
                  <a:srgbClr val="006600"/>
                </a:solidFill>
              </a:rPr>
              <a:t>равно </a:t>
            </a:r>
            <a:r>
              <a:rPr lang="ru-RU" b="1" dirty="0" smtClean="0">
                <a:solidFill>
                  <a:srgbClr val="006600"/>
                </a:solidFill>
              </a:rPr>
              <a:t>нулю</a:t>
            </a:r>
            <a:r>
              <a:rPr lang="ru-RU" dirty="0" smtClean="0"/>
              <a:t>).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240" y="4806112"/>
            <a:ext cx="8903117" cy="646331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</a:rPr>
              <a:t>Вал</a:t>
            </a:r>
            <a:r>
              <a:rPr lang="ru-RU" u="sng" dirty="0" smtClean="0">
                <a:solidFill>
                  <a:srgbClr val="FF0000"/>
                </a:solidFill>
              </a:rPr>
              <a:t> (shaft)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b="1" u="sng" dirty="0" smtClean="0"/>
              <a:t>наружный</a:t>
            </a:r>
            <a:r>
              <a:rPr lang="ru-RU" b="1" dirty="0" smtClean="0"/>
              <a:t> размерный элемент детали </a:t>
            </a:r>
            <a:r>
              <a:rPr lang="ru-RU" dirty="0" smtClean="0"/>
              <a:t>(включая наружные размерные элементы, не являющиеся цилиндрическими).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168" y="5565008"/>
            <a:ext cx="8869386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Основной вал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(basic shaft):</a:t>
            </a:r>
            <a:r>
              <a:rPr lang="ru-RU" dirty="0"/>
              <a:t> </a:t>
            </a:r>
            <a:r>
              <a:rPr lang="ru-RU" dirty="0" smtClean="0"/>
              <a:t>вал, </a:t>
            </a:r>
            <a:r>
              <a:rPr lang="ru-RU" dirty="0"/>
              <a:t>выбранный за базовый для посадок </a:t>
            </a:r>
            <a:r>
              <a:rPr lang="ru-RU" b="1" dirty="0">
                <a:solidFill>
                  <a:srgbClr val="0070C0"/>
                </a:solidFill>
              </a:rPr>
              <a:t>в системе вала </a:t>
            </a:r>
            <a:r>
              <a:rPr lang="ru-RU" dirty="0" smtClean="0"/>
              <a:t>(в системе </a:t>
            </a:r>
            <a:r>
              <a:rPr lang="ru-RU" dirty="0"/>
              <a:t>допусков ИСО на линейные размеры основным является вал, </a:t>
            </a:r>
            <a:r>
              <a:rPr lang="ru-RU" b="1" dirty="0">
                <a:solidFill>
                  <a:srgbClr val="006600"/>
                </a:solidFill>
              </a:rPr>
              <a:t>верхнее предельное отклонение </a:t>
            </a:r>
            <a:r>
              <a:rPr lang="ru-RU" dirty="0"/>
              <a:t>которого </a:t>
            </a:r>
            <a:r>
              <a:rPr lang="ru-RU" b="1" dirty="0">
                <a:solidFill>
                  <a:srgbClr val="006600"/>
                </a:solidFill>
              </a:rPr>
              <a:t>равно нулю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675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7943800" cy="4104456"/>
          </a:xfrm>
          <a:solidFill>
            <a:srgbClr val="0000FF"/>
          </a:solidFill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ru-RU" sz="1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6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Понятия </a:t>
            </a:r>
            <a:r>
              <a:rPr lang="ru-RU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«ОТВЕРСТИЕ» </a:t>
            </a:r>
            <a:r>
              <a:rPr lang="ru-RU" sz="6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и </a:t>
            </a:r>
            <a:r>
              <a:rPr lang="ru-RU" sz="6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«ВАЛ»</a:t>
            </a:r>
            <a:endParaRPr lang="ru-RU" sz="6000" b="1" i="1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764704"/>
            <a:ext cx="8964488" cy="241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на чертеже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обязательно соотносить с той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поверхностью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обработка которой им определяется.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FF"/>
                </a:solidFill>
              </a:rPr>
              <a:t>Для удобства и упрощения </a:t>
            </a:r>
            <a:r>
              <a:rPr lang="ru-RU" sz="2400" dirty="0"/>
              <a:t>оперирования данными чертежа всё многообразие конкретных элементов деталей принято </a:t>
            </a:r>
            <a:r>
              <a:rPr lang="ru-RU" sz="2400" b="1" u="sng" dirty="0">
                <a:solidFill>
                  <a:srgbClr val="0000FF"/>
                </a:solidFill>
              </a:rPr>
              <a:t>сводить к двум </a:t>
            </a:r>
            <a:r>
              <a:rPr lang="ru-RU" sz="2400" b="1" u="sng" dirty="0" smtClean="0">
                <a:solidFill>
                  <a:srgbClr val="0000FF"/>
                </a:solidFill>
              </a:rPr>
              <a:t>элементам</a:t>
            </a:r>
            <a:r>
              <a:rPr lang="ru-RU" sz="2400" dirty="0" smtClean="0"/>
              <a:t>: </a:t>
            </a:r>
            <a:r>
              <a:rPr lang="ru-RU" sz="2400" b="1" dirty="0" smtClean="0">
                <a:solidFill>
                  <a:srgbClr val="FF0000"/>
                </a:solidFill>
              </a:rPr>
              <a:t>«отверстие»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FF0000"/>
                </a:solidFill>
              </a:rPr>
              <a:t>«вал»</a:t>
            </a:r>
            <a:r>
              <a:rPr lang="ru-RU" sz="2400" dirty="0" smtClean="0"/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ПОНЯТИЯ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ОТВЕРСТИЕ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И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ВАЛ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251156"/>
            <a:ext cx="8784976" cy="1862048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5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термин, </a:t>
            </a:r>
            <a:r>
              <a:rPr lang="ru-RU" sz="25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условно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применяемый для обозначения </a:t>
            </a:r>
            <a:r>
              <a:rPr lang="ru-RU" sz="25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наружных (охватываемых)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элементов деталей, включая и нецилиндрические элементы, и соответственно сопрягаемых размеров. 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301208"/>
            <a:ext cx="8856984" cy="141961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5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ОТВЕРСТИЕ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термин, </a:t>
            </a:r>
            <a:r>
              <a:rPr lang="ru-RU" sz="25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условно</a:t>
            </a:r>
            <a:r>
              <a:rPr lang="ru-RU" sz="25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применяемый для обозначения </a:t>
            </a:r>
            <a:r>
              <a:rPr lang="ru-RU" sz="25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внутренних (охватывающих)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элементов деталей, включая нецилиндрические элементы.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512" y="620688"/>
            <a:ext cx="8856984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Поверхности, по которым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соединяются детали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называют </a:t>
            </a: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сопрягаемыми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соединении двух деталей, входящих одна в другую,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различают поверхности: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охватывающую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ru-RU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охватываемую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</a:t>
            </a:r>
            <a:r>
              <a:rPr lang="ru-RU" sz="24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распространены в машиностроении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соединения с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цилиндрическими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плоскими параллельными поверхностями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цилиндрическом соединении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поверхность отверстия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охватывает поверхность  вала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1, а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l"/>
            <a:r>
              <a:rPr lang="ru-RU" sz="2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Охватывающую </a:t>
            </a:r>
            <a:r>
              <a:rPr lang="ru-RU" sz="25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поверхность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называть </a:t>
            </a: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отверстие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охватывающую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Эти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 термины </a:t>
            </a:r>
            <a:r>
              <a:rPr lang="ru-RU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отверстие</a:t>
            </a:r>
            <a:r>
              <a:rPr lang="ru-RU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5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</a:t>
            </a:r>
            <a:r>
              <a:rPr lang="ru-RU" sz="25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условно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применяют и для обозначения любых других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нецилиндрическим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охватывающим и охватываемым поверхностям (</a:t>
            </a: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1, б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5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ПОНЯТИЯ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ОТВЕРСТИЕ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И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ВАЛ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56984" cy="45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248236"/>
            <a:ext cx="8928992" cy="1089529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08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006600"/>
                </a:solidFill>
              </a:rPr>
              <a:t>– </a:t>
            </a: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Пояснение 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терминов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«отверстие»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«вал»</a:t>
            </a:r>
            <a:endParaRPr lang="ru-RU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ПОНЯТИЯ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ОТВЕРСТИЕ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И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ВАЛ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9685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Охватывающую (внутреннюю) поверхность </a:t>
            </a:r>
            <a:r>
              <a:rPr lang="ru-RU" dirty="0" smtClean="0"/>
              <a:t>называют </a:t>
            </a:r>
            <a:r>
              <a:rPr lang="ru-RU" b="1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отверстие»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00FF"/>
                </a:solidFill>
              </a:rPr>
              <a:t>охватываемую (наружную)</a:t>
            </a:r>
            <a:r>
              <a:rPr lang="ru-RU" dirty="0" smtClean="0"/>
              <a:t> – </a:t>
            </a:r>
            <a:r>
              <a:rPr lang="ru-RU" b="1" i="1" dirty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вал»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endParaRPr lang="ru-RU" sz="1800" dirty="0" smtClean="0"/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3000" dirty="0" smtClean="0"/>
              <a:t>Термины </a:t>
            </a:r>
            <a:r>
              <a:rPr lang="ru-RU" sz="3000" b="1" i="1" dirty="0" smtClean="0">
                <a:solidFill>
                  <a:srgbClr val="0000FF"/>
                </a:solidFill>
              </a:rPr>
              <a:t>"отверстие" </a:t>
            </a:r>
            <a:r>
              <a:rPr lang="ru-RU" sz="3000" dirty="0" smtClean="0"/>
              <a:t>и </a:t>
            </a:r>
            <a:r>
              <a:rPr lang="ru-RU" sz="3000" b="1" i="1" dirty="0" smtClean="0">
                <a:solidFill>
                  <a:srgbClr val="0000FF"/>
                </a:solidFill>
              </a:rPr>
              <a:t>"вал" </a:t>
            </a:r>
            <a:r>
              <a:rPr lang="ru-RU" sz="3000" dirty="0" smtClean="0"/>
              <a:t>относятся не только к цилиндрическим деталям. </a:t>
            </a:r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3000" dirty="0" smtClean="0"/>
              <a:t>Они могут быть применены к охватывающим и охватываемым поверхностям любой формы, в том числе не замкнутым, например, </a:t>
            </a:r>
            <a:r>
              <a:rPr lang="ru-RU" sz="3000" b="1" dirty="0" smtClean="0">
                <a:solidFill>
                  <a:srgbClr val="0000FF"/>
                </a:solidFill>
              </a:rPr>
              <a:t>к плоским </a:t>
            </a:r>
            <a:r>
              <a:rPr lang="ru-RU" sz="3000" dirty="0" smtClean="0"/>
              <a:t>(паз и шпонка).</a:t>
            </a:r>
            <a:endParaRPr lang="ru-RU" sz="3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ПОНЯТИЯ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ОТВЕРСТИЕ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И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ВАЛ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54" y="620688"/>
            <a:ext cx="903649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следует термин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«вал»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отождествлять с валом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названием типовой детали. </a:t>
            </a: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запомнить, что сведение многообразие элементов к 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«валу»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«отверстию»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никак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связывается с определенной геометрической формой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когда слова «вал» и «отверстие» привычно ассоциируется со словом цилиндр. </a:t>
            </a: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конструктивные элементы детали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иметь как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 гладких цилиндров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и </a:t>
            </a:r>
            <a:r>
              <a:rPr lang="ru-RU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ограничены гладкими параллельными плоскостями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Важен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лишь обобщенный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элемента детали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2788" indent="-357188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9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 </a:t>
            </a:r>
            <a:r>
              <a:rPr lang="ru-RU" sz="1900" b="1" u="sng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наружный (охватываемый</a:t>
            </a:r>
            <a:r>
              <a:rPr lang="ru-RU" sz="19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19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9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2788" indent="-357188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9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внутренний (охватывающий)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9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отверстие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ПОНЯТИЯ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ОТВЕРСТИЕ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И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ВАЛ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10" descr="МЧ-5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6480720" cy="259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6466483"/>
            <a:ext cx="5328592" cy="37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8000"/>
              </a:lnSpc>
              <a:spcAft>
                <a:spcPts val="0"/>
              </a:spcAft>
            </a:pP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006600"/>
                </a:solidFill>
              </a:rPr>
              <a:t>– </a:t>
            </a:r>
            <a:r>
              <a:rPr 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Конструктивные элементы деталей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205972"/>
            <a:ext cx="3816424" cy="50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Обозначения</a:t>
            </a:r>
            <a:r>
              <a:rPr lang="ru-RU" sz="25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7504" y="1844824"/>
          <a:ext cx="8784976" cy="221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="" xmlns:a16="http://schemas.microsoft.com/office/drawing/2014/main" val="51386354"/>
                    </a:ext>
                  </a:extLst>
                </a:gridCol>
                <a:gridCol w="4392488">
                  <a:extLst>
                    <a:ext uri="{9D8B030D-6E8A-4147-A177-3AD203B41FA5}">
                      <a16:colId xmlns="" xmlns:a16="http://schemas.microsoft.com/office/drawing/2014/main" val="4035816959"/>
                    </a:ext>
                  </a:extLst>
                </a:gridCol>
              </a:tblGrid>
              <a:tr h="369172"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вала: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отверстия</a:t>
                      </a:r>
                      <a:r>
                        <a:rPr lang="ru-RU" sz="18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323434"/>
                  </a:ext>
                </a:extLst>
              </a:tr>
              <a:tr h="350908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номинальный размер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номинальный размер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7426977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r>
                        <a:rPr lang="ru-RU" sz="18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 i="1" baseline="-25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тах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наибольший предельный размер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 i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тах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наибольший предельный размер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7378777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r>
                        <a:rPr lang="ru-RU" sz="18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 i="1" baseline="-25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тiп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наименьший предельный размер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 i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тiп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наименьший предельный размер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3714812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r>
                        <a:rPr lang="ru-RU" sz="18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 i="1" baseline="-25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действительный размер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 i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действительный размер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0517320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800" b="1" i="1" baseline="-250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800" b="1" i="1" baseline="-25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0368668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ПОНЯТИЯ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ОТВЕРСТИЕ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 И «</a:t>
            </a:r>
            <a:r>
              <a:rPr lang="ru-RU" sz="3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ВАЛ</a:t>
            </a:r>
            <a:r>
              <a:rPr lang="ru-RU" sz="3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</a:t>
            </a:r>
            <a:endParaRPr lang="ru-RU" sz="3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645" y="4566979"/>
            <a:ext cx="8832476" cy="1815882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300" dirty="0"/>
              <a:t>Все </a:t>
            </a:r>
            <a:r>
              <a:rPr lang="ru-RU" sz="2300" dirty="0" smtClean="0"/>
              <a:t>параметры </a:t>
            </a:r>
            <a:r>
              <a:rPr lang="ru-RU" sz="2300" b="1" dirty="0" smtClean="0">
                <a:solidFill>
                  <a:srgbClr val="FF0000"/>
                </a:solidFill>
              </a:rPr>
              <a:t>для </a:t>
            </a:r>
            <a:r>
              <a:rPr lang="ru-RU" sz="2300" b="1" dirty="0">
                <a:solidFill>
                  <a:srgbClr val="FF0000"/>
                </a:solidFill>
              </a:rPr>
              <a:t>отверстий и валов </a:t>
            </a:r>
            <a:r>
              <a:rPr lang="ru-RU" sz="2300" dirty="0"/>
              <a:t>обозначаются </a:t>
            </a:r>
            <a:r>
              <a:rPr lang="ru-RU" sz="2300" b="1" i="1" dirty="0">
                <a:solidFill>
                  <a:srgbClr val="006600"/>
                </a:solidFill>
              </a:rPr>
              <a:t>буквами латинского алфавита</a:t>
            </a:r>
            <a:r>
              <a:rPr lang="ru-RU" sz="2300" dirty="0"/>
              <a:t>: </a:t>
            </a:r>
          </a:p>
          <a:p>
            <a:pPr marL="355600" indent="-3556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00FF"/>
                </a:solidFill>
              </a:rPr>
              <a:t>для отверстий </a:t>
            </a:r>
            <a:r>
              <a:rPr lang="ru-RU" sz="2300" dirty="0" smtClean="0"/>
              <a:t>– </a:t>
            </a:r>
            <a:r>
              <a:rPr lang="ru-RU" sz="2300" dirty="0"/>
              <a:t>прописными буквами </a:t>
            </a:r>
            <a:r>
              <a:rPr lang="ru-RU" sz="2300" dirty="0" smtClean="0"/>
              <a:t>(</a:t>
            </a:r>
            <a:r>
              <a:rPr lang="ru-RU" sz="23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23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b="1" i="1" baseline="-25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тах</a:t>
            </a:r>
            <a:r>
              <a:rPr lang="ru-RU" sz="23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2300" b="1" i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b="1" i="1" baseline="-25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тiп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300" dirty="0"/>
              <a:t>и т. д.); </a:t>
            </a:r>
          </a:p>
          <a:p>
            <a:pPr marL="355600" indent="-3556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00FF"/>
                </a:solidFill>
              </a:rPr>
              <a:t>для валов </a:t>
            </a:r>
            <a:r>
              <a:rPr lang="ru-RU" sz="2300" dirty="0"/>
              <a:t>– строчными </a:t>
            </a:r>
            <a:r>
              <a:rPr lang="ru-RU" sz="2300" dirty="0" smtClean="0"/>
              <a:t>(</a:t>
            </a:r>
            <a:r>
              <a:rPr lang="ru-RU" sz="2300" b="1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b="1" dirty="0" smtClean="0">
                <a:solidFill>
                  <a:srgbClr val="FF0000"/>
                </a:solidFill>
              </a:rPr>
              <a:t>, </a:t>
            </a:r>
            <a:r>
              <a:rPr lang="ru-RU" sz="23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b="1" i="1" baseline="-250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тах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ru-RU" sz="23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300" b="1" i="1" baseline="-250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тiп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ru-RU" sz="2300" dirty="0" smtClean="0"/>
              <a:t>и </a:t>
            </a:r>
            <a:r>
              <a:rPr lang="ru-RU" sz="2300" dirty="0"/>
              <a:t>т. д.).</a:t>
            </a:r>
          </a:p>
        </p:txBody>
      </p:sp>
    </p:spTree>
    <p:extLst>
      <p:ext uri="{BB962C8B-B14F-4D97-AF65-F5344CB8AC3E}">
        <p14:creationId xmlns:p14="http://schemas.microsoft.com/office/powerpoint/2010/main" val="27736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71940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600" b="1" dirty="0">
                <a:solidFill>
                  <a:srgbClr val="006600"/>
                </a:solidFill>
              </a:rPr>
              <a:t>Основные положения взаимозаменяемости по геометрическим параметрам</a:t>
            </a:r>
            <a:endParaRPr lang="ru-RU" altLang="ru-RU" sz="3600" b="1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endParaRPr lang="ru-RU" sz="12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1.3</a:t>
            </a:r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Общие сведения о размерах, проставляемых на чертежах </a:t>
            </a:r>
            <a:endParaRPr lang="ru-RU" altLang="ru-RU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64" y="4900949"/>
            <a:ext cx="1622169" cy="19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08" y="836712"/>
            <a:ext cx="8856984" cy="5904656"/>
          </a:xfrm>
          <a:solidFill>
            <a:srgbClr val="FFFFFF"/>
          </a:solidFill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6600"/>
                </a:solidFill>
              </a:rPr>
              <a:t>При конструировании </a:t>
            </a:r>
            <a:r>
              <a:rPr lang="ru-RU" sz="2400" dirty="0"/>
              <a:t>определяются </a:t>
            </a:r>
            <a:r>
              <a:rPr lang="ru-RU" sz="2400" b="1" dirty="0">
                <a:solidFill>
                  <a:srgbClr val="FF0000"/>
                </a:solidFill>
              </a:rPr>
              <a:t>размеры детали</a:t>
            </a:r>
            <a:r>
              <a:rPr lang="ru-RU" sz="2400" dirty="0"/>
              <a:t>, характеризующие </a:t>
            </a:r>
            <a:r>
              <a:rPr lang="ru-RU" sz="2400" dirty="0" smtClean="0"/>
              <a:t>её </a:t>
            </a:r>
            <a:r>
              <a:rPr lang="ru-RU" sz="2400" dirty="0"/>
              <a:t>величину и форму. </a:t>
            </a:r>
            <a:endParaRPr lang="ru-RU" sz="24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/>
              <a:t>Они </a:t>
            </a:r>
            <a:r>
              <a:rPr lang="ru-RU" sz="2400" dirty="0"/>
              <a:t>назначаются на основе результатов расчета деталей на прочность и жесткость, а также исходя из обеспечения технологичности конструкции и других показателей в соответствии с функциональным назначением детали.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400" dirty="0"/>
              <a:t>Наиболее распространены в машиностроении </a:t>
            </a:r>
            <a:r>
              <a:rPr lang="ru-RU" altLang="ru-RU" sz="2400" b="1" dirty="0">
                <a:solidFill>
                  <a:srgbClr val="FF0000"/>
                </a:solidFill>
              </a:rPr>
              <a:t>соединения деталей с гладкими цилиндрическими и плоскими параллельными поверхностями </a:t>
            </a:r>
            <a:r>
              <a:rPr lang="ru-RU" altLang="ru-RU" sz="2400" dirty="0"/>
              <a:t>(</a:t>
            </a:r>
            <a:r>
              <a:rPr lang="ru-RU" altLang="ru-RU" sz="2400" b="1" i="1" dirty="0">
                <a:solidFill>
                  <a:srgbClr val="FF0066"/>
                </a:solidFill>
              </a:rPr>
              <a:t>рис. </a:t>
            </a:r>
            <a:r>
              <a:rPr lang="ru-RU" altLang="ru-RU" sz="2400" b="1" i="1" dirty="0" smtClean="0">
                <a:solidFill>
                  <a:srgbClr val="FF0066"/>
                </a:solidFill>
              </a:rPr>
              <a:t>4</a:t>
            </a:r>
            <a:r>
              <a:rPr lang="ru-RU" altLang="ru-RU" sz="2400" dirty="0" smtClean="0"/>
              <a:t>).</a:t>
            </a:r>
            <a:endParaRPr lang="ru-RU" sz="24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/>
              <a:t>На чертеже (</a:t>
            </a:r>
            <a:r>
              <a:rPr lang="ru-RU" sz="2400" b="1" i="1" dirty="0">
                <a:solidFill>
                  <a:srgbClr val="FF0066"/>
                </a:solidFill>
              </a:rPr>
              <a:t>рис. </a:t>
            </a:r>
            <a:r>
              <a:rPr lang="ru-RU" sz="2400" b="1" i="1" dirty="0" smtClean="0">
                <a:solidFill>
                  <a:srgbClr val="FF0066"/>
                </a:solidFill>
              </a:rPr>
              <a:t>5</a:t>
            </a:r>
            <a:r>
              <a:rPr lang="ru-RU" sz="2400" b="1" dirty="0" smtClean="0"/>
              <a:t>) </a:t>
            </a:r>
            <a:r>
              <a:rPr lang="ru-RU" sz="2400" dirty="0"/>
              <a:t>должны быть проставлены </a:t>
            </a:r>
            <a:r>
              <a:rPr lang="ru-RU" sz="2400" b="1" dirty="0">
                <a:solidFill>
                  <a:srgbClr val="FF0000"/>
                </a:solidFill>
              </a:rPr>
              <a:t>размеры и точность</a:t>
            </a:r>
            <a:r>
              <a:rPr lang="ru-RU" sz="2400" dirty="0"/>
              <a:t>, необходимые для изготовления детали и её контроля и обеспечения взаимозаменяемости.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Размеры</a:t>
            </a:r>
            <a:r>
              <a:rPr lang="ru-RU" altLang="ru-RU" sz="2400" i="1" dirty="0"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cs typeface="Times New Roman" panose="02020603050405020304" pitchFamily="18" charset="0"/>
              </a:rPr>
              <a:t>позволяют</a:t>
            </a:r>
            <a:r>
              <a:rPr lang="ru-RU" altLang="ru-RU" sz="2400" i="1" dirty="0"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cs typeface="Times New Roman" panose="02020603050405020304" pitchFamily="18" charset="0"/>
              </a:rPr>
              <a:t>количественно оценить геометрические параметры деталей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00FF"/>
                </a:solidFill>
              </a:rPr>
              <a:t>1.3</a:t>
            </a:r>
            <a:r>
              <a:rPr lang="ru-RU" sz="2600" dirty="0" smtClean="0"/>
              <a:t> </a:t>
            </a:r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</a:rPr>
              <a:t>Общие сведения о размерах, </a:t>
            </a:r>
            <a:r>
              <a:rPr lang="ru-RU" sz="2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проставляемых </a:t>
            </a:r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</a:rPr>
              <a:t>на чертежах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54" y="45140"/>
            <a:ext cx="9102712" cy="67710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ОПРЕДЕЛЕНИЯ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ТЕРМИНОВ (ПО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</a:rPr>
              <a:t>ГОСТ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25346-89)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lang="ru-RU" sz="1600" dirty="0" smtClean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числовое значение 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линейной величины (диаметра, длины и т.п.) в выбранных единицах измерения.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размер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размер элемента, установленный измерением с допустимой погрешностью.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 (степень точности)</a:t>
            </a:r>
            <a:r>
              <a:rPr lang="ru-RU" sz="1600" b="1" dirty="0" smtClean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совокупность допусков, рассматриваемых как соответствующие одному уровню точности для всех номинальных размеров.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Нулевая линия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линия, соответствующая номинальному размеру, от которой откладываются отклонения размеров при графическом изображении полей допусков и посадок.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термин, условно принимаемый для обозначения наружных элементов деталей, включая и нецилиндрические элементы.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Отверстие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термин, условно принимаемый для обозначения внутренних элементов деталей</a:t>
            </a:r>
            <a:r>
              <a:rPr lang="ru-RU" sz="1600" b="1" dirty="0" smtClean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нецилиндрические элементы.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характер соединения двух деталей, определяемый разностью их размеров и сборки.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посадки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сумма допусков отверстия и вала, составляющих соединений.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Зазор (S) 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разность между размерами отверстия и вала до сборки, если отверстие больше размера вала.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Натяг (N) 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разность между размерами вала и отверстия до сборки, если размер вала больше размера отверстия.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с зазором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посадка, при которой всегда образуется зазор в соединении, т.е. наименьший предельный размер отверстия больше наибольшего предельного размера вала или равен ему.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с натягом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посадка, при которой всегда образуется натяг в соединении, т.е. наибольший предельный размер отверстия меньше наименьшего предельного размера вала или равен ему.</a:t>
            </a:r>
            <a:b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Переходная посадка</a:t>
            </a:r>
            <a:r>
              <a:rPr lang="ru-RU" sz="1600" b="1" dirty="0">
                <a:solidFill>
                  <a:srgbClr val="11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посадка, при которой возможно получение как зазора так и натяга в соединении, в зависимости от действительных размеров отверстия и вала.</a:t>
            </a:r>
            <a:endParaRPr lang="ru-RU" sz="1600" b="1" i="0" dirty="0">
              <a:solidFill>
                <a:srgbClr val="11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8" name="Picture 4" descr="http://www.sapr.ru/Archive/SG/2007/6/23/pic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606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92087" y="6254518"/>
            <a:ext cx="7939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Рис. 5 </a:t>
            </a:r>
            <a:r>
              <a:rPr lang="ru-RU" sz="2400" b="1" dirty="0" smtClean="0">
                <a:solidFill>
                  <a:srgbClr val="006600"/>
                </a:solidFill>
              </a:rPr>
              <a:t>– Простановка размеров на чертеже детали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943800" cy="4104456"/>
          </a:xfrm>
          <a:solidFill>
            <a:srgbClr val="0000FF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8000" dirty="0">
                <a:solidFill>
                  <a:srgbClr val="FFFFFF"/>
                </a:solidFill>
                <a:latin typeface="Arial Black" panose="020B0A04020102020204" pitchFamily="34" charset="0"/>
              </a:rPr>
              <a:t>Линейные размеры</a:t>
            </a:r>
            <a:endParaRPr lang="ru-RU" sz="8000" b="1" i="1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120680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При изготовлении или восстановлении деталей приходится иметь дело с </a:t>
            </a:r>
            <a:r>
              <a:rPr lang="ru-RU" sz="2400" b="1" dirty="0" smtClean="0">
                <a:solidFill>
                  <a:srgbClr val="FF0000"/>
                </a:solidFill>
              </a:rPr>
              <a:t>размерами</a:t>
            </a:r>
            <a:r>
              <a:rPr lang="ru-RU" sz="2400" dirty="0" smtClean="0"/>
              <a:t> (</a:t>
            </a:r>
            <a:r>
              <a:rPr lang="ru-RU" sz="2400" b="1" dirty="0" smtClean="0">
                <a:solidFill>
                  <a:srgbClr val="006600"/>
                </a:solidFill>
              </a:rPr>
              <a:t>линейными и угловыми</a:t>
            </a:r>
            <a:r>
              <a:rPr lang="ru-RU" sz="2400" dirty="0" smtClean="0"/>
              <a:t>).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500" b="1" i="1" u="sng" dirty="0" smtClean="0">
                <a:solidFill>
                  <a:srgbClr val="FF0000"/>
                </a:solidFill>
              </a:rPr>
              <a:t>Линейный размер</a:t>
            </a:r>
            <a:r>
              <a:rPr lang="ru-RU" sz="25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500" b="1" dirty="0" smtClean="0">
                <a:solidFill>
                  <a:srgbClr val="0000FF"/>
                </a:solidFill>
              </a:rPr>
              <a:t>– это числовое значение линейной величины (диаметра, длины и т. д.) в выбранных единицах измерения </a:t>
            </a:r>
            <a:r>
              <a:rPr lang="ru-RU" sz="2500" dirty="0" smtClean="0"/>
              <a:t>(</a:t>
            </a:r>
            <a:r>
              <a:rPr lang="ru-RU" sz="2500" b="1" i="1" dirty="0" smtClean="0">
                <a:solidFill>
                  <a:srgbClr val="FF0000"/>
                </a:solidFill>
              </a:rPr>
              <a:t>мм</a:t>
            </a:r>
            <a:r>
              <a:rPr lang="ru-RU" sz="2500" dirty="0" smtClean="0"/>
              <a:t>).</a:t>
            </a:r>
            <a:br>
              <a:rPr lang="ru-RU" sz="2500" dirty="0" smtClean="0"/>
            </a:br>
            <a:endParaRPr lang="ru-RU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По назначению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006600"/>
                </a:solidFill>
              </a:rPr>
              <a:t>различают:</a:t>
            </a:r>
          </a:p>
          <a:p>
            <a:pPr marL="898525" lvl="1" indent="-49847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размеры, определяющие величину и форму детали; </a:t>
            </a:r>
          </a:p>
          <a:p>
            <a:pPr marL="898525" lvl="1" indent="-49847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координирующие размеры; </a:t>
            </a:r>
          </a:p>
          <a:p>
            <a:pPr marL="898525" lvl="1" indent="-49847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сборочные размеры; </a:t>
            </a:r>
          </a:p>
          <a:p>
            <a:pPr marL="898525" lvl="1" indent="-49847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габаритные размеры; </a:t>
            </a:r>
          </a:p>
          <a:p>
            <a:pPr marL="898525" lvl="1" indent="-49847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монтажные размеры. 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b="1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Линейные размеры </a:t>
            </a:r>
            <a:r>
              <a:rPr lang="ru-RU" sz="2400" b="1" i="1" dirty="0" smtClean="0">
                <a:solidFill>
                  <a:srgbClr val="006600"/>
                </a:solidFill>
              </a:rPr>
              <a:t>делятся на:</a:t>
            </a:r>
            <a:endParaRPr lang="ru-RU" sz="2400" b="1" i="1" dirty="0">
              <a:solidFill>
                <a:srgbClr val="006600"/>
              </a:solidFill>
            </a:endParaRPr>
          </a:p>
          <a:p>
            <a:pPr marL="898525" lvl="1" indent="-49847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номинальные</a:t>
            </a:r>
            <a:r>
              <a:rPr lang="ru-RU" sz="2400" dirty="0" smtClean="0"/>
              <a:t> (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n </a:t>
            </a:r>
            <a:r>
              <a:rPr lang="en-US" sz="2400" dirty="0" smtClean="0"/>
              <a:t>,</a:t>
            </a:r>
            <a:r>
              <a:rPr lang="en-US" sz="2400" b="1" i="1" dirty="0" smtClean="0">
                <a:solidFill>
                  <a:srgbClr val="FF0000"/>
                </a:solidFill>
              </a:rPr>
              <a:t> 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n</a:t>
            </a:r>
            <a:r>
              <a:rPr lang="ru-RU" sz="2400" dirty="0" smtClean="0"/>
              <a:t>); </a:t>
            </a:r>
            <a:endParaRPr lang="ru-RU" sz="2400" dirty="0"/>
          </a:p>
          <a:p>
            <a:pPr marL="898525" lvl="1" indent="-49847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действительные</a:t>
            </a:r>
            <a:r>
              <a:rPr lang="ru-RU" sz="2400" dirty="0" smtClean="0"/>
              <a:t> (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ru-RU" sz="2400" b="1" i="1" baseline="-25000" dirty="0" smtClean="0">
                <a:solidFill>
                  <a:srgbClr val="FF0000"/>
                </a:solidFill>
              </a:rPr>
              <a:t>д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,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ru-RU" sz="2400" b="1" i="1" baseline="-25000" dirty="0" smtClean="0">
                <a:solidFill>
                  <a:srgbClr val="FF0000"/>
                </a:solidFill>
              </a:rPr>
              <a:t>д</a:t>
            </a:r>
            <a:r>
              <a:rPr lang="ru-RU" sz="2400" dirty="0" smtClean="0"/>
              <a:t>); </a:t>
            </a:r>
            <a:endParaRPr lang="ru-RU" sz="2400" dirty="0"/>
          </a:p>
          <a:p>
            <a:pPr marL="898525" lvl="1" indent="-498475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FF"/>
                </a:solidFill>
              </a:rPr>
              <a:t>предельные</a:t>
            </a:r>
            <a:r>
              <a:rPr lang="ru-RU" sz="2400" dirty="0" smtClean="0"/>
              <a:t> (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ma</a:t>
            </a:r>
            <a:r>
              <a:rPr lang="en-US" sz="2400" b="1" i="1" baseline="-25000" dirty="0">
                <a:solidFill>
                  <a:srgbClr val="FF0000"/>
                </a:solidFill>
              </a:rPr>
              <a:t>x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,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min </a:t>
            </a:r>
            <a:r>
              <a:rPr lang="ru-RU" sz="2400" dirty="0"/>
              <a:t>;</a:t>
            </a:r>
            <a:r>
              <a:rPr lang="en-US" sz="2400" b="1" i="1" dirty="0" smtClean="0">
                <a:solidFill>
                  <a:srgbClr val="FF0000"/>
                </a:solidFill>
              </a:rPr>
              <a:t> 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max </a:t>
            </a:r>
            <a:r>
              <a:rPr lang="en-US" sz="2400" dirty="0"/>
              <a:t>, 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min</a:t>
            </a:r>
            <a:r>
              <a:rPr lang="ru-RU" sz="2400" dirty="0" smtClean="0"/>
              <a:t>)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6754" cy="62280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Линейные размеры</a:t>
            </a:r>
            <a:endParaRPr lang="ru-RU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4" name="Text Box 14"/>
          <p:cNvSpPr txBox="1">
            <a:spLocks noChangeArrowheads="1"/>
          </p:cNvSpPr>
          <p:nvPr/>
        </p:nvSpPr>
        <p:spPr bwMode="black">
          <a:xfrm>
            <a:off x="55237" y="2123271"/>
            <a:ext cx="2434757" cy="2169825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Действительный размер:</a:t>
            </a:r>
            <a:endParaRPr lang="en-US" sz="2000" b="1" dirty="0">
              <a:solidFill>
                <a:srgbClr val="FF0000"/>
              </a:solidFill>
            </a:endParaRPr>
          </a:p>
          <a:p>
            <a:pPr marL="120650" indent="-120650" algn="l" eaLnBrk="0" hangingPunct="0">
              <a:buFont typeface="Wingdings" pitchFamily="2" charset="2"/>
              <a:buNone/>
            </a:pPr>
            <a:endParaRPr lang="en-US" sz="500" b="1" dirty="0">
              <a:solidFill>
                <a:schemeClr val="accent2"/>
              </a:solidFill>
            </a:endParaRPr>
          </a:p>
          <a:p>
            <a:pPr marL="176213" indent="-176213" algn="l">
              <a:buClr>
                <a:srgbClr val="FF0000"/>
              </a:buClr>
              <a:buFontTx/>
              <a:buChar char="•"/>
            </a:pPr>
            <a:r>
              <a:rPr lang="ru-RU" dirty="0" smtClean="0"/>
              <a:t>размер, установленный измерением с допустимой погрешностью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865"/>
            <a:ext cx="8229600" cy="92710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Размеры могут быть: </a:t>
            </a:r>
            <a:endParaRPr 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gray">
          <a:xfrm>
            <a:off x="2814638" y="2595563"/>
            <a:ext cx="2973387" cy="29733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gray">
          <a:xfrm>
            <a:off x="3373437" y="3788127"/>
            <a:ext cx="18557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F0000"/>
                </a:solidFill>
              </a:rPr>
              <a:t>Размеры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black">
          <a:xfrm>
            <a:off x="5710043" y="696244"/>
            <a:ext cx="3187742" cy="2517612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Номинальный размер:</a:t>
            </a:r>
            <a:endParaRPr lang="en-US" sz="2000" b="1" dirty="0">
              <a:solidFill>
                <a:srgbClr val="0070C0"/>
              </a:solidFill>
            </a:endParaRPr>
          </a:p>
          <a:p>
            <a:pPr marL="120650" indent="-120650" algn="l" eaLnBrk="0" hangingPunct="0">
              <a:buFont typeface="Wingdings" pitchFamily="2" charset="2"/>
              <a:buNone/>
            </a:pPr>
            <a:endParaRPr lang="en-US" sz="300" b="1" dirty="0">
              <a:solidFill>
                <a:schemeClr val="folHlink"/>
              </a:solidFill>
            </a:endParaRPr>
          </a:p>
          <a:p>
            <a:pPr marL="185738" indent="-185738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ru-RU" dirty="0" smtClean="0"/>
              <a:t>указывается на чертеже;</a:t>
            </a:r>
          </a:p>
          <a:p>
            <a:pPr marL="185738" indent="-185738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ru-RU" dirty="0" smtClean="0"/>
              <a:t>служит началом отсчета отклонений;</a:t>
            </a:r>
          </a:p>
          <a:p>
            <a:pPr marL="185738" indent="-185738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ru-RU" dirty="0" smtClean="0"/>
              <a:t>относительно него определяют предельные размеры;</a:t>
            </a:r>
          </a:p>
          <a:p>
            <a:pPr marL="185738" indent="-185738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ru-RU" dirty="0" smtClean="0"/>
              <a:t>рассчитывается конструкторами</a:t>
            </a:r>
            <a:endParaRPr lang="en-US" dirty="0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black">
          <a:xfrm>
            <a:off x="6812349" y="3261568"/>
            <a:ext cx="2296155" cy="3496342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9A46"/>
                </a:solidFill>
              </a:rPr>
              <a:t>Предельные размеры:</a:t>
            </a:r>
            <a:endParaRPr lang="en-US" sz="2000" b="1" dirty="0">
              <a:solidFill>
                <a:srgbClr val="009A46"/>
              </a:solidFill>
            </a:endParaRPr>
          </a:p>
          <a:p>
            <a:pPr marL="120650" indent="-120650" algn="l" eaLnBrk="0" hangingPunct="0">
              <a:buFont typeface="Wingdings" pitchFamily="2" charset="2"/>
              <a:buNone/>
            </a:pPr>
            <a:endParaRPr lang="en-US" sz="300" b="1" dirty="0">
              <a:solidFill>
                <a:schemeClr val="hlink"/>
              </a:solidFill>
            </a:endParaRPr>
          </a:p>
          <a:p>
            <a:pPr marL="185738" indent="-185738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ru-RU" b="1" dirty="0" smtClean="0"/>
              <a:t>наибольший предельный размер </a:t>
            </a:r>
            <a:r>
              <a:rPr lang="ru-RU" dirty="0" smtClean="0"/>
              <a:t>(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i="1" baseline="-25000" dirty="0">
                <a:solidFill>
                  <a:srgbClr val="FF0000"/>
                </a:solidFill>
              </a:rPr>
              <a:t>max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 marL="185738" indent="-185738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ru-RU" b="1" dirty="0" smtClean="0"/>
              <a:t>наименьший предельный размер </a:t>
            </a:r>
            <a:r>
              <a:rPr lang="ru-RU" dirty="0" smtClean="0"/>
              <a:t>(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i="1" baseline="-25000" dirty="0">
                <a:solidFill>
                  <a:srgbClr val="FF0000"/>
                </a:solidFill>
              </a:rPr>
              <a:t>min</a:t>
            </a:r>
            <a:r>
              <a:rPr lang="ru-RU" dirty="0" smtClean="0"/>
              <a:t>);</a:t>
            </a:r>
          </a:p>
          <a:p>
            <a:pPr marL="185738" indent="-185738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FontTx/>
              <a:buChar char="•"/>
            </a:pPr>
            <a:r>
              <a:rPr lang="ru-RU" dirty="0" smtClean="0"/>
              <a:t>устанавливают допускаемый диапазон размеров </a:t>
            </a:r>
            <a:r>
              <a:rPr lang="ru-RU" b="1" i="1" dirty="0" smtClean="0">
                <a:solidFill>
                  <a:srgbClr val="FF0000"/>
                </a:solidFill>
              </a:rPr>
              <a:t>годной</a:t>
            </a:r>
            <a:r>
              <a:rPr lang="ru-RU" dirty="0" smtClean="0"/>
              <a:t> детали</a:t>
            </a:r>
          </a:p>
        </p:txBody>
      </p:sp>
      <p:sp>
        <p:nvSpPr>
          <p:cNvPr id="76803" name="Oval 3"/>
          <p:cNvSpPr>
            <a:spLocks noChangeArrowheads="1"/>
          </p:cNvSpPr>
          <p:nvPr/>
        </p:nvSpPr>
        <p:spPr bwMode="gray">
          <a:xfrm>
            <a:off x="2381250" y="2062163"/>
            <a:ext cx="3956050" cy="38814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gray">
          <a:xfrm>
            <a:off x="2598738" y="2268538"/>
            <a:ext cx="3490912" cy="349091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gray">
          <a:xfrm rot="23388254">
            <a:off x="4664096" y="3871171"/>
            <a:ext cx="2125600" cy="2041133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gray">
          <a:xfrm>
            <a:off x="5036750" y="4433566"/>
            <a:ext cx="164160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700" dirty="0" smtClean="0">
                <a:solidFill>
                  <a:srgbClr val="FFFBFC"/>
                </a:solidFill>
              </a:rPr>
              <a:t>Пре-дельный</a:t>
            </a:r>
            <a:endParaRPr lang="en-US" sz="2700" dirty="0">
              <a:solidFill>
                <a:srgbClr val="FFFBFC"/>
              </a:solidFill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gray">
          <a:xfrm rot="16200000">
            <a:off x="3244901" y="1354930"/>
            <a:ext cx="2105025" cy="2043114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gray">
          <a:xfrm>
            <a:off x="3360675" y="1767264"/>
            <a:ext cx="194421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700" b="1" dirty="0" smtClean="0">
                <a:solidFill>
                  <a:srgbClr val="FFFBFC"/>
                </a:solidFill>
              </a:rPr>
              <a:t>Номи-нальный</a:t>
            </a:r>
            <a:endParaRPr lang="en-US" sz="2700" b="1" dirty="0">
              <a:solidFill>
                <a:srgbClr val="FFFBFC"/>
              </a:solidFill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gray">
          <a:xfrm rot="30644363">
            <a:off x="1711815" y="3872704"/>
            <a:ext cx="2152834" cy="2117585"/>
          </a:xfrm>
          <a:prstGeom prst="chevron">
            <a:avLst>
              <a:gd name="adj" fmla="val 2865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gray">
          <a:xfrm>
            <a:off x="1803349" y="4509120"/>
            <a:ext cx="172819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700" dirty="0" err="1" smtClean="0">
                <a:solidFill>
                  <a:srgbClr val="FFFBFC"/>
                </a:solidFill>
              </a:rPr>
              <a:t>Действи</a:t>
            </a:r>
            <a:r>
              <a:rPr lang="ru-RU" sz="2700" dirty="0" smtClean="0">
                <a:solidFill>
                  <a:srgbClr val="FFFBFC"/>
                </a:solidFill>
              </a:rPr>
              <a:t>-тельный</a:t>
            </a:r>
            <a:endParaRPr lang="en-US" sz="2700" dirty="0">
              <a:solidFill>
                <a:srgbClr val="FFFB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753" y="587637"/>
            <a:ext cx="9000493" cy="5616624"/>
          </a:xfrm>
          <a:solidFill>
            <a:srgbClr val="FFFFFF"/>
          </a:solidFill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u="sng" dirty="0" smtClean="0">
                <a:solidFill>
                  <a:srgbClr val="FF0000"/>
                </a:solidFill>
              </a:rPr>
              <a:t>Номинальный размер</a:t>
            </a:r>
            <a:r>
              <a:rPr lang="ru-RU" sz="2200" dirty="0">
                <a:solidFill>
                  <a:srgbClr val="FF0000"/>
                </a:solidFill>
              </a:rPr>
              <a:t> (</a:t>
            </a:r>
            <a:r>
              <a:rPr lang="ru-RU" sz="2200" dirty="0" err="1">
                <a:solidFill>
                  <a:srgbClr val="FF0000"/>
                </a:solidFill>
              </a:rPr>
              <a:t>nominal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size</a:t>
            </a:r>
            <a:r>
              <a:rPr lang="ru-RU" sz="2200" dirty="0">
                <a:solidFill>
                  <a:srgbClr val="FF0000"/>
                </a:solidFill>
              </a:rPr>
              <a:t>): </a:t>
            </a:r>
            <a:r>
              <a:rPr lang="ru-RU" sz="2200" b="1" dirty="0" smtClean="0">
                <a:solidFill>
                  <a:srgbClr val="0000FF"/>
                </a:solidFill>
              </a:rPr>
              <a:t>размер </a:t>
            </a:r>
            <a:r>
              <a:rPr lang="ru-RU" sz="2200" b="1" dirty="0">
                <a:solidFill>
                  <a:srgbClr val="0000FF"/>
                </a:solidFill>
              </a:rPr>
              <a:t>геометрического элемента идеальной формы, </a:t>
            </a:r>
            <a:r>
              <a:rPr lang="ru-RU" sz="2200" b="1" dirty="0" smtClean="0">
                <a:solidFill>
                  <a:srgbClr val="0000FF"/>
                </a:solidFill>
              </a:rPr>
              <a:t>определённой чертежом.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u="sng" dirty="0" smtClean="0">
                <a:solidFill>
                  <a:srgbClr val="FF0000"/>
                </a:solidFill>
              </a:rPr>
              <a:t>Действительный размер</a:t>
            </a:r>
            <a:r>
              <a:rPr lang="ru-RU" sz="2200" dirty="0">
                <a:solidFill>
                  <a:srgbClr val="FF0000"/>
                </a:solidFill>
              </a:rPr>
              <a:t> (</a:t>
            </a:r>
            <a:r>
              <a:rPr lang="ru-RU" sz="2200" dirty="0" err="1">
                <a:solidFill>
                  <a:srgbClr val="FF0000"/>
                </a:solidFill>
              </a:rPr>
              <a:t>actual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size</a:t>
            </a:r>
            <a:r>
              <a:rPr lang="ru-RU" sz="2200" dirty="0">
                <a:solidFill>
                  <a:srgbClr val="FF0000"/>
                </a:solidFill>
              </a:rPr>
              <a:t>): </a:t>
            </a:r>
            <a:r>
              <a:rPr lang="ru-RU" sz="2200" b="1" dirty="0" smtClean="0">
                <a:solidFill>
                  <a:srgbClr val="0000FF"/>
                </a:solidFill>
              </a:rPr>
              <a:t>размер присоединённого </a:t>
            </a:r>
            <a:r>
              <a:rPr lang="ru-RU" sz="2200" b="1" dirty="0">
                <a:solidFill>
                  <a:srgbClr val="0000FF"/>
                </a:solidFill>
              </a:rPr>
              <a:t>полного </a:t>
            </a:r>
            <a:r>
              <a:rPr lang="ru-RU" sz="2200" b="1" dirty="0" smtClean="0">
                <a:solidFill>
                  <a:srgbClr val="0000FF"/>
                </a:solidFill>
              </a:rPr>
              <a:t>элемента, </a:t>
            </a:r>
            <a:r>
              <a:rPr lang="ru-RU" sz="2200" b="1" u="sng" dirty="0" smtClean="0">
                <a:solidFill>
                  <a:srgbClr val="0000FF"/>
                </a:solidFill>
              </a:rPr>
              <a:t>путём измерения</a:t>
            </a:r>
            <a:r>
              <a:rPr lang="ru-RU" sz="2200" b="1" dirty="0" smtClean="0">
                <a:solidFill>
                  <a:srgbClr val="0000FF"/>
                </a:solidFill>
              </a:rPr>
              <a:t>.</a:t>
            </a:r>
            <a:r>
              <a:rPr lang="ru-RU" sz="2200" b="1" u="sng" dirty="0">
                <a:solidFill>
                  <a:srgbClr val="0000FF"/>
                </a:solidFill>
              </a:rPr>
              <a:t> получаемый 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Присоединенный полный </a:t>
            </a:r>
            <a:r>
              <a:rPr lang="ru-RU" sz="2000" b="1" i="1" dirty="0">
                <a:solidFill>
                  <a:srgbClr val="006600"/>
                </a:solidFill>
              </a:rPr>
              <a:t>элемент:</a:t>
            </a:r>
            <a:r>
              <a:rPr lang="ru-RU" sz="2000" i="1" dirty="0"/>
              <a:t> </a:t>
            </a:r>
            <a:r>
              <a:rPr lang="ru-RU" sz="2000" b="1" i="1" dirty="0" smtClean="0"/>
              <a:t>полный </a:t>
            </a:r>
            <a:r>
              <a:rPr lang="ru-RU" sz="2000" b="1" i="1" dirty="0"/>
              <a:t>элемент правильной формы, </a:t>
            </a:r>
            <a:r>
              <a:rPr lang="ru-RU" sz="2000" b="1" i="1" dirty="0" smtClean="0"/>
              <a:t>присоединённый </a:t>
            </a:r>
            <a:r>
              <a:rPr lang="ru-RU" sz="2000" b="1" i="1" dirty="0"/>
              <a:t>(</a:t>
            </a:r>
            <a:r>
              <a:rPr lang="ru-RU" sz="2000" b="1" i="1" dirty="0" smtClean="0"/>
              <a:t>совмещённый</a:t>
            </a:r>
            <a:r>
              <a:rPr lang="ru-RU" sz="2000" b="1" i="1" dirty="0"/>
              <a:t>) к выявленному полному элементу при соблюдении </a:t>
            </a:r>
            <a:r>
              <a:rPr lang="ru-RU" sz="2000" b="1" i="1" dirty="0" smtClean="0"/>
              <a:t>согласованных </a:t>
            </a:r>
            <a:r>
              <a:rPr lang="ru-RU" sz="2000" b="1" i="1" dirty="0"/>
              <a:t>условий</a:t>
            </a:r>
            <a:r>
              <a:rPr lang="ru-RU" sz="2000" b="1" i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u="sng" dirty="0" smtClean="0">
                <a:solidFill>
                  <a:srgbClr val="FF0000"/>
                </a:solidFill>
              </a:rPr>
              <a:t>Предельные размеры</a:t>
            </a:r>
            <a:r>
              <a:rPr lang="ru-RU" sz="2200" dirty="0">
                <a:solidFill>
                  <a:srgbClr val="FF0000"/>
                </a:solidFill>
              </a:rPr>
              <a:t> (</a:t>
            </a:r>
            <a:r>
              <a:rPr lang="ru-RU" sz="2200" dirty="0" err="1">
                <a:solidFill>
                  <a:srgbClr val="FF0000"/>
                </a:solidFill>
              </a:rPr>
              <a:t>limits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of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size</a:t>
            </a:r>
            <a:r>
              <a:rPr lang="ru-RU" sz="2200" dirty="0">
                <a:solidFill>
                  <a:srgbClr val="FF0000"/>
                </a:solidFill>
              </a:rPr>
              <a:t>): </a:t>
            </a:r>
            <a:r>
              <a:rPr lang="ru-RU" sz="2200" b="1" dirty="0" smtClean="0">
                <a:solidFill>
                  <a:srgbClr val="0000FF"/>
                </a:solidFill>
              </a:rPr>
              <a:t>предельно </a:t>
            </a:r>
            <a:r>
              <a:rPr lang="ru-RU" sz="2200" b="1" dirty="0">
                <a:solidFill>
                  <a:srgbClr val="0000FF"/>
                </a:solidFill>
              </a:rPr>
              <a:t>допустимые размеры размерного элемента</a:t>
            </a:r>
            <a:r>
              <a:rPr lang="ru-RU" sz="2200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u="sng" dirty="0" smtClean="0">
                <a:solidFill>
                  <a:srgbClr val="FF0000"/>
                </a:solidFill>
              </a:rPr>
              <a:t>Верхний предельный </a:t>
            </a:r>
            <a:r>
              <a:rPr lang="ru-RU" sz="2200" b="1" u="sng" dirty="0">
                <a:solidFill>
                  <a:srgbClr val="FF0000"/>
                </a:solidFill>
              </a:rPr>
              <a:t>размер</a:t>
            </a:r>
            <a:r>
              <a:rPr lang="ru-RU" sz="2200" dirty="0">
                <a:solidFill>
                  <a:srgbClr val="FF0000"/>
                </a:solidFill>
              </a:rPr>
              <a:t> (</a:t>
            </a:r>
            <a:r>
              <a:rPr lang="ru-RU" sz="2200" dirty="0" err="1">
                <a:solidFill>
                  <a:srgbClr val="FF0000"/>
                </a:solidFill>
              </a:rPr>
              <a:t>upper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limit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of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size</a:t>
            </a:r>
            <a:r>
              <a:rPr lang="ru-RU" sz="2200" dirty="0">
                <a:solidFill>
                  <a:srgbClr val="FF0000"/>
                </a:solidFill>
              </a:rPr>
              <a:t>; ULS): </a:t>
            </a:r>
            <a:r>
              <a:rPr lang="ru-RU" sz="2200" b="1" dirty="0" smtClean="0">
                <a:solidFill>
                  <a:srgbClr val="006600"/>
                </a:solidFill>
              </a:rPr>
              <a:t>наибольший</a:t>
            </a:r>
            <a:r>
              <a:rPr lang="ru-RU" sz="2200" b="1" dirty="0" smtClean="0">
                <a:solidFill>
                  <a:srgbClr val="0000FF"/>
                </a:solidFill>
              </a:rPr>
              <a:t> допустимый </a:t>
            </a:r>
            <a:r>
              <a:rPr lang="ru-RU" sz="2200" b="1" dirty="0">
                <a:solidFill>
                  <a:srgbClr val="0000FF"/>
                </a:solidFill>
              </a:rPr>
              <a:t>размер размерного элемента</a:t>
            </a:r>
            <a:r>
              <a:rPr lang="ru-RU" sz="2200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Нижний предельный </a:t>
            </a:r>
            <a:r>
              <a:rPr lang="ru-RU" sz="2200" b="1" dirty="0">
                <a:solidFill>
                  <a:srgbClr val="FF0000"/>
                </a:solidFill>
              </a:rPr>
              <a:t>размер</a:t>
            </a:r>
            <a:r>
              <a:rPr lang="ru-RU" sz="2200" dirty="0">
                <a:solidFill>
                  <a:srgbClr val="FF0000"/>
                </a:solidFill>
              </a:rPr>
              <a:t> (</a:t>
            </a:r>
            <a:r>
              <a:rPr lang="ru-RU" sz="2200" dirty="0" err="1">
                <a:solidFill>
                  <a:srgbClr val="FF0000"/>
                </a:solidFill>
              </a:rPr>
              <a:t>lower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limit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of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size</a:t>
            </a:r>
            <a:r>
              <a:rPr lang="ru-RU" sz="2200" dirty="0">
                <a:solidFill>
                  <a:srgbClr val="FF0000"/>
                </a:solidFill>
              </a:rPr>
              <a:t>; LLS): </a:t>
            </a:r>
            <a:r>
              <a:rPr lang="ru-RU" sz="2200" b="1" dirty="0" smtClean="0">
                <a:solidFill>
                  <a:srgbClr val="006600"/>
                </a:solidFill>
              </a:rPr>
              <a:t>наименьший</a:t>
            </a: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допустимый размер размерного элемента</a:t>
            </a:r>
            <a:r>
              <a:rPr lang="ru-RU" sz="2200" b="1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3195"/>
            <a:ext cx="9144000" cy="492443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FFFF"/>
                </a:solidFill>
                <a:latin typeface="Arial" panose="020B0604020202020204" pitchFamily="34" charset="0"/>
              </a:rPr>
              <a:t>Термины, связанные с допусками и отклонениями</a:t>
            </a:r>
            <a:endParaRPr lang="ru-RU" sz="2600" b="1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753" y="5867432"/>
            <a:ext cx="9000493" cy="923330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i="1" dirty="0">
                <a:solidFill>
                  <a:schemeClr val="accent1">
                    <a:lumMod val="50000"/>
                  </a:schemeClr>
                </a:solidFill>
              </a:rPr>
              <a:t>Удовлетворяющий допуску действительный размер </a:t>
            </a:r>
            <a:r>
              <a:rPr lang="ru-RU" sz="2300" b="1" i="1" u="sng" dirty="0">
                <a:solidFill>
                  <a:schemeClr val="accent1">
                    <a:lumMod val="50000"/>
                  </a:schemeClr>
                </a:solidFill>
              </a:rPr>
              <a:t>находится между предельными размерами или равен им</a:t>
            </a:r>
            <a:r>
              <a:rPr lang="ru-RU" sz="2300" b="1" i="1" u="sng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ru-RU" sz="8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395" y="572487"/>
            <a:ext cx="8784976" cy="1200329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Номинальный размер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en-US" sz="2400" b="1" i="1" dirty="0">
                <a:solidFill>
                  <a:srgbClr val="0000FF"/>
                </a:solidFill>
              </a:rPr>
              <a:t>D</a:t>
            </a:r>
            <a:r>
              <a:rPr lang="en-US" sz="2400" b="1" i="1" baseline="-25000" dirty="0">
                <a:solidFill>
                  <a:srgbClr val="0000FF"/>
                </a:solidFill>
              </a:rPr>
              <a:t>n 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</a:t>
            </a:r>
            <a:r>
              <a:rPr lang="en-US" sz="2400" b="1" i="1" baseline="-25000" dirty="0" err="1">
                <a:solidFill>
                  <a:srgbClr val="0000FF"/>
                </a:solidFill>
              </a:rPr>
              <a:t>n</a:t>
            </a:r>
            <a:r>
              <a:rPr lang="ru-RU" sz="2400" dirty="0"/>
              <a:t>)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размер, который служит </a:t>
            </a:r>
            <a:r>
              <a:rPr lang="ru-RU" sz="2400" b="1" u="sng" dirty="0" smtClean="0"/>
              <a:t>началом отсчёта отклонений</a:t>
            </a:r>
            <a:r>
              <a:rPr lang="ru-RU" sz="2400" b="1" dirty="0" smtClean="0"/>
              <a:t> и относительно которого определяют предельные размеры. </a:t>
            </a:r>
            <a:endParaRPr lang="ru-RU" sz="2400" b="1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black">
          <a:xfrm>
            <a:off x="279428" y="1795474"/>
            <a:ext cx="6524820" cy="15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l" eaLnBrk="0" hangingPunct="0">
              <a:buFont typeface="Wingdings" pitchFamily="2" charset="2"/>
              <a:buNone/>
            </a:pPr>
            <a:r>
              <a:rPr lang="en-US" sz="1600" b="1" dirty="0">
                <a:solidFill>
                  <a:schemeClr val="folHlink"/>
                </a:solidFill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</a:rPr>
              <a:t>Номинальный размер:</a:t>
            </a:r>
            <a:endParaRPr lang="en-US" sz="2200" b="1" dirty="0">
              <a:solidFill>
                <a:srgbClr val="0000FF"/>
              </a:solidFill>
            </a:endParaRPr>
          </a:p>
          <a:p>
            <a:pPr marL="715963" lvl="1" indent="-258763" algn="l"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ru-RU" sz="2200" b="1" dirty="0" smtClean="0"/>
              <a:t>указывается на чертеже;</a:t>
            </a:r>
          </a:p>
          <a:p>
            <a:pPr marL="715963" lvl="1" indent="-258763" algn="l"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ru-RU" sz="2200" b="1" dirty="0" smtClean="0"/>
              <a:t>служит началом отсчета отклонений;</a:t>
            </a:r>
          </a:p>
          <a:p>
            <a:pPr marL="715963" lvl="1" indent="-258763" algn="l"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ru-RU" sz="2200" b="1" dirty="0" smtClean="0"/>
              <a:t>рассчитываются конструкторами.</a:t>
            </a:r>
            <a:endParaRPr lang="en-US" sz="2200" b="1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4628" y="-2119"/>
            <a:ext cx="9136754" cy="574605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Номинальный размер</a:t>
            </a:r>
            <a:endParaRPr lang="ru-RU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427253"/>
            <a:ext cx="8784976" cy="317009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rgbClr val="006600"/>
                </a:solidFill>
              </a:rPr>
              <a:t>Вал и отверстие </a:t>
            </a:r>
            <a:r>
              <a:rPr lang="ru-RU" sz="2200" dirty="0"/>
              <a:t>имеют </a:t>
            </a:r>
            <a:r>
              <a:rPr lang="ru-RU" sz="2200" b="1" dirty="0">
                <a:solidFill>
                  <a:srgbClr val="0000FF"/>
                </a:solidFill>
              </a:rPr>
              <a:t>один и тот же (общий) номинальный размер</a:t>
            </a:r>
            <a:r>
              <a:rPr lang="ru-RU" sz="2200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>
                <a:solidFill>
                  <a:srgbClr val="FF0000"/>
                </a:solidFill>
              </a:rPr>
              <a:t>n</a:t>
            </a:r>
            <a:r>
              <a:rPr lang="ru-RU" sz="2400" b="1" i="1" dirty="0">
                <a:solidFill>
                  <a:srgbClr val="FF0000"/>
                </a:solidFill>
              </a:rPr>
              <a:t> = </a:t>
            </a:r>
            <a:r>
              <a:rPr lang="en-US" sz="2400" b="1" i="1" dirty="0" err="1">
                <a:solidFill>
                  <a:srgbClr val="FF0000"/>
                </a:solidFill>
              </a:rPr>
              <a:t>d</a:t>
            </a:r>
            <a:r>
              <a:rPr lang="en-US" sz="2400" b="1" i="1" baseline="-25000" dirty="0" err="1">
                <a:solidFill>
                  <a:srgbClr val="FF0000"/>
                </a:solidFill>
              </a:rPr>
              <a:t>n</a:t>
            </a:r>
            <a:r>
              <a:rPr lang="ru-RU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,</a:t>
            </a:r>
            <a:r>
              <a:rPr lang="ru-RU" sz="2200" dirty="0" smtClean="0"/>
              <a:t> </a:t>
            </a:r>
            <a:r>
              <a:rPr lang="ru-RU" sz="2200" dirty="0"/>
              <a:t>называемый </a:t>
            </a:r>
            <a:r>
              <a:rPr lang="ru-RU" sz="2200" b="1" dirty="0">
                <a:solidFill>
                  <a:srgbClr val="FF0000"/>
                </a:solidFill>
              </a:rPr>
              <a:t>номинальным размером соединения</a:t>
            </a:r>
            <a:r>
              <a:rPr lang="ru-RU" sz="2200" dirty="0"/>
              <a:t>. </a:t>
            </a:r>
            <a:endParaRPr lang="en-US" sz="2200" dirty="0" smtClean="0"/>
          </a:p>
          <a:p>
            <a:pPr algn="l"/>
            <a:r>
              <a:rPr lang="ru-RU" sz="2200" dirty="0" smtClean="0"/>
              <a:t>Соединения </a:t>
            </a:r>
            <a:r>
              <a:rPr lang="ru-RU" sz="2200" dirty="0"/>
              <a:t>деталей друг с другом могут иметь различный </a:t>
            </a:r>
            <a:r>
              <a:rPr lang="ru-RU" sz="2200" b="1" dirty="0" smtClean="0">
                <a:solidFill>
                  <a:srgbClr val="0000FF"/>
                </a:solidFill>
              </a:rPr>
              <a:t>характер</a:t>
            </a:r>
            <a:r>
              <a:rPr lang="ru-RU" sz="2200" dirty="0" smtClean="0"/>
              <a:t>:</a:t>
            </a:r>
            <a:endParaRPr lang="en-US" sz="2200" dirty="0" smtClean="0"/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в </a:t>
            </a:r>
            <a:r>
              <a:rPr lang="ru-RU" sz="2200" dirty="0"/>
              <a:t>одном случае они обеспечивают взаимное перемещение относительно друг </a:t>
            </a:r>
            <a:r>
              <a:rPr lang="ru-RU" sz="2200" dirty="0" smtClean="0"/>
              <a:t>друга (</a:t>
            </a:r>
            <a:r>
              <a:rPr lang="ru-RU" sz="2200" b="1" dirty="0" smtClean="0">
                <a:solidFill>
                  <a:srgbClr val="FF0000"/>
                </a:solidFill>
              </a:rPr>
              <a:t>посадка с зазором</a:t>
            </a:r>
            <a:r>
              <a:rPr lang="ru-RU" sz="2200" dirty="0" smtClean="0"/>
              <a:t>); </a:t>
            </a:r>
            <a:endParaRPr lang="en-US" sz="2200" dirty="0" smtClean="0"/>
          </a:p>
          <a:p>
            <a:pPr marL="800100" lvl="1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dirty="0" smtClean="0"/>
              <a:t>в </a:t>
            </a:r>
            <a:r>
              <a:rPr lang="ru-RU" sz="2200" dirty="0"/>
              <a:t>другом – соединение деталей должно быть неподвижным и </a:t>
            </a:r>
            <a:r>
              <a:rPr lang="ru-RU" sz="2200" dirty="0" smtClean="0"/>
              <a:t>прочным (</a:t>
            </a:r>
            <a:r>
              <a:rPr lang="ru-RU" sz="2200" b="1" dirty="0" smtClean="0">
                <a:solidFill>
                  <a:srgbClr val="FF0000"/>
                </a:solidFill>
              </a:rPr>
              <a:t>посадка с натягом</a:t>
            </a:r>
            <a:r>
              <a:rPr lang="ru-RU" sz="2200" dirty="0" smtClean="0"/>
              <a:t>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390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91321" y="572486"/>
            <a:ext cx="8856983" cy="375487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rgbClr val="006600"/>
                </a:solidFill>
              </a:rPr>
              <a:t>Номинальный размер используют </a:t>
            </a:r>
            <a:r>
              <a:rPr lang="ru-RU" sz="2200" b="1" dirty="0">
                <a:solidFill>
                  <a:srgbClr val="0000FF"/>
                </a:solidFill>
              </a:rPr>
              <a:t>для </a:t>
            </a:r>
            <a:r>
              <a:rPr lang="ru-RU" sz="2200" b="1" dirty="0" smtClean="0">
                <a:solidFill>
                  <a:srgbClr val="0000FF"/>
                </a:solidFill>
              </a:rPr>
              <a:t>расчёта </a:t>
            </a:r>
            <a:r>
              <a:rPr lang="ru-RU" sz="2200" b="1" dirty="0">
                <a:solidFill>
                  <a:srgbClr val="0000FF"/>
                </a:solidFill>
              </a:rPr>
              <a:t>предельных размеров </a:t>
            </a:r>
            <a:r>
              <a:rPr lang="ru-RU" sz="2200" b="1" dirty="0" smtClean="0">
                <a:solidFill>
                  <a:srgbClr val="006600"/>
                </a:solidFill>
              </a:rPr>
              <a:t>путём </a:t>
            </a:r>
            <a:r>
              <a:rPr lang="ru-RU" sz="2200" b="1" dirty="0">
                <a:solidFill>
                  <a:srgbClr val="006600"/>
                </a:solidFill>
              </a:rPr>
              <a:t>его сложения с верхним и/или нижним предельным </a:t>
            </a:r>
            <a:r>
              <a:rPr lang="ru-RU" sz="2200" b="1" dirty="0" smtClean="0">
                <a:solidFill>
                  <a:srgbClr val="006600"/>
                </a:solidFill>
              </a:rPr>
              <a:t>отклонением:</a:t>
            </a:r>
          </a:p>
          <a:p>
            <a:pPr marL="2514600" indent="-985838" algn="l"/>
            <a:endParaRPr lang="ru-RU" sz="500" b="1" dirty="0" smtClean="0">
              <a:solidFill>
                <a:srgbClr val="0000FF"/>
              </a:solidFill>
            </a:endParaRPr>
          </a:p>
          <a:p>
            <a:pPr marL="2514600" indent="-985838" algn="l"/>
            <a:r>
              <a:rPr lang="ru-RU" sz="2200" b="1" dirty="0" smtClean="0">
                <a:solidFill>
                  <a:srgbClr val="0000FF"/>
                </a:solidFill>
              </a:rPr>
              <a:t>Для отверстия:</a:t>
            </a:r>
            <a:r>
              <a:rPr lang="ru-RU" sz="2200" b="1" dirty="0">
                <a:solidFill>
                  <a:srgbClr val="0000FF"/>
                </a:solidFill>
              </a:rPr>
              <a:t/>
            </a:r>
            <a:br>
              <a:rPr lang="ru-RU" sz="2200" b="1" dirty="0">
                <a:solidFill>
                  <a:srgbClr val="0000FF"/>
                </a:solidFill>
              </a:rPr>
            </a:br>
            <a:r>
              <a:rPr lang="en-US" sz="2800" b="1" i="1" dirty="0" smtClean="0">
                <a:solidFill>
                  <a:srgbClr val="FF0000"/>
                </a:solidFill>
              </a:rPr>
              <a:t>D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max</a:t>
            </a:r>
            <a:r>
              <a:rPr lang="ru-RU" sz="2800" b="1" i="1" dirty="0" smtClean="0">
                <a:solidFill>
                  <a:srgbClr val="FF0000"/>
                </a:solidFill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</a:rPr>
              <a:t>D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n</a:t>
            </a:r>
            <a:r>
              <a:rPr lang="ru-RU" sz="2800" b="1" i="1" dirty="0" smtClean="0">
                <a:solidFill>
                  <a:srgbClr val="FF0000"/>
                </a:solidFill>
              </a:rPr>
              <a:t> + </a:t>
            </a:r>
            <a:r>
              <a:rPr lang="en-US" sz="2800" b="1" i="1" dirty="0" smtClean="0">
                <a:solidFill>
                  <a:srgbClr val="FF0000"/>
                </a:solidFill>
              </a:rPr>
              <a:t>ES</a:t>
            </a:r>
          </a:p>
          <a:p>
            <a:pPr marL="2514600" algn="l"/>
            <a:r>
              <a:rPr lang="en-US" sz="2800" b="1" i="1" dirty="0" smtClean="0">
                <a:solidFill>
                  <a:srgbClr val="FF0000"/>
                </a:solidFill>
              </a:rPr>
              <a:t>D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min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= </a:t>
            </a:r>
            <a:r>
              <a:rPr lang="en-US" sz="2800" b="1" i="1" dirty="0">
                <a:solidFill>
                  <a:srgbClr val="FF0000"/>
                </a:solidFill>
              </a:rPr>
              <a:t>D</a:t>
            </a:r>
            <a:r>
              <a:rPr lang="en-US" sz="2800" b="1" i="1" baseline="-25000" dirty="0">
                <a:solidFill>
                  <a:srgbClr val="FF0000"/>
                </a:solidFill>
              </a:rPr>
              <a:t>n</a:t>
            </a:r>
            <a:r>
              <a:rPr lang="ru-RU" sz="2800" b="1" i="1" dirty="0">
                <a:solidFill>
                  <a:srgbClr val="FF0000"/>
                </a:solidFill>
              </a:rPr>
              <a:t> + </a:t>
            </a:r>
            <a:r>
              <a:rPr lang="en-US" sz="2800" b="1" i="1" dirty="0" smtClean="0">
                <a:solidFill>
                  <a:srgbClr val="FF0000"/>
                </a:solidFill>
              </a:rPr>
              <a:t>EI</a:t>
            </a:r>
          </a:p>
          <a:p>
            <a:pPr marL="1528763" algn="l"/>
            <a:endParaRPr lang="ru-RU" sz="500" dirty="0" smtClean="0"/>
          </a:p>
          <a:p>
            <a:pPr marL="1528763" algn="l"/>
            <a:r>
              <a:rPr lang="ru-RU" sz="2200" b="1" dirty="0" smtClean="0">
                <a:solidFill>
                  <a:srgbClr val="0000FF"/>
                </a:solidFill>
              </a:rPr>
              <a:t>Для вала: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pPr marL="2514600" algn="l"/>
            <a:r>
              <a:rPr lang="en-US" sz="2800" b="1" i="1" dirty="0" smtClean="0">
                <a:solidFill>
                  <a:srgbClr val="FF0000"/>
                </a:solidFill>
              </a:rPr>
              <a:t>d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max</a:t>
            </a:r>
            <a:r>
              <a:rPr lang="ru-RU" sz="2800" b="1" i="1" dirty="0" smtClean="0">
                <a:solidFill>
                  <a:srgbClr val="FF0000"/>
                </a:solidFill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</a:rPr>
              <a:t>d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n</a:t>
            </a:r>
            <a:r>
              <a:rPr lang="ru-RU" sz="2800" b="1" i="1" dirty="0" smtClean="0">
                <a:solidFill>
                  <a:srgbClr val="FF0000"/>
                </a:solidFill>
              </a:rPr>
              <a:t> + </a:t>
            </a:r>
            <a:r>
              <a:rPr lang="en-US" sz="2800" b="1" i="1" dirty="0" smtClean="0">
                <a:solidFill>
                  <a:srgbClr val="FF0000"/>
                </a:solidFill>
              </a:rPr>
              <a:t>es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2514600" algn="l"/>
            <a:r>
              <a:rPr lang="en-US" sz="2800" b="1" i="1" dirty="0" smtClean="0">
                <a:solidFill>
                  <a:srgbClr val="FF0000"/>
                </a:solidFill>
              </a:rPr>
              <a:t>d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min</a:t>
            </a:r>
            <a:r>
              <a:rPr lang="ru-RU" sz="2800" b="1" i="1" dirty="0" smtClean="0">
                <a:solidFill>
                  <a:srgbClr val="FF0000"/>
                </a:solidFill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</a:rPr>
              <a:t>d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n</a:t>
            </a:r>
            <a:r>
              <a:rPr lang="ru-RU" sz="2800" b="1" i="1" dirty="0" smtClean="0">
                <a:solidFill>
                  <a:srgbClr val="FF0000"/>
                </a:solidFill>
              </a:rPr>
              <a:t> + </a:t>
            </a:r>
            <a:r>
              <a:rPr lang="en-US" sz="2800" b="1" i="1" dirty="0" smtClean="0">
                <a:solidFill>
                  <a:srgbClr val="FF0000"/>
                </a:solidFill>
              </a:rPr>
              <a:t>ei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4628" y="-2119"/>
            <a:ext cx="9136754" cy="574605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Предельные размеры</a:t>
            </a:r>
            <a:endParaRPr lang="ru-RU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321" y="4286706"/>
            <a:ext cx="8856984" cy="144655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</a:rPr>
              <a:t>Предельные размеры (</a:t>
            </a:r>
            <a:r>
              <a:rPr lang="en-US" sz="2200" b="1" i="1" dirty="0" smtClean="0">
                <a:solidFill>
                  <a:srgbClr val="FF0000"/>
                </a:solidFill>
              </a:rPr>
              <a:t>D</a:t>
            </a:r>
            <a:r>
              <a:rPr lang="en-US" sz="2200" b="1" i="1" baseline="-25000" dirty="0" smtClean="0">
                <a:solidFill>
                  <a:srgbClr val="FF0000"/>
                </a:solidFill>
              </a:rPr>
              <a:t>max</a:t>
            </a:r>
            <a:r>
              <a:rPr lang="ru-RU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,</a:t>
            </a:r>
            <a:r>
              <a:rPr lang="ru-RU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D</a:t>
            </a:r>
            <a:r>
              <a:rPr lang="en-US" sz="2200" b="1" i="1" baseline="-25000" dirty="0" smtClean="0">
                <a:solidFill>
                  <a:srgbClr val="FF0000"/>
                </a:solidFill>
              </a:rPr>
              <a:t>min</a:t>
            </a:r>
            <a:r>
              <a:rPr lang="ru-RU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; </a:t>
            </a:r>
            <a:r>
              <a:rPr lang="en-US" sz="2200" b="1" i="1" dirty="0" smtClean="0">
                <a:solidFill>
                  <a:srgbClr val="FF0000"/>
                </a:solidFill>
              </a:rPr>
              <a:t>d</a:t>
            </a:r>
            <a:r>
              <a:rPr lang="en-US" sz="2200" b="1" i="1" baseline="-25000" dirty="0" smtClean="0">
                <a:solidFill>
                  <a:srgbClr val="FF0000"/>
                </a:solidFill>
              </a:rPr>
              <a:t>max</a:t>
            </a:r>
            <a:r>
              <a:rPr lang="ru-RU" sz="2200" b="1" i="1" baseline="-25000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 smtClean="0"/>
              <a:t>, </a:t>
            </a:r>
            <a:r>
              <a:rPr lang="en-US" sz="2200" b="1" i="1" dirty="0" smtClean="0">
                <a:solidFill>
                  <a:srgbClr val="FF0000"/>
                </a:solidFill>
              </a:rPr>
              <a:t>d</a:t>
            </a:r>
            <a:r>
              <a:rPr lang="en-US" sz="2200" b="1" i="1" baseline="-25000" dirty="0" smtClean="0">
                <a:solidFill>
                  <a:srgbClr val="FF0000"/>
                </a:solidFill>
              </a:rPr>
              <a:t>min</a:t>
            </a:r>
            <a:r>
              <a:rPr lang="ru-RU" sz="2200" b="1" dirty="0" smtClean="0">
                <a:solidFill>
                  <a:srgbClr val="FF0000"/>
                </a:solidFill>
              </a:rPr>
              <a:t>) </a:t>
            </a:r>
            <a:r>
              <a:rPr lang="ru-RU" sz="2200" b="1" dirty="0" smtClean="0">
                <a:solidFill>
                  <a:srgbClr val="006600"/>
                </a:solidFill>
              </a:rPr>
              <a:t>– </a:t>
            </a:r>
            <a:r>
              <a:rPr lang="ru-RU" sz="2200" b="1" dirty="0" smtClean="0">
                <a:solidFill>
                  <a:srgbClr val="0000FF"/>
                </a:solidFill>
              </a:rPr>
              <a:t>два предельно допустимых размера</a:t>
            </a:r>
            <a:r>
              <a:rPr lang="ru-RU" sz="2200" b="1" dirty="0" smtClean="0">
                <a:solidFill>
                  <a:srgbClr val="006600"/>
                </a:solidFill>
              </a:rPr>
              <a:t>, между которыми должен находиться или которым может быть равен </a:t>
            </a:r>
            <a:r>
              <a:rPr lang="ru-RU" sz="2200" b="1" dirty="0" smtClean="0">
                <a:solidFill>
                  <a:srgbClr val="0000FF"/>
                </a:solidFill>
              </a:rPr>
              <a:t>действительный размер </a:t>
            </a:r>
            <a:r>
              <a:rPr lang="ru-RU" sz="2200" b="1" dirty="0" smtClean="0">
                <a:solidFill>
                  <a:srgbClr val="006600"/>
                </a:solidFill>
              </a:rPr>
              <a:t>годной детали. </a:t>
            </a:r>
            <a:endParaRPr lang="ru-RU" sz="2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542" y="5716333"/>
            <a:ext cx="9048373" cy="10926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200" b="1" i="1" u="sng" dirty="0" smtClean="0">
                <a:solidFill>
                  <a:srgbClr val="0000FF"/>
                </a:solidFill>
              </a:rPr>
              <a:t>Примечание</a:t>
            </a:r>
            <a:r>
              <a:rPr lang="ru-RU" sz="2200" b="1" i="1" dirty="0" smtClean="0">
                <a:solidFill>
                  <a:srgbClr val="0000FF"/>
                </a:solidFill>
              </a:rPr>
              <a:t>:</a:t>
            </a:r>
            <a:r>
              <a:rPr lang="ru-RU" sz="2200" i="1" dirty="0" smtClean="0"/>
              <a:t> </a:t>
            </a:r>
            <a:r>
              <a:rPr lang="ru-RU" sz="2200" b="1" u="sng" dirty="0" smtClean="0"/>
              <a:t>Формулы</a:t>
            </a:r>
            <a:r>
              <a:rPr lang="ru-RU" sz="2200" b="1" dirty="0" smtClean="0"/>
              <a:t> для отверстия и вала </a:t>
            </a:r>
            <a:r>
              <a:rPr lang="ru-RU" sz="2200" b="1" u="sng" dirty="0" smtClean="0"/>
              <a:t>одинаковы</a:t>
            </a:r>
            <a:r>
              <a:rPr lang="ru-RU" sz="2200" b="1" dirty="0" smtClean="0"/>
              <a:t>, но: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150" b="1" dirty="0" smtClean="0">
                <a:solidFill>
                  <a:srgbClr val="FF0000"/>
                </a:solidFill>
              </a:rPr>
              <a:t>для отверстия </a:t>
            </a:r>
            <a:r>
              <a:rPr lang="ru-RU" sz="2150" b="1" dirty="0" smtClean="0"/>
              <a:t>все буквы пишутся </a:t>
            </a:r>
            <a:r>
              <a:rPr lang="ru-RU" sz="2150" b="1" dirty="0" smtClean="0">
                <a:solidFill>
                  <a:srgbClr val="0000FF"/>
                </a:solidFill>
              </a:rPr>
              <a:t>прописными (заглавными)</a:t>
            </a:r>
            <a:r>
              <a:rPr lang="ru-RU" sz="2150" b="1" dirty="0" smtClean="0"/>
              <a:t>;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150" b="1" dirty="0" smtClean="0">
                <a:solidFill>
                  <a:srgbClr val="FF0000"/>
                </a:solidFill>
              </a:rPr>
              <a:t>для вала </a:t>
            </a:r>
            <a:r>
              <a:rPr lang="ru-RU" sz="2150" b="1" dirty="0" smtClean="0"/>
              <a:t>– </a:t>
            </a:r>
            <a:r>
              <a:rPr lang="ru-RU" sz="2150" b="1" dirty="0" smtClean="0">
                <a:solidFill>
                  <a:srgbClr val="0000FF"/>
                </a:solidFill>
              </a:rPr>
              <a:t>строчными (маленькими)</a:t>
            </a:r>
            <a:r>
              <a:rPr lang="ru-RU" sz="2150" b="1" dirty="0" smtClean="0"/>
              <a:t>. </a:t>
            </a:r>
            <a:endParaRPr lang="ru-RU" sz="2150" b="1" dirty="0"/>
          </a:p>
        </p:txBody>
      </p:sp>
    </p:spTree>
    <p:extLst>
      <p:ext uri="{BB962C8B-B14F-4D97-AF65-F5344CB8AC3E}">
        <p14:creationId xmlns:p14="http://schemas.microsoft.com/office/powerpoint/2010/main" val="2109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76672"/>
            <a:ext cx="8964488" cy="6120680"/>
          </a:xfrm>
          <a:solidFill>
            <a:srgbClr val="FFFFFF"/>
          </a:solidFill>
        </p:spPr>
        <p:txBody>
          <a:bodyPr/>
          <a:lstStyle/>
          <a:p>
            <a:pPr marL="450850" indent="-4508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200" dirty="0" smtClean="0"/>
              <a:t>В </a:t>
            </a:r>
            <a:r>
              <a:rPr lang="ru-RU" altLang="ru-RU" sz="2200" dirty="0"/>
              <a:t>процессе конструирования деталей устанавливают </a:t>
            </a:r>
            <a:r>
              <a:rPr lang="ru-RU" altLang="ru-RU" sz="2200" b="1" dirty="0">
                <a:solidFill>
                  <a:srgbClr val="FF0000"/>
                </a:solidFill>
              </a:rPr>
              <a:t>наибольшие и наименьшие предельные размеры</a:t>
            </a:r>
            <a:r>
              <a:rPr lang="ru-RU" altLang="ru-RU" sz="2200" dirty="0"/>
              <a:t>, обеспечивающие нормальное функционирование изделия, его безотказность и долговечность.</a:t>
            </a:r>
          </a:p>
          <a:p>
            <a:pPr marL="450850" indent="-4508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00FF"/>
                </a:solidFill>
              </a:rPr>
              <a:t>Необходимость установления </a:t>
            </a:r>
            <a:r>
              <a:rPr lang="ru-RU" sz="2200" b="1" dirty="0">
                <a:solidFill>
                  <a:srgbClr val="FF0000"/>
                </a:solidFill>
              </a:rPr>
              <a:t>предельных размеров и посадок</a:t>
            </a:r>
            <a:r>
              <a:rPr lang="ru-RU" sz="2200" b="1" dirty="0">
                <a:solidFill>
                  <a:srgbClr val="0000FF"/>
                </a:solidFill>
              </a:rPr>
              <a:t> для деталей механической обработки</a:t>
            </a:r>
            <a:r>
              <a:rPr lang="ru-RU" sz="2200" dirty="0">
                <a:solidFill>
                  <a:srgbClr val="0000FF"/>
                </a:solidFill>
              </a:rPr>
              <a:t> </a:t>
            </a:r>
            <a:r>
              <a:rPr lang="ru-RU" sz="2200" dirty="0"/>
              <a:t>была вызвана преимущественно </a:t>
            </a:r>
            <a:r>
              <a:rPr lang="ru-RU" sz="2200" b="1" dirty="0">
                <a:solidFill>
                  <a:srgbClr val="FF0000"/>
                </a:solidFill>
              </a:rPr>
              <a:t>требованием обеспечения взаимозаменяемости </a:t>
            </a:r>
            <a:r>
              <a:rPr lang="ru-RU" sz="2200" dirty="0"/>
              <a:t>деталей массового производства, а также неточностью, присущей способам обработки, в совокупности с обнаружением того факта, что собственно точность выполнения размера не является необходимой для большинства элементов детали</a:t>
            </a:r>
            <a:r>
              <a:rPr lang="ru-RU" sz="2200" dirty="0" smtClean="0"/>
              <a:t>.</a:t>
            </a:r>
          </a:p>
          <a:p>
            <a:pPr marL="450850" indent="-4508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6600"/>
                </a:solidFill>
              </a:rPr>
              <a:t>Для выполнения деталью своего назначения</a:t>
            </a:r>
            <a:r>
              <a:rPr lang="ru-RU" sz="2200" dirty="0"/>
              <a:t>, </a:t>
            </a:r>
            <a:r>
              <a:rPr lang="ru-RU" sz="2200" b="1" dirty="0">
                <a:solidFill>
                  <a:srgbClr val="0000FF"/>
                </a:solidFill>
              </a:rPr>
              <a:t>достаточно, чтобы её размер находился между двумя допустимыми пределами </a:t>
            </a:r>
            <a:r>
              <a:rPr lang="ru-RU" sz="2200" b="1" dirty="0">
                <a:solidFill>
                  <a:srgbClr val="FF0000"/>
                </a:solidFill>
              </a:rPr>
              <a:t>(т.е. в допуске)</a:t>
            </a:r>
            <a:r>
              <a:rPr lang="ru-RU" sz="2200" dirty="0"/>
              <a:t>, которые гарантируют соответствие детали предъявляемым к ней функциональным требованиям</a:t>
            </a:r>
            <a:r>
              <a:rPr lang="ru-RU" sz="2200" dirty="0" smtClean="0"/>
              <a:t>.</a:t>
            </a:r>
            <a:endParaRPr lang="ru-RU" altLang="ru-RU" sz="2200" b="1" dirty="0"/>
          </a:p>
          <a:p>
            <a:pPr marL="450850" indent="-4508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 smtClean="0">
                <a:solidFill>
                  <a:srgbClr val="006600"/>
                </a:solidFill>
              </a:rPr>
              <a:t>Основной расчётный </a:t>
            </a:r>
            <a:r>
              <a:rPr lang="ru-RU" altLang="ru-RU" sz="2200" b="1" dirty="0">
                <a:solidFill>
                  <a:srgbClr val="006600"/>
                </a:solidFill>
              </a:rPr>
              <a:t>размер </a:t>
            </a:r>
            <a:r>
              <a:rPr lang="ru-RU" altLang="ru-RU" sz="2200" dirty="0"/>
              <a:t>(размер, который проставляется на чертеже детали) </a:t>
            </a:r>
            <a:r>
              <a:rPr lang="ru-RU" altLang="ru-RU" sz="2200" b="1" dirty="0">
                <a:solidFill>
                  <a:srgbClr val="006600"/>
                </a:solidFill>
              </a:rPr>
              <a:t>называется</a:t>
            </a:r>
            <a:r>
              <a:rPr lang="ru-RU" altLang="ru-RU" sz="2200" b="1" dirty="0"/>
              <a:t> </a:t>
            </a:r>
            <a:r>
              <a:rPr lang="ru-RU" altLang="ru-RU" sz="2200" b="1" u="sng" dirty="0">
                <a:solidFill>
                  <a:srgbClr val="FF0000"/>
                </a:solidFill>
              </a:rPr>
              <a:t>номинальным размером</a:t>
            </a:r>
            <a:r>
              <a:rPr lang="ru-RU" altLang="ru-RU" sz="2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6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ГОСТ 25346-2013 (ISO 286-1:2010) Основные нормы взаимозаменяемости. Характеристики изделий геометрические. Система допусков на линейные размеры. Основные положения, допуски, отклонения и посад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168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301208"/>
            <a:ext cx="9124949" cy="400110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Рис. 6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– Графическое </a:t>
            </a:r>
            <a:r>
              <a:rPr lang="ru-RU" sz="2000" b="1" dirty="0">
                <a:solidFill>
                  <a:srgbClr val="006600"/>
                </a:solidFill>
              </a:rPr>
              <a:t>пояснение терминов </a:t>
            </a:r>
            <a:r>
              <a:rPr lang="ru-RU" b="1" i="1" dirty="0">
                <a:solidFill>
                  <a:srgbClr val="0000FF"/>
                </a:solidFill>
              </a:rPr>
              <a:t>(на примере отверстия)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70540"/>
            <a:ext cx="9124950" cy="1077218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1</a:t>
            </a:r>
            <a:r>
              <a:rPr lang="ru-RU" sz="1600" dirty="0"/>
              <a:t> </a:t>
            </a:r>
            <a:r>
              <a:rPr lang="ru-RU" sz="1600" dirty="0" smtClean="0"/>
              <a:t>– интервал</a:t>
            </a:r>
            <a:r>
              <a:rPr lang="en-US" sz="1600" dirty="0" smtClean="0"/>
              <a:t> (</a:t>
            </a:r>
            <a:r>
              <a:rPr lang="ru-RU" sz="1600" dirty="0" smtClean="0"/>
              <a:t>поле</a:t>
            </a:r>
            <a:r>
              <a:rPr lang="en-US" sz="1600" dirty="0" smtClean="0"/>
              <a:t>) </a:t>
            </a:r>
            <a:r>
              <a:rPr lang="ru-RU" sz="1600" dirty="0" smtClean="0"/>
              <a:t>допуска</a:t>
            </a:r>
            <a:r>
              <a:rPr lang="ru-RU" sz="1600" dirty="0"/>
              <a:t>; </a:t>
            </a:r>
            <a:r>
              <a:rPr lang="ru-RU" sz="1600" b="1" i="1" dirty="0">
                <a:solidFill>
                  <a:srgbClr val="FF0000"/>
                </a:solidFill>
              </a:rPr>
              <a:t>2</a:t>
            </a:r>
            <a:r>
              <a:rPr lang="ru-RU" sz="1600" dirty="0"/>
              <a:t> </a:t>
            </a:r>
            <a:r>
              <a:rPr lang="ru-RU" sz="1600" dirty="0" smtClean="0"/>
              <a:t>– правило </a:t>
            </a:r>
            <a:r>
              <a:rPr lang="ru-RU" sz="1600" dirty="0"/>
              <a:t>знаков для отклонений; </a:t>
            </a:r>
            <a:r>
              <a:rPr lang="en-US" sz="1600" b="1" i="1" dirty="0" smtClean="0">
                <a:solidFill>
                  <a:srgbClr val="FF0000"/>
                </a:solidFill>
              </a:rPr>
              <a:t>D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n</a:t>
            </a:r>
            <a:r>
              <a:rPr lang="ru-RU" sz="1600" dirty="0" smtClean="0"/>
              <a:t> – номинальный</a:t>
            </a:r>
            <a:r>
              <a:rPr lang="en-US" sz="1600" dirty="0" smtClean="0"/>
              <a:t> </a:t>
            </a:r>
            <a:r>
              <a:rPr lang="ru-RU" sz="1600" dirty="0" smtClean="0"/>
              <a:t>размер</a:t>
            </a:r>
            <a:r>
              <a:rPr lang="ru-RU" sz="1600" dirty="0"/>
              <a:t>; </a:t>
            </a:r>
            <a:endParaRPr lang="en-US" sz="1600" dirty="0" smtClean="0"/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D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max</a:t>
            </a:r>
            <a:r>
              <a:rPr lang="ru-RU" sz="1600" dirty="0" smtClean="0"/>
              <a:t> – верхний </a:t>
            </a:r>
            <a:r>
              <a:rPr lang="en-US" sz="1600" dirty="0" smtClean="0"/>
              <a:t>(</a:t>
            </a:r>
            <a:r>
              <a:rPr lang="ru-RU" sz="1600" dirty="0" smtClean="0"/>
              <a:t>наибольший</a:t>
            </a:r>
            <a:r>
              <a:rPr lang="en-US" sz="1600" dirty="0" smtClean="0"/>
              <a:t>) </a:t>
            </a:r>
            <a:r>
              <a:rPr lang="ru-RU" sz="1600" dirty="0" smtClean="0"/>
              <a:t>предельный </a:t>
            </a:r>
            <a:r>
              <a:rPr lang="ru-RU" sz="1600" dirty="0"/>
              <a:t>размер; </a:t>
            </a:r>
            <a:r>
              <a:rPr lang="en-US" sz="1600" b="1" i="1" dirty="0" smtClean="0">
                <a:solidFill>
                  <a:srgbClr val="FF0000"/>
                </a:solidFill>
              </a:rPr>
              <a:t>D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min</a:t>
            </a:r>
            <a:r>
              <a:rPr lang="ru-RU" sz="1600" dirty="0" smtClean="0"/>
              <a:t> – нижний</a:t>
            </a:r>
            <a:r>
              <a:rPr lang="en-US" sz="1600" dirty="0" smtClean="0"/>
              <a:t> </a:t>
            </a:r>
            <a:r>
              <a:rPr lang="ru-RU" sz="1600" dirty="0" smtClean="0"/>
              <a:t>(наименьший) предельный </a:t>
            </a:r>
            <a:r>
              <a:rPr lang="ru-RU" sz="1600" dirty="0"/>
              <a:t>размер; </a:t>
            </a:r>
            <a:r>
              <a:rPr lang="en-US" sz="1600" b="1" dirty="0" smtClean="0">
                <a:solidFill>
                  <a:srgbClr val="FF0000"/>
                </a:solidFill>
              </a:rPr>
              <a:t>ES</a:t>
            </a:r>
            <a:r>
              <a:rPr lang="ru-RU" sz="1600" dirty="0" smtClean="0"/>
              <a:t> – верхнее</a:t>
            </a:r>
            <a:r>
              <a:rPr lang="en-US" sz="1600" dirty="0" smtClean="0"/>
              <a:t> </a:t>
            </a:r>
            <a:r>
              <a:rPr lang="ru-RU" sz="1600" dirty="0"/>
              <a:t>(не основное) </a:t>
            </a:r>
            <a:r>
              <a:rPr lang="ru-RU" sz="1600" dirty="0" smtClean="0"/>
              <a:t>предельное отклонение</a:t>
            </a:r>
            <a:r>
              <a:rPr lang="ru-RU" sz="1600" dirty="0"/>
              <a:t>; </a:t>
            </a:r>
            <a:r>
              <a:rPr lang="en-US" sz="1600" b="1" dirty="0" smtClean="0">
                <a:solidFill>
                  <a:srgbClr val="FF0000"/>
                </a:solidFill>
              </a:rPr>
              <a:t>EI</a:t>
            </a:r>
            <a:r>
              <a:rPr lang="ru-RU" sz="1600" dirty="0" smtClean="0"/>
              <a:t> – нижнее</a:t>
            </a:r>
            <a:r>
              <a:rPr lang="en-US" sz="1600" dirty="0" smtClean="0"/>
              <a:t> </a:t>
            </a:r>
            <a:r>
              <a:rPr lang="ru-RU" sz="1600" dirty="0" smtClean="0"/>
              <a:t>предельное </a:t>
            </a:r>
            <a:r>
              <a:rPr lang="ru-RU" sz="1600" dirty="0"/>
              <a:t>отклонение </a:t>
            </a:r>
            <a:r>
              <a:rPr lang="ru-RU" sz="1600" dirty="0" smtClean="0"/>
              <a:t>(</a:t>
            </a:r>
            <a:r>
              <a:rPr lang="ru-RU" sz="1600" dirty="0"/>
              <a:t>в данном случае оно является и основным отклонением); </a:t>
            </a:r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D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– допуск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427820"/>
            <a:ext cx="356188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91071"/>
            <a:ext cx="364203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2016" y="2659890"/>
            <a:ext cx="25010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455167"/>
            <a:ext cx="28803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436" y="1235055"/>
            <a:ext cx="356188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2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0"/>
            <a:ext cx="356188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1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2132086"/>
            <a:ext cx="356188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2047868" y="1694215"/>
            <a:ext cx="28803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20908" y="1282408"/>
            <a:ext cx="2493802" cy="513160"/>
          </a:xfrm>
          <a:prstGeom prst="rect">
            <a:avLst/>
          </a:prstGeom>
          <a:pattFill prst="dkUpDiag">
            <a:fgClr>
              <a:srgbClr val="FCFCFC"/>
            </a:fgClr>
            <a:bgClr>
              <a:srgbClr val="FF0000"/>
            </a:bgClr>
          </a:pattFill>
          <a:ln w="38100" cmpd="dbl">
            <a:solidFill>
              <a:srgbClr val="FF0000">
                <a:alpha val="70000"/>
              </a:srgbClr>
            </a:solidFill>
            <a:prstDash val="solid"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1884" y="2912034"/>
            <a:ext cx="553998" cy="461665"/>
          </a:xfrm>
          <a:prstGeom prst="rect">
            <a:avLst/>
          </a:prstGeom>
          <a:solidFill>
            <a:srgbClr val="FCFCFC"/>
          </a:solidFill>
        </p:spPr>
        <p:txBody>
          <a:bodyPr vert="vert270"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n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42533" y="2542339"/>
            <a:ext cx="25010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8969" y="2296481"/>
            <a:ext cx="492443" cy="10772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D</a:t>
            </a:r>
            <a:r>
              <a:rPr lang="en-US" sz="2000" b="1" i="1" baseline="-25000" dirty="0">
                <a:solidFill>
                  <a:srgbClr val="FF0000"/>
                </a:solidFill>
              </a:rPr>
              <a:t>max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2448" y="2533757"/>
            <a:ext cx="492443" cy="10772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min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87289" y="1348157"/>
            <a:ext cx="553998" cy="79661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ES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2047868" y="1692015"/>
            <a:ext cx="28803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1746464"/>
            <a:ext cx="553998" cy="46166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EI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461" y="1348157"/>
            <a:ext cx="184731" cy="338554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34971" y="1308155"/>
            <a:ext cx="553998" cy="46166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T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D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037815" y="461665"/>
            <a:ext cx="462536" cy="10557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54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6093296"/>
            <a:ext cx="8959200" cy="738664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Рис. 7</a:t>
            </a: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006600"/>
                </a:solidFill>
              </a:rPr>
              <a:t>– Графическое </a:t>
            </a:r>
            <a:r>
              <a:rPr lang="ru-RU" sz="2200" b="1" dirty="0">
                <a:solidFill>
                  <a:srgbClr val="006600"/>
                </a:solidFill>
              </a:rPr>
              <a:t>пояснение терминов </a:t>
            </a:r>
            <a:endParaRPr lang="ru-RU" sz="2200" b="1" dirty="0" smtClean="0">
              <a:solidFill>
                <a:srgbClr val="006600"/>
              </a:solidFill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(</a:t>
            </a:r>
            <a:r>
              <a:rPr lang="ru-RU" sz="2000" b="1" i="1" dirty="0">
                <a:solidFill>
                  <a:srgbClr val="0070C0"/>
                </a:solidFill>
              </a:rPr>
              <a:t>на примере </a:t>
            </a:r>
            <a:r>
              <a:rPr lang="ru-RU" sz="2000" b="1" i="1" dirty="0" smtClean="0">
                <a:solidFill>
                  <a:srgbClr val="0070C0"/>
                </a:solidFill>
              </a:rPr>
              <a:t>посадки с зазором: </a:t>
            </a:r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ru-RU" sz="2000" b="1" i="1" dirty="0" smtClean="0">
                <a:solidFill>
                  <a:srgbClr val="FF0000"/>
                </a:solidFill>
              </a:rPr>
              <a:t> &gt; </a:t>
            </a:r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)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592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5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2794" cy="664027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УСЛОВНЫЕ ОБОЗНАЧЕНИЯ</a:t>
            </a: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D</a:t>
            </a:r>
            <a:r>
              <a:rPr lang="ru-RU" sz="2000" b="1" i="1" dirty="0">
                <a:solidFill>
                  <a:srgbClr val="FF0000"/>
                </a:solidFill>
              </a:rPr>
              <a:t>, d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</a:t>
            </a:r>
            <a:r>
              <a:rPr lang="ru-RU" sz="2000" b="1" dirty="0" smtClean="0">
                <a:solidFill>
                  <a:srgbClr val="006600"/>
                </a:solidFill>
              </a:rPr>
              <a:t>размер (диаметр) отверстия (вала); </a:t>
            </a:r>
            <a:endParaRPr lang="ru-RU" sz="2000" b="1" dirty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D</a:t>
            </a:r>
            <a:r>
              <a:rPr lang="en-US" sz="1600" b="1" i="1" dirty="0" smtClean="0">
                <a:solidFill>
                  <a:srgbClr val="FF0000"/>
                </a:solidFill>
              </a:rPr>
              <a:t>n</a:t>
            </a:r>
            <a:r>
              <a:rPr lang="ru-RU" sz="2000" b="1" i="1" dirty="0" smtClean="0">
                <a:solidFill>
                  <a:srgbClr val="FF0000"/>
                </a:solidFill>
              </a:rPr>
              <a:t>, d</a:t>
            </a:r>
            <a:r>
              <a:rPr lang="en-US" sz="1600" b="1" i="1" dirty="0" smtClean="0">
                <a:solidFill>
                  <a:srgbClr val="FF0000"/>
                </a:solidFill>
              </a:rPr>
              <a:t>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– </a:t>
            </a:r>
            <a:r>
              <a:rPr lang="ru-RU" sz="2000" b="1" dirty="0" smtClean="0">
                <a:solidFill>
                  <a:srgbClr val="006600"/>
                </a:solidFill>
              </a:rPr>
              <a:t>номинальный </a:t>
            </a:r>
            <a:r>
              <a:rPr lang="ru-RU" sz="2000" b="1" dirty="0" smtClean="0">
                <a:solidFill>
                  <a:srgbClr val="006600"/>
                </a:solidFill>
              </a:rPr>
              <a:t>размер отверстия (вала); </a:t>
            </a: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err="1" smtClean="0">
                <a:solidFill>
                  <a:srgbClr val="FF0000"/>
                </a:solidFill>
              </a:rPr>
              <a:t>D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д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d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д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</a:t>
            </a:r>
            <a:r>
              <a:rPr lang="ru-RU" sz="2000" b="1" dirty="0" smtClean="0">
                <a:solidFill>
                  <a:srgbClr val="006600"/>
                </a:solidFill>
              </a:rPr>
              <a:t>действительный размер </a:t>
            </a:r>
            <a:r>
              <a:rPr lang="ru-RU" sz="2000" b="1" dirty="0">
                <a:solidFill>
                  <a:srgbClr val="006600"/>
                </a:solidFill>
              </a:rPr>
              <a:t>отверстия (вала); </a:t>
            </a: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ES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верхнее отклонение отверстия;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EI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нижнее отклонение отверстия;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err="1">
                <a:solidFill>
                  <a:srgbClr val="FF0000"/>
                </a:solidFill>
              </a:rPr>
              <a:t>es</a:t>
            </a:r>
            <a:r>
              <a:rPr lang="ru-RU" sz="2000" b="1" dirty="0">
                <a:solidFill>
                  <a:srgbClr val="006600"/>
                </a:solidFill>
              </a:rPr>
              <a:t> – верхнее отклонение вала;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err="1" smtClean="0">
                <a:solidFill>
                  <a:srgbClr val="FF0000"/>
                </a:solidFill>
              </a:rPr>
              <a:t>ei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нижнее отклонение вала;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>
                <a:solidFill>
                  <a:srgbClr val="FF0000"/>
                </a:solidFill>
              </a:rPr>
              <a:t>D</a:t>
            </a:r>
            <a:r>
              <a:rPr lang="ru-RU" sz="1600" b="1" i="1" dirty="0">
                <a:solidFill>
                  <a:srgbClr val="FF0000"/>
                </a:solidFill>
              </a:rPr>
              <a:t>max</a:t>
            </a:r>
            <a:r>
              <a:rPr lang="ru-RU" sz="2000" b="1" i="1" dirty="0">
                <a:solidFill>
                  <a:srgbClr val="FF0000"/>
                </a:solidFill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</a:rPr>
              <a:t>D</a:t>
            </a:r>
            <a:r>
              <a:rPr lang="ru-RU" sz="1600" b="1" i="1" dirty="0" err="1">
                <a:solidFill>
                  <a:srgbClr val="FF0000"/>
                </a:solidFill>
              </a:rPr>
              <a:t>min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наибольший и наименьший размеры отверстия;</a:t>
            </a: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d</a:t>
            </a:r>
            <a:r>
              <a:rPr lang="ru-RU" sz="1600" b="1" i="1" dirty="0" smtClean="0">
                <a:solidFill>
                  <a:srgbClr val="FF0000"/>
                </a:solidFill>
              </a:rPr>
              <a:t>max</a:t>
            </a:r>
            <a:r>
              <a:rPr lang="ru-RU" sz="2000" b="1" i="1" dirty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d</a:t>
            </a:r>
            <a:r>
              <a:rPr lang="ru-RU" sz="1600" b="1" i="1" dirty="0" err="1" smtClean="0">
                <a:solidFill>
                  <a:srgbClr val="FF0000"/>
                </a:solidFill>
              </a:rPr>
              <a:t>min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наибольший и наименьший размеры вала;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err="1" smtClean="0">
                <a:solidFill>
                  <a:srgbClr val="FF0000"/>
                </a:solidFill>
              </a:rPr>
              <a:t>S</a:t>
            </a:r>
            <a:r>
              <a:rPr lang="ru-RU" sz="1600" b="1" i="1" dirty="0" err="1" smtClean="0">
                <a:solidFill>
                  <a:srgbClr val="FF0000"/>
                </a:solidFill>
              </a:rPr>
              <a:t>max</a:t>
            </a:r>
            <a:r>
              <a:rPr lang="ru-RU" b="1" i="1" dirty="0">
                <a:solidFill>
                  <a:srgbClr val="FF0000"/>
                </a:solidFill>
              </a:rPr>
              <a:t>,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S</a:t>
            </a:r>
            <a:r>
              <a:rPr lang="ru-RU" sz="1600" b="1" i="1" dirty="0" err="1">
                <a:solidFill>
                  <a:srgbClr val="FF0000"/>
                </a:solidFill>
              </a:rPr>
              <a:t>min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наибольший и наименьший зазоры;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err="1" smtClean="0">
                <a:solidFill>
                  <a:srgbClr val="FF0000"/>
                </a:solidFill>
              </a:rPr>
              <a:t>N</a:t>
            </a:r>
            <a:r>
              <a:rPr lang="ru-RU" sz="1600" b="1" i="1" dirty="0" err="1" smtClean="0">
                <a:solidFill>
                  <a:srgbClr val="FF0000"/>
                </a:solidFill>
              </a:rPr>
              <a:t>max</a:t>
            </a:r>
            <a:r>
              <a:rPr lang="ru-RU" sz="2000" b="1" i="1" dirty="0">
                <a:solidFill>
                  <a:srgbClr val="FF0000"/>
                </a:solidFill>
              </a:rPr>
              <a:t>, </a:t>
            </a:r>
            <a:r>
              <a:rPr lang="ru-RU" sz="2000" b="1" i="1" dirty="0" err="1">
                <a:solidFill>
                  <a:srgbClr val="FF0000"/>
                </a:solidFill>
              </a:rPr>
              <a:t>N</a:t>
            </a:r>
            <a:r>
              <a:rPr lang="ru-RU" sz="1600" b="1" i="1" dirty="0" err="1">
                <a:solidFill>
                  <a:srgbClr val="FF0000"/>
                </a:solidFill>
              </a:rPr>
              <a:t>min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наибольший и наименьший </a:t>
            </a:r>
            <a:r>
              <a:rPr lang="ru-RU" sz="2000" b="1" dirty="0" smtClean="0">
                <a:solidFill>
                  <a:srgbClr val="006600"/>
                </a:solidFill>
              </a:rPr>
              <a:t>натяги;</a:t>
            </a: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Т</a:t>
            </a:r>
            <a:r>
              <a:rPr lang="ru-RU" sz="1600" b="1" i="1" dirty="0" smtClean="0">
                <a:solidFill>
                  <a:srgbClr val="FF0000"/>
                </a:solidFill>
              </a:rPr>
              <a:t>D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006600"/>
                </a:solidFill>
              </a:rPr>
              <a:t>– допуск </a:t>
            </a:r>
            <a:r>
              <a:rPr lang="ru-RU" sz="2000" b="1" dirty="0" smtClean="0">
                <a:solidFill>
                  <a:srgbClr val="006600"/>
                </a:solidFill>
              </a:rPr>
              <a:t>отверстия;</a:t>
            </a: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ru-RU" sz="2000" b="1" i="1" dirty="0" err="1" smtClean="0">
                <a:solidFill>
                  <a:srgbClr val="FF0000"/>
                </a:solidFill>
              </a:rPr>
              <a:t>Т</a:t>
            </a:r>
            <a:r>
              <a:rPr lang="ru-RU" sz="1600" b="1" i="1" dirty="0" err="1" smtClean="0">
                <a:solidFill>
                  <a:srgbClr val="FF0000"/>
                </a:solidFill>
              </a:rPr>
              <a:t>d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– допуск вала;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FF0000"/>
                </a:solidFill>
              </a:rPr>
              <a:t>TS</a:t>
            </a:r>
            <a:r>
              <a:rPr lang="ru-RU" sz="2000" b="1" dirty="0" smtClean="0"/>
              <a:t> </a:t>
            </a:r>
            <a:r>
              <a:rPr lang="ru-RU" sz="2000" b="1" dirty="0">
                <a:solidFill>
                  <a:srgbClr val="006600"/>
                </a:solidFill>
              </a:rPr>
              <a:t>– допуск посадки с </a:t>
            </a:r>
            <a:r>
              <a:rPr lang="ru-RU" sz="2000" b="1" dirty="0" smtClean="0">
                <a:solidFill>
                  <a:srgbClr val="006600"/>
                </a:solidFill>
              </a:rPr>
              <a:t>зазором </a:t>
            </a:r>
            <a:r>
              <a:rPr lang="ru-RU" sz="2000" b="1" dirty="0">
                <a:solidFill>
                  <a:srgbClr val="006600"/>
                </a:solidFill>
              </a:rPr>
              <a:t>(допуск </a:t>
            </a:r>
            <a:r>
              <a:rPr lang="ru-RU" sz="2000" b="1" dirty="0" smtClean="0">
                <a:solidFill>
                  <a:srgbClr val="006600"/>
                </a:solidFill>
              </a:rPr>
              <a:t>зазора); </a:t>
            </a:r>
            <a:endParaRPr lang="ru-RU" sz="2000" b="1" dirty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TN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6600"/>
                </a:solidFill>
              </a:rPr>
              <a:t>– допуск посадки с натягом (допуск натяга</a:t>
            </a:r>
            <a:r>
              <a:rPr lang="ru-RU" sz="2000" b="1" dirty="0" smtClean="0">
                <a:solidFill>
                  <a:srgbClr val="006600"/>
                </a:solidFill>
              </a:rPr>
              <a:t>); </a:t>
            </a:r>
            <a:endParaRPr lang="ru-RU" sz="2000" b="1" dirty="0">
              <a:solidFill>
                <a:srgbClr val="006600"/>
              </a:solidFill>
            </a:endParaRPr>
          </a:p>
          <a:p>
            <a:pPr marL="177800" algn="l"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FF0000"/>
                </a:solidFill>
              </a:rPr>
              <a:t>T</a:t>
            </a:r>
            <a:r>
              <a:rPr lang="ru-RU" sz="2000" b="1" i="1" dirty="0" smtClean="0">
                <a:solidFill>
                  <a:srgbClr val="FF0000"/>
                </a:solidFill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</a:rPr>
              <a:t>S,N</a:t>
            </a:r>
            <a:r>
              <a:rPr lang="ru-RU" sz="2000" b="1" i="1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– допуск переходной посадки </a:t>
            </a:r>
            <a:r>
              <a:rPr lang="ru-RU" sz="2000" b="1" dirty="0">
                <a:solidFill>
                  <a:srgbClr val="006600"/>
                </a:solidFill>
              </a:rPr>
              <a:t>с </a:t>
            </a:r>
            <a:r>
              <a:rPr lang="ru-RU" sz="2000" b="1" dirty="0" smtClean="0">
                <a:solidFill>
                  <a:srgbClr val="006600"/>
                </a:solidFill>
              </a:rPr>
              <a:t>натягом (допуск натяга).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endParaRPr lang="ru-RU" sz="20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2f0e3a9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52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20/03/26/s_5e7ca0839a146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УСЛОВИЕ</a:t>
            </a:r>
            <a:r>
              <a:rPr lang="ru-RU" sz="48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4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ГОДНОСТИ ДЕЙСТВИТЕЛЬНОГО РАЗМЕРА</a:t>
            </a:r>
            <a:endParaRPr lang="ru-RU" sz="800" b="1" i="1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129" y="764704"/>
            <a:ext cx="8892480" cy="5328592"/>
          </a:xfrm>
          <a:solidFill>
            <a:srgbClr val="66FF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УСЛОВИЕ ГОДНОСТИ ДЕЙСТВИТЕЛЬНОГО РАЗМЕРА:</a:t>
            </a:r>
          </a:p>
          <a:p>
            <a:pPr marL="0" indent="0" algn="ctr">
              <a:buNone/>
            </a:pPr>
            <a:endParaRPr lang="ru-RU" sz="800" b="1" i="1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ru-RU" sz="2600" b="1" i="1" dirty="0" smtClean="0">
                <a:solidFill>
                  <a:srgbClr val="0000FF"/>
                </a:solidFill>
              </a:rPr>
              <a:t>Действительный размер </a:t>
            </a:r>
            <a:r>
              <a:rPr lang="ru-RU" sz="2600" b="1" i="1" u="sng" dirty="0" smtClean="0">
                <a:solidFill>
                  <a:srgbClr val="0000FF"/>
                </a:solidFill>
              </a:rPr>
              <a:t>годной детали</a:t>
            </a:r>
            <a:r>
              <a:rPr lang="ru-RU" sz="2600" b="1" i="1" dirty="0" smtClean="0">
                <a:solidFill>
                  <a:srgbClr val="0000FF"/>
                </a:solidFill>
              </a:rPr>
              <a:t> </a:t>
            </a:r>
            <a:r>
              <a:rPr lang="ru-RU" sz="2600" b="1" i="1" dirty="0" smtClean="0">
                <a:solidFill>
                  <a:srgbClr val="FF0000"/>
                </a:solidFill>
              </a:rPr>
              <a:t>должен находиться между наибольшим и наименьшим предельными значениями размера </a:t>
            </a:r>
            <a:r>
              <a:rPr lang="ru-RU" sz="2600" b="1" i="1" dirty="0">
                <a:solidFill>
                  <a:srgbClr val="FF0000"/>
                </a:solidFill>
              </a:rPr>
              <a:t>или равен любому из них</a:t>
            </a:r>
            <a:endParaRPr lang="ru-RU" sz="2600" b="1" i="1" dirty="0" smtClean="0">
              <a:solidFill>
                <a:srgbClr val="FF0000"/>
              </a:solidFill>
            </a:endParaRPr>
          </a:p>
          <a:p>
            <a:pPr marL="717550" indent="-539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Для </a:t>
            </a:r>
            <a:r>
              <a:rPr lang="ru-RU" sz="2800" b="1" dirty="0">
                <a:solidFill>
                  <a:srgbClr val="006600"/>
                </a:solidFill>
                <a:latin typeface="Arial Black" panose="020B0A04020102020204" pitchFamily="34" charset="0"/>
              </a:rPr>
              <a:t>отверстия</a:t>
            </a:r>
            <a:r>
              <a:rPr lang="ru-RU" sz="28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ru-RU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2788" indent="-5349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Для вала:</a:t>
            </a:r>
            <a:endParaRPr lang="en-US" sz="2800" b="1" dirty="0" smtClean="0">
              <a:solidFill>
                <a:srgbClr val="0066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ru-RU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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5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300" dirty="0">
                <a:solidFill>
                  <a:srgbClr val="006600"/>
                </a:solidFill>
                <a:latin typeface="Arial Black" panose="020B0A04020102020204" pitchFamily="34" charset="0"/>
              </a:rPr>
              <a:t>УСЛОВИЕ ГОДНОСТИ ДЕЙСТВИТЕЛЬНОГО </a:t>
            </a:r>
            <a:r>
              <a:rPr lang="ru-RU" sz="2300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РАЗМЕРА.</a:t>
            </a:r>
            <a:br>
              <a:rPr lang="ru-RU" sz="2300" dirty="0" smtClean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23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ПОНЯТИЕ БРАКА</a:t>
            </a:r>
            <a:endParaRPr lang="ru-RU" sz="23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840" y="1340768"/>
            <a:ext cx="8820472" cy="407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терминов «вал» и «отверстие»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уточнить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 годности действительного размера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о том, что размер – брак нужно дополнить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характеристикой брака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indent="-452438" algn="l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исправимый, </a:t>
            </a:r>
            <a:endParaRPr lang="ru-RU" sz="28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indent="-452438" algn="l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 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неисправимый (окончательный).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39" y="4281979"/>
            <a:ext cx="8882238" cy="1260345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100" b="1" u="sng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 ИСПРАВИМ</a:t>
            </a:r>
            <a:r>
              <a:rPr lang="ru-RU" sz="21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размер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окажется </a:t>
            </a:r>
            <a:r>
              <a:rPr lang="ru-RU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наибольшего предельного размера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ru-RU" sz="2400" b="1" i="1" baseline="-25000" dirty="0" smtClean="0">
                <a:solidFill>
                  <a:srgbClr val="FF0000"/>
                </a:solidFill>
              </a:rPr>
              <a:t>д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˃ </a:t>
            </a:r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max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                              </a:t>
            </a:r>
            <a:r>
              <a:rPr lang="ru-RU" sz="21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брак можно исправить дополнительной обработкой)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77537"/>
            <a:ext cx="8860801" cy="1207254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 НЕИСПРАВИМ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окончательный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размер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окажется </a:t>
            </a:r>
            <a:r>
              <a:rPr lang="ru-RU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наибольшего предельного размера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ru-RU" sz="2100" b="1" i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</a:t>
            </a:r>
            <a:r>
              <a:rPr lang="en-US" sz="2100" b="1" i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˃ </a:t>
            </a:r>
            <a:r>
              <a:rPr lang="en-US" sz="21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2100" b="1" i="1" baseline="-25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max</a:t>
            </a:r>
            <a:r>
              <a:rPr lang="ru-RU" sz="2100" b="1" i="1" baseline="-25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                            </a:t>
            </a:r>
            <a:r>
              <a:rPr lang="ru-RU" sz="21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(этот брак справить обработкой – сделать меньше, уже нельзя)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820" y="836712"/>
            <a:ext cx="8855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Для </a:t>
            </a:r>
            <a:r>
              <a:rPr lang="ru-RU" sz="2400" b="1" u="sng" dirty="0">
                <a:solidFill>
                  <a:srgbClr val="FF0000"/>
                </a:solidFill>
              </a:rPr>
              <a:t>внутреннего элемента</a:t>
            </a:r>
            <a:r>
              <a:rPr lang="ru-RU" sz="2400" b="1" dirty="0">
                <a:solidFill>
                  <a:srgbClr val="FF0000"/>
                </a:solidFill>
              </a:rPr>
              <a:t> детали </a:t>
            </a:r>
            <a:r>
              <a:rPr lang="ru-RU" sz="2400" b="1" dirty="0" smtClean="0">
                <a:solidFill>
                  <a:srgbClr val="0000FF"/>
                </a:solidFill>
              </a:rPr>
              <a:t>(ОТВЕРСТИЯ)</a:t>
            </a:r>
            <a:r>
              <a:rPr lang="ru-RU" sz="2400" b="1" dirty="0" smtClean="0"/>
              <a:t>: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695" y="1305143"/>
            <a:ext cx="8860801" cy="1207254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100" b="1" u="sng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 ИСПРАВИМ</a:t>
            </a:r>
            <a:r>
              <a:rPr lang="ru-RU" sz="21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размер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окажется </a:t>
            </a:r>
            <a:r>
              <a:rPr lang="ru-RU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наименьшего предельного размера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ru-RU" sz="2100" b="1" i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</a:t>
            </a:r>
            <a:r>
              <a:rPr lang="en-US" sz="2100" b="1" i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˂ </a:t>
            </a:r>
            <a:r>
              <a:rPr lang="en-US" sz="21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2100" b="1" i="1" baseline="-25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min</a:t>
            </a:r>
            <a:r>
              <a:rPr lang="ru-RU" sz="2100" b="1" i="1" baseline="-25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21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(этот брак </a:t>
            </a:r>
            <a:r>
              <a:rPr lang="ru-RU" sz="21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исправить дополнительной обработкой</a:t>
            </a:r>
            <a:r>
              <a:rPr lang="ru-RU" sz="21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039" y="3837298"/>
            <a:ext cx="8855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Для </a:t>
            </a:r>
            <a:r>
              <a:rPr lang="ru-RU" sz="2400" b="1" u="sng" dirty="0" smtClean="0">
                <a:solidFill>
                  <a:srgbClr val="FF0000"/>
                </a:solidFill>
              </a:rPr>
              <a:t>наружного </a:t>
            </a:r>
            <a:r>
              <a:rPr lang="ru-RU" sz="2400" b="1" u="sng" dirty="0">
                <a:solidFill>
                  <a:srgbClr val="FF0000"/>
                </a:solidFill>
              </a:rPr>
              <a:t>элемента</a:t>
            </a:r>
            <a:r>
              <a:rPr lang="ru-RU" sz="2400" b="1" dirty="0">
                <a:solidFill>
                  <a:srgbClr val="FF0000"/>
                </a:solidFill>
              </a:rPr>
              <a:t> детали </a:t>
            </a:r>
            <a:r>
              <a:rPr lang="ru-RU" sz="2400" b="1" dirty="0" smtClean="0">
                <a:solidFill>
                  <a:srgbClr val="0000FF"/>
                </a:solidFill>
              </a:rPr>
              <a:t>(ВАЛА)</a:t>
            </a:r>
            <a:r>
              <a:rPr lang="ru-RU" sz="2400" b="1" dirty="0" smtClean="0"/>
              <a:t>: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258" y="5612990"/>
            <a:ext cx="8860801" cy="1207254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БРАК НЕИСПРАВИМ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окончательный</a:t>
            </a: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действительный размер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окажется </a:t>
            </a:r>
            <a:r>
              <a:rPr lang="ru-RU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наименьшего предельного размера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ru-RU" sz="2100" b="1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</a:t>
            </a:r>
            <a:r>
              <a:rPr lang="en-US" sz="2100" b="1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˂ </a:t>
            </a:r>
            <a:r>
              <a:rPr lang="en-US" sz="21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sz="2100" b="1" i="1" baseline="-25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min</a:t>
            </a:r>
            <a:r>
              <a:rPr lang="ru-RU" sz="2100" b="1" i="1" baseline="-25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                            </a:t>
            </a:r>
            <a:r>
              <a:rPr lang="ru-RU" sz="21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(этот брак справить обработкой – сделать меньше, уже нельзя)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2876"/>
            <a:ext cx="9144000" cy="864096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300" dirty="0">
                <a:solidFill>
                  <a:srgbClr val="006600"/>
                </a:solidFill>
                <a:latin typeface="Arial Black" panose="020B0A04020102020204" pitchFamily="34" charset="0"/>
              </a:rPr>
              <a:t>УСЛОВИЕ ГОДНОСТИ ДЕЙСТВИТЕЛЬНОГО </a:t>
            </a:r>
            <a:r>
              <a:rPr lang="ru-RU" sz="2300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РАЗМЕРА.</a:t>
            </a:r>
            <a:br>
              <a:rPr lang="ru-RU" sz="2300" dirty="0" smtClean="0">
                <a:solidFill>
                  <a:srgbClr val="006600"/>
                </a:solidFill>
                <a:latin typeface="Arial Black" panose="020B0A04020102020204" pitchFamily="34" charset="0"/>
              </a:rPr>
            </a:br>
            <a:r>
              <a:rPr lang="ru-RU" sz="23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ПОНЯТИЕ БРАКА</a:t>
            </a:r>
            <a:endParaRPr lang="ru-RU" sz="23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68395" y="187882"/>
                <a:ext cx="8796851" cy="4896544"/>
              </a:xfrm>
              <a:solidFill>
                <a:srgbClr val="CCFFFF"/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400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ПРИМЕРЫ ОПРЕДЕЛЕНИЯ ГОДНОСТИ ДЕТАЛИ</a:t>
                </a:r>
              </a:p>
              <a:p>
                <a:pPr marL="0" indent="0" algn="ctr">
                  <a:buNone/>
                </a:pPr>
                <a:endParaRPr lang="ru-RU" sz="300" b="1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1800" dirty="0" smtClean="0"/>
                  <a:t>Деталь имеет размер: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ru-RU" sz="1800" dirty="0" smtClean="0"/>
                  <a:t> 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мм</a:t>
                </a:r>
              </a:p>
              <a:p>
                <a:pPr marL="0" indent="0">
                  <a:buNone/>
                </a:pPr>
                <a:r>
                  <a:rPr lang="ru-RU" sz="1800" dirty="0" smtClean="0"/>
                  <a:t>При изготовлении партии валов получили </a:t>
                </a:r>
                <a:r>
                  <a:rPr lang="ru-RU" sz="1800" dirty="0"/>
                  <a:t>следующие </a:t>
                </a:r>
                <a:r>
                  <a:rPr lang="ru-RU" sz="1800" dirty="0" smtClean="0"/>
                  <a:t>действительные размеры деталей: 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9,6 мм; 9,7 мм; 9,8 мм; 9,9 мм; 10 мм; 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10,1 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мм. </a:t>
                </a:r>
                <a:r>
                  <a:rPr lang="ru-RU" sz="1800" dirty="0" smtClean="0"/>
                  <a:t>Необходимо определить их годность. </a:t>
                </a:r>
              </a:p>
              <a:p>
                <a:pPr marL="0" indent="0">
                  <a:buNone/>
                </a:pPr>
                <a:endParaRPr lang="ru-RU" sz="300" dirty="0" smtClean="0"/>
              </a:p>
              <a:p>
                <a:pPr marL="0" indent="0">
                  <a:buNone/>
                </a:pPr>
                <a:r>
                  <a:rPr lang="ru-RU" sz="1800" dirty="0" smtClean="0"/>
                  <a:t>Для этого сначала определим предельные размеры вала:</a:t>
                </a:r>
              </a:p>
              <a:p>
                <a:pPr marL="0" indent="0">
                  <a:buNone/>
                </a:pPr>
                <a:r>
                  <a:rPr lang="en-US" sz="1800" b="1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800" b="1" i="1" baseline="-25000" dirty="0" smtClean="0">
                    <a:solidFill>
                      <a:srgbClr val="FF0000"/>
                    </a:solidFill>
                  </a:rPr>
                  <a:t>min</a:t>
                </a:r>
                <a:r>
                  <a:rPr lang="ru-RU" sz="1800" b="1" i="1" baseline="-25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ru-RU" sz="1800" b="1" i="1" dirty="0" smtClean="0">
                    <a:solidFill>
                      <a:srgbClr val="0000FF"/>
                    </a:solidFill>
                  </a:rPr>
                  <a:t>= 10 + (</a:t>
                </a:r>
                <a14:m>
                  <m:oMath xmlns:m="http://schemas.openxmlformats.org/officeDocument/2006/math">
                    <m:r>
                      <a:rPr lang="ru-RU" sz="1800" b="1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1800" b="1" i="1" dirty="0" smtClean="0">
                    <a:solidFill>
                      <a:srgbClr val="0000FF"/>
                    </a:solidFill>
                  </a:rPr>
                  <a:t> 0,3) = </a:t>
                </a:r>
                <a:r>
                  <a:rPr lang="ru-RU" sz="1800" b="1" i="1" dirty="0" smtClean="0">
                    <a:solidFill>
                      <a:srgbClr val="FF0000"/>
                    </a:solidFill>
                  </a:rPr>
                  <a:t>9,7 мм</a:t>
                </a:r>
                <a:r>
                  <a:rPr lang="ru-RU" sz="1800" b="1" i="1" dirty="0" smtClean="0">
                    <a:solidFill>
                      <a:srgbClr val="0000FF"/>
                    </a:solidFill>
                  </a:rPr>
                  <a:t>;  </a:t>
                </a:r>
                <a:r>
                  <a:rPr lang="en-US" sz="1800" b="1" i="1" dirty="0" err="1" smtClean="0">
                    <a:solidFill>
                      <a:srgbClr val="FF0000"/>
                    </a:solidFill>
                  </a:rPr>
                  <a:t>d</a:t>
                </a:r>
                <a:r>
                  <a:rPr lang="en-US" sz="1800" b="1" i="1" baseline="-25000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ru-RU" sz="1800" b="1" i="1" baseline="-25000" dirty="0" smtClean="0">
                    <a:solidFill>
                      <a:srgbClr val="FF0000"/>
                    </a:solidFill>
                  </a:rPr>
                  <a:t>ах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= 10 + (</a:t>
                </a:r>
                <a14:m>
                  <m:oMath xmlns:m="http://schemas.openxmlformats.org/officeDocument/2006/math">
                    <m:r>
                      <a:rPr lang="ru-RU" sz="1800" b="1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1800" b="1" i="1" dirty="0">
                    <a:solidFill>
                      <a:srgbClr val="0000FF"/>
                    </a:solidFill>
                  </a:rPr>
                  <a:t> </a:t>
                </a:r>
                <a:r>
                  <a:rPr lang="ru-RU" sz="1800" b="1" i="1" dirty="0" smtClean="0">
                    <a:solidFill>
                      <a:srgbClr val="0000FF"/>
                    </a:solidFill>
                  </a:rPr>
                  <a:t>0,1)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= </a:t>
                </a:r>
                <a:r>
                  <a:rPr lang="ru-RU" sz="1800" b="1" i="1" dirty="0" smtClean="0">
                    <a:solidFill>
                      <a:srgbClr val="FF0000"/>
                    </a:solidFill>
                  </a:rPr>
                  <a:t>9,9 мм</a:t>
                </a:r>
                <a:r>
                  <a:rPr lang="ru-RU" sz="1800" b="1" i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1800" dirty="0"/>
                  <a:t>Определим годность изготовленных деталей по условию: </a:t>
                </a:r>
                <a:r>
                  <a:rPr lang="en-US" sz="1800" b="1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800" b="1" i="1" baseline="-25000" dirty="0" smtClean="0">
                    <a:solidFill>
                      <a:srgbClr val="FF0000"/>
                    </a:solidFill>
                  </a:rPr>
                  <a:t>min</a:t>
                </a:r>
                <a:r>
                  <a:rPr lang="ru-RU" sz="1800" b="1" i="1" baseline="-25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ru-RU" sz="18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</a:t>
                </a:r>
                <a:r>
                  <a:rPr lang="ru-RU" sz="18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FF0000"/>
                    </a:solidFill>
                  </a:rPr>
                  <a:t>d</a:t>
                </a:r>
                <a:r>
                  <a:rPr lang="ru-RU" sz="1800" b="1" i="1" baseline="-25000" dirty="0">
                    <a:solidFill>
                      <a:srgbClr val="FF0000"/>
                    </a:solidFill>
                  </a:rPr>
                  <a:t>д</a:t>
                </a:r>
                <a:r>
                  <a:rPr lang="ru-RU" sz="1800" b="1" i="1" dirty="0">
                    <a:solidFill>
                      <a:srgbClr val="FF0000"/>
                    </a:solidFill>
                  </a:rPr>
                  <a:t> </a:t>
                </a:r>
                <a:r>
                  <a:rPr lang="ru-RU" sz="18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</a:t>
                </a:r>
                <a:r>
                  <a:rPr lang="ru-RU" sz="18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1800" b="1" i="1" baseline="-25000" dirty="0">
                    <a:solidFill>
                      <a:srgbClr val="FF0000"/>
                    </a:solidFill>
                  </a:rPr>
                  <a:t>max</a:t>
                </a:r>
                <a:endParaRPr lang="ru-RU" sz="1800" b="1" i="1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1800" b="1" dirty="0">
                    <a:solidFill>
                      <a:srgbClr val="FF0000"/>
                    </a:solidFill>
                  </a:rPr>
                  <a:t>9,7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˃ 9,6 ˂ </a:t>
                </a:r>
                <a:r>
                  <a:rPr lang="ru-RU" sz="1800" b="1" dirty="0" smtClean="0">
                    <a:solidFill>
                      <a:srgbClr val="FF0000"/>
                    </a:solidFill>
                  </a:rPr>
                  <a:t>9,9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ru-RU" sz="1800" dirty="0" smtClean="0"/>
                  <a:t>– условие годности не выполняется (</a:t>
                </a:r>
                <a:r>
                  <a:rPr lang="ru-RU" sz="1800" b="1" dirty="0" smtClean="0">
                    <a:solidFill>
                      <a:srgbClr val="FF0000"/>
                    </a:solidFill>
                  </a:rPr>
                  <a:t>брак неисправим</a:t>
                </a:r>
                <a:r>
                  <a:rPr lang="ru-RU" sz="1800" dirty="0" smtClean="0"/>
                  <a:t>); </a:t>
                </a:r>
              </a:p>
              <a:p>
                <a:pPr marL="0" indent="0">
                  <a:buNone/>
                </a:pPr>
                <a:r>
                  <a:rPr lang="ru-RU" sz="1800" b="1" dirty="0">
                    <a:solidFill>
                      <a:srgbClr val="FF0000"/>
                    </a:solidFill>
                  </a:rPr>
                  <a:t>9,7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= 9,7 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˂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9,9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ru-RU" sz="1800" dirty="0"/>
                  <a:t>– условие годности </a:t>
                </a:r>
                <a:r>
                  <a:rPr lang="ru-RU" sz="1800" dirty="0" smtClean="0"/>
                  <a:t>выполняется (</a:t>
                </a:r>
                <a:r>
                  <a:rPr lang="ru-RU" sz="1800" b="1" dirty="0" smtClean="0">
                    <a:solidFill>
                      <a:srgbClr val="FF0000"/>
                    </a:solidFill>
                  </a:rPr>
                  <a:t>деталь годна</a:t>
                </a:r>
                <a:r>
                  <a:rPr lang="ru-RU" sz="1800" dirty="0" smtClean="0"/>
                  <a:t>); </a:t>
                </a:r>
              </a:p>
              <a:p>
                <a:pPr marL="0" indent="0">
                  <a:buNone/>
                </a:pPr>
                <a:r>
                  <a:rPr lang="ru-RU" sz="1800" b="1" dirty="0">
                    <a:solidFill>
                      <a:srgbClr val="FF0000"/>
                    </a:solidFill>
                  </a:rPr>
                  <a:t>9,7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˂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 9,8 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˂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9,9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ru-RU" sz="1800" dirty="0"/>
                  <a:t>– условие годности </a:t>
                </a:r>
                <a:r>
                  <a:rPr lang="ru-RU" sz="1800" dirty="0" smtClean="0"/>
                  <a:t>выполняется </a:t>
                </a:r>
                <a:r>
                  <a:rPr lang="ru-RU" sz="1800" dirty="0"/>
                  <a:t>(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деталь годна</a:t>
                </a:r>
                <a:r>
                  <a:rPr lang="ru-RU" sz="1800" dirty="0"/>
                  <a:t>); </a:t>
                </a:r>
              </a:p>
              <a:p>
                <a:pPr marL="0" indent="0">
                  <a:buNone/>
                </a:pPr>
                <a:r>
                  <a:rPr lang="ru-RU" sz="1800" b="1" dirty="0">
                    <a:solidFill>
                      <a:srgbClr val="FF0000"/>
                    </a:solidFill>
                  </a:rPr>
                  <a:t>9,7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˂ 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9,9 =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9,9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ru-RU" sz="1800" dirty="0"/>
                  <a:t>– условие годности </a:t>
                </a:r>
                <a:r>
                  <a:rPr lang="ru-RU" sz="1800" dirty="0" smtClean="0"/>
                  <a:t>выполняется </a:t>
                </a:r>
                <a:r>
                  <a:rPr lang="ru-RU" sz="1800" dirty="0"/>
                  <a:t>(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деталь годна</a:t>
                </a:r>
                <a:r>
                  <a:rPr lang="ru-RU" sz="1800" dirty="0"/>
                  <a:t>); </a:t>
                </a:r>
              </a:p>
              <a:p>
                <a:pPr marL="0" indent="0">
                  <a:buNone/>
                </a:pPr>
                <a:r>
                  <a:rPr lang="ru-RU" sz="1800" b="1" dirty="0">
                    <a:solidFill>
                      <a:srgbClr val="FF0000"/>
                    </a:solidFill>
                  </a:rPr>
                  <a:t>9,7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˂ 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10 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˃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9,9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ru-RU" sz="1800" dirty="0"/>
                  <a:t>– условие </a:t>
                </a:r>
                <a:r>
                  <a:rPr lang="ru-RU" sz="1800" dirty="0" smtClean="0"/>
                  <a:t>не выполняется (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брак </a:t>
                </a:r>
                <a:r>
                  <a:rPr lang="ru-RU" sz="1800" b="1" dirty="0" smtClean="0">
                    <a:solidFill>
                      <a:srgbClr val="FF0000"/>
                    </a:solidFill>
                  </a:rPr>
                  <a:t>исправим доп. обработкой</a:t>
                </a:r>
                <a:r>
                  <a:rPr lang="ru-RU" sz="1800" dirty="0" smtClean="0"/>
                  <a:t>); </a:t>
                </a:r>
                <a:endParaRPr lang="ru-RU" sz="1800" dirty="0"/>
              </a:p>
              <a:p>
                <a:pPr marL="0" indent="0">
                  <a:buNone/>
                </a:pPr>
                <a:r>
                  <a:rPr lang="ru-RU" sz="1800" b="1" dirty="0">
                    <a:solidFill>
                      <a:srgbClr val="FF0000"/>
                    </a:solidFill>
                  </a:rPr>
                  <a:t>9,7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˂ 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10,1 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˃</a:t>
                </a:r>
                <a:r>
                  <a:rPr lang="ru-RU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9,9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</a:t>
                </a:r>
                <a:r>
                  <a:rPr lang="ru-RU" sz="1800" dirty="0"/>
                  <a:t>– условие </a:t>
                </a:r>
                <a:r>
                  <a:rPr lang="ru-RU" sz="1800" dirty="0" smtClean="0"/>
                  <a:t>не выполняется (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брак </a:t>
                </a:r>
                <a:r>
                  <a:rPr lang="ru-RU" sz="1800" b="1" dirty="0" smtClean="0">
                    <a:solidFill>
                      <a:srgbClr val="FF0000"/>
                    </a:solidFill>
                  </a:rPr>
                  <a:t>исправим </a:t>
                </a:r>
                <a:r>
                  <a:rPr lang="ru-RU" sz="1800" b="1" dirty="0">
                    <a:solidFill>
                      <a:srgbClr val="FF0000"/>
                    </a:solidFill>
                  </a:rPr>
                  <a:t>доп. обработкой</a:t>
                </a:r>
                <a:r>
                  <a:rPr lang="ru-RU" sz="1800" dirty="0" smtClean="0"/>
                  <a:t>). </a:t>
                </a:r>
                <a:endParaRPr lang="ru-RU" sz="1800" dirty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2200" dirty="0" smtClean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395" y="187882"/>
                <a:ext cx="8796851" cy="4896544"/>
              </a:xfrm>
              <a:blipFill rotWithShape="1">
                <a:blip r:embed="rId2"/>
                <a:stretch>
                  <a:fillRect l="-624" t="-996" r="-1178" b="-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07504" y="5146075"/>
            <a:ext cx="8928992" cy="163121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2000" b="1" i="1" dirty="0">
                <a:solidFill>
                  <a:srgbClr val="0000FF"/>
                </a:solidFill>
              </a:rPr>
              <a:t>Помните</a:t>
            </a:r>
            <a:r>
              <a:rPr lang="ru-RU" sz="2000" dirty="0"/>
              <a:t>, что </a:t>
            </a:r>
            <a:r>
              <a:rPr lang="ru-RU" sz="2000" b="1" dirty="0">
                <a:solidFill>
                  <a:srgbClr val="006600"/>
                </a:solidFill>
              </a:rPr>
              <a:t>для установления годности </a:t>
            </a:r>
            <a:r>
              <a:rPr lang="ru-RU" sz="2000" b="1" dirty="0" smtClean="0">
                <a:solidFill>
                  <a:srgbClr val="006600"/>
                </a:solidFill>
              </a:rPr>
              <a:t>изделия </a:t>
            </a:r>
            <a:r>
              <a:rPr lang="ru-RU" sz="2000" dirty="0" smtClean="0"/>
              <a:t>надо </a:t>
            </a:r>
            <a:r>
              <a:rPr lang="ru-RU" sz="2000" dirty="0"/>
              <a:t>сравнивать </a:t>
            </a:r>
            <a:r>
              <a:rPr lang="ru-RU" sz="2000" b="1" dirty="0">
                <a:solidFill>
                  <a:srgbClr val="FF0000"/>
                </a:solidFill>
              </a:rPr>
              <a:t>действительный размер</a:t>
            </a:r>
            <a:r>
              <a:rPr lang="ru-RU" sz="2000" dirty="0"/>
              <a:t> с </a:t>
            </a:r>
            <a:r>
              <a:rPr lang="ru-RU" sz="2000" b="1" dirty="0" smtClean="0">
                <a:solidFill>
                  <a:srgbClr val="FF0000"/>
                </a:solidFill>
              </a:rPr>
              <a:t>предельными размерами </a:t>
            </a:r>
            <a:r>
              <a:rPr lang="ru-RU" sz="2000" dirty="0" smtClean="0"/>
              <a:t>(</a:t>
            </a:r>
            <a:r>
              <a:rPr lang="ru-RU" sz="2000" dirty="0"/>
              <a:t>которые задают требуемую точность изготовления), а </a:t>
            </a:r>
            <a:r>
              <a:rPr lang="ru-RU" sz="2000" b="1" dirty="0"/>
              <a:t>не с </a:t>
            </a:r>
            <a:r>
              <a:rPr lang="ru-RU" sz="2000" b="1" dirty="0" smtClean="0"/>
              <a:t>номинальным размером</a:t>
            </a:r>
            <a:r>
              <a:rPr lang="ru-RU" sz="2000" dirty="0" smtClean="0"/>
              <a:t>, который является исходным для назначения предельных размеров.</a:t>
            </a:r>
          </a:p>
          <a:p>
            <a:pPr marL="0" indent="0" algn="l">
              <a:buNone/>
            </a:pPr>
            <a:r>
              <a:rPr lang="ru-RU" sz="2000" dirty="0" smtClean="0"/>
              <a:t>Так в данном примере </a:t>
            </a:r>
            <a:r>
              <a:rPr lang="en-US" sz="2000" b="1" i="1" dirty="0">
                <a:solidFill>
                  <a:srgbClr val="FF0000"/>
                </a:solidFill>
              </a:rPr>
              <a:t>d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д</a:t>
            </a:r>
            <a:r>
              <a:rPr lang="ru-RU" sz="2000" b="1" i="1" dirty="0" smtClean="0">
                <a:solidFill>
                  <a:srgbClr val="FF0000"/>
                </a:solidFill>
              </a:rPr>
              <a:t> = 10 мм </a:t>
            </a:r>
            <a:r>
              <a:rPr lang="ru-RU" sz="2000" dirty="0" smtClean="0"/>
              <a:t>– </a:t>
            </a:r>
            <a:r>
              <a:rPr lang="ru-RU" sz="2000" b="1" dirty="0" smtClean="0"/>
              <a:t>это брак</a:t>
            </a:r>
            <a:r>
              <a:rPr lang="ru-RU" sz="2000" dirty="0" smtClean="0"/>
              <a:t>, хотя </a:t>
            </a:r>
            <a:r>
              <a:rPr lang="en-US" sz="2000" b="1" i="1" dirty="0">
                <a:solidFill>
                  <a:srgbClr val="FF0000"/>
                </a:solidFill>
              </a:rPr>
              <a:t>d</a:t>
            </a:r>
            <a:r>
              <a:rPr lang="ru-RU" sz="2000" b="1" i="1" baseline="-25000" dirty="0" smtClean="0">
                <a:solidFill>
                  <a:srgbClr val="FF0000"/>
                </a:solidFill>
              </a:rPr>
              <a:t>д</a:t>
            </a:r>
            <a:r>
              <a:rPr lang="ru-RU" sz="2000" b="1" i="1" dirty="0" smtClean="0">
                <a:solidFill>
                  <a:srgbClr val="FF0000"/>
                </a:solidFill>
              </a:rPr>
              <a:t> =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b="1" i="1" baseline="-25000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= 10 </a:t>
            </a:r>
            <a:r>
              <a:rPr lang="ru-RU" sz="2000" b="1" i="1" dirty="0" smtClean="0">
                <a:solidFill>
                  <a:srgbClr val="FF0000"/>
                </a:solidFill>
              </a:rPr>
              <a:t>мм.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62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6600" dirty="0">
                <a:solidFill>
                  <a:srgbClr val="FFFFFF"/>
                </a:solidFill>
                <a:latin typeface="Arial Black" panose="020B0A04020102020204" pitchFamily="34" charset="0"/>
              </a:rPr>
              <a:t>Отклонения номинального размера</a:t>
            </a:r>
            <a:endParaRPr lang="ru-RU" sz="6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08" y="764704"/>
            <a:ext cx="8856984" cy="5904656"/>
          </a:xfrm>
          <a:solidFill>
            <a:srgbClr val="FFFFFF"/>
          </a:solidFill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Отклонение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rgbClr val="0000FF"/>
                </a:solidFill>
              </a:rPr>
              <a:t>E</a:t>
            </a:r>
            <a:r>
              <a:rPr lang="ru-RU" sz="2400" b="1" dirty="0" smtClean="0"/>
              <a:t>) </a:t>
            </a:r>
            <a:r>
              <a:rPr lang="ru-RU" sz="2400" b="1" dirty="0" smtClean="0">
                <a:solidFill>
                  <a:srgbClr val="0000FF"/>
                </a:solidFill>
              </a:rPr>
              <a:t>– это алгебраическая разность между действительным, предельным или текущим размером и соответствующим номинальным размером.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Действительное отклонение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ru-RU" sz="2400" b="1" i="1" dirty="0" err="1" smtClean="0">
                <a:solidFill>
                  <a:srgbClr val="0000FF"/>
                </a:solidFill>
              </a:rPr>
              <a:t>Er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</a:rPr>
              <a:t>– это алгебраическая разность между действительным и номинальным размерами.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Предельное отклонение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– это алгебраическая разность между предельным и номинальным размерами.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Верхнее предельное отклонение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rgbClr val="0000FF"/>
                </a:solidFill>
              </a:rPr>
              <a:t>ES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</a:rPr>
              <a:t>– алгебраическая разность между наибольшим предельным и номинальным размерами.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Нижнее предельное отклонение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rgbClr val="0000FF"/>
                </a:solidFill>
              </a:rPr>
              <a:t>EI</a:t>
            </a: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</a:rPr>
              <a:t>) </a:t>
            </a:r>
            <a:r>
              <a:rPr lang="ru-RU" sz="2400" b="1" dirty="0" smtClean="0">
                <a:solidFill>
                  <a:srgbClr val="006600"/>
                </a:solidFill>
              </a:rPr>
              <a:t>– алгебраическая разность между наименьшим предельным и номинальным размерами.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195"/>
            <a:ext cx="9144000" cy="52322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latin typeface="Arial Black" panose="020B0A04020102020204" pitchFamily="34" charset="0"/>
              </a:rPr>
              <a:t>Отклонения номинального размера</a:t>
            </a:r>
            <a:endParaRPr lang="ru-RU" sz="2600" b="1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28" y="-2118"/>
            <a:ext cx="9136754" cy="62280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Предельные отклонения</a:t>
            </a:r>
            <a:endParaRPr lang="ru-RU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" y="771845"/>
            <a:ext cx="9143371" cy="16435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</a:pPr>
            <a:r>
              <a:rPr lang="ru-RU" sz="2200" b="1" dirty="0" smtClean="0">
                <a:solidFill>
                  <a:srgbClr val="0000FF"/>
                </a:solidFill>
              </a:rPr>
              <a:t>Предельные отклонения номинального размера </a:t>
            </a:r>
            <a:r>
              <a:rPr lang="ru-RU" sz="2200" b="1" dirty="0" smtClean="0"/>
              <a:t>характеризуют</a:t>
            </a: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006600"/>
                </a:solidFill>
              </a:rPr>
              <a:t>точность обработки деталей</a:t>
            </a:r>
            <a:r>
              <a:rPr lang="ru-RU" sz="2200" dirty="0" smtClean="0"/>
              <a:t>.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</a:pPr>
            <a:endParaRPr lang="ru-RU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Виды предельных отклонений:</a:t>
            </a:r>
          </a:p>
          <a:p>
            <a:pPr marL="712788" indent="-285750"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</a:rPr>
              <a:t>верхнее </a:t>
            </a:r>
            <a:r>
              <a:rPr lang="ru-RU" sz="2000" b="1" dirty="0" smtClean="0"/>
              <a:t>предельное отклонение;</a:t>
            </a:r>
          </a:p>
          <a:p>
            <a:pPr marL="712788" indent="-285750"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</a:rPr>
              <a:t>нижнее </a:t>
            </a:r>
            <a:r>
              <a:rPr lang="ru-RU" sz="2000" b="1" dirty="0" smtClean="0"/>
              <a:t>предельное отклонение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829" y="2662403"/>
            <a:ext cx="87129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</a:rPr>
              <a:t>Верхнее предельное отклонение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0000FF"/>
                </a:solidFill>
              </a:rPr>
              <a:t>ES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es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– это алгебраическая разность между </a:t>
            </a:r>
            <a:r>
              <a:rPr lang="ru-RU" b="1" dirty="0" smtClean="0">
                <a:solidFill>
                  <a:srgbClr val="006600"/>
                </a:solidFill>
              </a:rPr>
              <a:t>наибольшим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max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max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и </a:t>
            </a:r>
            <a:r>
              <a:rPr lang="ru-RU" b="1" dirty="0" smtClean="0">
                <a:solidFill>
                  <a:srgbClr val="006600"/>
                </a:solidFill>
              </a:rPr>
              <a:t>номинальным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d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n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размерами: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5829" y="3390091"/>
            <a:ext cx="2324674" cy="830997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ES = D</a:t>
            </a:r>
            <a:r>
              <a:rPr lang="en-US" sz="2400" b="1" baseline="-25000" dirty="0">
                <a:solidFill>
                  <a:srgbClr val="FF0000"/>
                </a:solidFill>
              </a:rPr>
              <a:t>max</a:t>
            </a:r>
            <a:r>
              <a:rPr lang="en-US" sz="2400" b="1" dirty="0">
                <a:solidFill>
                  <a:srgbClr val="FF0000"/>
                </a:solidFill>
              </a:rPr>
              <a:t> – D</a:t>
            </a:r>
            <a:r>
              <a:rPr lang="en-US" sz="2400" b="1" baseline="-25000" dirty="0">
                <a:solidFill>
                  <a:srgbClr val="FF0000"/>
                </a:solidFill>
              </a:rPr>
              <a:t>n </a:t>
            </a:r>
            <a:endParaRPr lang="en-US" sz="2400" b="1" baseline="-25000" dirty="0" smtClean="0">
              <a:solidFill>
                <a:srgbClr val="FF00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es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</a:rPr>
              <a:t>d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n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0309" y="3429000"/>
            <a:ext cx="65889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dirty="0" smtClean="0"/>
              <a:t>– </a:t>
            </a:r>
            <a:r>
              <a:rPr lang="ru-RU" sz="2200" b="1" dirty="0" smtClean="0"/>
              <a:t>верхнее предельное отклонение </a:t>
            </a:r>
            <a:r>
              <a:rPr lang="ru-RU" sz="2200" b="1" dirty="0" smtClean="0">
                <a:solidFill>
                  <a:srgbClr val="FF0000"/>
                </a:solidFill>
              </a:rPr>
              <a:t>отверстия</a:t>
            </a:r>
            <a:r>
              <a:rPr lang="ru-RU" sz="2200" b="1" dirty="0" smtClean="0"/>
              <a:t>;</a:t>
            </a:r>
            <a:r>
              <a:rPr lang="en-US" sz="2200" b="1" baseline="-25000" dirty="0" smtClean="0"/>
              <a:t> </a:t>
            </a:r>
            <a:endParaRPr lang="en-US" sz="2200" b="1" baseline="-25000" dirty="0"/>
          </a:p>
          <a:p>
            <a:pPr algn="l"/>
            <a:r>
              <a:rPr lang="en-US" sz="2200" b="1" dirty="0"/>
              <a:t>– </a:t>
            </a:r>
            <a:r>
              <a:rPr lang="ru-RU" sz="2200" b="1" dirty="0" smtClean="0"/>
              <a:t>верхнее </a:t>
            </a:r>
            <a:r>
              <a:rPr lang="ru-RU" sz="2200" b="1" dirty="0"/>
              <a:t>предельное отклонение </a:t>
            </a:r>
            <a:r>
              <a:rPr lang="ru-RU" sz="2200" b="1" dirty="0" smtClean="0">
                <a:solidFill>
                  <a:srgbClr val="FF0000"/>
                </a:solidFill>
              </a:rPr>
              <a:t>вала</a:t>
            </a:r>
            <a:r>
              <a:rPr lang="en-US" sz="2200" b="1" baseline="-25000" dirty="0" smtClean="0"/>
              <a:t> </a:t>
            </a:r>
            <a:endParaRPr lang="en-US" sz="2200" b="1" baseline="-25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5829" y="4502135"/>
            <a:ext cx="87129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</a:rPr>
              <a:t>Нижнее предельное отклонение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0000FF"/>
                </a:solidFill>
              </a:rPr>
              <a:t>EI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ei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– это алгебраическая разность между </a:t>
            </a:r>
            <a:r>
              <a:rPr lang="ru-RU" b="1" dirty="0" smtClean="0">
                <a:solidFill>
                  <a:srgbClr val="006600"/>
                </a:solidFill>
              </a:rPr>
              <a:t>наименьшим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min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min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и </a:t>
            </a:r>
            <a:r>
              <a:rPr lang="ru-RU" b="1" dirty="0" smtClean="0">
                <a:solidFill>
                  <a:srgbClr val="006600"/>
                </a:solidFill>
              </a:rPr>
              <a:t>номинальным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b="1" baseline="-25000" dirty="0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d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n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размерами: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5829" y="5229200"/>
            <a:ext cx="2225289" cy="830997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EI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min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– D</a:t>
            </a:r>
            <a:r>
              <a:rPr lang="en-US" sz="2400" b="1" baseline="-25000" dirty="0">
                <a:solidFill>
                  <a:srgbClr val="FF0000"/>
                </a:solidFill>
              </a:rPr>
              <a:t>n </a:t>
            </a:r>
            <a:endParaRPr lang="en-US" sz="2400" b="1" baseline="-25000" dirty="0" smtClean="0">
              <a:solidFill>
                <a:srgbClr val="FF0000"/>
              </a:solidFill>
            </a:endParaRPr>
          </a:p>
          <a:p>
            <a:pPr algn="l"/>
            <a:r>
              <a:rPr lang="en-US" sz="2400" b="1" dirty="0" err="1" smtClean="0">
                <a:solidFill>
                  <a:srgbClr val="FF0000"/>
                </a:solidFill>
              </a:rPr>
              <a:t>ei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min</a:t>
            </a:r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</a:rPr>
              <a:t>d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n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9523" y="5290756"/>
            <a:ext cx="65889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dirty="0" smtClean="0"/>
              <a:t>– </a:t>
            </a:r>
            <a:r>
              <a:rPr lang="ru-RU" sz="2200" b="1" dirty="0" smtClean="0"/>
              <a:t>нижнее предельное отклонение </a:t>
            </a:r>
            <a:r>
              <a:rPr lang="ru-RU" sz="2200" b="1" dirty="0" smtClean="0">
                <a:solidFill>
                  <a:srgbClr val="FF0000"/>
                </a:solidFill>
              </a:rPr>
              <a:t>отверстия</a:t>
            </a:r>
            <a:r>
              <a:rPr lang="ru-RU" sz="2200" b="1" dirty="0" smtClean="0"/>
              <a:t>;</a:t>
            </a:r>
            <a:r>
              <a:rPr lang="en-US" sz="2200" b="1" baseline="-25000" dirty="0" smtClean="0"/>
              <a:t> </a:t>
            </a:r>
            <a:endParaRPr lang="en-US" sz="2200" b="1" baseline="-25000" dirty="0"/>
          </a:p>
          <a:p>
            <a:pPr algn="l"/>
            <a:r>
              <a:rPr lang="en-US" sz="2200" b="1" dirty="0"/>
              <a:t>– </a:t>
            </a:r>
            <a:r>
              <a:rPr lang="ru-RU" sz="2200" b="1" dirty="0" smtClean="0"/>
              <a:t>нижнее </a:t>
            </a:r>
            <a:r>
              <a:rPr lang="ru-RU" sz="2200" b="1" dirty="0"/>
              <a:t>предельное отклонение </a:t>
            </a:r>
            <a:r>
              <a:rPr lang="ru-RU" sz="2200" b="1" dirty="0" smtClean="0">
                <a:solidFill>
                  <a:srgbClr val="FF0000"/>
                </a:solidFill>
              </a:rPr>
              <a:t>вала</a:t>
            </a:r>
            <a:r>
              <a:rPr lang="en-US" sz="2200" b="1" baseline="-25000" dirty="0" smtClean="0"/>
              <a:t> </a:t>
            </a:r>
            <a:endParaRPr lang="en-US" sz="2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9445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71940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600" b="1" dirty="0" smtClean="0">
                <a:solidFill>
                  <a:srgbClr val="006600"/>
                </a:solidFill>
              </a:rPr>
              <a:t>Основные </a:t>
            </a:r>
            <a:r>
              <a:rPr lang="ru-RU" sz="3600" b="1" dirty="0">
                <a:solidFill>
                  <a:srgbClr val="006600"/>
                </a:solidFill>
              </a:rPr>
              <a:t>положения взаимозаменяемости по геометрическим параметрам</a:t>
            </a:r>
            <a:endParaRPr lang="ru-RU" altLang="ru-RU" sz="3600" b="1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1.1</a:t>
            </a:r>
            <a:r>
              <a:rPr lang="ru-RU" sz="5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Виды соединений и посадок</a:t>
            </a:r>
            <a:endParaRPr lang="ru-RU" altLang="ru-RU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56" y="4600817"/>
            <a:ext cx="1870944" cy="22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28" y="-2118"/>
            <a:ext cx="9136754" cy="478790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Предельные отклонения</a:t>
            </a:r>
            <a:endParaRPr lang="ru-RU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88547"/>
            <a:ext cx="9143999" cy="1077218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marL="534988" algn="l"/>
            <a:r>
              <a:rPr lang="ru-RU" sz="1600" b="1" dirty="0" smtClean="0">
                <a:solidFill>
                  <a:srgbClr val="006600"/>
                </a:solidFill>
              </a:rPr>
              <a:t>Предельные отклонения могут быть: </a:t>
            </a:r>
          </a:p>
          <a:p>
            <a:pPr marL="534988" indent="-28575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положительные (</a:t>
            </a:r>
            <a:r>
              <a:rPr lang="ru-RU" sz="1600" b="1" dirty="0" smtClean="0">
                <a:solidFill>
                  <a:srgbClr val="FF0000"/>
                </a:solidFill>
              </a:rPr>
              <a:t>«+» </a:t>
            </a:r>
            <a:r>
              <a:rPr lang="ru-RU" sz="1600" dirty="0"/>
              <a:t>– </a:t>
            </a:r>
            <a:r>
              <a:rPr lang="ru-RU" sz="1600" dirty="0" smtClean="0"/>
              <a:t>знак «</a:t>
            </a:r>
            <a:r>
              <a:rPr lang="ru-RU" sz="1600" b="1" dirty="0" smtClean="0">
                <a:solidFill>
                  <a:srgbClr val="0000FF"/>
                </a:solidFill>
              </a:rPr>
              <a:t>плюс</a:t>
            </a:r>
            <a:r>
              <a:rPr lang="ru-RU" sz="1600" dirty="0" smtClean="0"/>
              <a:t>» </a:t>
            </a:r>
            <a:r>
              <a:rPr lang="ru-RU" sz="1600" dirty="0"/>
              <a:t>в обозначении </a:t>
            </a:r>
            <a:r>
              <a:rPr lang="ru-RU" sz="1600" dirty="0" smtClean="0"/>
              <a:t>проставляется обязательно); </a:t>
            </a:r>
          </a:p>
          <a:p>
            <a:pPr marL="534988" indent="-28575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отрицательные (</a:t>
            </a:r>
            <a:r>
              <a:rPr lang="ru-RU" sz="1600" b="1" dirty="0" smtClean="0">
                <a:solidFill>
                  <a:srgbClr val="FF0000"/>
                </a:solidFill>
              </a:rPr>
              <a:t>«</a:t>
            </a:r>
            <a:r>
              <a:rPr lang="en-US" sz="1600" b="1" dirty="0" smtClean="0">
                <a:solidFill>
                  <a:srgbClr val="FF0000"/>
                </a:solidFill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</a:rPr>
              <a:t>» </a:t>
            </a:r>
            <a:r>
              <a:rPr lang="ru-RU" sz="1600" dirty="0"/>
              <a:t>– знак </a:t>
            </a:r>
            <a:r>
              <a:rPr lang="ru-RU" sz="1600" dirty="0" smtClean="0"/>
              <a:t>«</a:t>
            </a:r>
            <a:r>
              <a:rPr lang="ru-RU" sz="1600" b="1" dirty="0" smtClean="0">
                <a:solidFill>
                  <a:srgbClr val="0000FF"/>
                </a:solidFill>
              </a:rPr>
              <a:t>минус</a:t>
            </a:r>
            <a:r>
              <a:rPr lang="ru-RU" sz="1600" dirty="0"/>
              <a:t>» в обозначении проставляется обязательно</a:t>
            </a:r>
            <a:r>
              <a:rPr lang="ru-RU" sz="1600" dirty="0" smtClean="0"/>
              <a:t>); </a:t>
            </a:r>
          </a:p>
          <a:p>
            <a:pPr marL="534988" indent="-28575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равные нулю (</a:t>
            </a:r>
            <a:r>
              <a:rPr lang="ru-RU" sz="1600" b="1" dirty="0" smtClean="0">
                <a:solidFill>
                  <a:srgbClr val="FF0000"/>
                </a:solidFill>
              </a:rPr>
              <a:t>«0» </a:t>
            </a:r>
            <a:r>
              <a:rPr lang="ru-RU" sz="1600" dirty="0" smtClean="0"/>
              <a:t>– ноль в обозначении не показывается).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561655" y="1593175"/>
                <a:ext cx="6582474" cy="558358"/>
              </a:xfrm>
              <a:prstGeom prst="rect">
                <a:avLst/>
              </a:prstGeom>
              <a:solidFill>
                <a:srgbClr val="00FF99"/>
              </a:solidFill>
              <a:ln>
                <a:solidFill>
                  <a:srgbClr val="009A46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ru-RU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ru-RU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ru-RU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  <m:sup/>
                    </m:sSubSup>
                  </m:oMath>
                </a14:m>
                <a:r>
                  <a:rPr lang="ru-RU" sz="2400" dirty="0" smtClean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  <m:sub/>
                      <m:sup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sz="2400" dirty="0" smtClean="0"/>
                  <a:t>; </a:t>
                </a:r>
                <a:r>
                  <a:rPr lang="ru-RU" sz="24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ru-RU" sz="24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0±0,2</a:t>
                </a:r>
                <a:endParaRPr lang="ru-RU" sz="24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55" y="1593175"/>
                <a:ext cx="6582474" cy="558358"/>
              </a:xfrm>
              <a:prstGeom prst="rect">
                <a:avLst/>
              </a:prstGeom>
              <a:blipFill rotWithShape="0">
                <a:blip r:embed="rId2"/>
                <a:stretch>
                  <a:fillRect b="-13830"/>
                </a:stretch>
              </a:blipFill>
              <a:ln>
                <a:solidFill>
                  <a:srgbClr val="009A4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-887" y="4158429"/>
            <a:ext cx="914413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marL="534988" algn="l"/>
            <a:r>
              <a:rPr lang="ru-RU" sz="1600" b="1" dirty="0" smtClean="0">
                <a:solidFill>
                  <a:srgbClr val="006600"/>
                </a:solidFill>
              </a:rPr>
              <a:t>Размерность отклонений:</a:t>
            </a:r>
          </a:p>
          <a:p>
            <a:pPr marL="534988" indent="-28575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на чертежах указывают в </a:t>
            </a:r>
            <a:r>
              <a:rPr lang="ru-RU" sz="1600" b="1" dirty="0" smtClean="0">
                <a:solidFill>
                  <a:srgbClr val="0000FF"/>
                </a:solidFill>
              </a:rPr>
              <a:t>миллиметрах</a:t>
            </a:r>
            <a:r>
              <a:rPr lang="ru-RU" sz="1600" dirty="0" smtClean="0"/>
              <a:t> (</a:t>
            </a:r>
            <a:r>
              <a:rPr lang="ru-RU" sz="1600" b="1" dirty="0" smtClean="0">
                <a:solidFill>
                  <a:srgbClr val="FF0000"/>
                </a:solidFill>
              </a:rPr>
              <a:t>мм</a:t>
            </a:r>
            <a:r>
              <a:rPr lang="ru-RU" sz="1600" dirty="0" smtClean="0"/>
              <a:t>) без </a:t>
            </a:r>
            <a:r>
              <a:rPr lang="ru-RU" sz="1600" dirty="0"/>
              <a:t>указания единицы измерения</a:t>
            </a:r>
            <a:r>
              <a:rPr lang="ru-RU" sz="1600" dirty="0" smtClean="0"/>
              <a:t>;</a:t>
            </a:r>
          </a:p>
          <a:p>
            <a:pPr marL="534988" indent="-28575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 справочниках, на схемах полей допусков в </a:t>
            </a:r>
            <a:r>
              <a:rPr lang="ru-RU" sz="1600" b="1" dirty="0" smtClean="0">
                <a:solidFill>
                  <a:srgbClr val="0000FF"/>
                </a:solidFill>
              </a:rPr>
              <a:t>микрометрах</a:t>
            </a:r>
            <a:r>
              <a:rPr lang="ru-RU" sz="1600" dirty="0" smtClean="0"/>
              <a:t> (</a:t>
            </a:r>
            <a:r>
              <a:rPr lang="ru-RU" sz="1600" b="1" dirty="0" smtClean="0">
                <a:solidFill>
                  <a:srgbClr val="FF0000"/>
                </a:solidFill>
              </a:rPr>
              <a:t>мкм</a:t>
            </a:r>
            <a:r>
              <a:rPr lang="ru-RU" sz="1600" dirty="0" smtClean="0"/>
              <a:t>).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1" y="1593175"/>
            <a:ext cx="2561655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</a:rPr>
              <a:t>Варианты обозначений размеров на чертежах:</a:t>
            </a:r>
            <a:endParaRPr lang="ru-RU" sz="15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1249" y="2109106"/>
                <a:ext cx="9072749" cy="2110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0" algn="l"/>
                <a:r>
                  <a:rPr lang="ru-RU" altLang="ru-RU" sz="1600" b="1" dirty="0" smtClean="0">
                    <a:solidFill>
                      <a:srgbClr val="006600"/>
                    </a:solidFill>
                  </a:rPr>
                  <a:t>Отклонения могут быть:</a:t>
                </a:r>
              </a:p>
              <a:p>
                <a:pPr marL="450850" indent="-285750" algn="l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ru-RU" altLang="ru-RU" sz="1600" dirty="0" smtClean="0"/>
                  <a:t>оба </a:t>
                </a:r>
                <a:r>
                  <a:rPr lang="ru-RU" altLang="ru-RU" sz="1600" dirty="0"/>
                  <a:t>положительные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</m:sup>
                    </m:sSubSup>
                  </m:oMath>
                </a14:m>
                <a:r>
                  <a:rPr lang="ru-RU" altLang="ru-RU" sz="1600" dirty="0"/>
                  <a:t>)</a:t>
                </a:r>
                <a:r>
                  <a:rPr lang="ru-RU" altLang="ru-RU" sz="1600" dirty="0" smtClean="0"/>
                  <a:t>;</a:t>
                </a:r>
              </a:p>
              <a:p>
                <a:pPr marL="450850" indent="-285750" algn="l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ru-RU" altLang="ru-RU" sz="1600" dirty="0" smtClean="0"/>
                  <a:t>оба </a:t>
                </a:r>
                <a:r>
                  <a:rPr lang="ru-RU" altLang="ru-RU" sz="1600" dirty="0"/>
                  <a:t>отрицательные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ru-RU" altLang="ru-RU" sz="1600" dirty="0"/>
                  <a:t>)</a:t>
                </a:r>
                <a:r>
                  <a:rPr lang="ru-RU" altLang="ru-RU" sz="1600" dirty="0" smtClean="0"/>
                  <a:t>;</a:t>
                </a:r>
              </a:p>
              <a:p>
                <a:pPr marL="450850" indent="-285750" algn="l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ru-RU" altLang="ru-RU" sz="1600" dirty="0" smtClean="0"/>
                  <a:t>одно из них положительное (верхнее), другое отрицательное (нижнее)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sub>
                      <m:sup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ru-RU" altLang="ru-RU" sz="1600" dirty="0" smtClean="0"/>
                  <a:t>); </a:t>
                </a:r>
              </a:p>
              <a:p>
                <a:pPr marL="450850" indent="-285750" algn="l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ru-RU" altLang="ru-RU" sz="1600" dirty="0"/>
                  <a:t>одинаковые по абсолютной величине </a:t>
                </a:r>
                <a:r>
                  <a:rPr lang="ru-RU" altLang="ru-RU" sz="1600" dirty="0" smtClean="0"/>
                  <a:t>(</a:t>
                </a:r>
                <a:r>
                  <a:rPr lang="ru-RU" sz="17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  <a:r>
                  <a:rPr lang="ru-RU" sz="16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±0,2</a:t>
                </a:r>
                <a:r>
                  <a:rPr lang="ru-RU" altLang="ru-RU" sz="1600" dirty="0" smtClean="0"/>
                  <a:t>);</a:t>
                </a:r>
              </a:p>
              <a:p>
                <a:pPr marL="450850" indent="-285750" algn="l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ru-RU" altLang="ru-RU" sz="1600" dirty="0" smtClean="0"/>
                  <a:t>одно </a:t>
                </a:r>
                <a:r>
                  <a:rPr lang="ru-RU" altLang="ru-RU" sz="1600" dirty="0"/>
                  <a:t>из них равно нулю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</m:t>
                        </m:r>
                      </m:e>
                      <m:sub/>
                      <m:sup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ru-RU" sz="1700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17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  <m:sup/>
                    </m:sSubSup>
                  </m:oMath>
                </a14:m>
                <a:r>
                  <a:rPr lang="ru-RU" sz="1600" dirty="0" smtClean="0"/>
                  <a:t>), при этом </a:t>
                </a:r>
                <a:r>
                  <a:rPr lang="ru-RU" sz="1600" b="1" dirty="0" smtClean="0">
                    <a:solidFill>
                      <a:srgbClr val="FF0066"/>
                    </a:solidFill>
                  </a:rPr>
                  <a:t>отклонение равное нулю на чертеже не указывают.</a:t>
                </a:r>
                <a:endParaRPr lang="ru-RU" sz="16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9" y="2109106"/>
                <a:ext cx="9072749" cy="2110001"/>
              </a:xfrm>
              <a:prstGeom prst="rect">
                <a:avLst/>
              </a:prstGeom>
              <a:blipFill rotWithShape="1">
                <a:blip r:embed="rId3"/>
                <a:stretch>
                  <a:fillRect t="-867" b="-2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-887" y="5408841"/>
                <a:ext cx="9143999" cy="1440074"/>
              </a:xfrm>
              <a:prstGeom prst="rect">
                <a:avLst/>
              </a:prstGeom>
              <a:solidFill>
                <a:srgbClr val="66FF99"/>
              </a:solidFill>
            </p:spPr>
            <p:txBody>
              <a:bodyPr wrap="square">
                <a:spAutoFit/>
              </a:bodyPr>
              <a:lstStyle/>
              <a:p>
                <a:pPr marL="355600" lvl="0" indent="-273050" algn="l"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ru-RU" sz="1600" b="1" dirty="0" smtClean="0">
                    <a:solidFill>
                      <a:srgbClr val="0000FF"/>
                    </a:solidFill>
                  </a:rPr>
                  <a:t>Верхнее отклонение </a:t>
                </a:r>
                <a:r>
                  <a:rPr lang="ru-RU" sz="1600" dirty="0" smtClean="0">
                    <a:solidFill>
                      <a:srgbClr val="000000"/>
                    </a:solidFill>
                  </a:rPr>
                  <a:t>всегда должно быть </a:t>
                </a:r>
                <a:r>
                  <a:rPr lang="ru-RU" sz="1600" b="1" dirty="0" smtClean="0">
                    <a:solidFill>
                      <a:srgbClr val="FF0066"/>
                    </a:solidFill>
                  </a:rPr>
                  <a:t>большим по величине, чем нижнее</a:t>
                </a:r>
                <a:r>
                  <a:rPr lang="ru-RU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355600" lvl="0" indent="-273050" algn="l"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ru-RU" sz="1600" b="1" dirty="0">
                    <a:solidFill>
                      <a:srgbClr val="0000FF"/>
                    </a:solidFill>
                  </a:rPr>
                  <a:t>Верхнее отклонение </a:t>
                </a:r>
                <a:r>
                  <a:rPr lang="ru-RU" sz="1600" dirty="0"/>
                  <a:t>с соответствующим знаком указывается </a:t>
                </a:r>
                <a:r>
                  <a:rPr lang="ru-RU" sz="1600" b="1" dirty="0"/>
                  <a:t>сверху</a:t>
                </a:r>
                <a:r>
                  <a:rPr lang="ru-RU" sz="1600" dirty="0"/>
                  <a:t>, а </a:t>
                </a:r>
                <a:r>
                  <a:rPr lang="ru-RU" sz="1600" b="1" dirty="0">
                    <a:solidFill>
                      <a:srgbClr val="0000FF"/>
                    </a:solidFill>
                  </a:rPr>
                  <a:t>нижнее</a:t>
                </a:r>
                <a:r>
                  <a:rPr lang="ru-RU" sz="1600" dirty="0"/>
                  <a:t> – </a:t>
                </a:r>
                <a:r>
                  <a:rPr lang="ru-RU" sz="1600" b="1" dirty="0"/>
                  <a:t>снизу</a:t>
                </a:r>
                <a:r>
                  <a:rPr lang="ru-RU" sz="1600" dirty="0" smtClean="0"/>
                  <a:t>.</a:t>
                </a:r>
              </a:p>
              <a:p>
                <a:pPr marL="355600" lvl="0" indent="-273050" algn="l"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ru-RU" sz="1600" dirty="0" smtClean="0"/>
                  <a:t>Высота </a:t>
                </a:r>
                <a:r>
                  <a:rPr lang="ru-RU" sz="1600" dirty="0"/>
                  <a:t>цифр отклонений должна быть меньше, чем у цифр, указывающих номинальный размер.</a:t>
                </a:r>
                <a:endParaRPr lang="ru-RU" sz="1600" dirty="0" smtClean="0">
                  <a:solidFill>
                    <a:srgbClr val="000000"/>
                  </a:solidFill>
                </a:endParaRPr>
              </a:p>
              <a:p>
                <a:pPr marL="355600" lvl="0" indent="-273050" algn="l"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ru-RU" sz="1600" b="1" dirty="0" smtClean="0">
                    <a:solidFill>
                      <a:srgbClr val="0000FF"/>
                    </a:solidFill>
                  </a:rPr>
                  <a:t>Количество знаков </a:t>
                </a:r>
                <a:r>
                  <a:rPr lang="ru-RU" sz="1600" dirty="0" smtClean="0">
                    <a:solidFill>
                      <a:srgbClr val="000000"/>
                    </a:solidFill>
                  </a:rPr>
                  <a:t>после запятой </a:t>
                </a:r>
                <a:r>
                  <a:rPr lang="ru-RU" sz="1600" b="1" dirty="0" smtClean="0">
                    <a:solidFill>
                      <a:srgbClr val="0000FF"/>
                    </a:solidFill>
                  </a:rPr>
                  <a:t>выравнивают</a:t>
                </a:r>
                <a:r>
                  <a:rPr lang="ru-RU" sz="1600" dirty="0" smtClean="0">
                    <a:solidFill>
                      <a:srgbClr val="000000"/>
                    </a:solidFill>
                  </a:rPr>
                  <a:t> (путём </a:t>
                </a:r>
                <a:r>
                  <a:rPr lang="ru-RU" sz="1600" b="1" dirty="0" smtClean="0">
                    <a:solidFill>
                      <a:srgbClr val="FF0066"/>
                    </a:solidFill>
                  </a:rPr>
                  <a:t>добавления нулей</a:t>
                </a:r>
                <a:r>
                  <a:rPr lang="ru-RU" sz="1600" dirty="0" smtClean="0">
                    <a:solidFill>
                      <a:srgbClr val="000000"/>
                    </a:solidFill>
                  </a:rPr>
                  <a:t>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𝟒𝟎</m:t>
                        </m:r>
                      </m:e>
                      <m:sub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𝟏𝟐𝟓</m:t>
                        </m:r>
                      </m:sub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𝟑𝟎𝟎</m:t>
                        </m:r>
                      </m:sup>
                    </m:sSubSup>
                  </m:oMath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7" y="5408841"/>
                <a:ext cx="9143999" cy="1440074"/>
              </a:xfrm>
              <a:prstGeom prst="rect">
                <a:avLst/>
              </a:prstGeom>
              <a:blipFill rotWithShape="1">
                <a:blip r:embed="rId4"/>
                <a:stretch>
                  <a:fillRect t="-1266" b="-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1737311" y="4942329"/>
            <a:ext cx="5740623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2200" b="1" dirty="0">
                <a:solidFill>
                  <a:srgbClr val="0000FF"/>
                </a:solidFill>
              </a:rPr>
              <a:t>1 мм </a:t>
            </a:r>
            <a:r>
              <a:rPr lang="ru-RU" sz="2200" b="1" dirty="0">
                <a:solidFill>
                  <a:srgbClr val="FF0000"/>
                </a:solidFill>
              </a:rPr>
              <a:t>= 1000 мкм; </a:t>
            </a:r>
            <a:r>
              <a:rPr lang="ru-RU" sz="2200" b="1" dirty="0" smtClean="0">
                <a:solidFill>
                  <a:srgbClr val="FF0000"/>
                </a:solidFill>
              </a:rPr>
              <a:t>      </a:t>
            </a:r>
            <a:r>
              <a:rPr lang="ru-RU" sz="2200" b="1" dirty="0" smtClean="0">
                <a:solidFill>
                  <a:srgbClr val="0000FF"/>
                </a:solidFill>
              </a:rPr>
              <a:t>1 </a:t>
            </a:r>
            <a:r>
              <a:rPr lang="ru-RU" sz="2200" b="1" dirty="0">
                <a:solidFill>
                  <a:srgbClr val="0000FF"/>
                </a:solidFill>
              </a:rPr>
              <a:t>мкм </a:t>
            </a:r>
            <a:r>
              <a:rPr lang="ru-RU" sz="2200" b="1" dirty="0">
                <a:solidFill>
                  <a:srgbClr val="FF0000"/>
                </a:solidFill>
              </a:rPr>
              <a:t>= 0,001 мм</a:t>
            </a:r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9013" y="1889304"/>
            <a:ext cx="276031" cy="230832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endParaRPr lang="ru-RU" sz="9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71617" y="1640168"/>
            <a:ext cx="276031" cy="230832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endParaRPr lang="ru-RU" sz="9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6600" dirty="0">
                <a:solidFill>
                  <a:srgbClr val="FFFFFF"/>
                </a:solidFill>
                <a:latin typeface="Arial Black" panose="020B0A04020102020204" pitchFamily="34" charset="0"/>
              </a:rPr>
              <a:t>Обозначение размеров на чертеже</a:t>
            </a:r>
            <a:endParaRPr lang="ru-RU" sz="6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28" y="-2118"/>
            <a:ext cx="9136754" cy="632751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Обозначение размеров на чертеже</a:t>
            </a:r>
            <a:endParaRPr lang="ru-RU" sz="3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76753" y="2911842"/>
                <a:ext cx="3391591" cy="1117730"/>
              </a:xfrm>
              <a:solidFill>
                <a:schemeClr val="accent3">
                  <a:lumMod val="75000"/>
                </a:schemeClr>
              </a:solidFill>
              <a:ln w="76200">
                <a:solidFill>
                  <a:srgbClr val="0000FF"/>
                </a:solidFill>
              </a:ln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𝟓𝟎</m:t>
                        </m:r>
                      </m:e>
                      <m:sub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48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ru-RU" sz="4800" b="1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ru-RU" sz="4800" b="1" i="0" smtClean="0">
                        <a:solidFill>
                          <a:srgbClr val="009A46"/>
                        </a:solidFill>
                        <a:latin typeface="Cambria Math"/>
                      </a:rPr>
                      <m:t>мм</m:t>
                    </m:r>
                  </m:oMath>
                </a14:m>
                <a:r>
                  <a:rPr lang="ru-RU" sz="4800" dirty="0" smtClean="0"/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6753" y="2911842"/>
                <a:ext cx="3391591" cy="1117730"/>
              </a:xfrm>
              <a:blipFill rotWithShape="1">
                <a:blip r:embed="rId2"/>
                <a:stretch>
                  <a:fillRect/>
                </a:stretch>
              </a:blipFill>
              <a:ln w="762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06646" y="3026449"/>
            <a:ext cx="3005500" cy="892552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Номинальный размер 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2032" y="1579439"/>
            <a:ext cx="3324464" cy="738664"/>
          </a:xfrm>
          <a:prstGeom prst="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r>
              <a:rPr lang="ru-RU" sz="2100" b="1" u="sng" dirty="0" smtClean="0">
                <a:solidFill>
                  <a:srgbClr val="FF0000"/>
                </a:solidFill>
              </a:rPr>
              <a:t>Верхнее</a:t>
            </a:r>
            <a:r>
              <a:rPr lang="ru-RU" sz="2100" b="1" dirty="0" smtClean="0">
                <a:solidFill>
                  <a:srgbClr val="FF0000"/>
                </a:solidFill>
              </a:rPr>
              <a:t> отклонение</a:t>
            </a:r>
          </a:p>
          <a:p>
            <a:r>
              <a:rPr lang="ru-RU" sz="2100" b="1" dirty="0" smtClean="0">
                <a:solidFill>
                  <a:srgbClr val="FF0000"/>
                </a:solidFill>
              </a:rPr>
              <a:t>номинального размера</a:t>
            </a:r>
            <a:endParaRPr lang="ru-RU" sz="21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2032" y="4581128"/>
            <a:ext cx="3323706" cy="738664"/>
          </a:xfrm>
          <a:prstGeom prst="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r>
              <a:rPr lang="ru-RU" sz="2100" b="1" u="sng" dirty="0" smtClean="0">
                <a:solidFill>
                  <a:srgbClr val="FF0000"/>
                </a:solidFill>
              </a:rPr>
              <a:t>Нижнее</a:t>
            </a:r>
            <a:r>
              <a:rPr lang="ru-RU" sz="2100" b="1" dirty="0" smtClean="0">
                <a:solidFill>
                  <a:srgbClr val="FF0000"/>
                </a:solidFill>
              </a:rPr>
              <a:t> отклонение </a:t>
            </a:r>
            <a:r>
              <a:rPr lang="ru-RU" sz="2100" b="1" dirty="0">
                <a:solidFill>
                  <a:srgbClr val="FF0000"/>
                </a:solidFill>
              </a:rPr>
              <a:t>номинального </a:t>
            </a:r>
            <a:r>
              <a:rPr lang="ru-RU" sz="2100" b="1" dirty="0" smtClean="0">
                <a:solidFill>
                  <a:srgbClr val="FF0000"/>
                </a:solidFill>
              </a:rPr>
              <a:t>размера </a:t>
            </a:r>
            <a:endParaRPr lang="ru-RU" sz="2100" dirty="0">
              <a:solidFill>
                <a:srgbClr val="FF0000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 bwMode="auto">
          <a:xfrm>
            <a:off x="251520" y="3958322"/>
            <a:ext cx="3759380" cy="1909636"/>
          </a:xfrm>
          <a:prstGeom prst="upArrowCallout">
            <a:avLst>
              <a:gd name="adj1" fmla="val 25702"/>
              <a:gd name="adj2" fmla="val 25000"/>
              <a:gd name="adj3" fmla="val 25000"/>
              <a:gd name="adj4" fmla="val 64977"/>
            </a:avLst>
          </a:prstGeom>
          <a:solidFill>
            <a:srgbClr val="00FF99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76886"/>
            <a:ext cx="378826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500" dirty="0"/>
              <a:t>указывается на чертеже;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500" dirty="0"/>
              <a:t>служит началом отсчета отклонений;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500" dirty="0"/>
              <a:t>относительно </a:t>
            </a:r>
            <a:r>
              <a:rPr lang="ru-RU" sz="1500" dirty="0" smtClean="0"/>
              <a:t>него определяют </a:t>
            </a:r>
            <a:r>
              <a:rPr lang="ru-RU" sz="1500" dirty="0"/>
              <a:t>предельные размеры;</a:t>
            </a:r>
          </a:p>
          <a:p>
            <a:pPr marL="285750" indent="-285750" algn="l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sz="1500" dirty="0"/>
              <a:t>рассчитывается конструкторами</a:t>
            </a:r>
            <a:endParaRPr lang="en-US" sz="1500" dirty="0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647772" y="3233002"/>
            <a:ext cx="963634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 rot="5400000">
            <a:off x="5702166" y="2478299"/>
            <a:ext cx="611673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3753" y="630633"/>
                <a:ext cx="8951985" cy="152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altLang="ru-RU" sz="1700" u="sng" dirty="0"/>
                  <a:t>При простановке размеров на чертеже </a:t>
                </a:r>
                <a:r>
                  <a:rPr lang="ru-RU" altLang="ru-RU" sz="1700" dirty="0"/>
                  <a:t>к номинальному размеру </a:t>
                </a:r>
                <a:r>
                  <a:rPr lang="ru-RU" altLang="ru-RU" sz="1700" dirty="0" smtClean="0"/>
                  <a:t>указывают два </a:t>
                </a:r>
                <a:r>
                  <a:rPr lang="ru-RU" altLang="ru-RU" sz="1700" b="1" dirty="0" smtClean="0">
                    <a:solidFill>
                      <a:srgbClr val="0000FF"/>
                    </a:solidFill>
                  </a:rPr>
                  <a:t>допускаемых (предельных) отклонения</a:t>
                </a:r>
                <a:r>
                  <a:rPr lang="ru-RU" altLang="ru-RU" sz="1700" dirty="0" smtClean="0"/>
                  <a:t>:</a:t>
                </a:r>
              </a:p>
              <a:p>
                <a:pPr marL="628650" indent="-285750" algn="l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ru-RU" altLang="ru-RU" sz="1700" b="1" dirty="0" smtClean="0">
                    <a:solidFill>
                      <a:srgbClr val="006600"/>
                    </a:solidFill>
                  </a:rPr>
                  <a:t>верхнее; </a:t>
                </a:r>
              </a:p>
              <a:p>
                <a:pPr marL="628650" indent="-285750" algn="l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ru-RU" altLang="ru-RU" sz="1700" b="1" dirty="0" smtClean="0">
                    <a:solidFill>
                      <a:srgbClr val="006600"/>
                    </a:solidFill>
                  </a:rPr>
                  <a:t>нижнее.</a:t>
                </a:r>
              </a:p>
              <a:p>
                <a:pPr algn="l">
                  <a:buClr>
                    <a:srgbClr val="FF0000"/>
                  </a:buClr>
                </a:pPr>
                <a:r>
                  <a:rPr lang="ru-RU" altLang="ru-RU" sz="1700" b="1" dirty="0" smtClean="0">
                    <a:solidFill>
                      <a:srgbClr val="0000FF"/>
                    </a:solidFill>
                  </a:rPr>
                  <a:t>Рассмотрим пример записи </a:t>
                </a:r>
                <a:r>
                  <a:rPr lang="ru-RU" altLang="ru-RU" sz="1700" b="1" dirty="0">
                    <a:solidFill>
                      <a:srgbClr val="0000FF"/>
                    </a:solidFill>
                  </a:rPr>
                  <a:t>на чертеже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𝟓𝟎</m:t>
                        </m:r>
                      </m:e>
                      <m:sub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bSup>
                    <m:r>
                      <a:rPr lang="ru-RU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ru-RU" sz="2000" b="1">
                        <a:solidFill>
                          <a:srgbClr val="FF0000"/>
                        </a:solidFill>
                        <a:latin typeface="Cambria Math"/>
                      </a:rPr>
                      <m:t>мм</m:t>
                    </m:r>
                  </m:oMath>
                </a14:m>
                <a:r>
                  <a:rPr lang="ru-RU" altLang="ru-RU" sz="1700" b="1" dirty="0" smtClean="0">
                    <a:solidFill>
                      <a:srgbClr val="0000FF"/>
                    </a:solidFill>
                  </a:rPr>
                  <a:t>:  </a:t>
                </a:r>
                <a:endParaRPr lang="ru-RU" sz="17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3" y="630633"/>
                <a:ext cx="8951985" cy="1522533"/>
              </a:xfrm>
              <a:prstGeom prst="rect">
                <a:avLst/>
              </a:prstGeom>
              <a:blipFill rotWithShape="1">
                <a:blip r:embed="rId3"/>
                <a:stretch>
                  <a:fillRect l="-477" t="-1200" b="-1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0" y="6132076"/>
            <a:ext cx="9151562" cy="9002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77800" algn="l"/>
            <a:r>
              <a:rPr lang="ru-RU" altLang="ru-RU" sz="1750" dirty="0"/>
              <a:t>Следовательно, </a:t>
            </a:r>
            <a:r>
              <a:rPr lang="ru-RU" altLang="ru-RU" sz="1750" b="1" dirty="0" smtClean="0">
                <a:solidFill>
                  <a:srgbClr val="006600"/>
                </a:solidFill>
              </a:rPr>
              <a:t>годный</a:t>
            </a:r>
            <a:r>
              <a:rPr lang="ru-RU" altLang="ru-RU" sz="1750" dirty="0" smtClean="0">
                <a:solidFill>
                  <a:srgbClr val="006600"/>
                </a:solidFill>
              </a:rPr>
              <a:t> </a:t>
            </a:r>
            <a:r>
              <a:rPr lang="ru-RU" altLang="ru-RU" sz="1750" b="1" dirty="0" smtClean="0">
                <a:solidFill>
                  <a:srgbClr val="006600"/>
                </a:solidFill>
              </a:rPr>
              <a:t>размер </a:t>
            </a:r>
            <a:r>
              <a:rPr lang="ru-RU" altLang="ru-RU" sz="1750" b="1" dirty="0">
                <a:solidFill>
                  <a:srgbClr val="006600"/>
                </a:solidFill>
              </a:rPr>
              <a:t>детали</a:t>
            </a:r>
            <a:r>
              <a:rPr lang="ru-RU" altLang="ru-RU" sz="1750" b="1" dirty="0"/>
              <a:t> </a:t>
            </a:r>
            <a:r>
              <a:rPr lang="ru-RU" altLang="ru-RU" sz="1750" dirty="0"/>
              <a:t>может быть в пределах от </a:t>
            </a:r>
            <a:r>
              <a:rPr lang="ru-RU" altLang="ru-RU" sz="1750" b="1" dirty="0" smtClean="0">
                <a:solidFill>
                  <a:srgbClr val="FF0000"/>
                </a:solidFill>
              </a:rPr>
              <a:t>49,8 </a:t>
            </a:r>
            <a:r>
              <a:rPr lang="ru-RU" altLang="ru-RU" sz="1750" b="1" dirty="0">
                <a:solidFill>
                  <a:srgbClr val="FF0000"/>
                </a:solidFill>
              </a:rPr>
              <a:t>мм </a:t>
            </a:r>
            <a:r>
              <a:rPr lang="ru-RU" altLang="ru-RU" sz="1750" dirty="0"/>
              <a:t>(</a:t>
            </a:r>
            <a:r>
              <a:rPr lang="ru-RU" altLang="ru-RU" sz="1750" b="1" dirty="0">
                <a:solidFill>
                  <a:srgbClr val="0000FF"/>
                </a:solidFill>
              </a:rPr>
              <a:t>наименьший предельный размер</a:t>
            </a:r>
            <a:r>
              <a:rPr lang="ru-RU" altLang="ru-RU" sz="1750" dirty="0"/>
              <a:t>) до </a:t>
            </a:r>
            <a:r>
              <a:rPr lang="ru-RU" altLang="ru-RU" sz="1750" b="1" dirty="0" smtClean="0">
                <a:solidFill>
                  <a:srgbClr val="FF0000"/>
                </a:solidFill>
              </a:rPr>
              <a:t>50,3 </a:t>
            </a:r>
            <a:r>
              <a:rPr lang="ru-RU" altLang="ru-RU" sz="1750" b="1" dirty="0">
                <a:solidFill>
                  <a:srgbClr val="FF0000"/>
                </a:solidFill>
              </a:rPr>
              <a:t>мм </a:t>
            </a:r>
            <a:r>
              <a:rPr lang="ru-RU" altLang="ru-RU" sz="1750" dirty="0"/>
              <a:t>(</a:t>
            </a:r>
            <a:r>
              <a:rPr lang="ru-RU" altLang="ru-RU" sz="1750" b="1" dirty="0">
                <a:solidFill>
                  <a:srgbClr val="0000FF"/>
                </a:solidFill>
              </a:rPr>
              <a:t>наибольший предельный размер</a:t>
            </a:r>
            <a:r>
              <a:rPr lang="ru-RU" altLang="ru-RU" sz="1750" dirty="0"/>
              <a:t>). </a:t>
            </a:r>
            <a:endParaRPr lang="ru-RU" sz="1750" dirty="0"/>
          </a:p>
        </p:txBody>
      </p:sp>
      <p:sp>
        <p:nvSpPr>
          <p:cNvPr id="17" name="Стрелка вправо 16"/>
          <p:cNvSpPr/>
          <p:nvPr/>
        </p:nvSpPr>
        <p:spPr bwMode="auto">
          <a:xfrm rot="16200000">
            <a:off x="5738955" y="3911665"/>
            <a:ext cx="710277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28" y="-2118"/>
            <a:ext cx="9136754" cy="632751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Обозначение размеров на чертеже</a:t>
            </a:r>
            <a:endParaRPr lang="ru-RU" sz="3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Верхнее отклонений отверстия Номинальный диаметр отверстия Нижнее отклонений отверстия Верхнее отклонений вала Номинальный диаметр вала Нижнее отклонений вала Если  ES=EI   или es=ei , то D ±ES( EI) D±es(ei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783"/>
            <a:ext cx="812439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5070" y="5517232"/>
            <a:ext cx="178125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10±0,2</a:t>
            </a:r>
            <a:endParaRPr lang="ru-RU" sz="40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558104" y="1861031"/>
                <a:ext cx="1513187" cy="8599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  <m:sup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104" y="1861031"/>
                <a:ext cx="1513187" cy="8599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58104" y="883199"/>
                <a:ext cx="1513187" cy="8691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b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104" y="883199"/>
                <a:ext cx="1513187" cy="8691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596018" y="2835795"/>
                <a:ext cx="1475273" cy="8599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  <m:sup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18" y="2835795"/>
                <a:ext cx="1475273" cy="859979"/>
              </a:xfrm>
              <a:prstGeom prst="rect">
                <a:avLst/>
              </a:prstGeom>
              <a:blipFill rotWithShape="0">
                <a:blip r:embed="rId5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96017" y="4766646"/>
                <a:ext cx="1475273" cy="8368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  <m:sup/>
                      </m:sSub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17" y="4766646"/>
                <a:ext cx="1475273" cy="836896"/>
              </a:xfrm>
              <a:prstGeom prst="rect">
                <a:avLst/>
              </a:prstGeom>
              <a:blipFill rotWithShape="0">
                <a:blip r:embed="rId6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96018" y="3810559"/>
                <a:ext cx="1483335" cy="8368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b/>
                        <m:sup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ru-RU" sz="40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18" y="3810559"/>
                <a:ext cx="1483335" cy="8368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8187258" y="4282980"/>
            <a:ext cx="55206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77529" y="4864845"/>
            <a:ext cx="55206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28" y="-2118"/>
            <a:ext cx="9136754" cy="6228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Примеры</a:t>
            </a:r>
            <a:r>
              <a:rPr lang="ru-RU" sz="3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чтения размеров на чертеже</a:t>
            </a:r>
            <a:endParaRPr lang="ru-RU" sz="3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3736" y="855399"/>
                <a:ext cx="8964487" cy="18535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3050" indent="-273050" algn="l">
                  <a:buClr>
                    <a:srgbClr val="FF0000"/>
                  </a:buClr>
                  <a:buFont typeface="+mj-lt"/>
                  <a:buAutoNum type="arabicParenR"/>
                </a:pPr>
                <a:r>
                  <a:rPr lang="ru-RU" sz="1500" b="1" dirty="0" smtClean="0">
                    <a:solidFill>
                      <a:srgbClr val="0000FF"/>
                    </a:solidFill>
                  </a:rPr>
                  <a:t>Отверстие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𝟎𝟏𝟑</m:t>
                        </m:r>
                      </m:sub>
                      <m:sup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𝟎𝟎𝟑</m:t>
                        </m:r>
                      </m:sup>
                    </m:sSubSup>
                  </m:oMath>
                </a14:m>
                <a:r>
                  <a:rPr lang="ru-RU" sz="1500" dirty="0" smtClean="0"/>
                  <a:t> </a:t>
                </a:r>
                <a:r>
                  <a:rPr lang="ru-RU" sz="1500" b="1" dirty="0" smtClean="0">
                    <a:solidFill>
                      <a:srgbClr val="0000FF"/>
                    </a:solidFill>
                  </a:rPr>
                  <a:t>мм</a:t>
                </a:r>
                <a:r>
                  <a:rPr lang="ru-RU" sz="1500" dirty="0" smtClean="0"/>
                  <a:t>: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50 мм </a:t>
                </a:r>
                <a:r>
                  <a:rPr lang="ru-RU" sz="1500" dirty="0" smtClean="0"/>
                  <a:t>– номинальный размер отверстия; </a:t>
                </a:r>
              </a:p>
              <a:p>
                <a:pPr marL="2600325" algn="l"/>
                <a:r>
                  <a:rPr lang="en-US" sz="1500" b="1" dirty="0" smtClean="0">
                    <a:solidFill>
                      <a:srgbClr val="FF0000"/>
                    </a:solidFill>
                  </a:rPr>
                  <a:t>ES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+ 0,003 мм = + 3 мкм </a:t>
                </a:r>
                <a:r>
                  <a:rPr lang="ru-RU" sz="1500" dirty="0"/>
                  <a:t>– верхнее </a:t>
                </a:r>
                <a:r>
                  <a:rPr lang="ru-RU" sz="1500" dirty="0" smtClean="0"/>
                  <a:t>отклонение (</a:t>
                </a:r>
                <a:r>
                  <a:rPr lang="ru-RU" sz="1500" b="1" dirty="0" smtClean="0">
                    <a:solidFill>
                      <a:srgbClr val="0000FF"/>
                    </a:solidFill>
                  </a:rPr>
                  <a:t>0,001 мм = 1 мкм</a:t>
                </a:r>
                <a:r>
                  <a:rPr lang="ru-RU" sz="1500" dirty="0" smtClean="0"/>
                  <a:t>); </a:t>
                </a:r>
              </a:p>
              <a:p>
                <a:pPr marL="2600325" algn="l"/>
                <a:r>
                  <a:rPr lang="en-US" sz="1500" b="1" dirty="0" smtClean="0">
                    <a:solidFill>
                      <a:srgbClr val="FF0000"/>
                    </a:solidFill>
                  </a:rPr>
                  <a:t>EI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– 0,013 мм = – 13 мкм </a:t>
                </a:r>
                <a:r>
                  <a:rPr lang="ru-RU" sz="1500" dirty="0"/>
                  <a:t>– нижнее </a:t>
                </a:r>
                <a:r>
                  <a:rPr lang="ru-RU" sz="1500" dirty="0" smtClean="0"/>
                  <a:t>отклонение;</a:t>
                </a:r>
              </a:p>
              <a:p>
                <a:pPr marL="2600325" algn="l"/>
                <a:r>
                  <a:rPr lang="en-US" sz="1600" b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</a:rPr>
                  <a:t>max</a:t>
                </a:r>
                <a:r>
                  <a:rPr lang="ru-RU" sz="1600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= 50 + (+0,003) = 50,003 мм </a:t>
                </a:r>
                <a:r>
                  <a:rPr lang="ru-RU" sz="1500" dirty="0"/>
                  <a:t>– </a:t>
                </a:r>
                <a:r>
                  <a:rPr lang="ru-RU" sz="1500" dirty="0" smtClean="0"/>
                  <a:t>наибольший предельный размер отверстия; </a:t>
                </a:r>
              </a:p>
              <a:p>
                <a:pPr marL="2600325" algn="l"/>
                <a:r>
                  <a:rPr lang="en-US" sz="1600" b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</a:rPr>
                  <a:t>min</a:t>
                </a:r>
                <a:r>
                  <a:rPr lang="ru-RU" sz="1600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= 50 +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– 0,013)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49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,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987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мм </a:t>
                </a:r>
                <a:r>
                  <a:rPr lang="ru-RU" sz="1500" dirty="0"/>
                  <a:t>– </a:t>
                </a:r>
                <a:r>
                  <a:rPr lang="ru-RU" sz="1500" dirty="0" smtClean="0"/>
                  <a:t>наименьший </a:t>
                </a:r>
                <a:r>
                  <a:rPr lang="ru-RU" sz="1500" dirty="0"/>
                  <a:t>предельный размер </a:t>
                </a:r>
                <a:r>
                  <a:rPr lang="ru-RU" sz="1500" dirty="0" smtClean="0"/>
                  <a:t>отверстия</a:t>
                </a:r>
                <a:r>
                  <a:rPr lang="ru-RU" sz="1500" dirty="0"/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6" y="855399"/>
                <a:ext cx="8964487" cy="1853521"/>
              </a:xfrm>
              <a:prstGeom prst="rect">
                <a:avLst/>
              </a:prstGeom>
              <a:blipFill rotWithShape="1">
                <a:blip r:embed="rId2"/>
                <a:stretch>
                  <a:fillRect l="-136" r="-816"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0463" y="4732863"/>
                <a:ext cx="8948168" cy="15764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3050" indent="-273050" algn="l">
                  <a:buClr>
                    <a:srgbClr val="FF0000"/>
                  </a:buClr>
                  <a:buFont typeface="+mj-lt"/>
                  <a:buAutoNum type="arabicParenR" startAt="3"/>
                </a:pPr>
                <a:r>
                  <a:rPr lang="ru-RU" sz="1500" b="1" dirty="0" smtClean="0">
                    <a:solidFill>
                      <a:srgbClr val="0000FF"/>
                    </a:solidFill>
                  </a:rPr>
                  <a:t>Вал</a:t>
                </a:r>
                <a:r>
                  <a:rPr lang="ru-RU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e>
                      <m:sub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𝟐𝟓</m:t>
                        </m:r>
                      </m:sub>
                      <m:sup/>
                    </m:sSubSup>
                  </m:oMath>
                </a14:m>
                <a:r>
                  <a:rPr lang="ru-RU" b="1" dirty="0">
                    <a:solidFill>
                      <a:srgbClr val="0000FF"/>
                    </a:solidFill>
                  </a:rPr>
                  <a:t> </a:t>
                </a:r>
                <a:r>
                  <a:rPr lang="ru-RU" sz="1500" b="1" dirty="0">
                    <a:solidFill>
                      <a:srgbClr val="0000FF"/>
                    </a:solidFill>
                  </a:rPr>
                  <a:t>мм</a:t>
                </a:r>
                <a:r>
                  <a:rPr lang="ru-RU" sz="1500" dirty="0"/>
                  <a:t>:              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30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мм </a:t>
                </a:r>
                <a:r>
                  <a:rPr lang="ru-RU" sz="1500" dirty="0"/>
                  <a:t>– номинальный размер вала; </a:t>
                </a:r>
              </a:p>
              <a:p>
                <a:pPr marL="2600325" algn="l"/>
                <a:r>
                  <a:rPr lang="en-US" sz="1500" b="1" dirty="0" smtClean="0">
                    <a:solidFill>
                      <a:srgbClr val="FF0000"/>
                    </a:solidFill>
                  </a:rPr>
                  <a:t>es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0 </a:t>
                </a:r>
                <a:r>
                  <a:rPr lang="ru-RU" sz="1500" dirty="0"/>
                  <a:t>– верхнее отклонение; </a:t>
                </a:r>
              </a:p>
              <a:p>
                <a:pPr marL="2600325" algn="l"/>
                <a:r>
                  <a:rPr lang="en-US" sz="1500" b="1" dirty="0" err="1" smtClean="0">
                    <a:solidFill>
                      <a:srgbClr val="FF0000"/>
                    </a:solidFill>
                  </a:rPr>
                  <a:t>ei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– 0,25 мм = – 25 мкм </a:t>
                </a:r>
                <a:r>
                  <a:rPr lang="ru-RU" sz="1500" dirty="0"/>
                  <a:t>– нижнее </a:t>
                </a:r>
                <a:r>
                  <a:rPr lang="ru-RU" sz="1500" dirty="0" smtClean="0"/>
                  <a:t>отклонение;</a:t>
                </a:r>
              </a:p>
              <a:p>
                <a:pPr marL="2600325" algn="l"/>
                <a:r>
                  <a:rPr lang="en-US" sz="1600" b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</a:rPr>
                  <a:t>max</a:t>
                </a:r>
                <a:r>
                  <a:rPr lang="ru-RU" sz="1600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= 30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+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0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30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мм </a:t>
                </a:r>
                <a:r>
                  <a:rPr lang="ru-RU" sz="1500" dirty="0"/>
                  <a:t>– наибольший предельный размер </a:t>
                </a:r>
                <a:r>
                  <a:rPr lang="ru-RU" sz="1500" dirty="0" smtClean="0"/>
                  <a:t>вала; </a:t>
                </a:r>
                <a:endParaRPr lang="ru-RU" sz="1500" dirty="0"/>
              </a:p>
              <a:p>
                <a:pPr marL="2600325" algn="l"/>
                <a:r>
                  <a:rPr lang="en-US" sz="1600" b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1600" b="1" baseline="-25000" dirty="0" smtClean="0">
                    <a:solidFill>
                      <a:srgbClr val="FF0000"/>
                    </a:solidFill>
                  </a:rPr>
                  <a:t>min</a:t>
                </a:r>
                <a:r>
                  <a:rPr lang="ru-RU" sz="1600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= 30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(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–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0,25)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600" b="1" dirty="0" smtClean="0">
                    <a:solidFill>
                      <a:srgbClr val="FF0000"/>
                    </a:solidFill>
                  </a:rPr>
                  <a:t>9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,75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мм </a:t>
                </a:r>
                <a:r>
                  <a:rPr lang="ru-RU" sz="1500" dirty="0"/>
                  <a:t>– наименьший предельный размер </a:t>
                </a:r>
                <a:r>
                  <a:rPr lang="ru-RU" sz="1500" dirty="0" smtClean="0"/>
                  <a:t>вала.</a:t>
                </a:r>
                <a:endParaRPr lang="ru-RU" sz="15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3" y="4732863"/>
                <a:ext cx="8948168" cy="1576457"/>
              </a:xfrm>
              <a:prstGeom prst="rect">
                <a:avLst/>
              </a:prstGeom>
              <a:blipFill rotWithShape="1">
                <a:blip r:embed="rId3"/>
                <a:stretch>
                  <a:fillRect l="-204" b="-3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82668" y="2948628"/>
                <a:ext cx="8964488" cy="1560492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square">
                <a:spAutoFit/>
              </a:bodyPr>
              <a:lstStyle/>
              <a:p>
                <a:pPr marL="273050" indent="-273050" algn="l">
                  <a:buClr>
                    <a:srgbClr val="FF0000"/>
                  </a:buClr>
                  <a:buFont typeface="+mj-lt"/>
                  <a:buAutoNum type="arabicParenR" startAt="2"/>
                </a:pPr>
                <a:r>
                  <a:rPr lang="ru-RU" sz="1500" b="1" dirty="0" smtClean="0">
                    <a:solidFill>
                      <a:srgbClr val="0000FF"/>
                    </a:solidFill>
                  </a:rPr>
                  <a:t>Отверстие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𝟐𝟓</m:t>
                        </m:r>
                      </m:e>
                      <m:sub/>
                      <m:sup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𝟐𝟏</m:t>
                        </m:r>
                      </m:sup>
                    </m:sSubSup>
                  </m:oMath>
                </a14:m>
                <a:r>
                  <a:rPr lang="ru-RU" sz="1600" b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smtClean="0">
                    <a:solidFill>
                      <a:srgbClr val="0000FF"/>
                    </a:solidFill>
                  </a:rPr>
                  <a:t>мм</a:t>
                </a:r>
                <a:r>
                  <a:rPr lang="ru-RU" sz="1500" dirty="0" smtClean="0"/>
                  <a:t>:  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25 мм </a:t>
                </a:r>
                <a:r>
                  <a:rPr lang="ru-RU" sz="1500" dirty="0" smtClean="0"/>
                  <a:t>– номинальный размер отверстия; </a:t>
                </a:r>
              </a:p>
              <a:p>
                <a:pPr marL="2600325" algn="l"/>
                <a:r>
                  <a:rPr lang="en-US" sz="1500" b="1" dirty="0" smtClean="0">
                    <a:solidFill>
                      <a:srgbClr val="FF0000"/>
                    </a:solidFill>
                  </a:rPr>
                  <a:t>ES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+ 0,21 мм = + 210 мкм </a:t>
                </a:r>
                <a:r>
                  <a:rPr lang="ru-RU" sz="1500" dirty="0"/>
                  <a:t>– верхнее отклонение; </a:t>
                </a:r>
              </a:p>
              <a:p>
                <a:pPr marL="2600325" algn="l"/>
                <a:r>
                  <a:rPr lang="en-US" sz="1500" b="1" dirty="0" smtClean="0">
                    <a:solidFill>
                      <a:srgbClr val="FF0000"/>
                    </a:solidFill>
                  </a:rPr>
                  <a:t>EI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0 </a:t>
                </a:r>
                <a:r>
                  <a:rPr lang="ru-RU" sz="1500" dirty="0"/>
                  <a:t>– нижнее </a:t>
                </a:r>
                <a:r>
                  <a:rPr lang="ru-RU" sz="1500" dirty="0" smtClean="0"/>
                  <a:t>отклонение</a:t>
                </a:r>
                <a:r>
                  <a:rPr lang="ru-RU" sz="1500" dirty="0"/>
                  <a:t>;</a:t>
                </a:r>
                <a:endParaRPr lang="en-US" sz="1500" dirty="0" smtClean="0"/>
              </a:p>
              <a:p>
                <a:pPr marL="2600325" algn="l"/>
                <a:r>
                  <a:rPr lang="en-US" sz="16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1600" b="1" baseline="-25000" dirty="0">
                    <a:solidFill>
                      <a:srgbClr val="FF0000"/>
                    </a:solidFill>
                  </a:rPr>
                  <a:t>max</a:t>
                </a:r>
                <a:r>
                  <a:rPr lang="ru-RU" sz="16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25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+ (+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0,21)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25,21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мм </a:t>
                </a:r>
                <a:r>
                  <a:rPr lang="ru-RU" sz="1500" dirty="0"/>
                  <a:t>– наибольший предельный размер отверстия; </a:t>
                </a:r>
              </a:p>
              <a:p>
                <a:pPr marL="2600325" algn="l"/>
                <a:r>
                  <a:rPr lang="en-US" sz="16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1600" b="1" baseline="-25000" dirty="0">
                    <a:solidFill>
                      <a:srgbClr val="FF0000"/>
                    </a:solidFill>
                  </a:rPr>
                  <a:t>min</a:t>
                </a:r>
                <a:r>
                  <a:rPr lang="ru-RU" sz="16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25 + 0 </a:t>
                </a:r>
                <a:r>
                  <a:rPr lang="ru-RU" sz="16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600" b="1" dirty="0" smtClean="0">
                    <a:solidFill>
                      <a:srgbClr val="FF0000"/>
                    </a:solidFill>
                  </a:rPr>
                  <a:t>25 мм </a:t>
                </a:r>
                <a:r>
                  <a:rPr lang="ru-RU" sz="1500" dirty="0"/>
                  <a:t>– наименьший предельный размер отверстия</a:t>
                </a:r>
                <a:r>
                  <a:rPr lang="ru-RU" sz="1500" dirty="0" smtClean="0"/>
                  <a:t>.</a:t>
                </a:r>
                <a:endParaRPr lang="ru-RU" sz="15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68" y="2948628"/>
                <a:ext cx="8964488" cy="1560492"/>
              </a:xfrm>
              <a:prstGeom prst="rect">
                <a:avLst/>
              </a:prstGeom>
              <a:blipFill rotWithShape="1">
                <a:blip r:embed="rId4"/>
                <a:stretch>
                  <a:fillRect l="-204" b="-4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879129" y="3188593"/>
            <a:ext cx="276031" cy="230832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endParaRPr lang="ru-RU" sz="9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8682" y="4767143"/>
            <a:ext cx="276031" cy="184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6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28" y="-2118"/>
            <a:ext cx="9136754" cy="6228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Примеры</a:t>
            </a:r>
            <a:r>
              <a:rPr lang="ru-RU" sz="3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чтения размеров на чертеже</a:t>
            </a:r>
            <a:endParaRPr lang="ru-RU" sz="3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903" y="764704"/>
            <a:ext cx="8948168" cy="1738938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 marL="273050" indent="-273050" algn="l">
              <a:buClr>
                <a:srgbClr val="FF0000"/>
              </a:buClr>
              <a:buFont typeface="+mj-lt"/>
              <a:buAutoNum type="arabicParenR" startAt="4"/>
            </a:pPr>
            <a:r>
              <a:rPr lang="ru-RU" sz="1500" b="1" dirty="0" smtClean="0">
                <a:solidFill>
                  <a:srgbClr val="0000FF"/>
                </a:solidFill>
              </a:rPr>
              <a:t>Вал </a:t>
            </a:r>
            <a:r>
              <a:rPr lang="ru-RU" sz="17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20±0,02</a:t>
            </a:r>
            <a:r>
              <a:rPr lang="ru-RU" sz="16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500" b="1" dirty="0" smtClean="0">
                <a:solidFill>
                  <a:srgbClr val="0000FF"/>
                </a:solidFill>
              </a:rPr>
              <a:t>мм</a:t>
            </a:r>
            <a:r>
              <a:rPr lang="ru-RU" sz="1500" dirty="0"/>
              <a:t>:             </a:t>
            </a:r>
            <a:r>
              <a:rPr lang="ru-RU" sz="1500" dirty="0" smtClean="0"/>
              <a:t> </a:t>
            </a:r>
            <a:r>
              <a:rPr lang="ru-RU" sz="1500" b="1" dirty="0" smtClean="0">
                <a:solidFill>
                  <a:srgbClr val="FF0000"/>
                </a:solidFill>
              </a:rPr>
              <a:t>20 </a:t>
            </a:r>
            <a:r>
              <a:rPr lang="ru-RU" sz="1500" b="1" dirty="0">
                <a:solidFill>
                  <a:srgbClr val="FF0000"/>
                </a:solidFill>
              </a:rPr>
              <a:t>мм </a:t>
            </a:r>
            <a:r>
              <a:rPr lang="ru-RU" sz="1500" dirty="0"/>
              <a:t>– номинальный размер вала</a:t>
            </a:r>
            <a:r>
              <a:rPr lang="ru-RU" sz="1500" dirty="0" smtClean="0"/>
              <a:t>;</a:t>
            </a:r>
          </a:p>
          <a:p>
            <a:pPr marL="2600325" algn="l"/>
            <a:r>
              <a:rPr lang="en-US" sz="1500" b="1" dirty="0" smtClean="0">
                <a:solidFill>
                  <a:srgbClr val="FF0000"/>
                </a:solidFill>
              </a:rPr>
              <a:t>es</a:t>
            </a:r>
            <a:r>
              <a:rPr lang="ru-RU" sz="1500" b="1" dirty="0" smtClean="0">
                <a:solidFill>
                  <a:srgbClr val="FF0000"/>
                </a:solidFill>
              </a:rPr>
              <a:t> </a:t>
            </a:r>
            <a:r>
              <a:rPr lang="ru-RU" sz="1500" b="1" dirty="0">
                <a:solidFill>
                  <a:srgbClr val="FF0000"/>
                </a:solidFill>
              </a:rPr>
              <a:t>= + 0,02 мм = + 20 мкм </a:t>
            </a:r>
            <a:r>
              <a:rPr lang="ru-RU" sz="1500" dirty="0"/>
              <a:t>– верхнее отклонение; </a:t>
            </a:r>
          </a:p>
          <a:p>
            <a:pPr marL="2600325" algn="l"/>
            <a:r>
              <a:rPr lang="en-US" sz="1500" b="1" dirty="0" err="1" smtClean="0">
                <a:solidFill>
                  <a:srgbClr val="FF0000"/>
                </a:solidFill>
              </a:rPr>
              <a:t>ei</a:t>
            </a:r>
            <a:r>
              <a:rPr lang="ru-RU" sz="1500" b="1" dirty="0" smtClean="0">
                <a:solidFill>
                  <a:srgbClr val="FF0000"/>
                </a:solidFill>
              </a:rPr>
              <a:t> </a:t>
            </a:r>
            <a:r>
              <a:rPr lang="ru-RU" sz="1500" b="1" dirty="0">
                <a:solidFill>
                  <a:srgbClr val="FF0000"/>
                </a:solidFill>
              </a:rPr>
              <a:t>= – 0,02 мм =  – 20 мкм </a:t>
            </a:r>
            <a:r>
              <a:rPr lang="ru-RU" sz="1500" dirty="0"/>
              <a:t>– нижнее </a:t>
            </a:r>
            <a:r>
              <a:rPr lang="ru-RU" sz="1500" dirty="0" smtClean="0"/>
              <a:t>отклонение;</a:t>
            </a:r>
          </a:p>
          <a:p>
            <a:pPr marL="2600325" algn="l"/>
            <a:r>
              <a:rPr lang="en-US" sz="1500" b="1" dirty="0" smtClean="0">
                <a:solidFill>
                  <a:srgbClr val="FF0000"/>
                </a:solidFill>
              </a:rPr>
              <a:t>d</a:t>
            </a:r>
            <a:r>
              <a:rPr lang="en-US" sz="1500" b="1" baseline="-25000" dirty="0" smtClean="0">
                <a:solidFill>
                  <a:srgbClr val="FF0000"/>
                </a:solidFill>
              </a:rPr>
              <a:t>max</a:t>
            </a:r>
            <a:r>
              <a:rPr lang="ru-RU" sz="15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1500" b="1" dirty="0">
                <a:solidFill>
                  <a:srgbClr val="FF0000"/>
                </a:solidFill>
              </a:rPr>
              <a:t>= </a:t>
            </a:r>
            <a:r>
              <a:rPr lang="ru-RU" sz="1500" b="1" dirty="0" smtClean="0">
                <a:solidFill>
                  <a:srgbClr val="FF0000"/>
                </a:solidFill>
              </a:rPr>
              <a:t>20 </a:t>
            </a:r>
            <a:r>
              <a:rPr lang="ru-RU" sz="1500" b="1" dirty="0">
                <a:solidFill>
                  <a:srgbClr val="FF0000"/>
                </a:solidFill>
              </a:rPr>
              <a:t>+ </a:t>
            </a:r>
            <a:r>
              <a:rPr lang="ru-RU" sz="1500" b="1" dirty="0" smtClean="0">
                <a:solidFill>
                  <a:srgbClr val="FF0000"/>
                </a:solidFill>
              </a:rPr>
              <a:t>(+0,02) </a:t>
            </a:r>
            <a:r>
              <a:rPr lang="ru-RU" sz="1500" b="1" dirty="0">
                <a:solidFill>
                  <a:srgbClr val="FF0000"/>
                </a:solidFill>
              </a:rPr>
              <a:t>= </a:t>
            </a:r>
            <a:r>
              <a:rPr lang="ru-RU" sz="1500" b="1" dirty="0" smtClean="0">
                <a:solidFill>
                  <a:srgbClr val="FF0000"/>
                </a:solidFill>
              </a:rPr>
              <a:t>20,02 </a:t>
            </a:r>
            <a:r>
              <a:rPr lang="ru-RU" sz="1500" b="1" dirty="0">
                <a:solidFill>
                  <a:srgbClr val="FF0000"/>
                </a:solidFill>
              </a:rPr>
              <a:t>мм </a:t>
            </a:r>
            <a:r>
              <a:rPr lang="ru-RU" sz="1500" dirty="0"/>
              <a:t>– наибольший предельный размер вала; </a:t>
            </a:r>
          </a:p>
          <a:p>
            <a:pPr marL="2600325" algn="l"/>
            <a:r>
              <a:rPr lang="en-US" sz="1500" b="1" dirty="0">
                <a:solidFill>
                  <a:srgbClr val="FF0000"/>
                </a:solidFill>
              </a:rPr>
              <a:t>d</a:t>
            </a:r>
            <a:r>
              <a:rPr lang="en-US" sz="1500" b="1" baseline="-25000" dirty="0">
                <a:solidFill>
                  <a:srgbClr val="FF0000"/>
                </a:solidFill>
              </a:rPr>
              <a:t>min</a:t>
            </a:r>
            <a:r>
              <a:rPr lang="ru-RU" sz="1500" b="1" baseline="-25000" dirty="0">
                <a:solidFill>
                  <a:srgbClr val="FF0000"/>
                </a:solidFill>
              </a:rPr>
              <a:t> </a:t>
            </a:r>
            <a:r>
              <a:rPr lang="ru-RU" sz="1500" b="1" dirty="0">
                <a:solidFill>
                  <a:srgbClr val="FF0000"/>
                </a:solidFill>
              </a:rPr>
              <a:t>= </a:t>
            </a:r>
            <a:r>
              <a:rPr lang="ru-RU" sz="1500" b="1" dirty="0" smtClean="0">
                <a:solidFill>
                  <a:srgbClr val="FF0000"/>
                </a:solidFill>
              </a:rPr>
              <a:t>20 </a:t>
            </a:r>
            <a:r>
              <a:rPr lang="ru-RU" sz="1500" b="1" dirty="0">
                <a:solidFill>
                  <a:srgbClr val="FF0000"/>
                </a:solidFill>
              </a:rPr>
              <a:t>+ </a:t>
            </a:r>
            <a:r>
              <a:rPr lang="en-US" sz="1500" b="1" dirty="0">
                <a:solidFill>
                  <a:srgbClr val="FF0000"/>
                </a:solidFill>
              </a:rPr>
              <a:t>(</a:t>
            </a:r>
            <a:r>
              <a:rPr lang="ru-RU" sz="1500" b="1" dirty="0">
                <a:solidFill>
                  <a:srgbClr val="FF0000"/>
                </a:solidFill>
              </a:rPr>
              <a:t>– </a:t>
            </a:r>
            <a:r>
              <a:rPr lang="ru-RU" sz="1500" b="1" dirty="0" smtClean="0">
                <a:solidFill>
                  <a:srgbClr val="FF0000"/>
                </a:solidFill>
              </a:rPr>
              <a:t>0,02) </a:t>
            </a:r>
            <a:r>
              <a:rPr lang="ru-RU" sz="1500" b="1" dirty="0">
                <a:solidFill>
                  <a:srgbClr val="FF0000"/>
                </a:solidFill>
              </a:rPr>
              <a:t>= </a:t>
            </a:r>
            <a:r>
              <a:rPr lang="ru-RU" sz="1500" b="1" dirty="0" smtClean="0">
                <a:solidFill>
                  <a:srgbClr val="FF0000"/>
                </a:solidFill>
              </a:rPr>
              <a:t>1</a:t>
            </a:r>
            <a:r>
              <a:rPr lang="en-US" sz="1500" b="1" dirty="0" smtClean="0">
                <a:solidFill>
                  <a:srgbClr val="FF0000"/>
                </a:solidFill>
              </a:rPr>
              <a:t>9</a:t>
            </a:r>
            <a:r>
              <a:rPr lang="ru-RU" sz="1500" b="1" dirty="0" smtClean="0">
                <a:solidFill>
                  <a:srgbClr val="FF0000"/>
                </a:solidFill>
              </a:rPr>
              <a:t>,98 </a:t>
            </a:r>
            <a:r>
              <a:rPr lang="ru-RU" sz="1500" b="1" dirty="0">
                <a:solidFill>
                  <a:srgbClr val="FF0000"/>
                </a:solidFill>
              </a:rPr>
              <a:t>мм </a:t>
            </a:r>
            <a:r>
              <a:rPr lang="ru-RU" sz="1500" dirty="0"/>
              <a:t>– наименьший предельный размер вала</a:t>
            </a:r>
            <a:r>
              <a:rPr lang="ru-RU" sz="1500" dirty="0" smtClean="0"/>
              <a:t>.</a:t>
            </a:r>
            <a:endParaRPr lang="ru-RU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81155" y="2730802"/>
                <a:ext cx="8964487" cy="182274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3050" indent="-273050" algn="l">
                  <a:buClr>
                    <a:srgbClr val="FF0000"/>
                  </a:buClr>
                  <a:buFont typeface="+mj-lt"/>
                  <a:buAutoNum type="arabicParenR" startAt="5"/>
                </a:pPr>
                <a:r>
                  <a:rPr lang="ru-RU" sz="1500" b="1" dirty="0" smtClean="0">
                    <a:solidFill>
                      <a:srgbClr val="0000FF"/>
                    </a:solidFill>
                  </a:rPr>
                  <a:t>Отверстие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𝟏𝟔𝟖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𝟎𝟎𝟗</m:t>
                        </m:r>
                      </m:sub>
                      <m:sup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𝟐𝟑𝟖</m:t>
                        </m:r>
                      </m:sup>
                    </m:sSubSup>
                  </m:oMath>
                </a14:m>
                <a:r>
                  <a:rPr lang="ru-RU" sz="1500" b="1" dirty="0" smtClean="0">
                    <a:solidFill>
                      <a:srgbClr val="0000FF"/>
                    </a:solidFill>
                  </a:rPr>
                  <a:t>мм</a:t>
                </a:r>
                <a:r>
                  <a:rPr lang="ru-RU" sz="1500" dirty="0" smtClean="0"/>
                  <a:t>: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168 мм </a:t>
                </a:r>
                <a:r>
                  <a:rPr lang="ru-RU" sz="1500" dirty="0" smtClean="0"/>
                  <a:t>– номинальный размер отверстия; </a:t>
                </a:r>
              </a:p>
              <a:p>
                <a:pPr marL="2600325" algn="l"/>
                <a:r>
                  <a:rPr lang="en-US" sz="1500" b="1" dirty="0" smtClean="0">
                    <a:solidFill>
                      <a:srgbClr val="FF0000"/>
                    </a:solidFill>
                  </a:rPr>
                  <a:t>ES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+ 0,238 мм = + 238 мкм </a:t>
                </a:r>
                <a:r>
                  <a:rPr lang="ru-RU" sz="1500" dirty="0"/>
                  <a:t>– верхнее </a:t>
                </a:r>
                <a:r>
                  <a:rPr lang="ru-RU" sz="1500" dirty="0" smtClean="0"/>
                  <a:t>отклонение; </a:t>
                </a:r>
              </a:p>
              <a:p>
                <a:pPr marL="2600325" algn="l"/>
                <a:r>
                  <a:rPr lang="en-US" sz="1500" b="1" dirty="0" smtClean="0">
                    <a:solidFill>
                      <a:srgbClr val="FF0000"/>
                    </a:solidFill>
                  </a:rPr>
                  <a:t>EI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+ 0,009 мм = + 9 мкм </a:t>
                </a:r>
                <a:r>
                  <a:rPr lang="ru-RU" sz="1500" dirty="0"/>
                  <a:t>– нижнее </a:t>
                </a:r>
                <a:r>
                  <a:rPr lang="ru-RU" sz="1500" dirty="0" smtClean="0"/>
                  <a:t>отклонение;</a:t>
                </a:r>
              </a:p>
              <a:p>
                <a:pPr marL="2600325" algn="l"/>
                <a:r>
                  <a:rPr lang="en-US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1500" b="1" baseline="-25000" dirty="0">
                    <a:solidFill>
                      <a:srgbClr val="FF0000"/>
                    </a:solidFill>
                  </a:rPr>
                  <a:t>max</a:t>
                </a:r>
                <a:r>
                  <a:rPr lang="ru-RU" sz="15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168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+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(+0,238)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168,238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мм </a:t>
                </a:r>
                <a:r>
                  <a:rPr lang="ru-RU" sz="1500" dirty="0"/>
                  <a:t>– наибольший предельный размер </a:t>
                </a:r>
                <a:r>
                  <a:rPr lang="ru-RU" sz="1500" dirty="0" smtClean="0"/>
                  <a:t>отверстия; </a:t>
                </a:r>
                <a:endParaRPr lang="ru-RU" sz="1500" dirty="0"/>
              </a:p>
              <a:p>
                <a:pPr marL="2600325" algn="l"/>
                <a:r>
                  <a:rPr lang="en-US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1500" b="1" baseline="-25000" dirty="0">
                    <a:solidFill>
                      <a:srgbClr val="FF0000"/>
                    </a:solidFill>
                  </a:rPr>
                  <a:t>min</a:t>
                </a:r>
                <a:r>
                  <a:rPr lang="ru-RU" sz="15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168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15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+0,009)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168,009 мм </a:t>
                </a:r>
                <a:r>
                  <a:rPr lang="ru-RU" sz="1500" dirty="0"/>
                  <a:t>– наименьший предельный размер </a:t>
                </a:r>
                <a:r>
                  <a:rPr lang="ru-RU" sz="1500" dirty="0" smtClean="0"/>
                  <a:t>отверстия.</a:t>
                </a:r>
                <a:endParaRPr lang="ru-RU" sz="15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5" y="2730802"/>
                <a:ext cx="8964487" cy="1822743"/>
              </a:xfrm>
              <a:prstGeom prst="rect">
                <a:avLst/>
              </a:prstGeom>
              <a:blipFill rotWithShape="1">
                <a:blip r:embed="rId2"/>
                <a:stretch>
                  <a:fillRect l="-204" b="-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6584" y="4717409"/>
                <a:ext cx="8964487" cy="1822743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square">
                <a:spAutoFit/>
              </a:bodyPr>
              <a:lstStyle/>
              <a:p>
                <a:pPr marL="273050" indent="-273050" algn="l">
                  <a:buClr>
                    <a:srgbClr val="FF0000"/>
                  </a:buClr>
                  <a:buFont typeface="+mj-lt"/>
                  <a:buAutoNum type="arabicParenR" startAt="6"/>
                </a:pPr>
                <a:r>
                  <a:rPr lang="ru-RU" sz="1500" b="1" dirty="0" smtClean="0">
                    <a:solidFill>
                      <a:srgbClr val="0000FF"/>
                    </a:solidFill>
                  </a:rPr>
                  <a:t>Вал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𝟒𝟐</m:t>
                        </m:r>
                      </m:e>
                      <m:sub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𝟏𝟑𝟎</m:t>
                        </m:r>
                      </m:sub>
                      <m:sup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𝟎𝟗𝟖</m:t>
                        </m:r>
                      </m:sup>
                    </m:sSubSup>
                  </m:oMath>
                </a14:m>
                <a:r>
                  <a:rPr lang="ru-RU" sz="1500" dirty="0" smtClean="0"/>
                  <a:t> </a:t>
                </a:r>
                <a:r>
                  <a:rPr lang="ru-RU" sz="1500" b="1" dirty="0" smtClean="0">
                    <a:solidFill>
                      <a:srgbClr val="0000FF"/>
                    </a:solidFill>
                  </a:rPr>
                  <a:t>мм</a:t>
                </a:r>
                <a:r>
                  <a:rPr lang="ru-RU" sz="1500" dirty="0" smtClean="0"/>
                  <a:t>:            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42 мм </a:t>
                </a:r>
                <a:r>
                  <a:rPr lang="ru-RU" sz="1500" dirty="0" smtClean="0"/>
                  <a:t>– номинальный размер вала; </a:t>
                </a:r>
              </a:p>
              <a:p>
                <a:pPr marL="2600325" algn="l"/>
                <a:r>
                  <a:rPr lang="en-US" sz="1500" b="1" dirty="0" smtClean="0">
                    <a:solidFill>
                      <a:srgbClr val="FF0000"/>
                    </a:solidFill>
                  </a:rPr>
                  <a:t>es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–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0,098 мм =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–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98 мкм </a:t>
                </a:r>
                <a:r>
                  <a:rPr lang="ru-RU" sz="1500" dirty="0"/>
                  <a:t>– верхнее </a:t>
                </a:r>
                <a:r>
                  <a:rPr lang="ru-RU" sz="1500" dirty="0" smtClean="0"/>
                  <a:t>отклонение; </a:t>
                </a:r>
              </a:p>
              <a:p>
                <a:pPr marL="2600325" algn="l"/>
                <a:r>
                  <a:rPr lang="en-US" sz="1500" b="1" dirty="0" err="1" smtClean="0">
                    <a:solidFill>
                      <a:srgbClr val="FF0000"/>
                    </a:solidFill>
                  </a:rPr>
                  <a:t>ei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– 0,130 мм = – 130 мкм </a:t>
                </a:r>
                <a:r>
                  <a:rPr lang="ru-RU" sz="1500" dirty="0"/>
                  <a:t>– нижнее </a:t>
                </a:r>
                <a:r>
                  <a:rPr lang="ru-RU" sz="1500" dirty="0" smtClean="0"/>
                  <a:t>отклонение;</a:t>
                </a:r>
              </a:p>
              <a:p>
                <a:pPr marL="2600325" algn="l"/>
                <a:r>
                  <a:rPr lang="en-US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1500" b="1" baseline="-25000" dirty="0">
                    <a:solidFill>
                      <a:srgbClr val="FF0000"/>
                    </a:solidFill>
                  </a:rPr>
                  <a:t>max</a:t>
                </a:r>
                <a:r>
                  <a:rPr lang="ru-RU" sz="15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42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1500" b="1" dirty="0">
                    <a:solidFill>
                      <a:srgbClr val="FF0000"/>
                    </a:solidFill>
                  </a:rPr>
                  <a:t>(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–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0,098)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41,902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мм </a:t>
                </a:r>
                <a:r>
                  <a:rPr lang="ru-RU" sz="1500" dirty="0"/>
                  <a:t>– наибольший предельный размер вала; </a:t>
                </a:r>
              </a:p>
              <a:p>
                <a:pPr marL="2600325" algn="l"/>
                <a:r>
                  <a:rPr lang="en-US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en-US" sz="1500" b="1" baseline="-25000" dirty="0">
                    <a:solidFill>
                      <a:srgbClr val="FF0000"/>
                    </a:solidFill>
                  </a:rPr>
                  <a:t>min</a:t>
                </a:r>
                <a:r>
                  <a:rPr lang="ru-RU" sz="15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42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+ </a:t>
                </a:r>
                <a:r>
                  <a:rPr lang="en-US" sz="1500" b="1" dirty="0">
                    <a:solidFill>
                      <a:srgbClr val="FF0000"/>
                    </a:solidFill>
                  </a:rPr>
                  <a:t>(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–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0,130)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= </a:t>
                </a:r>
                <a:r>
                  <a:rPr lang="ru-RU" sz="1500" b="1" dirty="0" smtClean="0">
                    <a:solidFill>
                      <a:srgbClr val="FF0000"/>
                    </a:solidFill>
                  </a:rPr>
                  <a:t>41,87 </a:t>
                </a:r>
                <a:r>
                  <a:rPr lang="ru-RU" sz="1500" b="1" dirty="0">
                    <a:solidFill>
                      <a:srgbClr val="FF0000"/>
                    </a:solidFill>
                  </a:rPr>
                  <a:t>мм </a:t>
                </a:r>
                <a:r>
                  <a:rPr lang="ru-RU" sz="1500" dirty="0"/>
                  <a:t>– наименьший предельный размер вала</a:t>
                </a:r>
                <a:r>
                  <a:rPr lang="ru-RU" sz="1500" dirty="0" smtClean="0"/>
                  <a:t>.</a:t>
                </a:r>
                <a:endParaRPr lang="ru-RU" sz="15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4" y="4717409"/>
                <a:ext cx="8964487" cy="1822743"/>
              </a:xfrm>
              <a:prstGeom prst="rect">
                <a:avLst/>
              </a:prstGeom>
              <a:blipFill rotWithShape="1">
                <a:blip r:embed="rId3"/>
                <a:stretch>
                  <a:fillRect l="-204" b="-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9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BC87DE-EEA3-405E-BA39-81B9EC834B33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79512" y="83500"/>
            <a:ext cx="8856984" cy="34624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altLang="ru-RU" sz="165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ОБЩИЕ </a:t>
            </a:r>
            <a:r>
              <a:rPr lang="ru-RU" altLang="ru-RU" sz="1650" b="1" dirty="0">
                <a:solidFill>
                  <a:srgbClr val="0000FF"/>
                </a:solidFill>
                <a:latin typeface="Arial Black" panose="020B0A04020102020204" pitchFamily="34" charset="0"/>
              </a:rPr>
              <a:t>СВЕДЕНИЯ О РАЗМЕРАХ, ПРОСТАВЛЯЕМЫХ НА ЧЕРТЕЖАХ 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79512" y="441047"/>
            <a:ext cx="8856984" cy="3492009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altLang="ru-RU" sz="1600" dirty="0" smtClean="0"/>
              <a:t>Для </a:t>
            </a:r>
            <a:r>
              <a:rPr lang="ru-RU" altLang="ru-RU" sz="1600" dirty="0"/>
              <a:t>наиболее распространенных изделий общего назначения предельные размеры установлены стандартами. Таким образом, предельные размеры определяют характер соединения деталей и их допустимую неточность изготовления. </a:t>
            </a:r>
          </a:p>
          <a:p>
            <a:pPr algn="just"/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Предельные и действительные отклонения</a:t>
            </a:r>
            <a:r>
              <a:rPr lang="ru-RU" altLang="ru-RU" sz="1600" b="1" dirty="0">
                <a:solidFill>
                  <a:srgbClr val="FF0000"/>
                </a:solidFill>
              </a:rPr>
              <a:t>.</a:t>
            </a:r>
            <a:r>
              <a:rPr lang="ru-RU" altLang="ru-RU" sz="1600" dirty="0">
                <a:solidFill>
                  <a:srgbClr val="FF0000"/>
                </a:solidFill>
              </a:rPr>
              <a:t> </a:t>
            </a:r>
            <a:r>
              <a:rPr lang="ru-RU" altLang="ru-RU" sz="1600" dirty="0"/>
              <a:t>Для обеспечения взаимозаменяемости на чертежах необходимо </a:t>
            </a:r>
            <a:r>
              <a:rPr lang="ru-RU" altLang="ru-RU" sz="1600" b="1" dirty="0">
                <a:solidFill>
                  <a:srgbClr val="0000FF"/>
                </a:solidFill>
              </a:rPr>
              <a:t>вместо номинального размера указывать по два предельных размера</a:t>
            </a:r>
            <a:r>
              <a:rPr lang="ru-RU" altLang="ru-RU" sz="1600" dirty="0"/>
              <a:t>. Но это сильно усложняет чертежи. В связи с этим </a:t>
            </a:r>
            <a:r>
              <a:rPr lang="ru-RU" altLang="ru-RU" sz="1600" b="1" dirty="0">
                <a:solidFill>
                  <a:srgbClr val="006600"/>
                </a:solidFill>
              </a:rPr>
              <a:t>предельные размеры принято выражать посредством отклонений</a:t>
            </a:r>
            <a:r>
              <a:rPr lang="ru-RU" altLang="ru-RU" sz="1600" dirty="0"/>
              <a:t>. </a:t>
            </a:r>
            <a:endParaRPr lang="ru-RU" altLang="ru-RU" sz="1600" i="1" dirty="0"/>
          </a:p>
          <a:p>
            <a:pPr algn="just"/>
            <a:r>
              <a:rPr lang="ru-RU" alt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Предельное отклонение</a:t>
            </a:r>
            <a:r>
              <a:rPr lang="ru-RU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– это алгебраическая </a:t>
            </a:r>
            <a:r>
              <a:rPr lang="ru-RU" altLang="ru-RU" sz="1600" b="1" dirty="0">
                <a:solidFill>
                  <a:srgbClr val="0000FF"/>
                </a:solidFill>
              </a:rPr>
              <a:t>разность между предельными и номинальными размерами.</a:t>
            </a:r>
            <a:r>
              <a:rPr lang="ru-RU" altLang="ru-RU" sz="1600" dirty="0"/>
              <a:t> Различают верхнее и нижнее предельные отклонения.</a:t>
            </a:r>
            <a:endParaRPr lang="ru-RU" altLang="ru-RU" sz="1600" i="1" dirty="0"/>
          </a:p>
          <a:p>
            <a:pPr algn="just"/>
            <a:r>
              <a:rPr lang="ru-RU" altLang="ru-RU" sz="1600" b="1" i="1" dirty="0">
                <a:solidFill>
                  <a:srgbClr val="FF0000"/>
                </a:solidFill>
              </a:rPr>
              <a:t>Верхнее отклонение </a:t>
            </a:r>
            <a:r>
              <a:rPr lang="ru-RU" altLang="ru-RU" sz="1600" b="1" dirty="0" smtClean="0">
                <a:solidFill>
                  <a:srgbClr val="006600"/>
                </a:solidFill>
              </a:rPr>
              <a:t>– алгебраическая разность </a:t>
            </a:r>
            <a:r>
              <a:rPr lang="ru-RU" altLang="ru-RU" sz="1600" b="1" dirty="0">
                <a:solidFill>
                  <a:srgbClr val="006600"/>
                </a:solidFill>
              </a:rPr>
              <a:t>между наибольшим предельным размером и номинальным размером. </a:t>
            </a:r>
            <a:r>
              <a:rPr lang="ru-RU" altLang="ru-RU" sz="1600" dirty="0"/>
              <a:t>В соответствии со стандартом верхнее отклонение </a:t>
            </a:r>
            <a:r>
              <a:rPr lang="ru-RU" altLang="ru-RU" sz="1600" b="1" dirty="0">
                <a:solidFill>
                  <a:srgbClr val="0000FF"/>
                </a:solidFill>
              </a:rPr>
              <a:t>отверстия</a:t>
            </a:r>
            <a:r>
              <a:rPr lang="ru-RU" altLang="ru-RU" sz="1600" dirty="0"/>
              <a:t> обозначается </a:t>
            </a:r>
            <a:r>
              <a:rPr lang="ru-RU" altLang="ru-RU" sz="1600" b="1" dirty="0">
                <a:solidFill>
                  <a:srgbClr val="FF0066"/>
                </a:solidFill>
              </a:rPr>
              <a:t>ES</a:t>
            </a:r>
            <a:r>
              <a:rPr lang="ru-RU" altLang="ru-RU" sz="1600" dirty="0"/>
              <a:t>,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вала</a:t>
            </a:r>
            <a:r>
              <a:rPr lang="ru-RU" altLang="ru-RU" sz="1600" dirty="0" smtClean="0"/>
              <a:t> – </a:t>
            </a:r>
            <a:r>
              <a:rPr lang="ru-RU" altLang="ru-RU" sz="1600" b="1" dirty="0" err="1" smtClean="0">
                <a:solidFill>
                  <a:srgbClr val="FF0066"/>
                </a:solidFill>
              </a:rPr>
              <a:t>es</a:t>
            </a:r>
            <a:r>
              <a:rPr lang="ru-RU" altLang="ru-RU" sz="1600" dirty="0" smtClean="0"/>
              <a:t>. </a:t>
            </a:r>
            <a:endParaRPr lang="ru-RU" altLang="ru-RU" sz="1600" i="1" dirty="0"/>
          </a:p>
          <a:p>
            <a:pPr algn="just"/>
            <a:r>
              <a:rPr lang="ru-RU" altLang="ru-RU" sz="1600" b="1" i="1" dirty="0">
                <a:solidFill>
                  <a:srgbClr val="FF0000"/>
                </a:solidFill>
              </a:rPr>
              <a:t>Нижнее отклонение </a:t>
            </a:r>
            <a:r>
              <a:rPr lang="ru-RU" altLang="ru-RU" sz="1600" b="1" dirty="0" smtClean="0">
                <a:solidFill>
                  <a:srgbClr val="006600"/>
                </a:solidFill>
              </a:rPr>
              <a:t>– алгебраическая </a:t>
            </a:r>
            <a:r>
              <a:rPr lang="ru-RU" altLang="ru-RU" sz="1600" b="1" dirty="0">
                <a:solidFill>
                  <a:srgbClr val="006600"/>
                </a:solidFill>
              </a:rPr>
              <a:t>разность между наименьшим предельным размером и номинальным размером.</a:t>
            </a:r>
            <a:r>
              <a:rPr lang="ru-RU" altLang="ru-RU" sz="1600" dirty="0"/>
              <a:t> Нижнее отклонение </a:t>
            </a:r>
            <a:r>
              <a:rPr lang="ru-RU" altLang="ru-RU" sz="1600" b="1" dirty="0">
                <a:solidFill>
                  <a:srgbClr val="0000FF"/>
                </a:solidFill>
              </a:rPr>
              <a:t>отверстия</a:t>
            </a:r>
            <a:r>
              <a:rPr lang="ru-RU" altLang="ru-RU" sz="1600" dirty="0"/>
              <a:t> обозначается </a:t>
            </a:r>
            <a:r>
              <a:rPr lang="ru-RU" altLang="ru-RU" sz="1600" b="1" dirty="0">
                <a:solidFill>
                  <a:srgbClr val="FF0066"/>
                </a:solidFill>
              </a:rPr>
              <a:t>EI</a:t>
            </a:r>
            <a:r>
              <a:rPr lang="ru-RU" altLang="ru-RU" sz="1600" dirty="0"/>
              <a:t>, </a:t>
            </a:r>
            <a:r>
              <a:rPr lang="ru-RU" altLang="ru-RU" sz="1600" b="1" dirty="0">
                <a:solidFill>
                  <a:srgbClr val="0000FF"/>
                </a:solidFill>
              </a:rPr>
              <a:t>вала</a:t>
            </a:r>
            <a:r>
              <a:rPr lang="ru-RU" altLang="ru-RU" sz="1600" dirty="0"/>
              <a:t> </a:t>
            </a:r>
            <a:r>
              <a:rPr lang="ru-RU" altLang="ru-RU" sz="1600" dirty="0" smtClean="0"/>
              <a:t>– </a:t>
            </a:r>
            <a:r>
              <a:rPr lang="ru-RU" altLang="ru-RU" sz="1600" b="1" dirty="0" err="1" smtClean="0">
                <a:solidFill>
                  <a:srgbClr val="FF0066"/>
                </a:solidFill>
              </a:rPr>
              <a:t>ei</a:t>
            </a:r>
            <a:r>
              <a:rPr lang="ru-RU" altLang="ru-RU" sz="1600" dirty="0" smtClean="0"/>
              <a:t>. </a:t>
            </a:r>
            <a:endParaRPr lang="ru-RU" altLang="ru-RU" sz="1600" dirty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179512" y="3933056"/>
            <a:ext cx="8856984" cy="280111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altLang="ru-RU"/>
          </a:p>
        </p:txBody>
      </p:sp>
      <p:pic>
        <p:nvPicPr>
          <p:cNvPr id="9225" name="Picture 8" descr="МЧ-5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7" y="4009755"/>
            <a:ext cx="4503966" cy="26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 descr="МЧ-5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06" y="4009755"/>
            <a:ext cx="4205915" cy="268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5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пуски, посадки, квалит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91" y="2492896"/>
            <a:ext cx="4283539" cy="3707941"/>
          </a:xfrm>
          <a:prstGeom prst="rect">
            <a:avLst/>
          </a:prstGeom>
          <a:solidFill>
            <a:srgbClr val="66FFFF"/>
          </a:solidFill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465" y="1412776"/>
            <a:ext cx="8928992" cy="86409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2.</a:t>
            </a:r>
            <a:r>
              <a:rPr lang="ru-RU" sz="5400" dirty="0" smtClean="0">
                <a:solidFill>
                  <a:srgbClr val="0070C0"/>
                </a:solidFill>
              </a:rPr>
              <a:t> </a:t>
            </a:r>
            <a:r>
              <a:rPr lang="ru-RU" sz="5400" dirty="0" smtClean="0"/>
              <a:t>Допуски и посадки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71940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b="1" dirty="0" smtClean="0">
                <a:solidFill>
                  <a:srgbClr val="006600"/>
                </a:solidFill>
              </a:rPr>
              <a:t>Допуски и посадки</a:t>
            </a:r>
            <a:endParaRPr lang="ru-RU" altLang="ru-RU" sz="4000" b="1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2.1</a:t>
            </a:r>
            <a:r>
              <a:rPr lang="ru-RU" sz="6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ДОПУСК РАЗМЕРА</a:t>
            </a:r>
            <a:endParaRPr lang="ru-RU" altLang="ru-RU" sz="6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56" y="4600817"/>
            <a:ext cx="1870944" cy="22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Допуск размера</a:t>
            </a:r>
            <a:endParaRPr lang="ru-RU" sz="6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508" y="208115"/>
            <a:ext cx="8064896" cy="64807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1.1</a:t>
            </a:r>
            <a:r>
              <a:rPr lang="ru-RU" sz="3200" dirty="0" smtClean="0"/>
              <a:t> </a:t>
            </a:r>
            <a:r>
              <a:rPr lang="ru-RU" sz="3200" dirty="0"/>
              <a:t>Виды соединений и посадок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6" y="997651"/>
            <a:ext cx="8856984" cy="1279221"/>
          </a:xfrm>
          <a:solidFill>
            <a:srgbClr val="66FFFF"/>
          </a:solidFill>
        </p:spPr>
        <p:txBody>
          <a:bodyPr/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Соединение</a:t>
            </a:r>
            <a:r>
              <a:rPr lang="ru-RU" sz="2600" dirty="0" smtClean="0"/>
              <a:t> </a:t>
            </a:r>
            <a:r>
              <a:rPr lang="ru-RU" sz="2600" b="1" dirty="0" smtClean="0"/>
              <a:t>– это любое подвижное или неподвижное </a:t>
            </a:r>
            <a:r>
              <a:rPr lang="ru-RU" sz="2600" b="1" dirty="0" smtClean="0">
                <a:solidFill>
                  <a:srgbClr val="0000FF"/>
                </a:solidFill>
              </a:rPr>
              <a:t>сопряжение двух деталей</a:t>
            </a:r>
            <a:r>
              <a:rPr lang="ru-RU" sz="2600" b="1" dirty="0" smtClean="0"/>
              <a:t>, из которых одна полностью или частично входит в другую. </a:t>
            </a:r>
            <a:endParaRPr lang="ru-RU" sz="2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362" y="2636912"/>
            <a:ext cx="8948536" cy="393954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Open Sans"/>
              </a:rPr>
              <a:t>Соединения</a:t>
            </a:r>
            <a:r>
              <a:rPr lang="ru-RU" sz="2400" b="1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Open Sans"/>
              </a:rPr>
              <a:t>– это элементы </a:t>
            </a:r>
            <a:r>
              <a:rPr lang="ru-RU" sz="2400" b="1" dirty="0">
                <a:solidFill>
                  <a:srgbClr val="006600"/>
                </a:solidFill>
                <a:latin typeface="Open Sans"/>
              </a:rPr>
              <a:t>конструкций механических систем, предназначенные для объединения деталей и узлов в более крупные структурные единицы. </a:t>
            </a:r>
            <a:endParaRPr lang="ru-RU" sz="2400" b="1" dirty="0" smtClean="0">
              <a:solidFill>
                <a:srgbClr val="006600"/>
              </a:solidFill>
              <a:latin typeface="Open Sans"/>
            </a:endParaRPr>
          </a:p>
          <a:p>
            <a:pPr algn="l"/>
            <a:endParaRPr lang="ru-RU" sz="1000" b="1" dirty="0">
              <a:solidFill>
                <a:srgbClr val="444444"/>
              </a:solidFill>
              <a:latin typeface="Open Sans"/>
            </a:endParaRPr>
          </a:p>
          <a:p>
            <a:pPr algn="l"/>
            <a:r>
              <a:rPr lang="ru-RU" sz="2100" b="1" dirty="0" smtClean="0">
                <a:solidFill>
                  <a:srgbClr val="0000FF"/>
                </a:solidFill>
                <a:latin typeface="Open Sans"/>
              </a:rPr>
              <a:t>Конструктивно </a:t>
            </a:r>
            <a:r>
              <a:rPr lang="ru-RU" sz="2100" b="1" dirty="0">
                <a:solidFill>
                  <a:srgbClr val="0000FF"/>
                </a:solidFill>
                <a:latin typeface="Open Sans"/>
              </a:rPr>
              <a:t>соединение выполняется следующими </a:t>
            </a:r>
            <a:r>
              <a:rPr lang="ru-RU" sz="2100" b="1" dirty="0" smtClean="0">
                <a:solidFill>
                  <a:srgbClr val="0000FF"/>
                </a:solidFill>
                <a:latin typeface="Open Sans"/>
              </a:rPr>
              <a:t>способами: </a:t>
            </a:r>
          </a:p>
          <a:p>
            <a:pPr marL="539750" lvl="1" indent="-36353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444444"/>
                </a:solidFill>
                <a:latin typeface="Open Sans"/>
              </a:rPr>
              <a:t>за счёт </a:t>
            </a:r>
            <a:r>
              <a:rPr lang="ru-RU" sz="2100" b="1" dirty="0">
                <a:solidFill>
                  <a:srgbClr val="444444"/>
                </a:solidFill>
                <a:latin typeface="Open Sans"/>
              </a:rPr>
              <a:t>использования отдельных частей соединяемых </a:t>
            </a:r>
            <a:r>
              <a:rPr lang="ru-RU" sz="2100" b="1" dirty="0" smtClean="0">
                <a:solidFill>
                  <a:srgbClr val="444444"/>
                </a:solidFill>
                <a:latin typeface="Open Sans"/>
              </a:rPr>
              <a:t>деталей; </a:t>
            </a:r>
          </a:p>
          <a:p>
            <a:pPr marL="539750" lvl="1" indent="-36353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444444"/>
                </a:solidFill>
                <a:latin typeface="Open Sans"/>
              </a:rPr>
              <a:t>за счёт </a:t>
            </a:r>
            <a:r>
              <a:rPr lang="ru-RU" sz="2100" b="1" dirty="0">
                <a:solidFill>
                  <a:srgbClr val="444444"/>
                </a:solidFill>
                <a:latin typeface="Open Sans"/>
              </a:rPr>
              <a:t>использования вспомогательных </a:t>
            </a:r>
            <a:r>
              <a:rPr lang="ru-RU" sz="2100" b="1" dirty="0" smtClean="0">
                <a:solidFill>
                  <a:srgbClr val="444444"/>
                </a:solidFill>
                <a:latin typeface="Open Sans"/>
              </a:rPr>
              <a:t>деталей; </a:t>
            </a:r>
          </a:p>
          <a:p>
            <a:pPr marL="539750" lvl="1" indent="-36353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444444"/>
                </a:solidFill>
                <a:latin typeface="Open Sans"/>
              </a:rPr>
              <a:t>за счёт </a:t>
            </a:r>
            <a:r>
              <a:rPr lang="ru-RU" sz="2100" b="1" dirty="0">
                <a:solidFill>
                  <a:srgbClr val="444444"/>
                </a:solidFill>
                <a:latin typeface="Open Sans"/>
              </a:rPr>
              <a:t>сил сцепления на поверхности контакта </a:t>
            </a:r>
            <a:r>
              <a:rPr lang="ru-RU" sz="2100" b="1" dirty="0" smtClean="0">
                <a:solidFill>
                  <a:srgbClr val="444444"/>
                </a:solidFill>
                <a:latin typeface="Open Sans"/>
              </a:rPr>
              <a:t>(сил трения); </a:t>
            </a:r>
          </a:p>
          <a:p>
            <a:pPr marL="539750" lvl="1" indent="-363538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444444"/>
                </a:solidFill>
                <a:latin typeface="Open Sans"/>
              </a:rPr>
              <a:t>за счёт молекулярно-механического </a:t>
            </a:r>
            <a:r>
              <a:rPr lang="ru-RU" sz="2100" b="1" dirty="0">
                <a:solidFill>
                  <a:srgbClr val="444444"/>
                </a:solidFill>
                <a:latin typeface="Open Sans"/>
              </a:rPr>
              <a:t>сцепления деталей соединения. 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6612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1387" y="488547"/>
            <a:ext cx="8784218" cy="2220373"/>
          </a:xfrm>
          <a:solidFill>
            <a:srgbClr val="CCFFFF"/>
          </a:solidFill>
        </p:spPr>
        <p:txBody>
          <a:bodyPr/>
          <a:lstStyle/>
          <a:p>
            <a:pPr marL="0" indent="0">
              <a:buNone/>
            </a:pPr>
            <a:r>
              <a:rPr lang="ru-RU" sz="2100" b="1" i="1" u="sng" dirty="0" smtClean="0">
                <a:solidFill>
                  <a:srgbClr val="FF0000"/>
                </a:solidFill>
              </a:rPr>
              <a:t>Допуск</a:t>
            </a:r>
            <a:r>
              <a:rPr lang="ru-RU" sz="2100" dirty="0" smtClean="0">
                <a:solidFill>
                  <a:srgbClr val="FF0000"/>
                </a:solidFill>
              </a:rPr>
              <a:t> (</a:t>
            </a:r>
            <a:r>
              <a:rPr lang="ru-RU" sz="2100" b="1" i="1" dirty="0" smtClean="0">
                <a:solidFill>
                  <a:srgbClr val="0000FF"/>
                </a:solidFill>
              </a:rPr>
              <a:t>Т</a:t>
            </a:r>
            <a:r>
              <a:rPr lang="ru-RU" sz="2100" dirty="0" smtClean="0">
                <a:solidFill>
                  <a:srgbClr val="FF0000"/>
                </a:solidFill>
              </a:rPr>
              <a:t>)</a:t>
            </a:r>
            <a:r>
              <a:rPr lang="ru-RU" sz="21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100" b="1" i="1" dirty="0" smtClean="0">
                <a:solidFill>
                  <a:srgbClr val="FF0000"/>
                </a:solidFill>
              </a:rPr>
              <a:t>размера</a:t>
            </a:r>
            <a:r>
              <a:rPr lang="ru-RU" sz="2100" dirty="0" smtClean="0"/>
              <a:t> </a:t>
            </a:r>
            <a:r>
              <a:rPr lang="ru-RU" altLang="ru-RU" sz="2100" i="1" dirty="0">
                <a:solidFill>
                  <a:srgbClr val="006600"/>
                </a:solidFill>
              </a:rPr>
              <a:t>(начальная буква французского слова </a:t>
            </a:r>
            <a:r>
              <a:rPr lang="ru-RU" altLang="ru-RU" sz="2100" i="1" dirty="0" err="1">
                <a:solidFill>
                  <a:srgbClr val="CC3300"/>
                </a:solidFill>
              </a:rPr>
              <a:t>Toierance</a:t>
            </a:r>
            <a:r>
              <a:rPr lang="ru-RU" altLang="ru-RU" sz="2100" i="1" dirty="0">
                <a:solidFill>
                  <a:srgbClr val="CC3300"/>
                </a:solidFill>
              </a:rPr>
              <a:t> </a:t>
            </a:r>
            <a:r>
              <a:rPr lang="ru-RU" altLang="ru-RU" sz="2100" i="1" dirty="0" smtClean="0">
                <a:solidFill>
                  <a:srgbClr val="CC3300"/>
                </a:solidFill>
              </a:rPr>
              <a:t>– допуск) </a:t>
            </a:r>
            <a:r>
              <a:rPr lang="ru-RU" sz="2100" b="1" dirty="0" smtClean="0">
                <a:solidFill>
                  <a:srgbClr val="0000FF"/>
                </a:solidFill>
              </a:rPr>
              <a:t>– это разность между наибольшим и наименьшим предельными размерами или абсолютное значение алгебраической разности между верхним и нижним отклонениями: 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</a:t>
            </a:r>
            <a:r>
              <a:rPr lang="ru-RU" sz="2000" b="1" baseline="-25000" dirty="0" smtClean="0">
                <a:solidFill>
                  <a:srgbClr val="FF0000"/>
                </a:solidFill>
              </a:rPr>
              <a:t>  </a:t>
            </a:r>
            <a:r>
              <a:rPr lang="ru-RU" sz="2000" b="1" dirty="0">
                <a:solidFill>
                  <a:srgbClr val="FF0000"/>
                </a:solidFill>
              </a:rPr>
              <a:t>= D</a:t>
            </a:r>
            <a:r>
              <a:rPr lang="ru-RU" sz="2000" b="1" baseline="-25000" dirty="0">
                <a:solidFill>
                  <a:srgbClr val="FF0000"/>
                </a:solidFill>
              </a:rPr>
              <a:t>max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–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D</a:t>
            </a:r>
            <a:r>
              <a:rPr lang="ru-RU" sz="2000" b="1" baseline="-25000" dirty="0" err="1">
                <a:solidFill>
                  <a:srgbClr val="FF0000"/>
                </a:solidFill>
              </a:rPr>
              <a:t>min</a:t>
            </a:r>
            <a:r>
              <a:rPr lang="ru-RU" sz="2000" b="1" baseline="-25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= |</a:t>
            </a:r>
            <a:r>
              <a:rPr lang="en-US" sz="2000" b="1" dirty="0">
                <a:solidFill>
                  <a:srgbClr val="FF0000"/>
                </a:solidFill>
              </a:rPr>
              <a:t>ES – EI</a:t>
            </a:r>
            <a:r>
              <a:rPr lang="ru-RU" sz="2000" b="1" dirty="0" smtClean="0">
                <a:solidFill>
                  <a:srgbClr val="FF0000"/>
                </a:solidFill>
              </a:rPr>
              <a:t>|;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baseline="-25000" dirty="0">
                <a:solidFill>
                  <a:srgbClr val="FF0000"/>
                </a:solidFill>
              </a:rPr>
              <a:t>d</a:t>
            </a:r>
            <a:r>
              <a:rPr lang="ru-RU" sz="2000" b="1" baseline="-25000" dirty="0">
                <a:solidFill>
                  <a:srgbClr val="FF0000"/>
                </a:solidFill>
              </a:rPr>
              <a:t>  </a:t>
            </a:r>
            <a:r>
              <a:rPr lang="ru-RU" sz="2000" b="1" dirty="0">
                <a:solidFill>
                  <a:srgbClr val="FF0000"/>
                </a:solidFill>
              </a:rPr>
              <a:t>= d</a:t>
            </a:r>
            <a:r>
              <a:rPr lang="ru-RU" sz="2000" b="1" baseline="-25000" dirty="0">
                <a:solidFill>
                  <a:srgbClr val="FF0000"/>
                </a:solidFill>
              </a:rPr>
              <a:t>max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–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d</a:t>
            </a:r>
            <a:r>
              <a:rPr lang="ru-RU" sz="2000" b="1" baseline="-25000" dirty="0" err="1">
                <a:solidFill>
                  <a:srgbClr val="FF0000"/>
                </a:solidFill>
              </a:rPr>
              <a:t>min</a:t>
            </a:r>
            <a:r>
              <a:rPr lang="ru-RU" sz="2000" b="1" baseline="-25000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= |</a:t>
            </a:r>
            <a:r>
              <a:rPr lang="en-US" sz="2000" b="1" dirty="0" err="1">
                <a:solidFill>
                  <a:srgbClr val="FF0000"/>
                </a:solidFill>
              </a:rPr>
              <a:t>es</a:t>
            </a:r>
            <a:r>
              <a:rPr lang="en-US" sz="2000" b="1" dirty="0">
                <a:solidFill>
                  <a:srgbClr val="FF0000"/>
                </a:solidFill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</a:rPr>
              <a:t>ei</a:t>
            </a:r>
            <a:r>
              <a:rPr lang="ru-RU" sz="2000" b="1" dirty="0" smtClean="0">
                <a:solidFill>
                  <a:srgbClr val="FF0000"/>
                </a:solidFill>
              </a:rPr>
              <a:t>|</a:t>
            </a:r>
          </a:p>
          <a:p>
            <a:pPr marL="0" indent="0">
              <a:buNone/>
            </a:pPr>
            <a:r>
              <a:rPr lang="ru-RU" sz="2100" b="1" i="1" u="sng" dirty="0" smtClean="0">
                <a:solidFill>
                  <a:srgbClr val="FF0000"/>
                </a:solidFill>
              </a:rPr>
              <a:t>Допуск</a:t>
            </a:r>
            <a:r>
              <a:rPr lang="ru-RU" sz="2100" b="1" dirty="0" smtClean="0"/>
              <a:t> </a:t>
            </a:r>
            <a:r>
              <a:rPr lang="ru-RU" sz="2100" b="1" dirty="0">
                <a:solidFill>
                  <a:srgbClr val="006600"/>
                </a:solidFill>
              </a:rPr>
              <a:t>– это диапазон отклонения от номинального размера. </a:t>
            </a:r>
            <a:endParaRPr lang="ru-RU" sz="2100" b="1" i="1" dirty="0" smtClean="0">
              <a:solidFill>
                <a:srgbClr val="006600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-4628" y="-2118"/>
            <a:ext cx="9136754" cy="55079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2.1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Допуск размера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624" y="2924944"/>
            <a:ext cx="8841328" cy="378565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5600" indent="-3556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b="1" i="1" dirty="0"/>
              <a:t>Допуск всегда </a:t>
            </a:r>
            <a:r>
              <a:rPr lang="ru-RU" sz="2000" b="1" i="1" dirty="0" smtClean="0">
                <a:solidFill>
                  <a:srgbClr val="0000FF"/>
                </a:solidFill>
              </a:rPr>
              <a:t>положителен </a:t>
            </a:r>
            <a:r>
              <a:rPr lang="ru-RU" sz="2000" i="1" dirty="0" smtClean="0"/>
              <a:t>(в отличии от отклонений)</a:t>
            </a:r>
            <a:r>
              <a:rPr lang="ru-RU" sz="2000" dirty="0" smtClean="0"/>
              <a:t>. </a:t>
            </a:r>
            <a:endParaRPr lang="ru-RU" sz="2000" dirty="0"/>
          </a:p>
          <a:p>
            <a:pPr marL="355600" indent="-3556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/>
              <a:t>Он определяет </a:t>
            </a:r>
            <a:r>
              <a:rPr lang="ru-RU" sz="2000" b="1" dirty="0">
                <a:solidFill>
                  <a:srgbClr val="006600"/>
                </a:solidFill>
              </a:rPr>
              <a:t>допускаемое поле рассеяния действительных размеров годных деталей </a:t>
            </a:r>
            <a:r>
              <a:rPr lang="ru-RU" sz="2000" dirty="0"/>
              <a:t>в партии, т.е. </a:t>
            </a:r>
            <a:r>
              <a:rPr lang="ru-RU" sz="2000" b="1" dirty="0">
                <a:solidFill>
                  <a:srgbClr val="0000FF"/>
                </a:solidFill>
              </a:rPr>
              <a:t>заданную точность изготовления</a:t>
            </a:r>
            <a:r>
              <a:rPr lang="ru-RU" sz="2000" dirty="0"/>
              <a:t>. </a:t>
            </a:r>
          </a:p>
          <a:p>
            <a:pPr marL="355600" indent="-3556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</a:rPr>
              <a:t>С уменьшением допуска </a:t>
            </a:r>
            <a:r>
              <a:rPr lang="ru-RU" sz="2000" b="1" dirty="0">
                <a:solidFill>
                  <a:srgbClr val="006600"/>
                </a:solidFill>
              </a:rPr>
              <a:t>качество</a:t>
            </a:r>
            <a:r>
              <a:rPr lang="ru-RU" sz="2000" dirty="0"/>
              <a:t> изделий, как правило, </a:t>
            </a:r>
            <a:r>
              <a:rPr lang="ru-RU" sz="2000" b="1" dirty="0">
                <a:solidFill>
                  <a:srgbClr val="006600"/>
                </a:solidFill>
              </a:rPr>
              <a:t>улучшается</a:t>
            </a:r>
            <a:r>
              <a:rPr lang="ru-RU" sz="2000" dirty="0"/>
              <a:t>, но </a:t>
            </a:r>
            <a:r>
              <a:rPr lang="ru-RU" sz="2000" b="1" dirty="0">
                <a:solidFill>
                  <a:srgbClr val="0000FF"/>
                </a:solidFill>
              </a:rPr>
              <a:t>стоимость</a:t>
            </a:r>
            <a:r>
              <a:rPr lang="ru-RU" sz="2000" dirty="0"/>
              <a:t> производства </a:t>
            </a:r>
            <a:r>
              <a:rPr lang="ru-RU" sz="2000" b="1" dirty="0">
                <a:solidFill>
                  <a:srgbClr val="0000FF"/>
                </a:solidFill>
              </a:rPr>
              <a:t>увеличивается</a:t>
            </a:r>
            <a:r>
              <a:rPr lang="ru-RU" sz="2000" dirty="0" smtClean="0"/>
              <a:t>.</a:t>
            </a:r>
          </a:p>
          <a:p>
            <a:pPr marL="355600" indent="-3556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Чем больше допуск</a:t>
            </a:r>
            <a:r>
              <a:rPr lang="ru-RU" sz="2000" dirty="0" smtClean="0"/>
              <a:t>, тем </a:t>
            </a:r>
            <a:r>
              <a:rPr lang="ru-RU" sz="2000" b="1" dirty="0" smtClean="0">
                <a:solidFill>
                  <a:srgbClr val="006600"/>
                </a:solidFill>
              </a:rPr>
              <a:t>ниже требования к точности </a:t>
            </a:r>
            <a:r>
              <a:rPr lang="ru-RU" sz="2000" dirty="0" smtClean="0"/>
              <a:t>обработки детали (т.е. </a:t>
            </a:r>
            <a:r>
              <a:rPr lang="ru-RU" sz="2000" b="1" dirty="0" smtClean="0">
                <a:solidFill>
                  <a:srgbClr val="006600"/>
                </a:solidFill>
              </a:rPr>
              <a:t>качество ухудшается</a:t>
            </a:r>
            <a:r>
              <a:rPr lang="ru-RU" sz="2000" dirty="0" smtClean="0"/>
              <a:t>) и тем </a:t>
            </a:r>
            <a:r>
              <a:rPr lang="ru-RU" sz="2000" b="1" dirty="0" smtClean="0">
                <a:solidFill>
                  <a:srgbClr val="0000FF"/>
                </a:solidFill>
              </a:rPr>
              <a:t>ниже ее стоимость</a:t>
            </a:r>
            <a:r>
              <a:rPr lang="ru-RU" sz="2000" dirty="0" smtClean="0"/>
              <a:t>.</a:t>
            </a:r>
          </a:p>
          <a:p>
            <a:pPr marL="355600" indent="-355600" algn="l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FF0000"/>
                </a:solidFill>
              </a:rPr>
              <a:t>По возможности назначают большие допуски</a:t>
            </a:r>
            <a:r>
              <a:rPr lang="ru-RU" sz="2000" dirty="0" smtClean="0"/>
              <a:t>, т.к. это </a:t>
            </a:r>
            <a:r>
              <a:rPr lang="ru-RU" sz="2000" b="1" dirty="0" smtClean="0">
                <a:solidFill>
                  <a:srgbClr val="006600"/>
                </a:solidFill>
              </a:rPr>
              <a:t>экономически выгодно </a:t>
            </a:r>
            <a:r>
              <a:rPr lang="ru-RU" sz="2000" dirty="0" smtClean="0"/>
              <a:t>для производства, но </a:t>
            </a:r>
            <a:r>
              <a:rPr lang="ru-RU" sz="2000" b="1" dirty="0" smtClean="0">
                <a:solidFill>
                  <a:srgbClr val="0000FF"/>
                </a:solidFill>
              </a:rPr>
              <a:t>при условии полного сохранения функциональной годности изделия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64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900445"/>
            <a:ext cx="885698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l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ru-RU" sz="2200" b="1" i="1" dirty="0" smtClean="0">
                <a:solidFill>
                  <a:srgbClr val="0000FF"/>
                </a:solidFill>
                <a:latin typeface="Times New Roman" pitchFamily="18" charset="0"/>
              </a:rPr>
              <a:t>Допуск </a:t>
            </a:r>
            <a:r>
              <a:rPr lang="ru-RU" altLang="ru-RU" sz="2200" b="1" i="1" dirty="0">
                <a:solidFill>
                  <a:srgbClr val="0000FF"/>
                </a:solidFill>
                <a:latin typeface="Times New Roman" pitchFamily="18" charset="0"/>
              </a:rPr>
              <a:t>посадки</a:t>
            </a:r>
            <a:r>
              <a:rPr lang="ru-RU" altLang="ru-RU" sz="2200" b="1" dirty="0">
                <a:solidFill>
                  <a:srgbClr val="0000FF"/>
                </a:solidFill>
                <a:latin typeface="Times New Roman" pitchFamily="18" charset="0"/>
              </a:rPr>
              <a:t> с 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зазором (допуск зазора)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IT</a:t>
            </a:r>
            <a:r>
              <a:rPr lang="en-US" sz="2200" b="1" i="1" baseline="-25000" dirty="0">
                <a:solidFill>
                  <a:srgbClr val="FF0000"/>
                </a:solidFill>
              </a:rPr>
              <a:t>S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 </a:t>
            </a:r>
            <a:r>
              <a:rPr lang="ru-RU" altLang="ru-RU" sz="2200" b="1" dirty="0">
                <a:solidFill>
                  <a:srgbClr val="006600"/>
                </a:solidFill>
                <a:latin typeface="Times New Roman" pitchFamily="18" charset="0"/>
              </a:rPr>
              <a:t>– разность между наибольшим и наименьшим </a:t>
            </a:r>
            <a:r>
              <a:rPr lang="ru-RU" altLang="ru-RU" sz="2200" b="1" dirty="0" smtClean="0">
                <a:solidFill>
                  <a:srgbClr val="006600"/>
                </a:solidFill>
                <a:latin typeface="Times New Roman" pitchFamily="18" charset="0"/>
              </a:rPr>
              <a:t>зазорами </a:t>
            </a:r>
            <a:r>
              <a:rPr lang="ru-RU" altLang="ru-RU" sz="2200" b="1" dirty="0">
                <a:solidFill>
                  <a:srgbClr val="006600"/>
                </a:solidFill>
                <a:latin typeface="Times New Roman" pitchFamily="18" charset="0"/>
              </a:rPr>
              <a:t>(</a:t>
            </a:r>
            <a:r>
              <a:rPr lang="ru-RU" altLang="ru-RU" sz="2200" b="1" dirty="0" smtClean="0">
                <a:solidFill>
                  <a:srgbClr val="006600"/>
                </a:solidFill>
                <a:latin typeface="Times New Roman" pitchFamily="18" charset="0"/>
              </a:rPr>
              <a:t>сумма </a:t>
            </a:r>
            <a:r>
              <a:rPr lang="ru-RU" altLang="ru-RU" sz="2200" b="1" dirty="0">
                <a:solidFill>
                  <a:srgbClr val="006600"/>
                </a:solidFill>
                <a:latin typeface="Times New Roman" pitchFamily="18" charset="0"/>
              </a:rPr>
              <a:t>допусков отверстия и вала, составляющих </a:t>
            </a:r>
            <a:r>
              <a:rPr lang="ru-RU" altLang="ru-RU" sz="2200" b="1" dirty="0" smtClean="0">
                <a:solidFill>
                  <a:srgbClr val="006600"/>
                </a:solidFill>
                <a:latin typeface="Times New Roman" pitchFamily="18" charset="0"/>
              </a:rPr>
              <a:t>соединение):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68" y="3944100"/>
            <a:ext cx="2649620" cy="293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4628" y="-2118"/>
            <a:ext cx="9136754" cy="62280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Допуск размера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28286"/>
            <a:ext cx="63367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>
                <a:solidFill>
                  <a:srgbClr val="0000FF"/>
                </a:solidFill>
                <a:latin typeface="Arial"/>
              </a:rPr>
              <a:t>Допуск отверстия: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Arial"/>
              </a:rPr>
              <a:t>T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/>
              </a:rPr>
              <a:t>D</a:t>
            </a:r>
            <a:r>
              <a:rPr lang="ru-RU" sz="3600" b="1" baseline="-25000" dirty="0" smtClean="0">
                <a:solidFill>
                  <a:srgbClr val="FF0000"/>
                </a:solidFill>
                <a:latin typeface="Arial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Arial"/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D</a:t>
            </a:r>
            <a:r>
              <a:rPr lang="ru-RU" sz="3600" b="1" baseline="-25000" dirty="0" smtClean="0">
                <a:solidFill>
                  <a:srgbClr val="FF0000"/>
                </a:solidFill>
              </a:rPr>
              <a:t>max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–</a:t>
            </a:r>
            <a:r>
              <a:rPr lang="ru-RU" sz="3600" b="1" dirty="0" smtClean="0">
                <a:solidFill>
                  <a:srgbClr val="FF0000"/>
                </a:solidFill>
              </a:rPr>
              <a:t> D</a:t>
            </a:r>
            <a:r>
              <a:rPr lang="ru-RU" sz="3600" b="1" baseline="-25000" dirty="0" smtClean="0">
                <a:solidFill>
                  <a:srgbClr val="FF0000"/>
                </a:solidFill>
              </a:rPr>
              <a:t>min </a:t>
            </a:r>
            <a:r>
              <a:rPr lang="ru-RU" sz="3600" b="1" dirty="0" smtClean="0">
                <a:solidFill>
                  <a:srgbClr val="FF0000"/>
                </a:solidFill>
              </a:rPr>
              <a:t>= |</a:t>
            </a:r>
            <a:r>
              <a:rPr lang="en-US" sz="3600" b="1" dirty="0" smtClean="0">
                <a:solidFill>
                  <a:srgbClr val="FF0000"/>
                </a:solidFill>
              </a:rPr>
              <a:t>ES – EI</a:t>
            </a:r>
            <a:r>
              <a:rPr lang="ru-RU" sz="3600" b="1" dirty="0" smtClean="0">
                <a:solidFill>
                  <a:srgbClr val="FF0000"/>
                </a:solidFill>
              </a:rPr>
              <a:t>|</a:t>
            </a:r>
          </a:p>
          <a:p>
            <a:pPr algn="l"/>
            <a:endParaRPr lang="ru-RU" sz="3200" b="1" dirty="0" smtClean="0">
              <a:solidFill>
                <a:srgbClr val="0000FF"/>
              </a:solidFill>
              <a:latin typeface="Arial"/>
            </a:endParaRPr>
          </a:p>
          <a:p>
            <a:pPr algn="l"/>
            <a:r>
              <a:rPr lang="ru-RU" sz="3200" b="1" dirty="0" smtClean="0">
                <a:solidFill>
                  <a:srgbClr val="0000FF"/>
                </a:solidFill>
                <a:latin typeface="Arial"/>
              </a:rPr>
              <a:t>Допуск вала:</a:t>
            </a:r>
            <a:endParaRPr lang="ru-RU" sz="3200" b="1" dirty="0">
              <a:solidFill>
                <a:srgbClr val="0000FF"/>
              </a:solidFill>
              <a:latin typeface="Arial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/>
              </a:rPr>
              <a:t>T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/>
              </a:rPr>
              <a:t>d</a:t>
            </a:r>
            <a:r>
              <a:rPr lang="ru-RU" sz="3600" b="1" baseline="-25000" dirty="0" smtClean="0">
                <a:solidFill>
                  <a:srgbClr val="FF0000"/>
                </a:solidFill>
                <a:latin typeface="Arial"/>
              </a:rPr>
              <a:t>  </a:t>
            </a:r>
            <a:r>
              <a:rPr lang="ru-RU" sz="3600" b="1" dirty="0">
                <a:solidFill>
                  <a:srgbClr val="FF0000"/>
                </a:solidFill>
                <a:latin typeface="Arial"/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d</a:t>
            </a:r>
            <a:r>
              <a:rPr lang="ru-RU" sz="3600" b="1" baseline="-25000" dirty="0" smtClean="0">
                <a:solidFill>
                  <a:srgbClr val="FF0000"/>
                </a:solidFill>
              </a:rPr>
              <a:t>max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–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d</a:t>
            </a:r>
            <a:r>
              <a:rPr lang="ru-RU" sz="3600" b="1" baseline="-25000" dirty="0" err="1" smtClean="0">
                <a:solidFill>
                  <a:srgbClr val="FF0000"/>
                </a:solidFill>
              </a:rPr>
              <a:t>min</a:t>
            </a:r>
            <a:r>
              <a:rPr lang="ru-RU" sz="36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</a:rPr>
              <a:t>|</a:t>
            </a:r>
            <a:r>
              <a:rPr lang="en-US" sz="3600" b="1" dirty="0" err="1" smtClean="0">
                <a:solidFill>
                  <a:srgbClr val="FF0000"/>
                </a:solidFill>
              </a:rPr>
              <a:t>es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– </a:t>
            </a:r>
            <a:r>
              <a:rPr lang="en-US" sz="3600" b="1" dirty="0" err="1" smtClean="0">
                <a:solidFill>
                  <a:srgbClr val="FF0000"/>
                </a:solidFill>
              </a:rPr>
              <a:t>ei</a:t>
            </a:r>
            <a:r>
              <a:rPr lang="ru-RU" sz="3600" b="1" dirty="0" smtClean="0">
                <a:solidFill>
                  <a:srgbClr val="FF0000"/>
                </a:solidFill>
              </a:rPr>
              <a:t>|</a:t>
            </a:r>
            <a:endParaRPr lang="ru-RU" sz="3600" b="1" dirty="0">
              <a:solidFill>
                <a:srgbClr val="FF0000"/>
              </a:solidFill>
            </a:endParaRPr>
          </a:p>
          <a:p>
            <a:pPr algn="l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40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943800" cy="4392488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1000" b="1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Графическое </a:t>
            </a:r>
            <a:r>
              <a:rPr lang="ru-RU" sz="6000" b="1" dirty="0">
                <a:solidFill>
                  <a:srgbClr val="FFFFFF"/>
                </a:solidFill>
                <a:latin typeface="Arial Black" panose="020B0A04020102020204" pitchFamily="34" charset="0"/>
              </a:rPr>
              <a:t>(схематическое) изображение полей допусков</a:t>
            </a:r>
            <a:endParaRPr lang="ru-RU" sz="6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600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Для наглядного представления размеров, предельных отклонений и допусков</a:t>
            </a:r>
            <a:r>
              <a:rPr lang="ru-RU" dirty="0" smtClean="0"/>
              <a:t>, а также </a:t>
            </a:r>
            <a:r>
              <a:rPr lang="ru-RU" b="1" dirty="0" smtClean="0"/>
              <a:t>характера соединений </a:t>
            </a:r>
            <a:r>
              <a:rPr lang="ru-RU" dirty="0" smtClean="0"/>
              <a:t>используют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графическое, схематическое изображение полей допусков</a:t>
            </a:r>
            <a:r>
              <a:rPr lang="ru-RU" dirty="0" smtClean="0"/>
              <a:t>, располагаемых относительно </a:t>
            </a:r>
            <a:r>
              <a:rPr lang="ru-RU" b="1" dirty="0" smtClean="0">
                <a:solidFill>
                  <a:srgbClr val="0000FF"/>
                </a:solidFill>
              </a:rPr>
              <a:t>нулевой линии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Графическое (схематическое) </a:t>
            </a:r>
            <a:r>
              <a:rPr lang="ru-RU" sz="3200" b="1" dirty="0">
                <a:solidFill>
                  <a:srgbClr val="FFFFFF"/>
                </a:solidFill>
                <a:latin typeface="Arial Black" panose="020B0A04020102020204" pitchFamily="34" charset="0"/>
              </a:rPr>
              <a:t>изображение полей допусков</a:t>
            </a:r>
            <a:endParaRPr lang="ru-RU" sz="3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032" y="692700"/>
            <a:ext cx="8748464" cy="2952324"/>
          </a:xfrm>
        </p:spPr>
        <p:txBody>
          <a:bodyPr/>
          <a:lstStyle/>
          <a:p>
            <a:pPr marL="0" indent="0">
              <a:buNone/>
            </a:pPr>
            <a:r>
              <a:rPr lang="ru-RU" sz="3000" b="1" i="1" u="sng" dirty="0" smtClean="0">
                <a:solidFill>
                  <a:schemeClr val="accent1">
                    <a:lumMod val="75000"/>
                  </a:schemeClr>
                </a:solidFill>
              </a:rPr>
              <a:t>Нулевая линия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3000" b="1" i="1" dirty="0" smtClean="0">
                <a:solidFill>
                  <a:srgbClr val="0000FF"/>
                </a:solidFill>
              </a:rPr>
              <a:t>0 – 0</a:t>
            </a:r>
            <a:r>
              <a:rPr lang="ru-RU" sz="3000" b="1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– это линия, соответствующая номинальному размеру, от которой откладываются отклонения размеров при графическом изображении допусков и посадок (</a:t>
            </a:r>
            <a:r>
              <a:rPr lang="ru-RU" sz="3000" b="1" dirty="0" smtClean="0">
                <a:solidFill>
                  <a:srgbClr val="006600"/>
                </a:solidFill>
              </a:rPr>
              <a:t>положительные вверх, отрицательные вниз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ru-RU" sz="3000" b="1" dirty="0" smtClean="0">
                <a:solidFill>
                  <a:srgbClr val="0000FF"/>
                </a:solidFill>
              </a:rPr>
              <a:t> 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1691680" y="4941168"/>
            <a:ext cx="57606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1691680" y="3789040"/>
            <a:ext cx="0" cy="22322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Содержимое 2"/>
          <p:cNvSpPr txBox="1">
            <a:spLocks/>
          </p:cNvSpPr>
          <p:nvPr/>
        </p:nvSpPr>
        <p:spPr bwMode="gray">
          <a:xfrm>
            <a:off x="1115616" y="3717032"/>
            <a:ext cx="10081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4000" b="1" kern="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  <a:p>
            <a:pPr marL="0" indent="0">
              <a:buNone/>
            </a:pPr>
            <a:endParaRPr lang="ru-RU" sz="8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kern="0" dirty="0" smtClean="0">
                <a:solidFill>
                  <a:srgbClr val="006600"/>
                </a:solidFill>
              </a:rPr>
              <a:t>0</a:t>
            </a:r>
          </a:p>
          <a:p>
            <a:pPr marL="0" indent="0">
              <a:buNone/>
            </a:pPr>
            <a:endParaRPr lang="ru-RU" sz="8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endParaRPr lang="ru-RU" sz="36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gray">
          <a:xfrm>
            <a:off x="7477422" y="4545124"/>
            <a:ext cx="4320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3600" b="1" kern="0" dirty="0" smtClean="0">
                <a:solidFill>
                  <a:srgbClr val="006600"/>
                </a:solidFill>
              </a:rPr>
              <a:t>0</a:t>
            </a:r>
            <a:endParaRPr lang="ru-RU" sz="3600" b="1" kern="0" dirty="0">
              <a:solidFill>
                <a:srgbClr val="0066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flipV="1">
            <a:off x="2843808" y="4941167"/>
            <a:ext cx="0" cy="180019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Содержимое 2"/>
          <p:cNvSpPr txBox="1">
            <a:spLocks/>
          </p:cNvSpPr>
          <p:nvPr/>
        </p:nvSpPr>
        <p:spPr bwMode="gray">
          <a:xfrm rot="16200000">
            <a:off x="1475657" y="5474703"/>
            <a:ext cx="1872208" cy="74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</a:t>
            </a:r>
            <a:r>
              <a:rPr lang="en-US" sz="3600" b="1" i="1" baseline="-25000" dirty="0" smtClean="0">
                <a:solidFill>
                  <a:srgbClr val="FF0000"/>
                </a:solidFill>
              </a:rPr>
              <a:t>n </a:t>
            </a:r>
            <a:r>
              <a:rPr lang="ru-RU" sz="3600" b="1" i="1" dirty="0" smtClean="0">
                <a:solidFill>
                  <a:srgbClr val="FF0000"/>
                </a:solidFill>
              </a:rPr>
              <a:t>=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d</a:t>
            </a:r>
            <a:r>
              <a:rPr lang="en-US" sz="3600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3600" b="1" i="1" baseline="-25000" dirty="0" smtClean="0">
                <a:solidFill>
                  <a:srgbClr val="FF0000"/>
                </a:solidFill>
              </a:rPr>
              <a:t> </a:t>
            </a:r>
            <a:endParaRPr lang="ru-RU" sz="36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0"/>
            <a:ext cx="6552728" cy="64633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Arial Black" panose="020B0A04020102020204" pitchFamily="34" charset="0"/>
              </a:rPr>
              <a:t>Нулевая линия </a:t>
            </a:r>
            <a:endParaRPr lang="ru-RU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ГОСТ 25346-2013 (ISO 286-1:2010) Основные нормы взаимозаменяемости. Характеристики изделий геометрические. Система допусков на линейные размеры. Основные положения, допуски, отклонения и посад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168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301208"/>
            <a:ext cx="9124949" cy="369332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Рис. 1</a:t>
            </a:r>
            <a:r>
              <a:rPr lang="ru-RU" b="1" dirty="0" smtClean="0"/>
              <a:t> – </a:t>
            </a:r>
            <a:r>
              <a:rPr lang="ru-RU" b="1" dirty="0" smtClean="0">
                <a:solidFill>
                  <a:srgbClr val="006600"/>
                </a:solidFill>
              </a:rPr>
              <a:t>Графическое </a:t>
            </a:r>
            <a:r>
              <a:rPr lang="ru-RU" b="1" dirty="0">
                <a:solidFill>
                  <a:srgbClr val="006600"/>
                </a:solidFill>
              </a:rPr>
              <a:t>пояснение терминов </a:t>
            </a:r>
            <a:r>
              <a:rPr lang="ru-RU" b="1" i="1" dirty="0">
                <a:solidFill>
                  <a:srgbClr val="0070C0"/>
                </a:solidFill>
              </a:rPr>
              <a:t>(на примере отверстия)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70540"/>
            <a:ext cx="9124950" cy="1077218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1</a:t>
            </a:r>
            <a:r>
              <a:rPr lang="ru-RU" sz="1600" dirty="0"/>
              <a:t> </a:t>
            </a:r>
            <a:r>
              <a:rPr lang="ru-RU" sz="1600" dirty="0" smtClean="0"/>
              <a:t>– интервал</a:t>
            </a:r>
            <a:r>
              <a:rPr lang="en-US" sz="1600" dirty="0" smtClean="0"/>
              <a:t> (</a:t>
            </a:r>
            <a:r>
              <a:rPr lang="ru-RU" sz="1600" dirty="0" smtClean="0"/>
              <a:t>поле</a:t>
            </a:r>
            <a:r>
              <a:rPr lang="en-US" sz="1600" dirty="0" smtClean="0"/>
              <a:t>) </a:t>
            </a:r>
            <a:r>
              <a:rPr lang="ru-RU" sz="1600" dirty="0" smtClean="0"/>
              <a:t>допуска</a:t>
            </a:r>
            <a:r>
              <a:rPr lang="ru-RU" sz="1600" dirty="0"/>
              <a:t>; </a:t>
            </a:r>
            <a:r>
              <a:rPr lang="ru-RU" sz="1600" b="1" i="1" dirty="0">
                <a:solidFill>
                  <a:srgbClr val="FF0000"/>
                </a:solidFill>
              </a:rPr>
              <a:t>2</a:t>
            </a:r>
            <a:r>
              <a:rPr lang="ru-RU" sz="1600" dirty="0"/>
              <a:t> </a:t>
            </a:r>
            <a:r>
              <a:rPr lang="ru-RU" sz="1600" dirty="0" smtClean="0"/>
              <a:t>– правило </a:t>
            </a:r>
            <a:r>
              <a:rPr lang="ru-RU" sz="1600" dirty="0"/>
              <a:t>знаков для отклонений; </a:t>
            </a:r>
            <a:r>
              <a:rPr lang="en-US" sz="1600" b="1" i="1" dirty="0" smtClean="0">
                <a:solidFill>
                  <a:srgbClr val="FF0000"/>
                </a:solidFill>
              </a:rPr>
              <a:t>D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n</a:t>
            </a:r>
            <a:r>
              <a:rPr lang="ru-RU" sz="1600" dirty="0" smtClean="0"/>
              <a:t> – номинальный</a:t>
            </a:r>
            <a:r>
              <a:rPr lang="en-US" sz="1600" dirty="0" smtClean="0"/>
              <a:t> </a:t>
            </a:r>
            <a:r>
              <a:rPr lang="ru-RU" sz="1600" dirty="0" smtClean="0"/>
              <a:t>размер</a:t>
            </a:r>
            <a:r>
              <a:rPr lang="ru-RU" sz="1600" dirty="0"/>
              <a:t>; </a:t>
            </a:r>
            <a:endParaRPr lang="en-US" sz="1600" dirty="0" smtClean="0"/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D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max</a:t>
            </a:r>
            <a:r>
              <a:rPr lang="ru-RU" sz="1600" dirty="0" smtClean="0"/>
              <a:t> – верхний </a:t>
            </a:r>
            <a:r>
              <a:rPr lang="en-US" sz="1600" dirty="0" smtClean="0"/>
              <a:t>(</a:t>
            </a:r>
            <a:r>
              <a:rPr lang="ru-RU" sz="1600" dirty="0" smtClean="0"/>
              <a:t>наибольший</a:t>
            </a:r>
            <a:r>
              <a:rPr lang="en-US" sz="1600" dirty="0" smtClean="0"/>
              <a:t>) </a:t>
            </a:r>
            <a:r>
              <a:rPr lang="ru-RU" sz="1600" dirty="0" smtClean="0"/>
              <a:t>предельный </a:t>
            </a:r>
            <a:r>
              <a:rPr lang="ru-RU" sz="1600" dirty="0"/>
              <a:t>размер; </a:t>
            </a:r>
            <a:r>
              <a:rPr lang="en-US" sz="1600" b="1" i="1" dirty="0" smtClean="0">
                <a:solidFill>
                  <a:srgbClr val="FF0000"/>
                </a:solidFill>
              </a:rPr>
              <a:t>D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min</a:t>
            </a:r>
            <a:r>
              <a:rPr lang="ru-RU" sz="1600" dirty="0" smtClean="0"/>
              <a:t> – нижний</a:t>
            </a:r>
            <a:r>
              <a:rPr lang="en-US" sz="1600" dirty="0" smtClean="0"/>
              <a:t> </a:t>
            </a:r>
            <a:r>
              <a:rPr lang="ru-RU" sz="1600" dirty="0" smtClean="0"/>
              <a:t>(наименьший) предельный </a:t>
            </a:r>
            <a:r>
              <a:rPr lang="ru-RU" sz="1600" dirty="0"/>
              <a:t>размер; </a:t>
            </a:r>
            <a:r>
              <a:rPr lang="en-US" sz="1600" b="1" dirty="0" smtClean="0">
                <a:solidFill>
                  <a:srgbClr val="FF0000"/>
                </a:solidFill>
              </a:rPr>
              <a:t>ES</a:t>
            </a:r>
            <a:r>
              <a:rPr lang="ru-RU" sz="1600" dirty="0" smtClean="0"/>
              <a:t> – верхнее</a:t>
            </a:r>
            <a:r>
              <a:rPr lang="en-US" sz="1600" dirty="0" smtClean="0"/>
              <a:t> </a:t>
            </a:r>
            <a:r>
              <a:rPr lang="ru-RU" sz="1600" dirty="0"/>
              <a:t>(не основное) </a:t>
            </a:r>
            <a:r>
              <a:rPr lang="ru-RU" sz="1600" dirty="0" smtClean="0"/>
              <a:t>предельное отклонение</a:t>
            </a:r>
            <a:r>
              <a:rPr lang="ru-RU" sz="1600" dirty="0"/>
              <a:t>; </a:t>
            </a:r>
            <a:r>
              <a:rPr lang="en-US" sz="1600" b="1" dirty="0" smtClean="0">
                <a:solidFill>
                  <a:srgbClr val="FF0000"/>
                </a:solidFill>
              </a:rPr>
              <a:t>EI</a:t>
            </a:r>
            <a:r>
              <a:rPr lang="ru-RU" sz="1600" dirty="0" smtClean="0"/>
              <a:t> – нижнее</a:t>
            </a:r>
            <a:r>
              <a:rPr lang="en-US" sz="1600" dirty="0" smtClean="0"/>
              <a:t> </a:t>
            </a:r>
            <a:r>
              <a:rPr lang="ru-RU" sz="1600" dirty="0" smtClean="0"/>
              <a:t>предельное </a:t>
            </a:r>
            <a:r>
              <a:rPr lang="ru-RU" sz="1600" dirty="0"/>
              <a:t>отклонение </a:t>
            </a:r>
            <a:r>
              <a:rPr lang="ru-RU" sz="1600" dirty="0" smtClean="0"/>
              <a:t>(</a:t>
            </a:r>
            <a:r>
              <a:rPr lang="ru-RU" sz="1600" dirty="0"/>
              <a:t>в данном случае оно является и основным отклонением); </a:t>
            </a:r>
            <a:r>
              <a:rPr lang="en-US" sz="1600" b="1" dirty="0" smtClean="0">
                <a:solidFill>
                  <a:srgbClr val="FF0000"/>
                </a:solidFill>
              </a:rPr>
              <a:t>T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D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– допуск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427820"/>
            <a:ext cx="356188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91071"/>
            <a:ext cx="364203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2016" y="2659890"/>
            <a:ext cx="25010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455167"/>
            <a:ext cx="28803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1436" y="1235055"/>
            <a:ext cx="356188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2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0"/>
            <a:ext cx="356188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1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2132086"/>
            <a:ext cx="356188" cy="461665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2047868" y="1694215"/>
            <a:ext cx="28803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20908" y="1282408"/>
            <a:ext cx="2493802" cy="513160"/>
          </a:xfrm>
          <a:prstGeom prst="rect">
            <a:avLst/>
          </a:prstGeom>
          <a:pattFill prst="dkUpDiag">
            <a:fgClr>
              <a:srgbClr val="FCFCFC"/>
            </a:fgClr>
            <a:bgClr>
              <a:srgbClr val="FF0000"/>
            </a:bgClr>
          </a:pattFill>
          <a:ln w="38100" cmpd="dbl">
            <a:solidFill>
              <a:srgbClr val="FF0000">
                <a:alpha val="70000"/>
              </a:srgbClr>
            </a:solidFill>
            <a:prstDash val="solid"/>
          </a:ln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1884" y="2912034"/>
            <a:ext cx="553998" cy="461665"/>
          </a:xfrm>
          <a:prstGeom prst="rect">
            <a:avLst/>
          </a:prstGeom>
          <a:solidFill>
            <a:srgbClr val="FCFCFC"/>
          </a:solidFill>
        </p:spPr>
        <p:txBody>
          <a:bodyPr vert="vert270"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n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42533" y="2542339"/>
            <a:ext cx="25010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88969" y="2296481"/>
            <a:ext cx="492443" cy="10772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D</a:t>
            </a:r>
            <a:r>
              <a:rPr lang="en-US" sz="2000" b="1" i="1" baseline="-25000" dirty="0">
                <a:solidFill>
                  <a:srgbClr val="FF0000"/>
                </a:solidFill>
              </a:rPr>
              <a:t>max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2448" y="2533757"/>
            <a:ext cx="492443" cy="107721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min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87289" y="1348157"/>
            <a:ext cx="553998" cy="79661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ES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2047868" y="1692015"/>
            <a:ext cx="288032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1746464"/>
            <a:ext cx="553998" cy="46166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EI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461" y="1348157"/>
            <a:ext cx="184731" cy="338554"/>
          </a:xfrm>
          <a:prstGeom prst="rect">
            <a:avLst/>
          </a:prstGeom>
          <a:solidFill>
            <a:srgbClr val="FCFCFC"/>
          </a:solidFill>
        </p:spPr>
        <p:txBody>
          <a:bodyPr wrap="none">
            <a:spAutoFit/>
          </a:bodyPr>
          <a:lstStyle/>
          <a:p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34971" y="1308155"/>
            <a:ext cx="553998" cy="46166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T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D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037815" y="461665"/>
            <a:ext cx="462536" cy="10557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9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6093296"/>
            <a:ext cx="8959200" cy="646331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Рис. 2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– Графическое </a:t>
            </a:r>
            <a:r>
              <a:rPr lang="ru-RU" b="1" dirty="0">
                <a:solidFill>
                  <a:srgbClr val="006600"/>
                </a:solidFill>
              </a:rPr>
              <a:t>пояснение терминов </a:t>
            </a:r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</a:rPr>
              <a:t>(</a:t>
            </a:r>
            <a:r>
              <a:rPr lang="ru-RU" b="1" i="1" dirty="0">
                <a:solidFill>
                  <a:srgbClr val="0000FF"/>
                </a:solidFill>
              </a:rPr>
              <a:t>на примере </a:t>
            </a:r>
            <a:r>
              <a:rPr lang="ru-RU" b="1" i="1" dirty="0" smtClean="0">
                <a:solidFill>
                  <a:srgbClr val="0000FF"/>
                </a:solidFill>
              </a:rPr>
              <a:t>посадки с зазором: </a:t>
            </a:r>
            <a:r>
              <a:rPr lang="ru-RU" b="1" i="1" dirty="0">
                <a:solidFill>
                  <a:srgbClr val="006600"/>
                </a:solidFill>
              </a:rPr>
              <a:t>отверстие больше вала </a:t>
            </a:r>
            <a:r>
              <a:rPr lang="en-US" b="1" i="1" dirty="0" smtClean="0">
                <a:solidFill>
                  <a:srgbClr val="FF0000"/>
                </a:solidFill>
              </a:rPr>
              <a:t>D</a:t>
            </a:r>
            <a:r>
              <a:rPr lang="ru-RU" b="1" i="1" dirty="0" smtClean="0">
                <a:solidFill>
                  <a:srgbClr val="FF0000"/>
                </a:solidFill>
              </a:rPr>
              <a:t> &gt; </a:t>
            </a:r>
            <a:r>
              <a:rPr lang="en-US" b="1" i="1" dirty="0" smtClean="0">
                <a:solidFill>
                  <a:srgbClr val="FF0000"/>
                </a:solidFill>
              </a:rPr>
              <a:t>d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)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2297"/>
            <a:ext cx="89592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5" y="-2118"/>
            <a:ext cx="9144000" cy="478790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Графическое (схематическое)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изображение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параметров отверстия и вала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97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сновные понятия о размере, отклонениях, допусках и посад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4" y="548680"/>
            <a:ext cx="919683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6000091"/>
            <a:ext cx="8959200" cy="369332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Рис. 3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– </a:t>
            </a:r>
            <a:r>
              <a:rPr lang="ru-RU" b="1" dirty="0">
                <a:solidFill>
                  <a:srgbClr val="006600"/>
                </a:solidFill>
              </a:rPr>
              <a:t>Поля допусков отверстия и вала при посадке с </a:t>
            </a:r>
            <a:r>
              <a:rPr lang="ru-RU" b="1" dirty="0" smtClean="0">
                <a:solidFill>
                  <a:srgbClr val="FF0000"/>
                </a:solidFill>
              </a:rPr>
              <a:t>зазором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( </a:t>
            </a:r>
            <a:r>
              <a:rPr lang="en-US" b="1" i="1" dirty="0" smtClean="0">
                <a:solidFill>
                  <a:srgbClr val="FF0000"/>
                </a:solidFill>
              </a:rPr>
              <a:t>D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&gt; 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)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5" y="-2118"/>
            <a:ext cx="9144000" cy="478790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Графическое (схематическое)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изображение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параметров отверстия и вала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5410089"/>
            <a:ext cx="2118440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xreferat.ru/image/76/1307073537_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1180"/>
            <a:ext cx="8829815" cy="5400600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5900677"/>
            <a:ext cx="8826925" cy="769441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Рис. 4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– Графическое </a:t>
            </a:r>
            <a:r>
              <a:rPr lang="ru-RU" sz="2000" b="1" dirty="0">
                <a:solidFill>
                  <a:srgbClr val="006600"/>
                </a:solidFill>
              </a:rPr>
              <a:t>пояснение терминов </a:t>
            </a:r>
            <a:endParaRPr lang="ru-RU" sz="20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(</a:t>
            </a:r>
            <a:r>
              <a:rPr lang="ru-RU" sz="2000" b="1" i="1" dirty="0">
                <a:solidFill>
                  <a:srgbClr val="0000FF"/>
                </a:solidFill>
              </a:rPr>
              <a:t>на примере </a:t>
            </a:r>
            <a:r>
              <a:rPr lang="ru-RU" sz="2000" b="1" i="1" dirty="0" smtClean="0">
                <a:solidFill>
                  <a:srgbClr val="0000FF"/>
                </a:solidFill>
              </a:rPr>
              <a:t>посадки с зазором: </a:t>
            </a:r>
            <a:r>
              <a:rPr lang="ru-RU" sz="2000" b="1" i="1" dirty="0">
                <a:solidFill>
                  <a:srgbClr val="006600"/>
                </a:solidFill>
              </a:rPr>
              <a:t>отверстие больше вала </a:t>
            </a:r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ru-RU" sz="2000" b="1" i="1" dirty="0" smtClean="0">
                <a:solidFill>
                  <a:srgbClr val="FF0000"/>
                </a:solidFill>
              </a:rPr>
              <a:t> &gt; </a:t>
            </a:r>
            <a:r>
              <a:rPr lang="en-US" sz="2000" b="1" i="1" dirty="0" smtClean="0">
                <a:solidFill>
                  <a:srgbClr val="FF0000"/>
                </a:solidFill>
              </a:rPr>
              <a:t>d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)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5" y="-2118"/>
            <a:ext cx="9144000" cy="478790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Графическое (схематическое)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изображение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параметров отверстия и вала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715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" y="-2118"/>
            <a:ext cx="9144000" cy="1159346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Графическое (схематическое) </a:t>
            </a: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</a:rPr>
              <a:t>изображение 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параметров отверстия и вала</a:t>
            </a:r>
            <a:endParaRPr lang="ru-RU" sz="3000" dirty="0"/>
          </a:p>
        </p:txBody>
      </p:sp>
      <p:pic>
        <p:nvPicPr>
          <p:cNvPr id="5" name="Рисунок 4" descr="https://konspekta.net/poisk-ruru/baza1/2915283302377.files/image13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9" y="1628800"/>
            <a:ext cx="8820472" cy="38972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5147900"/>
            <a:ext cx="9144000" cy="38472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FF0000"/>
                </a:solidFill>
              </a:rPr>
              <a:t>Рис. 5</a:t>
            </a:r>
            <a:r>
              <a:rPr lang="ru-RU" sz="1900" b="1" dirty="0" smtClean="0"/>
              <a:t> </a:t>
            </a:r>
            <a:r>
              <a:rPr lang="ru-RU" sz="1900" b="1" dirty="0">
                <a:solidFill>
                  <a:srgbClr val="006600"/>
                </a:solidFill>
              </a:rPr>
              <a:t>– </a:t>
            </a:r>
            <a:r>
              <a:rPr lang="ru-RU" sz="1900" b="1" dirty="0" smtClean="0">
                <a:solidFill>
                  <a:srgbClr val="006600"/>
                </a:solidFill>
              </a:rPr>
              <a:t>Графическое </a:t>
            </a:r>
            <a:r>
              <a:rPr lang="ru-RU" sz="1900" b="1" dirty="0">
                <a:solidFill>
                  <a:srgbClr val="006600"/>
                </a:solidFill>
              </a:rPr>
              <a:t>изображение полей допусков посадки с зазором </a:t>
            </a:r>
          </a:p>
        </p:txBody>
      </p:sp>
    </p:spTree>
    <p:extLst>
      <p:ext uri="{BB962C8B-B14F-4D97-AF65-F5344CB8AC3E}">
        <p14:creationId xmlns:p14="http://schemas.microsoft.com/office/powerpoint/2010/main" val="32392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8064896" cy="50405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КЛАССИФИКАЦИЯ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>соединений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75897"/>
            <a:ext cx="8784976" cy="59093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63538" indent="-363538" algn="l">
              <a:buClr>
                <a:srgbClr val="0000FF"/>
              </a:buClr>
              <a:buFont typeface="+mj-lt"/>
              <a:buAutoNum type="arabicParenR"/>
            </a:pPr>
            <a:r>
              <a:rPr lang="ru-RU" b="1" u="sng" dirty="0">
                <a:solidFill>
                  <a:srgbClr val="FF0000"/>
                </a:solidFill>
              </a:rPr>
              <a:t>по форме сопрягаемых (контактных) поверхностей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 dirty="0" smtClean="0"/>
              <a:t>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гладкие (цилиндрические – </a:t>
            </a:r>
            <a:r>
              <a:rPr lang="ru-RU" b="1" dirty="0">
                <a:solidFill>
                  <a:srgbClr val="0000FF"/>
                </a:solidFill>
              </a:rPr>
              <a:t>ГЦС</a:t>
            </a:r>
            <a:r>
              <a:rPr lang="ru-RU" b="1" dirty="0"/>
              <a:t> и конические – </a:t>
            </a:r>
            <a:r>
              <a:rPr lang="ru-RU" b="1" dirty="0">
                <a:solidFill>
                  <a:srgbClr val="0000FF"/>
                </a:solidFill>
              </a:rPr>
              <a:t>ГКС</a:t>
            </a:r>
            <a:r>
              <a:rPr lang="ru-RU" b="1" dirty="0"/>
              <a:t>);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плоские;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винтовые и резьбовые; </a:t>
            </a:r>
            <a:endParaRPr lang="ru-RU" b="1" dirty="0" smtClean="0"/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зубчатые;</a:t>
            </a:r>
            <a:endParaRPr lang="ru-RU" b="1" dirty="0"/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сферические;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профильное и др. соединения</a:t>
            </a:r>
            <a:r>
              <a:rPr lang="ru-RU" b="1" dirty="0"/>
              <a:t>; </a:t>
            </a:r>
          </a:p>
          <a:p>
            <a:pPr marL="363538" indent="-363538" algn="l">
              <a:buClr>
                <a:srgbClr val="0000FF"/>
              </a:buClr>
              <a:buFont typeface="+mj-lt"/>
              <a:buAutoNum type="arabicParenR"/>
            </a:pPr>
            <a:r>
              <a:rPr lang="ru-RU" b="1" u="sng" dirty="0" smtClean="0">
                <a:solidFill>
                  <a:srgbClr val="FF0000"/>
                </a:solidFill>
              </a:rPr>
              <a:t>по </a:t>
            </a:r>
            <a:r>
              <a:rPr lang="ru-RU" b="1" u="sng" dirty="0">
                <a:solidFill>
                  <a:srgbClr val="FF0000"/>
                </a:solidFill>
              </a:rPr>
              <a:t>возможности разборки без разрушения соединяемых </a:t>
            </a:r>
            <a:r>
              <a:rPr lang="ru-RU" b="1" u="sng" dirty="0" smtClean="0">
                <a:solidFill>
                  <a:srgbClr val="FF0000"/>
                </a:solidFill>
              </a:rPr>
              <a:t>деталей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ru-RU" b="1" dirty="0" smtClean="0"/>
              <a:t>разъёмные;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ru-RU" b="1" dirty="0" smtClean="0"/>
              <a:t>неразъёмные </a:t>
            </a:r>
            <a:r>
              <a:rPr lang="ru-RU" b="1" dirty="0"/>
              <a:t>соединения; </a:t>
            </a:r>
            <a:endParaRPr lang="ru-RU" b="1" dirty="0" smtClean="0"/>
          </a:p>
          <a:p>
            <a:pPr marL="342900" indent="-342900" algn="l">
              <a:buClr>
                <a:srgbClr val="0000FF"/>
              </a:buClr>
              <a:buFont typeface="+mj-lt"/>
              <a:buAutoNum type="arabicParenR"/>
            </a:pPr>
            <a:r>
              <a:rPr lang="ru-RU" b="1" u="sng" dirty="0" smtClean="0">
                <a:solidFill>
                  <a:srgbClr val="FF0000"/>
                </a:solidFill>
              </a:rPr>
              <a:t>по степени свободы взаимного </a:t>
            </a:r>
            <a:r>
              <a:rPr lang="ru-RU" b="1" u="sng" dirty="0">
                <a:solidFill>
                  <a:srgbClr val="FF0000"/>
                </a:solidFill>
              </a:rPr>
              <a:t>перемещения соединяемых </a:t>
            </a:r>
            <a:r>
              <a:rPr lang="ru-RU" b="1" u="sng" dirty="0" smtClean="0">
                <a:solidFill>
                  <a:srgbClr val="FF0000"/>
                </a:solidFill>
              </a:rPr>
              <a:t>деталей                   (по степени подвижности)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подвижные </a:t>
            </a:r>
            <a:r>
              <a:rPr lang="ru-RU" b="1" i="1" dirty="0" smtClean="0"/>
              <a:t>(с гарантированным </a:t>
            </a:r>
            <a:r>
              <a:rPr lang="ru-RU" b="1" i="1" dirty="0" smtClean="0">
                <a:solidFill>
                  <a:srgbClr val="0000FF"/>
                </a:solidFill>
              </a:rPr>
              <a:t>зазором</a:t>
            </a:r>
            <a:r>
              <a:rPr lang="ru-RU" b="1" i="1" dirty="0" smtClean="0"/>
              <a:t>)</a:t>
            </a:r>
            <a:r>
              <a:rPr lang="ru-RU" b="1" dirty="0" smtClean="0"/>
              <a:t>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неподвижные неразъёмные </a:t>
            </a:r>
            <a:r>
              <a:rPr lang="ru-RU" b="1" i="1" dirty="0"/>
              <a:t>(с гарантированным </a:t>
            </a:r>
            <a:r>
              <a:rPr lang="ru-RU" b="1" i="1" dirty="0" smtClean="0">
                <a:solidFill>
                  <a:srgbClr val="0000FF"/>
                </a:solidFill>
              </a:rPr>
              <a:t>натягом</a:t>
            </a:r>
            <a:r>
              <a:rPr lang="ru-RU" b="1" i="1" dirty="0" smtClean="0"/>
              <a:t>)</a:t>
            </a:r>
            <a:r>
              <a:rPr lang="ru-RU" b="1" dirty="0" smtClean="0"/>
              <a:t>;</a:t>
            </a:r>
            <a:endParaRPr lang="ru-RU" b="1" dirty="0"/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неподвижные </a:t>
            </a:r>
            <a:r>
              <a:rPr lang="ru-RU" b="1" dirty="0" smtClean="0"/>
              <a:t>разъёмные </a:t>
            </a:r>
            <a:r>
              <a:rPr lang="ru-RU" b="1" i="1" dirty="0"/>
              <a:t>(с </a:t>
            </a:r>
            <a:r>
              <a:rPr lang="ru-RU" b="1" i="1" dirty="0" smtClean="0"/>
              <a:t>небольшим </a:t>
            </a:r>
            <a:r>
              <a:rPr lang="ru-RU" b="1" i="1" dirty="0" smtClean="0">
                <a:solidFill>
                  <a:srgbClr val="0000FF"/>
                </a:solidFill>
              </a:rPr>
              <a:t>зазором</a:t>
            </a:r>
            <a:r>
              <a:rPr lang="ru-RU" b="1" i="1" dirty="0" smtClean="0"/>
              <a:t> или небольшим </a:t>
            </a:r>
            <a:r>
              <a:rPr lang="ru-RU" b="1" i="1" dirty="0" smtClean="0">
                <a:solidFill>
                  <a:srgbClr val="0000FF"/>
                </a:solidFill>
              </a:rPr>
              <a:t>натягом – </a:t>
            </a:r>
            <a:r>
              <a:rPr lang="ru-RU" b="1" i="1" dirty="0" smtClean="0">
                <a:solidFill>
                  <a:srgbClr val="006600"/>
                </a:solidFill>
              </a:rPr>
              <a:t>переходная посадка</a:t>
            </a:r>
            <a:r>
              <a:rPr lang="ru-RU" b="1" i="1" dirty="0" smtClean="0"/>
              <a:t>);</a:t>
            </a:r>
            <a:endParaRPr lang="ru-RU" b="1" dirty="0" smtClean="0"/>
          </a:p>
          <a:p>
            <a:pPr marL="342900" indent="-342900" algn="l">
              <a:buClr>
                <a:srgbClr val="0000FF"/>
              </a:buClr>
              <a:buFont typeface="+mj-lt"/>
              <a:buAutoNum type="arabicParenR"/>
            </a:pPr>
            <a:r>
              <a:rPr lang="ru-RU" b="1" u="sng" dirty="0">
                <a:solidFill>
                  <a:srgbClr val="FF0000"/>
                </a:solidFill>
              </a:rPr>
              <a:t>по </a:t>
            </a:r>
            <a:r>
              <a:rPr lang="ru-RU" b="1" u="sng" dirty="0" smtClean="0">
                <a:solidFill>
                  <a:srgbClr val="FF0000"/>
                </a:solidFill>
              </a:rPr>
              <a:t>характеру взаимного расположения поверхностей деталей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охватывающие </a:t>
            </a:r>
            <a:r>
              <a:rPr lang="ru-RU" b="1" i="1" dirty="0" smtClean="0"/>
              <a:t>(</a:t>
            </a:r>
            <a:r>
              <a:rPr lang="ru-RU" b="1" i="1" dirty="0" smtClean="0">
                <a:solidFill>
                  <a:srgbClr val="0000FF"/>
                </a:solidFill>
              </a:rPr>
              <a:t>внутренние</a:t>
            </a:r>
            <a:r>
              <a:rPr lang="ru-RU" b="1" i="1" dirty="0" smtClean="0"/>
              <a:t> поверхности) </a:t>
            </a:r>
            <a:r>
              <a:rPr lang="ru-RU" i="1" dirty="0" smtClean="0"/>
              <a:t>– условно называемые </a:t>
            </a:r>
            <a:r>
              <a:rPr lang="ru-RU" b="1" i="1" dirty="0" smtClean="0"/>
              <a:t>«</a:t>
            </a:r>
            <a:r>
              <a:rPr lang="ru-RU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отверстиями</a:t>
            </a:r>
            <a:r>
              <a:rPr lang="ru-RU" b="1" i="1" dirty="0" smtClean="0"/>
              <a:t>» </a:t>
            </a:r>
            <a:r>
              <a:rPr lang="ru-RU" i="1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i="1" dirty="0" smtClean="0"/>
              <a:t>)</a:t>
            </a:r>
            <a:r>
              <a:rPr lang="ru-RU" i="1" dirty="0" smtClean="0"/>
              <a:t> </a:t>
            </a:r>
            <a:r>
              <a:rPr lang="ru-RU" dirty="0"/>
              <a:t>(</a:t>
            </a:r>
            <a:r>
              <a:rPr lang="ru-RU" b="1" dirty="0">
                <a:solidFill>
                  <a:srgbClr val="FF0066"/>
                </a:solidFill>
              </a:rPr>
              <a:t>рис. </a:t>
            </a:r>
            <a:r>
              <a:rPr lang="ru-RU" b="1" dirty="0" smtClean="0">
                <a:solidFill>
                  <a:srgbClr val="FF0066"/>
                </a:solidFill>
              </a:rPr>
              <a:t>1 а</a:t>
            </a:r>
            <a:r>
              <a:rPr lang="ru-RU" dirty="0"/>
              <a:t>)</a:t>
            </a:r>
            <a:r>
              <a:rPr lang="ru-RU" b="1" dirty="0" smtClean="0"/>
              <a:t>;</a:t>
            </a:r>
            <a:endParaRPr lang="ru-RU" b="1" dirty="0"/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охватываемые </a:t>
            </a:r>
            <a:r>
              <a:rPr lang="ru-RU" b="1" i="1" dirty="0" smtClean="0"/>
              <a:t>(</a:t>
            </a:r>
            <a:r>
              <a:rPr lang="ru-RU" b="1" i="1" dirty="0" smtClean="0">
                <a:solidFill>
                  <a:srgbClr val="0000FF"/>
                </a:solidFill>
              </a:rPr>
              <a:t>наружные</a:t>
            </a:r>
            <a:r>
              <a:rPr lang="ru-RU" b="1" i="1" dirty="0" smtClean="0"/>
              <a:t> </a:t>
            </a:r>
            <a:r>
              <a:rPr lang="ru-RU" b="1" i="1" dirty="0"/>
              <a:t>поверхности) </a:t>
            </a:r>
            <a:r>
              <a:rPr lang="ru-RU" i="1" dirty="0"/>
              <a:t>– условно называемые </a:t>
            </a:r>
            <a:r>
              <a:rPr lang="ru-RU" b="1" i="1" dirty="0" smtClean="0"/>
              <a:t>«</a:t>
            </a:r>
            <a:r>
              <a:rPr lang="ru-RU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валами</a:t>
            </a:r>
            <a:r>
              <a:rPr lang="ru-RU" b="1" i="1" dirty="0" smtClean="0"/>
              <a:t>» </a:t>
            </a:r>
            <a:r>
              <a:rPr lang="en-US" i="1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i="1" dirty="0" smtClean="0"/>
              <a:t>)</a:t>
            </a:r>
            <a:r>
              <a:rPr lang="ru-RU" i="1" dirty="0" smtClean="0"/>
              <a:t> </a:t>
            </a:r>
            <a:r>
              <a:rPr lang="ru-RU" dirty="0"/>
              <a:t>(</a:t>
            </a:r>
            <a:r>
              <a:rPr lang="ru-RU" b="1" dirty="0">
                <a:solidFill>
                  <a:srgbClr val="FF0066"/>
                </a:solidFill>
              </a:rPr>
              <a:t>рис. </a:t>
            </a:r>
            <a:r>
              <a:rPr lang="ru-RU" b="1" dirty="0" smtClean="0">
                <a:solidFill>
                  <a:srgbClr val="FF0066"/>
                </a:solidFill>
              </a:rPr>
              <a:t>1 б</a:t>
            </a:r>
            <a:r>
              <a:rPr lang="ru-RU" dirty="0" smtClean="0"/>
              <a:t>)</a:t>
            </a:r>
            <a:r>
              <a:rPr lang="ru-RU" b="1" i="1" dirty="0" smtClean="0"/>
              <a:t>;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6093296"/>
            <a:ext cx="8959200" cy="646331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Рис. 6</a:t>
            </a:r>
            <a:r>
              <a:rPr lang="ru-RU" b="1" dirty="0" smtClean="0"/>
              <a:t> – </a:t>
            </a:r>
            <a:r>
              <a:rPr lang="ru-RU" dirty="0" smtClean="0"/>
              <a:t>Показано </a:t>
            </a:r>
            <a:r>
              <a:rPr lang="ru-RU" b="1" dirty="0" smtClean="0">
                <a:solidFill>
                  <a:srgbClr val="FF0000"/>
                </a:solidFill>
              </a:rPr>
              <a:t>верхнее </a:t>
            </a:r>
            <a:r>
              <a:rPr lang="ru-RU" dirty="0"/>
              <a:t>положительное отклонение (</a:t>
            </a:r>
            <a:r>
              <a:rPr lang="ru-RU" b="1" dirty="0">
                <a:solidFill>
                  <a:srgbClr val="0000FF"/>
                </a:solidFill>
              </a:rPr>
              <a:t>со знаком </a:t>
            </a:r>
            <a:r>
              <a:rPr lang="ru-RU" b="1" dirty="0">
                <a:solidFill>
                  <a:srgbClr val="FF0000"/>
                </a:solidFill>
              </a:rPr>
              <a:t>+) </a:t>
            </a:r>
            <a:r>
              <a:rPr lang="ru-RU" dirty="0"/>
              <a:t>и отрицательное </a:t>
            </a:r>
            <a:r>
              <a:rPr lang="ru-RU" b="1" dirty="0">
                <a:solidFill>
                  <a:srgbClr val="FF0000"/>
                </a:solidFill>
              </a:rPr>
              <a:t>нижнее</a:t>
            </a:r>
            <a:r>
              <a:rPr lang="ru-RU" dirty="0"/>
              <a:t> (</a:t>
            </a:r>
            <a:r>
              <a:rPr lang="ru-RU" b="1" dirty="0">
                <a:solidFill>
                  <a:srgbClr val="0000FF"/>
                </a:solidFill>
              </a:rPr>
              <a:t>со знаком </a:t>
            </a:r>
            <a:r>
              <a:rPr lang="ru-RU" b="1" dirty="0" smtClean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2" name="Picture 2" descr="https://topuch.ru/osnovnie-svedeniya-o-dopuskah-i-tehnicheskih-izmereniyah/138453_html_4f0151e8e47610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" y="1052736"/>
            <a:ext cx="9143214" cy="48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000" y="1052736"/>
            <a:ext cx="9001000" cy="5805264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300" b="1" i="1" u="sng" dirty="0" smtClean="0">
                <a:solidFill>
                  <a:srgbClr val="FF0000"/>
                </a:solidFill>
              </a:rPr>
              <a:t>Поле допуска</a:t>
            </a:r>
            <a:r>
              <a:rPr lang="ru-RU" sz="2300" dirty="0" smtClean="0"/>
              <a:t> </a:t>
            </a:r>
            <a:r>
              <a:rPr lang="ru-RU" sz="2300" dirty="0"/>
              <a:t> </a:t>
            </a:r>
            <a:r>
              <a:rPr lang="ru-RU" sz="2300" b="1" dirty="0"/>
              <a:t>– </a:t>
            </a:r>
            <a:r>
              <a:rPr lang="ru-RU" sz="2300" b="1" dirty="0" smtClean="0">
                <a:solidFill>
                  <a:srgbClr val="0000FF"/>
                </a:solidFill>
              </a:rPr>
              <a:t>поле, ограниченное наибольшим и наименьшим предельными размерами (</a:t>
            </a:r>
            <a:r>
              <a:rPr lang="ru-RU" sz="2300" b="1" dirty="0" smtClean="0"/>
              <a:t>или</a:t>
            </a:r>
            <a:r>
              <a:rPr lang="ru-RU" sz="2300" b="1" dirty="0" smtClean="0">
                <a:solidFill>
                  <a:srgbClr val="006600"/>
                </a:solidFill>
              </a:rPr>
              <a:t> поле</a:t>
            </a:r>
            <a:r>
              <a:rPr lang="ru-RU" sz="2300" b="1" dirty="0">
                <a:solidFill>
                  <a:srgbClr val="006600"/>
                </a:solidFill>
              </a:rPr>
              <a:t>, ограниченное верхним и нижним </a:t>
            </a:r>
            <a:r>
              <a:rPr lang="ru-RU" sz="2300" b="1" dirty="0" smtClean="0">
                <a:solidFill>
                  <a:srgbClr val="006600"/>
                </a:solidFill>
              </a:rPr>
              <a:t>отклонениями</a:t>
            </a:r>
            <a:r>
              <a:rPr lang="ru-RU" sz="2300" b="1" dirty="0" smtClean="0">
                <a:solidFill>
                  <a:srgbClr val="0000FF"/>
                </a:solidFill>
              </a:rPr>
              <a:t>). </a:t>
            </a:r>
            <a:endParaRPr lang="ru-RU" sz="2300" b="1" dirty="0">
              <a:solidFill>
                <a:srgbClr val="0000FF"/>
              </a:solidFill>
            </a:endParaRPr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300" dirty="0"/>
              <a:t>Поле допуска определяется </a:t>
            </a:r>
            <a:r>
              <a:rPr lang="ru-RU" sz="2300" b="1" dirty="0"/>
              <a:t>определяемое величиной допуска и его положением относительно номинального размера. </a:t>
            </a:r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300" dirty="0" smtClean="0"/>
              <a:t>При </a:t>
            </a:r>
            <a:r>
              <a:rPr lang="ru-RU" sz="2300" b="1" dirty="0" smtClean="0">
                <a:solidFill>
                  <a:srgbClr val="FF0000"/>
                </a:solidFill>
              </a:rPr>
              <a:t>графическом изображении </a:t>
            </a:r>
            <a:r>
              <a:rPr lang="ru-RU" sz="2300" dirty="0" smtClean="0"/>
              <a:t>поле допуска заключено между двумя линиями, соответствующими верхнему и нижнему отклонениям относительно нулевой линии.</a:t>
            </a:r>
          </a:p>
          <a:p>
            <a:pPr marL="0" indent="0">
              <a:buNone/>
            </a:pPr>
            <a:endParaRPr lang="ru-RU" sz="300" dirty="0" smtClean="0"/>
          </a:p>
          <a:p>
            <a:pPr marL="0" indent="0">
              <a:buNone/>
            </a:pPr>
            <a:r>
              <a:rPr lang="ru-RU" sz="2300" dirty="0" smtClean="0"/>
              <a:t>Все </a:t>
            </a:r>
            <a:r>
              <a:rPr lang="ru-RU" sz="2300" dirty="0"/>
              <a:t>поля допуска </a:t>
            </a:r>
            <a:r>
              <a:rPr lang="ru-RU" sz="2300" b="1" dirty="0">
                <a:solidFill>
                  <a:srgbClr val="FF0000"/>
                </a:solidFill>
              </a:rPr>
              <a:t>для отверстий и валов </a:t>
            </a:r>
            <a:r>
              <a:rPr lang="ru-RU" sz="2300" dirty="0"/>
              <a:t>обозначаются </a:t>
            </a:r>
            <a:r>
              <a:rPr lang="ru-RU" sz="2300" b="1" i="1" dirty="0"/>
              <a:t>буквами латинского алфавита</a:t>
            </a:r>
            <a:r>
              <a:rPr lang="ru-RU" sz="2300" dirty="0"/>
              <a:t>: </a:t>
            </a:r>
            <a:endParaRPr lang="ru-RU" sz="2300" dirty="0" smtClean="0"/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</a:rPr>
              <a:t>для </a:t>
            </a:r>
            <a:r>
              <a:rPr lang="ru-RU" sz="2300" b="1" dirty="0">
                <a:solidFill>
                  <a:srgbClr val="0000FF"/>
                </a:solidFill>
              </a:rPr>
              <a:t>отверстий  </a:t>
            </a:r>
            <a:r>
              <a:rPr lang="ru-RU" sz="2300" dirty="0"/>
              <a:t>– прописными буквами (</a:t>
            </a:r>
            <a:r>
              <a:rPr lang="en-US" sz="2300" b="1" dirty="0">
                <a:solidFill>
                  <a:srgbClr val="FF0000"/>
                </a:solidFill>
              </a:rPr>
              <a:t>H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en-US" sz="2300" b="1" dirty="0">
                <a:solidFill>
                  <a:srgbClr val="FF0000"/>
                </a:solidFill>
              </a:rPr>
              <a:t>K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en-US" sz="2300" b="1" dirty="0">
                <a:solidFill>
                  <a:srgbClr val="FF0000"/>
                </a:solidFill>
              </a:rPr>
              <a:t>F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en-US" sz="2300" b="1" dirty="0">
                <a:solidFill>
                  <a:srgbClr val="FF0000"/>
                </a:solidFill>
              </a:rPr>
              <a:t>G </a:t>
            </a:r>
            <a:r>
              <a:rPr lang="ru-RU" sz="2300" dirty="0"/>
              <a:t>и т. д.); </a:t>
            </a:r>
            <a:endParaRPr lang="ru-RU" sz="2300" dirty="0" smtClean="0"/>
          </a:p>
          <a:p>
            <a:pPr marL="450850" indent="-4508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</a:rPr>
              <a:t>для </a:t>
            </a:r>
            <a:r>
              <a:rPr lang="ru-RU" sz="2300" b="1" dirty="0">
                <a:solidFill>
                  <a:srgbClr val="0000FF"/>
                </a:solidFill>
              </a:rPr>
              <a:t>валов </a:t>
            </a:r>
            <a:r>
              <a:rPr lang="ru-RU" sz="2300" dirty="0"/>
              <a:t>– строчными (</a:t>
            </a:r>
            <a:r>
              <a:rPr lang="en-US" sz="2300" b="1" dirty="0">
                <a:solidFill>
                  <a:srgbClr val="FF0000"/>
                </a:solidFill>
              </a:rPr>
              <a:t>h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en-US" sz="2300" b="1" dirty="0">
                <a:solidFill>
                  <a:srgbClr val="FF0000"/>
                </a:solidFill>
              </a:rPr>
              <a:t>k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en-US" sz="2300" b="1" dirty="0">
                <a:solidFill>
                  <a:srgbClr val="FF0000"/>
                </a:solidFill>
              </a:rPr>
              <a:t>f</a:t>
            </a:r>
            <a:r>
              <a:rPr lang="ru-RU" sz="2300" b="1" dirty="0">
                <a:solidFill>
                  <a:srgbClr val="FF0000"/>
                </a:solidFill>
              </a:rPr>
              <a:t>, </a:t>
            </a:r>
            <a:r>
              <a:rPr lang="en-US" sz="2300" b="1" dirty="0">
                <a:solidFill>
                  <a:srgbClr val="FF0000"/>
                </a:solidFill>
              </a:rPr>
              <a:t>g </a:t>
            </a:r>
            <a:r>
              <a:rPr lang="ru-RU" sz="2300" dirty="0"/>
              <a:t>и т. д</a:t>
            </a:r>
            <a:r>
              <a:rPr lang="ru-RU" sz="2300" dirty="0" smtClean="0"/>
              <a:t>.).</a:t>
            </a:r>
          </a:p>
          <a:p>
            <a:pPr marL="450850" indent="0">
              <a:buClr>
                <a:srgbClr val="FF0000"/>
              </a:buClr>
              <a:buNone/>
            </a:pPr>
            <a:r>
              <a:rPr lang="ru-RU" altLang="ru-RU" sz="2300" dirty="0"/>
              <a:t>Ряд полей допусков обозначаются </a:t>
            </a:r>
            <a:r>
              <a:rPr lang="ru-RU" altLang="ru-RU" sz="2300" b="1" dirty="0">
                <a:solidFill>
                  <a:srgbClr val="FF0000"/>
                </a:solidFill>
              </a:rPr>
              <a:t>двумя буквами</a:t>
            </a:r>
            <a:r>
              <a:rPr lang="ru-RU" altLang="ru-RU" sz="2300" dirty="0"/>
              <a:t>, а </a:t>
            </a:r>
            <a:r>
              <a:rPr lang="ru-RU" altLang="ru-RU" sz="2300" b="1" dirty="0">
                <a:solidFill>
                  <a:srgbClr val="0000FF"/>
                </a:solidFill>
              </a:rPr>
              <a:t>буквы</a:t>
            </a:r>
            <a:r>
              <a:rPr lang="ru-RU" altLang="ru-RU" sz="2300" dirty="0"/>
              <a:t> </a:t>
            </a:r>
            <a:r>
              <a:rPr lang="ru-RU" altLang="ru-RU" sz="2300" b="1" dirty="0">
                <a:solidFill>
                  <a:srgbClr val="FF0000"/>
                </a:solidFill>
              </a:rPr>
              <a:t>О, W, Q</a:t>
            </a:r>
            <a:r>
              <a:rPr lang="ru-RU" altLang="ru-RU" sz="2300" dirty="0"/>
              <a:t> и </a:t>
            </a:r>
            <a:r>
              <a:rPr lang="ru-RU" altLang="ru-RU" sz="2300" b="1" dirty="0">
                <a:solidFill>
                  <a:srgbClr val="FF0000"/>
                </a:solidFill>
              </a:rPr>
              <a:t>L</a:t>
            </a:r>
            <a:r>
              <a:rPr lang="ru-RU" altLang="ru-RU" sz="2300" dirty="0"/>
              <a:t> не используются.</a:t>
            </a:r>
            <a:endParaRPr lang="ru-RU" sz="23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118"/>
            <a:ext cx="9144000" cy="1054854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Графическое (схематическое) </a:t>
            </a: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</a:rPr>
              <a:t>изображение 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параметров отверстия и вала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199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6093296"/>
            <a:ext cx="8959200" cy="400110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Рис. 7</a:t>
            </a:r>
            <a:r>
              <a:rPr lang="ru-RU" sz="2000" b="1" dirty="0" smtClean="0">
                <a:solidFill>
                  <a:srgbClr val="006600"/>
                </a:solidFill>
              </a:rPr>
              <a:t> – Посадка с зазором и посадка с натягом</a:t>
            </a:r>
            <a:endParaRPr lang="ru-RU" sz="2000" b="1" i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https://topuch.ru/osnovnie-svedeniya-o-dopuskah-i-tehnicheskih-izmereniyah/138453_html_c88623137268ff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" y="1844824"/>
            <a:ext cx="9074145" cy="28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728" y="116632"/>
            <a:ext cx="8784976" cy="1200329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Допуском размера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называется разность между наибольшим и наименьшим предельными размерами или алгебраическая разность между верхним и нижним отклонениями.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483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118"/>
            <a:ext cx="9144000" cy="1054854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Графическое (схематическое) </a:t>
            </a: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</a:rPr>
              <a:t>изображение 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параметров отверстия и вала</a:t>
            </a:r>
            <a:endParaRPr lang="ru-RU" sz="3000" dirty="0"/>
          </a:p>
        </p:txBody>
      </p:sp>
      <p:pic>
        <p:nvPicPr>
          <p:cNvPr id="5" name="Picture 10" descr="МЧ-5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8" y="1100994"/>
            <a:ext cx="8911816" cy="45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5686754"/>
            <a:ext cx="8424936" cy="110799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177800" algn="l"/>
            <a:r>
              <a:rPr lang="ru-RU" altLang="ru-RU" sz="2200" b="1" dirty="0">
                <a:solidFill>
                  <a:srgbClr val="0000FF"/>
                </a:solidFill>
              </a:rPr>
              <a:t>При графическом изображении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поле </a:t>
            </a:r>
            <a:r>
              <a:rPr lang="ru-RU" altLang="ru-RU" sz="2200" b="1" dirty="0">
                <a:solidFill>
                  <a:srgbClr val="FF0000"/>
                </a:solidFill>
              </a:rPr>
              <a:t>допуска </a:t>
            </a:r>
            <a:r>
              <a:rPr lang="ru-RU" altLang="ru-RU" sz="2200" b="1" dirty="0"/>
              <a:t>заключено </a:t>
            </a:r>
            <a:r>
              <a:rPr lang="ru-RU" altLang="ru-RU" sz="2200" b="1" dirty="0">
                <a:solidFill>
                  <a:srgbClr val="006600"/>
                </a:solidFill>
              </a:rPr>
              <a:t>между двумя линиями</a:t>
            </a:r>
            <a:r>
              <a:rPr lang="ru-RU" altLang="ru-RU" sz="2200" b="1" dirty="0"/>
              <a:t>, соответствующими </a:t>
            </a:r>
            <a:r>
              <a:rPr lang="ru-RU" altLang="ru-RU" sz="2200" b="1" dirty="0">
                <a:solidFill>
                  <a:srgbClr val="006600"/>
                </a:solidFill>
              </a:rPr>
              <a:t>верхнему и нижнему отклонениям относительно нулевой </a:t>
            </a:r>
            <a:r>
              <a:rPr lang="ru-RU" altLang="ru-RU" sz="2200" b="1" dirty="0" smtClean="0">
                <a:solidFill>
                  <a:srgbClr val="006600"/>
                </a:solidFill>
              </a:rPr>
              <a:t>линии</a:t>
            </a:r>
            <a:r>
              <a:rPr lang="ru-RU" alt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371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onspekta.net/poisk-ruru/baza1/2915283302377.files/image13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353"/>
            <a:ext cx="4788023" cy="265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konspekta.net/poisk-ruru/baza1/2915283302377.files/image137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068195"/>
            <a:ext cx="4427984" cy="18648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41573" y="1475492"/>
            <a:ext cx="1399935" cy="369332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Отверстие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7263" y="1368116"/>
            <a:ext cx="625492" cy="369332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Вал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87" y="4233862"/>
            <a:ext cx="4284857" cy="923330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dirty="0"/>
              <a:t>Верхнее отклонение: </a:t>
            </a:r>
            <a:r>
              <a:rPr lang="ru-RU" b="1" dirty="0">
                <a:solidFill>
                  <a:srgbClr val="FF0000"/>
                </a:solidFill>
              </a:rPr>
              <a:t>ES = +21 мкм </a:t>
            </a:r>
            <a:r>
              <a:rPr lang="ru-RU" dirty="0"/>
              <a:t>Нижнее отклонение: </a:t>
            </a:r>
            <a:r>
              <a:rPr lang="ru-RU" b="1" dirty="0">
                <a:solidFill>
                  <a:srgbClr val="FF0000"/>
                </a:solidFill>
              </a:rPr>
              <a:t>EI = 0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/>
              <a:t>Допуск</a:t>
            </a:r>
            <a:r>
              <a:rPr lang="ru-RU" dirty="0"/>
              <a:t>: </a:t>
            </a:r>
            <a:r>
              <a:rPr lang="ru-RU" b="1" dirty="0">
                <a:solidFill>
                  <a:srgbClr val="FF0000"/>
                </a:solidFill>
              </a:rPr>
              <a:t>T = ES 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EI = +21 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0 = 21 мкм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70" y="4233862"/>
            <a:ext cx="4860030" cy="923330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pPr algn="l"/>
            <a:r>
              <a:rPr lang="ru-RU" dirty="0"/>
              <a:t>Верхнее </a:t>
            </a:r>
            <a:r>
              <a:rPr lang="ru-RU" dirty="0" smtClean="0"/>
              <a:t>отклонение</a:t>
            </a:r>
            <a:r>
              <a:rPr lang="ru-RU" dirty="0"/>
              <a:t>: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= –</a:t>
            </a:r>
            <a:r>
              <a:rPr lang="ru-RU" b="1" dirty="0" smtClean="0">
                <a:solidFill>
                  <a:srgbClr val="FF0000"/>
                </a:solidFill>
              </a:rPr>
              <a:t> 20 </a:t>
            </a:r>
            <a:r>
              <a:rPr lang="ru-RU" b="1" dirty="0">
                <a:solidFill>
                  <a:srgbClr val="FF0000"/>
                </a:solidFill>
              </a:rPr>
              <a:t>мкм </a:t>
            </a:r>
            <a:r>
              <a:rPr lang="ru-RU" dirty="0"/>
              <a:t>Нижнее отклонение: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= –</a:t>
            </a:r>
            <a:r>
              <a:rPr lang="ru-RU" b="1" dirty="0" smtClean="0">
                <a:solidFill>
                  <a:srgbClr val="FF0000"/>
                </a:solidFill>
              </a:rPr>
              <a:t> 33 </a:t>
            </a:r>
            <a:r>
              <a:rPr lang="ru-RU" b="1" dirty="0">
                <a:solidFill>
                  <a:srgbClr val="FF0000"/>
                </a:solidFill>
              </a:rPr>
              <a:t>мкм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/>
              <a:t>Допуск</a:t>
            </a:r>
            <a:r>
              <a:rPr lang="ru-RU" dirty="0"/>
              <a:t>: </a:t>
            </a:r>
            <a:r>
              <a:rPr lang="ru-RU" b="1" dirty="0">
                <a:solidFill>
                  <a:srgbClr val="FF0000"/>
                </a:solidFill>
              </a:rPr>
              <a:t>Td =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ei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= – </a:t>
            </a:r>
            <a:r>
              <a:rPr lang="ru-RU" b="1" dirty="0" smtClean="0">
                <a:solidFill>
                  <a:srgbClr val="FF0000"/>
                </a:solidFill>
              </a:rPr>
              <a:t>20 </a:t>
            </a:r>
            <a:r>
              <a:rPr lang="ru-RU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(–33</a:t>
            </a:r>
            <a:r>
              <a:rPr lang="ru-RU" b="1" dirty="0">
                <a:solidFill>
                  <a:srgbClr val="FF0000"/>
                </a:solidFill>
              </a:rPr>
              <a:t>) = 13 мкм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2118"/>
            <a:ext cx="9144000" cy="1159346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Графическое (схематическое) </a:t>
            </a: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</a:rPr>
              <a:t>изображение </a:t>
            </a: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</a:rPr>
              <a:t>параметров отверстия и вала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104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11274"/>
          </a:xfrm>
        </p:spPr>
        <p:txBody>
          <a:bodyPr/>
          <a:lstStyle/>
          <a:p>
            <a:pPr algn="ctr"/>
            <a:r>
              <a:rPr lang="ru-RU" sz="2800" dirty="0"/>
              <a:t>Схема поля допуска на отверстие</a:t>
            </a:r>
          </a:p>
        </p:txBody>
      </p:sp>
      <p:pic>
        <p:nvPicPr>
          <p:cNvPr id="5" name="Рисунок 4" descr="https://arhivurokov.ru/multiurok/f/c/8/fc8c8b3ee131380a4848c405c285fdac25e07d3a/kompliekt-liektsii-po-uchiebnoi-distsiplinie-dopuski-i-tiekhnichieskiie-izmierieniia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5" y="836712"/>
            <a:ext cx="7893750" cy="58772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06" y="116632"/>
            <a:ext cx="8229600" cy="864096"/>
          </a:xfrm>
        </p:spPr>
        <p:txBody>
          <a:bodyPr/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расположения поля допуска относительно нулевой линии</a:t>
            </a:r>
          </a:p>
        </p:txBody>
      </p:sp>
      <p:pic>
        <p:nvPicPr>
          <p:cNvPr id="4" name="Рисунок 3" descr="https://arhivurokov.ru/multiurok/f/c/8/fc8c8b3ee131380a4848c405c285fdac25e07d3a/kompliekt-liektsii-po-uchiebnoi-distsiplinie-dopuski-i-tiekhnichieskiie-izmierieniia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5" y="1363177"/>
            <a:ext cx="7920880" cy="37877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2213" y="2973052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0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0823" y="2973052"/>
            <a:ext cx="412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0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6920" y="5306787"/>
            <a:ext cx="1149674" cy="584775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+0,1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65841" y="2367451"/>
            <a:ext cx="821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+ 0,1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06331" y="5314481"/>
            <a:ext cx="1261884" cy="584775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8381" y="376568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0,1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50961" y="5314481"/>
            <a:ext cx="1563269" cy="58477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± 0,2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3702" y="1872882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+ 0,2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52247" y="423775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0,2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354" y="3765689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0,1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3286" y="1877137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0,2</a:t>
            </a:r>
            <a:endParaRPr lang="ru-RU" sz="2400" dirty="0"/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V="1">
            <a:off x="904267" y="3327404"/>
            <a:ext cx="0" cy="18343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Прямоугольник 19"/>
          <p:cNvSpPr/>
          <p:nvPr/>
        </p:nvSpPr>
        <p:spPr>
          <a:xfrm>
            <a:off x="335797" y="3949635"/>
            <a:ext cx="553998" cy="1241439"/>
          </a:xfrm>
          <a:prstGeom prst="rect">
            <a:avLst/>
          </a:prstGeom>
          <a:solidFill>
            <a:srgbClr val="FCFCFC"/>
          </a:solidFill>
        </p:spPr>
        <p:txBody>
          <a:bodyPr vert="vert270"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D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ru-RU" sz="2400" b="1" i="1" baseline="-25000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= 15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624" y="2423205"/>
            <a:ext cx="476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624" y="326543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–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70271" y="3954126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0,2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70271" y="4734544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–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0,4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65847" y="2001526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+ 0,2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165848" y="1240301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+ 0,4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506571" y="2559561"/>
            <a:ext cx="1149674" cy="584775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+0,4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917816" y="2821531"/>
            <a:ext cx="67518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+0,2</a:t>
            </a:r>
            <a:endParaRPr lang="ru-RU" sz="21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394662" y="5316603"/>
            <a:ext cx="1261884" cy="584775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0,4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2750" y="5297781"/>
            <a:ext cx="1261884" cy="584775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73286" y="5266964"/>
            <a:ext cx="694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0,2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854581" y="5041820"/>
            <a:ext cx="676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1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9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71940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b="1" dirty="0" smtClean="0">
                <a:solidFill>
                  <a:srgbClr val="006600"/>
                </a:solidFill>
              </a:rPr>
              <a:t>Допуски и посадки</a:t>
            </a:r>
            <a:endParaRPr lang="ru-RU" altLang="ru-RU" sz="4000" b="1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2.2</a:t>
            </a:r>
            <a:r>
              <a:rPr lang="ru-RU" sz="6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ПОСАДКИ</a:t>
            </a:r>
            <a:endParaRPr lang="ru-RU" altLang="ru-RU" sz="6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56" y="4600817"/>
            <a:ext cx="1870944" cy="22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12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ПОСАДКИ</a:t>
            </a:r>
            <a:endParaRPr lang="ru-RU" sz="6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137" y="945860"/>
            <a:ext cx="8964488" cy="591214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1800" dirty="0"/>
              <a:t>Любая операция сборки деталей заключается в необходимости соединить или, как говорят, </a:t>
            </a:r>
            <a:r>
              <a:rPr lang="ru-RU" altLang="ru-RU" sz="1800" b="1" dirty="0">
                <a:solidFill>
                  <a:srgbClr val="0000FF"/>
                </a:solidFill>
              </a:rPr>
              <a:t>«посадить»</a:t>
            </a:r>
            <a:r>
              <a:rPr lang="ru-RU" altLang="ru-RU" sz="1800" dirty="0"/>
              <a:t>, одну деталь на другую </a:t>
            </a:r>
            <a:r>
              <a:rPr lang="ru-RU" altLang="ru-RU" sz="1800" dirty="0" smtClean="0"/>
              <a:t>– отсюда </a:t>
            </a:r>
            <a:r>
              <a:rPr lang="ru-RU" altLang="ru-RU" sz="1800" dirty="0"/>
              <a:t>и условно принятое в технике выражение </a:t>
            </a:r>
            <a:r>
              <a:rPr lang="ru-RU" altLang="ru-RU" sz="1800" b="1" dirty="0">
                <a:solidFill>
                  <a:srgbClr val="FF0066"/>
                </a:solidFill>
              </a:rPr>
              <a:t>посадка</a:t>
            </a:r>
            <a:r>
              <a:rPr lang="ru-RU" altLang="ru-RU" sz="1800" dirty="0"/>
              <a:t> для обозначения характера соединения </a:t>
            </a:r>
            <a:r>
              <a:rPr lang="ru-RU" altLang="ru-RU" sz="1800" dirty="0" smtClean="0"/>
              <a:t>деталей.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Под </a:t>
            </a:r>
            <a:r>
              <a:rPr lang="ru-RU" sz="1800" dirty="0"/>
              <a:t>термином </a:t>
            </a:r>
            <a:r>
              <a:rPr lang="ru-RU" sz="1800" b="1" i="1" dirty="0">
                <a:solidFill>
                  <a:srgbClr val="FF0000"/>
                </a:solidFill>
              </a:rPr>
              <a:t>посадка</a:t>
            </a:r>
            <a:r>
              <a:rPr lang="ru-RU" sz="1800" dirty="0"/>
              <a:t> понимают </a:t>
            </a:r>
            <a:r>
              <a:rPr lang="ru-RU" sz="1800" b="1" u="sng" dirty="0">
                <a:solidFill>
                  <a:srgbClr val="0000FF"/>
                </a:solidFill>
              </a:rPr>
              <a:t>степень подвижности </a:t>
            </a:r>
            <a:r>
              <a:rPr lang="ru-RU" sz="1800" b="1" dirty="0">
                <a:solidFill>
                  <a:srgbClr val="0000FF"/>
                </a:solidFill>
              </a:rPr>
              <a:t>собранных деталей относительно друг друга</a:t>
            </a:r>
            <a:r>
              <a:rPr lang="ru-RU" sz="1800" dirty="0"/>
              <a:t>, т.е. посадка характеризует </a:t>
            </a:r>
            <a:r>
              <a:rPr lang="ru-RU" sz="1800" b="1" i="1" dirty="0">
                <a:solidFill>
                  <a:srgbClr val="006600"/>
                </a:solidFill>
              </a:rPr>
              <a:t>большую или меньшую свободу относительного перемещения</a:t>
            </a:r>
            <a:r>
              <a:rPr lang="ru-RU" sz="1800" dirty="0">
                <a:solidFill>
                  <a:srgbClr val="006600"/>
                </a:solidFill>
              </a:rPr>
              <a:t> </a:t>
            </a:r>
            <a:r>
              <a:rPr lang="ru-RU" sz="1800" dirty="0"/>
              <a:t>или </a:t>
            </a:r>
            <a:r>
              <a:rPr lang="ru-RU" sz="1800" b="1" i="1" dirty="0">
                <a:solidFill>
                  <a:srgbClr val="006600"/>
                </a:solidFill>
              </a:rPr>
              <a:t>степень сопротивления взаимному смещению </a:t>
            </a:r>
            <a:r>
              <a:rPr lang="ru-RU" sz="1800" dirty="0"/>
              <a:t>соединяемых </a:t>
            </a:r>
            <a:r>
              <a:rPr lang="ru-RU" sz="1800" dirty="0" smtClean="0"/>
              <a:t>деталей, </a:t>
            </a:r>
            <a:r>
              <a:rPr lang="ru-RU" sz="1800" dirty="0" err="1" smtClean="0"/>
              <a:t>т.е</a:t>
            </a:r>
            <a:r>
              <a:rPr lang="ru-RU" sz="1800" dirty="0" smtClean="0"/>
              <a:t>: </a:t>
            </a:r>
            <a:endParaRPr lang="ru-RU" sz="1800" dirty="0"/>
          </a:p>
          <a:p>
            <a:pPr marL="711200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1800" dirty="0" smtClean="0"/>
              <a:t>одни соединения допускают определенную </a:t>
            </a:r>
            <a:r>
              <a:rPr lang="ru-RU" altLang="ru-RU" sz="1800" b="1" dirty="0">
                <a:solidFill>
                  <a:srgbClr val="0000FF"/>
                </a:solidFill>
              </a:rPr>
              <a:t>свободу движения деталей </a:t>
            </a:r>
            <a:r>
              <a:rPr lang="ru-RU" altLang="ru-RU" sz="1800" dirty="0"/>
              <a:t>относительно друг друга; </a:t>
            </a:r>
            <a:endParaRPr lang="ru-RU" altLang="ru-RU" sz="1800" dirty="0" smtClean="0"/>
          </a:p>
          <a:p>
            <a:pPr marL="711200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1800" dirty="0" smtClean="0"/>
              <a:t>другие</a:t>
            </a:r>
            <a:r>
              <a:rPr lang="ru-RU" altLang="ru-RU" sz="1800" dirty="0"/>
              <a:t>, наоборот, </a:t>
            </a:r>
            <a:r>
              <a:rPr lang="ru-RU" altLang="ru-RU" sz="1800" b="1" dirty="0">
                <a:solidFill>
                  <a:srgbClr val="0000FF"/>
                </a:solidFill>
              </a:rPr>
              <a:t>обеспечивают неподвижность </a:t>
            </a:r>
            <a:r>
              <a:rPr lang="ru-RU" altLang="ru-RU" sz="1800" dirty="0"/>
              <a:t>соединенных деталей.</a:t>
            </a:r>
            <a:endParaRPr lang="ru-RU" sz="1800" dirty="0" smtClean="0"/>
          </a:p>
          <a:p>
            <a:pPr marL="355600" indent="0" algn="just">
              <a:buNone/>
            </a:pPr>
            <a:r>
              <a:rPr lang="ru-RU" altLang="ru-RU" sz="1800" dirty="0"/>
              <a:t>Так, например, рабочий шкив ременной передачи должен быть плотно (неподвижно) насажен на вал, а холостой шкив может свободно вращаться на неподвижной оси.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1800" dirty="0"/>
              <a:t>Применение тех или иных посадок соответствует замыслу конструктора при проектировании машины</a:t>
            </a:r>
            <a:r>
              <a:rPr lang="ru-RU" altLang="ru-RU" sz="1800" dirty="0" smtClean="0"/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1800" dirty="0" smtClean="0"/>
              <a:t>В каждую из групп входит много разновидностей соединений, имеющих свои конструктивные особенности и свою область применения. Поэтому, в зависимости от эксплуатационных требований сборку соединений осуществляют с различными </a:t>
            </a:r>
            <a:r>
              <a:rPr lang="ru-RU" sz="1800" b="1" i="1" dirty="0" smtClean="0">
                <a:solidFill>
                  <a:srgbClr val="FF0000"/>
                </a:solidFill>
              </a:rPr>
              <a:t>посадками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2.2 </a:t>
            </a:r>
            <a:r>
              <a:rPr lang="ru-RU" dirty="0" smtClean="0">
                <a:solidFill>
                  <a:srgbClr val="FF0000"/>
                </a:solidFill>
              </a:rPr>
              <a:t>ПОСАДКА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9" y="692696"/>
            <a:ext cx="8585441" cy="45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883" y="5248236"/>
            <a:ext cx="8585440" cy="1089529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08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Пояснение терминов </a:t>
            </a:r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«отверстие»</a:t>
            </a:r>
            <a:r>
              <a:rPr lang="ru-RU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«вал»</a:t>
            </a:r>
            <a:endParaRPr lang="ru-RU" sz="2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ПОСАДКА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15715"/>
            <a:ext cx="8964488" cy="4093605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200" dirty="0"/>
              <a:t>Таким образом, под словом </a:t>
            </a:r>
            <a:r>
              <a:rPr lang="ru-RU" altLang="ru-RU" sz="2200" b="1" dirty="0"/>
              <a:t>посадка</a:t>
            </a:r>
            <a:r>
              <a:rPr lang="ru-RU" altLang="ru-RU" sz="2200" dirty="0"/>
              <a:t> понимается </a:t>
            </a:r>
            <a:r>
              <a:rPr lang="ru-RU" altLang="ru-RU" sz="2200" b="1" dirty="0">
                <a:solidFill>
                  <a:srgbClr val="0000FF"/>
                </a:solidFill>
              </a:rPr>
              <a:t>не конструкция самого соединения</a:t>
            </a:r>
            <a:r>
              <a:rPr lang="ru-RU" altLang="ru-RU" sz="2200" dirty="0"/>
              <a:t>, а </a:t>
            </a:r>
            <a:r>
              <a:rPr lang="ru-RU" altLang="ru-RU" sz="2200" b="1" dirty="0">
                <a:solidFill>
                  <a:srgbClr val="006600"/>
                </a:solidFill>
              </a:rPr>
              <a:t>степень подвижности собранных деталей относительно друг </a:t>
            </a:r>
            <a:r>
              <a:rPr lang="ru-RU" altLang="ru-RU" sz="2200" b="1" dirty="0" smtClean="0">
                <a:solidFill>
                  <a:srgbClr val="006600"/>
                </a:solidFill>
              </a:rPr>
              <a:t>друга</a:t>
            </a:r>
            <a:r>
              <a:rPr lang="ru-RU" altLang="ru-RU" sz="2200" dirty="0"/>
              <a:t>. </a:t>
            </a:r>
            <a:endParaRPr lang="ru-RU" altLang="ru-RU" sz="22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200" b="1" dirty="0" smtClean="0">
                <a:solidFill>
                  <a:srgbClr val="0000FF"/>
                </a:solidFill>
              </a:rPr>
              <a:t>Сборку </a:t>
            </a:r>
            <a:r>
              <a:rPr lang="ru-RU" altLang="ru-RU" sz="2200" b="1" dirty="0">
                <a:solidFill>
                  <a:srgbClr val="0000FF"/>
                </a:solidFill>
              </a:rPr>
              <a:t>двух деталей можно </a:t>
            </a:r>
            <a:r>
              <a:rPr lang="ru-RU" altLang="ru-RU" sz="2200" b="1" dirty="0" smtClean="0">
                <a:solidFill>
                  <a:srgbClr val="0000FF"/>
                </a:solidFill>
              </a:rPr>
              <a:t>осуществить:</a:t>
            </a:r>
          </a:p>
          <a:p>
            <a:pPr marL="712788" indent="-357188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FF0000"/>
                </a:solidFill>
              </a:rPr>
              <a:t>с </a:t>
            </a:r>
            <a:r>
              <a:rPr lang="ru-RU" altLang="ru-RU" sz="2200" b="1" dirty="0">
                <a:solidFill>
                  <a:srgbClr val="FF0000"/>
                </a:solidFill>
              </a:rPr>
              <a:t>зазором </a:t>
            </a:r>
            <a:r>
              <a:rPr lang="ru-RU" altLang="ru-RU" sz="2200" dirty="0"/>
              <a:t>(одна деталь свободно входит в другую) или </a:t>
            </a:r>
            <a:endParaRPr lang="ru-RU" altLang="ru-RU" sz="2200" dirty="0" smtClean="0"/>
          </a:p>
          <a:p>
            <a:pPr marL="712788" indent="-357188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solidFill>
                  <a:srgbClr val="FF0000"/>
                </a:solidFill>
              </a:rPr>
              <a:t>с </a:t>
            </a:r>
            <a:r>
              <a:rPr lang="ru-RU" altLang="ru-RU" sz="2200" b="1" dirty="0">
                <a:solidFill>
                  <a:srgbClr val="FF0000"/>
                </a:solidFill>
              </a:rPr>
              <a:t>натягом </a:t>
            </a:r>
            <a:r>
              <a:rPr lang="ru-RU" altLang="ru-RU" sz="2200" dirty="0"/>
              <a:t>(для соединения таких деталей необходимо применить усилие).</a:t>
            </a:r>
            <a:endParaRPr lang="ru-RU" sz="22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0000FF"/>
                </a:solidFill>
              </a:rPr>
              <a:t>Номинальный </a:t>
            </a:r>
            <a:r>
              <a:rPr lang="ru-RU" sz="2200" b="1" dirty="0">
                <a:solidFill>
                  <a:srgbClr val="0000FF"/>
                </a:solidFill>
              </a:rPr>
              <a:t>размер отверстия </a:t>
            </a:r>
            <a:r>
              <a:rPr lang="ru-RU" sz="2200" dirty="0"/>
              <a:t>и </a:t>
            </a:r>
            <a:r>
              <a:rPr lang="ru-RU" sz="2200" b="1" dirty="0">
                <a:solidFill>
                  <a:srgbClr val="0000FF"/>
                </a:solidFill>
              </a:rPr>
              <a:t>вала</a:t>
            </a:r>
            <a:r>
              <a:rPr lang="ru-RU" sz="2200" dirty="0"/>
              <a:t>, составляющих соединение является </a:t>
            </a:r>
            <a:r>
              <a:rPr lang="ru-RU" sz="2200" b="1" i="1" dirty="0">
                <a:solidFill>
                  <a:srgbClr val="006600"/>
                </a:solidFill>
              </a:rPr>
              <a:t>общим</a:t>
            </a:r>
            <a:r>
              <a:rPr lang="ru-RU" sz="2200" i="1" dirty="0">
                <a:solidFill>
                  <a:srgbClr val="006600"/>
                </a:solidFill>
              </a:rPr>
              <a:t> </a:t>
            </a:r>
            <a:r>
              <a:rPr lang="ru-RU" sz="2200" dirty="0"/>
              <a:t>и называется </a:t>
            </a:r>
            <a:r>
              <a:rPr lang="ru-RU" sz="2200" b="1" i="1" dirty="0">
                <a:solidFill>
                  <a:srgbClr val="FF0000"/>
                </a:solidFill>
              </a:rPr>
              <a:t>номинальным размером посадки</a:t>
            </a:r>
            <a:r>
              <a:rPr lang="ru-RU" sz="22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40954"/>
            <a:ext cx="8784976" cy="138499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2800" b="1" i="1" u="sng" dirty="0">
                <a:solidFill>
                  <a:srgbClr val="FF0000"/>
                </a:solidFill>
              </a:rPr>
              <a:t>Посадка</a:t>
            </a:r>
            <a:r>
              <a:rPr lang="ru-RU" sz="2800" dirty="0"/>
              <a:t> </a:t>
            </a:r>
            <a:r>
              <a:rPr lang="ru-RU" sz="2800" b="1" dirty="0"/>
              <a:t>– это характер соединения деталей, определяемый величиной получающихся в нем </a:t>
            </a:r>
            <a:r>
              <a:rPr lang="ru-RU" sz="2800" b="1" i="1" dirty="0">
                <a:solidFill>
                  <a:srgbClr val="0000FF"/>
                </a:solidFill>
              </a:rPr>
              <a:t>зазоров</a:t>
            </a:r>
            <a:r>
              <a:rPr lang="ru-RU" sz="2800" b="1" dirty="0"/>
              <a:t> или </a:t>
            </a:r>
            <a:r>
              <a:rPr lang="ru-RU" sz="2800" b="1" i="1" dirty="0">
                <a:solidFill>
                  <a:srgbClr val="0000FF"/>
                </a:solidFill>
              </a:rPr>
              <a:t>натягов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3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82"/>
            <a:ext cx="8229600" cy="504056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ПОСАДКА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56144"/>
            <a:ext cx="8784976" cy="20987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100" b="1" dirty="0">
                <a:solidFill>
                  <a:srgbClr val="FF0000"/>
                </a:solidFill>
              </a:rPr>
              <a:t>Тип посадки </a:t>
            </a:r>
            <a:r>
              <a:rPr lang="ru-RU" sz="2100" dirty="0"/>
              <a:t>определяется величиной и взаимным расположением полей допусков отверстия и вала. </a:t>
            </a:r>
          </a:p>
          <a:p>
            <a:pPr marL="0" indent="0">
              <a:spcBef>
                <a:spcPts val="0"/>
              </a:spcBef>
              <a:buNone/>
            </a:pPr>
            <a:endParaRPr lang="ru-RU" sz="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/>
              <a:t>Различают </a:t>
            </a:r>
            <a:r>
              <a:rPr lang="ru-RU" sz="2100" b="1" u="sng" dirty="0">
                <a:solidFill>
                  <a:srgbClr val="FF0000"/>
                </a:solidFill>
              </a:rPr>
              <a:t>три </a:t>
            </a:r>
            <a:r>
              <a:rPr lang="ru-RU" sz="2100" b="1" u="sng" dirty="0" smtClean="0">
                <a:solidFill>
                  <a:srgbClr val="FF0000"/>
                </a:solidFill>
              </a:rPr>
              <a:t>группы (типа) </a:t>
            </a:r>
            <a:r>
              <a:rPr lang="ru-RU" sz="2100" b="1" u="sng" dirty="0">
                <a:solidFill>
                  <a:srgbClr val="FF0000"/>
                </a:solidFill>
              </a:rPr>
              <a:t>посадок</a:t>
            </a:r>
            <a:r>
              <a:rPr lang="ru-RU" sz="2100" dirty="0"/>
              <a:t>: </a:t>
            </a:r>
            <a:endParaRPr lang="ru-RU" sz="2100" dirty="0" smtClean="0"/>
          </a:p>
          <a:p>
            <a:pPr lvl="1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0000FF"/>
                </a:solidFill>
              </a:rPr>
              <a:t>с </a:t>
            </a:r>
            <a:r>
              <a:rPr lang="ru-RU" sz="2100" b="1" dirty="0">
                <a:solidFill>
                  <a:srgbClr val="0000FF"/>
                </a:solidFill>
              </a:rPr>
              <a:t>зазором, </a:t>
            </a:r>
            <a:endParaRPr lang="ru-RU" sz="2100" b="1" dirty="0" smtClean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0000FF"/>
                </a:solidFill>
              </a:rPr>
              <a:t>с </a:t>
            </a:r>
            <a:r>
              <a:rPr lang="ru-RU" sz="2100" b="1" dirty="0">
                <a:solidFill>
                  <a:srgbClr val="0000FF"/>
                </a:solidFill>
              </a:rPr>
              <a:t>натягом и </a:t>
            </a:r>
            <a:endParaRPr lang="ru-RU" sz="2100" b="1" dirty="0" smtClean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0000FF"/>
                </a:solidFill>
              </a:rPr>
              <a:t>переходные</a:t>
            </a:r>
            <a:r>
              <a:rPr lang="ru-RU" sz="2100" dirty="0">
                <a:solidFill>
                  <a:srgbClr val="0000FF"/>
                </a:solidFill>
              </a:rPr>
              <a:t>.</a:t>
            </a:r>
            <a:endParaRPr lang="ru-RU" sz="21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7344"/>
            <a:ext cx="9001000" cy="35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6279703"/>
            <a:ext cx="3096344" cy="461665"/>
          </a:xfrm>
          <a:prstGeom prst="rect">
            <a:avLst/>
          </a:prstGeom>
          <a:solidFill>
            <a:srgbClr val="FCFCFC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Посадки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графическое построение полей допусков и посад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1596544"/>
            <a:ext cx="2564348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/>
              <a:t>Для </a:t>
            </a:r>
            <a:r>
              <a:rPr lang="ru-RU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посадок с зазором </a:t>
            </a:r>
            <a:r>
              <a:rPr lang="ru-RU" sz="1400" b="1" dirty="0">
                <a:solidFill>
                  <a:srgbClr val="0000FF"/>
                </a:solidFill>
              </a:rPr>
              <a:t>поле допуска отверстия </a:t>
            </a:r>
            <a:r>
              <a:rPr lang="ru-RU" sz="1400" b="1" dirty="0"/>
              <a:t>расположено </a:t>
            </a:r>
            <a:r>
              <a:rPr lang="ru-RU" sz="1400" b="1" dirty="0">
                <a:solidFill>
                  <a:srgbClr val="FF0000"/>
                </a:solidFill>
              </a:rPr>
              <a:t>над полем </a:t>
            </a:r>
            <a:r>
              <a:rPr lang="ru-RU" sz="1400" b="1" dirty="0">
                <a:solidFill>
                  <a:srgbClr val="0000FF"/>
                </a:solidFill>
              </a:rPr>
              <a:t>допуска вала</a:t>
            </a:r>
            <a:r>
              <a:rPr lang="ru-RU" sz="1400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3861048"/>
            <a:ext cx="2564348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/>
              <a:t>Для </a:t>
            </a:r>
            <a:r>
              <a:rPr lang="ru-RU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посадок с </a:t>
            </a:r>
            <a:r>
              <a:rPr lang="ru-RU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натягом </a:t>
            </a:r>
            <a:r>
              <a:rPr lang="ru-RU" sz="1400" b="1" dirty="0">
                <a:solidFill>
                  <a:srgbClr val="0000FF"/>
                </a:solidFill>
              </a:rPr>
              <a:t>поле </a:t>
            </a:r>
            <a:r>
              <a:rPr lang="ru-RU" sz="1400" b="1" dirty="0" smtClean="0">
                <a:solidFill>
                  <a:srgbClr val="0000FF"/>
                </a:solidFill>
              </a:rPr>
              <a:t>допуска вала </a:t>
            </a:r>
            <a:r>
              <a:rPr lang="ru-RU" sz="1400" b="1" dirty="0" smtClean="0"/>
              <a:t>расположено </a:t>
            </a:r>
            <a:r>
              <a:rPr lang="ru-RU" sz="1400" b="1" dirty="0">
                <a:solidFill>
                  <a:srgbClr val="FF0000"/>
                </a:solidFill>
              </a:rPr>
              <a:t>над полем </a:t>
            </a:r>
            <a:r>
              <a:rPr lang="ru-RU" sz="1400" b="1" dirty="0">
                <a:solidFill>
                  <a:srgbClr val="0000FF"/>
                </a:solidFill>
              </a:rPr>
              <a:t>допуска </a:t>
            </a:r>
            <a:r>
              <a:rPr lang="ru-RU" sz="1400" b="1" dirty="0" smtClean="0">
                <a:solidFill>
                  <a:srgbClr val="0000FF"/>
                </a:solidFill>
              </a:rPr>
              <a:t>отверстия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5844221"/>
            <a:ext cx="2564348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b="1" dirty="0"/>
              <a:t>В </a:t>
            </a:r>
            <a:r>
              <a:rPr lang="ru-RU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переходных посадках </a:t>
            </a:r>
            <a:r>
              <a:rPr lang="ru-RU" sz="1400" b="1" dirty="0">
                <a:solidFill>
                  <a:srgbClr val="0000FF"/>
                </a:solidFill>
              </a:rPr>
              <a:t>поля допусков </a:t>
            </a:r>
            <a:r>
              <a:rPr lang="ru-RU" sz="1400" b="1" dirty="0"/>
              <a:t>отверстия и вала </a:t>
            </a:r>
            <a:r>
              <a:rPr lang="ru-RU" sz="1400" b="1" dirty="0" smtClean="0">
                <a:solidFill>
                  <a:srgbClr val="FF0000"/>
                </a:solidFill>
              </a:rPr>
              <a:t>перекрываются (частично или полностью)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587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Посадки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 зазором</a:t>
            </a:r>
            <a:endParaRPr lang="ru-RU" sz="6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17" y="608813"/>
            <a:ext cx="8892479" cy="2108954"/>
          </a:xfrm>
          <a:solidFill>
            <a:srgbClr val="CCFFFF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300" b="1" i="1" u="sng" dirty="0" smtClean="0">
                <a:solidFill>
                  <a:srgbClr val="FF0000"/>
                </a:solidFill>
              </a:rPr>
              <a:t>Зазор</a:t>
            </a:r>
            <a:r>
              <a:rPr lang="ru-RU" sz="2300" dirty="0" smtClean="0"/>
              <a:t> </a:t>
            </a:r>
            <a:r>
              <a:rPr lang="ru-RU" sz="2300" b="1" dirty="0" smtClean="0"/>
              <a:t>– это положительная разность </a:t>
            </a:r>
            <a:r>
              <a:rPr lang="ru-RU" sz="2300" b="1" dirty="0"/>
              <a:t>размеров отверстия </a:t>
            </a:r>
            <a:r>
              <a:rPr lang="ru-RU" sz="2300" b="1" dirty="0" smtClean="0"/>
              <a:t>           </a:t>
            </a:r>
            <a:r>
              <a:rPr lang="en-US" sz="2300" b="1" i="1" dirty="0" smtClean="0">
                <a:solidFill>
                  <a:srgbClr val="FF0000"/>
                </a:solidFill>
              </a:rPr>
              <a:t>D</a:t>
            </a:r>
            <a:r>
              <a:rPr lang="en-US" sz="2300" b="1" dirty="0" smtClean="0"/>
              <a:t> </a:t>
            </a:r>
            <a:r>
              <a:rPr lang="ru-RU" sz="2300" b="1" dirty="0"/>
              <a:t>и вала </a:t>
            </a:r>
            <a:r>
              <a:rPr lang="en-US" sz="2300" b="1" i="1" dirty="0">
                <a:solidFill>
                  <a:srgbClr val="FF0000"/>
                </a:solidFill>
              </a:rPr>
              <a:t>d</a:t>
            </a:r>
            <a:r>
              <a:rPr lang="ru-RU" sz="2300" b="1" dirty="0"/>
              <a:t>, </a:t>
            </a:r>
            <a:r>
              <a:rPr lang="ru-RU" sz="2300" b="1" dirty="0" smtClean="0"/>
              <a:t>когда </a:t>
            </a:r>
            <a:r>
              <a:rPr lang="ru-RU" sz="2300" b="1" dirty="0"/>
              <a:t>размер отверстия </a:t>
            </a:r>
            <a:r>
              <a:rPr lang="ru-RU" sz="2300" b="1" u="sng" dirty="0">
                <a:solidFill>
                  <a:srgbClr val="006600"/>
                </a:solidFill>
              </a:rPr>
              <a:t>больше</a:t>
            </a:r>
            <a:r>
              <a:rPr lang="ru-RU" sz="2300" b="1" dirty="0"/>
              <a:t> размера </a:t>
            </a:r>
            <a:r>
              <a:rPr lang="ru-RU" sz="2300" b="1" dirty="0" smtClean="0"/>
              <a:t>вала:      </a:t>
            </a:r>
            <a:r>
              <a:rPr lang="ru-RU" sz="2300" b="1" i="1" dirty="0" smtClean="0">
                <a:solidFill>
                  <a:srgbClr val="006600"/>
                </a:solidFill>
              </a:rPr>
              <a:t>D </a:t>
            </a:r>
            <a:r>
              <a:rPr lang="ru-RU" sz="2300" b="1" i="1" dirty="0">
                <a:solidFill>
                  <a:srgbClr val="006600"/>
                </a:solidFill>
              </a:rPr>
              <a:t>&gt; d</a:t>
            </a:r>
            <a:r>
              <a:rPr lang="ru-RU" sz="2300" b="1" i="1" dirty="0" smtClean="0">
                <a:solidFill>
                  <a:srgbClr val="006600"/>
                </a:solidFill>
              </a:rPr>
              <a:t> </a:t>
            </a:r>
            <a:r>
              <a:rPr lang="ru-RU" sz="2300" b="1" i="1" dirty="0">
                <a:solidFill>
                  <a:srgbClr val="FF0000"/>
                </a:solidFill>
              </a:rPr>
              <a:t>(рис. </a:t>
            </a:r>
            <a:r>
              <a:rPr lang="ru-RU" sz="2300" b="1" i="1" dirty="0" smtClean="0">
                <a:solidFill>
                  <a:srgbClr val="FF0000"/>
                </a:solidFill>
              </a:rPr>
              <a:t>6, </a:t>
            </a:r>
            <a:r>
              <a:rPr lang="ru-RU" sz="2300" b="1" i="1" dirty="0">
                <a:solidFill>
                  <a:srgbClr val="FF0000"/>
                </a:solidFill>
              </a:rPr>
              <a:t>а</a:t>
            </a:r>
            <a:r>
              <a:rPr lang="ru-RU" sz="2300" dirty="0"/>
              <a:t>). </a:t>
            </a:r>
            <a:endParaRPr lang="ru-RU" sz="23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FF0000"/>
                </a:solidFill>
              </a:rPr>
              <a:t>S = D – </a:t>
            </a:r>
            <a:r>
              <a:rPr lang="ru-RU" b="1" i="1" dirty="0" smtClean="0">
                <a:solidFill>
                  <a:srgbClr val="FF0000"/>
                </a:solidFill>
              </a:rPr>
              <a:t>d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i="1" dirty="0" smtClean="0"/>
              <a:t>где </a:t>
            </a:r>
            <a:r>
              <a:rPr lang="ru-RU" sz="2300" b="1" i="1" dirty="0">
                <a:solidFill>
                  <a:srgbClr val="FF0000"/>
                </a:solidFill>
              </a:rPr>
              <a:t>D</a:t>
            </a:r>
            <a:r>
              <a:rPr lang="ru-RU" sz="2300" i="1" dirty="0"/>
              <a:t> – диаметр отверстия; </a:t>
            </a:r>
            <a:r>
              <a:rPr lang="ru-RU" sz="2300" b="1" i="1" dirty="0">
                <a:solidFill>
                  <a:srgbClr val="FF0000"/>
                </a:solidFill>
              </a:rPr>
              <a:t>d </a:t>
            </a:r>
            <a:r>
              <a:rPr lang="ru-RU" sz="2300" i="1" dirty="0"/>
              <a:t>– диаметр </a:t>
            </a:r>
            <a:r>
              <a:rPr lang="ru-RU" sz="2300" i="1" dirty="0" smtClean="0"/>
              <a:t>вала</a:t>
            </a:r>
            <a:endParaRPr lang="ru-RU" sz="23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507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1)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ПОСАДКИ С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ЗАЗОРОМ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94017"/>
            <a:ext cx="9036496" cy="415498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2400" dirty="0"/>
              <a:t>Зазор обеспечивает </a:t>
            </a:r>
            <a:r>
              <a:rPr lang="ru-RU" sz="2400" b="1" i="1" dirty="0">
                <a:solidFill>
                  <a:srgbClr val="0070C0"/>
                </a:solidFill>
              </a:rPr>
              <a:t>свободное перемещение </a:t>
            </a:r>
            <a:r>
              <a:rPr lang="ru-RU" sz="2400" dirty="0"/>
              <a:t>(вращение) вала в отверстии. Поэтому посадки с зазором называют </a:t>
            </a:r>
            <a:r>
              <a:rPr lang="ru-RU" sz="2400" b="1" i="1" dirty="0">
                <a:solidFill>
                  <a:srgbClr val="FF0000"/>
                </a:solidFill>
              </a:rPr>
              <a:t>подвижными посадками</a:t>
            </a:r>
            <a:r>
              <a:rPr lang="ru-RU" sz="2400" b="1" i="1" dirty="0"/>
              <a:t>.</a:t>
            </a:r>
            <a:r>
              <a:rPr lang="ru-RU" sz="2400" dirty="0"/>
              <a:t> </a:t>
            </a:r>
          </a:p>
          <a:p>
            <a:pPr marL="0" indent="0" algn="l">
              <a:buNone/>
            </a:pPr>
            <a:r>
              <a:rPr lang="ru-RU" sz="2400" b="1" u="sng" dirty="0">
                <a:solidFill>
                  <a:srgbClr val="006600"/>
                </a:solidFill>
              </a:rPr>
              <a:t>Чем больше зазор, тем больше свобода в перемещении</a:t>
            </a:r>
            <a:r>
              <a:rPr lang="ru-RU" sz="2400" dirty="0"/>
              <a:t>. </a:t>
            </a:r>
          </a:p>
          <a:p>
            <a:pPr marL="0" indent="0" algn="l">
              <a:buNone/>
            </a:pPr>
            <a:r>
              <a:rPr lang="ru-RU" sz="2400" dirty="0"/>
              <a:t>Однако в действительности при конструировании машин с подвижными посадками выбирают такой зазор, при котором будет </a:t>
            </a:r>
            <a:r>
              <a:rPr lang="ru-RU" sz="2400" b="1" i="1" dirty="0">
                <a:solidFill>
                  <a:srgbClr val="0070C0"/>
                </a:solidFill>
              </a:rPr>
              <a:t>минимальным коэффициент трения вала и отверстия</a:t>
            </a:r>
            <a:r>
              <a:rPr lang="ru-RU" sz="2400" dirty="0"/>
              <a:t>.</a:t>
            </a:r>
          </a:p>
          <a:p>
            <a:pPr marL="0" indent="0" algn="l">
              <a:buNone/>
            </a:pPr>
            <a:r>
              <a:rPr lang="ru-RU" sz="2400" dirty="0"/>
              <a:t>Размеры зазора будут колебаться </a:t>
            </a:r>
            <a:r>
              <a:rPr lang="ru-RU" sz="2400" b="1" dirty="0">
                <a:solidFill>
                  <a:srgbClr val="0000FF"/>
                </a:solidFill>
              </a:rPr>
              <a:t>от наибольшего значения до наименьшего </a:t>
            </a:r>
            <a:r>
              <a:rPr lang="ru-RU" sz="2400" dirty="0"/>
              <a:t>из-за колебаний размеров сопрягаемых деталей в пределах заданных полей допусков.</a:t>
            </a:r>
          </a:p>
        </p:txBody>
      </p:sp>
    </p:spTree>
    <p:extLst>
      <p:ext uri="{BB962C8B-B14F-4D97-AF65-F5344CB8AC3E}">
        <p14:creationId xmlns:p14="http://schemas.microsoft.com/office/powerpoint/2010/main" val="31359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309320"/>
            <a:ext cx="8064896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Рис.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Схема сопряжения отверстия и вала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 зазором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148" y="-35115"/>
            <a:ext cx="2458616" cy="927100"/>
          </a:xfrm>
        </p:spPr>
        <p:txBody>
          <a:bodyPr/>
          <a:lstStyle/>
          <a:p>
            <a:pPr algn="ctr"/>
            <a:r>
              <a:rPr lang="ru-RU" sz="3200" dirty="0" smtClean="0"/>
              <a:t>ЗАЗОР</a:t>
            </a:r>
            <a:endParaRPr lang="ru-RU" sz="32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61901" y="1574928"/>
            <a:ext cx="6552728" cy="4507061"/>
            <a:chOff x="2672" y="131"/>
            <a:chExt cx="3179" cy="2233"/>
          </a:xfrm>
        </p:grpSpPr>
        <p:sp>
          <p:nvSpPr>
            <p:cNvPr id="4" name="AutoShape 18"/>
            <p:cNvSpPr>
              <a:spLocks/>
            </p:cNvSpPr>
            <p:nvPr/>
          </p:nvSpPr>
          <p:spPr bwMode="auto">
            <a:xfrm>
              <a:off x="3079" y="149"/>
              <a:ext cx="1001" cy="2200"/>
            </a:xfrm>
            <a:custGeom>
              <a:avLst/>
              <a:gdLst>
                <a:gd name="T0" fmla="+- 0 4080 3079"/>
                <a:gd name="T1" fmla="*/ T0 w 1001"/>
                <a:gd name="T2" fmla="+- 0 149 149"/>
                <a:gd name="T3" fmla="*/ 149 h 2200"/>
                <a:gd name="T4" fmla="+- 0 3079 3079"/>
                <a:gd name="T5" fmla="*/ T4 w 1001"/>
                <a:gd name="T6" fmla="+- 0 149 149"/>
                <a:gd name="T7" fmla="*/ 149 h 2200"/>
                <a:gd name="T8" fmla="+- 0 3079 3079"/>
                <a:gd name="T9" fmla="*/ T8 w 1001"/>
                <a:gd name="T10" fmla="+- 0 2349 149"/>
                <a:gd name="T11" fmla="*/ 2349 h 2200"/>
                <a:gd name="T12" fmla="+- 0 4080 3079"/>
                <a:gd name="T13" fmla="*/ T12 w 1001"/>
                <a:gd name="T14" fmla="+- 0 2349 149"/>
                <a:gd name="T15" fmla="*/ 2349 h 2200"/>
                <a:gd name="T16" fmla="+- 0 4080 3079"/>
                <a:gd name="T17" fmla="*/ T16 w 1001"/>
                <a:gd name="T18" fmla="+- 0 149 149"/>
                <a:gd name="T19" fmla="*/ 149 h 2200"/>
                <a:gd name="T20" fmla="+- 0 4080 3079"/>
                <a:gd name="T21" fmla="*/ T20 w 1001"/>
                <a:gd name="T22" fmla="+- 0 523 149"/>
                <a:gd name="T23" fmla="*/ 523 h 2200"/>
                <a:gd name="T24" fmla="+- 0 3079 3079"/>
                <a:gd name="T25" fmla="*/ T24 w 1001"/>
                <a:gd name="T26" fmla="+- 0 523 149"/>
                <a:gd name="T27" fmla="*/ 523 h 2200"/>
                <a:gd name="T28" fmla="+- 0 3079 3079"/>
                <a:gd name="T29" fmla="*/ T28 w 1001"/>
                <a:gd name="T30" fmla="+- 0 1975 149"/>
                <a:gd name="T31" fmla="*/ 1975 h 2200"/>
                <a:gd name="T32" fmla="+- 0 4080 3079"/>
                <a:gd name="T33" fmla="*/ T32 w 1001"/>
                <a:gd name="T34" fmla="+- 0 1975 149"/>
                <a:gd name="T35" fmla="*/ 1975 h 2200"/>
                <a:gd name="T36" fmla="+- 0 4080 3079"/>
                <a:gd name="T37" fmla="*/ T36 w 1001"/>
                <a:gd name="T38" fmla="+- 0 523 149"/>
                <a:gd name="T39" fmla="*/ 523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001" h="2200">
                  <a:moveTo>
                    <a:pt x="1001" y="0"/>
                  </a:moveTo>
                  <a:lnTo>
                    <a:pt x="0" y="0"/>
                  </a:lnTo>
                  <a:lnTo>
                    <a:pt x="0" y="2200"/>
                  </a:lnTo>
                  <a:lnTo>
                    <a:pt x="1001" y="2200"/>
                  </a:lnTo>
                  <a:lnTo>
                    <a:pt x="1001" y="0"/>
                  </a:lnTo>
                  <a:close/>
                  <a:moveTo>
                    <a:pt x="1001" y="374"/>
                  </a:moveTo>
                  <a:lnTo>
                    <a:pt x="0" y="374"/>
                  </a:lnTo>
                  <a:lnTo>
                    <a:pt x="0" y="1826"/>
                  </a:lnTo>
                  <a:lnTo>
                    <a:pt x="1001" y="1826"/>
                  </a:lnTo>
                  <a:lnTo>
                    <a:pt x="1001" y="374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2924" y="1249"/>
              <a:ext cx="1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16"/>
            <p:cNvSpPr>
              <a:spLocks/>
            </p:cNvSpPr>
            <p:nvPr/>
          </p:nvSpPr>
          <p:spPr bwMode="auto">
            <a:xfrm>
              <a:off x="2672" y="522"/>
              <a:ext cx="407" cy="1452"/>
            </a:xfrm>
            <a:custGeom>
              <a:avLst/>
              <a:gdLst>
                <a:gd name="T0" fmla="+- 0 3079 2672"/>
                <a:gd name="T1" fmla="*/ T0 w 407"/>
                <a:gd name="T2" fmla="+- 0 523 523"/>
                <a:gd name="T3" fmla="*/ 523 h 1452"/>
                <a:gd name="T4" fmla="+- 0 2672 2672"/>
                <a:gd name="T5" fmla="*/ T4 w 407"/>
                <a:gd name="T6" fmla="+- 0 523 523"/>
                <a:gd name="T7" fmla="*/ 523 h 1452"/>
                <a:gd name="T8" fmla="+- 0 3079 2672"/>
                <a:gd name="T9" fmla="*/ T8 w 407"/>
                <a:gd name="T10" fmla="+- 0 1975 523"/>
                <a:gd name="T11" fmla="*/ 1975 h 1452"/>
                <a:gd name="T12" fmla="+- 0 2672 2672"/>
                <a:gd name="T13" fmla="*/ T12 w 407"/>
                <a:gd name="T14" fmla="+- 0 1975 523"/>
                <a:gd name="T15" fmla="*/ 1975 h 14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07" h="1452">
                  <a:moveTo>
                    <a:pt x="407" y="0"/>
                  </a:moveTo>
                  <a:lnTo>
                    <a:pt x="0" y="0"/>
                  </a:lnTo>
                  <a:moveTo>
                    <a:pt x="407" y="1452"/>
                  </a:moveTo>
                  <a:lnTo>
                    <a:pt x="0" y="145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15"/>
            <p:cNvSpPr>
              <a:spLocks/>
            </p:cNvSpPr>
            <p:nvPr/>
          </p:nvSpPr>
          <p:spPr bwMode="auto">
            <a:xfrm>
              <a:off x="2710" y="522"/>
              <a:ext cx="120" cy="1452"/>
            </a:xfrm>
            <a:custGeom>
              <a:avLst/>
              <a:gdLst>
                <a:gd name="T0" fmla="+- 0 2711 2711"/>
                <a:gd name="T1" fmla="*/ T0 w 120"/>
                <a:gd name="T2" fmla="+- 0 1855 523"/>
                <a:gd name="T3" fmla="*/ 1855 h 1452"/>
                <a:gd name="T4" fmla="+- 0 2771 2711"/>
                <a:gd name="T5" fmla="*/ T4 w 120"/>
                <a:gd name="T6" fmla="+- 0 1975 523"/>
                <a:gd name="T7" fmla="*/ 1975 h 1452"/>
                <a:gd name="T8" fmla="+- 0 2807 2711"/>
                <a:gd name="T9" fmla="*/ T8 w 120"/>
                <a:gd name="T10" fmla="+- 0 1903 523"/>
                <a:gd name="T11" fmla="*/ 1903 h 1452"/>
                <a:gd name="T12" fmla="+- 0 2771 2711"/>
                <a:gd name="T13" fmla="*/ T12 w 120"/>
                <a:gd name="T14" fmla="+- 0 1903 523"/>
                <a:gd name="T15" fmla="*/ 1903 h 1452"/>
                <a:gd name="T16" fmla="+- 0 2766 2711"/>
                <a:gd name="T17" fmla="*/ T16 w 120"/>
                <a:gd name="T18" fmla="+- 0 1900 523"/>
                <a:gd name="T19" fmla="*/ 1900 h 1452"/>
                <a:gd name="T20" fmla="+- 0 2764 2711"/>
                <a:gd name="T21" fmla="*/ T20 w 120"/>
                <a:gd name="T22" fmla="+- 0 1895 523"/>
                <a:gd name="T23" fmla="*/ 1895 h 1452"/>
                <a:gd name="T24" fmla="+- 0 2764 2711"/>
                <a:gd name="T25" fmla="*/ T24 w 120"/>
                <a:gd name="T26" fmla="+- 0 1891 523"/>
                <a:gd name="T27" fmla="*/ 1891 h 1452"/>
                <a:gd name="T28" fmla="+- 0 2711 2711"/>
                <a:gd name="T29" fmla="*/ T28 w 120"/>
                <a:gd name="T30" fmla="+- 0 1855 523"/>
                <a:gd name="T31" fmla="*/ 1855 h 1452"/>
                <a:gd name="T32" fmla="+- 0 2778 2711"/>
                <a:gd name="T33" fmla="*/ T32 w 120"/>
                <a:gd name="T34" fmla="+- 0 1891 523"/>
                <a:gd name="T35" fmla="*/ 1891 h 1452"/>
                <a:gd name="T36" fmla="+- 0 2771 2711"/>
                <a:gd name="T37" fmla="*/ T36 w 120"/>
                <a:gd name="T38" fmla="+- 0 1895 523"/>
                <a:gd name="T39" fmla="*/ 1895 h 1452"/>
                <a:gd name="T40" fmla="+- 0 2764 2711"/>
                <a:gd name="T41" fmla="*/ T40 w 120"/>
                <a:gd name="T42" fmla="+- 0 1895 523"/>
                <a:gd name="T43" fmla="*/ 1895 h 1452"/>
                <a:gd name="T44" fmla="+- 0 2766 2711"/>
                <a:gd name="T45" fmla="*/ T44 w 120"/>
                <a:gd name="T46" fmla="+- 0 1900 523"/>
                <a:gd name="T47" fmla="*/ 1900 h 1452"/>
                <a:gd name="T48" fmla="+- 0 2771 2711"/>
                <a:gd name="T49" fmla="*/ T48 w 120"/>
                <a:gd name="T50" fmla="+- 0 1903 523"/>
                <a:gd name="T51" fmla="*/ 1903 h 1452"/>
                <a:gd name="T52" fmla="+- 0 2777 2711"/>
                <a:gd name="T53" fmla="*/ T52 w 120"/>
                <a:gd name="T54" fmla="+- 0 1900 523"/>
                <a:gd name="T55" fmla="*/ 1900 h 1452"/>
                <a:gd name="T56" fmla="+- 0 2778 2711"/>
                <a:gd name="T57" fmla="*/ T56 w 120"/>
                <a:gd name="T58" fmla="+- 0 1895 523"/>
                <a:gd name="T59" fmla="*/ 1895 h 1452"/>
                <a:gd name="T60" fmla="+- 0 2771 2711"/>
                <a:gd name="T61" fmla="*/ T60 w 120"/>
                <a:gd name="T62" fmla="+- 0 1895 523"/>
                <a:gd name="T63" fmla="*/ 1895 h 1452"/>
                <a:gd name="T64" fmla="+- 0 2764 2711"/>
                <a:gd name="T65" fmla="*/ T64 w 120"/>
                <a:gd name="T66" fmla="+- 0 1891 523"/>
                <a:gd name="T67" fmla="*/ 1891 h 1452"/>
                <a:gd name="T68" fmla="+- 0 2778 2711"/>
                <a:gd name="T69" fmla="*/ T68 w 120"/>
                <a:gd name="T70" fmla="+- 0 1891 523"/>
                <a:gd name="T71" fmla="*/ 1891 h 1452"/>
                <a:gd name="T72" fmla="+- 0 2831 2711"/>
                <a:gd name="T73" fmla="*/ T72 w 120"/>
                <a:gd name="T74" fmla="+- 0 1855 523"/>
                <a:gd name="T75" fmla="*/ 1855 h 1452"/>
                <a:gd name="T76" fmla="+- 0 2778 2711"/>
                <a:gd name="T77" fmla="*/ T76 w 120"/>
                <a:gd name="T78" fmla="+- 0 1891 523"/>
                <a:gd name="T79" fmla="*/ 1891 h 1452"/>
                <a:gd name="T80" fmla="+- 0 2778 2711"/>
                <a:gd name="T81" fmla="*/ T80 w 120"/>
                <a:gd name="T82" fmla="+- 0 1895 523"/>
                <a:gd name="T83" fmla="*/ 1895 h 1452"/>
                <a:gd name="T84" fmla="+- 0 2777 2711"/>
                <a:gd name="T85" fmla="*/ T84 w 120"/>
                <a:gd name="T86" fmla="+- 0 1900 523"/>
                <a:gd name="T87" fmla="*/ 1900 h 1452"/>
                <a:gd name="T88" fmla="+- 0 2771 2711"/>
                <a:gd name="T89" fmla="*/ T88 w 120"/>
                <a:gd name="T90" fmla="+- 0 1903 523"/>
                <a:gd name="T91" fmla="*/ 1903 h 1452"/>
                <a:gd name="T92" fmla="+- 0 2807 2711"/>
                <a:gd name="T93" fmla="*/ T92 w 120"/>
                <a:gd name="T94" fmla="+- 0 1903 523"/>
                <a:gd name="T95" fmla="*/ 1903 h 1452"/>
                <a:gd name="T96" fmla="+- 0 2831 2711"/>
                <a:gd name="T97" fmla="*/ T96 w 120"/>
                <a:gd name="T98" fmla="+- 0 1855 523"/>
                <a:gd name="T99" fmla="*/ 1855 h 1452"/>
                <a:gd name="T100" fmla="+- 0 2771 2711"/>
                <a:gd name="T101" fmla="*/ T100 w 120"/>
                <a:gd name="T102" fmla="+- 0 603 523"/>
                <a:gd name="T103" fmla="*/ 603 h 1452"/>
                <a:gd name="T104" fmla="+- 0 2764 2711"/>
                <a:gd name="T105" fmla="*/ T104 w 120"/>
                <a:gd name="T106" fmla="+- 0 608 523"/>
                <a:gd name="T107" fmla="*/ 608 h 1452"/>
                <a:gd name="T108" fmla="+- 0 2764 2711"/>
                <a:gd name="T109" fmla="*/ T108 w 120"/>
                <a:gd name="T110" fmla="+- 0 1891 523"/>
                <a:gd name="T111" fmla="*/ 1891 h 1452"/>
                <a:gd name="T112" fmla="+- 0 2771 2711"/>
                <a:gd name="T113" fmla="*/ T112 w 120"/>
                <a:gd name="T114" fmla="+- 0 1895 523"/>
                <a:gd name="T115" fmla="*/ 1895 h 1452"/>
                <a:gd name="T116" fmla="+- 0 2778 2711"/>
                <a:gd name="T117" fmla="*/ T116 w 120"/>
                <a:gd name="T118" fmla="+- 0 1891 523"/>
                <a:gd name="T119" fmla="*/ 1891 h 1452"/>
                <a:gd name="T120" fmla="+- 0 2778 2711"/>
                <a:gd name="T121" fmla="*/ T120 w 120"/>
                <a:gd name="T122" fmla="+- 0 608 523"/>
                <a:gd name="T123" fmla="*/ 608 h 1452"/>
                <a:gd name="T124" fmla="+- 0 2771 2711"/>
                <a:gd name="T125" fmla="*/ T124 w 120"/>
                <a:gd name="T126" fmla="+- 0 603 523"/>
                <a:gd name="T127" fmla="*/ 603 h 1452"/>
                <a:gd name="T128" fmla="+- 0 2771 2711"/>
                <a:gd name="T129" fmla="*/ T128 w 120"/>
                <a:gd name="T130" fmla="+- 0 523 523"/>
                <a:gd name="T131" fmla="*/ 523 h 1452"/>
                <a:gd name="T132" fmla="+- 0 2711 2711"/>
                <a:gd name="T133" fmla="*/ T132 w 120"/>
                <a:gd name="T134" fmla="+- 0 643 523"/>
                <a:gd name="T135" fmla="*/ 643 h 1452"/>
                <a:gd name="T136" fmla="+- 0 2764 2711"/>
                <a:gd name="T137" fmla="*/ T136 w 120"/>
                <a:gd name="T138" fmla="+- 0 608 523"/>
                <a:gd name="T139" fmla="*/ 608 h 1452"/>
                <a:gd name="T140" fmla="+- 0 2764 2711"/>
                <a:gd name="T141" fmla="*/ T140 w 120"/>
                <a:gd name="T142" fmla="+- 0 603 523"/>
                <a:gd name="T143" fmla="*/ 603 h 1452"/>
                <a:gd name="T144" fmla="+- 0 2766 2711"/>
                <a:gd name="T145" fmla="*/ T144 w 120"/>
                <a:gd name="T146" fmla="+- 0 598 523"/>
                <a:gd name="T147" fmla="*/ 598 h 1452"/>
                <a:gd name="T148" fmla="+- 0 2771 2711"/>
                <a:gd name="T149" fmla="*/ T148 w 120"/>
                <a:gd name="T150" fmla="+- 0 596 523"/>
                <a:gd name="T151" fmla="*/ 596 h 1452"/>
                <a:gd name="T152" fmla="+- 0 2807 2711"/>
                <a:gd name="T153" fmla="*/ T152 w 120"/>
                <a:gd name="T154" fmla="+- 0 596 523"/>
                <a:gd name="T155" fmla="*/ 596 h 1452"/>
                <a:gd name="T156" fmla="+- 0 2771 2711"/>
                <a:gd name="T157" fmla="*/ T156 w 120"/>
                <a:gd name="T158" fmla="+- 0 523 523"/>
                <a:gd name="T159" fmla="*/ 523 h 1452"/>
                <a:gd name="T160" fmla="+- 0 2807 2711"/>
                <a:gd name="T161" fmla="*/ T160 w 120"/>
                <a:gd name="T162" fmla="+- 0 596 523"/>
                <a:gd name="T163" fmla="*/ 596 h 1452"/>
                <a:gd name="T164" fmla="+- 0 2771 2711"/>
                <a:gd name="T165" fmla="*/ T164 w 120"/>
                <a:gd name="T166" fmla="+- 0 596 523"/>
                <a:gd name="T167" fmla="*/ 596 h 1452"/>
                <a:gd name="T168" fmla="+- 0 2777 2711"/>
                <a:gd name="T169" fmla="*/ T168 w 120"/>
                <a:gd name="T170" fmla="+- 0 598 523"/>
                <a:gd name="T171" fmla="*/ 598 h 1452"/>
                <a:gd name="T172" fmla="+- 0 2778 2711"/>
                <a:gd name="T173" fmla="*/ T172 w 120"/>
                <a:gd name="T174" fmla="+- 0 603 523"/>
                <a:gd name="T175" fmla="*/ 603 h 1452"/>
                <a:gd name="T176" fmla="+- 0 2778 2711"/>
                <a:gd name="T177" fmla="*/ T176 w 120"/>
                <a:gd name="T178" fmla="+- 0 608 523"/>
                <a:gd name="T179" fmla="*/ 608 h 1452"/>
                <a:gd name="T180" fmla="+- 0 2831 2711"/>
                <a:gd name="T181" fmla="*/ T180 w 120"/>
                <a:gd name="T182" fmla="+- 0 643 523"/>
                <a:gd name="T183" fmla="*/ 643 h 1452"/>
                <a:gd name="T184" fmla="+- 0 2807 2711"/>
                <a:gd name="T185" fmla="*/ T184 w 120"/>
                <a:gd name="T186" fmla="+- 0 596 523"/>
                <a:gd name="T187" fmla="*/ 596 h 1452"/>
                <a:gd name="T188" fmla="+- 0 2771 2711"/>
                <a:gd name="T189" fmla="*/ T188 w 120"/>
                <a:gd name="T190" fmla="+- 0 596 523"/>
                <a:gd name="T191" fmla="*/ 596 h 1452"/>
                <a:gd name="T192" fmla="+- 0 2766 2711"/>
                <a:gd name="T193" fmla="*/ T192 w 120"/>
                <a:gd name="T194" fmla="+- 0 598 523"/>
                <a:gd name="T195" fmla="*/ 598 h 1452"/>
                <a:gd name="T196" fmla="+- 0 2764 2711"/>
                <a:gd name="T197" fmla="*/ T196 w 120"/>
                <a:gd name="T198" fmla="+- 0 603 523"/>
                <a:gd name="T199" fmla="*/ 603 h 1452"/>
                <a:gd name="T200" fmla="+- 0 2764 2711"/>
                <a:gd name="T201" fmla="*/ T200 w 120"/>
                <a:gd name="T202" fmla="+- 0 608 523"/>
                <a:gd name="T203" fmla="*/ 608 h 1452"/>
                <a:gd name="T204" fmla="+- 0 2771 2711"/>
                <a:gd name="T205" fmla="*/ T204 w 120"/>
                <a:gd name="T206" fmla="+- 0 603 523"/>
                <a:gd name="T207" fmla="*/ 603 h 1452"/>
                <a:gd name="T208" fmla="+- 0 2778 2711"/>
                <a:gd name="T209" fmla="*/ T208 w 120"/>
                <a:gd name="T210" fmla="+- 0 603 523"/>
                <a:gd name="T211" fmla="*/ 603 h 1452"/>
                <a:gd name="T212" fmla="+- 0 2777 2711"/>
                <a:gd name="T213" fmla="*/ T212 w 120"/>
                <a:gd name="T214" fmla="+- 0 598 523"/>
                <a:gd name="T215" fmla="*/ 598 h 1452"/>
                <a:gd name="T216" fmla="+- 0 2771 2711"/>
                <a:gd name="T217" fmla="*/ T216 w 120"/>
                <a:gd name="T218" fmla="+- 0 596 523"/>
                <a:gd name="T219" fmla="*/ 596 h 1452"/>
                <a:gd name="T220" fmla="+- 0 2778 2711"/>
                <a:gd name="T221" fmla="*/ T220 w 120"/>
                <a:gd name="T222" fmla="+- 0 603 523"/>
                <a:gd name="T223" fmla="*/ 603 h 1452"/>
                <a:gd name="T224" fmla="+- 0 2771 2711"/>
                <a:gd name="T225" fmla="*/ T224 w 120"/>
                <a:gd name="T226" fmla="+- 0 603 523"/>
                <a:gd name="T227" fmla="*/ 603 h 1452"/>
                <a:gd name="T228" fmla="+- 0 2778 2711"/>
                <a:gd name="T229" fmla="*/ T228 w 120"/>
                <a:gd name="T230" fmla="+- 0 608 523"/>
                <a:gd name="T231" fmla="*/ 608 h 1452"/>
                <a:gd name="T232" fmla="+- 0 2778 2711"/>
                <a:gd name="T233" fmla="*/ T232 w 120"/>
                <a:gd name="T234" fmla="+- 0 603 523"/>
                <a:gd name="T235" fmla="*/ 603 h 14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20" h="1452">
                  <a:moveTo>
                    <a:pt x="0" y="1332"/>
                  </a:moveTo>
                  <a:lnTo>
                    <a:pt x="60" y="1452"/>
                  </a:lnTo>
                  <a:lnTo>
                    <a:pt x="96" y="1380"/>
                  </a:lnTo>
                  <a:lnTo>
                    <a:pt x="60" y="1380"/>
                  </a:lnTo>
                  <a:lnTo>
                    <a:pt x="55" y="1377"/>
                  </a:lnTo>
                  <a:lnTo>
                    <a:pt x="53" y="1372"/>
                  </a:lnTo>
                  <a:lnTo>
                    <a:pt x="53" y="1368"/>
                  </a:lnTo>
                  <a:lnTo>
                    <a:pt x="0" y="1332"/>
                  </a:lnTo>
                  <a:close/>
                  <a:moveTo>
                    <a:pt x="67" y="1368"/>
                  </a:moveTo>
                  <a:lnTo>
                    <a:pt x="60" y="1372"/>
                  </a:lnTo>
                  <a:lnTo>
                    <a:pt x="53" y="1372"/>
                  </a:lnTo>
                  <a:lnTo>
                    <a:pt x="55" y="1377"/>
                  </a:lnTo>
                  <a:lnTo>
                    <a:pt x="60" y="1380"/>
                  </a:lnTo>
                  <a:lnTo>
                    <a:pt x="66" y="1377"/>
                  </a:lnTo>
                  <a:lnTo>
                    <a:pt x="67" y="1372"/>
                  </a:lnTo>
                  <a:lnTo>
                    <a:pt x="60" y="1372"/>
                  </a:lnTo>
                  <a:lnTo>
                    <a:pt x="53" y="1368"/>
                  </a:lnTo>
                  <a:lnTo>
                    <a:pt x="67" y="1368"/>
                  </a:lnTo>
                  <a:close/>
                  <a:moveTo>
                    <a:pt x="120" y="1332"/>
                  </a:moveTo>
                  <a:lnTo>
                    <a:pt x="67" y="1368"/>
                  </a:lnTo>
                  <a:lnTo>
                    <a:pt x="67" y="1372"/>
                  </a:lnTo>
                  <a:lnTo>
                    <a:pt x="66" y="1377"/>
                  </a:lnTo>
                  <a:lnTo>
                    <a:pt x="60" y="1380"/>
                  </a:lnTo>
                  <a:lnTo>
                    <a:pt x="96" y="1380"/>
                  </a:lnTo>
                  <a:lnTo>
                    <a:pt x="120" y="1332"/>
                  </a:lnTo>
                  <a:close/>
                  <a:moveTo>
                    <a:pt x="60" y="80"/>
                  </a:moveTo>
                  <a:lnTo>
                    <a:pt x="53" y="85"/>
                  </a:lnTo>
                  <a:lnTo>
                    <a:pt x="53" y="1368"/>
                  </a:lnTo>
                  <a:lnTo>
                    <a:pt x="60" y="1372"/>
                  </a:lnTo>
                  <a:lnTo>
                    <a:pt x="67" y="1368"/>
                  </a:lnTo>
                  <a:lnTo>
                    <a:pt x="67" y="85"/>
                  </a:lnTo>
                  <a:lnTo>
                    <a:pt x="60" y="80"/>
                  </a:lnTo>
                  <a:close/>
                  <a:moveTo>
                    <a:pt x="60" y="0"/>
                  </a:moveTo>
                  <a:lnTo>
                    <a:pt x="0" y="120"/>
                  </a:lnTo>
                  <a:lnTo>
                    <a:pt x="53" y="85"/>
                  </a:lnTo>
                  <a:lnTo>
                    <a:pt x="53" y="80"/>
                  </a:lnTo>
                  <a:lnTo>
                    <a:pt x="55" y="75"/>
                  </a:lnTo>
                  <a:lnTo>
                    <a:pt x="60" y="73"/>
                  </a:lnTo>
                  <a:lnTo>
                    <a:pt x="96" y="73"/>
                  </a:lnTo>
                  <a:lnTo>
                    <a:pt x="60" y="0"/>
                  </a:lnTo>
                  <a:close/>
                  <a:moveTo>
                    <a:pt x="96" y="73"/>
                  </a:moveTo>
                  <a:lnTo>
                    <a:pt x="60" y="73"/>
                  </a:lnTo>
                  <a:lnTo>
                    <a:pt x="66" y="75"/>
                  </a:lnTo>
                  <a:lnTo>
                    <a:pt x="67" y="80"/>
                  </a:lnTo>
                  <a:lnTo>
                    <a:pt x="67" y="85"/>
                  </a:lnTo>
                  <a:lnTo>
                    <a:pt x="120" y="120"/>
                  </a:lnTo>
                  <a:lnTo>
                    <a:pt x="96" y="73"/>
                  </a:lnTo>
                  <a:close/>
                  <a:moveTo>
                    <a:pt x="60" y="73"/>
                  </a:moveTo>
                  <a:lnTo>
                    <a:pt x="55" y="75"/>
                  </a:lnTo>
                  <a:lnTo>
                    <a:pt x="53" y="80"/>
                  </a:lnTo>
                  <a:lnTo>
                    <a:pt x="53" y="85"/>
                  </a:lnTo>
                  <a:lnTo>
                    <a:pt x="60" y="80"/>
                  </a:lnTo>
                  <a:lnTo>
                    <a:pt x="67" y="80"/>
                  </a:lnTo>
                  <a:lnTo>
                    <a:pt x="66" y="75"/>
                  </a:lnTo>
                  <a:lnTo>
                    <a:pt x="60" y="73"/>
                  </a:lnTo>
                  <a:close/>
                  <a:moveTo>
                    <a:pt x="67" y="80"/>
                  </a:moveTo>
                  <a:lnTo>
                    <a:pt x="60" y="80"/>
                  </a:lnTo>
                  <a:lnTo>
                    <a:pt x="67" y="85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14"/>
            <p:cNvSpPr>
              <a:spLocks/>
            </p:cNvSpPr>
            <p:nvPr/>
          </p:nvSpPr>
          <p:spPr bwMode="auto">
            <a:xfrm>
              <a:off x="3068" y="138"/>
              <a:ext cx="1485" cy="2211"/>
            </a:xfrm>
            <a:custGeom>
              <a:avLst/>
              <a:gdLst>
                <a:gd name="T0" fmla="+- 0 3222 3068"/>
                <a:gd name="T1" fmla="*/ T0 w 1485"/>
                <a:gd name="T2" fmla="+- 0 149 139"/>
                <a:gd name="T3" fmla="*/ 149 h 2211"/>
                <a:gd name="T4" fmla="+- 0 3079 3068"/>
                <a:gd name="T5" fmla="*/ T4 w 1485"/>
                <a:gd name="T6" fmla="+- 0 292 139"/>
                <a:gd name="T7" fmla="*/ 292 h 2211"/>
                <a:gd name="T8" fmla="+- 0 3354 3068"/>
                <a:gd name="T9" fmla="*/ T8 w 1485"/>
                <a:gd name="T10" fmla="+- 0 139 139"/>
                <a:gd name="T11" fmla="*/ 139 h 2211"/>
                <a:gd name="T12" fmla="+- 0 3068 3068"/>
                <a:gd name="T13" fmla="*/ T12 w 1485"/>
                <a:gd name="T14" fmla="+- 0 424 139"/>
                <a:gd name="T15" fmla="*/ 424 h 2211"/>
                <a:gd name="T16" fmla="+- 0 3497 3068"/>
                <a:gd name="T17" fmla="*/ T16 w 1485"/>
                <a:gd name="T18" fmla="+- 0 149 139"/>
                <a:gd name="T19" fmla="*/ 149 h 2211"/>
                <a:gd name="T20" fmla="+- 0 3122 3068"/>
                <a:gd name="T21" fmla="*/ T20 w 1485"/>
                <a:gd name="T22" fmla="+- 0 523 139"/>
                <a:gd name="T23" fmla="*/ 523 h 2211"/>
                <a:gd name="T24" fmla="+- 0 3662 3068"/>
                <a:gd name="T25" fmla="*/ T24 w 1485"/>
                <a:gd name="T26" fmla="+- 0 139 139"/>
                <a:gd name="T27" fmla="*/ 139 h 2211"/>
                <a:gd name="T28" fmla="+- 0 3277 3068"/>
                <a:gd name="T29" fmla="*/ T28 w 1485"/>
                <a:gd name="T30" fmla="+- 0 523 139"/>
                <a:gd name="T31" fmla="*/ 523 h 2211"/>
                <a:gd name="T32" fmla="+- 0 3827 3068"/>
                <a:gd name="T33" fmla="*/ T32 w 1485"/>
                <a:gd name="T34" fmla="+- 0 139 139"/>
                <a:gd name="T35" fmla="*/ 139 h 2211"/>
                <a:gd name="T36" fmla="+- 0 3442 3068"/>
                <a:gd name="T37" fmla="*/ T36 w 1485"/>
                <a:gd name="T38" fmla="+- 0 523 139"/>
                <a:gd name="T39" fmla="*/ 523 h 2211"/>
                <a:gd name="T40" fmla="+- 0 3992 3068"/>
                <a:gd name="T41" fmla="*/ T40 w 1485"/>
                <a:gd name="T42" fmla="+- 0 139 139"/>
                <a:gd name="T43" fmla="*/ 139 h 2211"/>
                <a:gd name="T44" fmla="+- 0 3607 3068"/>
                <a:gd name="T45" fmla="*/ T44 w 1485"/>
                <a:gd name="T46" fmla="+- 0 523 139"/>
                <a:gd name="T47" fmla="*/ 523 h 2211"/>
                <a:gd name="T48" fmla="+- 0 4080 3068"/>
                <a:gd name="T49" fmla="*/ T48 w 1485"/>
                <a:gd name="T50" fmla="+- 0 205 139"/>
                <a:gd name="T51" fmla="*/ 205 h 2211"/>
                <a:gd name="T52" fmla="+- 0 3772 3068"/>
                <a:gd name="T53" fmla="*/ T52 w 1485"/>
                <a:gd name="T54" fmla="+- 0 512 139"/>
                <a:gd name="T55" fmla="*/ 512 h 2211"/>
                <a:gd name="T56" fmla="+- 0 4080 3068"/>
                <a:gd name="T57" fmla="*/ T56 w 1485"/>
                <a:gd name="T58" fmla="+- 0 347 139"/>
                <a:gd name="T59" fmla="*/ 347 h 2211"/>
                <a:gd name="T60" fmla="+- 0 3914 3068"/>
                <a:gd name="T61" fmla="*/ T60 w 1485"/>
                <a:gd name="T62" fmla="+- 0 512 139"/>
                <a:gd name="T63" fmla="*/ 512 h 2211"/>
                <a:gd name="T64" fmla="+- 0 3552 3068"/>
                <a:gd name="T65" fmla="*/ T64 w 1485"/>
                <a:gd name="T66" fmla="+- 0 1964 139"/>
                <a:gd name="T67" fmla="*/ 1964 h 2211"/>
                <a:gd name="T68" fmla="+- 0 3167 3068"/>
                <a:gd name="T69" fmla="*/ T68 w 1485"/>
                <a:gd name="T70" fmla="+- 0 2349 139"/>
                <a:gd name="T71" fmla="*/ 2349 h 2211"/>
                <a:gd name="T72" fmla="+- 0 3716 3068"/>
                <a:gd name="T73" fmla="*/ T72 w 1485"/>
                <a:gd name="T74" fmla="+- 0 1964 139"/>
                <a:gd name="T75" fmla="*/ 1964 h 2211"/>
                <a:gd name="T76" fmla="+- 0 3332 3068"/>
                <a:gd name="T77" fmla="*/ T76 w 1485"/>
                <a:gd name="T78" fmla="+- 0 2349 139"/>
                <a:gd name="T79" fmla="*/ 2349 h 2211"/>
                <a:gd name="T80" fmla="+- 0 3860 3068"/>
                <a:gd name="T81" fmla="*/ T80 w 1485"/>
                <a:gd name="T82" fmla="+- 0 1964 139"/>
                <a:gd name="T83" fmla="*/ 1964 h 2211"/>
                <a:gd name="T84" fmla="+- 0 3475 3068"/>
                <a:gd name="T85" fmla="*/ T84 w 1485"/>
                <a:gd name="T86" fmla="+- 0 2349 139"/>
                <a:gd name="T87" fmla="*/ 2349 h 2211"/>
                <a:gd name="T88" fmla="+- 0 4025 3068"/>
                <a:gd name="T89" fmla="*/ T88 w 1485"/>
                <a:gd name="T90" fmla="+- 0 1964 139"/>
                <a:gd name="T91" fmla="*/ 1964 h 2211"/>
                <a:gd name="T92" fmla="+- 0 3640 3068"/>
                <a:gd name="T93" fmla="*/ T92 w 1485"/>
                <a:gd name="T94" fmla="+- 0 2349 139"/>
                <a:gd name="T95" fmla="*/ 2349 h 2211"/>
                <a:gd name="T96" fmla="+- 0 3398 3068"/>
                <a:gd name="T97" fmla="*/ T96 w 1485"/>
                <a:gd name="T98" fmla="+- 0 1975 139"/>
                <a:gd name="T99" fmla="*/ 1975 h 2211"/>
                <a:gd name="T100" fmla="+- 0 3068 3068"/>
                <a:gd name="T101" fmla="*/ T100 w 1485"/>
                <a:gd name="T102" fmla="+- 0 2305 139"/>
                <a:gd name="T103" fmla="*/ 2305 h 2211"/>
                <a:gd name="T104" fmla="+- 0 4080 3068"/>
                <a:gd name="T105" fmla="*/ T104 w 1485"/>
                <a:gd name="T106" fmla="+- 0 2063 139"/>
                <a:gd name="T107" fmla="*/ 2063 h 2211"/>
                <a:gd name="T108" fmla="+- 0 3794 3068"/>
                <a:gd name="T109" fmla="*/ T108 w 1485"/>
                <a:gd name="T110" fmla="+- 0 2349 139"/>
                <a:gd name="T111" fmla="*/ 2349 h 2211"/>
                <a:gd name="T112" fmla="+- 0 3244 3068"/>
                <a:gd name="T113" fmla="*/ T112 w 1485"/>
                <a:gd name="T114" fmla="+- 0 1975 139"/>
                <a:gd name="T115" fmla="*/ 1975 h 2211"/>
                <a:gd name="T116" fmla="+- 0 3079 3068"/>
                <a:gd name="T117" fmla="*/ T116 w 1485"/>
                <a:gd name="T118" fmla="+- 0 2140 139"/>
                <a:gd name="T119" fmla="*/ 2140 h 2211"/>
                <a:gd name="T120" fmla="+- 0 4080 3068"/>
                <a:gd name="T121" fmla="*/ T120 w 1485"/>
                <a:gd name="T122" fmla="+- 0 2228 139"/>
                <a:gd name="T123" fmla="*/ 2228 h 2211"/>
                <a:gd name="T124" fmla="+- 0 3959 3068"/>
                <a:gd name="T125" fmla="*/ T124 w 1485"/>
                <a:gd name="T126" fmla="+- 0 2349 139"/>
                <a:gd name="T127" fmla="*/ 2349 h 2211"/>
                <a:gd name="T128" fmla="+- 0 4080 3068"/>
                <a:gd name="T129" fmla="*/ T128 w 1485"/>
                <a:gd name="T130" fmla="+- 0 523 139"/>
                <a:gd name="T131" fmla="*/ 523 h 2211"/>
                <a:gd name="T132" fmla="+- 0 4553 3068"/>
                <a:gd name="T133" fmla="*/ T132 w 1485"/>
                <a:gd name="T134" fmla="+- 0 523 139"/>
                <a:gd name="T135" fmla="*/ 523 h 22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1485" h="2211">
                  <a:moveTo>
                    <a:pt x="154" y="10"/>
                  </a:moveTo>
                  <a:lnTo>
                    <a:pt x="11" y="153"/>
                  </a:lnTo>
                  <a:moveTo>
                    <a:pt x="286" y="0"/>
                  </a:moveTo>
                  <a:lnTo>
                    <a:pt x="0" y="285"/>
                  </a:lnTo>
                  <a:moveTo>
                    <a:pt x="429" y="10"/>
                  </a:moveTo>
                  <a:lnTo>
                    <a:pt x="54" y="384"/>
                  </a:lnTo>
                  <a:moveTo>
                    <a:pt x="594" y="0"/>
                  </a:moveTo>
                  <a:lnTo>
                    <a:pt x="209" y="384"/>
                  </a:lnTo>
                  <a:moveTo>
                    <a:pt x="759" y="0"/>
                  </a:moveTo>
                  <a:lnTo>
                    <a:pt x="374" y="384"/>
                  </a:lnTo>
                  <a:moveTo>
                    <a:pt x="924" y="0"/>
                  </a:moveTo>
                  <a:lnTo>
                    <a:pt x="539" y="384"/>
                  </a:lnTo>
                  <a:moveTo>
                    <a:pt x="1012" y="66"/>
                  </a:moveTo>
                  <a:lnTo>
                    <a:pt x="704" y="373"/>
                  </a:lnTo>
                  <a:moveTo>
                    <a:pt x="1012" y="208"/>
                  </a:moveTo>
                  <a:lnTo>
                    <a:pt x="846" y="373"/>
                  </a:lnTo>
                  <a:moveTo>
                    <a:pt x="484" y="1825"/>
                  </a:moveTo>
                  <a:lnTo>
                    <a:pt x="99" y="2210"/>
                  </a:lnTo>
                  <a:moveTo>
                    <a:pt x="648" y="1825"/>
                  </a:moveTo>
                  <a:lnTo>
                    <a:pt x="264" y="2210"/>
                  </a:lnTo>
                  <a:moveTo>
                    <a:pt x="792" y="1825"/>
                  </a:moveTo>
                  <a:lnTo>
                    <a:pt x="407" y="2210"/>
                  </a:lnTo>
                  <a:moveTo>
                    <a:pt x="957" y="1825"/>
                  </a:moveTo>
                  <a:lnTo>
                    <a:pt x="572" y="2210"/>
                  </a:lnTo>
                  <a:moveTo>
                    <a:pt x="330" y="1836"/>
                  </a:moveTo>
                  <a:lnTo>
                    <a:pt x="0" y="2166"/>
                  </a:lnTo>
                  <a:moveTo>
                    <a:pt x="1012" y="1924"/>
                  </a:moveTo>
                  <a:lnTo>
                    <a:pt x="726" y="2210"/>
                  </a:lnTo>
                  <a:moveTo>
                    <a:pt x="176" y="1836"/>
                  </a:moveTo>
                  <a:lnTo>
                    <a:pt x="11" y="2001"/>
                  </a:lnTo>
                  <a:moveTo>
                    <a:pt x="1012" y="2089"/>
                  </a:moveTo>
                  <a:lnTo>
                    <a:pt x="891" y="2210"/>
                  </a:lnTo>
                  <a:moveTo>
                    <a:pt x="1012" y="384"/>
                  </a:moveTo>
                  <a:lnTo>
                    <a:pt x="1485" y="3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618" y="798"/>
              <a:ext cx="826" cy="117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498" y="1403"/>
              <a:ext cx="10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>
              <a:off x="5444" y="798"/>
              <a:ext cx="407" cy="1176"/>
            </a:xfrm>
            <a:custGeom>
              <a:avLst/>
              <a:gdLst>
                <a:gd name="T0" fmla="+- 0 5851 5444"/>
                <a:gd name="T1" fmla="*/ T0 w 407"/>
                <a:gd name="T2" fmla="+- 0 799 799"/>
                <a:gd name="T3" fmla="*/ 799 h 1176"/>
                <a:gd name="T4" fmla="+- 0 5444 5444"/>
                <a:gd name="T5" fmla="*/ T4 w 407"/>
                <a:gd name="T6" fmla="+- 0 799 799"/>
                <a:gd name="T7" fmla="*/ 799 h 1176"/>
                <a:gd name="T8" fmla="+- 0 5851 5444"/>
                <a:gd name="T9" fmla="*/ T8 w 407"/>
                <a:gd name="T10" fmla="+- 0 1975 799"/>
                <a:gd name="T11" fmla="*/ 1975 h 1176"/>
                <a:gd name="T12" fmla="+- 0 5444 5444"/>
                <a:gd name="T13" fmla="*/ T12 w 407"/>
                <a:gd name="T14" fmla="+- 0 1975 799"/>
                <a:gd name="T15" fmla="*/ 1975 h 11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07" h="1176">
                  <a:moveTo>
                    <a:pt x="407" y="0"/>
                  </a:moveTo>
                  <a:lnTo>
                    <a:pt x="0" y="0"/>
                  </a:lnTo>
                  <a:moveTo>
                    <a:pt x="407" y="1176"/>
                  </a:moveTo>
                  <a:lnTo>
                    <a:pt x="0" y="11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5714" y="795"/>
              <a:ext cx="120" cy="1178"/>
            </a:xfrm>
            <a:custGeom>
              <a:avLst/>
              <a:gdLst>
                <a:gd name="T0" fmla="+- 0 5714 5714"/>
                <a:gd name="T1" fmla="*/ T0 w 120"/>
                <a:gd name="T2" fmla="+- 0 1852 795"/>
                <a:gd name="T3" fmla="*/ 1852 h 1178"/>
                <a:gd name="T4" fmla="+- 0 5774 5714"/>
                <a:gd name="T5" fmla="*/ T4 w 120"/>
                <a:gd name="T6" fmla="+- 0 1972 795"/>
                <a:gd name="T7" fmla="*/ 1972 h 1178"/>
                <a:gd name="T8" fmla="+- 0 5810 5714"/>
                <a:gd name="T9" fmla="*/ T8 w 120"/>
                <a:gd name="T10" fmla="+- 0 1900 795"/>
                <a:gd name="T11" fmla="*/ 1900 h 1178"/>
                <a:gd name="T12" fmla="+- 0 5774 5714"/>
                <a:gd name="T13" fmla="*/ T12 w 120"/>
                <a:gd name="T14" fmla="+- 0 1900 795"/>
                <a:gd name="T15" fmla="*/ 1900 h 1178"/>
                <a:gd name="T16" fmla="+- 0 5768 5714"/>
                <a:gd name="T17" fmla="*/ T16 w 120"/>
                <a:gd name="T18" fmla="+- 0 1898 795"/>
                <a:gd name="T19" fmla="*/ 1898 h 1178"/>
                <a:gd name="T20" fmla="+- 0 5766 5714"/>
                <a:gd name="T21" fmla="*/ T20 w 120"/>
                <a:gd name="T22" fmla="+- 0 1892 795"/>
                <a:gd name="T23" fmla="*/ 1892 h 1178"/>
                <a:gd name="T24" fmla="+- 0 5766 5714"/>
                <a:gd name="T25" fmla="*/ T24 w 120"/>
                <a:gd name="T26" fmla="+- 0 1886 795"/>
                <a:gd name="T27" fmla="*/ 1886 h 1178"/>
                <a:gd name="T28" fmla="+- 0 5714 5714"/>
                <a:gd name="T29" fmla="*/ T28 w 120"/>
                <a:gd name="T30" fmla="+- 0 1852 795"/>
                <a:gd name="T31" fmla="*/ 1852 h 1178"/>
                <a:gd name="T32" fmla="+- 0 5766 5714"/>
                <a:gd name="T33" fmla="*/ T32 w 120"/>
                <a:gd name="T34" fmla="+- 0 1886 795"/>
                <a:gd name="T35" fmla="*/ 1886 h 1178"/>
                <a:gd name="T36" fmla="+- 0 5766 5714"/>
                <a:gd name="T37" fmla="*/ T36 w 120"/>
                <a:gd name="T38" fmla="+- 0 1892 795"/>
                <a:gd name="T39" fmla="*/ 1892 h 1178"/>
                <a:gd name="T40" fmla="+- 0 5768 5714"/>
                <a:gd name="T41" fmla="*/ T40 w 120"/>
                <a:gd name="T42" fmla="+- 0 1898 795"/>
                <a:gd name="T43" fmla="*/ 1898 h 1178"/>
                <a:gd name="T44" fmla="+- 0 5774 5714"/>
                <a:gd name="T45" fmla="*/ T44 w 120"/>
                <a:gd name="T46" fmla="+- 0 1900 795"/>
                <a:gd name="T47" fmla="*/ 1900 h 1178"/>
                <a:gd name="T48" fmla="+- 0 5779 5714"/>
                <a:gd name="T49" fmla="*/ T48 w 120"/>
                <a:gd name="T50" fmla="+- 0 1898 795"/>
                <a:gd name="T51" fmla="*/ 1898 h 1178"/>
                <a:gd name="T52" fmla="+- 0 5782 5714"/>
                <a:gd name="T53" fmla="*/ T52 w 120"/>
                <a:gd name="T54" fmla="+- 0 1892 795"/>
                <a:gd name="T55" fmla="*/ 1892 h 1178"/>
                <a:gd name="T56" fmla="+- 0 5774 5714"/>
                <a:gd name="T57" fmla="*/ T56 w 120"/>
                <a:gd name="T58" fmla="+- 0 1892 795"/>
                <a:gd name="T59" fmla="*/ 1892 h 1178"/>
                <a:gd name="T60" fmla="+- 0 5766 5714"/>
                <a:gd name="T61" fmla="*/ T60 w 120"/>
                <a:gd name="T62" fmla="+- 0 1886 795"/>
                <a:gd name="T63" fmla="*/ 1886 h 1178"/>
                <a:gd name="T64" fmla="+- 0 5834 5714"/>
                <a:gd name="T65" fmla="*/ T64 w 120"/>
                <a:gd name="T66" fmla="+- 0 1852 795"/>
                <a:gd name="T67" fmla="*/ 1852 h 1178"/>
                <a:gd name="T68" fmla="+- 0 5782 5714"/>
                <a:gd name="T69" fmla="*/ T68 w 120"/>
                <a:gd name="T70" fmla="+- 0 1887 795"/>
                <a:gd name="T71" fmla="*/ 1887 h 1178"/>
                <a:gd name="T72" fmla="+- 0 5782 5714"/>
                <a:gd name="T73" fmla="*/ T72 w 120"/>
                <a:gd name="T74" fmla="+- 0 1892 795"/>
                <a:gd name="T75" fmla="*/ 1892 h 1178"/>
                <a:gd name="T76" fmla="+- 0 5779 5714"/>
                <a:gd name="T77" fmla="*/ T76 w 120"/>
                <a:gd name="T78" fmla="+- 0 1898 795"/>
                <a:gd name="T79" fmla="*/ 1898 h 1178"/>
                <a:gd name="T80" fmla="+- 0 5774 5714"/>
                <a:gd name="T81" fmla="*/ T80 w 120"/>
                <a:gd name="T82" fmla="+- 0 1900 795"/>
                <a:gd name="T83" fmla="*/ 1900 h 1178"/>
                <a:gd name="T84" fmla="+- 0 5810 5714"/>
                <a:gd name="T85" fmla="*/ T84 w 120"/>
                <a:gd name="T86" fmla="+- 0 1900 795"/>
                <a:gd name="T87" fmla="*/ 1900 h 1178"/>
                <a:gd name="T88" fmla="+- 0 5834 5714"/>
                <a:gd name="T89" fmla="*/ T88 w 120"/>
                <a:gd name="T90" fmla="+- 0 1852 795"/>
                <a:gd name="T91" fmla="*/ 1852 h 1178"/>
                <a:gd name="T92" fmla="+- 0 5774 5714"/>
                <a:gd name="T93" fmla="*/ T92 w 120"/>
                <a:gd name="T94" fmla="+- 0 875 795"/>
                <a:gd name="T95" fmla="*/ 875 h 1178"/>
                <a:gd name="T96" fmla="+- 0 5766 5714"/>
                <a:gd name="T97" fmla="*/ T96 w 120"/>
                <a:gd name="T98" fmla="+- 0 881 795"/>
                <a:gd name="T99" fmla="*/ 881 h 1178"/>
                <a:gd name="T100" fmla="+- 0 5766 5714"/>
                <a:gd name="T101" fmla="*/ T100 w 120"/>
                <a:gd name="T102" fmla="+- 0 1886 795"/>
                <a:gd name="T103" fmla="*/ 1886 h 1178"/>
                <a:gd name="T104" fmla="+- 0 5774 5714"/>
                <a:gd name="T105" fmla="*/ T104 w 120"/>
                <a:gd name="T106" fmla="+- 0 1892 795"/>
                <a:gd name="T107" fmla="*/ 1892 h 1178"/>
                <a:gd name="T108" fmla="+- 0 5782 5714"/>
                <a:gd name="T109" fmla="*/ T108 w 120"/>
                <a:gd name="T110" fmla="+- 0 1887 795"/>
                <a:gd name="T111" fmla="*/ 1887 h 1178"/>
                <a:gd name="T112" fmla="+- 0 5782 5714"/>
                <a:gd name="T113" fmla="*/ T112 w 120"/>
                <a:gd name="T114" fmla="+- 0 880 795"/>
                <a:gd name="T115" fmla="*/ 880 h 1178"/>
                <a:gd name="T116" fmla="+- 0 5774 5714"/>
                <a:gd name="T117" fmla="*/ T116 w 120"/>
                <a:gd name="T118" fmla="+- 0 875 795"/>
                <a:gd name="T119" fmla="*/ 875 h 1178"/>
                <a:gd name="T120" fmla="+- 0 5782 5714"/>
                <a:gd name="T121" fmla="*/ T120 w 120"/>
                <a:gd name="T122" fmla="+- 0 1887 795"/>
                <a:gd name="T123" fmla="*/ 1887 h 1178"/>
                <a:gd name="T124" fmla="+- 0 5774 5714"/>
                <a:gd name="T125" fmla="*/ T124 w 120"/>
                <a:gd name="T126" fmla="+- 0 1892 795"/>
                <a:gd name="T127" fmla="*/ 1892 h 1178"/>
                <a:gd name="T128" fmla="+- 0 5782 5714"/>
                <a:gd name="T129" fmla="*/ T128 w 120"/>
                <a:gd name="T130" fmla="+- 0 1892 795"/>
                <a:gd name="T131" fmla="*/ 1892 h 1178"/>
                <a:gd name="T132" fmla="+- 0 5782 5714"/>
                <a:gd name="T133" fmla="*/ T132 w 120"/>
                <a:gd name="T134" fmla="+- 0 1887 795"/>
                <a:gd name="T135" fmla="*/ 1887 h 1178"/>
                <a:gd name="T136" fmla="+- 0 5774 5714"/>
                <a:gd name="T137" fmla="*/ T136 w 120"/>
                <a:gd name="T138" fmla="+- 0 795 795"/>
                <a:gd name="T139" fmla="*/ 795 h 1178"/>
                <a:gd name="T140" fmla="+- 0 5714 5714"/>
                <a:gd name="T141" fmla="*/ T140 w 120"/>
                <a:gd name="T142" fmla="+- 0 915 795"/>
                <a:gd name="T143" fmla="*/ 915 h 1178"/>
                <a:gd name="T144" fmla="+- 0 5766 5714"/>
                <a:gd name="T145" fmla="*/ T144 w 120"/>
                <a:gd name="T146" fmla="+- 0 881 795"/>
                <a:gd name="T147" fmla="*/ 881 h 1178"/>
                <a:gd name="T148" fmla="+- 0 5766 5714"/>
                <a:gd name="T149" fmla="*/ T148 w 120"/>
                <a:gd name="T150" fmla="+- 0 875 795"/>
                <a:gd name="T151" fmla="*/ 875 h 1178"/>
                <a:gd name="T152" fmla="+- 0 5768 5714"/>
                <a:gd name="T153" fmla="*/ T152 w 120"/>
                <a:gd name="T154" fmla="+- 0 869 795"/>
                <a:gd name="T155" fmla="*/ 869 h 1178"/>
                <a:gd name="T156" fmla="+- 0 5774 5714"/>
                <a:gd name="T157" fmla="*/ T156 w 120"/>
                <a:gd name="T158" fmla="+- 0 868 795"/>
                <a:gd name="T159" fmla="*/ 868 h 1178"/>
                <a:gd name="T160" fmla="+- 0 5811 5714"/>
                <a:gd name="T161" fmla="*/ T160 w 120"/>
                <a:gd name="T162" fmla="+- 0 868 795"/>
                <a:gd name="T163" fmla="*/ 868 h 1178"/>
                <a:gd name="T164" fmla="+- 0 5774 5714"/>
                <a:gd name="T165" fmla="*/ T164 w 120"/>
                <a:gd name="T166" fmla="+- 0 795 795"/>
                <a:gd name="T167" fmla="*/ 795 h 1178"/>
                <a:gd name="T168" fmla="+- 0 5811 5714"/>
                <a:gd name="T169" fmla="*/ T168 w 120"/>
                <a:gd name="T170" fmla="+- 0 868 795"/>
                <a:gd name="T171" fmla="*/ 868 h 1178"/>
                <a:gd name="T172" fmla="+- 0 5774 5714"/>
                <a:gd name="T173" fmla="*/ T172 w 120"/>
                <a:gd name="T174" fmla="+- 0 868 795"/>
                <a:gd name="T175" fmla="*/ 868 h 1178"/>
                <a:gd name="T176" fmla="+- 0 5779 5714"/>
                <a:gd name="T177" fmla="*/ T176 w 120"/>
                <a:gd name="T178" fmla="+- 0 869 795"/>
                <a:gd name="T179" fmla="*/ 869 h 1178"/>
                <a:gd name="T180" fmla="+- 0 5782 5714"/>
                <a:gd name="T181" fmla="*/ T180 w 120"/>
                <a:gd name="T182" fmla="+- 0 875 795"/>
                <a:gd name="T183" fmla="*/ 875 h 1178"/>
                <a:gd name="T184" fmla="+- 0 5782 5714"/>
                <a:gd name="T185" fmla="*/ T184 w 120"/>
                <a:gd name="T186" fmla="+- 0 880 795"/>
                <a:gd name="T187" fmla="*/ 880 h 1178"/>
                <a:gd name="T188" fmla="+- 0 5834 5714"/>
                <a:gd name="T189" fmla="*/ T188 w 120"/>
                <a:gd name="T190" fmla="+- 0 915 795"/>
                <a:gd name="T191" fmla="*/ 915 h 1178"/>
                <a:gd name="T192" fmla="+- 0 5811 5714"/>
                <a:gd name="T193" fmla="*/ T192 w 120"/>
                <a:gd name="T194" fmla="+- 0 868 795"/>
                <a:gd name="T195" fmla="*/ 868 h 1178"/>
                <a:gd name="T196" fmla="+- 0 5774 5714"/>
                <a:gd name="T197" fmla="*/ T196 w 120"/>
                <a:gd name="T198" fmla="+- 0 868 795"/>
                <a:gd name="T199" fmla="*/ 868 h 1178"/>
                <a:gd name="T200" fmla="+- 0 5768 5714"/>
                <a:gd name="T201" fmla="*/ T200 w 120"/>
                <a:gd name="T202" fmla="+- 0 869 795"/>
                <a:gd name="T203" fmla="*/ 869 h 1178"/>
                <a:gd name="T204" fmla="+- 0 5766 5714"/>
                <a:gd name="T205" fmla="*/ T204 w 120"/>
                <a:gd name="T206" fmla="+- 0 875 795"/>
                <a:gd name="T207" fmla="*/ 875 h 1178"/>
                <a:gd name="T208" fmla="+- 0 5766 5714"/>
                <a:gd name="T209" fmla="*/ T208 w 120"/>
                <a:gd name="T210" fmla="+- 0 881 795"/>
                <a:gd name="T211" fmla="*/ 881 h 1178"/>
                <a:gd name="T212" fmla="+- 0 5774 5714"/>
                <a:gd name="T213" fmla="*/ T212 w 120"/>
                <a:gd name="T214" fmla="+- 0 875 795"/>
                <a:gd name="T215" fmla="*/ 875 h 1178"/>
                <a:gd name="T216" fmla="+- 0 5782 5714"/>
                <a:gd name="T217" fmla="*/ T216 w 120"/>
                <a:gd name="T218" fmla="+- 0 875 795"/>
                <a:gd name="T219" fmla="*/ 875 h 1178"/>
                <a:gd name="T220" fmla="+- 0 5779 5714"/>
                <a:gd name="T221" fmla="*/ T220 w 120"/>
                <a:gd name="T222" fmla="+- 0 869 795"/>
                <a:gd name="T223" fmla="*/ 869 h 1178"/>
                <a:gd name="T224" fmla="+- 0 5774 5714"/>
                <a:gd name="T225" fmla="*/ T224 w 120"/>
                <a:gd name="T226" fmla="+- 0 868 795"/>
                <a:gd name="T227" fmla="*/ 868 h 1178"/>
                <a:gd name="T228" fmla="+- 0 5782 5714"/>
                <a:gd name="T229" fmla="*/ T228 w 120"/>
                <a:gd name="T230" fmla="+- 0 875 795"/>
                <a:gd name="T231" fmla="*/ 875 h 1178"/>
                <a:gd name="T232" fmla="+- 0 5774 5714"/>
                <a:gd name="T233" fmla="*/ T232 w 120"/>
                <a:gd name="T234" fmla="+- 0 875 795"/>
                <a:gd name="T235" fmla="*/ 875 h 1178"/>
                <a:gd name="T236" fmla="+- 0 5782 5714"/>
                <a:gd name="T237" fmla="*/ T236 w 120"/>
                <a:gd name="T238" fmla="+- 0 880 795"/>
                <a:gd name="T239" fmla="*/ 880 h 1178"/>
                <a:gd name="T240" fmla="+- 0 5782 5714"/>
                <a:gd name="T241" fmla="*/ T240 w 120"/>
                <a:gd name="T242" fmla="+- 0 875 795"/>
                <a:gd name="T243" fmla="*/ 875 h 11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120" h="1178">
                  <a:moveTo>
                    <a:pt x="0" y="1057"/>
                  </a:moveTo>
                  <a:lnTo>
                    <a:pt x="60" y="1177"/>
                  </a:lnTo>
                  <a:lnTo>
                    <a:pt x="96" y="1105"/>
                  </a:lnTo>
                  <a:lnTo>
                    <a:pt x="60" y="1105"/>
                  </a:lnTo>
                  <a:lnTo>
                    <a:pt x="54" y="1103"/>
                  </a:lnTo>
                  <a:lnTo>
                    <a:pt x="52" y="1097"/>
                  </a:lnTo>
                  <a:lnTo>
                    <a:pt x="52" y="1091"/>
                  </a:lnTo>
                  <a:lnTo>
                    <a:pt x="0" y="1057"/>
                  </a:lnTo>
                  <a:close/>
                  <a:moveTo>
                    <a:pt x="52" y="1091"/>
                  </a:moveTo>
                  <a:lnTo>
                    <a:pt x="52" y="1097"/>
                  </a:lnTo>
                  <a:lnTo>
                    <a:pt x="54" y="1103"/>
                  </a:lnTo>
                  <a:lnTo>
                    <a:pt x="60" y="1105"/>
                  </a:lnTo>
                  <a:lnTo>
                    <a:pt x="65" y="1103"/>
                  </a:lnTo>
                  <a:lnTo>
                    <a:pt x="68" y="1097"/>
                  </a:lnTo>
                  <a:lnTo>
                    <a:pt x="60" y="1097"/>
                  </a:lnTo>
                  <a:lnTo>
                    <a:pt x="52" y="1091"/>
                  </a:lnTo>
                  <a:close/>
                  <a:moveTo>
                    <a:pt x="120" y="1057"/>
                  </a:moveTo>
                  <a:lnTo>
                    <a:pt x="68" y="1092"/>
                  </a:lnTo>
                  <a:lnTo>
                    <a:pt x="68" y="1097"/>
                  </a:lnTo>
                  <a:lnTo>
                    <a:pt x="65" y="1103"/>
                  </a:lnTo>
                  <a:lnTo>
                    <a:pt x="60" y="1105"/>
                  </a:lnTo>
                  <a:lnTo>
                    <a:pt x="96" y="1105"/>
                  </a:lnTo>
                  <a:lnTo>
                    <a:pt x="120" y="1057"/>
                  </a:lnTo>
                  <a:close/>
                  <a:moveTo>
                    <a:pt x="60" y="80"/>
                  </a:moveTo>
                  <a:lnTo>
                    <a:pt x="52" y="86"/>
                  </a:lnTo>
                  <a:lnTo>
                    <a:pt x="52" y="1091"/>
                  </a:lnTo>
                  <a:lnTo>
                    <a:pt x="60" y="1097"/>
                  </a:lnTo>
                  <a:lnTo>
                    <a:pt x="68" y="1092"/>
                  </a:lnTo>
                  <a:lnTo>
                    <a:pt x="68" y="85"/>
                  </a:lnTo>
                  <a:lnTo>
                    <a:pt x="60" y="80"/>
                  </a:lnTo>
                  <a:close/>
                  <a:moveTo>
                    <a:pt x="68" y="1092"/>
                  </a:moveTo>
                  <a:lnTo>
                    <a:pt x="60" y="1097"/>
                  </a:lnTo>
                  <a:lnTo>
                    <a:pt x="68" y="1097"/>
                  </a:lnTo>
                  <a:lnTo>
                    <a:pt x="68" y="1092"/>
                  </a:lnTo>
                  <a:close/>
                  <a:moveTo>
                    <a:pt x="60" y="0"/>
                  </a:moveTo>
                  <a:lnTo>
                    <a:pt x="0" y="120"/>
                  </a:lnTo>
                  <a:lnTo>
                    <a:pt x="52" y="86"/>
                  </a:lnTo>
                  <a:lnTo>
                    <a:pt x="52" y="80"/>
                  </a:lnTo>
                  <a:lnTo>
                    <a:pt x="54" y="74"/>
                  </a:lnTo>
                  <a:lnTo>
                    <a:pt x="60" y="73"/>
                  </a:lnTo>
                  <a:lnTo>
                    <a:pt x="97" y="73"/>
                  </a:lnTo>
                  <a:lnTo>
                    <a:pt x="60" y="0"/>
                  </a:lnTo>
                  <a:close/>
                  <a:moveTo>
                    <a:pt x="97" y="73"/>
                  </a:moveTo>
                  <a:lnTo>
                    <a:pt x="60" y="73"/>
                  </a:lnTo>
                  <a:lnTo>
                    <a:pt x="65" y="74"/>
                  </a:lnTo>
                  <a:lnTo>
                    <a:pt x="68" y="80"/>
                  </a:lnTo>
                  <a:lnTo>
                    <a:pt x="68" y="85"/>
                  </a:lnTo>
                  <a:lnTo>
                    <a:pt x="120" y="120"/>
                  </a:lnTo>
                  <a:lnTo>
                    <a:pt x="97" y="73"/>
                  </a:lnTo>
                  <a:close/>
                  <a:moveTo>
                    <a:pt x="60" y="73"/>
                  </a:moveTo>
                  <a:lnTo>
                    <a:pt x="54" y="74"/>
                  </a:lnTo>
                  <a:lnTo>
                    <a:pt x="52" y="80"/>
                  </a:lnTo>
                  <a:lnTo>
                    <a:pt x="52" y="86"/>
                  </a:lnTo>
                  <a:lnTo>
                    <a:pt x="60" y="80"/>
                  </a:lnTo>
                  <a:lnTo>
                    <a:pt x="68" y="80"/>
                  </a:lnTo>
                  <a:lnTo>
                    <a:pt x="65" y="74"/>
                  </a:lnTo>
                  <a:lnTo>
                    <a:pt x="60" y="73"/>
                  </a:lnTo>
                  <a:close/>
                  <a:moveTo>
                    <a:pt x="68" y="80"/>
                  </a:moveTo>
                  <a:lnTo>
                    <a:pt x="60" y="80"/>
                  </a:lnTo>
                  <a:lnTo>
                    <a:pt x="68" y="85"/>
                  </a:lnTo>
                  <a:lnTo>
                    <a:pt x="68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9"/>
            <p:cNvSpPr>
              <a:spLocks/>
            </p:cNvSpPr>
            <p:nvPr/>
          </p:nvSpPr>
          <p:spPr bwMode="auto">
            <a:xfrm>
              <a:off x="4201" y="511"/>
              <a:ext cx="418" cy="287"/>
            </a:xfrm>
            <a:custGeom>
              <a:avLst/>
              <a:gdLst>
                <a:gd name="T0" fmla="+- 0 4619 4201"/>
                <a:gd name="T1" fmla="*/ T0 w 418"/>
                <a:gd name="T2" fmla="+- 0 799 512"/>
                <a:gd name="T3" fmla="*/ 799 h 287"/>
                <a:gd name="T4" fmla="+- 0 4201 4201"/>
                <a:gd name="T5" fmla="*/ T4 w 418"/>
                <a:gd name="T6" fmla="+- 0 799 512"/>
                <a:gd name="T7" fmla="*/ 799 h 287"/>
                <a:gd name="T8" fmla="+- 0 4410 4201"/>
                <a:gd name="T9" fmla="*/ T8 w 418"/>
                <a:gd name="T10" fmla="+- 0 512 512"/>
                <a:gd name="T11" fmla="*/ 512 h 287"/>
                <a:gd name="T12" fmla="+- 0 4410 4201"/>
                <a:gd name="T13" fmla="*/ T12 w 418"/>
                <a:gd name="T14" fmla="+- 0 799 512"/>
                <a:gd name="T15" fmla="*/ 799 h 2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18" h="287">
                  <a:moveTo>
                    <a:pt x="418" y="287"/>
                  </a:moveTo>
                  <a:lnTo>
                    <a:pt x="0" y="287"/>
                  </a:lnTo>
                  <a:moveTo>
                    <a:pt x="209" y="0"/>
                  </a:moveTo>
                  <a:lnTo>
                    <a:pt x="209" y="2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8"/>
            <p:cNvSpPr>
              <a:spLocks/>
            </p:cNvSpPr>
            <p:nvPr/>
          </p:nvSpPr>
          <p:spPr bwMode="auto">
            <a:xfrm>
              <a:off x="4350" y="153"/>
              <a:ext cx="120" cy="1013"/>
            </a:xfrm>
            <a:custGeom>
              <a:avLst/>
              <a:gdLst>
                <a:gd name="T0" fmla="+- 0 4417 4350"/>
                <a:gd name="T1" fmla="*/ T0 w 120"/>
                <a:gd name="T2" fmla="+- 0 160 153"/>
                <a:gd name="T3" fmla="*/ 160 h 1013"/>
                <a:gd name="T4" fmla="+- 0 4415 4350"/>
                <a:gd name="T5" fmla="*/ T4 w 120"/>
                <a:gd name="T6" fmla="+- 0 155 153"/>
                <a:gd name="T7" fmla="*/ 155 h 1013"/>
                <a:gd name="T8" fmla="+- 0 4410 4350"/>
                <a:gd name="T9" fmla="*/ T8 w 120"/>
                <a:gd name="T10" fmla="+- 0 153 153"/>
                <a:gd name="T11" fmla="*/ 153 h 1013"/>
                <a:gd name="T12" fmla="+- 0 4405 4350"/>
                <a:gd name="T13" fmla="*/ T12 w 120"/>
                <a:gd name="T14" fmla="+- 0 155 153"/>
                <a:gd name="T15" fmla="*/ 155 h 1013"/>
                <a:gd name="T16" fmla="+- 0 4403 4350"/>
                <a:gd name="T17" fmla="*/ T16 w 120"/>
                <a:gd name="T18" fmla="+- 0 160 153"/>
                <a:gd name="T19" fmla="*/ 160 h 1013"/>
                <a:gd name="T20" fmla="+- 0 4403 4350"/>
                <a:gd name="T21" fmla="*/ T20 w 120"/>
                <a:gd name="T22" fmla="+- 0 428 153"/>
                <a:gd name="T23" fmla="*/ 428 h 1013"/>
                <a:gd name="T24" fmla="+- 0 4417 4350"/>
                <a:gd name="T25" fmla="*/ T24 w 120"/>
                <a:gd name="T26" fmla="+- 0 428 153"/>
                <a:gd name="T27" fmla="*/ 428 h 1013"/>
                <a:gd name="T28" fmla="+- 0 4417 4350"/>
                <a:gd name="T29" fmla="*/ T28 w 120"/>
                <a:gd name="T30" fmla="+- 0 160 153"/>
                <a:gd name="T31" fmla="*/ 160 h 1013"/>
                <a:gd name="T32" fmla="+- 0 4470 4350"/>
                <a:gd name="T33" fmla="*/ T32 w 120"/>
                <a:gd name="T34" fmla="+- 0 915 153"/>
                <a:gd name="T35" fmla="*/ 915 h 1013"/>
                <a:gd name="T36" fmla="+- 0 4447 4350"/>
                <a:gd name="T37" fmla="*/ T36 w 120"/>
                <a:gd name="T38" fmla="+- 0 868 153"/>
                <a:gd name="T39" fmla="*/ 868 h 1013"/>
                <a:gd name="T40" fmla="+- 0 4410 4350"/>
                <a:gd name="T41" fmla="*/ T40 w 120"/>
                <a:gd name="T42" fmla="+- 0 795 153"/>
                <a:gd name="T43" fmla="*/ 795 h 1013"/>
                <a:gd name="T44" fmla="+- 0 4350 4350"/>
                <a:gd name="T45" fmla="*/ T44 w 120"/>
                <a:gd name="T46" fmla="+- 0 915 153"/>
                <a:gd name="T47" fmla="*/ 915 h 1013"/>
                <a:gd name="T48" fmla="+- 0 4403 4350"/>
                <a:gd name="T49" fmla="*/ T48 w 120"/>
                <a:gd name="T50" fmla="+- 0 880 153"/>
                <a:gd name="T51" fmla="*/ 880 h 1013"/>
                <a:gd name="T52" fmla="+- 0 4403 4350"/>
                <a:gd name="T53" fmla="*/ T52 w 120"/>
                <a:gd name="T54" fmla="+- 0 1159 153"/>
                <a:gd name="T55" fmla="*/ 1159 h 1013"/>
                <a:gd name="T56" fmla="+- 0 4405 4350"/>
                <a:gd name="T57" fmla="*/ T56 w 120"/>
                <a:gd name="T58" fmla="+- 0 1163 153"/>
                <a:gd name="T59" fmla="*/ 1163 h 1013"/>
                <a:gd name="T60" fmla="+- 0 4410 4350"/>
                <a:gd name="T61" fmla="*/ T60 w 120"/>
                <a:gd name="T62" fmla="+- 0 1166 153"/>
                <a:gd name="T63" fmla="*/ 1166 h 1013"/>
                <a:gd name="T64" fmla="+- 0 4415 4350"/>
                <a:gd name="T65" fmla="*/ T64 w 120"/>
                <a:gd name="T66" fmla="+- 0 1163 153"/>
                <a:gd name="T67" fmla="*/ 1163 h 1013"/>
                <a:gd name="T68" fmla="+- 0 4417 4350"/>
                <a:gd name="T69" fmla="*/ T68 w 120"/>
                <a:gd name="T70" fmla="+- 0 1159 153"/>
                <a:gd name="T71" fmla="*/ 1159 h 1013"/>
                <a:gd name="T72" fmla="+- 0 4417 4350"/>
                <a:gd name="T73" fmla="*/ T72 w 120"/>
                <a:gd name="T74" fmla="+- 0 880 153"/>
                <a:gd name="T75" fmla="*/ 880 h 1013"/>
                <a:gd name="T76" fmla="+- 0 4470 4350"/>
                <a:gd name="T77" fmla="*/ T76 w 120"/>
                <a:gd name="T78" fmla="+- 0 915 153"/>
                <a:gd name="T79" fmla="*/ 915 h 1013"/>
                <a:gd name="T80" fmla="+- 0 4470 4350"/>
                <a:gd name="T81" fmla="*/ T80 w 120"/>
                <a:gd name="T82" fmla="+- 0 392 153"/>
                <a:gd name="T83" fmla="*/ 392 h 1013"/>
                <a:gd name="T84" fmla="+- 0 4417 4350"/>
                <a:gd name="T85" fmla="*/ T84 w 120"/>
                <a:gd name="T86" fmla="+- 0 428 153"/>
                <a:gd name="T87" fmla="*/ 428 h 1013"/>
                <a:gd name="T88" fmla="+- 0 4417 4350"/>
                <a:gd name="T89" fmla="*/ T88 w 120"/>
                <a:gd name="T90" fmla="+- 0 433 153"/>
                <a:gd name="T91" fmla="*/ 433 h 1013"/>
                <a:gd name="T92" fmla="+- 0 4410 4350"/>
                <a:gd name="T93" fmla="*/ T92 w 120"/>
                <a:gd name="T94" fmla="+- 0 433 153"/>
                <a:gd name="T95" fmla="*/ 433 h 1013"/>
                <a:gd name="T96" fmla="+- 0 4403 4350"/>
                <a:gd name="T97" fmla="*/ T96 w 120"/>
                <a:gd name="T98" fmla="+- 0 433 153"/>
                <a:gd name="T99" fmla="*/ 433 h 1013"/>
                <a:gd name="T100" fmla="+- 0 4403 4350"/>
                <a:gd name="T101" fmla="*/ T100 w 120"/>
                <a:gd name="T102" fmla="+- 0 428 153"/>
                <a:gd name="T103" fmla="*/ 428 h 1013"/>
                <a:gd name="T104" fmla="+- 0 4350 4350"/>
                <a:gd name="T105" fmla="*/ T104 w 120"/>
                <a:gd name="T106" fmla="+- 0 392 153"/>
                <a:gd name="T107" fmla="*/ 392 h 1013"/>
                <a:gd name="T108" fmla="+- 0 4410 4350"/>
                <a:gd name="T109" fmla="*/ T108 w 120"/>
                <a:gd name="T110" fmla="+- 0 512 153"/>
                <a:gd name="T111" fmla="*/ 512 h 1013"/>
                <a:gd name="T112" fmla="+- 0 4446 4350"/>
                <a:gd name="T113" fmla="*/ T112 w 120"/>
                <a:gd name="T114" fmla="+- 0 440 153"/>
                <a:gd name="T115" fmla="*/ 440 h 1013"/>
                <a:gd name="T116" fmla="+- 0 4470 4350"/>
                <a:gd name="T117" fmla="*/ T116 w 120"/>
                <a:gd name="T118" fmla="+- 0 392 153"/>
                <a:gd name="T119" fmla="*/ 392 h 10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120" h="1013">
                  <a:moveTo>
                    <a:pt x="67" y="7"/>
                  </a:moveTo>
                  <a:lnTo>
                    <a:pt x="65" y="2"/>
                  </a:lnTo>
                  <a:lnTo>
                    <a:pt x="60" y="0"/>
                  </a:lnTo>
                  <a:lnTo>
                    <a:pt x="55" y="2"/>
                  </a:lnTo>
                  <a:lnTo>
                    <a:pt x="53" y="7"/>
                  </a:lnTo>
                  <a:lnTo>
                    <a:pt x="53" y="275"/>
                  </a:lnTo>
                  <a:lnTo>
                    <a:pt x="67" y="275"/>
                  </a:lnTo>
                  <a:lnTo>
                    <a:pt x="67" y="7"/>
                  </a:lnTo>
                  <a:close/>
                  <a:moveTo>
                    <a:pt x="120" y="762"/>
                  </a:moveTo>
                  <a:lnTo>
                    <a:pt x="97" y="715"/>
                  </a:lnTo>
                  <a:lnTo>
                    <a:pt x="60" y="642"/>
                  </a:lnTo>
                  <a:lnTo>
                    <a:pt x="0" y="762"/>
                  </a:lnTo>
                  <a:lnTo>
                    <a:pt x="53" y="727"/>
                  </a:lnTo>
                  <a:lnTo>
                    <a:pt x="53" y="1006"/>
                  </a:lnTo>
                  <a:lnTo>
                    <a:pt x="55" y="1010"/>
                  </a:lnTo>
                  <a:lnTo>
                    <a:pt x="60" y="1013"/>
                  </a:lnTo>
                  <a:lnTo>
                    <a:pt x="65" y="1010"/>
                  </a:lnTo>
                  <a:lnTo>
                    <a:pt x="67" y="1006"/>
                  </a:lnTo>
                  <a:lnTo>
                    <a:pt x="67" y="727"/>
                  </a:lnTo>
                  <a:lnTo>
                    <a:pt x="120" y="762"/>
                  </a:lnTo>
                  <a:close/>
                  <a:moveTo>
                    <a:pt x="120" y="239"/>
                  </a:moveTo>
                  <a:lnTo>
                    <a:pt x="67" y="275"/>
                  </a:lnTo>
                  <a:lnTo>
                    <a:pt x="67" y="280"/>
                  </a:lnTo>
                  <a:lnTo>
                    <a:pt x="60" y="280"/>
                  </a:lnTo>
                  <a:lnTo>
                    <a:pt x="53" y="280"/>
                  </a:lnTo>
                  <a:lnTo>
                    <a:pt x="53" y="275"/>
                  </a:lnTo>
                  <a:lnTo>
                    <a:pt x="0" y="239"/>
                  </a:lnTo>
                  <a:lnTo>
                    <a:pt x="60" y="359"/>
                  </a:lnTo>
                  <a:lnTo>
                    <a:pt x="96" y="287"/>
                  </a:lnTo>
                  <a:lnTo>
                    <a:pt x="120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 rot="16200000">
            <a:off x="742358" y="3537462"/>
            <a:ext cx="628485" cy="4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 rot="16200000">
            <a:off x="4070401" y="2378865"/>
            <a:ext cx="628485" cy="5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16200000">
            <a:off x="6908731" y="3996701"/>
            <a:ext cx="628485" cy="3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1871" y="500453"/>
            <a:ext cx="3147015" cy="830997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4800" b="1" i="1" dirty="0">
                <a:solidFill>
                  <a:srgbClr val="FF0000"/>
                </a:solidFill>
              </a:rPr>
              <a:t>S = D – d 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47051" y="952422"/>
            <a:ext cx="4318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l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Зазор</a:t>
            </a:r>
            <a:r>
              <a:rPr lang="ru-RU" sz="2000" b="1" spc="2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характеризует</a:t>
            </a:r>
            <a:r>
              <a:rPr lang="ru-RU" sz="2000" b="1" spc="2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большую</a:t>
            </a:r>
            <a:r>
              <a:rPr lang="ru-RU" sz="2000" b="1" i="1" spc="25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000" b="1" i="1" spc="25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меньшую</a:t>
            </a:r>
            <a:r>
              <a:rPr lang="ru-RU" sz="2000" b="1" i="1" spc="25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свободу</a:t>
            </a:r>
            <a:r>
              <a:rPr lang="ru-RU" sz="2000" b="1" i="1" spc="25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относительного</a:t>
            </a:r>
            <a:r>
              <a:rPr lang="ru-RU" sz="2000" b="1" i="1" spc="-33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перемещения</a:t>
            </a:r>
            <a:r>
              <a:rPr lang="ru-RU" sz="2000" b="1" i="1" spc="-1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</a:t>
            </a:r>
            <a:r>
              <a:rPr lang="ru-RU" sz="2000" b="1" i="1" spc="5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соединения</a:t>
            </a:r>
            <a:endParaRPr lang="ru-RU" sz="20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923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opuch.ru/osnovnie-svedeniya-o-dopuskah-i-tehnicheskih-izmereniyah/138453_html_21da88a035c272f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1679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309320"/>
            <a:ext cx="8064896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Рис. 2.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Схема сопряжения отверстия и вала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 зазором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562"/>
            <a:ext cx="2458616" cy="927100"/>
          </a:xfrm>
        </p:spPr>
        <p:txBody>
          <a:bodyPr/>
          <a:lstStyle/>
          <a:p>
            <a:pPr algn="ctr"/>
            <a:r>
              <a:rPr lang="ru-RU" sz="3200" dirty="0" smtClean="0"/>
              <a:t>ЗАЗОР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56949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orks.doklad.ru/images/6stp38r2gu0/m6d109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74"/>
            <a:ext cx="8352928" cy="688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646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13775"/>
            <a:ext cx="2458616" cy="706471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ЗАЗОР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73" y="470995"/>
            <a:ext cx="8929620" cy="1422845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88900" indent="0">
              <a:buNone/>
            </a:pPr>
            <a:r>
              <a:rPr lang="ru-RU" sz="2400" b="1" i="1" u="sng" dirty="0">
                <a:solidFill>
                  <a:srgbClr val="FF0000"/>
                </a:solidFill>
              </a:rPr>
              <a:t>Зазор</a:t>
            </a:r>
            <a:r>
              <a:rPr lang="ru-RU" sz="2400" b="1" dirty="0"/>
              <a:t> </a:t>
            </a:r>
            <a:r>
              <a:rPr lang="ru-RU" sz="2400" b="1" i="1" dirty="0">
                <a:solidFill>
                  <a:srgbClr val="0000FF"/>
                </a:solidFill>
              </a:rPr>
              <a:t>S</a:t>
            </a:r>
            <a:r>
              <a:rPr lang="ru-RU" sz="2400" dirty="0"/>
              <a:t> </a:t>
            </a:r>
            <a:r>
              <a:rPr lang="ru-RU" sz="2400" b="1" dirty="0" smtClean="0"/>
              <a:t>– разность </a:t>
            </a:r>
            <a:r>
              <a:rPr lang="ru-RU" sz="2400" b="1" dirty="0"/>
              <a:t>размеров отверстия и вала, если размер отверстия больше размера </a:t>
            </a:r>
            <a:r>
              <a:rPr lang="ru-RU" sz="2400" b="1" dirty="0" smtClean="0"/>
              <a:t>вала</a:t>
            </a:r>
            <a:r>
              <a:rPr lang="en-US" sz="2400" b="1" dirty="0" smtClean="0"/>
              <a:t> (</a:t>
            </a:r>
            <a:r>
              <a:rPr lang="ru-RU" sz="2400" b="1" i="1" dirty="0" smtClean="0">
                <a:solidFill>
                  <a:srgbClr val="0000FF"/>
                </a:solidFill>
              </a:rPr>
              <a:t>D </a:t>
            </a:r>
            <a:r>
              <a:rPr lang="ru-RU" sz="2400" b="1" i="1" dirty="0" smtClean="0">
                <a:solidFill>
                  <a:srgbClr val="FF0000"/>
                </a:solidFill>
              </a:rPr>
              <a:t>&gt;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d</a:t>
            </a:r>
            <a:r>
              <a:rPr lang="en-US" sz="2400" b="1" dirty="0" smtClean="0"/>
              <a:t>)</a:t>
            </a:r>
            <a:r>
              <a:rPr lang="ru-RU" sz="2400" b="1" dirty="0" smtClean="0"/>
              <a:t>.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S = </a:t>
            </a:r>
            <a:r>
              <a:rPr lang="ru-RU" b="1" i="1" dirty="0">
                <a:solidFill>
                  <a:srgbClr val="0000FF"/>
                </a:solidFill>
              </a:rPr>
              <a:t>D – d </a:t>
            </a:r>
            <a:r>
              <a:rPr lang="ru-RU" b="1" i="1" dirty="0">
                <a:solidFill>
                  <a:srgbClr val="FF0000"/>
                </a:solidFill>
              </a:rPr>
              <a:t>≥ 0 </a:t>
            </a:r>
            <a:r>
              <a:rPr lang="ru-RU" i="1" dirty="0"/>
              <a:t>(</a:t>
            </a:r>
            <a:r>
              <a:rPr lang="ru-RU" b="1" i="1" dirty="0">
                <a:solidFill>
                  <a:srgbClr val="006600"/>
                </a:solidFill>
              </a:rPr>
              <a:t>больше или равно 0</a:t>
            </a:r>
            <a:r>
              <a:rPr lang="ru-RU" i="1" dirty="0" smtClean="0"/>
              <a:t>)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72" y="1893082"/>
            <a:ext cx="8977121" cy="230832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Посадкой с зазором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называется посадка, при которой всегда обеспечивается </a:t>
            </a:r>
            <a:r>
              <a:rPr lang="ru-RU" sz="2400" b="1" dirty="0" smtClean="0">
                <a:solidFill>
                  <a:srgbClr val="0000FF"/>
                </a:solidFill>
              </a:rPr>
              <a:t>зазор </a:t>
            </a:r>
            <a:r>
              <a:rPr lang="ru-RU" sz="2400" b="1" dirty="0">
                <a:solidFill>
                  <a:srgbClr val="0000FF"/>
                </a:solidFill>
              </a:rPr>
              <a:t>в </a:t>
            </a:r>
            <a:r>
              <a:rPr lang="ru-RU" sz="2400" b="1" dirty="0" smtClean="0">
                <a:solidFill>
                  <a:srgbClr val="0000FF"/>
                </a:solidFill>
              </a:rPr>
              <a:t>соединении (гарантированный)</a:t>
            </a:r>
            <a:r>
              <a:rPr lang="ru-RU" sz="2400" dirty="0" smtClean="0"/>
              <a:t>, </a:t>
            </a:r>
            <a:r>
              <a:rPr lang="ru-RU" sz="2400" dirty="0"/>
              <a:t>т.е. </a:t>
            </a:r>
            <a:r>
              <a:rPr lang="ru-RU" sz="2400" b="1" dirty="0">
                <a:solidFill>
                  <a:srgbClr val="006600"/>
                </a:solidFill>
              </a:rPr>
              <a:t>наименьший предельный размер отверстия </a:t>
            </a:r>
            <a:r>
              <a:rPr lang="ru-RU" sz="2400" b="1" dirty="0">
                <a:solidFill>
                  <a:srgbClr val="FF0066"/>
                </a:solidFill>
              </a:rPr>
              <a:t>больше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6600"/>
                </a:solidFill>
              </a:rPr>
              <a:t>наибольшего предельного размера вала </a:t>
            </a:r>
            <a:r>
              <a:rPr lang="ru-RU" sz="2400" dirty="0"/>
              <a:t>или </a:t>
            </a:r>
            <a:r>
              <a:rPr lang="ru-RU" sz="2400" b="1" dirty="0">
                <a:solidFill>
                  <a:srgbClr val="FF0066"/>
                </a:solidFill>
              </a:rPr>
              <a:t>равен</a:t>
            </a:r>
            <a:r>
              <a:rPr lang="ru-RU" sz="2400" dirty="0"/>
              <a:t> ему </a:t>
            </a:r>
            <a:r>
              <a:rPr lang="ru-RU" sz="2400" b="1" i="1" dirty="0"/>
              <a:t>(</a:t>
            </a:r>
            <a:r>
              <a:rPr lang="ru-RU" sz="2400" b="1" i="1" dirty="0">
                <a:solidFill>
                  <a:srgbClr val="0000FF"/>
                </a:solidFill>
              </a:rPr>
              <a:t>поле допуска отвер­стия расположено над полем допуска вала</a:t>
            </a:r>
            <a:r>
              <a:rPr lang="ru-RU" sz="2400" b="1" i="1" dirty="0" smtClean="0"/>
              <a:t>).</a:t>
            </a:r>
            <a:r>
              <a:rPr lang="ru-RU" sz="2400" b="1" i="1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471" y="4176370"/>
            <a:ext cx="8977121" cy="25930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Наибольший, наименьший и средний зазоры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определяют по </a:t>
            </a:r>
            <a:r>
              <a:rPr lang="ru-RU" sz="2400" b="1" dirty="0" smtClean="0"/>
              <a:t>формулам:</a:t>
            </a:r>
            <a:endParaRPr lang="ru-RU" sz="24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3400" b="1" dirty="0">
                <a:solidFill>
                  <a:srgbClr val="FF0000"/>
                </a:solidFill>
              </a:rPr>
              <a:t>S</a:t>
            </a:r>
            <a:r>
              <a:rPr lang="ru-RU" sz="3400" b="1" baseline="-25000" dirty="0">
                <a:solidFill>
                  <a:srgbClr val="FF0000"/>
                </a:solidFill>
              </a:rPr>
              <a:t>max</a:t>
            </a:r>
            <a:r>
              <a:rPr lang="ru-RU" sz="3400" b="1" dirty="0">
                <a:solidFill>
                  <a:srgbClr val="FF0000"/>
                </a:solidFill>
              </a:rPr>
              <a:t> = D</a:t>
            </a:r>
            <a:r>
              <a:rPr lang="ru-RU" sz="3400" b="1" baseline="-25000" dirty="0">
                <a:solidFill>
                  <a:srgbClr val="FF0000"/>
                </a:solidFill>
              </a:rPr>
              <a:t>max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>
                <a:solidFill>
                  <a:srgbClr val="FF0000"/>
                </a:solidFill>
              </a:rPr>
              <a:t>–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d</a:t>
            </a:r>
            <a:r>
              <a:rPr lang="ru-RU" sz="3400" b="1" baseline="-25000" dirty="0" err="1">
                <a:solidFill>
                  <a:srgbClr val="FF0000"/>
                </a:solidFill>
              </a:rPr>
              <a:t>min</a:t>
            </a:r>
            <a:r>
              <a:rPr lang="ru-RU" sz="3400" b="1" baseline="-25000" dirty="0">
                <a:solidFill>
                  <a:srgbClr val="FF0000"/>
                </a:solidFill>
              </a:rPr>
              <a:t> </a:t>
            </a:r>
            <a:r>
              <a:rPr lang="ru-RU" sz="3400" b="1" dirty="0">
                <a:solidFill>
                  <a:srgbClr val="FF0000"/>
                </a:solidFill>
              </a:rPr>
              <a:t>= </a:t>
            </a:r>
            <a:r>
              <a:rPr lang="en-US" sz="3400" b="1" dirty="0">
                <a:solidFill>
                  <a:srgbClr val="FF0000"/>
                </a:solidFill>
              </a:rPr>
              <a:t>ES – </a:t>
            </a:r>
            <a:r>
              <a:rPr lang="en-US" sz="3400" b="1" dirty="0" err="1">
                <a:solidFill>
                  <a:srgbClr val="FF0000"/>
                </a:solidFill>
              </a:rPr>
              <a:t>ei</a:t>
            </a:r>
            <a:r>
              <a:rPr lang="ru-RU" sz="3400" b="1" dirty="0">
                <a:solidFill>
                  <a:srgbClr val="FF0000"/>
                </a:solidFill>
              </a:rPr>
              <a:t>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3400" b="1" dirty="0">
                <a:solidFill>
                  <a:srgbClr val="FF0000"/>
                </a:solidFill>
              </a:rPr>
              <a:t>S</a:t>
            </a:r>
            <a:r>
              <a:rPr lang="ru-RU" sz="3400" b="1" baseline="-25000" dirty="0">
                <a:solidFill>
                  <a:srgbClr val="FF0000"/>
                </a:solidFill>
              </a:rPr>
              <a:t>min </a:t>
            </a:r>
            <a:r>
              <a:rPr lang="ru-RU" sz="3400" b="1" dirty="0">
                <a:solidFill>
                  <a:srgbClr val="FF0000"/>
                </a:solidFill>
              </a:rPr>
              <a:t>= D</a:t>
            </a:r>
            <a:r>
              <a:rPr lang="ru-RU" sz="3400" b="1" baseline="-25000" dirty="0">
                <a:solidFill>
                  <a:srgbClr val="FF0000"/>
                </a:solidFill>
              </a:rPr>
              <a:t>min </a:t>
            </a:r>
            <a:r>
              <a:rPr lang="en-US" sz="3400" b="1" dirty="0">
                <a:solidFill>
                  <a:srgbClr val="FF0000"/>
                </a:solidFill>
              </a:rPr>
              <a:t>–</a:t>
            </a:r>
            <a:r>
              <a:rPr lang="ru-RU" sz="3400" b="1" dirty="0">
                <a:solidFill>
                  <a:srgbClr val="FF0000"/>
                </a:solidFill>
              </a:rPr>
              <a:t> d</a:t>
            </a:r>
            <a:r>
              <a:rPr lang="ru-RU" sz="3400" b="1" baseline="-25000" dirty="0">
                <a:solidFill>
                  <a:srgbClr val="FF0000"/>
                </a:solidFill>
              </a:rPr>
              <a:t>max</a:t>
            </a:r>
            <a:r>
              <a:rPr lang="en-US" sz="3400" b="1" baseline="-25000" dirty="0">
                <a:solidFill>
                  <a:srgbClr val="FF0000"/>
                </a:solidFill>
              </a:rPr>
              <a:t> </a:t>
            </a:r>
            <a:r>
              <a:rPr lang="ru-RU" sz="3400" b="1" dirty="0">
                <a:solidFill>
                  <a:srgbClr val="FF0000"/>
                </a:solidFill>
              </a:rPr>
              <a:t>= </a:t>
            </a:r>
            <a:r>
              <a:rPr lang="en-US" sz="3400" b="1" dirty="0">
                <a:solidFill>
                  <a:srgbClr val="FF0000"/>
                </a:solidFill>
              </a:rPr>
              <a:t>EI – </a:t>
            </a:r>
            <a:r>
              <a:rPr lang="en-US" sz="3400" b="1" dirty="0" err="1">
                <a:solidFill>
                  <a:srgbClr val="FF0000"/>
                </a:solidFill>
              </a:rPr>
              <a:t>es</a:t>
            </a:r>
            <a:r>
              <a:rPr lang="ru-RU" sz="3400" b="1" dirty="0">
                <a:solidFill>
                  <a:srgbClr val="FF0000"/>
                </a:solidFill>
              </a:rPr>
              <a:t>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3400" b="1" dirty="0">
                <a:solidFill>
                  <a:srgbClr val="FF0000"/>
                </a:solidFill>
              </a:rPr>
              <a:t>S</a:t>
            </a:r>
            <a:r>
              <a:rPr lang="ru-RU" sz="3400" b="1" baseline="-25000" dirty="0">
                <a:solidFill>
                  <a:srgbClr val="FF0000"/>
                </a:solidFill>
              </a:rPr>
              <a:t>m</a:t>
            </a:r>
            <a:r>
              <a:rPr lang="ru-RU" sz="3400" b="1" dirty="0">
                <a:solidFill>
                  <a:srgbClr val="FF0000"/>
                </a:solidFill>
              </a:rPr>
              <a:t> = (S</a:t>
            </a:r>
            <a:r>
              <a:rPr lang="ru-RU" sz="3400" b="1" baseline="-25000" dirty="0">
                <a:solidFill>
                  <a:srgbClr val="FF0000"/>
                </a:solidFill>
              </a:rPr>
              <a:t>max </a:t>
            </a:r>
            <a:r>
              <a:rPr lang="ru-RU" sz="3400" b="1" dirty="0">
                <a:solidFill>
                  <a:srgbClr val="FF0000"/>
                </a:solidFill>
              </a:rPr>
              <a:t>+ S</a:t>
            </a:r>
            <a:r>
              <a:rPr lang="ru-RU" sz="3400" b="1" baseline="-25000" dirty="0">
                <a:solidFill>
                  <a:srgbClr val="FF0000"/>
                </a:solidFill>
              </a:rPr>
              <a:t>min</a:t>
            </a:r>
            <a:r>
              <a:rPr lang="ru-RU" sz="3400" b="1" dirty="0">
                <a:solidFill>
                  <a:srgbClr val="FF0000"/>
                </a:solidFill>
              </a:rPr>
              <a:t>)/2.</a:t>
            </a:r>
          </a:p>
        </p:txBody>
      </p:sp>
    </p:spTree>
    <p:extLst>
      <p:ext uri="{BB962C8B-B14F-4D97-AF65-F5344CB8AC3E}">
        <p14:creationId xmlns:p14="http://schemas.microsoft.com/office/powerpoint/2010/main" val="36447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13775"/>
            <a:ext cx="2458616" cy="490447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ЗАЗОР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7637" y="242811"/>
            <a:ext cx="8856984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ru-RU" sz="2200" b="1" i="1" dirty="0" smtClean="0">
                <a:solidFill>
                  <a:srgbClr val="0000FF"/>
                </a:solidFill>
                <a:latin typeface="Times New Roman" pitchFamily="18" charset="0"/>
              </a:rPr>
              <a:t>Наибольший </a:t>
            </a:r>
            <a:r>
              <a:rPr lang="ru-RU" altLang="ru-RU" sz="2200" b="1" i="1" dirty="0">
                <a:solidFill>
                  <a:srgbClr val="0000FF"/>
                </a:solidFill>
                <a:latin typeface="Times New Roman" pitchFamily="18" charset="0"/>
              </a:rPr>
              <a:t>зазор</a:t>
            </a:r>
            <a:r>
              <a:rPr lang="ru-RU" altLang="ru-RU" sz="2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ru-RU" sz="2200" b="1" i="1" dirty="0">
                <a:solidFill>
                  <a:srgbClr val="FF0000"/>
                </a:solidFill>
              </a:rPr>
              <a:t>S</a:t>
            </a:r>
            <a:r>
              <a:rPr lang="ru-RU" sz="2200" b="1" i="1" baseline="-25000" dirty="0">
                <a:solidFill>
                  <a:srgbClr val="FF0000"/>
                </a:solidFill>
              </a:rPr>
              <a:t>max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</a:t>
            </a:r>
            <a:r>
              <a:rPr lang="ru-RU" altLang="ru-RU" sz="2200" b="1" dirty="0">
                <a:latin typeface="Times New Roman" pitchFamily="18" charset="0"/>
              </a:rPr>
              <a:t> </a:t>
            </a:r>
            <a:r>
              <a:rPr lang="ru-RU" altLang="ru-RU" sz="2200" dirty="0">
                <a:latin typeface="Times New Roman" pitchFamily="18" charset="0"/>
              </a:rPr>
              <a:t> – это разность между наибольшим предельным размером отверстия и наименьшим предельным размером </a:t>
            </a:r>
            <a:r>
              <a:rPr lang="ru-RU" altLang="ru-RU" sz="2200" dirty="0" smtClean="0">
                <a:latin typeface="Times New Roman" pitchFamily="18" charset="0"/>
              </a:rPr>
              <a:t>вала:</a:t>
            </a:r>
            <a:r>
              <a:rPr lang="ru-RU" altLang="ru-RU" sz="2200" dirty="0">
                <a:latin typeface="Times New Roman" pitchFamily="18" charset="0"/>
              </a:rPr>
              <a:t> </a:t>
            </a:r>
            <a:r>
              <a:rPr lang="ru-RU" sz="2200" b="1" dirty="0">
                <a:solidFill>
                  <a:srgbClr val="FF0000"/>
                </a:solidFill>
              </a:rPr>
              <a:t>S</a:t>
            </a:r>
            <a:r>
              <a:rPr lang="ru-RU" sz="2200" b="1" baseline="-25000" dirty="0">
                <a:solidFill>
                  <a:srgbClr val="FF0000"/>
                </a:solidFill>
              </a:rPr>
              <a:t>max</a:t>
            </a:r>
            <a:r>
              <a:rPr lang="ru-RU" sz="2200" b="1" dirty="0">
                <a:solidFill>
                  <a:srgbClr val="FF0000"/>
                </a:solidFill>
              </a:rPr>
              <a:t> = D</a:t>
            </a:r>
            <a:r>
              <a:rPr lang="ru-RU" sz="2200" b="1" baseline="-25000" dirty="0">
                <a:solidFill>
                  <a:srgbClr val="FF0000"/>
                </a:solidFill>
              </a:rPr>
              <a:t>max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–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 err="1">
                <a:solidFill>
                  <a:srgbClr val="FF0000"/>
                </a:solidFill>
              </a:rPr>
              <a:t>d</a:t>
            </a:r>
            <a:r>
              <a:rPr lang="ru-RU" sz="2200" b="1" baseline="-25000" dirty="0" err="1">
                <a:solidFill>
                  <a:srgbClr val="FF0000"/>
                </a:solidFill>
              </a:rPr>
              <a:t>min</a:t>
            </a:r>
            <a:r>
              <a:rPr lang="ru-RU" sz="2200" b="1" baseline="-25000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= </a:t>
            </a:r>
            <a:r>
              <a:rPr lang="en-US" sz="2200" b="1" dirty="0">
                <a:solidFill>
                  <a:srgbClr val="FF0000"/>
                </a:solidFill>
              </a:rPr>
              <a:t>ES – </a:t>
            </a:r>
            <a:r>
              <a:rPr lang="en-US" sz="2200" b="1" dirty="0" err="1">
                <a:solidFill>
                  <a:srgbClr val="FF0000"/>
                </a:solidFill>
              </a:rPr>
              <a:t>ei</a:t>
            </a:r>
            <a:endParaRPr lang="ru-RU" altLang="ru-RU" sz="2200" dirty="0">
              <a:latin typeface="Times New Roman" pitchFamily="18" charset="0"/>
            </a:endParaRPr>
          </a:p>
          <a:p>
            <a:pPr indent="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ru-RU" sz="2200" b="1" i="1" dirty="0">
                <a:solidFill>
                  <a:srgbClr val="0000FF"/>
                </a:solidFill>
                <a:latin typeface="Times New Roman" pitchFamily="18" charset="0"/>
              </a:rPr>
              <a:t>Наименьший зазор</a:t>
            </a:r>
            <a:r>
              <a:rPr lang="ru-RU" altLang="ru-RU" sz="2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ru-RU" sz="2200" b="1" i="1" dirty="0">
                <a:solidFill>
                  <a:srgbClr val="FF0000"/>
                </a:solidFill>
              </a:rPr>
              <a:t>S</a:t>
            </a:r>
            <a:r>
              <a:rPr lang="ru-RU" sz="2200" b="1" i="1" baseline="-25000" dirty="0">
                <a:solidFill>
                  <a:srgbClr val="FF0000"/>
                </a:solidFill>
              </a:rPr>
              <a:t>min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 </a:t>
            </a:r>
            <a:r>
              <a:rPr lang="ru-RU" altLang="ru-RU" sz="2200" dirty="0">
                <a:latin typeface="Times New Roman" pitchFamily="18" charset="0"/>
              </a:rPr>
              <a:t>– это разность между наименьшим предельным размером отверстия и наибольшим предельным размером </a:t>
            </a:r>
            <a:r>
              <a:rPr lang="ru-RU" altLang="ru-RU" sz="2200" dirty="0" smtClean="0">
                <a:latin typeface="Times New Roman" pitchFamily="18" charset="0"/>
              </a:rPr>
              <a:t>вала: </a:t>
            </a:r>
            <a:r>
              <a:rPr lang="ru-RU" sz="2200" b="1" dirty="0">
                <a:solidFill>
                  <a:srgbClr val="FF0000"/>
                </a:solidFill>
              </a:rPr>
              <a:t>S</a:t>
            </a:r>
            <a:r>
              <a:rPr lang="ru-RU" sz="2200" b="1" baseline="-25000" dirty="0">
                <a:solidFill>
                  <a:srgbClr val="FF0000"/>
                </a:solidFill>
              </a:rPr>
              <a:t>min </a:t>
            </a:r>
            <a:r>
              <a:rPr lang="ru-RU" sz="2200" b="1" dirty="0">
                <a:solidFill>
                  <a:srgbClr val="FF0000"/>
                </a:solidFill>
              </a:rPr>
              <a:t>= D</a:t>
            </a:r>
            <a:r>
              <a:rPr lang="ru-RU" sz="2200" b="1" baseline="-25000" dirty="0">
                <a:solidFill>
                  <a:srgbClr val="FF0000"/>
                </a:solidFill>
              </a:rPr>
              <a:t>min </a:t>
            </a:r>
            <a:r>
              <a:rPr lang="en-US" sz="2200" b="1" dirty="0">
                <a:solidFill>
                  <a:srgbClr val="FF0000"/>
                </a:solidFill>
              </a:rPr>
              <a:t>–</a:t>
            </a:r>
            <a:r>
              <a:rPr lang="ru-RU" sz="2200" b="1" dirty="0">
                <a:solidFill>
                  <a:srgbClr val="FF0000"/>
                </a:solidFill>
              </a:rPr>
              <a:t> d</a:t>
            </a:r>
            <a:r>
              <a:rPr lang="ru-RU" sz="2200" b="1" baseline="-25000" dirty="0">
                <a:solidFill>
                  <a:srgbClr val="FF0000"/>
                </a:solidFill>
              </a:rPr>
              <a:t>max</a:t>
            </a:r>
            <a:r>
              <a:rPr lang="en-US" sz="2200" b="1" baseline="-25000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= </a:t>
            </a:r>
            <a:r>
              <a:rPr lang="en-US" sz="2200" b="1" dirty="0">
                <a:solidFill>
                  <a:srgbClr val="FF0000"/>
                </a:solidFill>
              </a:rPr>
              <a:t>EI – </a:t>
            </a:r>
            <a:r>
              <a:rPr lang="en-US" sz="2200" b="1" dirty="0" err="1">
                <a:solidFill>
                  <a:srgbClr val="FF0000"/>
                </a:solidFill>
              </a:rPr>
              <a:t>es</a:t>
            </a:r>
            <a:endParaRPr lang="ru-RU" altLang="ru-RU" sz="2200" dirty="0">
              <a:latin typeface="Times New Roman" pitchFamily="18" charset="0"/>
            </a:endParaRPr>
          </a:p>
          <a:p>
            <a:pPr indent="0"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ru-RU" sz="2200" b="1" i="1" dirty="0">
                <a:solidFill>
                  <a:srgbClr val="0000FF"/>
                </a:solidFill>
                <a:latin typeface="Times New Roman" pitchFamily="18" charset="0"/>
              </a:rPr>
              <a:t>Средний зазор</a:t>
            </a:r>
            <a:r>
              <a:rPr lang="ru-RU" altLang="ru-RU" sz="2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ru-RU" sz="2200" b="1" i="1" dirty="0">
                <a:solidFill>
                  <a:srgbClr val="FF0000"/>
                </a:solidFill>
              </a:rPr>
              <a:t>S</a:t>
            </a:r>
            <a:r>
              <a:rPr lang="ru-RU" sz="2200" b="1" i="1" baseline="-25000" dirty="0">
                <a:solidFill>
                  <a:srgbClr val="FF0000"/>
                </a:solidFill>
              </a:rPr>
              <a:t>m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 </a:t>
            </a:r>
            <a:r>
              <a:rPr lang="ru-RU" altLang="ru-RU" sz="2200" dirty="0">
                <a:latin typeface="Times New Roman" pitchFamily="18" charset="0"/>
              </a:rPr>
              <a:t>– это среднее арифметическое наименьшего и наибольшего </a:t>
            </a:r>
            <a:r>
              <a:rPr lang="ru-RU" altLang="ru-RU" sz="2200" dirty="0" smtClean="0">
                <a:latin typeface="Times New Roman" pitchFamily="18" charset="0"/>
              </a:rPr>
              <a:t>зазоров: </a:t>
            </a:r>
            <a:r>
              <a:rPr lang="ru-RU" sz="2200" b="1" dirty="0" smtClean="0">
                <a:solidFill>
                  <a:srgbClr val="FF0000"/>
                </a:solidFill>
              </a:rPr>
              <a:t>S</a:t>
            </a:r>
            <a:r>
              <a:rPr lang="ru-RU" sz="2200" b="1" baseline="-25000" dirty="0" smtClean="0">
                <a:solidFill>
                  <a:srgbClr val="FF0000"/>
                </a:solidFill>
              </a:rPr>
              <a:t>m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= (S</a:t>
            </a:r>
            <a:r>
              <a:rPr lang="ru-RU" sz="2200" b="1" baseline="-25000" dirty="0">
                <a:solidFill>
                  <a:srgbClr val="FF0000"/>
                </a:solidFill>
              </a:rPr>
              <a:t>max </a:t>
            </a:r>
            <a:r>
              <a:rPr lang="ru-RU" sz="2200" b="1" dirty="0">
                <a:solidFill>
                  <a:srgbClr val="FF0000"/>
                </a:solidFill>
              </a:rPr>
              <a:t>+ S</a:t>
            </a:r>
            <a:r>
              <a:rPr lang="ru-RU" sz="2200" b="1" baseline="-25000" dirty="0">
                <a:solidFill>
                  <a:srgbClr val="FF0000"/>
                </a:solidFill>
              </a:rPr>
              <a:t>min</a:t>
            </a:r>
            <a:r>
              <a:rPr lang="ru-RU" sz="2200" b="1" dirty="0">
                <a:solidFill>
                  <a:srgbClr val="FF0000"/>
                </a:solidFill>
              </a:rPr>
              <a:t>)/2</a:t>
            </a:r>
            <a:endParaRPr lang="ru-RU" altLang="ru-RU" sz="2200" dirty="0">
              <a:latin typeface="Times New Roman" pitchFamily="18" charset="0"/>
            </a:endParaRPr>
          </a:p>
          <a:p>
            <a:pPr indent="0" algn="l" eaLnBrk="1" hangingPunct="1">
              <a:spcBef>
                <a:spcPts val="300"/>
              </a:spcBef>
              <a:spcAft>
                <a:spcPts val="300"/>
              </a:spcAft>
            </a:pPr>
            <a:r>
              <a:rPr lang="ru-RU" altLang="ru-RU" sz="2200" b="1" i="1" dirty="0">
                <a:solidFill>
                  <a:srgbClr val="0000FF"/>
                </a:solidFill>
                <a:latin typeface="Times New Roman" pitchFamily="18" charset="0"/>
              </a:rPr>
              <a:t>Допуск посадки</a:t>
            </a:r>
            <a:r>
              <a:rPr lang="ru-RU" altLang="ru-RU" sz="2200" b="1" dirty="0">
                <a:solidFill>
                  <a:srgbClr val="0000FF"/>
                </a:solidFill>
                <a:latin typeface="Times New Roman" pitchFamily="18" charset="0"/>
              </a:rPr>
              <a:t> с 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зазором (допуск зазора)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IT</a:t>
            </a:r>
            <a:r>
              <a:rPr lang="en-US" sz="2200" b="1" i="1" baseline="-25000" dirty="0">
                <a:solidFill>
                  <a:srgbClr val="FF0000"/>
                </a:solidFill>
              </a:rPr>
              <a:t>S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 </a:t>
            </a:r>
            <a:r>
              <a:rPr lang="ru-RU" altLang="ru-RU" sz="2200" dirty="0">
                <a:latin typeface="Times New Roman" pitchFamily="18" charset="0"/>
              </a:rPr>
              <a:t>– разность между наибольшим и наименьшим </a:t>
            </a:r>
            <a:r>
              <a:rPr lang="ru-RU" altLang="ru-RU" sz="2200" dirty="0" smtClean="0">
                <a:latin typeface="Times New Roman" pitchFamily="18" charset="0"/>
              </a:rPr>
              <a:t>зазорами </a:t>
            </a:r>
            <a:r>
              <a:rPr lang="ru-RU" altLang="ru-RU" sz="2200" dirty="0">
                <a:latin typeface="Times New Roman" pitchFamily="18" charset="0"/>
              </a:rPr>
              <a:t>(</a:t>
            </a:r>
            <a:r>
              <a:rPr lang="ru-RU" altLang="ru-RU" sz="2200" dirty="0" smtClean="0">
                <a:latin typeface="Times New Roman" pitchFamily="18" charset="0"/>
              </a:rPr>
              <a:t>сумма </a:t>
            </a:r>
            <a:r>
              <a:rPr lang="ru-RU" altLang="ru-RU" sz="2200" dirty="0">
                <a:latin typeface="Times New Roman" pitchFamily="18" charset="0"/>
              </a:rPr>
              <a:t>допусков отверстия и вала, составляющих </a:t>
            </a:r>
            <a:r>
              <a:rPr lang="ru-RU" altLang="ru-RU" sz="2200" dirty="0" smtClean="0">
                <a:latin typeface="Times New Roman" pitchFamily="18" charset="0"/>
              </a:rPr>
              <a:t>соединение): </a:t>
            </a:r>
          </a:p>
          <a:p>
            <a:pPr indent="0" algn="l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S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= </a:t>
            </a:r>
            <a:r>
              <a:rPr lang="ru-RU" sz="2200" b="1" dirty="0">
                <a:solidFill>
                  <a:srgbClr val="FF0000"/>
                </a:solidFill>
              </a:rPr>
              <a:t>S</a:t>
            </a:r>
            <a:r>
              <a:rPr lang="ru-RU" sz="2200" b="1" baseline="-25000" dirty="0">
                <a:solidFill>
                  <a:srgbClr val="FF0000"/>
                </a:solidFill>
              </a:rPr>
              <a:t>max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– </a:t>
            </a:r>
            <a:r>
              <a:rPr lang="ru-RU" sz="2200" b="1" dirty="0">
                <a:solidFill>
                  <a:srgbClr val="FF0000"/>
                </a:solidFill>
              </a:rPr>
              <a:t>S</a:t>
            </a:r>
            <a:r>
              <a:rPr lang="ru-RU" sz="2200" b="1" baseline="-25000" dirty="0">
                <a:solidFill>
                  <a:srgbClr val="FF0000"/>
                </a:solidFill>
              </a:rPr>
              <a:t>min</a:t>
            </a:r>
            <a:r>
              <a:rPr lang="ru-RU" altLang="ru-RU" sz="2200" dirty="0">
                <a:latin typeface="Times New Roman" pitchFamily="18" charset="0"/>
              </a:rPr>
              <a:t> </a:t>
            </a:r>
            <a:r>
              <a:rPr lang="ru-RU" altLang="ru-RU" sz="2200" b="1" dirty="0" smtClean="0">
                <a:solidFill>
                  <a:srgbClr val="FF0000"/>
                </a:solidFill>
                <a:latin typeface="+mj-lt"/>
              </a:rPr>
              <a:t>=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200" b="1" baseline="-250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ru-RU" sz="2200" b="1" baseline="-25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200" b="1" baseline="-250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 </a:t>
            </a:r>
            <a:endParaRPr lang="ru-RU" altLang="ru-RU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79" y="3904914"/>
            <a:ext cx="2649620" cy="293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1470"/>
            <a:ext cx="8064896" cy="504056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</a:rPr>
              <a:t>КЛАССИФИКАЦИЯ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FF"/>
                </a:solidFill>
              </a:rPr>
              <a:t>соединений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299" y="770838"/>
            <a:ext cx="8892480" cy="606319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00FF"/>
              </a:buClr>
              <a:buFont typeface="+mj-lt"/>
              <a:buAutoNum type="arabicParenR" startAt="5"/>
            </a:pPr>
            <a:r>
              <a:rPr lang="ru-RU" b="1" u="sng" dirty="0">
                <a:solidFill>
                  <a:srgbClr val="FF0000"/>
                </a:solidFill>
              </a:rPr>
              <a:t>по технологическому методу образования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сварные;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паяные;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клеёные </a:t>
            </a:r>
            <a:r>
              <a:rPr lang="ru-RU" b="1" dirty="0"/>
              <a:t>(</a:t>
            </a:r>
            <a:r>
              <a:rPr lang="ru-RU" b="1" dirty="0" smtClean="0"/>
              <a:t>клеевые);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клёпаные;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прессовые;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резьбовые;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шпоночные;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шлицевые;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штифтовые;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клиновые; 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/>
              <a:t>профильные соединения</a:t>
            </a:r>
            <a:r>
              <a:rPr lang="ru-RU" b="1" i="1" dirty="0" smtClean="0"/>
              <a:t>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ru-RU" sz="500" b="1" dirty="0" smtClean="0">
              <a:solidFill>
                <a:srgbClr val="FF0000"/>
              </a:solidFill>
            </a:endParaRPr>
          </a:p>
          <a:p>
            <a:pPr marL="342900" indent="-342900" algn="l">
              <a:buClr>
                <a:srgbClr val="0000FF"/>
              </a:buClr>
              <a:buFont typeface="+mj-lt"/>
              <a:buAutoNum type="arabicParenR" startAt="5"/>
            </a:pPr>
            <a:r>
              <a:rPr lang="ru-RU" b="1" u="sng" dirty="0" smtClean="0">
                <a:solidFill>
                  <a:srgbClr val="FF0000"/>
                </a:solidFill>
              </a:rPr>
              <a:t>по степени </a:t>
            </a:r>
            <a:r>
              <a:rPr lang="ru-RU" b="1" u="sng" dirty="0">
                <a:solidFill>
                  <a:srgbClr val="FF0000"/>
                </a:solidFill>
              </a:rPr>
              <a:t>свободы поверхностей деталей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b="1" dirty="0">
                <a:solidFill>
                  <a:srgbClr val="006600"/>
                </a:solidFill>
              </a:rPr>
              <a:t>рис. </a:t>
            </a:r>
            <a:r>
              <a:rPr lang="ru-RU" b="1" dirty="0" smtClean="0">
                <a:solidFill>
                  <a:srgbClr val="006600"/>
                </a:solidFill>
              </a:rPr>
              <a:t>2</a:t>
            </a:r>
            <a:r>
              <a:rPr lang="ru-RU" dirty="0" smtClean="0"/>
              <a:t>)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628650" indent="-28575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сопрягаемые</a:t>
            </a:r>
            <a:r>
              <a:rPr lang="ru-RU" dirty="0"/>
              <a:t> (поверхности, по которым происходит соединение деталей);</a:t>
            </a:r>
          </a:p>
          <a:p>
            <a:pPr marL="641350" indent="-285750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несопрягаемые</a:t>
            </a:r>
            <a:r>
              <a:rPr lang="ru-RU" dirty="0"/>
              <a:t> (</a:t>
            </a:r>
            <a:r>
              <a:rPr lang="ru-RU" b="1" dirty="0"/>
              <a:t>свободные</a:t>
            </a:r>
            <a:r>
              <a:rPr lang="ru-RU" dirty="0"/>
              <a:t>, конструктивно необходимые поверхности, не предназначенные для соединения с поверхностями других деталей</a:t>
            </a:r>
            <a:r>
              <a:rPr lang="ru-RU" dirty="0" smtClean="0"/>
              <a:t>).</a:t>
            </a:r>
          </a:p>
          <a:p>
            <a:pPr marL="355600" algn="l">
              <a:buClr>
                <a:srgbClr val="0000FF"/>
              </a:buClr>
            </a:pPr>
            <a:endParaRPr lang="ru-RU" sz="500" b="1" dirty="0" smtClean="0">
              <a:solidFill>
                <a:srgbClr val="FF0000"/>
              </a:solidFill>
            </a:endParaRPr>
          </a:p>
          <a:p>
            <a:pPr marL="342900" indent="-342900" algn="l">
              <a:buClr>
                <a:srgbClr val="0000FF"/>
              </a:buClr>
              <a:buFont typeface="+mj-lt"/>
              <a:buAutoNum type="arabicParenR" startAt="7"/>
            </a:pPr>
            <a:r>
              <a:rPr lang="ru-RU" b="1" u="sng" dirty="0" smtClean="0">
                <a:solidFill>
                  <a:srgbClr val="FF0000"/>
                </a:solidFill>
              </a:rPr>
              <a:t>по характеру соединения (посадки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dirty="0"/>
              <a:t>(</a:t>
            </a:r>
            <a:r>
              <a:rPr lang="ru-RU" b="1" dirty="0">
                <a:solidFill>
                  <a:srgbClr val="006600"/>
                </a:solidFill>
              </a:rPr>
              <a:t>рис. </a:t>
            </a:r>
            <a:r>
              <a:rPr lang="ru-RU" b="1" dirty="0" smtClean="0">
                <a:solidFill>
                  <a:srgbClr val="006600"/>
                </a:solidFill>
              </a:rPr>
              <a:t>3</a:t>
            </a:r>
            <a:r>
              <a:rPr lang="ru-RU" dirty="0" smtClean="0"/>
              <a:t>)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</a:rPr>
              <a:t>посадки с гарантированным зазором </a:t>
            </a:r>
            <a:r>
              <a:rPr lang="ru-RU" b="1" dirty="0" smtClean="0"/>
              <a:t>(подвижные соединения);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посадки с гарантированным </a:t>
            </a:r>
            <a:r>
              <a:rPr lang="ru-RU" b="1" dirty="0" smtClean="0">
                <a:solidFill>
                  <a:srgbClr val="006600"/>
                </a:solidFill>
              </a:rPr>
              <a:t>натягом </a:t>
            </a:r>
            <a:r>
              <a:rPr lang="ru-RU" b="1" dirty="0" smtClean="0"/>
              <a:t>(неподвижные неразъёмные соединения);</a:t>
            </a:r>
          </a:p>
          <a:p>
            <a:pPr marL="628650" lvl="1" indent="-265113" algn="l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</a:rPr>
              <a:t>переходные посадки </a:t>
            </a:r>
            <a:r>
              <a:rPr lang="ru-RU" b="1" dirty="0" smtClean="0"/>
              <a:t>(</a:t>
            </a:r>
            <a:r>
              <a:rPr lang="ru-RU" b="1" dirty="0"/>
              <a:t>неподвижные </a:t>
            </a:r>
            <a:r>
              <a:rPr lang="ru-RU" b="1" dirty="0" smtClean="0"/>
              <a:t>разъёмные </a:t>
            </a:r>
            <a:r>
              <a:rPr lang="ru-RU" b="1" dirty="0"/>
              <a:t>соединения</a:t>
            </a:r>
            <a:r>
              <a:rPr lang="ru-RU" b="1" dirty="0" smtClean="0"/>
              <a:t>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88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konspekta.net/poisk-ruru/baza1/2915283302377.files/image13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8208912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1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ПОСАДКИ С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ЗАЗОРОМ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415" y="4725144"/>
            <a:ext cx="8725065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00FF"/>
                </a:solidFill>
              </a:rPr>
              <a:t>Параметры отверстия: </a:t>
            </a:r>
            <a:r>
              <a:rPr lang="ru-RU" b="1" dirty="0">
                <a:solidFill>
                  <a:srgbClr val="FF0000"/>
                </a:solidFill>
              </a:rPr>
              <a:t>ES = +21 мкм, EI = 0, TD = 21 мкм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Параметры </a:t>
            </a:r>
            <a:r>
              <a:rPr lang="ru-RU" b="1" dirty="0">
                <a:solidFill>
                  <a:srgbClr val="0000FF"/>
                </a:solidFill>
              </a:rPr>
              <a:t>вала: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20 </a:t>
            </a:r>
            <a:r>
              <a:rPr lang="ru-RU" b="1" dirty="0">
                <a:solidFill>
                  <a:srgbClr val="FF0000"/>
                </a:solidFill>
              </a:rPr>
              <a:t>мкм,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33 </a:t>
            </a:r>
            <a:r>
              <a:rPr lang="ru-RU" b="1" dirty="0">
                <a:solidFill>
                  <a:srgbClr val="FF0000"/>
                </a:solidFill>
              </a:rPr>
              <a:t>мкм, Td = 13 мкм</a:t>
            </a:r>
            <a:r>
              <a:rPr lang="ru-RU" dirty="0"/>
              <a:t> </a:t>
            </a:r>
            <a:endParaRPr lang="ru-RU" dirty="0" smtClean="0"/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Наибольший </a:t>
            </a:r>
            <a:r>
              <a:rPr lang="ru-RU" b="1" dirty="0">
                <a:solidFill>
                  <a:srgbClr val="0000FF"/>
                </a:solidFill>
              </a:rPr>
              <a:t>и наименьший зазоры: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S</a:t>
            </a:r>
            <a:r>
              <a:rPr lang="ru-RU" sz="1400" b="1" dirty="0" smtClean="0">
                <a:solidFill>
                  <a:srgbClr val="FF0000"/>
                </a:solidFill>
              </a:rPr>
              <a:t>max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= ES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= +21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33</a:t>
            </a:r>
            <a:r>
              <a:rPr lang="ru-RU" b="1" dirty="0">
                <a:solidFill>
                  <a:srgbClr val="FF0000"/>
                </a:solidFill>
              </a:rPr>
              <a:t>) = 54 мкм, S</a:t>
            </a:r>
            <a:r>
              <a:rPr lang="ru-RU" sz="1600" b="1" dirty="0">
                <a:solidFill>
                  <a:srgbClr val="FF0000"/>
                </a:solidFill>
              </a:rPr>
              <a:t>min</a:t>
            </a:r>
            <a:r>
              <a:rPr lang="ru-RU" b="1" dirty="0">
                <a:solidFill>
                  <a:srgbClr val="FF0000"/>
                </a:solidFill>
              </a:rPr>
              <a:t> = EI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20</a:t>
            </a:r>
            <a:r>
              <a:rPr lang="ru-RU" b="1" dirty="0">
                <a:solidFill>
                  <a:srgbClr val="FF0000"/>
                </a:solidFill>
              </a:rPr>
              <a:t>) = 20 мкм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Допуск </a:t>
            </a:r>
            <a:r>
              <a:rPr lang="ru-RU" b="1" dirty="0">
                <a:solidFill>
                  <a:srgbClr val="0000FF"/>
                </a:solidFill>
              </a:rPr>
              <a:t>посадки: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TS </a:t>
            </a:r>
            <a:r>
              <a:rPr lang="ru-RU" b="1" dirty="0">
                <a:solidFill>
                  <a:srgbClr val="FF0000"/>
                </a:solidFill>
              </a:rPr>
              <a:t>= S</a:t>
            </a:r>
            <a:r>
              <a:rPr lang="ru-RU" sz="1400" b="1" dirty="0">
                <a:solidFill>
                  <a:srgbClr val="FF0000"/>
                </a:solidFill>
              </a:rPr>
              <a:t>max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S</a:t>
            </a:r>
            <a:r>
              <a:rPr lang="ru-RU" sz="1600" b="1" dirty="0" smtClean="0">
                <a:solidFill>
                  <a:srgbClr val="FF0000"/>
                </a:solidFill>
              </a:rPr>
              <a:t>min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= 54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20 = 34 </a:t>
            </a:r>
            <a:r>
              <a:rPr lang="ru-RU" b="1" dirty="0" smtClean="0">
                <a:solidFill>
                  <a:srgbClr val="FF0000"/>
                </a:solidFill>
              </a:rPr>
              <a:t>мкм; 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TS </a:t>
            </a:r>
            <a:r>
              <a:rPr lang="ru-RU" b="1" dirty="0">
                <a:solidFill>
                  <a:srgbClr val="FF0000"/>
                </a:solidFill>
              </a:rPr>
              <a:t>= ES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EI +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= TD + Td , TS = 21 + 13 = 34 мкм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729806"/>
            <a:ext cx="4283968" cy="9233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Для посадок с зазором </a:t>
            </a:r>
            <a:r>
              <a:rPr lang="ru-RU" b="1" dirty="0">
                <a:solidFill>
                  <a:srgbClr val="0000FF"/>
                </a:solidFill>
              </a:rPr>
              <a:t>поле допуска отверстия </a:t>
            </a:r>
            <a:r>
              <a:rPr lang="ru-RU" dirty="0"/>
              <a:t>расположено </a:t>
            </a:r>
            <a:r>
              <a:rPr lang="ru-RU" b="1" dirty="0">
                <a:solidFill>
                  <a:srgbClr val="FF0000"/>
                </a:solidFill>
              </a:rPr>
              <a:t>над полем </a:t>
            </a:r>
            <a:r>
              <a:rPr lang="ru-RU" b="1" dirty="0">
                <a:solidFill>
                  <a:srgbClr val="0000FF"/>
                </a:solidFill>
              </a:rPr>
              <a:t>допуска вала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2277013"/>
            <a:ext cx="1320522" cy="87716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ru-RU" sz="1700" b="1" dirty="0" smtClean="0"/>
              <a:t>поле </a:t>
            </a:r>
            <a:r>
              <a:rPr lang="ru-RU" sz="1700" b="1" dirty="0"/>
              <a:t>допуска </a:t>
            </a:r>
            <a:r>
              <a:rPr lang="ru-RU" sz="1700" b="1" dirty="0" smtClean="0"/>
              <a:t>вала</a:t>
            </a:r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908720"/>
            <a:ext cx="1296142" cy="87716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ru-RU" sz="1700" b="1" dirty="0" smtClean="0"/>
              <a:t>поле </a:t>
            </a:r>
            <a:r>
              <a:rPr lang="ru-RU" sz="1700" b="1" dirty="0"/>
              <a:t>допуска </a:t>
            </a:r>
            <a:r>
              <a:rPr lang="ru-RU" sz="1700" b="1" dirty="0" smtClean="0"/>
              <a:t>отверстия</a:t>
            </a:r>
            <a:endParaRPr lang="ru-RU" sz="1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744575"/>
            <a:ext cx="1812297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Пример: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1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ПОСАДКИ С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ЗАЗОРОМ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s://www.ok-t.ru/studopediaru/baza7/3626797402424.files/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" y="714073"/>
            <a:ext cx="8365686" cy="51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32040" y="4941168"/>
            <a:ext cx="4211960" cy="9233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Для посадок с зазором </a:t>
            </a:r>
            <a:r>
              <a:rPr lang="ru-RU" b="1" dirty="0">
                <a:solidFill>
                  <a:srgbClr val="0000FF"/>
                </a:solidFill>
              </a:rPr>
              <a:t>поле допуска отверстия </a:t>
            </a:r>
            <a:r>
              <a:rPr lang="ru-RU" dirty="0"/>
              <a:t>расположено </a:t>
            </a:r>
            <a:r>
              <a:rPr lang="ru-RU" b="1" dirty="0">
                <a:solidFill>
                  <a:srgbClr val="FF0000"/>
                </a:solidFill>
              </a:rPr>
              <a:t>над полем </a:t>
            </a:r>
            <a:r>
              <a:rPr lang="ru-RU" b="1" dirty="0">
                <a:solidFill>
                  <a:srgbClr val="0000FF"/>
                </a:solidFill>
              </a:rPr>
              <a:t>допуска вала</a:t>
            </a:r>
            <a:r>
              <a:rPr lang="ru-RU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81218"/>
            <a:ext cx="9144000" cy="40011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</a:rPr>
              <a:t>Рис. </a:t>
            </a:r>
            <a:r>
              <a:rPr lang="ru-RU" sz="2000" b="1" dirty="0" smtClean="0">
                <a:solidFill>
                  <a:srgbClr val="FF0066"/>
                </a:solidFill>
              </a:rPr>
              <a:t>7</a:t>
            </a:r>
            <a:r>
              <a:rPr lang="ru-RU" sz="2000" b="1" dirty="0" smtClean="0"/>
              <a:t>. </a:t>
            </a:r>
            <a:r>
              <a:rPr lang="ru-RU" sz="2000" b="1" dirty="0">
                <a:solidFill>
                  <a:srgbClr val="0000FF"/>
                </a:solidFill>
              </a:rPr>
              <a:t>Схемы расположения полей допусков при посадках с зазором</a:t>
            </a:r>
          </a:p>
        </p:txBody>
      </p:sp>
    </p:spTree>
    <p:extLst>
      <p:ext uri="{BB962C8B-B14F-4D97-AF65-F5344CB8AC3E}">
        <p14:creationId xmlns:p14="http://schemas.microsoft.com/office/powerpoint/2010/main" val="3407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1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ПОСАДКИ С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ЗАЗОРОМ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905" y="908720"/>
            <a:ext cx="8784976" cy="470898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</a:pP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посадки с зазором</a:t>
            </a:r>
          </a:p>
          <a:p>
            <a:pPr marL="450850" indent="-450850" algn="l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</a:rPr>
              <a:t>Посадка </a:t>
            </a:r>
            <a:r>
              <a:rPr lang="ru-RU" sz="2800" b="1" dirty="0">
                <a:solidFill>
                  <a:srgbClr val="FF0000"/>
                </a:solidFill>
              </a:rPr>
              <a:t>с </a:t>
            </a:r>
            <a:r>
              <a:rPr lang="ru-RU" sz="2800" b="1" dirty="0" smtClean="0">
                <a:solidFill>
                  <a:srgbClr val="FF0000"/>
                </a:solidFill>
              </a:rPr>
              <a:t>зазором </a:t>
            </a:r>
            <a:r>
              <a:rPr lang="ru-RU" sz="2800" dirty="0" smtClean="0"/>
              <a:t>используется в тех случаях, когда допускается </a:t>
            </a:r>
            <a:r>
              <a:rPr lang="ru-RU" sz="2800" b="1" dirty="0" smtClean="0">
                <a:solidFill>
                  <a:srgbClr val="0000FF"/>
                </a:solidFill>
              </a:rPr>
              <a:t>относительное смещение деталей</a:t>
            </a:r>
            <a:r>
              <a:rPr lang="ru-RU" sz="2800" dirty="0" smtClean="0"/>
              <a:t>.</a:t>
            </a:r>
          </a:p>
          <a:p>
            <a:pPr marL="450850" indent="-450850" algn="l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FF0000"/>
                </a:solidFill>
              </a:rPr>
              <a:t>Посадка с </a:t>
            </a:r>
            <a:r>
              <a:rPr lang="ru-RU" sz="2800" b="1" dirty="0" smtClean="0">
                <a:solidFill>
                  <a:srgbClr val="FF0000"/>
                </a:solidFill>
              </a:rPr>
              <a:t>зазором </a:t>
            </a:r>
            <a:r>
              <a:rPr lang="ru-RU" sz="2800" dirty="0" smtClean="0"/>
              <a:t>должна обеспечивать </a:t>
            </a:r>
            <a:r>
              <a:rPr lang="ru-RU" sz="2800" b="1" dirty="0" smtClean="0">
                <a:solidFill>
                  <a:srgbClr val="0000FF"/>
                </a:solidFill>
              </a:rPr>
              <a:t>наименьший зазор </a:t>
            </a:r>
            <a:r>
              <a:rPr lang="ru-RU" sz="2800" dirty="0" smtClean="0"/>
              <a:t>между валом и отверстием, что способствует созданию </a:t>
            </a:r>
            <a:r>
              <a:rPr lang="ru-RU" sz="2800" b="1" dirty="0" smtClean="0">
                <a:solidFill>
                  <a:srgbClr val="006600"/>
                </a:solidFill>
              </a:rPr>
              <a:t>жидкостного трения </a:t>
            </a:r>
            <a:r>
              <a:rPr lang="ru-RU" sz="2800" dirty="0" smtClean="0"/>
              <a:t>в процессе эксплуатации соединения (</a:t>
            </a:r>
            <a:r>
              <a:rPr lang="ru-RU" sz="2800" b="1" dirty="0" smtClean="0">
                <a:solidFill>
                  <a:srgbClr val="0000FF"/>
                </a:solidFill>
              </a:rPr>
              <a:t>прецизионных парах </a:t>
            </a:r>
            <a:r>
              <a:rPr lang="ru-RU" sz="2800" dirty="0" smtClean="0"/>
              <a:t>– точное центрирование и равномерное вращение вала).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81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8640" y="1772816"/>
            <a:ext cx="7943800" cy="3384376"/>
          </a:xfrm>
          <a:solidFill>
            <a:srgbClr val="0000FF"/>
          </a:solidFill>
        </p:spPr>
        <p:txBody>
          <a:bodyPr/>
          <a:lstStyle/>
          <a:p>
            <a:pPr marL="0" indent="0" algn="ctr">
              <a:buNone/>
            </a:pPr>
            <a:endParaRPr lang="ru-RU" sz="20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Посадки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 натягом</a:t>
            </a:r>
            <a:endParaRPr lang="ru-RU" sz="6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28321"/>
            <a:ext cx="9144000" cy="2340639"/>
          </a:xfrm>
          <a:solidFill>
            <a:srgbClr val="CCFFFF"/>
          </a:solidFill>
        </p:spPr>
        <p:txBody>
          <a:bodyPr/>
          <a:lstStyle/>
          <a:p>
            <a:pPr marL="0" indent="0">
              <a:buNone/>
            </a:pPr>
            <a:r>
              <a:rPr lang="ru-RU" sz="2550" b="1" i="1" u="sng" dirty="0" smtClean="0">
                <a:solidFill>
                  <a:srgbClr val="FF0000"/>
                </a:solidFill>
              </a:rPr>
              <a:t>Натяг</a:t>
            </a:r>
            <a:r>
              <a:rPr lang="ru-RU" sz="2550" b="1" i="1" dirty="0" smtClean="0"/>
              <a:t> </a:t>
            </a:r>
            <a:r>
              <a:rPr lang="ru-RU" sz="2550" b="1" dirty="0" smtClean="0"/>
              <a:t>– это положительная разность </a:t>
            </a:r>
            <a:r>
              <a:rPr lang="ru-RU" sz="2550" b="1" dirty="0"/>
              <a:t>размеров </a:t>
            </a:r>
            <a:r>
              <a:rPr lang="ru-RU" sz="2550" b="1" dirty="0" smtClean="0"/>
              <a:t>вала </a:t>
            </a:r>
            <a:r>
              <a:rPr lang="en-US" sz="2550" b="1" i="1" dirty="0" smtClean="0">
                <a:solidFill>
                  <a:srgbClr val="FF0000"/>
                </a:solidFill>
              </a:rPr>
              <a:t>d</a:t>
            </a:r>
            <a:r>
              <a:rPr lang="ru-RU" sz="2550" b="1" i="1" dirty="0" smtClean="0">
                <a:solidFill>
                  <a:srgbClr val="FF0000"/>
                </a:solidFill>
              </a:rPr>
              <a:t> </a:t>
            </a:r>
            <a:r>
              <a:rPr lang="ru-RU" sz="2550" b="1" dirty="0" smtClean="0"/>
              <a:t>и отверстия </a:t>
            </a:r>
            <a:r>
              <a:rPr lang="en-US" sz="2550" b="1" i="1" dirty="0" smtClean="0">
                <a:solidFill>
                  <a:srgbClr val="FF0000"/>
                </a:solidFill>
              </a:rPr>
              <a:t>D</a:t>
            </a:r>
            <a:r>
              <a:rPr lang="en-US" sz="2550" b="1" dirty="0" smtClean="0"/>
              <a:t> </a:t>
            </a:r>
            <a:r>
              <a:rPr lang="ru-RU" sz="2550" b="1" dirty="0" smtClean="0"/>
              <a:t>до сборки, </a:t>
            </a:r>
            <a:r>
              <a:rPr lang="ru-RU" sz="2550" b="1" dirty="0"/>
              <a:t>если размер </a:t>
            </a:r>
            <a:r>
              <a:rPr lang="ru-RU" sz="2550" b="1" dirty="0" smtClean="0"/>
              <a:t>вала </a:t>
            </a:r>
            <a:r>
              <a:rPr lang="ru-RU" sz="2550" b="1" u="sng" dirty="0" smtClean="0"/>
              <a:t>больше</a:t>
            </a:r>
            <a:r>
              <a:rPr lang="ru-RU" sz="2550" b="1" dirty="0" smtClean="0"/>
              <a:t> </a:t>
            </a:r>
            <a:r>
              <a:rPr lang="ru-RU" sz="2550" b="1" dirty="0"/>
              <a:t>размера </a:t>
            </a:r>
            <a:r>
              <a:rPr lang="ru-RU" sz="2550" b="1" dirty="0" smtClean="0"/>
              <a:t>отверстия: </a:t>
            </a:r>
            <a:r>
              <a:rPr lang="ru-RU" sz="2550" b="1" i="1" dirty="0">
                <a:solidFill>
                  <a:srgbClr val="006600"/>
                </a:solidFill>
              </a:rPr>
              <a:t>d </a:t>
            </a:r>
            <a:r>
              <a:rPr lang="ru-RU" sz="2550" b="1" i="1" dirty="0" smtClean="0">
                <a:solidFill>
                  <a:srgbClr val="006600"/>
                </a:solidFill>
              </a:rPr>
              <a:t>&gt; D</a:t>
            </a:r>
            <a:r>
              <a:rPr lang="ru-RU" sz="2550" b="1" dirty="0" smtClean="0"/>
              <a:t> </a:t>
            </a:r>
            <a:r>
              <a:rPr lang="ru-RU" sz="2550" dirty="0" smtClean="0"/>
              <a:t>(или диаметр </a:t>
            </a:r>
            <a:r>
              <a:rPr lang="ru-RU" sz="2550" dirty="0"/>
              <a:t>отверстия </a:t>
            </a:r>
            <a:r>
              <a:rPr lang="en-US" sz="2550" b="1" dirty="0">
                <a:solidFill>
                  <a:srgbClr val="FF0000"/>
                </a:solidFill>
              </a:rPr>
              <a:t>D</a:t>
            </a:r>
            <a:r>
              <a:rPr lang="ru-RU" sz="2550" dirty="0"/>
              <a:t> </a:t>
            </a:r>
            <a:r>
              <a:rPr lang="ru-RU" sz="2550" b="1" u="sng" dirty="0">
                <a:solidFill>
                  <a:srgbClr val="006600"/>
                </a:solidFill>
              </a:rPr>
              <a:t>меньше</a:t>
            </a:r>
            <a:r>
              <a:rPr lang="ru-RU" sz="2550" dirty="0"/>
              <a:t> диаметра вала </a:t>
            </a:r>
            <a:r>
              <a:rPr lang="en-US" sz="2550" b="1" dirty="0" smtClean="0">
                <a:solidFill>
                  <a:srgbClr val="FF0000"/>
                </a:solidFill>
              </a:rPr>
              <a:t>d</a:t>
            </a:r>
            <a:r>
              <a:rPr lang="ru-RU" sz="2550" b="1" dirty="0" smtClean="0"/>
              <a:t>: </a:t>
            </a:r>
            <a:r>
              <a:rPr lang="ru-RU" sz="2550" b="1" i="1" dirty="0" smtClean="0">
                <a:solidFill>
                  <a:srgbClr val="006600"/>
                </a:solidFill>
              </a:rPr>
              <a:t>D ˂ d</a:t>
            </a:r>
            <a:r>
              <a:rPr lang="ru-RU" sz="2550" dirty="0" smtClean="0"/>
              <a:t>) </a:t>
            </a:r>
            <a:r>
              <a:rPr lang="ru-RU" sz="2550" b="1" i="1" dirty="0" smtClean="0">
                <a:solidFill>
                  <a:srgbClr val="FF0000"/>
                </a:solidFill>
              </a:rPr>
              <a:t>(</a:t>
            </a:r>
            <a:r>
              <a:rPr lang="ru-RU" sz="2550" b="1" i="1" dirty="0">
                <a:solidFill>
                  <a:srgbClr val="FF0000"/>
                </a:solidFill>
              </a:rPr>
              <a:t>рис. </a:t>
            </a:r>
            <a:r>
              <a:rPr lang="ru-RU" sz="2550" b="1" i="1" dirty="0" smtClean="0">
                <a:solidFill>
                  <a:srgbClr val="FF0000"/>
                </a:solidFill>
              </a:rPr>
              <a:t>6, б</a:t>
            </a:r>
            <a:r>
              <a:rPr lang="ru-RU" sz="2550" dirty="0" smtClean="0"/>
              <a:t>).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N = – </a:t>
            </a:r>
            <a:r>
              <a:rPr lang="en-US" sz="3600" b="1" i="1" dirty="0" smtClean="0">
                <a:solidFill>
                  <a:srgbClr val="FF0000"/>
                </a:solidFill>
              </a:rPr>
              <a:t>S = </a:t>
            </a:r>
            <a:r>
              <a:rPr lang="ru-RU" sz="3600" b="1" i="1" dirty="0" smtClean="0">
                <a:solidFill>
                  <a:srgbClr val="FF0000"/>
                </a:solidFill>
              </a:rPr>
              <a:t>d </a:t>
            </a:r>
            <a:r>
              <a:rPr lang="ru-RU" sz="3600" b="1" i="1" dirty="0">
                <a:solidFill>
                  <a:srgbClr val="FF0000"/>
                </a:solidFill>
              </a:rPr>
              <a:t>– </a:t>
            </a:r>
            <a:r>
              <a:rPr lang="ru-RU" sz="3600" b="1" i="1" dirty="0" smtClean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2)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ПОСАДКИ С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НАТЯГОМ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643" y="3140968"/>
            <a:ext cx="8994822" cy="34778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55600" indent="-355600" algn="l" defTabSz="6286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500" b="1" i="1" dirty="0">
                <a:solidFill>
                  <a:srgbClr val="FF0000"/>
                </a:solidFill>
              </a:rPr>
              <a:t>Посадки с натягом</a:t>
            </a:r>
            <a:r>
              <a:rPr lang="ru-RU" sz="2500" dirty="0"/>
              <a:t> – посадки, при которых обеспечивается </a:t>
            </a:r>
            <a:r>
              <a:rPr lang="ru-RU" sz="2500" b="1" dirty="0" smtClean="0">
                <a:solidFill>
                  <a:srgbClr val="0000FF"/>
                </a:solidFill>
              </a:rPr>
              <a:t>гарантированный натяг </a:t>
            </a:r>
            <a:r>
              <a:rPr lang="ru-RU" sz="2500" dirty="0"/>
              <a:t>в соединении. </a:t>
            </a:r>
          </a:p>
          <a:p>
            <a:pPr marL="355600" indent="-355600" algn="l" defTabSz="6286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500" dirty="0"/>
              <a:t>Реально осуществить это соединение можно </a:t>
            </a:r>
            <a:r>
              <a:rPr lang="ru-RU" sz="2500" b="1" i="1" dirty="0">
                <a:solidFill>
                  <a:srgbClr val="FF0000"/>
                </a:solidFill>
              </a:rPr>
              <a:t>под прессом</a:t>
            </a:r>
            <a:r>
              <a:rPr lang="ru-RU" sz="2500" dirty="0"/>
              <a:t>, </a:t>
            </a:r>
            <a:r>
              <a:rPr lang="ru-RU" sz="2500" b="1" dirty="0">
                <a:solidFill>
                  <a:srgbClr val="0000FF"/>
                </a:solidFill>
              </a:rPr>
              <a:t>при нагреве </a:t>
            </a:r>
            <a:r>
              <a:rPr lang="ru-RU" sz="2500" dirty="0"/>
              <a:t>охватывающей детали (</a:t>
            </a:r>
            <a:r>
              <a:rPr lang="ru-RU" sz="2500" b="1" dirty="0">
                <a:solidFill>
                  <a:srgbClr val="006600"/>
                </a:solidFill>
              </a:rPr>
              <a:t>отверстия</a:t>
            </a:r>
            <a:r>
              <a:rPr lang="ru-RU" sz="2500" dirty="0"/>
              <a:t>) </a:t>
            </a:r>
            <a:r>
              <a:rPr lang="ru-RU" sz="2500" b="1" dirty="0">
                <a:solidFill>
                  <a:srgbClr val="0000FF"/>
                </a:solidFill>
              </a:rPr>
              <a:t>и (или) охлаждении </a:t>
            </a:r>
            <a:r>
              <a:rPr lang="ru-RU" sz="2500" dirty="0"/>
              <a:t>охватываемой (</a:t>
            </a:r>
            <a:r>
              <a:rPr lang="ru-RU" sz="2500" b="1" dirty="0">
                <a:solidFill>
                  <a:srgbClr val="006600"/>
                </a:solidFill>
              </a:rPr>
              <a:t>вала</a:t>
            </a:r>
            <a:r>
              <a:rPr lang="ru-RU" sz="2500" dirty="0"/>
              <a:t>).</a:t>
            </a:r>
          </a:p>
          <a:p>
            <a:pPr marL="355600" indent="-355600" algn="l" defTabSz="6286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500" dirty="0"/>
              <a:t>Посадки с натягом называют </a:t>
            </a:r>
            <a:r>
              <a:rPr lang="ru-RU" sz="2500" b="1" i="1" dirty="0">
                <a:solidFill>
                  <a:srgbClr val="FF0000"/>
                </a:solidFill>
              </a:rPr>
              <a:t>неподвижными посадками</a:t>
            </a:r>
            <a:r>
              <a:rPr lang="ru-RU" sz="2500" dirty="0"/>
              <a:t>, так как взаимное перемещение соединяемых деталей исключено. </a:t>
            </a:r>
          </a:p>
        </p:txBody>
      </p:sp>
    </p:spTree>
    <p:extLst>
      <p:ext uri="{BB962C8B-B14F-4D97-AF65-F5344CB8AC3E}">
        <p14:creationId xmlns:p14="http://schemas.microsoft.com/office/powerpoint/2010/main" val="11585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309320"/>
            <a:ext cx="8064896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Рис.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Схема сопряжения отверстия и вала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 натягом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092" y="-56691"/>
            <a:ext cx="2458616" cy="927100"/>
          </a:xfrm>
        </p:spPr>
        <p:txBody>
          <a:bodyPr/>
          <a:lstStyle/>
          <a:p>
            <a:pPr algn="ctr"/>
            <a:r>
              <a:rPr lang="ru-RU" sz="3200" dirty="0" smtClean="0"/>
              <a:t>НАТЯГ</a:t>
            </a:r>
            <a:endParaRPr lang="ru-RU" sz="3200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rot="16200000">
            <a:off x="789324" y="3902792"/>
            <a:ext cx="628485" cy="4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 rot="16200000">
            <a:off x="3925015" y="2567535"/>
            <a:ext cx="628485" cy="5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16200000">
            <a:off x="7189263" y="3758649"/>
            <a:ext cx="628485" cy="3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-233735" y="23062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327202" y="844378"/>
            <a:ext cx="4669868" cy="830997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 smtClean="0">
                <a:solidFill>
                  <a:srgbClr val="FF0000"/>
                </a:solidFill>
              </a:rPr>
              <a:t>N</a:t>
            </a: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>
                <a:solidFill>
                  <a:srgbClr val="FF0000"/>
                </a:solidFill>
              </a:rPr>
              <a:t>= </a:t>
            </a:r>
            <a:r>
              <a:rPr lang="ru-RU" sz="4800" b="1" i="1" dirty="0" smtClean="0">
                <a:solidFill>
                  <a:srgbClr val="FF0000"/>
                </a:solidFill>
              </a:rPr>
              <a:t>d </a:t>
            </a:r>
            <a:r>
              <a:rPr lang="ru-RU" sz="4800" b="1" i="1" dirty="0">
                <a:solidFill>
                  <a:srgbClr val="FF0000"/>
                </a:solidFill>
              </a:rPr>
              <a:t>– </a:t>
            </a:r>
            <a:r>
              <a:rPr lang="ru-RU" sz="4800" b="1" i="1" dirty="0" smtClean="0">
                <a:solidFill>
                  <a:srgbClr val="FF0000"/>
                </a:solidFill>
              </a:rPr>
              <a:t>D</a:t>
            </a:r>
            <a:r>
              <a:rPr lang="en-US" sz="4800" b="1" i="1" dirty="0" smtClean="0">
                <a:solidFill>
                  <a:srgbClr val="FF0000"/>
                </a:solidFill>
              </a:rPr>
              <a:t> = </a:t>
            </a:r>
            <a:r>
              <a:rPr lang="ru-RU" sz="4800" b="1" i="1" dirty="0">
                <a:solidFill>
                  <a:srgbClr val="FF0000"/>
                </a:solidFill>
              </a:rPr>
              <a:t>–</a:t>
            </a:r>
            <a:r>
              <a:rPr lang="en-US" sz="4800" b="1" i="1" dirty="0" smtClean="0">
                <a:solidFill>
                  <a:srgbClr val="FF0000"/>
                </a:solidFill>
              </a:rPr>
              <a:t> S</a:t>
            </a: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grpSp>
        <p:nvGrpSpPr>
          <p:cNvPr id="31" name="Group 19"/>
          <p:cNvGrpSpPr>
            <a:grpSpLocks/>
          </p:cNvGrpSpPr>
          <p:nvPr/>
        </p:nvGrpSpPr>
        <p:grpSpPr bwMode="auto">
          <a:xfrm>
            <a:off x="971600" y="1862133"/>
            <a:ext cx="6912768" cy="4282882"/>
            <a:chOff x="6548" y="28"/>
            <a:chExt cx="3714" cy="2358"/>
          </a:xfrm>
        </p:grpSpPr>
        <p:sp>
          <p:nvSpPr>
            <p:cNvPr id="33" name="AutoShape 28"/>
            <p:cNvSpPr>
              <a:spLocks/>
            </p:cNvSpPr>
            <p:nvPr/>
          </p:nvSpPr>
          <p:spPr bwMode="auto">
            <a:xfrm>
              <a:off x="7028" y="171"/>
              <a:ext cx="1001" cy="2200"/>
            </a:xfrm>
            <a:custGeom>
              <a:avLst/>
              <a:gdLst>
                <a:gd name="T0" fmla="+- 0 8029 7028"/>
                <a:gd name="T1" fmla="*/ T0 w 1001"/>
                <a:gd name="T2" fmla="+- 0 171 171"/>
                <a:gd name="T3" fmla="*/ 171 h 2200"/>
                <a:gd name="T4" fmla="+- 0 7028 7028"/>
                <a:gd name="T5" fmla="*/ T4 w 1001"/>
                <a:gd name="T6" fmla="+- 0 171 171"/>
                <a:gd name="T7" fmla="*/ 171 h 2200"/>
                <a:gd name="T8" fmla="+- 0 7028 7028"/>
                <a:gd name="T9" fmla="*/ T8 w 1001"/>
                <a:gd name="T10" fmla="+- 0 2371 171"/>
                <a:gd name="T11" fmla="*/ 2371 h 2200"/>
                <a:gd name="T12" fmla="+- 0 8029 7028"/>
                <a:gd name="T13" fmla="*/ T12 w 1001"/>
                <a:gd name="T14" fmla="+- 0 2371 171"/>
                <a:gd name="T15" fmla="*/ 2371 h 2200"/>
                <a:gd name="T16" fmla="+- 0 8029 7028"/>
                <a:gd name="T17" fmla="*/ T16 w 1001"/>
                <a:gd name="T18" fmla="+- 0 171 171"/>
                <a:gd name="T19" fmla="*/ 171 h 2200"/>
                <a:gd name="T20" fmla="+- 0 8018 7028"/>
                <a:gd name="T21" fmla="*/ T20 w 1001"/>
                <a:gd name="T22" fmla="+- 0 688 171"/>
                <a:gd name="T23" fmla="*/ 688 h 2200"/>
                <a:gd name="T24" fmla="+- 0 7028 7028"/>
                <a:gd name="T25" fmla="*/ T24 w 1001"/>
                <a:gd name="T26" fmla="+- 0 688 171"/>
                <a:gd name="T27" fmla="*/ 688 h 2200"/>
                <a:gd name="T28" fmla="+- 0 7028 7028"/>
                <a:gd name="T29" fmla="*/ T28 w 1001"/>
                <a:gd name="T30" fmla="+- 0 1865 171"/>
                <a:gd name="T31" fmla="*/ 1865 h 2200"/>
                <a:gd name="T32" fmla="+- 0 8018 7028"/>
                <a:gd name="T33" fmla="*/ T32 w 1001"/>
                <a:gd name="T34" fmla="+- 0 1865 171"/>
                <a:gd name="T35" fmla="*/ 1865 h 2200"/>
                <a:gd name="T36" fmla="+- 0 8018 7028"/>
                <a:gd name="T37" fmla="*/ T36 w 1001"/>
                <a:gd name="T38" fmla="+- 0 688 171"/>
                <a:gd name="T39" fmla="*/ 688 h 22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001" h="2200">
                  <a:moveTo>
                    <a:pt x="1001" y="0"/>
                  </a:moveTo>
                  <a:lnTo>
                    <a:pt x="0" y="0"/>
                  </a:lnTo>
                  <a:lnTo>
                    <a:pt x="0" y="2200"/>
                  </a:lnTo>
                  <a:lnTo>
                    <a:pt x="1001" y="2200"/>
                  </a:lnTo>
                  <a:lnTo>
                    <a:pt x="1001" y="0"/>
                  </a:lnTo>
                  <a:close/>
                  <a:moveTo>
                    <a:pt x="990" y="517"/>
                  </a:moveTo>
                  <a:lnTo>
                    <a:pt x="0" y="517"/>
                  </a:lnTo>
                  <a:lnTo>
                    <a:pt x="0" y="1694"/>
                  </a:lnTo>
                  <a:lnTo>
                    <a:pt x="990" y="1694"/>
                  </a:lnTo>
                  <a:lnTo>
                    <a:pt x="990" y="517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6907" y="1271"/>
              <a:ext cx="12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8787" y="424"/>
              <a:ext cx="1001" cy="145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8646" y="1150"/>
              <a:ext cx="12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AutoShape 24"/>
            <p:cNvSpPr>
              <a:spLocks/>
            </p:cNvSpPr>
            <p:nvPr/>
          </p:nvSpPr>
          <p:spPr bwMode="auto">
            <a:xfrm>
              <a:off x="6548" y="424"/>
              <a:ext cx="3714" cy="1448"/>
            </a:xfrm>
            <a:custGeom>
              <a:avLst/>
              <a:gdLst>
                <a:gd name="T0" fmla="+- 0 8304 6548"/>
                <a:gd name="T1" fmla="*/ T0 w 3714"/>
                <a:gd name="T2" fmla="+- 0 424 424"/>
                <a:gd name="T3" fmla="*/ 424 h 1448"/>
                <a:gd name="T4" fmla="+- 0 8777 6548"/>
                <a:gd name="T5" fmla="*/ T4 w 3714"/>
                <a:gd name="T6" fmla="+- 0 424 424"/>
                <a:gd name="T7" fmla="*/ 424 h 1448"/>
                <a:gd name="T8" fmla="+- 0 8018 6548"/>
                <a:gd name="T9" fmla="*/ T8 w 3714"/>
                <a:gd name="T10" fmla="+- 0 688 424"/>
                <a:gd name="T11" fmla="*/ 688 h 1448"/>
                <a:gd name="T12" fmla="+- 0 8491 6548"/>
                <a:gd name="T13" fmla="*/ T12 w 3714"/>
                <a:gd name="T14" fmla="+- 0 688 424"/>
                <a:gd name="T15" fmla="*/ 688 h 1448"/>
                <a:gd name="T16" fmla="+- 0 9788 6548"/>
                <a:gd name="T17" fmla="*/ T16 w 3714"/>
                <a:gd name="T18" fmla="+- 0 1871 424"/>
                <a:gd name="T19" fmla="*/ 1871 h 1448"/>
                <a:gd name="T20" fmla="+- 0 10262 6548"/>
                <a:gd name="T21" fmla="*/ T20 w 3714"/>
                <a:gd name="T22" fmla="+- 0 1871 424"/>
                <a:gd name="T23" fmla="*/ 1871 h 1448"/>
                <a:gd name="T24" fmla="+- 0 9788 6548"/>
                <a:gd name="T25" fmla="*/ T24 w 3714"/>
                <a:gd name="T26" fmla="+- 0 431 424"/>
                <a:gd name="T27" fmla="*/ 431 h 1448"/>
                <a:gd name="T28" fmla="+- 0 10262 6548"/>
                <a:gd name="T29" fmla="*/ T28 w 3714"/>
                <a:gd name="T30" fmla="+- 0 431 424"/>
                <a:gd name="T31" fmla="*/ 431 h 1448"/>
                <a:gd name="T32" fmla="+- 0 6554 6548"/>
                <a:gd name="T33" fmla="*/ T32 w 3714"/>
                <a:gd name="T34" fmla="+- 0 688 424"/>
                <a:gd name="T35" fmla="*/ 688 h 1448"/>
                <a:gd name="T36" fmla="+- 0 7028 6548"/>
                <a:gd name="T37" fmla="*/ T36 w 3714"/>
                <a:gd name="T38" fmla="+- 0 688 424"/>
                <a:gd name="T39" fmla="*/ 688 h 1448"/>
                <a:gd name="T40" fmla="+- 0 6548 6548"/>
                <a:gd name="T41" fmla="*/ T40 w 3714"/>
                <a:gd name="T42" fmla="+- 0 1865 424"/>
                <a:gd name="T43" fmla="*/ 1865 h 1448"/>
                <a:gd name="T44" fmla="+- 0 7022 6548"/>
                <a:gd name="T45" fmla="*/ T44 w 3714"/>
                <a:gd name="T46" fmla="+- 0 1865 424"/>
                <a:gd name="T47" fmla="*/ 1865 h 14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3714" h="1448">
                  <a:moveTo>
                    <a:pt x="1756" y="0"/>
                  </a:moveTo>
                  <a:lnTo>
                    <a:pt x="2229" y="0"/>
                  </a:lnTo>
                  <a:moveTo>
                    <a:pt x="1470" y="264"/>
                  </a:moveTo>
                  <a:lnTo>
                    <a:pt x="1943" y="264"/>
                  </a:lnTo>
                  <a:moveTo>
                    <a:pt x="3240" y="1447"/>
                  </a:moveTo>
                  <a:lnTo>
                    <a:pt x="3714" y="1447"/>
                  </a:lnTo>
                  <a:moveTo>
                    <a:pt x="3240" y="7"/>
                  </a:moveTo>
                  <a:lnTo>
                    <a:pt x="3714" y="7"/>
                  </a:lnTo>
                  <a:moveTo>
                    <a:pt x="6" y="264"/>
                  </a:moveTo>
                  <a:lnTo>
                    <a:pt x="480" y="264"/>
                  </a:lnTo>
                  <a:moveTo>
                    <a:pt x="0" y="1441"/>
                  </a:moveTo>
                  <a:lnTo>
                    <a:pt x="474" y="144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AutoShape 23"/>
            <p:cNvSpPr>
              <a:spLocks/>
            </p:cNvSpPr>
            <p:nvPr/>
          </p:nvSpPr>
          <p:spPr bwMode="auto">
            <a:xfrm>
              <a:off x="6674" y="28"/>
              <a:ext cx="3582" cy="1850"/>
            </a:xfrm>
            <a:custGeom>
              <a:avLst/>
              <a:gdLst>
                <a:gd name="T0" fmla="+- 0 6794 6674"/>
                <a:gd name="T1" fmla="*/ T0 w 3582"/>
                <a:gd name="T2" fmla="+- 0 809 28"/>
                <a:gd name="T3" fmla="*/ 809 h 1850"/>
                <a:gd name="T4" fmla="+- 0 6770 6674"/>
                <a:gd name="T5" fmla="*/ T4 w 3582"/>
                <a:gd name="T6" fmla="+- 0 761 28"/>
                <a:gd name="T7" fmla="*/ 761 h 1850"/>
                <a:gd name="T8" fmla="+- 0 6734 6674"/>
                <a:gd name="T9" fmla="*/ T8 w 3582"/>
                <a:gd name="T10" fmla="+- 0 689 28"/>
                <a:gd name="T11" fmla="*/ 689 h 1850"/>
                <a:gd name="T12" fmla="+- 0 6674 6674"/>
                <a:gd name="T13" fmla="*/ T12 w 3582"/>
                <a:gd name="T14" fmla="+- 0 809 28"/>
                <a:gd name="T15" fmla="*/ 809 h 1850"/>
                <a:gd name="T16" fmla="+- 0 6726 6674"/>
                <a:gd name="T17" fmla="*/ T16 w 3582"/>
                <a:gd name="T18" fmla="+- 0 774 28"/>
                <a:gd name="T19" fmla="*/ 774 h 1850"/>
                <a:gd name="T20" fmla="+- 0 6726 6674"/>
                <a:gd name="T21" fmla="*/ T20 w 3582"/>
                <a:gd name="T22" fmla="+- 0 769 28"/>
                <a:gd name="T23" fmla="*/ 769 h 1850"/>
                <a:gd name="T24" fmla="+- 0 6726 6674"/>
                <a:gd name="T25" fmla="*/ T24 w 3582"/>
                <a:gd name="T26" fmla="+- 0 774 28"/>
                <a:gd name="T27" fmla="*/ 774 h 1850"/>
                <a:gd name="T28" fmla="+- 0 6726 6674"/>
                <a:gd name="T29" fmla="*/ T28 w 3582"/>
                <a:gd name="T30" fmla="+- 0 1781 28"/>
                <a:gd name="T31" fmla="*/ 1781 h 1850"/>
                <a:gd name="T32" fmla="+- 0 6674 6674"/>
                <a:gd name="T33" fmla="*/ T32 w 3582"/>
                <a:gd name="T34" fmla="+- 0 1747 28"/>
                <a:gd name="T35" fmla="*/ 1747 h 1850"/>
                <a:gd name="T36" fmla="+- 0 6734 6674"/>
                <a:gd name="T37" fmla="*/ T36 w 3582"/>
                <a:gd name="T38" fmla="+- 0 1867 28"/>
                <a:gd name="T39" fmla="*/ 1867 h 1850"/>
                <a:gd name="T40" fmla="+- 0 6771 6674"/>
                <a:gd name="T41" fmla="*/ T40 w 3582"/>
                <a:gd name="T42" fmla="+- 0 1793 28"/>
                <a:gd name="T43" fmla="*/ 1793 h 1850"/>
                <a:gd name="T44" fmla="+- 0 6794 6674"/>
                <a:gd name="T45" fmla="*/ T44 w 3582"/>
                <a:gd name="T46" fmla="+- 0 1747 28"/>
                <a:gd name="T47" fmla="*/ 1747 h 1850"/>
                <a:gd name="T48" fmla="+- 0 6742 6674"/>
                <a:gd name="T49" fmla="*/ T48 w 3582"/>
                <a:gd name="T50" fmla="+- 0 1782 28"/>
                <a:gd name="T51" fmla="*/ 1782 h 1850"/>
                <a:gd name="T52" fmla="+- 0 6742 6674"/>
                <a:gd name="T53" fmla="*/ T52 w 3582"/>
                <a:gd name="T54" fmla="+- 0 774 28"/>
                <a:gd name="T55" fmla="*/ 774 h 1850"/>
                <a:gd name="T56" fmla="+- 0 6794 6674"/>
                <a:gd name="T57" fmla="*/ T56 w 3582"/>
                <a:gd name="T58" fmla="+- 0 809 28"/>
                <a:gd name="T59" fmla="*/ 809 h 1850"/>
                <a:gd name="T60" fmla="+- 0 8504 6674"/>
                <a:gd name="T61" fmla="*/ T60 w 3582"/>
                <a:gd name="T62" fmla="+- 0 299 28"/>
                <a:gd name="T63" fmla="*/ 299 h 1850"/>
                <a:gd name="T64" fmla="+- 0 8452 6674"/>
                <a:gd name="T65" fmla="*/ T64 w 3582"/>
                <a:gd name="T66" fmla="+- 0 334 28"/>
                <a:gd name="T67" fmla="*/ 334 h 1850"/>
                <a:gd name="T68" fmla="+- 0 8452 6674"/>
                <a:gd name="T69" fmla="*/ T68 w 3582"/>
                <a:gd name="T70" fmla="+- 0 35 28"/>
                <a:gd name="T71" fmla="*/ 35 h 1850"/>
                <a:gd name="T72" fmla="+- 0 8449 6674"/>
                <a:gd name="T73" fmla="*/ T72 w 3582"/>
                <a:gd name="T74" fmla="+- 0 29 28"/>
                <a:gd name="T75" fmla="*/ 29 h 1850"/>
                <a:gd name="T76" fmla="+- 0 8444 6674"/>
                <a:gd name="T77" fmla="*/ T76 w 3582"/>
                <a:gd name="T78" fmla="+- 0 28 28"/>
                <a:gd name="T79" fmla="*/ 28 h 1850"/>
                <a:gd name="T80" fmla="+- 0 8438 6674"/>
                <a:gd name="T81" fmla="*/ T80 w 3582"/>
                <a:gd name="T82" fmla="+- 0 29 28"/>
                <a:gd name="T83" fmla="*/ 29 h 1850"/>
                <a:gd name="T84" fmla="+- 0 8436 6674"/>
                <a:gd name="T85" fmla="*/ T84 w 3582"/>
                <a:gd name="T86" fmla="+- 0 35 28"/>
                <a:gd name="T87" fmla="*/ 35 h 1850"/>
                <a:gd name="T88" fmla="+- 0 8436 6674"/>
                <a:gd name="T89" fmla="*/ T88 w 3582"/>
                <a:gd name="T90" fmla="+- 0 334 28"/>
                <a:gd name="T91" fmla="*/ 334 h 1850"/>
                <a:gd name="T92" fmla="+- 0 8384 6674"/>
                <a:gd name="T93" fmla="*/ T92 w 3582"/>
                <a:gd name="T94" fmla="+- 0 299 28"/>
                <a:gd name="T95" fmla="*/ 299 h 1850"/>
                <a:gd name="T96" fmla="+- 0 8444 6674"/>
                <a:gd name="T97" fmla="*/ T96 w 3582"/>
                <a:gd name="T98" fmla="+- 0 419 28"/>
                <a:gd name="T99" fmla="*/ 419 h 1850"/>
                <a:gd name="T100" fmla="+- 0 8481 6674"/>
                <a:gd name="T101" fmla="*/ T100 w 3582"/>
                <a:gd name="T102" fmla="+- 0 346 28"/>
                <a:gd name="T103" fmla="*/ 346 h 1850"/>
                <a:gd name="T104" fmla="+- 0 8504 6674"/>
                <a:gd name="T105" fmla="*/ T104 w 3582"/>
                <a:gd name="T106" fmla="+- 0 299 28"/>
                <a:gd name="T107" fmla="*/ 299 h 1850"/>
                <a:gd name="T108" fmla="+- 0 10256 6674"/>
                <a:gd name="T109" fmla="*/ T108 w 3582"/>
                <a:gd name="T110" fmla="+- 0 545 28"/>
                <a:gd name="T111" fmla="*/ 545 h 1850"/>
                <a:gd name="T112" fmla="+- 0 10232 6674"/>
                <a:gd name="T113" fmla="*/ T112 w 3582"/>
                <a:gd name="T114" fmla="+- 0 497 28"/>
                <a:gd name="T115" fmla="*/ 497 h 1850"/>
                <a:gd name="T116" fmla="+- 0 10196 6674"/>
                <a:gd name="T117" fmla="*/ T116 w 3582"/>
                <a:gd name="T118" fmla="+- 0 425 28"/>
                <a:gd name="T119" fmla="*/ 425 h 1850"/>
                <a:gd name="T120" fmla="+- 0 10136 6674"/>
                <a:gd name="T121" fmla="*/ T120 w 3582"/>
                <a:gd name="T122" fmla="+- 0 545 28"/>
                <a:gd name="T123" fmla="*/ 545 h 1850"/>
                <a:gd name="T124" fmla="+- 0 10188 6674"/>
                <a:gd name="T125" fmla="*/ T124 w 3582"/>
                <a:gd name="T126" fmla="+- 0 510 28"/>
                <a:gd name="T127" fmla="*/ 510 h 1850"/>
                <a:gd name="T128" fmla="+- 0 10188 6674"/>
                <a:gd name="T129" fmla="*/ T128 w 3582"/>
                <a:gd name="T130" fmla="+- 0 1792 28"/>
                <a:gd name="T131" fmla="*/ 1792 h 1850"/>
                <a:gd name="T132" fmla="+- 0 10136 6674"/>
                <a:gd name="T133" fmla="*/ T132 w 3582"/>
                <a:gd name="T134" fmla="+- 0 1757 28"/>
                <a:gd name="T135" fmla="*/ 1757 h 1850"/>
                <a:gd name="T136" fmla="+- 0 10196 6674"/>
                <a:gd name="T137" fmla="*/ T136 w 3582"/>
                <a:gd name="T138" fmla="+- 0 1877 28"/>
                <a:gd name="T139" fmla="*/ 1877 h 1850"/>
                <a:gd name="T140" fmla="+- 0 10233 6674"/>
                <a:gd name="T141" fmla="*/ T140 w 3582"/>
                <a:gd name="T142" fmla="+- 0 1804 28"/>
                <a:gd name="T143" fmla="*/ 1804 h 1850"/>
                <a:gd name="T144" fmla="+- 0 10256 6674"/>
                <a:gd name="T145" fmla="*/ T144 w 3582"/>
                <a:gd name="T146" fmla="+- 0 1757 28"/>
                <a:gd name="T147" fmla="*/ 1757 h 1850"/>
                <a:gd name="T148" fmla="+- 0 10204 6674"/>
                <a:gd name="T149" fmla="*/ T148 w 3582"/>
                <a:gd name="T150" fmla="+- 0 1792 28"/>
                <a:gd name="T151" fmla="*/ 1792 h 1850"/>
                <a:gd name="T152" fmla="+- 0 10204 6674"/>
                <a:gd name="T153" fmla="*/ T152 w 3582"/>
                <a:gd name="T154" fmla="+- 0 510 28"/>
                <a:gd name="T155" fmla="*/ 510 h 1850"/>
                <a:gd name="T156" fmla="+- 0 10256 6674"/>
                <a:gd name="T157" fmla="*/ T156 w 3582"/>
                <a:gd name="T158" fmla="+- 0 545 28"/>
                <a:gd name="T159" fmla="*/ 545 h 18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3582" h="1850">
                  <a:moveTo>
                    <a:pt x="120" y="781"/>
                  </a:moveTo>
                  <a:lnTo>
                    <a:pt x="96" y="733"/>
                  </a:lnTo>
                  <a:lnTo>
                    <a:pt x="60" y="661"/>
                  </a:lnTo>
                  <a:lnTo>
                    <a:pt x="0" y="781"/>
                  </a:lnTo>
                  <a:lnTo>
                    <a:pt x="52" y="746"/>
                  </a:lnTo>
                  <a:lnTo>
                    <a:pt x="52" y="741"/>
                  </a:lnTo>
                  <a:lnTo>
                    <a:pt x="52" y="746"/>
                  </a:lnTo>
                  <a:lnTo>
                    <a:pt x="52" y="1753"/>
                  </a:lnTo>
                  <a:lnTo>
                    <a:pt x="0" y="1719"/>
                  </a:lnTo>
                  <a:lnTo>
                    <a:pt x="60" y="1839"/>
                  </a:lnTo>
                  <a:lnTo>
                    <a:pt x="97" y="1765"/>
                  </a:lnTo>
                  <a:lnTo>
                    <a:pt x="120" y="1719"/>
                  </a:lnTo>
                  <a:lnTo>
                    <a:pt x="68" y="1754"/>
                  </a:lnTo>
                  <a:lnTo>
                    <a:pt x="68" y="746"/>
                  </a:lnTo>
                  <a:lnTo>
                    <a:pt x="120" y="781"/>
                  </a:lnTo>
                  <a:close/>
                  <a:moveTo>
                    <a:pt x="1830" y="271"/>
                  </a:moveTo>
                  <a:lnTo>
                    <a:pt x="1778" y="306"/>
                  </a:lnTo>
                  <a:lnTo>
                    <a:pt x="1778" y="7"/>
                  </a:lnTo>
                  <a:lnTo>
                    <a:pt x="1775" y="1"/>
                  </a:lnTo>
                  <a:lnTo>
                    <a:pt x="1770" y="0"/>
                  </a:lnTo>
                  <a:lnTo>
                    <a:pt x="1764" y="1"/>
                  </a:lnTo>
                  <a:lnTo>
                    <a:pt x="1762" y="7"/>
                  </a:lnTo>
                  <a:lnTo>
                    <a:pt x="1762" y="306"/>
                  </a:lnTo>
                  <a:lnTo>
                    <a:pt x="1710" y="271"/>
                  </a:lnTo>
                  <a:lnTo>
                    <a:pt x="1770" y="391"/>
                  </a:lnTo>
                  <a:lnTo>
                    <a:pt x="1807" y="318"/>
                  </a:lnTo>
                  <a:lnTo>
                    <a:pt x="1830" y="271"/>
                  </a:lnTo>
                  <a:close/>
                  <a:moveTo>
                    <a:pt x="3582" y="517"/>
                  </a:moveTo>
                  <a:lnTo>
                    <a:pt x="3558" y="469"/>
                  </a:lnTo>
                  <a:lnTo>
                    <a:pt x="3522" y="397"/>
                  </a:lnTo>
                  <a:lnTo>
                    <a:pt x="3462" y="517"/>
                  </a:lnTo>
                  <a:lnTo>
                    <a:pt x="3514" y="482"/>
                  </a:lnTo>
                  <a:lnTo>
                    <a:pt x="3514" y="1764"/>
                  </a:lnTo>
                  <a:lnTo>
                    <a:pt x="3462" y="1729"/>
                  </a:lnTo>
                  <a:lnTo>
                    <a:pt x="3522" y="1849"/>
                  </a:lnTo>
                  <a:lnTo>
                    <a:pt x="3559" y="1776"/>
                  </a:lnTo>
                  <a:lnTo>
                    <a:pt x="3582" y="1729"/>
                  </a:lnTo>
                  <a:lnTo>
                    <a:pt x="3530" y="1764"/>
                  </a:lnTo>
                  <a:lnTo>
                    <a:pt x="3530" y="482"/>
                  </a:lnTo>
                  <a:lnTo>
                    <a:pt x="3582" y="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8444" y="419"/>
              <a:ext cx="0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AutoShape 21"/>
            <p:cNvSpPr>
              <a:spLocks/>
            </p:cNvSpPr>
            <p:nvPr/>
          </p:nvSpPr>
          <p:spPr bwMode="auto">
            <a:xfrm>
              <a:off x="8384" y="683"/>
              <a:ext cx="120" cy="350"/>
            </a:xfrm>
            <a:custGeom>
              <a:avLst/>
              <a:gdLst>
                <a:gd name="T0" fmla="+- 0 8444 8384"/>
                <a:gd name="T1" fmla="*/ T0 w 120"/>
                <a:gd name="T2" fmla="+- 0 763 683"/>
                <a:gd name="T3" fmla="*/ 763 h 350"/>
                <a:gd name="T4" fmla="+- 0 8436 8384"/>
                <a:gd name="T5" fmla="*/ T4 w 120"/>
                <a:gd name="T6" fmla="+- 0 768 683"/>
                <a:gd name="T7" fmla="*/ 768 h 350"/>
                <a:gd name="T8" fmla="+- 0 8436 8384"/>
                <a:gd name="T9" fmla="*/ T8 w 120"/>
                <a:gd name="T10" fmla="+- 0 1025 683"/>
                <a:gd name="T11" fmla="*/ 1025 h 350"/>
                <a:gd name="T12" fmla="+- 0 8438 8384"/>
                <a:gd name="T13" fmla="*/ T12 w 120"/>
                <a:gd name="T14" fmla="+- 0 1030 683"/>
                <a:gd name="T15" fmla="*/ 1030 h 350"/>
                <a:gd name="T16" fmla="+- 0 8444 8384"/>
                <a:gd name="T17" fmla="*/ T16 w 120"/>
                <a:gd name="T18" fmla="+- 0 1033 683"/>
                <a:gd name="T19" fmla="*/ 1033 h 350"/>
                <a:gd name="T20" fmla="+- 0 8449 8384"/>
                <a:gd name="T21" fmla="*/ T20 w 120"/>
                <a:gd name="T22" fmla="+- 0 1030 683"/>
                <a:gd name="T23" fmla="*/ 1030 h 350"/>
                <a:gd name="T24" fmla="+- 0 8452 8384"/>
                <a:gd name="T25" fmla="*/ T24 w 120"/>
                <a:gd name="T26" fmla="+- 0 1025 683"/>
                <a:gd name="T27" fmla="*/ 1025 h 350"/>
                <a:gd name="T28" fmla="+- 0 8452 8384"/>
                <a:gd name="T29" fmla="*/ T28 w 120"/>
                <a:gd name="T30" fmla="+- 0 768 683"/>
                <a:gd name="T31" fmla="*/ 768 h 350"/>
                <a:gd name="T32" fmla="+- 0 8444 8384"/>
                <a:gd name="T33" fmla="*/ T32 w 120"/>
                <a:gd name="T34" fmla="+- 0 763 683"/>
                <a:gd name="T35" fmla="*/ 763 h 350"/>
                <a:gd name="T36" fmla="+- 0 8444 8384"/>
                <a:gd name="T37" fmla="*/ T36 w 120"/>
                <a:gd name="T38" fmla="+- 0 683 683"/>
                <a:gd name="T39" fmla="*/ 683 h 350"/>
                <a:gd name="T40" fmla="+- 0 8384 8384"/>
                <a:gd name="T41" fmla="*/ T40 w 120"/>
                <a:gd name="T42" fmla="+- 0 803 683"/>
                <a:gd name="T43" fmla="*/ 803 h 350"/>
                <a:gd name="T44" fmla="+- 0 8436 8384"/>
                <a:gd name="T45" fmla="*/ T44 w 120"/>
                <a:gd name="T46" fmla="+- 0 768 683"/>
                <a:gd name="T47" fmla="*/ 768 h 350"/>
                <a:gd name="T48" fmla="+- 0 8436 8384"/>
                <a:gd name="T49" fmla="*/ T48 w 120"/>
                <a:gd name="T50" fmla="+- 0 763 683"/>
                <a:gd name="T51" fmla="*/ 763 h 350"/>
                <a:gd name="T52" fmla="+- 0 8438 8384"/>
                <a:gd name="T53" fmla="*/ T52 w 120"/>
                <a:gd name="T54" fmla="+- 0 758 683"/>
                <a:gd name="T55" fmla="*/ 758 h 350"/>
                <a:gd name="T56" fmla="+- 0 8444 8384"/>
                <a:gd name="T57" fmla="*/ T56 w 120"/>
                <a:gd name="T58" fmla="+- 0 755 683"/>
                <a:gd name="T59" fmla="*/ 755 h 350"/>
                <a:gd name="T60" fmla="+- 0 8480 8384"/>
                <a:gd name="T61" fmla="*/ T60 w 120"/>
                <a:gd name="T62" fmla="+- 0 755 683"/>
                <a:gd name="T63" fmla="*/ 755 h 350"/>
                <a:gd name="T64" fmla="+- 0 8444 8384"/>
                <a:gd name="T65" fmla="*/ T64 w 120"/>
                <a:gd name="T66" fmla="+- 0 683 683"/>
                <a:gd name="T67" fmla="*/ 683 h 350"/>
                <a:gd name="T68" fmla="+- 0 8480 8384"/>
                <a:gd name="T69" fmla="*/ T68 w 120"/>
                <a:gd name="T70" fmla="+- 0 755 683"/>
                <a:gd name="T71" fmla="*/ 755 h 350"/>
                <a:gd name="T72" fmla="+- 0 8444 8384"/>
                <a:gd name="T73" fmla="*/ T72 w 120"/>
                <a:gd name="T74" fmla="+- 0 755 683"/>
                <a:gd name="T75" fmla="*/ 755 h 350"/>
                <a:gd name="T76" fmla="+- 0 8449 8384"/>
                <a:gd name="T77" fmla="*/ T76 w 120"/>
                <a:gd name="T78" fmla="+- 0 758 683"/>
                <a:gd name="T79" fmla="*/ 758 h 350"/>
                <a:gd name="T80" fmla="+- 0 8452 8384"/>
                <a:gd name="T81" fmla="*/ T80 w 120"/>
                <a:gd name="T82" fmla="+- 0 763 683"/>
                <a:gd name="T83" fmla="*/ 763 h 350"/>
                <a:gd name="T84" fmla="+- 0 8452 8384"/>
                <a:gd name="T85" fmla="*/ T84 w 120"/>
                <a:gd name="T86" fmla="+- 0 768 683"/>
                <a:gd name="T87" fmla="*/ 768 h 350"/>
                <a:gd name="T88" fmla="+- 0 8504 8384"/>
                <a:gd name="T89" fmla="*/ T88 w 120"/>
                <a:gd name="T90" fmla="+- 0 803 683"/>
                <a:gd name="T91" fmla="*/ 803 h 350"/>
                <a:gd name="T92" fmla="+- 0 8480 8384"/>
                <a:gd name="T93" fmla="*/ T92 w 120"/>
                <a:gd name="T94" fmla="+- 0 755 683"/>
                <a:gd name="T95" fmla="*/ 755 h 350"/>
                <a:gd name="T96" fmla="+- 0 8444 8384"/>
                <a:gd name="T97" fmla="*/ T96 w 120"/>
                <a:gd name="T98" fmla="+- 0 755 683"/>
                <a:gd name="T99" fmla="*/ 755 h 350"/>
                <a:gd name="T100" fmla="+- 0 8438 8384"/>
                <a:gd name="T101" fmla="*/ T100 w 120"/>
                <a:gd name="T102" fmla="+- 0 758 683"/>
                <a:gd name="T103" fmla="*/ 758 h 350"/>
                <a:gd name="T104" fmla="+- 0 8436 8384"/>
                <a:gd name="T105" fmla="*/ T104 w 120"/>
                <a:gd name="T106" fmla="+- 0 763 683"/>
                <a:gd name="T107" fmla="*/ 763 h 350"/>
                <a:gd name="T108" fmla="+- 0 8436 8384"/>
                <a:gd name="T109" fmla="*/ T108 w 120"/>
                <a:gd name="T110" fmla="+- 0 768 683"/>
                <a:gd name="T111" fmla="*/ 768 h 350"/>
                <a:gd name="T112" fmla="+- 0 8444 8384"/>
                <a:gd name="T113" fmla="*/ T112 w 120"/>
                <a:gd name="T114" fmla="+- 0 763 683"/>
                <a:gd name="T115" fmla="*/ 763 h 350"/>
                <a:gd name="T116" fmla="+- 0 8452 8384"/>
                <a:gd name="T117" fmla="*/ T116 w 120"/>
                <a:gd name="T118" fmla="+- 0 763 683"/>
                <a:gd name="T119" fmla="*/ 763 h 350"/>
                <a:gd name="T120" fmla="+- 0 8449 8384"/>
                <a:gd name="T121" fmla="*/ T120 w 120"/>
                <a:gd name="T122" fmla="+- 0 758 683"/>
                <a:gd name="T123" fmla="*/ 758 h 350"/>
                <a:gd name="T124" fmla="+- 0 8444 8384"/>
                <a:gd name="T125" fmla="*/ T124 w 120"/>
                <a:gd name="T126" fmla="+- 0 755 683"/>
                <a:gd name="T127" fmla="*/ 755 h 350"/>
                <a:gd name="T128" fmla="+- 0 8452 8384"/>
                <a:gd name="T129" fmla="*/ T128 w 120"/>
                <a:gd name="T130" fmla="+- 0 763 683"/>
                <a:gd name="T131" fmla="*/ 763 h 350"/>
                <a:gd name="T132" fmla="+- 0 8444 8384"/>
                <a:gd name="T133" fmla="*/ T132 w 120"/>
                <a:gd name="T134" fmla="+- 0 763 683"/>
                <a:gd name="T135" fmla="*/ 763 h 350"/>
                <a:gd name="T136" fmla="+- 0 8452 8384"/>
                <a:gd name="T137" fmla="*/ T136 w 120"/>
                <a:gd name="T138" fmla="+- 0 768 683"/>
                <a:gd name="T139" fmla="*/ 768 h 350"/>
                <a:gd name="T140" fmla="+- 0 8452 8384"/>
                <a:gd name="T141" fmla="*/ T140 w 120"/>
                <a:gd name="T142" fmla="+- 0 763 683"/>
                <a:gd name="T143" fmla="*/ 763 h 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120" h="350">
                  <a:moveTo>
                    <a:pt x="60" y="80"/>
                  </a:moveTo>
                  <a:lnTo>
                    <a:pt x="52" y="85"/>
                  </a:lnTo>
                  <a:lnTo>
                    <a:pt x="52" y="342"/>
                  </a:lnTo>
                  <a:lnTo>
                    <a:pt x="54" y="347"/>
                  </a:lnTo>
                  <a:lnTo>
                    <a:pt x="60" y="350"/>
                  </a:lnTo>
                  <a:lnTo>
                    <a:pt x="65" y="347"/>
                  </a:lnTo>
                  <a:lnTo>
                    <a:pt x="68" y="342"/>
                  </a:lnTo>
                  <a:lnTo>
                    <a:pt x="68" y="85"/>
                  </a:lnTo>
                  <a:lnTo>
                    <a:pt x="60" y="80"/>
                  </a:lnTo>
                  <a:close/>
                  <a:moveTo>
                    <a:pt x="60" y="0"/>
                  </a:moveTo>
                  <a:lnTo>
                    <a:pt x="0" y="120"/>
                  </a:lnTo>
                  <a:lnTo>
                    <a:pt x="52" y="85"/>
                  </a:lnTo>
                  <a:lnTo>
                    <a:pt x="52" y="80"/>
                  </a:lnTo>
                  <a:lnTo>
                    <a:pt x="54" y="75"/>
                  </a:lnTo>
                  <a:lnTo>
                    <a:pt x="60" y="72"/>
                  </a:lnTo>
                  <a:lnTo>
                    <a:pt x="96" y="72"/>
                  </a:lnTo>
                  <a:lnTo>
                    <a:pt x="60" y="0"/>
                  </a:lnTo>
                  <a:close/>
                  <a:moveTo>
                    <a:pt x="96" y="72"/>
                  </a:moveTo>
                  <a:lnTo>
                    <a:pt x="60" y="72"/>
                  </a:lnTo>
                  <a:lnTo>
                    <a:pt x="65" y="75"/>
                  </a:lnTo>
                  <a:lnTo>
                    <a:pt x="68" y="80"/>
                  </a:lnTo>
                  <a:lnTo>
                    <a:pt x="68" y="85"/>
                  </a:lnTo>
                  <a:lnTo>
                    <a:pt x="120" y="120"/>
                  </a:lnTo>
                  <a:lnTo>
                    <a:pt x="96" y="72"/>
                  </a:lnTo>
                  <a:close/>
                  <a:moveTo>
                    <a:pt x="60" y="72"/>
                  </a:moveTo>
                  <a:lnTo>
                    <a:pt x="54" y="75"/>
                  </a:lnTo>
                  <a:lnTo>
                    <a:pt x="52" y="80"/>
                  </a:lnTo>
                  <a:lnTo>
                    <a:pt x="52" y="85"/>
                  </a:lnTo>
                  <a:lnTo>
                    <a:pt x="60" y="80"/>
                  </a:lnTo>
                  <a:lnTo>
                    <a:pt x="68" y="80"/>
                  </a:lnTo>
                  <a:lnTo>
                    <a:pt x="65" y="75"/>
                  </a:lnTo>
                  <a:lnTo>
                    <a:pt x="60" y="72"/>
                  </a:lnTo>
                  <a:close/>
                  <a:moveTo>
                    <a:pt x="68" y="80"/>
                  </a:moveTo>
                  <a:lnTo>
                    <a:pt x="60" y="80"/>
                  </a:lnTo>
                  <a:lnTo>
                    <a:pt x="68" y="85"/>
                  </a:lnTo>
                  <a:lnTo>
                    <a:pt x="68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20"/>
            <p:cNvSpPr>
              <a:spLocks/>
            </p:cNvSpPr>
            <p:nvPr/>
          </p:nvSpPr>
          <p:spPr bwMode="auto">
            <a:xfrm>
              <a:off x="7022" y="173"/>
              <a:ext cx="1008" cy="2196"/>
            </a:xfrm>
            <a:custGeom>
              <a:avLst/>
              <a:gdLst>
                <a:gd name="T0" fmla="+- 0 7172 7022"/>
                <a:gd name="T1" fmla="*/ T0 w 1008"/>
                <a:gd name="T2" fmla="+- 0 173 173"/>
                <a:gd name="T3" fmla="*/ 173 h 2196"/>
                <a:gd name="T4" fmla="+- 0 7022 7022"/>
                <a:gd name="T5" fmla="*/ T4 w 1008"/>
                <a:gd name="T6" fmla="+- 0 323 173"/>
                <a:gd name="T7" fmla="*/ 323 h 2196"/>
                <a:gd name="T8" fmla="+- 0 7304 7022"/>
                <a:gd name="T9" fmla="*/ T8 w 1008"/>
                <a:gd name="T10" fmla="+- 0 173 173"/>
                <a:gd name="T11" fmla="*/ 173 h 2196"/>
                <a:gd name="T12" fmla="+- 0 7022 7022"/>
                <a:gd name="T13" fmla="*/ T12 w 1008"/>
                <a:gd name="T14" fmla="+- 0 455 173"/>
                <a:gd name="T15" fmla="*/ 455 h 2196"/>
                <a:gd name="T16" fmla="+- 0 7448 7022"/>
                <a:gd name="T17" fmla="*/ T16 w 1008"/>
                <a:gd name="T18" fmla="+- 0 173 173"/>
                <a:gd name="T19" fmla="*/ 173 h 2196"/>
                <a:gd name="T20" fmla="+- 0 7028 7022"/>
                <a:gd name="T21" fmla="*/ T20 w 1008"/>
                <a:gd name="T22" fmla="+- 0 593 173"/>
                <a:gd name="T23" fmla="*/ 593 h 2196"/>
                <a:gd name="T24" fmla="+- 0 7592 7022"/>
                <a:gd name="T25" fmla="*/ T24 w 1008"/>
                <a:gd name="T26" fmla="+- 0 173 173"/>
                <a:gd name="T27" fmla="*/ 173 h 2196"/>
                <a:gd name="T28" fmla="+- 0 7088 7022"/>
                <a:gd name="T29" fmla="*/ T28 w 1008"/>
                <a:gd name="T30" fmla="+- 0 671 173"/>
                <a:gd name="T31" fmla="*/ 671 h 2196"/>
                <a:gd name="T32" fmla="+- 0 7742 7022"/>
                <a:gd name="T33" fmla="*/ T32 w 1008"/>
                <a:gd name="T34" fmla="+- 0 179 173"/>
                <a:gd name="T35" fmla="*/ 179 h 2196"/>
                <a:gd name="T36" fmla="+- 0 7250 7022"/>
                <a:gd name="T37" fmla="*/ T36 w 1008"/>
                <a:gd name="T38" fmla="+- 0 671 173"/>
                <a:gd name="T39" fmla="*/ 671 h 2196"/>
                <a:gd name="T40" fmla="+- 0 7910 7022"/>
                <a:gd name="T41" fmla="*/ T40 w 1008"/>
                <a:gd name="T42" fmla="+- 0 179 173"/>
                <a:gd name="T43" fmla="*/ 179 h 2196"/>
                <a:gd name="T44" fmla="+- 0 7412 7022"/>
                <a:gd name="T45" fmla="*/ T44 w 1008"/>
                <a:gd name="T46" fmla="+- 0 671 173"/>
                <a:gd name="T47" fmla="*/ 671 h 2196"/>
                <a:gd name="T48" fmla="+- 0 8024 7022"/>
                <a:gd name="T49" fmla="*/ T48 w 1008"/>
                <a:gd name="T50" fmla="+- 0 221 173"/>
                <a:gd name="T51" fmla="*/ 221 h 2196"/>
                <a:gd name="T52" fmla="+- 0 7562 7022"/>
                <a:gd name="T53" fmla="*/ T52 w 1008"/>
                <a:gd name="T54" fmla="+- 0 689 173"/>
                <a:gd name="T55" fmla="*/ 689 h 2196"/>
                <a:gd name="T56" fmla="+- 0 8024 7022"/>
                <a:gd name="T57" fmla="*/ T56 w 1008"/>
                <a:gd name="T58" fmla="+- 0 389 173"/>
                <a:gd name="T59" fmla="*/ 389 h 2196"/>
                <a:gd name="T60" fmla="+- 0 7724 7022"/>
                <a:gd name="T61" fmla="*/ T60 w 1008"/>
                <a:gd name="T62" fmla="+- 0 689 173"/>
                <a:gd name="T63" fmla="*/ 689 h 2196"/>
                <a:gd name="T64" fmla="+- 0 8012 7022"/>
                <a:gd name="T65" fmla="*/ T64 w 1008"/>
                <a:gd name="T66" fmla="+- 0 545 173"/>
                <a:gd name="T67" fmla="*/ 545 h 2196"/>
                <a:gd name="T68" fmla="+- 0 7886 7022"/>
                <a:gd name="T69" fmla="*/ T68 w 1008"/>
                <a:gd name="T70" fmla="+- 0 671 173"/>
                <a:gd name="T71" fmla="*/ 671 h 2196"/>
                <a:gd name="T72" fmla="+- 0 7124 7022"/>
                <a:gd name="T73" fmla="*/ T72 w 1008"/>
                <a:gd name="T74" fmla="+- 0 1871 173"/>
                <a:gd name="T75" fmla="*/ 1871 h 2196"/>
                <a:gd name="T76" fmla="+- 0 7028 7022"/>
                <a:gd name="T77" fmla="*/ T76 w 1008"/>
                <a:gd name="T78" fmla="+- 0 1973 173"/>
                <a:gd name="T79" fmla="*/ 1973 h 2196"/>
                <a:gd name="T80" fmla="+- 0 7256 7022"/>
                <a:gd name="T81" fmla="*/ T80 w 1008"/>
                <a:gd name="T82" fmla="+- 0 1871 173"/>
                <a:gd name="T83" fmla="*/ 1871 h 2196"/>
                <a:gd name="T84" fmla="+- 0 7028 7022"/>
                <a:gd name="T85" fmla="*/ T84 w 1008"/>
                <a:gd name="T86" fmla="+- 0 2099 173"/>
                <a:gd name="T87" fmla="*/ 2099 h 2196"/>
                <a:gd name="T88" fmla="+- 0 7412 7022"/>
                <a:gd name="T89" fmla="*/ T88 w 1008"/>
                <a:gd name="T90" fmla="+- 0 1871 173"/>
                <a:gd name="T91" fmla="*/ 1871 h 2196"/>
                <a:gd name="T92" fmla="+- 0 7040 7022"/>
                <a:gd name="T93" fmla="*/ T92 w 1008"/>
                <a:gd name="T94" fmla="+- 0 2249 173"/>
                <a:gd name="T95" fmla="*/ 2249 h 2196"/>
                <a:gd name="T96" fmla="+- 0 7580 7022"/>
                <a:gd name="T97" fmla="*/ T96 w 1008"/>
                <a:gd name="T98" fmla="+- 0 1871 173"/>
                <a:gd name="T99" fmla="*/ 1871 h 2196"/>
                <a:gd name="T100" fmla="+- 0 7088 7022"/>
                <a:gd name="T101" fmla="*/ T100 w 1008"/>
                <a:gd name="T102" fmla="+- 0 2363 173"/>
                <a:gd name="T103" fmla="*/ 2363 h 2196"/>
                <a:gd name="T104" fmla="+- 0 7754 7022"/>
                <a:gd name="T105" fmla="*/ T104 w 1008"/>
                <a:gd name="T106" fmla="+- 0 1865 173"/>
                <a:gd name="T107" fmla="*/ 1865 h 2196"/>
                <a:gd name="T108" fmla="+- 0 7262 7022"/>
                <a:gd name="T109" fmla="*/ T108 w 1008"/>
                <a:gd name="T110" fmla="+- 0 2363 173"/>
                <a:gd name="T111" fmla="*/ 2363 h 2196"/>
                <a:gd name="T112" fmla="+- 0 7940 7022"/>
                <a:gd name="T113" fmla="*/ T112 w 1008"/>
                <a:gd name="T114" fmla="+- 0 1865 173"/>
                <a:gd name="T115" fmla="*/ 1865 h 2196"/>
                <a:gd name="T116" fmla="+- 0 7436 7022"/>
                <a:gd name="T117" fmla="*/ T116 w 1008"/>
                <a:gd name="T118" fmla="+- 0 2369 173"/>
                <a:gd name="T119" fmla="*/ 2369 h 2196"/>
                <a:gd name="T120" fmla="+- 0 8018 7022"/>
                <a:gd name="T121" fmla="*/ T120 w 1008"/>
                <a:gd name="T122" fmla="+- 0 1943 173"/>
                <a:gd name="T123" fmla="*/ 1943 h 2196"/>
                <a:gd name="T124" fmla="+- 0 7598 7022"/>
                <a:gd name="T125" fmla="*/ T124 w 1008"/>
                <a:gd name="T126" fmla="+- 0 2363 173"/>
                <a:gd name="T127" fmla="*/ 2363 h 2196"/>
                <a:gd name="T128" fmla="+- 0 8030 7022"/>
                <a:gd name="T129" fmla="*/ T128 w 1008"/>
                <a:gd name="T130" fmla="+- 0 2099 173"/>
                <a:gd name="T131" fmla="*/ 2099 h 2196"/>
                <a:gd name="T132" fmla="+- 0 7766 7022"/>
                <a:gd name="T133" fmla="*/ T132 w 1008"/>
                <a:gd name="T134" fmla="+- 0 2363 173"/>
                <a:gd name="T135" fmla="*/ 2363 h 2196"/>
                <a:gd name="T136" fmla="+- 0 8018 7022"/>
                <a:gd name="T137" fmla="*/ T136 w 1008"/>
                <a:gd name="T138" fmla="+- 0 2249 173"/>
                <a:gd name="T139" fmla="*/ 2249 h 2196"/>
                <a:gd name="T140" fmla="+- 0 7922 7022"/>
                <a:gd name="T141" fmla="*/ T140 w 1008"/>
                <a:gd name="T142" fmla="+- 0 2363 173"/>
                <a:gd name="T143" fmla="*/ 2363 h 2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1008" h="2196">
                  <a:moveTo>
                    <a:pt x="150" y="0"/>
                  </a:moveTo>
                  <a:lnTo>
                    <a:pt x="0" y="150"/>
                  </a:lnTo>
                  <a:moveTo>
                    <a:pt x="282" y="0"/>
                  </a:moveTo>
                  <a:lnTo>
                    <a:pt x="0" y="282"/>
                  </a:lnTo>
                  <a:moveTo>
                    <a:pt x="426" y="0"/>
                  </a:moveTo>
                  <a:lnTo>
                    <a:pt x="6" y="420"/>
                  </a:lnTo>
                  <a:moveTo>
                    <a:pt x="570" y="0"/>
                  </a:moveTo>
                  <a:lnTo>
                    <a:pt x="66" y="498"/>
                  </a:lnTo>
                  <a:moveTo>
                    <a:pt x="720" y="6"/>
                  </a:moveTo>
                  <a:lnTo>
                    <a:pt x="228" y="498"/>
                  </a:lnTo>
                  <a:moveTo>
                    <a:pt x="888" y="6"/>
                  </a:moveTo>
                  <a:lnTo>
                    <a:pt x="390" y="498"/>
                  </a:lnTo>
                  <a:moveTo>
                    <a:pt x="1002" y="48"/>
                  </a:moveTo>
                  <a:lnTo>
                    <a:pt x="540" y="516"/>
                  </a:lnTo>
                  <a:moveTo>
                    <a:pt x="1002" y="216"/>
                  </a:moveTo>
                  <a:lnTo>
                    <a:pt x="702" y="516"/>
                  </a:lnTo>
                  <a:moveTo>
                    <a:pt x="990" y="372"/>
                  </a:moveTo>
                  <a:lnTo>
                    <a:pt x="864" y="498"/>
                  </a:lnTo>
                  <a:moveTo>
                    <a:pt x="102" y="1698"/>
                  </a:moveTo>
                  <a:lnTo>
                    <a:pt x="6" y="1800"/>
                  </a:lnTo>
                  <a:moveTo>
                    <a:pt x="234" y="1698"/>
                  </a:moveTo>
                  <a:lnTo>
                    <a:pt x="6" y="1926"/>
                  </a:lnTo>
                  <a:moveTo>
                    <a:pt x="390" y="1698"/>
                  </a:moveTo>
                  <a:lnTo>
                    <a:pt x="18" y="2076"/>
                  </a:lnTo>
                  <a:moveTo>
                    <a:pt x="558" y="1698"/>
                  </a:moveTo>
                  <a:lnTo>
                    <a:pt x="66" y="2190"/>
                  </a:lnTo>
                  <a:moveTo>
                    <a:pt x="732" y="1692"/>
                  </a:moveTo>
                  <a:lnTo>
                    <a:pt x="240" y="2190"/>
                  </a:lnTo>
                  <a:moveTo>
                    <a:pt x="918" y="1692"/>
                  </a:moveTo>
                  <a:lnTo>
                    <a:pt x="414" y="2196"/>
                  </a:lnTo>
                  <a:moveTo>
                    <a:pt x="996" y="1770"/>
                  </a:moveTo>
                  <a:lnTo>
                    <a:pt x="576" y="2190"/>
                  </a:lnTo>
                  <a:moveTo>
                    <a:pt x="1008" y="1926"/>
                  </a:moveTo>
                  <a:lnTo>
                    <a:pt x="744" y="2190"/>
                  </a:lnTo>
                  <a:moveTo>
                    <a:pt x="996" y="2076"/>
                  </a:moveTo>
                  <a:lnTo>
                    <a:pt x="900" y="21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786730" y="23019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04916" y="683311"/>
            <a:ext cx="3458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324485" algn="l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Натяг характеризует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сопротивления</a:t>
            </a:r>
            <a:r>
              <a:rPr lang="en-US" sz="2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взаимному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смещению </a:t>
            </a:r>
            <a:r>
              <a:rPr lang="ru-RU" sz="2000" b="1" i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деталей</a:t>
            </a:r>
            <a:r>
              <a:rPr lang="ru-RU" sz="2000" b="1" i="1" spc="-1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соединении.</a:t>
            </a:r>
            <a:endParaRPr lang="ru-RU" sz="2000" b="1" i="1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173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2458616" cy="620688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НАТЯГ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35" y="453680"/>
            <a:ext cx="8826899" cy="2016224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smtClean="0">
                <a:solidFill>
                  <a:srgbClr val="FF0000"/>
                </a:solidFill>
              </a:rPr>
              <a:t>Натяг</a:t>
            </a:r>
            <a:r>
              <a:rPr lang="ru-RU" sz="2400" b="1" dirty="0" smtClean="0"/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N</a:t>
            </a:r>
            <a:r>
              <a:rPr lang="ru-RU" sz="2400" dirty="0" smtClean="0"/>
              <a:t> </a:t>
            </a:r>
            <a:r>
              <a:rPr lang="ru-RU" sz="2400" b="1" dirty="0" smtClean="0"/>
              <a:t>– разность </a:t>
            </a:r>
            <a:r>
              <a:rPr lang="ru-RU" sz="2400" b="1" dirty="0"/>
              <a:t>размеров </a:t>
            </a:r>
            <a:r>
              <a:rPr lang="ru-RU" sz="2400" b="1" dirty="0" smtClean="0"/>
              <a:t>вала и отверстия</a:t>
            </a:r>
            <a:r>
              <a:rPr lang="ru-RU" sz="2400" b="1" dirty="0"/>
              <a:t>, если размер </a:t>
            </a:r>
            <a:r>
              <a:rPr lang="ru-RU" sz="2400" b="1" dirty="0" smtClean="0"/>
              <a:t>вала </a:t>
            </a:r>
            <a:r>
              <a:rPr lang="ru-RU" sz="2400" b="1" dirty="0"/>
              <a:t>больше </a:t>
            </a:r>
            <a:r>
              <a:rPr lang="ru-RU" sz="2400" b="1" dirty="0" smtClean="0"/>
              <a:t>размера отверстия</a:t>
            </a:r>
            <a:r>
              <a:rPr lang="en-US" sz="2400" b="1" dirty="0" smtClean="0"/>
              <a:t> (</a:t>
            </a:r>
            <a:r>
              <a:rPr lang="ru-RU" sz="2400" b="1" i="1" dirty="0">
                <a:solidFill>
                  <a:srgbClr val="0000FF"/>
                </a:solidFill>
              </a:rPr>
              <a:t>d </a:t>
            </a:r>
            <a:r>
              <a:rPr lang="ru-RU" sz="2400" b="1" i="1" dirty="0" smtClean="0">
                <a:solidFill>
                  <a:srgbClr val="FF0000"/>
                </a:solidFill>
              </a:rPr>
              <a:t>&gt;</a:t>
            </a:r>
            <a:r>
              <a:rPr lang="ru-RU" sz="2400" b="1" i="1" dirty="0" smtClean="0">
                <a:solidFill>
                  <a:srgbClr val="0000FF"/>
                </a:solidFill>
              </a:rPr>
              <a:t> D</a:t>
            </a:r>
            <a:r>
              <a:rPr lang="en-US" sz="2400" b="1" dirty="0" smtClean="0"/>
              <a:t>)</a:t>
            </a:r>
            <a:r>
              <a:rPr lang="ru-RU" sz="2400" b="1" dirty="0" smtClean="0"/>
              <a:t>. </a:t>
            </a:r>
          </a:p>
          <a:p>
            <a:pPr marL="0" indent="0" algn="ctr">
              <a:buNone/>
            </a:pPr>
            <a:r>
              <a:rPr lang="ru-RU" sz="3100" b="1" i="1" dirty="0">
                <a:solidFill>
                  <a:srgbClr val="FF0000"/>
                </a:solidFill>
              </a:rPr>
              <a:t>N = </a:t>
            </a:r>
            <a:r>
              <a:rPr lang="ru-RU" sz="3100" b="1" i="1" dirty="0">
                <a:solidFill>
                  <a:srgbClr val="0000FF"/>
                </a:solidFill>
              </a:rPr>
              <a:t>d – D </a:t>
            </a:r>
            <a:r>
              <a:rPr lang="ru-RU" sz="3100" b="1" i="1" dirty="0">
                <a:solidFill>
                  <a:srgbClr val="FF0000"/>
                </a:solidFill>
              </a:rPr>
              <a:t>&gt; 0 </a:t>
            </a:r>
            <a:r>
              <a:rPr lang="ru-RU" sz="3100" i="1" dirty="0"/>
              <a:t>(</a:t>
            </a:r>
            <a:r>
              <a:rPr lang="ru-RU" sz="3100" b="1" i="1" dirty="0">
                <a:solidFill>
                  <a:srgbClr val="006600"/>
                </a:solidFill>
              </a:rPr>
              <a:t>больше 0</a:t>
            </a:r>
            <a:r>
              <a:rPr lang="ru-RU" sz="3100" i="1" dirty="0"/>
              <a:t>)</a:t>
            </a:r>
            <a:endParaRPr lang="en-US" sz="31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100" b="1" dirty="0">
                <a:solidFill>
                  <a:srgbClr val="FF0000"/>
                </a:solidFill>
              </a:rPr>
              <a:t>N = – S = –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(D – d) = d – </a:t>
            </a:r>
            <a:r>
              <a:rPr lang="en-US" sz="3100" b="1" dirty="0" smtClean="0">
                <a:solidFill>
                  <a:srgbClr val="FF0000"/>
                </a:solidFill>
              </a:rPr>
              <a:t>D</a:t>
            </a:r>
            <a:endParaRPr lang="en-US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621" y="2342053"/>
            <a:ext cx="8928992" cy="212365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200" b="1" u="sng" dirty="0" smtClean="0">
                <a:solidFill>
                  <a:srgbClr val="FF0066"/>
                </a:solidFill>
              </a:rPr>
              <a:t>Посадкой </a:t>
            </a:r>
            <a:r>
              <a:rPr lang="ru-RU" sz="2200" b="1" u="sng" dirty="0">
                <a:solidFill>
                  <a:srgbClr val="FF0066"/>
                </a:solidFill>
              </a:rPr>
              <a:t>с натягом</a:t>
            </a:r>
            <a:r>
              <a:rPr lang="ru-RU" sz="2200" b="1" dirty="0">
                <a:solidFill>
                  <a:srgbClr val="FF0066"/>
                </a:solidFill>
              </a:rPr>
              <a:t> </a:t>
            </a:r>
            <a:r>
              <a:rPr lang="ru-RU" sz="2200" dirty="0"/>
              <a:t>называется посадка, при которой всегда </a:t>
            </a:r>
            <a:r>
              <a:rPr lang="ru-RU" sz="2200" dirty="0" smtClean="0"/>
              <a:t>обеспечивается взаимная </a:t>
            </a:r>
            <a:r>
              <a:rPr lang="ru-RU" sz="2200" b="1" dirty="0">
                <a:solidFill>
                  <a:srgbClr val="0000FF"/>
                </a:solidFill>
              </a:rPr>
              <a:t>неподвижность деталей после их </a:t>
            </a:r>
            <a:r>
              <a:rPr lang="ru-RU" sz="2200" b="1" dirty="0" smtClean="0">
                <a:solidFill>
                  <a:srgbClr val="0000FF"/>
                </a:solidFill>
              </a:rPr>
              <a:t>сборки</a:t>
            </a:r>
            <a:r>
              <a:rPr lang="ru-RU" sz="2200" dirty="0" smtClean="0"/>
              <a:t>, </a:t>
            </a:r>
            <a:r>
              <a:rPr lang="ru-RU" sz="2200" dirty="0"/>
              <a:t>т.е. </a:t>
            </a:r>
            <a:r>
              <a:rPr lang="ru-RU" sz="2200" b="1" dirty="0">
                <a:solidFill>
                  <a:srgbClr val="006600"/>
                </a:solidFill>
              </a:rPr>
              <a:t>наибольший предельный размер отверстия </a:t>
            </a:r>
            <a:r>
              <a:rPr lang="ru-RU" sz="2200" b="1" dirty="0">
                <a:solidFill>
                  <a:srgbClr val="FF0066"/>
                </a:solidFill>
              </a:rPr>
              <a:t>меньше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6600"/>
                </a:solidFill>
              </a:rPr>
              <a:t>наименьшего предельного размера вала </a:t>
            </a:r>
            <a:r>
              <a:rPr lang="ru-RU" sz="2200" dirty="0"/>
              <a:t>или </a:t>
            </a:r>
            <a:r>
              <a:rPr lang="ru-RU" sz="2200" b="1" dirty="0">
                <a:solidFill>
                  <a:srgbClr val="FF0066"/>
                </a:solidFill>
              </a:rPr>
              <a:t>равен</a:t>
            </a:r>
            <a:r>
              <a:rPr lang="ru-RU" sz="2200" dirty="0"/>
              <a:t> ему </a:t>
            </a:r>
            <a:r>
              <a:rPr lang="ru-RU" sz="2200" b="1" i="1" dirty="0"/>
              <a:t>(поле допуска отвер­стия расположено под полем допуска вала</a:t>
            </a:r>
            <a:r>
              <a:rPr lang="ru-RU" sz="2200" b="1" i="1" dirty="0" smtClean="0"/>
              <a:t>).</a:t>
            </a:r>
            <a:endParaRPr lang="ru-RU" sz="2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900" y="4409890"/>
            <a:ext cx="8929713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Наибольший, наименьший и средний зазоры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определяют по </a:t>
            </a:r>
            <a:r>
              <a:rPr lang="ru-RU" sz="2400" dirty="0" smtClean="0"/>
              <a:t>формулам:</a:t>
            </a:r>
            <a:endParaRPr lang="ru-RU" sz="24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100" b="1" dirty="0">
                <a:solidFill>
                  <a:srgbClr val="FF0000"/>
                </a:solidFill>
              </a:rPr>
              <a:t>N</a:t>
            </a:r>
            <a:r>
              <a:rPr lang="ru-RU" sz="3100" b="1" baseline="-25000" dirty="0" err="1">
                <a:solidFill>
                  <a:srgbClr val="FF0000"/>
                </a:solidFill>
              </a:rPr>
              <a:t>max</a:t>
            </a:r>
            <a:r>
              <a:rPr lang="en-US" sz="3100" b="1" baseline="-25000" dirty="0">
                <a:solidFill>
                  <a:srgbClr val="FF0000"/>
                </a:solidFill>
              </a:rPr>
              <a:t> </a:t>
            </a:r>
            <a:r>
              <a:rPr lang="ru-RU" sz="3100" b="1" dirty="0">
                <a:solidFill>
                  <a:srgbClr val="FF0000"/>
                </a:solidFill>
              </a:rPr>
              <a:t>= d</a:t>
            </a:r>
            <a:r>
              <a:rPr lang="ru-RU" sz="3100" b="1" baseline="-25000" dirty="0">
                <a:solidFill>
                  <a:srgbClr val="FF0000"/>
                </a:solidFill>
              </a:rPr>
              <a:t>max </a:t>
            </a:r>
            <a:r>
              <a:rPr lang="en-US" sz="3100" b="1" dirty="0">
                <a:solidFill>
                  <a:srgbClr val="FF0000"/>
                </a:solidFill>
              </a:rPr>
              <a:t>– </a:t>
            </a:r>
            <a:r>
              <a:rPr lang="ru-RU" sz="3100" b="1" dirty="0">
                <a:solidFill>
                  <a:srgbClr val="FF0000"/>
                </a:solidFill>
              </a:rPr>
              <a:t>D</a:t>
            </a:r>
            <a:r>
              <a:rPr lang="ru-RU" sz="3100" b="1" baseline="-25000" dirty="0">
                <a:solidFill>
                  <a:srgbClr val="FF0000"/>
                </a:solidFill>
              </a:rPr>
              <a:t>min</a:t>
            </a:r>
            <a:r>
              <a:rPr lang="en-US" sz="3100" b="1" baseline="-25000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 = </a:t>
            </a:r>
            <a:r>
              <a:rPr lang="en-US" sz="3100" b="1" dirty="0" err="1">
                <a:solidFill>
                  <a:srgbClr val="FF0000"/>
                </a:solidFill>
              </a:rPr>
              <a:t>es</a:t>
            </a:r>
            <a:r>
              <a:rPr lang="en-US" sz="3100" b="1" dirty="0">
                <a:solidFill>
                  <a:srgbClr val="FF0000"/>
                </a:solidFill>
              </a:rPr>
              <a:t> – EI</a:t>
            </a:r>
            <a:r>
              <a:rPr lang="ru-RU" sz="3100" b="1" dirty="0">
                <a:solidFill>
                  <a:srgbClr val="FF0000"/>
                </a:solidFill>
              </a:rPr>
              <a:t>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100" b="1" dirty="0">
                <a:solidFill>
                  <a:srgbClr val="FF0000"/>
                </a:solidFill>
              </a:rPr>
              <a:t>N</a:t>
            </a:r>
            <a:r>
              <a:rPr lang="ru-RU" sz="3100" b="1" baseline="-25000" dirty="0" err="1">
                <a:solidFill>
                  <a:srgbClr val="FF0000"/>
                </a:solidFill>
              </a:rPr>
              <a:t>min</a:t>
            </a:r>
            <a:r>
              <a:rPr lang="ru-RU" sz="3100" b="1" dirty="0">
                <a:solidFill>
                  <a:srgbClr val="FF0000"/>
                </a:solidFill>
              </a:rPr>
              <a:t> = </a:t>
            </a:r>
            <a:r>
              <a:rPr lang="ru-RU" sz="3100" b="1" dirty="0" err="1">
                <a:solidFill>
                  <a:srgbClr val="FF0000"/>
                </a:solidFill>
              </a:rPr>
              <a:t>d</a:t>
            </a:r>
            <a:r>
              <a:rPr lang="ru-RU" sz="3100" b="1" baseline="-25000" dirty="0" err="1">
                <a:solidFill>
                  <a:srgbClr val="FF0000"/>
                </a:solidFill>
              </a:rPr>
              <a:t>min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– </a:t>
            </a:r>
            <a:r>
              <a:rPr lang="ru-RU" sz="3100" b="1" dirty="0">
                <a:solidFill>
                  <a:srgbClr val="FF0000"/>
                </a:solidFill>
              </a:rPr>
              <a:t>D</a:t>
            </a:r>
            <a:r>
              <a:rPr lang="ru-RU" sz="3100" b="1" baseline="-25000" dirty="0">
                <a:solidFill>
                  <a:srgbClr val="FF0000"/>
                </a:solidFill>
              </a:rPr>
              <a:t>max</a:t>
            </a:r>
            <a:r>
              <a:rPr lang="en-US" sz="3100" b="1" baseline="-25000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= </a:t>
            </a:r>
            <a:r>
              <a:rPr lang="en-US" sz="3100" b="1" dirty="0" err="1">
                <a:solidFill>
                  <a:srgbClr val="FF0000"/>
                </a:solidFill>
              </a:rPr>
              <a:t>ei</a:t>
            </a:r>
            <a:r>
              <a:rPr lang="en-US" sz="3100" b="1" dirty="0">
                <a:solidFill>
                  <a:srgbClr val="FF0000"/>
                </a:solidFill>
              </a:rPr>
              <a:t> – ES</a:t>
            </a:r>
            <a:r>
              <a:rPr lang="ru-RU" sz="3100" b="1" dirty="0">
                <a:solidFill>
                  <a:srgbClr val="FF0000"/>
                </a:solidFill>
              </a:rPr>
              <a:t>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100" b="1" dirty="0">
                <a:solidFill>
                  <a:srgbClr val="FF0000"/>
                </a:solidFill>
              </a:rPr>
              <a:t>N</a:t>
            </a:r>
            <a:r>
              <a:rPr lang="ru-RU" sz="3100" b="1" baseline="-25000" dirty="0">
                <a:solidFill>
                  <a:srgbClr val="FF0000"/>
                </a:solidFill>
              </a:rPr>
              <a:t>m</a:t>
            </a:r>
            <a:r>
              <a:rPr lang="ru-RU" sz="3100" b="1" dirty="0">
                <a:solidFill>
                  <a:srgbClr val="FF0000"/>
                </a:solidFill>
              </a:rPr>
              <a:t> = (</a:t>
            </a:r>
            <a:r>
              <a:rPr lang="en-US" sz="3100" b="1" dirty="0">
                <a:solidFill>
                  <a:srgbClr val="FF0000"/>
                </a:solidFill>
              </a:rPr>
              <a:t>N</a:t>
            </a:r>
            <a:r>
              <a:rPr lang="ru-RU" sz="3100" b="1" baseline="-25000" dirty="0" err="1">
                <a:solidFill>
                  <a:srgbClr val="FF0000"/>
                </a:solidFill>
              </a:rPr>
              <a:t>max</a:t>
            </a:r>
            <a:r>
              <a:rPr lang="ru-RU" sz="3100" b="1" baseline="-25000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–</a:t>
            </a: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</a:rPr>
              <a:t>N</a:t>
            </a:r>
            <a:r>
              <a:rPr lang="ru-RU" sz="3100" b="1" baseline="-25000" dirty="0" err="1">
                <a:solidFill>
                  <a:srgbClr val="FF0000"/>
                </a:solidFill>
              </a:rPr>
              <a:t>min</a:t>
            </a:r>
            <a:r>
              <a:rPr lang="ru-RU" sz="3100" b="1" dirty="0">
                <a:solidFill>
                  <a:srgbClr val="FF0000"/>
                </a:solidFill>
              </a:rPr>
              <a:t>)/2.</a:t>
            </a:r>
          </a:p>
        </p:txBody>
      </p:sp>
    </p:spTree>
    <p:extLst>
      <p:ext uri="{BB962C8B-B14F-4D97-AF65-F5344CB8AC3E}">
        <p14:creationId xmlns:p14="http://schemas.microsoft.com/office/powerpoint/2010/main" val="1598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13775"/>
            <a:ext cx="2458616" cy="490447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НАТЯГ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172812"/>
            <a:ext cx="885698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just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2200" b="1" i="1" dirty="0" smtClean="0">
                <a:solidFill>
                  <a:srgbClr val="0000FF"/>
                </a:solidFill>
                <a:latin typeface="Times New Roman" pitchFamily="18" charset="0"/>
              </a:rPr>
              <a:t>Наибольший натяг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N</a:t>
            </a:r>
            <a:r>
              <a:rPr lang="ru-RU" sz="2400" b="1" i="1" baseline="-25000" dirty="0" err="1" smtClean="0">
                <a:solidFill>
                  <a:srgbClr val="FF0000"/>
                </a:solidFill>
              </a:rPr>
              <a:t>max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</a:t>
            </a:r>
            <a:r>
              <a:rPr lang="ru-RU" altLang="ru-RU" sz="2200" b="1" dirty="0">
                <a:latin typeface="Times New Roman" pitchFamily="18" charset="0"/>
              </a:rPr>
              <a:t> </a:t>
            </a:r>
            <a:r>
              <a:rPr lang="ru-RU" altLang="ru-RU" sz="2200" dirty="0">
                <a:latin typeface="Times New Roman" pitchFamily="18" charset="0"/>
              </a:rPr>
              <a:t> – это разность между наибольшим предельным размером </a:t>
            </a:r>
            <a:r>
              <a:rPr lang="ru-RU" altLang="ru-RU" sz="2200" dirty="0" smtClean="0">
                <a:latin typeface="Times New Roman" pitchFamily="18" charset="0"/>
              </a:rPr>
              <a:t>вала </a:t>
            </a:r>
            <a:r>
              <a:rPr lang="ru-RU" altLang="ru-RU" sz="2200" dirty="0">
                <a:latin typeface="Times New Roman" pitchFamily="18" charset="0"/>
              </a:rPr>
              <a:t>и наименьшим предельным размером </a:t>
            </a:r>
            <a:r>
              <a:rPr lang="ru-RU" altLang="ru-RU" sz="2200" dirty="0" smtClean="0">
                <a:latin typeface="Times New Roman" pitchFamily="18" charset="0"/>
              </a:rPr>
              <a:t>отверстия:</a:t>
            </a:r>
            <a:r>
              <a:rPr lang="ru-RU" altLang="ru-RU" sz="2200" dirty="0">
                <a:latin typeface="Times New Roman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</a:rPr>
              <a:t> N</a:t>
            </a:r>
            <a:r>
              <a:rPr lang="ru-RU" sz="2400" b="1" baseline="-25000" dirty="0" err="1">
                <a:solidFill>
                  <a:srgbClr val="FF0000"/>
                </a:solidFill>
              </a:rPr>
              <a:t>max</a:t>
            </a:r>
            <a:r>
              <a:rPr lang="en-US" sz="2400" b="1" baseline="-250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= d</a:t>
            </a:r>
            <a:r>
              <a:rPr lang="ru-RU" sz="2400" b="1" baseline="-25000" dirty="0">
                <a:solidFill>
                  <a:srgbClr val="FF0000"/>
                </a:solidFill>
              </a:rPr>
              <a:t>max 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ru-RU" sz="2400" b="1" dirty="0">
                <a:solidFill>
                  <a:srgbClr val="FF0000"/>
                </a:solidFill>
              </a:rPr>
              <a:t>D</a:t>
            </a:r>
            <a:r>
              <a:rPr lang="ru-RU" sz="2400" b="1" baseline="-25000" dirty="0">
                <a:solidFill>
                  <a:srgbClr val="FF0000"/>
                </a:solidFill>
              </a:rPr>
              <a:t>min</a:t>
            </a:r>
            <a:r>
              <a:rPr lang="en-US" sz="2400" b="1" baseline="-25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 = </a:t>
            </a:r>
            <a:r>
              <a:rPr lang="en-US" sz="2400" b="1" dirty="0" err="1">
                <a:solidFill>
                  <a:srgbClr val="FF0000"/>
                </a:solidFill>
              </a:rPr>
              <a:t>es</a:t>
            </a:r>
            <a:r>
              <a:rPr lang="en-US" sz="2400" b="1" dirty="0">
                <a:solidFill>
                  <a:srgbClr val="FF0000"/>
                </a:solidFill>
              </a:rPr>
              <a:t> – EI </a:t>
            </a:r>
            <a:endParaRPr lang="ru-RU" altLang="ru-RU" sz="2200" dirty="0">
              <a:latin typeface="Times New Roman" pitchFamily="18" charset="0"/>
            </a:endParaRPr>
          </a:p>
          <a:p>
            <a:pPr indent="0" algn="just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2200" b="1" i="1" dirty="0">
                <a:solidFill>
                  <a:srgbClr val="0000FF"/>
                </a:solidFill>
                <a:latin typeface="Times New Roman" pitchFamily="18" charset="0"/>
              </a:rPr>
              <a:t>Наименьший </a:t>
            </a:r>
            <a:r>
              <a:rPr lang="ru-RU" altLang="ru-RU" sz="2200" b="1" i="1" dirty="0" smtClean="0">
                <a:solidFill>
                  <a:srgbClr val="0000FF"/>
                </a:solidFill>
                <a:latin typeface="Times New Roman" pitchFamily="18" charset="0"/>
              </a:rPr>
              <a:t>натяг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N</a:t>
            </a:r>
            <a:r>
              <a:rPr lang="ru-RU" sz="2400" b="1" i="1" baseline="-25000" dirty="0" err="1" smtClean="0">
                <a:solidFill>
                  <a:srgbClr val="FF0000"/>
                </a:solidFill>
              </a:rPr>
              <a:t>min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 </a:t>
            </a:r>
            <a:r>
              <a:rPr lang="ru-RU" altLang="ru-RU" sz="2200" dirty="0">
                <a:latin typeface="Times New Roman" pitchFamily="18" charset="0"/>
              </a:rPr>
              <a:t>– это разность между наименьшим предельным размером </a:t>
            </a:r>
            <a:r>
              <a:rPr lang="ru-RU" altLang="ru-RU" sz="2200" dirty="0" smtClean="0">
                <a:latin typeface="Times New Roman" pitchFamily="18" charset="0"/>
              </a:rPr>
              <a:t>вала </a:t>
            </a:r>
            <a:r>
              <a:rPr lang="ru-RU" altLang="ru-RU" sz="2200" dirty="0">
                <a:latin typeface="Times New Roman" pitchFamily="18" charset="0"/>
              </a:rPr>
              <a:t>и наибольшим предельным размером </a:t>
            </a:r>
            <a:r>
              <a:rPr lang="ru-RU" altLang="ru-RU" sz="2200" dirty="0" smtClean="0">
                <a:latin typeface="Times New Roman" pitchFamily="18" charset="0"/>
              </a:rPr>
              <a:t>отверстия: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ru-RU" sz="2400" b="1" baseline="-25000" dirty="0" err="1">
                <a:solidFill>
                  <a:srgbClr val="FF0000"/>
                </a:solidFill>
              </a:rPr>
              <a:t>min</a:t>
            </a:r>
            <a:r>
              <a:rPr lang="ru-RU" sz="2400" b="1" dirty="0">
                <a:solidFill>
                  <a:srgbClr val="FF0000"/>
                </a:solidFill>
              </a:rPr>
              <a:t> = </a:t>
            </a:r>
            <a:r>
              <a:rPr lang="ru-RU" sz="2400" b="1" dirty="0" err="1">
                <a:solidFill>
                  <a:srgbClr val="FF0000"/>
                </a:solidFill>
              </a:rPr>
              <a:t>d</a:t>
            </a:r>
            <a:r>
              <a:rPr lang="ru-RU" sz="2400" b="1" baseline="-25000" dirty="0" err="1">
                <a:solidFill>
                  <a:srgbClr val="FF0000"/>
                </a:solidFill>
              </a:rPr>
              <a:t>min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ru-RU" sz="2400" b="1" dirty="0">
                <a:solidFill>
                  <a:srgbClr val="FF0000"/>
                </a:solidFill>
              </a:rPr>
              <a:t>D</a:t>
            </a:r>
            <a:r>
              <a:rPr lang="ru-RU" sz="2400" b="1" baseline="-25000" dirty="0">
                <a:solidFill>
                  <a:srgbClr val="FF0000"/>
                </a:solidFill>
              </a:rPr>
              <a:t>max</a:t>
            </a:r>
            <a:r>
              <a:rPr lang="en-US" sz="2400" b="1" baseline="-25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 err="1">
                <a:solidFill>
                  <a:srgbClr val="FF0000"/>
                </a:solidFill>
              </a:rPr>
              <a:t>ei</a:t>
            </a:r>
            <a:r>
              <a:rPr lang="en-US" sz="2400" b="1" dirty="0">
                <a:solidFill>
                  <a:srgbClr val="FF0000"/>
                </a:solidFill>
              </a:rPr>
              <a:t> – ES</a:t>
            </a:r>
            <a:endParaRPr lang="ru-RU" altLang="ru-RU" sz="2200" dirty="0">
              <a:latin typeface="Times New Roman" pitchFamily="18" charset="0"/>
            </a:endParaRPr>
          </a:p>
          <a:p>
            <a:pPr indent="0" algn="just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2200" b="1" i="1" dirty="0">
                <a:solidFill>
                  <a:srgbClr val="0000FF"/>
                </a:solidFill>
                <a:latin typeface="Times New Roman" pitchFamily="18" charset="0"/>
              </a:rPr>
              <a:t>Средний зазор</a:t>
            </a:r>
            <a:r>
              <a:rPr lang="ru-RU" altLang="ru-RU" sz="2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N</a:t>
            </a:r>
            <a:r>
              <a:rPr lang="ru-RU" sz="2400" b="1" i="1" baseline="-25000" dirty="0">
                <a:solidFill>
                  <a:srgbClr val="FF0000"/>
                </a:solidFill>
              </a:rPr>
              <a:t>m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 </a:t>
            </a:r>
            <a:r>
              <a:rPr lang="ru-RU" altLang="ru-RU" sz="2200" dirty="0">
                <a:latin typeface="Times New Roman" pitchFamily="18" charset="0"/>
              </a:rPr>
              <a:t>– это среднее арифметическое наименьшего и наибольшего </a:t>
            </a:r>
            <a:r>
              <a:rPr lang="ru-RU" altLang="ru-RU" sz="2200" dirty="0" smtClean="0">
                <a:latin typeface="Times New Roman" pitchFamily="18" charset="0"/>
              </a:rPr>
              <a:t>натягов: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ru-RU" sz="2400" b="1" baseline="-25000" dirty="0">
                <a:solidFill>
                  <a:srgbClr val="FF0000"/>
                </a:solidFill>
              </a:rPr>
              <a:t>m</a:t>
            </a:r>
            <a:r>
              <a:rPr lang="ru-RU" sz="2400" b="1" dirty="0">
                <a:solidFill>
                  <a:srgbClr val="FF0000"/>
                </a:solidFill>
              </a:rPr>
              <a:t> = (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ru-RU" sz="2400" b="1" baseline="-25000" dirty="0" err="1">
                <a:solidFill>
                  <a:srgbClr val="FF0000"/>
                </a:solidFill>
              </a:rPr>
              <a:t>max</a:t>
            </a:r>
            <a:r>
              <a:rPr lang="ru-RU" sz="2400" b="1" baseline="-25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–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ru-RU" sz="2400" b="1" baseline="-25000" dirty="0" err="1">
                <a:solidFill>
                  <a:srgbClr val="FF0000"/>
                </a:solidFill>
              </a:rPr>
              <a:t>min</a:t>
            </a:r>
            <a:r>
              <a:rPr lang="ru-RU" sz="2400" b="1" dirty="0">
                <a:solidFill>
                  <a:srgbClr val="FF0000"/>
                </a:solidFill>
              </a:rPr>
              <a:t>)/2</a:t>
            </a:r>
            <a:endParaRPr lang="ru-RU" altLang="ru-RU" sz="2200" dirty="0">
              <a:latin typeface="Times New Roman" pitchFamily="18" charset="0"/>
            </a:endParaRPr>
          </a:p>
          <a:p>
            <a:pPr indent="0" algn="l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2200" b="1" i="1" dirty="0">
                <a:solidFill>
                  <a:srgbClr val="0000FF"/>
                </a:solidFill>
                <a:latin typeface="Times New Roman" pitchFamily="18" charset="0"/>
              </a:rPr>
              <a:t>Допуск посадки</a:t>
            </a:r>
            <a:r>
              <a:rPr lang="ru-RU" altLang="ru-RU" sz="2200" b="1" dirty="0">
                <a:solidFill>
                  <a:srgbClr val="0000FF"/>
                </a:solidFill>
                <a:latin typeface="Times New Roman" pitchFamily="18" charset="0"/>
              </a:rPr>
              <a:t> с 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натягом (допуск натяга)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IT</a:t>
            </a:r>
            <a:r>
              <a:rPr lang="en-US" sz="2400" b="1" i="1" baseline="-25000" dirty="0">
                <a:solidFill>
                  <a:srgbClr val="FF0000"/>
                </a:solidFill>
              </a:rPr>
              <a:t>N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 </a:t>
            </a:r>
            <a:r>
              <a:rPr lang="ru-RU" altLang="ru-RU" sz="2200" dirty="0">
                <a:latin typeface="Times New Roman" pitchFamily="18" charset="0"/>
              </a:rPr>
              <a:t>– разность между наибольшим и наименьшим </a:t>
            </a:r>
            <a:r>
              <a:rPr lang="ru-RU" altLang="ru-RU" sz="2200" dirty="0" smtClean="0">
                <a:latin typeface="Times New Roman" pitchFamily="18" charset="0"/>
              </a:rPr>
              <a:t>натягами (сумма </a:t>
            </a:r>
            <a:r>
              <a:rPr lang="ru-RU" altLang="ru-RU" sz="2200" dirty="0">
                <a:latin typeface="Times New Roman" pitchFamily="18" charset="0"/>
              </a:rPr>
              <a:t>допусков </a:t>
            </a:r>
            <a:r>
              <a:rPr lang="ru-RU" altLang="ru-RU" sz="2200" dirty="0" smtClean="0">
                <a:latin typeface="Times New Roman" pitchFamily="18" charset="0"/>
              </a:rPr>
              <a:t>вала и отверстия, </a:t>
            </a:r>
            <a:r>
              <a:rPr lang="ru-RU" altLang="ru-RU" sz="2200" dirty="0">
                <a:latin typeface="Times New Roman" pitchFamily="18" charset="0"/>
              </a:rPr>
              <a:t>составляющих </a:t>
            </a:r>
            <a:r>
              <a:rPr lang="ru-RU" altLang="ru-RU" sz="2200" dirty="0" smtClean="0">
                <a:latin typeface="Times New Roman" pitchFamily="18" charset="0"/>
              </a:rPr>
              <a:t>соединение): </a:t>
            </a:r>
            <a:endParaRPr lang="en-US" altLang="ru-RU" sz="2200" dirty="0" smtClean="0">
              <a:latin typeface="Times New Roman" pitchFamily="18" charset="0"/>
            </a:endParaRPr>
          </a:p>
          <a:p>
            <a:pPr indent="0" algn="l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ru-RU" sz="2400" b="1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ru-RU" sz="2400" b="1" baseline="-25000" dirty="0" err="1" smtClean="0">
                <a:solidFill>
                  <a:srgbClr val="FF0000"/>
                </a:solidFill>
              </a:rPr>
              <a:t>min</a:t>
            </a:r>
            <a:r>
              <a:rPr lang="ru-RU" altLang="ru-RU" sz="2200" dirty="0">
                <a:latin typeface="Times New Roman" pitchFamily="18" charset="0"/>
              </a:rPr>
              <a:t> </a:t>
            </a:r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= T</a:t>
            </a:r>
            <a:r>
              <a:rPr lang="en-US" sz="2400" b="1" baseline="-25000" dirty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 + T</a:t>
            </a:r>
            <a:r>
              <a:rPr lang="en-US" sz="2400" b="1" baseline="-25000" dirty="0">
                <a:solidFill>
                  <a:srgbClr val="FF0000"/>
                </a:solidFill>
              </a:rPr>
              <a:t>D</a:t>
            </a:r>
            <a:endParaRPr lang="ru-RU" alt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79" y="4005064"/>
            <a:ext cx="2557389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04" y="4836868"/>
            <a:ext cx="5544616" cy="203132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altLang="ru-RU" b="1" u="sng" dirty="0" smtClean="0">
                <a:solidFill>
                  <a:srgbClr val="FF0066"/>
                </a:solidFill>
              </a:rPr>
              <a:t>Применение посадок с натягом</a:t>
            </a:r>
          </a:p>
          <a:p>
            <a:pPr algn="l"/>
            <a:r>
              <a:rPr lang="ru-RU" altLang="ru-RU" b="1" dirty="0" smtClean="0"/>
              <a:t>Неподвижные </a:t>
            </a:r>
            <a:r>
              <a:rPr lang="ru-RU" altLang="ru-RU" b="1" dirty="0"/>
              <a:t>посадки </a:t>
            </a:r>
            <a:r>
              <a:rPr lang="ru-RU" altLang="ru-RU" dirty="0"/>
              <a:t>применяют в том случае, когда возникает необходимость исключить возможность относительного перемещения соединенных деталей или передавать крутящий момент без дополнительных средств крепления (шпонки, винты установочные, штифты и т.п.). </a:t>
            </a:r>
          </a:p>
        </p:txBody>
      </p:sp>
    </p:spTree>
    <p:extLst>
      <p:ext uri="{BB962C8B-B14F-4D97-AF65-F5344CB8AC3E}">
        <p14:creationId xmlns:p14="http://schemas.microsoft.com/office/powerpoint/2010/main" val="33545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konspekta.net/poisk-ruru/baza1/2915283302377.files/image13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8" y="764704"/>
            <a:ext cx="669076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860032" y="3838394"/>
            <a:ext cx="4283968" cy="9233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посадок с натягом </a:t>
            </a:r>
            <a:r>
              <a:rPr lang="ru-RU" b="1" dirty="0">
                <a:solidFill>
                  <a:srgbClr val="0000FF"/>
                </a:solidFill>
              </a:rPr>
              <a:t>поле допуска вала </a:t>
            </a:r>
            <a:r>
              <a:rPr lang="ru-RU" dirty="0"/>
              <a:t>расположено </a:t>
            </a:r>
            <a:r>
              <a:rPr lang="ru-RU" b="1" dirty="0">
                <a:solidFill>
                  <a:srgbClr val="FF0000"/>
                </a:solidFill>
              </a:rPr>
              <a:t>над полем </a:t>
            </a:r>
            <a:r>
              <a:rPr lang="ru-RU" b="1" dirty="0">
                <a:solidFill>
                  <a:srgbClr val="0000FF"/>
                </a:solidFill>
              </a:rPr>
              <a:t>допуска отверстия</a:t>
            </a:r>
            <a:r>
              <a:rPr lang="ru-RU" dirty="0"/>
              <a:t>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ПОСАДКИ С </a:t>
            </a:r>
            <a:r>
              <a:rPr lang="ru-RU" sz="3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НАТЯГОМ</a:t>
            </a:r>
            <a:endParaRPr lang="ru-RU" sz="3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839583"/>
            <a:ext cx="8832752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0000FF"/>
                </a:solidFill>
              </a:rPr>
              <a:t>Отверстие</a:t>
            </a:r>
            <a:r>
              <a:rPr lang="ru-RU" b="1" dirty="0">
                <a:solidFill>
                  <a:srgbClr val="0000FF"/>
                </a:solidFill>
              </a:rPr>
              <a:t>: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ES = +21 мкм, EI = 0, TD = 21 мкм</a:t>
            </a:r>
            <a:r>
              <a:rPr lang="ru-RU" dirty="0"/>
              <a:t> </a:t>
            </a:r>
            <a:endParaRPr lang="ru-RU" dirty="0" smtClean="0"/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Вал:</a:t>
            </a:r>
            <a:r>
              <a:rPr lang="ru-RU" dirty="0" smtClean="0"/>
              <a:t>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= +41 мкм,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= +28 мкм, Td = 13 мкм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Наибольший </a:t>
            </a:r>
            <a:r>
              <a:rPr lang="ru-RU" b="1" dirty="0">
                <a:solidFill>
                  <a:srgbClr val="0000FF"/>
                </a:solidFill>
              </a:rPr>
              <a:t>и наименьший натяги: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N</a:t>
            </a:r>
            <a:r>
              <a:rPr lang="ru-RU" sz="8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max</a:t>
            </a:r>
            <a:r>
              <a:rPr lang="ru-RU" b="1" dirty="0">
                <a:solidFill>
                  <a:srgbClr val="FF0000"/>
                </a:solidFill>
              </a:rPr>
              <a:t> =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EI = +41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0 = 41 </a:t>
            </a:r>
            <a:r>
              <a:rPr lang="ru-RU" b="1" dirty="0" smtClean="0">
                <a:solidFill>
                  <a:srgbClr val="FF0000"/>
                </a:solidFill>
              </a:rPr>
              <a:t>мкм; </a:t>
            </a:r>
            <a:r>
              <a:rPr lang="ru-RU" b="1" dirty="0">
                <a:solidFill>
                  <a:srgbClr val="FF0000"/>
                </a:solidFill>
              </a:rPr>
              <a:t>N</a:t>
            </a:r>
            <a:r>
              <a:rPr lang="ru-RU" sz="800" b="1" dirty="0">
                <a:solidFill>
                  <a:srgbClr val="FF0000"/>
                </a:solidFill>
              </a:rPr>
              <a:t> </a:t>
            </a:r>
            <a:r>
              <a:rPr lang="ru-RU" sz="1400" b="1" dirty="0" err="1">
                <a:solidFill>
                  <a:srgbClr val="FF0000"/>
                </a:solidFill>
              </a:rPr>
              <a:t>min</a:t>
            </a:r>
            <a:r>
              <a:rPr lang="ru-RU" b="1" dirty="0">
                <a:solidFill>
                  <a:srgbClr val="FF0000"/>
                </a:solidFill>
              </a:rPr>
              <a:t> =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ES = +28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(+21) </a:t>
            </a:r>
            <a:r>
              <a:rPr lang="ru-RU" b="1" dirty="0">
                <a:solidFill>
                  <a:srgbClr val="FF0000"/>
                </a:solidFill>
              </a:rPr>
              <a:t>= 7 мкм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0000FF"/>
                </a:solidFill>
              </a:rPr>
              <a:t>Допуск </a:t>
            </a:r>
            <a:r>
              <a:rPr lang="ru-RU" b="1" dirty="0">
                <a:solidFill>
                  <a:srgbClr val="0000FF"/>
                </a:solidFill>
              </a:rPr>
              <a:t>посадки: </a:t>
            </a:r>
            <a:endParaRPr lang="ru-RU" b="1" dirty="0" smtClean="0">
              <a:solidFill>
                <a:srgbClr val="0000FF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TN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ru-RU" b="1" dirty="0" err="1">
                <a:solidFill>
                  <a:srgbClr val="FF0000"/>
                </a:solidFill>
              </a:rPr>
              <a:t>N</a:t>
            </a:r>
            <a:r>
              <a:rPr lang="ru-RU" sz="1400" b="1" dirty="0" err="1">
                <a:solidFill>
                  <a:srgbClr val="FF0000"/>
                </a:solidFill>
              </a:rPr>
              <a:t>max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N</a:t>
            </a:r>
            <a:r>
              <a:rPr lang="ru-RU" sz="1400" b="1" dirty="0">
                <a:solidFill>
                  <a:srgbClr val="FF0000"/>
                </a:solidFill>
              </a:rPr>
              <a:t>min</a:t>
            </a:r>
            <a:r>
              <a:rPr lang="ru-RU" b="1" dirty="0">
                <a:solidFill>
                  <a:srgbClr val="FF0000"/>
                </a:solidFill>
              </a:rPr>
              <a:t> = 41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7 = 34 мкм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TN </a:t>
            </a:r>
            <a:r>
              <a:rPr lang="ru-RU" b="1" dirty="0">
                <a:solidFill>
                  <a:srgbClr val="FF0000"/>
                </a:solidFill>
              </a:rPr>
              <a:t>= </a:t>
            </a:r>
            <a:r>
              <a:rPr lang="ru-RU" b="1" dirty="0" err="1">
                <a:solidFill>
                  <a:srgbClr val="FF0000"/>
                </a:solidFill>
              </a:rPr>
              <a:t>es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EI </a:t>
            </a:r>
            <a:r>
              <a:rPr lang="en-US" b="1" dirty="0">
                <a:solidFill>
                  <a:srgbClr val="FF0000"/>
                </a:solidFill>
              </a:rPr>
              <a:t>–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ei</a:t>
            </a:r>
            <a:r>
              <a:rPr lang="ru-RU" b="1" dirty="0">
                <a:solidFill>
                  <a:srgbClr val="FF0000"/>
                </a:solidFill>
              </a:rPr>
              <a:t> + ES = TD + </a:t>
            </a:r>
            <a:r>
              <a:rPr lang="ru-RU" b="1" dirty="0" smtClean="0">
                <a:solidFill>
                  <a:srgbClr val="FF0000"/>
                </a:solidFill>
              </a:rPr>
              <a:t>Td;   TN </a:t>
            </a:r>
            <a:r>
              <a:rPr lang="ru-RU" b="1" dirty="0">
                <a:solidFill>
                  <a:srgbClr val="FF0000"/>
                </a:solidFill>
              </a:rPr>
              <a:t>= 21 + 13 = 34 мкм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1855456"/>
            <a:ext cx="1944216" cy="61555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ru-RU" sz="1700" b="1" dirty="0" smtClean="0"/>
              <a:t>поле </a:t>
            </a:r>
            <a:r>
              <a:rPr lang="ru-RU" sz="1700" b="1" dirty="0"/>
              <a:t>допуска отверстия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33698" y="975894"/>
            <a:ext cx="1958782" cy="61555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ru-RU" sz="1700" b="1" dirty="0" smtClean="0"/>
              <a:t>поле </a:t>
            </a:r>
            <a:r>
              <a:rPr lang="ru-RU" sz="1700" b="1" dirty="0"/>
              <a:t>допуска </a:t>
            </a:r>
            <a:r>
              <a:rPr lang="ru-RU" sz="1700" b="1" dirty="0" smtClean="0"/>
              <a:t>вала</a:t>
            </a:r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374" y="836712"/>
            <a:ext cx="1812297" cy="52322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Пример: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orks.doklad.ru/images/6stp38r2gu0/5ac07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64" y="11051"/>
            <a:ext cx="460933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works.doklad.ru/images/6stp38r2gu0/55a7fd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" y="2249011"/>
            <a:ext cx="4211960" cy="46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07750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238F263491FCF4A8503FE034E164FCE" ma:contentTypeVersion="0" ma:contentTypeDescription="Создание документа." ma:contentTypeScope="" ma:versionID="2c973d728cb918786725e37592aff258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76E00F9-9282-4034-8C93-1110FC9A1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F0F6235-7DC7-47DE-BD23-968A7CD118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B13078-03D5-4EE4-AF60-57041E15D3E0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2634</TotalTime>
  <Words>8071</Words>
  <Application>Microsoft Office PowerPoint</Application>
  <PresentationFormat>Экран (4:3)</PresentationFormat>
  <Paragraphs>937</Paragraphs>
  <Slides>172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172</vt:i4>
      </vt:variant>
    </vt:vector>
  </HeadingPairs>
  <TitlesOfParts>
    <vt:vector size="184" baseType="lpstr">
      <vt:lpstr>Arial</vt:lpstr>
      <vt:lpstr>Arial Black</vt:lpstr>
      <vt:lpstr>Arial Narrow</vt:lpstr>
      <vt:lpstr>Calibri</vt:lpstr>
      <vt:lpstr>Cambria Math</vt:lpstr>
      <vt:lpstr>Courier New</vt:lpstr>
      <vt:lpstr>Merriweather</vt:lpstr>
      <vt:lpstr>Open Sans</vt:lpstr>
      <vt:lpstr>Symbol</vt:lpstr>
      <vt:lpstr>Times New Roman</vt:lpstr>
      <vt:lpstr>Wingdings</vt:lpstr>
      <vt:lpstr>general_ani</vt:lpstr>
      <vt:lpstr>Допуски и посадки</vt:lpstr>
      <vt:lpstr>1. Основные положения взаимозаменяемости по геометрическим параметрам</vt:lpstr>
      <vt:lpstr>Презентация PowerPoint</vt:lpstr>
      <vt:lpstr>Презентация PowerPoint</vt:lpstr>
      <vt:lpstr>Презентация PowerPoint</vt:lpstr>
      <vt:lpstr>1.1 Виды соединений и посадок </vt:lpstr>
      <vt:lpstr>КЛАССИФИКАЦИЯ соединений</vt:lpstr>
      <vt:lpstr>Презентация PowerPoint</vt:lpstr>
      <vt:lpstr>КЛАССИФИКАЦИЯ соединений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1.2 Единая система допусков и посадок (ЕСДП) </vt:lpstr>
      <vt:lpstr>Межгосударственный стандарт ГОСТ 25346-2013 </vt:lpstr>
      <vt:lpstr>Презентация PowerPoint</vt:lpstr>
      <vt:lpstr>Презентация PowerPoint</vt:lpstr>
      <vt:lpstr>Презентация PowerPoint</vt:lpstr>
      <vt:lpstr>ПОНЯТИЯ «ОТВЕРСТИЕ» И «ВАЛ»</vt:lpstr>
      <vt:lpstr>ПОНЯТИЯ «ОТВЕРСТИЕ» И «ВАЛ»</vt:lpstr>
      <vt:lpstr>ПОНЯТИЯ «ОТВЕРСТИЕ» И «ВАЛ»</vt:lpstr>
      <vt:lpstr>ПОНЯТИЯ «ОТВЕРСТИЕ» И «ВАЛ»</vt:lpstr>
      <vt:lpstr>ПОНЯТИЯ «ОТВЕРСТИЕ» И «ВАЛ»</vt:lpstr>
      <vt:lpstr>ПОНЯТИЯ «ОТВЕРСТИЕ» И «ВАЛ»</vt:lpstr>
      <vt:lpstr>Презентация PowerPoint</vt:lpstr>
      <vt:lpstr>1.3 Общие сведения о размерах,  проставляемых на чертежах</vt:lpstr>
      <vt:lpstr>Презентация PowerPoint</vt:lpstr>
      <vt:lpstr>Презентация PowerPoint</vt:lpstr>
      <vt:lpstr>Линейные размеры</vt:lpstr>
      <vt:lpstr>Размеры могут быть: </vt:lpstr>
      <vt:lpstr>Презентация PowerPoint</vt:lpstr>
      <vt:lpstr>Номинальный размер</vt:lpstr>
      <vt:lpstr>Предельные размеры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УСЛОВИЕ ГОДНОСТИ ДЕЙСТВИТЕЛЬНОГО РАЗМЕРА. ПОНЯТИЕ БРАКА</vt:lpstr>
      <vt:lpstr>УСЛОВИЕ ГОДНОСТИ ДЕЙСТВИТЕЛЬНОГО РАЗМЕРА. ПОНЯТИЕ БРАКА</vt:lpstr>
      <vt:lpstr>Презентация PowerPoint</vt:lpstr>
      <vt:lpstr>Презентация PowerPoint</vt:lpstr>
      <vt:lpstr>Презентация PowerPoint</vt:lpstr>
      <vt:lpstr>Предельные отклонения</vt:lpstr>
      <vt:lpstr>Предельные отклонения</vt:lpstr>
      <vt:lpstr>Презентация PowerPoint</vt:lpstr>
      <vt:lpstr>Обозначение размеров на чертеже</vt:lpstr>
      <vt:lpstr>Обозначение размеров на чертеже</vt:lpstr>
      <vt:lpstr>Примеры чтения размеров на чертеже</vt:lpstr>
      <vt:lpstr>Примеры чтения размеров на чертеже</vt:lpstr>
      <vt:lpstr>Презентация PowerPoint</vt:lpstr>
      <vt:lpstr>2. Допуски и посадки</vt:lpstr>
      <vt:lpstr>Презентация PowerPoint</vt:lpstr>
      <vt:lpstr>Презентация PowerPoint</vt:lpstr>
      <vt:lpstr>2.1 Допуск размера</vt:lpstr>
      <vt:lpstr>Допуск размера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Графическое (схематическое) изображение параметров отверстия и вала</vt:lpstr>
      <vt:lpstr>Графическое (схематическое) изображение параметров отверстия и вала</vt:lpstr>
      <vt:lpstr>Графическое (схематическое) изображение параметров отверстия и вала</vt:lpstr>
      <vt:lpstr>Графическое (схематическое) изображение параметров отверстия и вала</vt:lpstr>
      <vt:lpstr>Презентация PowerPoint</vt:lpstr>
      <vt:lpstr>Графическое (схематическое) изображение параметров отверстия и вала</vt:lpstr>
      <vt:lpstr>Презентация PowerPoint</vt:lpstr>
      <vt:lpstr>Графическое (схематическое) изображение параметров отверстия и вала</vt:lpstr>
      <vt:lpstr>Графическое (схематическое) изображение параметров отверстия и вала</vt:lpstr>
      <vt:lpstr>Схема поля допуска на отверстие</vt:lpstr>
      <vt:lpstr>Варианты расположения поля допуска относительно нулевой линии</vt:lpstr>
      <vt:lpstr>Презентация PowerPoint</vt:lpstr>
      <vt:lpstr>Презентация PowerPoint</vt:lpstr>
      <vt:lpstr>2.2 ПОСАДКА</vt:lpstr>
      <vt:lpstr>ПОСАДКА</vt:lpstr>
      <vt:lpstr>ПОСАДКА</vt:lpstr>
      <vt:lpstr>Презентация PowerPoint</vt:lpstr>
      <vt:lpstr>Презентация PowerPoint</vt:lpstr>
      <vt:lpstr>1) ПОСАДКИ С ЗАЗОРОМ</vt:lpstr>
      <vt:lpstr>ЗАЗОР</vt:lpstr>
      <vt:lpstr>ЗАЗОР</vt:lpstr>
      <vt:lpstr>Презентация PowerPoint</vt:lpstr>
      <vt:lpstr>ЗАЗОР</vt:lpstr>
      <vt:lpstr>ЗАЗОР</vt:lpstr>
      <vt:lpstr>ПОСАДКИ С ЗАЗОРОМ</vt:lpstr>
      <vt:lpstr>ПОСАДКИ С ЗАЗОРОМ</vt:lpstr>
      <vt:lpstr>ПОСАДКИ С ЗАЗОРОМ</vt:lpstr>
      <vt:lpstr>Презентация PowerPoint</vt:lpstr>
      <vt:lpstr>2) ПОСАДКИ С НАТЯГОМ</vt:lpstr>
      <vt:lpstr>НАТЯГ</vt:lpstr>
      <vt:lpstr>НАТЯГ</vt:lpstr>
      <vt:lpstr>НАТЯГ</vt:lpstr>
      <vt:lpstr>ПОСАДКИ С НАТЯГОМ</vt:lpstr>
      <vt:lpstr>Презентация PowerPoint</vt:lpstr>
      <vt:lpstr>ПОСАДКИ С НАТЯГОМ</vt:lpstr>
      <vt:lpstr>Презентация PowerPoint</vt:lpstr>
      <vt:lpstr>Презентация PowerPoint</vt:lpstr>
      <vt:lpstr>3) ПЕРЕХОДНЫЕ ПОСАДКИ</vt:lpstr>
      <vt:lpstr>ПЕРЕХОДНАЯ ПОСАДКА</vt:lpstr>
      <vt:lpstr>ПЕРЕХОДНАЯ ПОСАДКА</vt:lpstr>
      <vt:lpstr>ПЕРЕХОДНАЯ ПОСАДКА</vt:lpstr>
      <vt:lpstr>Презентация PowerPoint</vt:lpstr>
      <vt:lpstr>ПОСАДКИ</vt:lpstr>
      <vt:lpstr>ПОСАДКИ</vt:lpstr>
      <vt:lpstr>ПОСАДКИ</vt:lpstr>
      <vt:lpstr>Презентация PowerPoint</vt:lpstr>
      <vt:lpstr>Презентация PowerPoint</vt:lpstr>
      <vt:lpstr>2.3 Системы допусков и посадок в ЕСДП</vt:lpstr>
      <vt:lpstr>Презентация PowerPoint</vt:lpstr>
      <vt:lpstr>СИСТЕМЫ ДОПУСКОВ И ПОСАДОК В ЕСДП</vt:lpstr>
      <vt:lpstr>СИСТЕМЫ ПОСАДОК В ЕСДП</vt:lpstr>
      <vt:lpstr>СИСТЕМЫ ДОПУСКОВ И ПОСАДОК В ЕСДП</vt:lpstr>
      <vt:lpstr>СИСТЕМЫ ДОПУСКОВ И ПОСАДОК В ЕСДП</vt:lpstr>
      <vt:lpstr>СИСТЕМЫ ДОПУСКОВ И ПОСАДОК В ЕСДП</vt:lpstr>
      <vt:lpstr>Презентация PowerPoint</vt:lpstr>
      <vt:lpstr>Презентация PowerPoint</vt:lpstr>
      <vt:lpstr>Презентация PowerPoint</vt:lpstr>
      <vt:lpstr>СИСТЕМЫ ОТВЕРСТИЯ И ВАЛА</vt:lpstr>
      <vt:lpstr>СИСТЕМЫ ОТВЕРСТИЯ И ВАЛА</vt:lpstr>
      <vt:lpstr>СИСТЕМЫ ОТВЕРСТИЯ</vt:lpstr>
      <vt:lpstr>СИСТЕМЫ ВАЛА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КВАЛИТЕТЫ</vt:lpstr>
      <vt:lpstr>КВАЛИТЕТЫ</vt:lpstr>
      <vt:lpstr>КВАЛИТЕТЫ</vt:lpstr>
      <vt:lpstr>Презентация PowerPoint</vt:lpstr>
      <vt:lpstr>ОСНОВНЫЕ ОТКЛОНЕНИЯ</vt:lpstr>
      <vt:lpstr>ОСНОВНЫЕ ОТКЛОНЕНИЯ</vt:lpstr>
      <vt:lpstr>ОСНОВНЫЕ ОТКЛОНЕНИЯ</vt:lpstr>
      <vt:lpstr>ОСНОВНЫЕ ОТКЛОНЕНИЯ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Обозначение посадок на чертежах</vt:lpstr>
      <vt:lpstr>Обозначение посадок на чертежах</vt:lpstr>
      <vt:lpstr>Рисунок 13 – Примеры обозначения допусков и посадок на чертежах</vt:lpstr>
      <vt:lpstr>Презентация PowerPoint</vt:lpstr>
      <vt:lpstr>Презентация PowerPoint</vt:lpstr>
      <vt:lpstr>Эскизы соединения сопрягаемых деталей</vt:lpstr>
      <vt:lpstr>Презентация PowerPoint</vt:lpstr>
      <vt:lpstr>Презентация PowerPoint</vt:lpstr>
      <vt:lpstr>Презентация PowerPoint</vt:lpstr>
      <vt:lpstr>Система отверстия</vt:lpstr>
      <vt:lpstr>Система вала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ВЗАИМОЗАМЕНЯЕМОСТЬ Допуски и посадки</dc:title>
  <dc:creator>bev</dc:creator>
  <cp:lastModifiedBy>user</cp:lastModifiedBy>
  <cp:revision>321</cp:revision>
  <dcterms:created xsi:type="dcterms:W3CDTF">2011-09-28T17:18:47Z</dcterms:created>
  <dcterms:modified xsi:type="dcterms:W3CDTF">2022-02-03T19:52:11Z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0x010100A238F263491FCF4A8503FE034E164FCE</vt:lpwstr>
  </property>
</Properties>
</file>