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5" r:id="rId1"/>
  </p:sldMasterIdLst>
  <p:notesMasterIdLst>
    <p:notesMasterId r:id="rId75"/>
  </p:notesMasterIdLst>
  <p:sldIdLst>
    <p:sldId id="368" r:id="rId2"/>
    <p:sldId id="673" r:id="rId3"/>
    <p:sldId id="689" r:id="rId4"/>
    <p:sldId id="501" r:id="rId5"/>
    <p:sldId id="657" r:id="rId6"/>
    <p:sldId id="688" r:id="rId7"/>
    <p:sldId id="629" r:id="rId8"/>
    <p:sldId id="687" r:id="rId9"/>
    <p:sldId id="690" r:id="rId10"/>
    <p:sldId id="656" r:id="rId11"/>
    <p:sldId id="675" r:id="rId12"/>
    <p:sldId id="676" r:id="rId13"/>
    <p:sldId id="452" r:id="rId14"/>
    <p:sldId id="677" r:id="rId15"/>
    <p:sldId id="678" r:id="rId16"/>
    <p:sldId id="679" r:id="rId17"/>
    <p:sldId id="680" r:id="rId18"/>
    <p:sldId id="691" r:id="rId19"/>
    <p:sldId id="711" r:id="rId20"/>
    <p:sldId id="693" r:id="rId21"/>
    <p:sldId id="701" r:id="rId22"/>
    <p:sldId id="694" r:id="rId23"/>
    <p:sldId id="695" r:id="rId24"/>
    <p:sldId id="696" r:id="rId25"/>
    <p:sldId id="697" r:id="rId26"/>
    <p:sldId id="698" r:id="rId27"/>
    <p:sldId id="681" r:id="rId28"/>
    <p:sldId id="663" r:id="rId29"/>
    <p:sldId id="682" r:id="rId30"/>
    <p:sldId id="664" r:id="rId31"/>
    <p:sldId id="665" r:id="rId32"/>
    <p:sldId id="683" r:id="rId33"/>
    <p:sldId id="702" r:id="rId34"/>
    <p:sldId id="666" r:id="rId35"/>
    <p:sldId id="667" r:id="rId36"/>
    <p:sldId id="704" r:id="rId37"/>
    <p:sldId id="705" r:id="rId38"/>
    <p:sldId id="706" r:id="rId39"/>
    <p:sldId id="707" r:id="rId40"/>
    <p:sldId id="708" r:id="rId41"/>
    <p:sldId id="709" r:id="rId42"/>
    <p:sldId id="703" r:id="rId43"/>
    <p:sldId id="684" r:id="rId44"/>
    <p:sldId id="710" r:id="rId45"/>
    <p:sldId id="669" r:id="rId46"/>
    <p:sldId id="686" r:id="rId47"/>
    <p:sldId id="670" r:id="rId48"/>
    <p:sldId id="671" r:id="rId49"/>
    <p:sldId id="685" r:id="rId50"/>
    <p:sldId id="672" r:id="rId51"/>
    <p:sldId id="668" r:id="rId52"/>
    <p:sldId id="700" r:id="rId53"/>
    <p:sldId id="632" r:id="rId54"/>
    <p:sldId id="635" r:id="rId55"/>
    <p:sldId id="636" r:id="rId56"/>
    <p:sldId id="637" r:id="rId57"/>
    <p:sldId id="638" r:id="rId58"/>
    <p:sldId id="640" r:id="rId59"/>
    <p:sldId id="642" r:id="rId60"/>
    <p:sldId id="643" r:id="rId61"/>
    <p:sldId id="644" r:id="rId62"/>
    <p:sldId id="645" r:id="rId63"/>
    <p:sldId id="646" r:id="rId64"/>
    <p:sldId id="647" r:id="rId65"/>
    <p:sldId id="648" r:id="rId66"/>
    <p:sldId id="649" r:id="rId67"/>
    <p:sldId id="650" r:id="rId68"/>
    <p:sldId id="651" r:id="rId69"/>
    <p:sldId id="652" r:id="rId70"/>
    <p:sldId id="653" r:id="rId71"/>
    <p:sldId id="654" r:id="rId72"/>
    <p:sldId id="655" r:id="rId73"/>
    <p:sldId id="633" r:id="rId74"/>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0000FF"/>
    <a:srgbClr val="006600"/>
    <a:srgbClr val="00FF00"/>
    <a:srgbClr val="00CC00"/>
    <a:srgbClr val="1D08B8"/>
    <a:srgbClr val="C6D9F1"/>
    <a:srgbClr val="6590C5"/>
    <a:srgbClr val="98B5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434" autoAdjust="0"/>
  </p:normalViewPr>
  <p:slideViewPr>
    <p:cSldViewPr>
      <p:cViewPr varScale="1">
        <p:scale>
          <a:sx n="85" d="100"/>
          <a:sy n="85" d="100"/>
        </p:scale>
        <p:origin x="7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3B16E0-AECD-4578-8F2A-83F65CE54E1F}" type="doc">
      <dgm:prSet loTypeId="urn:microsoft.com/office/officeart/2005/8/layout/vList3#4" loCatId="list" qsTypeId="urn:microsoft.com/office/officeart/2005/8/quickstyle/simple1" qsCatId="simple" csTypeId="urn:microsoft.com/office/officeart/2005/8/colors/accent1_2" csCatId="accent1" phldr="1"/>
      <dgm:spPr/>
    </dgm:pt>
    <dgm:pt modelId="{CAFF4084-0ED0-4505-A747-053925E43812}">
      <dgm:prSet phldrT="[Текст]" custT="1"/>
      <dgm:spPr>
        <a:solidFill>
          <a:srgbClr val="0000FF"/>
        </a:solidFill>
        <a:ln w="76200">
          <a:solidFill>
            <a:srgbClr val="FFFF00"/>
          </a:solidFill>
        </a:ln>
      </dgm:spPr>
      <dgm:t>
        <a:bodyPr/>
        <a:lstStyle/>
        <a:p>
          <a:pPr marL="804863" indent="0" algn="l">
            <a:lnSpc>
              <a:spcPct val="100000"/>
            </a:lnSpc>
            <a:spcAft>
              <a:spcPts val="0"/>
            </a:spcAft>
          </a:pPr>
          <a:r>
            <a:rPr lang="ru-RU" sz="6600" b="1" dirty="0" smtClean="0">
              <a:ln>
                <a:solidFill>
                  <a:srgbClr val="FFC000"/>
                </a:solidFill>
              </a:ln>
              <a:solidFill>
                <a:srgbClr val="FFFF00"/>
              </a:solidFill>
              <a:latin typeface="Book Antiqua" pitchFamily="18" charset="0"/>
            </a:rPr>
            <a:t>   </a:t>
          </a:r>
          <a:r>
            <a:rPr lang="ru-RU" sz="6600" b="1" dirty="0" smtClean="0">
              <a:ln>
                <a:solidFill>
                  <a:srgbClr val="FFC000"/>
                </a:solidFill>
              </a:ln>
              <a:solidFill>
                <a:schemeClr val="accent6">
                  <a:lumMod val="75000"/>
                </a:schemeClr>
              </a:solidFill>
              <a:latin typeface="Book Antiqua" pitchFamily="18" charset="0"/>
            </a:rPr>
            <a:t>Раздел </a:t>
          </a:r>
          <a:r>
            <a:rPr lang="ru-RU" sz="6600" b="1" dirty="0" smtClean="0">
              <a:ln>
                <a:solidFill>
                  <a:srgbClr val="FFC000"/>
                </a:solidFill>
              </a:ln>
              <a:solidFill>
                <a:schemeClr val="accent6">
                  <a:lumMod val="75000"/>
                </a:schemeClr>
              </a:solidFill>
              <a:latin typeface="Book Antiqua" pitchFamily="18" charset="0"/>
            </a:rPr>
            <a:t>2.</a:t>
          </a:r>
          <a:r>
            <a:rPr lang="ru-RU" sz="6600" b="1" dirty="0" smtClean="0">
              <a:ln>
                <a:solidFill>
                  <a:srgbClr val="FFC000"/>
                </a:solidFill>
              </a:ln>
              <a:solidFill>
                <a:srgbClr val="FFFF00"/>
              </a:solidFill>
              <a:latin typeface="Book Antiqua" pitchFamily="18" charset="0"/>
            </a:rPr>
            <a:t>    Технические измерения</a:t>
          </a:r>
          <a:endParaRPr lang="ru-RU" sz="6600" b="1" dirty="0">
            <a:ln>
              <a:solidFill>
                <a:srgbClr val="FFC000"/>
              </a:solidFill>
            </a:ln>
            <a:solidFill>
              <a:srgbClr val="FFFF00"/>
            </a:solidFill>
            <a:latin typeface="Book Antiqua" pitchFamily="18" charset="0"/>
          </a:endParaRPr>
        </a:p>
      </dgm:t>
    </dgm:pt>
    <dgm:pt modelId="{BB75147F-5592-4AF8-A22F-32717F3BAE3B}" type="parTrans" cxnId="{67CB2DFD-CCF9-452E-B131-C345ECDB6A82}">
      <dgm:prSet/>
      <dgm:spPr/>
      <dgm:t>
        <a:bodyPr/>
        <a:lstStyle/>
        <a:p>
          <a:endParaRPr lang="ru-RU"/>
        </a:p>
      </dgm:t>
    </dgm:pt>
    <dgm:pt modelId="{8F804AB7-D317-4BE7-96A7-F109FAC9A0D4}" type="sibTrans" cxnId="{67CB2DFD-CCF9-452E-B131-C345ECDB6A82}">
      <dgm:prSet/>
      <dgm:spPr/>
      <dgm:t>
        <a:bodyPr/>
        <a:lstStyle/>
        <a:p>
          <a:endParaRPr lang="ru-RU"/>
        </a:p>
      </dgm:t>
    </dgm:pt>
    <dgm:pt modelId="{CEBCF2F7-0D88-41A8-A15F-564AA90C3F72}" type="pres">
      <dgm:prSet presAssocID="{0F3B16E0-AECD-4578-8F2A-83F65CE54E1F}" presName="linearFlow" presStyleCnt="0">
        <dgm:presLayoutVars>
          <dgm:dir/>
          <dgm:resizeHandles val="exact"/>
        </dgm:presLayoutVars>
      </dgm:prSet>
      <dgm:spPr/>
    </dgm:pt>
    <dgm:pt modelId="{82A9C622-35C2-4CA8-BFCD-F1FEC0EBFFD6}" type="pres">
      <dgm:prSet presAssocID="{CAFF4084-0ED0-4505-A747-053925E43812}" presName="composite" presStyleCnt="0"/>
      <dgm:spPr/>
    </dgm:pt>
    <dgm:pt modelId="{D07D269E-EBFF-4B7A-B587-0C185410A93E}" type="pres">
      <dgm:prSet presAssocID="{CAFF4084-0ED0-4505-A747-053925E43812}" presName="imgShp" presStyleLbl="fgImgPlace1" presStyleIdx="0" presStyleCnt="1" custScaleX="95326" custScaleY="98827"/>
      <dgm:spPr>
        <a:blipFill rotWithShape="1">
          <a:blip xmlns:r="http://schemas.openxmlformats.org/officeDocument/2006/relationships" r:embed="rId1"/>
          <a:stretch>
            <a:fillRect/>
          </a:stretch>
        </a:blipFill>
        <a:ln w="76200">
          <a:solidFill>
            <a:srgbClr val="FFFF00"/>
          </a:solidFill>
        </a:ln>
      </dgm:spPr>
    </dgm:pt>
    <dgm:pt modelId="{5015721E-F960-4CFA-BCC7-C409FED336F5}" type="pres">
      <dgm:prSet presAssocID="{CAFF4084-0ED0-4505-A747-053925E43812}" presName="txShp" presStyleLbl="node1" presStyleIdx="0" presStyleCnt="1" custScaleX="146676" custLinFactNeighborX="3628" custLinFactNeighborY="635">
        <dgm:presLayoutVars>
          <dgm:bulletEnabled val="1"/>
        </dgm:presLayoutVars>
      </dgm:prSet>
      <dgm:spPr/>
      <dgm:t>
        <a:bodyPr/>
        <a:lstStyle/>
        <a:p>
          <a:endParaRPr lang="ru-RU"/>
        </a:p>
      </dgm:t>
    </dgm:pt>
  </dgm:ptLst>
  <dgm:cxnLst>
    <dgm:cxn modelId="{40C27D1C-828C-409B-BEF9-516A948EE7BF}" type="presOf" srcId="{0F3B16E0-AECD-4578-8F2A-83F65CE54E1F}" destId="{CEBCF2F7-0D88-41A8-A15F-564AA90C3F72}" srcOrd="0" destOrd="0" presId="urn:microsoft.com/office/officeart/2005/8/layout/vList3#4"/>
    <dgm:cxn modelId="{67CB2DFD-CCF9-452E-B131-C345ECDB6A82}" srcId="{0F3B16E0-AECD-4578-8F2A-83F65CE54E1F}" destId="{CAFF4084-0ED0-4505-A747-053925E43812}" srcOrd="0" destOrd="0" parTransId="{BB75147F-5592-4AF8-A22F-32717F3BAE3B}" sibTransId="{8F804AB7-D317-4BE7-96A7-F109FAC9A0D4}"/>
    <dgm:cxn modelId="{B4C9C833-B9FC-433C-A632-105F5AC76CF5}" type="presOf" srcId="{CAFF4084-0ED0-4505-A747-053925E43812}" destId="{5015721E-F960-4CFA-BCC7-C409FED336F5}" srcOrd="0" destOrd="0" presId="urn:microsoft.com/office/officeart/2005/8/layout/vList3#4"/>
    <dgm:cxn modelId="{6FFC0BEE-EBE0-4154-A857-744E2E2893E4}" type="presParOf" srcId="{CEBCF2F7-0D88-41A8-A15F-564AA90C3F72}" destId="{82A9C622-35C2-4CA8-BFCD-F1FEC0EBFFD6}" srcOrd="0" destOrd="0" presId="urn:microsoft.com/office/officeart/2005/8/layout/vList3#4"/>
    <dgm:cxn modelId="{0030A326-4E22-4CE0-AC9E-512E198203FF}" type="presParOf" srcId="{82A9C622-35C2-4CA8-BFCD-F1FEC0EBFFD6}" destId="{D07D269E-EBFF-4B7A-B587-0C185410A93E}" srcOrd="0" destOrd="0" presId="urn:microsoft.com/office/officeart/2005/8/layout/vList3#4"/>
    <dgm:cxn modelId="{0A25D9B3-4CB0-4414-AB16-D598B7DFA22D}" type="presParOf" srcId="{82A9C622-35C2-4CA8-BFCD-F1FEC0EBFFD6}" destId="{5015721E-F960-4CFA-BCC7-C409FED336F5}" srcOrd="1" destOrd="0" presId="urn:microsoft.com/office/officeart/2005/8/layout/vList3#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5721E-F960-4CFA-BCC7-C409FED336F5}">
      <dsp:nvSpPr>
        <dsp:cNvPr id="0" name=""/>
        <dsp:cNvSpPr/>
      </dsp:nvSpPr>
      <dsp:spPr>
        <a:xfrm rot="10800000">
          <a:off x="217922" y="568726"/>
          <a:ext cx="8639061" cy="2964192"/>
        </a:xfrm>
        <a:prstGeom prst="homePlate">
          <a:avLst/>
        </a:prstGeom>
        <a:solidFill>
          <a:srgbClr val="0000FF"/>
        </a:solidFill>
        <a:ln w="76200" cap="rnd"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7126" tIns="251460" rIns="469392" bIns="251460" numCol="1" spcCol="1270" anchor="ctr" anchorCtr="0">
          <a:noAutofit/>
        </a:bodyPr>
        <a:lstStyle/>
        <a:p>
          <a:pPr marL="804863" lvl="0" indent="0" algn="l" defTabSz="2933700">
            <a:lnSpc>
              <a:spcPct val="100000"/>
            </a:lnSpc>
            <a:spcBef>
              <a:spcPct val="0"/>
            </a:spcBef>
            <a:spcAft>
              <a:spcPts val="0"/>
            </a:spcAft>
          </a:pPr>
          <a:r>
            <a:rPr lang="ru-RU" sz="6600" b="1" kern="1200" dirty="0" smtClean="0">
              <a:ln>
                <a:solidFill>
                  <a:srgbClr val="FFC000"/>
                </a:solidFill>
              </a:ln>
              <a:solidFill>
                <a:srgbClr val="FFFF00"/>
              </a:solidFill>
              <a:latin typeface="Book Antiqua" pitchFamily="18" charset="0"/>
            </a:rPr>
            <a:t>   </a:t>
          </a:r>
          <a:r>
            <a:rPr lang="ru-RU" sz="6600" b="1" kern="1200" dirty="0" smtClean="0">
              <a:ln>
                <a:solidFill>
                  <a:srgbClr val="FFC000"/>
                </a:solidFill>
              </a:ln>
              <a:solidFill>
                <a:schemeClr val="accent6">
                  <a:lumMod val="75000"/>
                </a:schemeClr>
              </a:solidFill>
              <a:latin typeface="Book Antiqua" pitchFamily="18" charset="0"/>
            </a:rPr>
            <a:t>Раздел </a:t>
          </a:r>
          <a:r>
            <a:rPr lang="ru-RU" sz="6600" b="1" kern="1200" dirty="0" smtClean="0">
              <a:ln>
                <a:solidFill>
                  <a:srgbClr val="FFC000"/>
                </a:solidFill>
              </a:ln>
              <a:solidFill>
                <a:schemeClr val="accent6">
                  <a:lumMod val="75000"/>
                </a:schemeClr>
              </a:solidFill>
              <a:latin typeface="Book Antiqua" pitchFamily="18" charset="0"/>
            </a:rPr>
            <a:t>2.</a:t>
          </a:r>
          <a:r>
            <a:rPr lang="ru-RU" sz="6600" b="1" kern="1200" dirty="0" smtClean="0">
              <a:ln>
                <a:solidFill>
                  <a:srgbClr val="FFC000"/>
                </a:solidFill>
              </a:ln>
              <a:solidFill>
                <a:srgbClr val="FFFF00"/>
              </a:solidFill>
              <a:latin typeface="Book Antiqua" pitchFamily="18" charset="0"/>
            </a:rPr>
            <a:t>    Технические измерения</a:t>
          </a:r>
          <a:endParaRPr lang="ru-RU" sz="6600" b="1" kern="1200" dirty="0">
            <a:ln>
              <a:solidFill>
                <a:srgbClr val="FFC000"/>
              </a:solidFill>
            </a:ln>
            <a:solidFill>
              <a:srgbClr val="FFFF00"/>
            </a:solidFill>
            <a:latin typeface="Book Antiqua" pitchFamily="18" charset="0"/>
          </a:endParaRPr>
        </a:p>
      </dsp:txBody>
      <dsp:txXfrm rot="10800000">
        <a:off x="958970" y="568726"/>
        <a:ext cx="7898013" cy="2964192"/>
      </dsp:txXfrm>
    </dsp:sp>
    <dsp:sp modelId="{D07D269E-EBFF-4B7A-B587-0C185410A93E}">
      <dsp:nvSpPr>
        <dsp:cNvPr id="0" name=""/>
        <dsp:cNvSpPr/>
      </dsp:nvSpPr>
      <dsp:spPr>
        <a:xfrm>
          <a:off x="89841" y="567288"/>
          <a:ext cx="2825645" cy="2929422"/>
        </a:xfrm>
        <a:prstGeom prst="ellipse">
          <a:avLst/>
        </a:prstGeom>
        <a:blipFill rotWithShape="1">
          <a:blip xmlns:r="http://schemas.openxmlformats.org/officeDocument/2006/relationships" r:embed="rId1"/>
          <a:stretch>
            <a:fillRect/>
          </a:stretch>
        </a:blipFill>
        <a:ln w="76200" cap="rnd" cmpd="sng" algn="ctr">
          <a:solidFill>
            <a:srgbClr val="FFFF0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5766" cy="4930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ru-RU"/>
          </a:p>
        </p:txBody>
      </p:sp>
      <p:sp>
        <p:nvSpPr>
          <p:cNvPr id="37891" name="Rectangle 3"/>
          <p:cNvSpPr>
            <a:spLocks noGrp="1" noChangeArrowheads="1"/>
          </p:cNvSpPr>
          <p:nvPr>
            <p:ph type="dt" idx="1"/>
          </p:nvPr>
        </p:nvSpPr>
        <p:spPr bwMode="auto">
          <a:xfrm>
            <a:off x="3850320" y="0"/>
            <a:ext cx="2945766" cy="4930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369FB850-5CA4-4115-B1B1-7CC395988977}" type="datetimeFigureOut">
              <a:rPr lang="ru-RU"/>
              <a:pPr>
                <a:defRPr/>
              </a:pPr>
              <a:t>18.01.2021</a:t>
            </a:fld>
            <a:endParaRPr lang="ru-RU"/>
          </a:p>
        </p:txBody>
      </p:sp>
      <p:sp>
        <p:nvSpPr>
          <p:cNvPr id="145412" name="Rectangle 4"/>
          <p:cNvSpPr>
            <a:spLocks noGrp="1" noRot="1" noChangeAspect="1" noChangeArrowheads="1" noTextEdit="1"/>
          </p:cNvSpPr>
          <p:nvPr>
            <p:ph type="sldImg" idx="2"/>
          </p:nvPr>
        </p:nvSpPr>
        <p:spPr bwMode="auto">
          <a:xfrm>
            <a:off x="930275" y="741363"/>
            <a:ext cx="4937125" cy="370205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0404" y="4689834"/>
            <a:ext cx="5436868" cy="44433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7894" name="Rectangle 6"/>
          <p:cNvSpPr>
            <a:spLocks noGrp="1" noChangeArrowheads="1"/>
          </p:cNvSpPr>
          <p:nvPr>
            <p:ph type="ftr" sz="quarter" idx="4"/>
          </p:nvPr>
        </p:nvSpPr>
        <p:spPr bwMode="auto">
          <a:xfrm>
            <a:off x="0" y="9378089"/>
            <a:ext cx="2945766" cy="4945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ru-RU"/>
          </a:p>
        </p:txBody>
      </p:sp>
      <p:sp>
        <p:nvSpPr>
          <p:cNvPr id="37895" name="Rectangle 7"/>
          <p:cNvSpPr>
            <a:spLocks noGrp="1" noChangeArrowheads="1"/>
          </p:cNvSpPr>
          <p:nvPr>
            <p:ph type="sldNum" sz="quarter" idx="5"/>
          </p:nvPr>
        </p:nvSpPr>
        <p:spPr bwMode="auto">
          <a:xfrm>
            <a:off x="3850320" y="9378089"/>
            <a:ext cx="2945766" cy="4945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58818E08-A771-4C20-9C52-2D86D6AA743F}" type="slidenum">
              <a:rPr lang="ru-RU"/>
              <a:pPr>
                <a:defRPr/>
              </a:pPr>
              <a:t>‹#›</a:t>
            </a:fld>
            <a:endParaRPr lang="ru-RU"/>
          </a:p>
        </p:txBody>
      </p:sp>
    </p:spTree>
    <p:extLst>
      <p:ext uri="{BB962C8B-B14F-4D97-AF65-F5344CB8AC3E}">
        <p14:creationId xmlns:p14="http://schemas.microsoft.com/office/powerpoint/2010/main" val="1486217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1</a:t>
            </a:fld>
            <a:endParaRPr lang="ru-RU"/>
          </a:p>
        </p:txBody>
      </p:sp>
    </p:spTree>
    <p:extLst>
      <p:ext uri="{BB962C8B-B14F-4D97-AF65-F5344CB8AC3E}">
        <p14:creationId xmlns:p14="http://schemas.microsoft.com/office/powerpoint/2010/main" val="1281536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11</a:t>
            </a:fld>
            <a:endParaRPr lang="ru-RU"/>
          </a:p>
        </p:txBody>
      </p:sp>
    </p:spTree>
    <p:extLst>
      <p:ext uri="{BB962C8B-B14F-4D97-AF65-F5344CB8AC3E}">
        <p14:creationId xmlns:p14="http://schemas.microsoft.com/office/powerpoint/2010/main" val="1695630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12</a:t>
            </a:fld>
            <a:endParaRPr lang="ru-RU"/>
          </a:p>
        </p:txBody>
      </p:sp>
    </p:spTree>
    <p:extLst>
      <p:ext uri="{BB962C8B-B14F-4D97-AF65-F5344CB8AC3E}">
        <p14:creationId xmlns:p14="http://schemas.microsoft.com/office/powerpoint/2010/main" val="1939647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13</a:t>
            </a:fld>
            <a:endParaRPr lang="ru-RU"/>
          </a:p>
        </p:txBody>
      </p:sp>
    </p:spTree>
    <p:extLst>
      <p:ext uri="{BB962C8B-B14F-4D97-AF65-F5344CB8AC3E}">
        <p14:creationId xmlns:p14="http://schemas.microsoft.com/office/powerpoint/2010/main" val="387054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14</a:t>
            </a:fld>
            <a:endParaRPr lang="ru-RU"/>
          </a:p>
        </p:txBody>
      </p:sp>
    </p:spTree>
    <p:extLst>
      <p:ext uri="{BB962C8B-B14F-4D97-AF65-F5344CB8AC3E}">
        <p14:creationId xmlns:p14="http://schemas.microsoft.com/office/powerpoint/2010/main" val="2779971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15</a:t>
            </a:fld>
            <a:endParaRPr lang="ru-RU"/>
          </a:p>
        </p:txBody>
      </p:sp>
    </p:spTree>
    <p:extLst>
      <p:ext uri="{BB962C8B-B14F-4D97-AF65-F5344CB8AC3E}">
        <p14:creationId xmlns:p14="http://schemas.microsoft.com/office/powerpoint/2010/main" val="2720162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16</a:t>
            </a:fld>
            <a:endParaRPr lang="ru-RU"/>
          </a:p>
        </p:txBody>
      </p:sp>
    </p:spTree>
    <p:extLst>
      <p:ext uri="{BB962C8B-B14F-4D97-AF65-F5344CB8AC3E}">
        <p14:creationId xmlns:p14="http://schemas.microsoft.com/office/powerpoint/2010/main" val="747949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21</a:t>
            </a:fld>
            <a:endParaRPr lang="ru-RU"/>
          </a:p>
        </p:txBody>
      </p:sp>
    </p:spTree>
    <p:extLst>
      <p:ext uri="{BB962C8B-B14F-4D97-AF65-F5344CB8AC3E}">
        <p14:creationId xmlns:p14="http://schemas.microsoft.com/office/powerpoint/2010/main" val="1752366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23</a:t>
            </a:fld>
            <a:endParaRPr lang="ru-RU"/>
          </a:p>
        </p:txBody>
      </p:sp>
    </p:spTree>
    <p:extLst>
      <p:ext uri="{BB962C8B-B14F-4D97-AF65-F5344CB8AC3E}">
        <p14:creationId xmlns:p14="http://schemas.microsoft.com/office/powerpoint/2010/main" val="3202459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24</a:t>
            </a:fld>
            <a:endParaRPr lang="ru-RU"/>
          </a:p>
        </p:txBody>
      </p:sp>
    </p:spTree>
    <p:extLst>
      <p:ext uri="{BB962C8B-B14F-4D97-AF65-F5344CB8AC3E}">
        <p14:creationId xmlns:p14="http://schemas.microsoft.com/office/powerpoint/2010/main" val="695792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25</a:t>
            </a:fld>
            <a:endParaRPr lang="ru-RU"/>
          </a:p>
        </p:txBody>
      </p:sp>
    </p:spTree>
    <p:extLst>
      <p:ext uri="{BB962C8B-B14F-4D97-AF65-F5344CB8AC3E}">
        <p14:creationId xmlns:p14="http://schemas.microsoft.com/office/powerpoint/2010/main" val="119569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2</a:t>
            </a:fld>
            <a:endParaRPr lang="ru-RU"/>
          </a:p>
        </p:txBody>
      </p:sp>
    </p:spTree>
    <p:extLst>
      <p:ext uri="{BB962C8B-B14F-4D97-AF65-F5344CB8AC3E}">
        <p14:creationId xmlns:p14="http://schemas.microsoft.com/office/powerpoint/2010/main" val="4150752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26</a:t>
            </a:fld>
            <a:endParaRPr lang="ru-RU"/>
          </a:p>
        </p:txBody>
      </p:sp>
    </p:spTree>
    <p:extLst>
      <p:ext uri="{BB962C8B-B14F-4D97-AF65-F5344CB8AC3E}">
        <p14:creationId xmlns:p14="http://schemas.microsoft.com/office/powerpoint/2010/main" val="8051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27</a:t>
            </a:fld>
            <a:endParaRPr lang="ru-RU"/>
          </a:p>
        </p:txBody>
      </p:sp>
    </p:spTree>
    <p:extLst>
      <p:ext uri="{BB962C8B-B14F-4D97-AF65-F5344CB8AC3E}">
        <p14:creationId xmlns:p14="http://schemas.microsoft.com/office/powerpoint/2010/main" val="466781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28</a:t>
            </a:fld>
            <a:endParaRPr lang="ru-RU"/>
          </a:p>
        </p:txBody>
      </p:sp>
    </p:spTree>
    <p:extLst>
      <p:ext uri="{BB962C8B-B14F-4D97-AF65-F5344CB8AC3E}">
        <p14:creationId xmlns:p14="http://schemas.microsoft.com/office/powerpoint/2010/main" val="230281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29</a:t>
            </a:fld>
            <a:endParaRPr lang="ru-RU"/>
          </a:p>
        </p:txBody>
      </p:sp>
    </p:spTree>
    <p:extLst>
      <p:ext uri="{BB962C8B-B14F-4D97-AF65-F5344CB8AC3E}">
        <p14:creationId xmlns:p14="http://schemas.microsoft.com/office/powerpoint/2010/main" val="2760436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30</a:t>
            </a:fld>
            <a:endParaRPr lang="ru-RU"/>
          </a:p>
        </p:txBody>
      </p:sp>
    </p:spTree>
    <p:extLst>
      <p:ext uri="{BB962C8B-B14F-4D97-AF65-F5344CB8AC3E}">
        <p14:creationId xmlns:p14="http://schemas.microsoft.com/office/powerpoint/2010/main" val="4096068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31</a:t>
            </a:fld>
            <a:endParaRPr lang="ru-RU"/>
          </a:p>
        </p:txBody>
      </p:sp>
    </p:spTree>
    <p:extLst>
      <p:ext uri="{BB962C8B-B14F-4D97-AF65-F5344CB8AC3E}">
        <p14:creationId xmlns:p14="http://schemas.microsoft.com/office/powerpoint/2010/main" val="2382050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32</a:t>
            </a:fld>
            <a:endParaRPr lang="ru-RU"/>
          </a:p>
        </p:txBody>
      </p:sp>
    </p:spTree>
    <p:extLst>
      <p:ext uri="{BB962C8B-B14F-4D97-AF65-F5344CB8AC3E}">
        <p14:creationId xmlns:p14="http://schemas.microsoft.com/office/powerpoint/2010/main" val="1103661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33</a:t>
            </a:fld>
            <a:endParaRPr lang="ru-RU"/>
          </a:p>
        </p:txBody>
      </p:sp>
    </p:spTree>
    <p:extLst>
      <p:ext uri="{BB962C8B-B14F-4D97-AF65-F5344CB8AC3E}">
        <p14:creationId xmlns:p14="http://schemas.microsoft.com/office/powerpoint/2010/main" val="1315307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34</a:t>
            </a:fld>
            <a:endParaRPr lang="ru-RU"/>
          </a:p>
        </p:txBody>
      </p:sp>
    </p:spTree>
    <p:extLst>
      <p:ext uri="{BB962C8B-B14F-4D97-AF65-F5344CB8AC3E}">
        <p14:creationId xmlns:p14="http://schemas.microsoft.com/office/powerpoint/2010/main" val="125365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35</a:t>
            </a:fld>
            <a:endParaRPr lang="ru-RU"/>
          </a:p>
        </p:txBody>
      </p:sp>
    </p:spTree>
    <p:extLst>
      <p:ext uri="{BB962C8B-B14F-4D97-AF65-F5344CB8AC3E}">
        <p14:creationId xmlns:p14="http://schemas.microsoft.com/office/powerpoint/2010/main" val="3768812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a:t>
            </a:fld>
            <a:endParaRPr lang="ru-RU"/>
          </a:p>
        </p:txBody>
      </p:sp>
    </p:spTree>
    <p:extLst>
      <p:ext uri="{BB962C8B-B14F-4D97-AF65-F5344CB8AC3E}">
        <p14:creationId xmlns:p14="http://schemas.microsoft.com/office/powerpoint/2010/main" val="4204455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36</a:t>
            </a:fld>
            <a:endParaRPr lang="ru-RU"/>
          </a:p>
        </p:txBody>
      </p:sp>
    </p:spTree>
    <p:extLst>
      <p:ext uri="{BB962C8B-B14F-4D97-AF65-F5344CB8AC3E}">
        <p14:creationId xmlns:p14="http://schemas.microsoft.com/office/powerpoint/2010/main" val="3361959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37</a:t>
            </a:fld>
            <a:endParaRPr lang="ru-RU"/>
          </a:p>
        </p:txBody>
      </p:sp>
    </p:spTree>
    <p:extLst>
      <p:ext uri="{BB962C8B-B14F-4D97-AF65-F5344CB8AC3E}">
        <p14:creationId xmlns:p14="http://schemas.microsoft.com/office/powerpoint/2010/main" val="949696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38</a:t>
            </a:fld>
            <a:endParaRPr lang="ru-RU"/>
          </a:p>
        </p:txBody>
      </p:sp>
    </p:spTree>
    <p:extLst>
      <p:ext uri="{BB962C8B-B14F-4D97-AF65-F5344CB8AC3E}">
        <p14:creationId xmlns:p14="http://schemas.microsoft.com/office/powerpoint/2010/main" val="1321568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39</a:t>
            </a:fld>
            <a:endParaRPr lang="ru-RU"/>
          </a:p>
        </p:txBody>
      </p:sp>
    </p:spTree>
    <p:extLst>
      <p:ext uri="{BB962C8B-B14F-4D97-AF65-F5344CB8AC3E}">
        <p14:creationId xmlns:p14="http://schemas.microsoft.com/office/powerpoint/2010/main" val="3737023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40</a:t>
            </a:fld>
            <a:endParaRPr lang="ru-RU"/>
          </a:p>
        </p:txBody>
      </p:sp>
    </p:spTree>
    <p:extLst>
      <p:ext uri="{BB962C8B-B14F-4D97-AF65-F5344CB8AC3E}">
        <p14:creationId xmlns:p14="http://schemas.microsoft.com/office/powerpoint/2010/main" val="3932305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41</a:t>
            </a:fld>
            <a:endParaRPr lang="ru-RU"/>
          </a:p>
        </p:txBody>
      </p:sp>
    </p:spTree>
    <p:extLst>
      <p:ext uri="{BB962C8B-B14F-4D97-AF65-F5344CB8AC3E}">
        <p14:creationId xmlns:p14="http://schemas.microsoft.com/office/powerpoint/2010/main" val="4003328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42</a:t>
            </a:fld>
            <a:endParaRPr lang="ru-RU"/>
          </a:p>
        </p:txBody>
      </p:sp>
    </p:spTree>
    <p:extLst>
      <p:ext uri="{BB962C8B-B14F-4D97-AF65-F5344CB8AC3E}">
        <p14:creationId xmlns:p14="http://schemas.microsoft.com/office/powerpoint/2010/main" val="3525535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43</a:t>
            </a:fld>
            <a:endParaRPr lang="ru-RU"/>
          </a:p>
        </p:txBody>
      </p:sp>
    </p:spTree>
    <p:extLst>
      <p:ext uri="{BB962C8B-B14F-4D97-AF65-F5344CB8AC3E}">
        <p14:creationId xmlns:p14="http://schemas.microsoft.com/office/powerpoint/2010/main" val="1215595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44</a:t>
            </a:fld>
            <a:endParaRPr lang="ru-RU"/>
          </a:p>
        </p:txBody>
      </p:sp>
    </p:spTree>
    <p:extLst>
      <p:ext uri="{BB962C8B-B14F-4D97-AF65-F5344CB8AC3E}">
        <p14:creationId xmlns:p14="http://schemas.microsoft.com/office/powerpoint/2010/main" val="4176613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45</a:t>
            </a:fld>
            <a:endParaRPr lang="ru-RU"/>
          </a:p>
        </p:txBody>
      </p:sp>
    </p:spTree>
    <p:extLst>
      <p:ext uri="{BB962C8B-B14F-4D97-AF65-F5344CB8AC3E}">
        <p14:creationId xmlns:p14="http://schemas.microsoft.com/office/powerpoint/2010/main" val="327550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a:t>
            </a:fld>
            <a:endParaRPr lang="ru-RU"/>
          </a:p>
        </p:txBody>
      </p:sp>
    </p:spTree>
    <p:extLst>
      <p:ext uri="{BB962C8B-B14F-4D97-AF65-F5344CB8AC3E}">
        <p14:creationId xmlns:p14="http://schemas.microsoft.com/office/powerpoint/2010/main" val="261197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46</a:t>
            </a:fld>
            <a:endParaRPr lang="ru-RU"/>
          </a:p>
        </p:txBody>
      </p:sp>
    </p:spTree>
    <p:extLst>
      <p:ext uri="{BB962C8B-B14F-4D97-AF65-F5344CB8AC3E}">
        <p14:creationId xmlns:p14="http://schemas.microsoft.com/office/powerpoint/2010/main" val="2359125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47</a:t>
            </a:fld>
            <a:endParaRPr lang="ru-RU"/>
          </a:p>
        </p:txBody>
      </p:sp>
    </p:spTree>
    <p:extLst>
      <p:ext uri="{BB962C8B-B14F-4D97-AF65-F5344CB8AC3E}">
        <p14:creationId xmlns:p14="http://schemas.microsoft.com/office/powerpoint/2010/main" val="3155389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48</a:t>
            </a:fld>
            <a:endParaRPr lang="ru-RU"/>
          </a:p>
        </p:txBody>
      </p:sp>
    </p:spTree>
    <p:extLst>
      <p:ext uri="{BB962C8B-B14F-4D97-AF65-F5344CB8AC3E}">
        <p14:creationId xmlns:p14="http://schemas.microsoft.com/office/powerpoint/2010/main" val="2928684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49</a:t>
            </a:fld>
            <a:endParaRPr lang="ru-RU"/>
          </a:p>
        </p:txBody>
      </p:sp>
    </p:spTree>
    <p:extLst>
      <p:ext uri="{BB962C8B-B14F-4D97-AF65-F5344CB8AC3E}">
        <p14:creationId xmlns:p14="http://schemas.microsoft.com/office/powerpoint/2010/main" val="3570724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50</a:t>
            </a:fld>
            <a:endParaRPr lang="ru-RU"/>
          </a:p>
        </p:txBody>
      </p:sp>
    </p:spTree>
    <p:extLst>
      <p:ext uri="{BB962C8B-B14F-4D97-AF65-F5344CB8AC3E}">
        <p14:creationId xmlns:p14="http://schemas.microsoft.com/office/powerpoint/2010/main" val="3414225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51</a:t>
            </a:fld>
            <a:endParaRPr lang="ru-RU"/>
          </a:p>
        </p:txBody>
      </p:sp>
    </p:spTree>
    <p:extLst>
      <p:ext uri="{BB962C8B-B14F-4D97-AF65-F5344CB8AC3E}">
        <p14:creationId xmlns:p14="http://schemas.microsoft.com/office/powerpoint/2010/main" val="1621174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52</a:t>
            </a:fld>
            <a:endParaRPr lang="ru-RU"/>
          </a:p>
        </p:txBody>
      </p:sp>
    </p:spTree>
    <p:extLst>
      <p:ext uri="{BB962C8B-B14F-4D97-AF65-F5344CB8AC3E}">
        <p14:creationId xmlns:p14="http://schemas.microsoft.com/office/powerpoint/2010/main" val="191653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5</a:t>
            </a:fld>
            <a:endParaRPr lang="ru-RU"/>
          </a:p>
        </p:txBody>
      </p:sp>
    </p:spTree>
    <p:extLst>
      <p:ext uri="{BB962C8B-B14F-4D97-AF65-F5344CB8AC3E}">
        <p14:creationId xmlns:p14="http://schemas.microsoft.com/office/powerpoint/2010/main" val="321256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6</a:t>
            </a:fld>
            <a:endParaRPr lang="ru-RU"/>
          </a:p>
        </p:txBody>
      </p:sp>
    </p:spTree>
    <p:extLst>
      <p:ext uri="{BB962C8B-B14F-4D97-AF65-F5344CB8AC3E}">
        <p14:creationId xmlns:p14="http://schemas.microsoft.com/office/powerpoint/2010/main" val="3111266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7</a:t>
            </a:fld>
            <a:endParaRPr lang="ru-RU"/>
          </a:p>
        </p:txBody>
      </p:sp>
    </p:spTree>
    <p:extLst>
      <p:ext uri="{BB962C8B-B14F-4D97-AF65-F5344CB8AC3E}">
        <p14:creationId xmlns:p14="http://schemas.microsoft.com/office/powerpoint/2010/main" val="1862446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9</a:t>
            </a:fld>
            <a:endParaRPr lang="ru-RU"/>
          </a:p>
        </p:txBody>
      </p:sp>
    </p:spTree>
    <p:extLst>
      <p:ext uri="{BB962C8B-B14F-4D97-AF65-F5344CB8AC3E}">
        <p14:creationId xmlns:p14="http://schemas.microsoft.com/office/powerpoint/2010/main" val="133373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58818E08-A771-4C20-9C52-2D86D6AA743F}" type="slidenum">
              <a:rPr lang="ru-RU" smtClean="0"/>
              <a:pPr>
                <a:defRPr/>
              </a:pPr>
              <a:t>10</a:t>
            </a:fld>
            <a:endParaRPr lang="ru-RU"/>
          </a:p>
        </p:txBody>
      </p:sp>
    </p:spTree>
    <p:extLst>
      <p:ext uri="{BB962C8B-B14F-4D97-AF65-F5344CB8AC3E}">
        <p14:creationId xmlns:p14="http://schemas.microsoft.com/office/powerpoint/2010/main" val="2913656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872A0184-BECC-4E8A-A64C-5610F337EDE2}" type="datetime1">
              <a:rPr lang="ru-RU" smtClean="0"/>
              <a:pPr>
                <a:defRPr/>
              </a:pPr>
              <a:t>18.01.2021</a:t>
            </a:fld>
            <a:endParaRPr lang="ru-RU"/>
          </a:p>
        </p:txBody>
      </p:sp>
      <p:sp>
        <p:nvSpPr>
          <p:cNvPr id="5" name="Footer Placeholder 4"/>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12"/>
          </p:nvPr>
        </p:nvSpPr>
        <p:spPr/>
        <p:txBody>
          <a:bodyPr/>
          <a:lstStyle/>
          <a:p>
            <a:pPr>
              <a:defRPr/>
            </a:pPr>
            <a:fld id="{37BEC81D-71B9-470B-917D-D175E491ACCA}" type="slidenum">
              <a:rPr lang="ru-RU" smtClean="0"/>
              <a:pPr>
                <a:defRPr/>
              </a:pPr>
              <a:t>‹#›</a:t>
            </a:fld>
            <a:endParaRPr lang="ru-RU"/>
          </a:p>
        </p:txBody>
      </p:sp>
    </p:spTree>
    <p:extLst>
      <p:ext uri="{BB962C8B-B14F-4D97-AF65-F5344CB8AC3E}">
        <p14:creationId xmlns:p14="http://schemas.microsoft.com/office/powerpoint/2010/main" val="104193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pPr>
              <a:defRPr/>
            </a:pPr>
            <a:fld id="{37206F79-10D0-43D1-9710-57B11391F292}" type="datetime1">
              <a:rPr lang="ru-RU" smtClean="0"/>
              <a:pPr>
                <a:defRPr/>
              </a:pPr>
              <a:t>18.01.2021</a:t>
            </a:fld>
            <a:endParaRPr lang="ru-RU"/>
          </a:p>
        </p:txBody>
      </p:sp>
      <p:sp>
        <p:nvSpPr>
          <p:cNvPr id="4" name="Footer Placeholder 3"/>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5" name="Slide Number Placeholder 4"/>
          <p:cNvSpPr>
            <a:spLocks noGrp="1"/>
          </p:cNvSpPr>
          <p:nvPr>
            <p:ph type="sldNum" sz="quarter" idx="12"/>
          </p:nvPr>
        </p:nvSpPr>
        <p:spPr/>
        <p:txBody>
          <a:bodyPr/>
          <a:lstStyle/>
          <a:p>
            <a:pPr>
              <a:defRPr/>
            </a:pPr>
            <a:fld id="{419DE836-D3D1-4A05-9C66-D5F90F3F40F8}" type="slidenum">
              <a:rPr lang="ru-RU" smtClean="0"/>
              <a:pPr>
                <a:defRPr/>
              </a:pPr>
              <a:t>‹#›</a:t>
            </a:fld>
            <a:endParaRPr lang="ru-RU"/>
          </a:p>
        </p:txBody>
      </p:sp>
    </p:spTree>
    <p:extLst>
      <p:ext uri="{BB962C8B-B14F-4D97-AF65-F5344CB8AC3E}">
        <p14:creationId xmlns:p14="http://schemas.microsoft.com/office/powerpoint/2010/main" val="117848479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37206F79-10D0-43D1-9710-57B11391F292}" type="datetime1">
              <a:rPr lang="ru-RU" smtClean="0"/>
              <a:pPr>
                <a:defRPr/>
              </a:pPr>
              <a:t>18.01.2021</a:t>
            </a:fld>
            <a:endParaRPr lang="ru-RU"/>
          </a:p>
        </p:txBody>
      </p:sp>
      <p:sp>
        <p:nvSpPr>
          <p:cNvPr id="5" name="Footer Placeholder 4"/>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12"/>
          </p:nvPr>
        </p:nvSpPr>
        <p:spPr/>
        <p:txBody>
          <a:bodyPr/>
          <a:lstStyle/>
          <a:p>
            <a:pPr>
              <a:defRPr/>
            </a:pPr>
            <a:fld id="{419DE836-D3D1-4A05-9C66-D5F90F3F40F8}" type="slidenum">
              <a:rPr lang="ru-RU" smtClean="0"/>
              <a:pPr>
                <a:defRPr/>
              </a:pPr>
              <a:t>‹#›</a:t>
            </a:fld>
            <a:endParaRPr lang="ru-RU"/>
          </a:p>
        </p:txBody>
      </p:sp>
    </p:spTree>
    <p:extLst>
      <p:ext uri="{BB962C8B-B14F-4D97-AF65-F5344CB8AC3E}">
        <p14:creationId xmlns:p14="http://schemas.microsoft.com/office/powerpoint/2010/main" val="78986030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37206F79-10D0-43D1-9710-57B11391F292}" type="datetime1">
              <a:rPr lang="ru-RU" smtClean="0"/>
              <a:pPr>
                <a:defRPr/>
              </a:pPr>
              <a:t>18.01.2021</a:t>
            </a:fld>
            <a:endParaRPr lang="ru-RU"/>
          </a:p>
        </p:txBody>
      </p:sp>
      <p:sp>
        <p:nvSpPr>
          <p:cNvPr id="5" name="Footer Placeholder 4"/>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12"/>
          </p:nvPr>
        </p:nvSpPr>
        <p:spPr/>
        <p:txBody>
          <a:bodyPr/>
          <a:lstStyle/>
          <a:p>
            <a:pPr>
              <a:defRPr/>
            </a:pPr>
            <a:fld id="{419DE836-D3D1-4A05-9C66-D5F90F3F40F8}" type="slidenum">
              <a:rPr lang="ru-RU" smtClean="0"/>
              <a:pPr>
                <a:defRPr/>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7953092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37206F79-10D0-43D1-9710-57B11391F292}" type="datetime1">
              <a:rPr lang="ru-RU" smtClean="0"/>
              <a:pPr>
                <a:defRPr/>
              </a:pPr>
              <a:t>18.01.2021</a:t>
            </a:fld>
            <a:endParaRPr lang="ru-RU"/>
          </a:p>
        </p:txBody>
      </p:sp>
      <p:sp>
        <p:nvSpPr>
          <p:cNvPr id="5" name="Footer Placeholder 4"/>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12"/>
          </p:nvPr>
        </p:nvSpPr>
        <p:spPr/>
        <p:txBody>
          <a:bodyPr/>
          <a:lstStyle/>
          <a:p>
            <a:pPr>
              <a:defRPr/>
            </a:pPr>
            <a:fld id="{419DE836-D3D1-4A05-9C66-D5F90F3F40F8}" type="slidenum">
              <a:rPr lang="ru-RU" smtClean="0"/>
              <a:pPr>
                <a:defRPr/>
              </a:pPr>
              <a:t>‹#›</a:t>
            </a:fld>
            <a:endParaRPr lang="ru-RU"/>
          </a:p>
        </p:txBody>
      </p:sp>
    </p:spTree>
    <p:extLst>
      <p:ext uri="{BB962C8B-B14F-4D97-AF65-F5344CB8AC3E}">
        <p14:creationId xmlns:p14="http://schemas.microsoft.com/office/powerpoint/2010/main" val="74331830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37206F79-10D0-43D1-9710-57B11391F292}" type="datetime1">
              <a:rPr lang="ru-RU" smtClean="0"/>
              <a:pPr>
                <a:defRPr/>
              </a:pPr>
              <a:t>18.01.2021</a:t>
            </a:fld>
            <a:endParaRPr lang="ru-RU"/>
          </a:p>
        </p:txBody>
      </p:sp>
      <p:sp>
        <p:nvSpPr>
          <p:cNvPr id="5" name="Footer Placeholder 4"/>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12"/>
          </p:nvPr>
        </p:nvSpPr>
        <p:spPr/>
        <p:txBody>
          <a:bodyPr/>
          <a:lstStyle/>
          <a:p>
            <a:pPr>
              <a:defRPr/>
            </a:pPr>
            <a:fld id="{419DE836-D3D1-4A05-9C66-D5F90F3F40F8}" type="slidenum">
              <a:rPr lang="ru-RU" smtClean="0"/>
              <a:pPr>
                <a:defRPr/>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381491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37206F79-10D0-43D1-9710-57B11391F292}" type="datetime1">
              <a:rPr lang="ru-RU" smtClean="0"/>
              <a:pPr>
                <a:defRPr/>
              </a:pPr>
              <a:t>18.01.2021</a:t>
            </a:fld>
            <a:endParaRPr lang="ru-RU"/>
          </a:p>
        </p:txBody>
      </p:sp>
      <p:sp>
        <p:nvSpPr>
          <p:cNvPr id="5" name="Footer Placeholder 4"/>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12"/>
          </p:nvPr>
        </p:nvSpPr>
        <p:spPr/>
        <p:txBody>
          <a:bodyPr/>
          <a:lstStyle/>
          <a:p>
            <a:pPr>
              <a:defRPr/>
            </a:pPr>
            <a:fld id="{419DE836-D3D1-4A05-9C66-D5F90F3F40F8}" type="slidenum">
              <a:rPr lang="ru-RU" smtClean="0"/>
              <a:pPr>
                <a:defRPr/>
              </a:pPr>
              <a:t>‹#›</a:t>
            </a:fld>
            <a:endParaRPr lang="ru-RU"/>
          </a:p>
        </p:txBody>
      </p:sp>
    </p:spTree>
    <p:extLst>
      <p:ext uri="{BB962C8B-B14F-4D97-AF65-F5344CB8AC3E}">
        <p14:creationId xmlns:p14="http://schemas.microsoft.com/office/powerpoint/2010/main" val="225277650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EBDA6E95-3291-4D6D-8FF9-B8734864AB44}" type="datetime1">
              <a:rPr lang="ru-RU" smtClean="0"/>
              <a:pPr>
                <a:defRPr/>
              </a:pPr>
              <a:t>18.01.2021</a:t>
            </a:fld>
            <a:endParaRPr lang="ru-RU"/>
          </a:p>
        </p:txBody>
      </p:sp>
      <p:sp>
        <p:nvSpPr>
          <p:cNvPr id="5" name="Footer Placeholder 4"/>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12"/>
          </p:nvPr>
        </p:nvSpPr>
        <p:spPr/>
        <p:txBody>
          <a:bodyPr/>
          <a:lstStyle/>
          <a:p>
            <a:pPr>
              <a:defRPr/>
            </a:pPr>
            <a:fld id="{A2E3A16F-69F8-48A4-95F9-4E50D6905637}" type="slidenum">
              <a:rPr lang="ru-RU" smtClean="0"/>
              <a:pPr>
                <a:defRPr/>
              </a:pPr>
              <a:t>‹#›</a:t>
            </a:fld>
            <a:endParaRPr lang="ru-RU"/>
          </a:p>
        </p:txBody>
      </p:sp>
    </p:spTree>
    <p:extLst>
      <p:ext uri="{BB962C8B-B14F-4D97-AF65-F5344CB8AC3E}">
        <p14:creationId xmlns:p14="http://schemas.microsoft.com/office/powerpoint/2010/main" val="1795905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EF82773D-3090-4A54-807A-FDC1B49F3F7F}" type="datetime1">
              <a:rPr lang="ru-RU" smtClean="0"/>
              <a:pPr>
                <a:defRPr/>
              </a:pPr>
              <a:t>18.01.2021</a:t>
            </a:fld>
            <a:endParaRPr lang="ru-RU"/>
          </a:p>
        </p:txBody>
      </p:sp>
      <p:sp>
        <p:nvSpPr>
          <p:cNvPr id="5" name="Footer Placeholder 4"/>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12"/>
          </p:nvPr>
        </p:nvSpPr>
        <p:spPr/>
        <p:txBody>
          <a:bodyPr/>
          <a:lstStyle/>
          <a:p>
            <a:pPr>
              <a:defRPr/>
            </a:pPr>
            <a:fld id="{F14F88B3-8EB5-4082-8172-FB293DAFCE9C}" type="slidenum">
              <a:rPr lang="ru-RU" smtClean="0"/>
              <a:pPr>
                <a:defRPr/>
              </a:pPr>
              <a:t>‹#›</a:t>
            </a:fld>
            <a:endParaRPr lang="ru-RU"/>
          </a:p>
        </p:txBody>
      </p:sp>
    </p:spTree>
    <p:extLst>
      <p:ext uri="{BB962C8B-B14F-4D97-AF65-F5344CB8AC3E}">
        <p14:creationId xmlns:p14="http://schemas.microsoft.com/office/powerpoint/2010/main" val="219326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36A7755B-45D9-45FD-8EFF-1191D6A13FFE}" type="datetime1">
              <a:rPr lang="ru-RU" smtClean="0"/>
              <a:pPr>
                <a:defRPr/>
              </a:pPr>
              <a:t>18.01.2021</a:t>
            </a:fld>
            <a:endParaRPr lang="ru-RU"/>
          </a:p>
        </p:txBody>
      </p:sp>
      <p:sp>
        <p:nvSpPr>
          <p:cNvPr id="5" name="Footer Placeholder 4"/>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12"/>
          </p:nvPr>
        </p:nvSpPr>
        <p:spPr/>
        <p:txBody>
          <a:bodyPr/>
          <a:lstStyle/>
          <a:p>
            <a:pPr>
              <a:defRPr/>
            </a:pPr>
            <a:fld id="{B1C343F1-3032-41C8-979A-5577136490CC}" type="slidenum">
              <a:rPr lang="ru-RU" smtClean="0"/>
              <a:pPr>
                <a:defRPr/>
              </a:pPr>
              <a:t>‹#›</a:t>
            </a:fld>
            <a:endParaRPr lang="ru-RU"/>
          </a:p>
        </p:txBody>
      </p:sp>
    </p:spTree>
    <p:extLst>
      <p:ext uri="{BB962C8B-B14F-4D97-AF65-F5344CB8AC3E}">
        <p14:creationId xmlns:p14="http://schemas.microsoft.com/office/powerpoint/2010/main" val="363774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7718154-A19F-4D96-A5DB-F631147FB891}" type="datetime1">
              <a:rPr lang="ru-RU" smtClean="0"/>
              <a:pPr>
                <a:defRPr/>
              </a:pPr>
              <a:t>18.01.2021</a:t>
            </a:fld>
            <a:endParaRPr lang="ru-RU"/>
          </a:p>
        </p:txBody>
      </p:sp>
      <p:sp>
        <p:nvSpPr>
          <p:cNvPr id="5" name="Footer Placeholder 4"/>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12"/>
          </p:nvPr>
        </p:nvSpPr>
        <p:spPr/>
        <p:txBody>
          <a:bodyPr/>
          <a:lstStyle/>
          <a:p>
            <a:pPr>
              <a:defRPr/>
            </a:pPr>
            <a:fld id="{D1E10C33-B47D-47A5-80DC-F2C4107F7FE9}" type="slidenum">
              <a:rPr lang="ru-RU" smtClean="0"/>
              <a:pPr>
                <a:defRPr/>
              </a:pPr>
              <a:t>‹#›</a:t>
            </a:fld>
            <a:endParaRPr lang="ru-RU"/>
          </a:p>
        </p:txBody>
      </p:sp>
    </p:spTree>
    <p:extLst>
      <p:ext uri="{BB962C8B-B14F-4D97-AF65-F5344CB8AC3E}">
        <p14:creationId xmlns:p14="http://schemas.microsoft.com/office/powerpoint/2010/main" val="350213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FABF1509-1DE2-4E79-B535-9257FCE4671F}" type="datetime1">
              <a:rPr lang="ru-RU" smtClean="0"/>
              <a:pPr>
                <a:defRPr/>
              </a:pPr>
              <a:t>18.01.2021</a:t>
            </a:fld>
            <a:endParaRPr lang="ru-RU"/>
          </a:p>
        </p:txBody>
      </p:sp>
      <p:sp>
        <p:nvSpPr>
          <p:cNvPr id="6" name="Footer Placeholder 5"/>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7" name="Slide Number Placeholder 6"/>
          <p:cNvSpPr>
            <a:spLocks noGrp="1"/>
          </p:cNvSpPr>
          <p:nvPr>
            <p:ph type="sldNum" sz="quarter" idx="12"/>
          </p:nvPr>
        </p:nvSpPr>
        <p:spPr/>
        <p:txBody>
          <a:bodyPr/>
          <a:lstStyle/>
          <a:p>
            <a:pPr>
              <a:defRPr/>
            </a:pPr>
            <a:fld id="{5A9278F8-665D-44E5-978E-D403EAED1CBE}" type="slidenum">
              <a:rPr lang="ru-RU" smtClean="0"/>
              <a:pPr>
                <a:defRPr/>
              </a:pPr>
              <a:t>‹#›</a:t>
            </a:fld>
            <a:endParaRPr lang="ru-RU"/>
          </a:p>
        </p:txBody>
      </p:sp>
    </p:spTree>
    <p:extLst>
      <p:ext uri="{BB962C8B-B14F-4D97-AF65-F5344CB8AC3E}">
        <p14:creationId xmlns:p14="http://schemas.microsoft.com/office/powerpoint/2010/main" val="382195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2896B410-49E0-4604-85FE-F585587D7968}" type="datetime1">
              <a:rPr lang="ru-RU" smtClean="0"/>
              <a:pPr>
                <a:defRPr/>
              </a:pPr>
              <a:t>18.01.2021</a:t>
            </a:fld>
            <a:endParaRPr lang="ru-RU"/>
          </a:p>
        </p:txBody>
      </p:sp>
      <p:sp>
        <p:nvSpPr>
          <p:cNvPr id="8" name="Footer Placeholder 7"/>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9" name="Slide Number Placeholder 8"/>
          <p:cNvSpPr>
            <a:spLocks noGrp="1"/>
          </p:cNvSpPr>
          <p:nvPr>
            <p:ph type="sldNum" sz="quarter" idx="12"/>
          </p:nvPr>
        </p:nvSpPr>
        <p:spPr/>
        <p:txBody>
          <a:bodyPr/>
          <a:lstStyle/>
          <a:p>
            <a:pPr>
              <a:defRPr/>
            </a:pPr>
            <a:fld id="{4CBE1C65-558E-4E1A-9071-7EF76E01EA29}" type="slidenum">
              <a:rPr lang="ru-RU" smtClean="0"/>
              <a:pPr>
                <a:defRPr/>
              </a:pPr>
              <a:t>‹#›</a:t>
            </a:fld>
            <a:endParaRPr lang="ru-RU"/>
          </a:p>
        </p:txBody>
      </p:sp>
    </p:spTree>
    <p:extLst>
      <p:ext uri="{BB962C8B-B14F-4D97-AF65-F5344CB8AC3E}">
        <p14:creationId xmlns:p14="http://schemas.microsoft.com/office/powerpoint/2010/main" val="53917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460C40E4-7D52-481F-ADB3-479AC07A37D0}" type="datetime1">
              <a:rPr lang="ru-RU" smtClean="0"/>
              <a:pPr>
                <a:defRPr/>
              </a:pPr>
              <a:t>18.01.2021</a:t>
            </a:fld>
            <a:endParaRPr lang="ru-RU"/>
          </a:p>
        </p:txBody>
      </p:sp>
      <p:sp>
        <p:nvSpPr>
          <p:cNvPr id="4" name="Footer Placeholder 3"/>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5" name="Slide Number Placeholder 4"/>
          <p:cNvSpPr>
            <a:spLocks noGrp="1"/>
          </p:cNvSpPr>
          <p:nvPr>
            <p:ph type="sldNum" sz="quarter" idx="12"/>
          </p:nvPr>
        </p:nvSpPr>
        <p:spPr/>
        <p:txBody>
          <a:bodyPr/>
          <a:lstStyle/>
          <a:p>
            <a:pPr>
              <a:defRPr/>
            </a:pPr>
            <a:fld id="{6C183C18-3994-4976-BB7A-D897A6CC0F7A}" type="slidenum">
              <a:rPr lang="ru-RU" smtClean="0"/>
              <a:pPr>
                <a:defRPr/>
              </a:pPr>
              <a:t>‹#›</a:t>
            </a:fld>
            <a:endParaRPr lang="ru-RU"/>
          </a:p>
        </p:txBody>
      </p:sp>
    </p:spTree>
    <p:extLst>
      <p:ext uri="{BB962C8B-B14F-4D97-AF65-F5344CB8AC3E}">
        <p14:creationId xmlns:p14="http://schemas.microsoft.com/office/powerpoint/2010/main" val="1969473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072889F-9158-4B8D-A52E-2992D98152AC}" type="datetime1">
              <a:rPr lang="ru-RU" smtClean="0"/>
              <a:pPr>
                <a:defRPr/>
              </a:pPr>
              <a:t>18.01.2021</a:t>
            </a:fld>
            <a:endParaRPr lang="ru-RU"/>
          </a:p>
        </p:txBody>
      </p:sp>
      <p:sp>
        <p:nvSpPr>
          <p:cNvPr id="3" name="Footer Placeholder 2"/>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4" name="Slide Number Placeholder 3"/>
          <p:cNvSpPr>
            <a:spLocks noGrp="1"/>
          </p:cNvSpPr>
          <p:nvPr>
            <p:ph type="sldNum" sz="quarter" idx="12"/>
          </p:nvPr>
        </p:nvSpPr>
        <p:spPr/>
        <p:txBody>
          <a:bodyPr/>
          <a:lstStyle/>
          <a:p>
            <a:pPr>
              <a:defRPr/>
            </a:pPr>
            <a:fld id="{12637339-AF86-4D1F-84E6-D32B79BC2DF1}" type="slidenum">
              <a:rPr lang="ru-RU" smtClean="0"/>
              <a:pPr>
                <a:defRPr/>
              </a:pPr>
              <a:t>‹#›</a:t>
            </a:fld>
            <a:endParaRPr lang="ru-RU"/>
          </a:p>
        </p:txBody>
      </p:sp>
    </p:spTree>
    <p:extLst>
      <p:ext uri="{BB962C8B-B14F-4D97-AF65-F5344CB8AC3E}">
        <p14:creationId xmlns:p14="http://schemas.microsoft.com/office/powerpoint/2010/main" val="57929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204A7553-A468-4FEF-9189-7CEAB8EC9E19}" type="datetime1">
              <a:rPr lang="ru-RU" smtClean="0"/>
              <a:pPr>
                <a:defRPr/>
              </a:pPr>
              <a:t>18.01.2021</a:t>
            </a:fld>
            <a:endParaRPr lang="ru-RU"/>
          </a:p>
        </p:txBody>
      </p:sp>
      <p:sp>
        <p:nvSpPr>
          <p:cNvPr id="6" name="Footer Placeholder 5"/>
          <p:cNvSpPr>
            <a:spLocks noGrp="1"/>
          </p:cNvSpPr>
          <p:nvPr>
            <p:ph type="ftr" sz="quarter" idx="11"/>
          </p:nvPr>
        </p:nvSpPr>
        <p:spPr/>
        <p:txBody>
          <a:bodyPr/>
          <a:lstStyle/>
          <a:p>
            <a:pPr>
              <a:defRPr/>
            </a:pPr>
            <a:r>
              <a:rPr lang="ru-RU" smtClean="0"/>
              <a:t>Гавриленко Наталия Айратовна</a:t>
            </a:r>
            <a:endParaRPr lang="ru-RU"/>
          </a:p>
        </p:txBody>
      </p:sp>
      <p:sp>
        <p:nvSpPr>
          <p:cNvPr id="7" name="Slide Number Placeholder 6"/>
          <p:cNvSpPr>
            <a:spLocks noGrp="1"/>
          </p:cNvSpPr>
          <p:nvPr>
            <p:ph type="sldNum" sz="quarter" idx="12"/>
          </p:nvPr>
        </p:nvSpPr>
        <p:spPr/>
        <p:txBody>
          <a:bodyPr/>
          <a:lstStyle/>
          <a:p>
            <a:pPr>
              <a:defRPr/>
            </a:pPr>
            <a:fld id="{7851AB30-34AE-4B43-84F2-D8244160FED5}" type="slidenum">
              <a:rPr lang="ru-RU" smtClean="0"/>
              <a:pPr>
                <a:defRPr/>
              </a:pPr>
              <a:t>‹#›</a:t>
            </a:fld>
            <a:endParaRPr lang="ru-RU"/>
          </a:p>
        </p:txBody>
      </p:sp>
    </p:spTree>
    <p:extLst>
      <p:ext uri="{BB962C8B-B14F-4D97-AF65-F5344CB8AC3E}">
        <p14:creationId xmlns:p14="http://schemas.microsoft.com/office/powerpoint/2010/main" val="349864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F7CFAEA7-CB25-4CFE-8FAC-14001BCADF53}" type="datetime1">
              <a:rPr lang="ru-RU" smtClean="0"/>
              <a:pPr>
                <a:defRPr/>
              </a:pPr>
              <a:t>18.01.2021</a:t>
            </a:fld>
            <a:endParaRPr lang="ru-RU"/>
          </a:p>
        </p:txBody>
      </p:sp>
      <p:sp>
        <p:nvSpPr>
          <p:cNvPr id="6" name="Footer Placeholder 5"/>
          <p:cNvSpPr>
            <a:spLocks noGrp="1"/>
          </p:cNvSpPr>
          <p:nvPr>
            <p:ph type="ftr" sz="quarter" idx="11"/>
          </p:nvPr>
        </p:nvSpPr>
        <p:spPr>
          <a:xfrm>
            <a:off x="533400" y="6172200"/>
            <a:ext cx="5811724" cy="365125"/>
          </a:xfrm>
        </p:spPr>
        <p:txBody>
          <a:bodyPr/>
          <a:lstStyle/>
          <a:p>
            <a:pPr>
              <a:defRPr/>
            </a:pPr>
            <a:r>
              <a:rPr lang="ru-RU" smtClean="0"/>
              <a:t>Гавриленко Наталия Айратовна</a:t>
            </a:r>
            <a:endParaRPr lang="ru-RU"/>
          </a:p>
        </p:txBody>
      </p:sp>
      <p:sp>
        <p:nvSpPr>
          <p:cNvPr id="7" name="Slide Number Placeholder 6"/>
          <p:cNvSpPr>
            <a:spLocks noGrp="1"/>
          </p:cNvSpPr>
          <p:nvPr>
            <p:ph type="sldNum" sz="quarter" idx="12"/>
          </p:nvPr>
        </p:nvSpPr>
        <p:spPr/>
        <p:txBody>
          <a:bodyPr/>
          <a:lstStyle/>
          <a:p>
            <a:pPr>
              <a:defRPr/>
            </a:pPr>
            <a:fld id="{7DA4FEA5-1BB8-4D91-A77A-E1FF467627C1}" type="slidenum">
              <a:rPr lang="ru-RU" smtClean="0"/>
              <a:pPr>
                <a:defRPr/>
              </a:pPr>
              <a:t>‹#›</a:t>
            </a:fld>
            <a:endParaRPr lang="ru-RU"/>
          </a:p>
        </p:txBody>
      </p:sp>
    </p:spTree>
    <p:extLst>
      <p:ext uri="{BB962C8B-B14F-4D97-AF65-F5344CB8AC3E}">
        <p14:creationId xmlns:p14="http://schemas.microsoft.com/office/powerpoint/2010/main" val="73354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
              <a:schemeClr val="tx2">
                <a:lumMod val="40000"/>
                <a:lumOff val="60000"/>
              </a:schemeClr>
            </a:gs>
            <a:gs pos="100000">
              <a:schemeClr val="bg2">
                <a:tint val="97000"/>
                <a:hueMod val="92000"/>
                <a:satMod val="169000"/>
                <a:lumMod val="164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37206F79-10D0-43D1-9710-57B11391F292}" type="datetime1">
              <a:rPr lang="ru-RU" smtClean="0"/>
              <a:pPr>
                <a:defRPr/>
              </a:pPr>
              <a:t>18.01.2021</a:t>
            </a:fld>
            <a:endParaRPr lang="ru-RU"/>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r>
              <a:rPr lang="ru-RU" smtClean="0"/>
              <a:t>Гавриленко Наталия Айратовна</a:t>
            </a:r>
            <a:endParaRPr lang="ru-RU"/>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419DE836-D3D1-4A05-9C66-D5F90F3F40F8}" type="slidenum">
              <a:rPr lang="ru-RU" smtClean="0"/>
              <a:pPr>
                <a:defRPr/>
              </a:pPr>
              <a:t>‹#›</a:t>
            </a:fld>
            <a:endParaRPr lang="ru-RU"/>
          </a:p>
        </p:txBody>
      </p:sp>
    </p:spTree>
    <p:extLst>
      <p:ext uri="{BB962C8B-B14F-4D97-AF65-F5344CB8AC3E}">
        <p14:creationId xmlns:p14="http://schemas.microsoft.com/office/powerpoint/2010/main" val="2546564299"/>
      </p:ext>
    </p:extLst>
  </p:cSld>
  <p:clrMap bg1="dk1" tx1="lt1" bg2="dk2" tx2="lt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 id="2147484378" r:id="rId13"/>
    <p:sldLayoutId id="2147484379" r:id="rId14"/>
    <p:sldLayoutId id="2147484380" r:id="rId15"/>
    <p:sldLayoutId id="2147484381" r:id="rId16"/>
    <p:sldLayoutId id="2147484382" r:id="rId17"/>
  </p:sldLayoutIdLst>
  <p:hf hd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profiz.ru/upl/0001202011230010.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zakonrf.info/doc-16238452/gl1-st1/" TargetMode="External"/><Relationship Id="rId7" Type="http://schemas.openxmlformats.org/officeDocument/2006/relationships/hyperlink" Target="https://www.zakonrf.info/doc-16238452/gl1-st4/" TargetMode="External"/><Relationship Id="rId2" Type="http://schemas.openxmlformats.org/officeDocument/2006/relationships/hyperlink" Target="https://www.zakonrf.info/doc-16238452/gl1/" TargetMode="External"/><Relationship Id="rId1" Type="http://schemas.openxmlformats.org/officeDocument/2006/relationships/slideLayout" Target="../slideLayouts/slideLayout2.xml"/><Relationship Id="rId6" Type="http://schemas.openxmlformats.org/officeDocument/2006/relationships/hyperlink" Target="https://www.zakonrf.info/doc-16238452/gl1-st3.1/" TargetMode="External"/><Relationship Id="rId5" Type="http://schemas.openxmlformats.org/officeDocument/2006/relationships/hyperlink" Target="https://www.zakonrf.info/doc-16238452/gl1-st3/" TargetMode="External"/><Relationship Id="rId4" Type="http://schemas.openxmlformats.org/officeDocument/2006/relationships/hyperlink" Target="https://www.zakonrf.info/doc-16238452/gl1-st2/"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www.zakonrf.info/doc-16238452/gl2-st10/" TargetMode="External"/><Relationship Id="rId3" Type="http://schemas.openxmlformats.org/officeDocument/2006/relationships/hyperlink" Target="https://www.zakonrf.info/doc-16238452/gl2-st5/" TargetMode="External"/><Relationship Id="rId7" Type="http://schemas.openxmlformats.org/officeDocument/2006/relationships/hyperlink" Target="https://www.zakonrf.info/doc-16238452/gl2-st9/" TargetMode="External"/><Relationship Id="rId2" Type="http://schemas.openxmlformats.org/officeDocument/2006/relationships/hyperlink" Target="https://www.zakonrf.info/doc-16238452/gl2/" TargetMode="External"/><Relationship Id="rId1" Type="http://schemas.openxmlformats.org/officeDocument/2006/relationships/slideLayout" Target="../slideLayouts/slideLayout2.xml"/><Relationship Id="rId6" Type="http://schemas.openxmlformats.org/officeDocument/2006/relationships/hyperlink" Target="https://www.zakonrf.info/doc-16238452/gl2-st8/" TargetMode="External"/><Relationship Id="rId5" Type="http://schemas.openxmlformats.org/officeDocument/2006/relationships/hyperlink" Target="https://www.zakonrf.info/doc-16238452/gl2-st7/" TargetMode="External"/><Relationship Id="rId4" Type="http://schemas.openxmlformats.org/officeDocument/2006/relationships/hyperlink" Target="https://www.zakonrf.info/doc-16238452/gl2-st6/"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www.zakonrf.info/doc-16238452/gl3-st16/" TargetMode="External"/><Relationship Id="rId3" Type="http://schemas.openxmlformats.org/officeDocument/2006/relationships/hyperlink" Target="https://www.zakonrf.info/doc-16238452/gl3-st11/" TargetMode="External"/><Relationship Id="rId7" Type="http://schemas.openxmlformats.org/officeDocument/2006/relationships/hyperlink" Target="https://www.zakonrf.info/doc-16238452/gl3-st15/" TargetMode="External"/><Relationship Id="rId2" Type="http://schemas.openxmlformats.org/officeDocument/2006/relationships/hyperlink" Target="https://www.zakonrf.info/doc-16238452/gl3/" TargetMode="External"/><Relationship Id="rId1" Type="http://schemas.openxmlformats.org/officeDocument/2006/relationships/slideLayout" Target="../slideLayouts/slideLayout2.xml"/><Relationship Id="rId6" Type="http://schemas.openxmlformats.org/officeDocument/2006/relationships/hyperlink" Target="https://www.zakonrf.info/doc-16238452/gl3-st14/" TargetMode="External"/><Relationship Id="rId5" Type="http://schemas.openxmlformats.org/officeDocument/2006/relationships/hyperlink" Target="https://www.zakonrf.info/doc-16238452/gl3-st13/" TargetMode="External"/><Relationship Id="rId4" Type="http://schemas.openxmlformats.org/officeDocument/2006/relationships/hyperlink" Target="https://www.zakonrf.info/doc-16238452/gl3-st12/" TargetMode="External"/><Relationship Id="rId9" Type="http://schemas.openxmlformats.org/officeDocument/2006/relationships/hyperlink" Target="https://www.zakonrf.info/doc-16238452/gl3-st17/"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www.zakonrf.info/doc-16238452/gl7/" TargetMode="External"/><Relationship Id="rId3" Type="http://schemas.openxmlformats.org/officeDocument/2006/relationships/hyperlink" Target="https://www.zakonrf.info/doc-16238452/gl4-st18/" TargetMode="External"/><Relationship Id="rId7" Type="http://schemas.openxmlformats.org/officeDocument/2006/relationships/hyperlink" Target="https://www.zakonrf.info/doc-16238452/gl6-st20/" TargetMode="External"/><Relationship Id="rId2" Type="http://schemas.openxmlformats.org/officeDocument/2006/relationships/hyperlink" Target="https://www.zakonrf.info/doc-16238452/gl4/" TargetMode="External"/><Relationship Id="rId1" Type="http://schemas.openxmlformats.org/officeDocument/2006/relationships/slideLayout" Target="../slideLayouts/slideLayout2.xml"/><Relationship Id="rId6" Type="http://schemas.openxmlformats.org/officeDocument/2006/relationships/hyperlink" Target="https://www.zakonrf.info/doc-16238452/gl6/" TargetMode="External"/><Relationship Id="rId5" Type="http://schemas.openxmlformats.org/officeDocument/2006/relationships/hyperlink" Target="https://www.zakonrf.info/doc-16238452/gl5-st19/" TargetMode="External"/><Relationship Id="rId10" Type="http://schemas.openxmlformats.org/officeDocument/2006/relationships/hyperlink" Target="https://www.zakonrf.info/doc-16238452/gl7-st22/" TargetMode="External"/><Relationship Id="rId4" Type="http://schemas.openxmlformats.org/officeDocument/2006/relationships/hyperlink" Target="https://www.zakonrf.info/doc-16238452/gl5/" TargetMode="External"/><Relationship Id="rId9" Type="http://schemas.openxmlformats.org/officeDocument/2006/relationships/hyperlink" Target="https://www.zakonrf.info/doc-16238452/gl7-st21/"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www.zakonrf.info/doc-16238452/gl10/" TargetMode="External"/><Relationship Id="rId3" Type="http://schemas.openxmlformats.org/officeDocument/2006/relationships/hyperlink" Target="https://www.zakonrf.info/doc-16238452/gl8-st23/" TargetMode="External"/><Relationship Id="rId7" Type="http://schemas.openxmlformats.org/officeDocument/2006/relationships/hyperlink" Target="https://www.zakonrf.info/doc-16238452/gl9-st26/" TargetMode="External"/><Relationship Id="rId2" Type="http://schemas.openxmlformats.org/officeDocument/2006/relationships/hyperlink" Target="https://www.zakonrf.info/doc-16238452/gl8/" TargetMode="External"/><Relationship Id="rId1" Type="http://schemas.openxmlformats.org/officeDocument/2006/relationships/slideLayout" Target="../slideLayouts/slideLayout2.xml"/><Relationship Id="rId6" Type="http://schemas.openxmlformats.org/officeDocument/2006/relationships/hyperlink" Target="https://www.zakonrf.info/doc-16238452/gl9-st25/" TargetMode="External"/><Relationship Id="rId11" Type="http://schemas.openxmlformats.org/officeDocument/2006/relationships/hyperlink" Target="https://www.zakonrf.info/doc-16238452/gl10-st29/" TargetMode="External"/><Relationship Id="rId5" Type="http://schemas.openxmlformats.org/officeDocument/2006/relationships/hyperlink" Target="https://www.zakonrf.info/doc-16238452/gl9/" TargetMode="External"/><Relationship Id="rId10" Type="http://schemas.openxmlformats.org/officeDocument/2006/relationships/hyperlink" Target="https://www.zakonrf.info/doc-16238452/gl10-st28/" TargetMode="External"/><Relationship Id="rId4" Type="http://schemas.openxmlformats.org/officeDocument/2006/relationships/hyperlink" Target="https://www.zakonrf.info/doc-16238452/gl8-st24/" TargetMode="External"/><Relationship Id="rId9" Type="http://schemas.openxmlformats.org/officeDocument/2006/relationships/hyperlink" Target="https://www.zakonrf.info/doc-16238452/gl10-st27/"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287093" y="6165304"/>
            <a:ext cx="856907" cy="669925"/>
          </a:xfrm>
        </p:spPr>
        <p:txBody>
          <a:bodyPr/>
          <a:lstStyle/>
          <a:p>
            <a:pPr>
              <a:defRPr/>
            </a:pPr>
            <a:fld id="{F1318F1C-4954-4BF0-A2DA-C80DE216D2AA}" type="slidenum">
              <a:rPr lang="ru-RU" sz="1600" smtClean="0"/>
              <a:pPr>
                <a:defRPr/>
              </a:pPr>
              <a:t>1</a:t>
            </a:fld>
            <a:endParaRPr lang="ru-RU" sz="1600" dirty="0"/>
          </a:p>
        </p:txBody>
      </p:sp>
      <p:graphicFrame>
        <p:nvGraphicFramePr>
          <p:cNvPr id="6" name="Схема 5"/>
          <p:cNvGraphicFramePr/>
          <p:nvPr>
            <p:extLst>
              <p:ext uri="{D42A27DB-BD31-4B8C-83A1-F6EECF244321}">
                <p14:modId xmlns:p14="http://schemas.microsoft.com/office/powerpoint/2010/main" val="356439213"/>
              </p:ext>
            </p:extLst>
          </p:nvPr>
        </p:nvGraphicFramePr>
        <p:xfrm>
          <a:off x="179512" y="404664"/>
          <a:ext cx="885698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Прямоугольник 3"/>
          <p:cNvSpPr/>
          <p:nvPr/>
        </p:nvSpPr>
        <p:spPr>
          <a:xfrm>
            <a:off x="216024" y="4417638"/>
            <a:ext cx="8388424" cy="1754326"/>
          </a:xfrm>
          <a:prstGeom prst="rect">
            <a:avLst/>
          </a:prstGeom>
        </p:spPr>
        <p:txBody>
          <a:bodyPr wrap="square">
            <a:spAutoFit/>
          </a:bodyPr>
          <a:lstStyle/>
          <a:p>
            <a:pPr marL="273050" indent="-273050" algn="just">
              <a:lnSpc>
                <a:spcPct val="90000"/>
              </a:lnSpc>
              <a:buClr>
                <a:srgbClr val="9BBB59"/>
              </a:buClr>
              <a:buFont typeface="Wingdings 2" panose="05020102010507070707" pitchFamily="18" charset="2"/>
              <a:buNone/>
            </a:pPr>
            <a:r>
              <a:rPr lang="ru-RU" altLang="ru-RU" sz="2400" dirty="0" smtClean="0"/>
              <a:t>   </a:t>
            </a:r>
            <a:r>
              <a:rPr lang="ru-RU" altLang="ru-RU" sz="2400" b="1" dirty="0" smtClean="0">
                <a:solidFill>
                  <a:srgbClr val="FF0000"/>
                </a:solidFill>
              </a:rPr>
              <a:t>«… </a:t>
            </a:r>
            <a:r>
              <a:rPr lang="ru-RU" altLang="ru-RU" sz="2400" b="1" dirty="0">
                <a:solidFill>
                  <a:srgbClr val="FF0000"/>
                </a:solidFill>
              </a:rPr>
              <a:t>наука начинается … с тех пор, как начинают измерять; точная наука немыслима без меры…». «В природе мера и вес суть главные орудия познания…»   </a:t>
            </a:r>
            <a:endParaRPr lang="ru-RU" altLang="ru-RU" sz="2400" b="1" dirty="0" smtClean="0">
              <a:solidFill>
                <a:srgbClr val="FF0000"/>
              </a:solidFill>
            </a:endParaRPr>
          </a:p>
          <a:p>
            <a:pPr marL="273050" indent="-273050" algn="r">
              <a:lnSpc>
                <a:spcPct val="90000"/>
              </a:lnSpc>
              <a:buClr>
                <a:srgbClr val="9BBB59"/>
              </a:buClr>
              <a:buFont typeface="Wingdings 2" panose="05020102010507070707" pitchFamily="18" charset="2"/>
              <a:buNone/>
            </a:pPr>
            <a:r>
              <a:rPr lang="ru-RU" altLang="ru-RU" sz="2400" b="1" dirty="0" smtClean="0">
                <a:solidFill>
                  <a:srgbClr val="1D08B8"/>
                </a:solidFill>
              </a:rPr>
              <a:t>Дмитрий </a:t>
            </a:r>
            <a:r>
              <a:rPr lang="ru-RU" altLang="ru-RU" sz="2400" b="1" dirty="0">
                <a:solidFill>
                  <a:srgbClr val="1D08B8"/>
                </a:solidFill>
              </a:rPr>
              <a:t>Иванович Менделеев</a:t>
            </a:r>
            <a:endParaRPr lang="en-US" altLang="ru-RU" sz="2400" b="1" dirty="0">
              <a:solidFill>
                <a:srgbClr val="1D08B8"/>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ctrTitle"/>
          </p:nvPr>
        </p:nvSpPr>
        <p:spPr>
          <a:xfrm>
            <a:off x="0" y="0"/>
            <a:ext cx="9144000" cy="599232"/>
          </a:xfrm>
          <a:solidFill>
            <a:srgbClr val="FFFF00"/>
          </a:solidFill>
          <a:ln w="38100">
            <a:solidFill>
              <a:srgbClr val="0000FF"/>
            </a:solidFill>
          </a:ln>
        </p:spPr>
        <p:txBody>
          <a:bodyPr anchor="ctr" anchorCtr="0"/>
          <a:lstStyle/>
          <a:p>
            <a:pPr algn="ctr" eaLnBrk="1" hangingPunct="1"/>
            <a:r>
              <a:rPr lang="ru-RU" sz="1800" b="1" dirty="0" smtClean="0">
                <a:solidFill>
                  <a:srgbClr val="FF0000"/>
                </a:solidFill>
                <a:latin typeface="Book Antiqua" pitchFamily="18" charset="0"/>
              </a:rPr>
              <a:t>ОБЕСПЕЧЕНИЕ ЕДИНСТВА ИЗМЕРЕНИЙ (</a:t>
            </a:r>
            <a:r>
              <a:rPr lang="ru-RU" sz="1800" b="1" dirty="0" smtClean="0">
                <a:solidFill>
                  <a:srgbClr val="1D08B8"/>
                </a:solidFill>
                <a:latin typeface="Book Antiqua" pitchFamily="18" charset="0"/>
              </a:rPr>
              <a:t>ОЕИ</a:t>
            </a:r>
            <a:r>
              <a:rPr lang="ru-RU" sz="1800" b="1" dirty="0" smtClean="0">
                <a:solidFill>
                  <a:srgbClr val="FF0000"/>
                </a:solidFill>
                <a:latin typeface="Book Antiqua" pitchFamily="18" charset="0"/>
              </a:rPr>
              <a:t>)</a:t>
            </a:r>
          </a:p>
        </p:txBody>
      </p:sp>
      <p:sp>
        <p:nvSpPr>
          <p:cNvPr id="7" name="Номер слайда 6"/>
          <p:cNvSpPr>
            <a:spLocks noGrp="1"/>
          </p:cNvSpPr>
          <p:nvPr>
            <p:ph type="sldNum" sz="quarter" idx="12"/>
          </p:nvPr>
        </p:nvSpPr>
        <p:spPr>
          <a:xfrm>
            <a:off x="8287093" y="6188075"/>
            <a:ext cx="856907" cy="669925"/>
          </a:xfrm>
        </p:spPr>
        <p:txBody>
          <a:bodyPr/>
          <a:lstStyle/>
          <a:p>
            <a:pPr>
              <a:defRPr/>
            </a:pPr>
            <a:fld id="{058484C9-490D-4D29-B553-93C8E0EC740C}" type="slidenum">
              <a:rPr lang="ru-RU" sz="1600" smtClean="0"/>
              <a:pPr>
                <a:defRPr/>
              </a:pPr>
              <a:t>10</a:t>
            </a:fld>
            <a:endParaRPr lang="ru-RU" sz="1600" dirty="0"/>
          </a:p>
        </p:txBody>
      </p:sp>
      <p:sp>
        <p:nvSpPr>
          <p:cNvPr id="116740" name="Rectangle 4"/>
          <p:cNvSpPr>
            <a:spLocks/>
          </p:cNvSpPr>
          <p:nvPr/>
        </p:nvSpPr>
        <p:spPr bwMode="auto">
          <a:xfrm>
            <a:off x="125760" y="1052736"/>
            <a:ext cx="8892480" cy="3816424"/>
          </a:xfrm>
          <a:prstGeom prst="rect">
            <a:avLst/>
          </a:prstGeom>
          <a:solidFill>
            <a:schemeClr val="tx1"/>
          </a:solidFill>
          <a:ln w="9525">
            <a:noFill/>
            <a:miter lim="800000"/>
            <a:headEnd/>
            <a:tailEnd/>
          </a:ln>
        </p:spPr>
        <p:txBody>
          <a:bodyPr anchor="t" anchorCtr="0"/>
          <a:lstStyle/>
          <a:p>
            <a:pPr>
              <a:buFont typeface="Wingdings" pitchFamily="2" charset="2"/>
              <a:buNone/>
            </a:pPr>
            <a:r>
              <a:rPr lang="ru-RU" sz="2400" b="1" dirty="0">
                <a:solidFill>
                  <a:srgbClr val="1D08B8"/>
                </a:solidFill>
                <a:latin typeface="Book Antiqua" pitchFamily="18" charset="0"/>
              </a:rPr>
              <a:t>Деятельность по обеспечению единства измерения </a:t>
            </a:r>
            <a:r>
              <a:rPr lang="ru-RU" sz="2400" b="1" dirty="0" smtClean="0">
                <a:solidFill>
                  <a:srgbClr val="1D08B8"/>
                </a:solidFill>
                <a:latin typeface="Book Antiqua" pitchFamily="18" charset="0"/>
              </a:rPr>
              <a:t>(</a:t>
            </a:r>
            <a:r>
              <a:rPr lang="ru-RU" sz="2400" b="1" dirty="0" smtClean="0">
                <a:solidFill>
                  <a:srgbClr val="FF0000"/>
                </a:solidFill>
                <a:latin typeface="Book Antiqua" pitchFamily="18" charset="0"/>
              </a:rPr>
              <a:t>ОЕИ</a:t>
            </a:r>
            <a:r>
              <a:rPr lang="ru-RU" sz="2400" b="1" dirty="0">
                <a:solidFill>
                  <a:srgbClr val="1D08B8"/>
                </a:solidFill>
                <a:latin typeface="Book Antiqua" pitchFamily="18" charset="0"/>
              </a:rPr>
              <a:t>)</a:t>
            </a:r>
            <a:br>
              <a:rPr lang="ru-RU" sz="2400" b="1" dirty="0">
                <a:solidFill>
                  <a:srgbClr val="1D08B8"/>
                </a:solidFill>
                <a:latin typeface="Book Antiqua" pitchFamily="18" charset="0"/>
              </a:rPr>
            </a:br>
            <a:r>
              <a:rPr lang="ru-RU" sz="2400" dirty="0" smtClean="0">
                <a:solidFill>
                  <a:srgbClr val="000000"/>
                </a:solidFill>
                <a:latin typeface="Book Antiqua" pitchFamily="18" charset="0"/>
              </a:rPr>
              <a:t>направлена </a:t>
            </a:r>
            <a:r>
              <a:rPr lang="ru-RU" sz="2400" dirty="0">
                <a:solidFill>
                  <a:srgbClr val="000000"/>
                </a:solidFill>
                <a:latin typeface="Book Antiqua" pitchFamily="18" charset="0"/>
              </a:rPr>
              <a:t>на </a:t>
            </a:r>
            <a:r>
              <a:rPr lang="ru-RU" sz="2400" b="1" dirty="0" smtClean="0">
                <a:solidFill>
                  <a:srgbClr val="006600"/>
                </a:solidFill>
                <a:latin typeface="Book Antiqua" pitchFamily="18" charset="0"/>
              </a:rPr>
              <a:t>охрану</a:t>
            </a:r>
            <a:r>
              <a:rPr lang="ru-RU" sz="2400" dirty="0" smtClean="0">
                <a:solidFill>
                  <a:srgbClr val="000000"/>
                </a:solidFill>
                <a:latin typeface="Book Antiqua" pitchFamily="18" charset="0"/>
              </a:rPr>
              <a:t>:</a:t>
            </a:r>
          </a:p>
          <a:p>
            <a:pPr marL="892175" lvl="1" indent="-434975">
              <a:buClr>
                <a:srgbClr val="FF0000"/>
              </a:buClr>
              <a:buFont typeface="Wingdings" panose="05000000000000000000" pitchFamily="2" charset="2"/>
              <a:buChar char="Ø"/>
            </a:pPr>
            <a:r>
              <a:rPr lang="ru-RU" sz="2400" dirty="0">
                <a:solidFill>
                  <a:srgbClr val="000000"/>
                </a:solidFill>
                <a:latin typeface="Book Antiqua" pitchFamily="18" charset="0"/>
              </a:rPr>
              <a:t>прав и законных интересов </a:t>
            </a:r>
            <a:r>
              <a:rPr lang="ru-RU" sz="2400" dirty="0" smtClean="0">
                <a:solidFill>
                  <a:srgbClr val="000000"/>
                </a:solidFill>
                <a:latin typeface="Book Antiqua" pitchFamily="18" charset="0"/>
              </a:rPr>
              <a:t>граждан;</a:t>
            </a:r>
          </a:p>
          <a:p>
            <a:pPr marL="892175" lvl="1" indent="-434975">
              <a:buClr>
                <a:srgbClr val="FF0000"/>
              </a:buClr>
              <a:buFont typeface="Wingdings" panose="05000000000000000000" pitchFamily="2" charset="2"/>
              <a:buChar char="Ø"/>
            </a:pPr>
            <a:r>
              <a:rPr lang="ru-RU" sz="2400" dirty="0">
                <a:solidFill>
                  <a:srgbClr val="000000"/>
                </a:solidFill>
                <a:latin typeface="Book Antiqua" pitchFamily="18" charset="0"/>
              </a:rPr>
              <a:t>установленного </a:t>
            </a:r>
            <a:r>
              <a:rPr lang="ru-RU" sz="2400" dirty="0" smtClean="0">
                <a:solidFill>
                  <a:srgbClr val="000000"/>
                </a:solidFill>
                <a:latin typeface="Book Antiqua" pitchFamily="18" charset="0"/>
              </a:rPr>
              <a:t>правопорядка;</a:t>
            </a:r>
          </a:p>
          <a:p>
            <a:pPr lvl="1">
              <a:buClr>
                <a:srgbClr val="FF0000"/>
              </a:buClr>
              <a:buFont typeface="Wingdings" panose="05000000000000000000" pitchFamily="2" charset="2"/>
              <a:buChar char="Ø"/>
            </a:pPr>
            <a:r>
              <a:rPr lang="ru-RU" sz="2400" dirty="0" smtClean="0">
                <a:solidFill>
                  <a:srgbClr val="000000"/>
                </a:solidFill>
                <a:latin typeface="Book Antiqua" pitchFamily="18" charset="0"/>
              </a:rPr>
              <a:t>   экономики</a:t>
            </a:r>
          </a:p>
          <a:p>
            <a:r>
              <a:rPr lang="ru-RU" sz="2400" dirty="0" smtClean="0">
                <a:solidFill>
                  <a:srgbClr val="000000"/>
                </a:solidFill>
                <a:latin typeface="Book Antiqua" pitchFamily="18" charset="0"/>
              </a:rPr>
              <a:t>путём </a:t>
            </a:r>
            <a:r>
              <a:rPr lang="ru-RU" sz="2400" dirty="0">
                <a:solidFill>
                  <a:srgbClr val="000000"/>
                </a:solidFill>
                <a:latin typeface="Book Antiqua" pitchFamily="18" charset="0"/>
              </a:rPr>
              <a:t>защиты от отрицательных последствий </a:t>
            </a:r>
            <a:r>
              <a:rPr lang="ru-RU" sz="2400" b="1" dirty="0">
                <a:solidFill>
                  <a:srgbClr val="006600"/>
                </a:solidFill>
                <a:latin typeface="Book Antiqua" pitchFamily="18" charset="0"/>
              </a:rPr>
              <a:t>недостоверных результатов измерений </a:t>
            </a:r>
            <a:r>
              <a:rPr lang="ru-RU" sz="2400" dirty="0">
                <a:solidFill>
                  <a:srgbClr val="000000"/>
                </a:solidFill>
                <a:latin typeface="Book Antiqua" pitchFamily="18" charset="0"/>
              </a:rPr>
              <a:t>во всех сферах жизни общества на основе конституционных норм, законов, постановлений правительства РФ и НД.</a:t>
            </a:r>
            <a:r>
              <a:rPr lang="ru-RU" sz="2400" dirty="0">
                <a:solidFill>
                  <a:srgbClr val="FFFFFF"/>
                </a:solidFill>
                <a:latin typeface="Book Antiqua" pitchFamily="18" charset="0"/>
              </a:rPr>
              <a:t> </a:t>
            </a:r>
            <a:endParaRPr lang="ru-RU" sz="2400" b="1" dirty="0">
              <a:solidFill>
                <a:srgbClr val="000000"/>
              </a:solidFill>
              <a:latin typeface="Book Antiqua" pitchFamily="18" charset="0"/>
            </a:endParaRPr>
          </a:p>
        </p:txBody>
      </p:sp>
    </p:spTree>
    <p:extLst>
      <p:ext uri="{BB962C8B-B14F-4D97-AF65-F5344CB8AC3E}">
        <p14:creationId xmlns:p14="http://schemas.microsoft.com/office/powerpoint/2010/main" val="35687560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ctrTitle"/>
          </p:nvPr>
        </p:nvSpPr>
        <p:spPr>
          <a:xfrm>
            <a:off x="323528" y="503718"/>
            <a:ext cx="8640960" cy="5999435"/>
          </a:xfrm>
          <a:solidFill>
            <a:srgbClr val="FFFF00"/>
          </a:solidFill>
          <a:ln w="38100">
            <a:solidFill>
              <a:srgbClr val="0000FF"/>
            </a:solidFill>
          </a:ln>
          <a:effectLst>
            <a:softEdge rad="127000"/>
          </a:effectLst>
        </p:spPr>
        <p:txBody>
          <a:bodyPr>
            <a:noAutofit/>
          </a:bodyPr>
          <a:lstStyle/>
          <a:p>
            <a:pPr algn="ctr" eaLnBrk="1" hangingPunct="1"/>
            <a:r>
              <a:rPr lang="ru-RU" sz="5400" b="1" dirty="0" smtClean="0">
                <a:solidFill>
                  <a:srgbClr val="FF0000"/>
                </a:solidFill>
                <a:effectLst>
                  <a:outerShdw blurRad="38100" dist="38100" dir="2700000" algn="tl">
                    <a:srgbClr val="000000">
                      <a:alpha val="43137"/>
                    </a:srgbClr>
                  </a:outerShdw>
                </a:effectLst>
                <a:latin typeface="Book Antiqua" pitchFamily="18" charset="0"/>
              </a:rPr>
              <a:t>ГОСУДАРСТВЕННАЯ СИСТЕМА ОБЕСПЕЧЕНИЯ ЕДИНСТВА ИЗМЕРЕНИЙ </a:t>
            </a:r>
            <a:br>
              <a:rPr lang="ru-RU" sz="5400" b="1" dirty="0" smtClean="0">
                <a:solidFill>
                  <a:srgbClr val="FF0000"/>
                </a:solidFill>
                <a:effectLst>
                  <a:outerShdw blurRad="38100" dist="38100" dir="2700000" algn="tl">
                    <a:srgbClr val="000000">
                      <a:alpha val="43137"/>
                    </a:srgbClr>
                  </a:outerShdw>
                </a:effectLst>
                <a:latin typeface="Book Antiqua" pitchFamily="18" charset="0"/>
              </a:rPr>
            </a:br>
            <a:r>
              <a:rPr lang="ru-RU" sz="5400" b="1" dirty="0" smtClean="0">
                <a:solidFill>
                  <a:srgbClr val="FF0000"/>
                </a:solidFill>
                <a:effectLst>
                  <a:outerShdw blurRad="38100" dist="38100" dir="2700000" algn="tl">
                    <a:srgbClr val="000000">
                      <a:alpha val="43137"/>
                    </a:srgbClr>
                  </a:outerShdw>
                </a:effectLst>
                <a:latin typeface="Book Antiqua" pitchFamily="18" charset="0"/>
              </a:rPr>
              <a:t>(</a:t>
            </a:r>
            <a:r>
              <a:rPr lang="ru-RU" sz="5400" b="1" dirty="0" smtClean="0">
                <a:solidFill>
                  <a:srgbClr val="1D08B8"/>
                </a:solidFill>
                <a:effectLst>
                  <a:outerShdw blurRad="38100" dist="38100" dir="2700000" algn="tl">
                    <a:srgbClr val="000000">
                      <a:alpha val="43137"/>
                    </a:srgbClr>
                  </a:outerShdw>
                </a:effectLst>
                <a:latin typeface="Book Antiqua" pitchFamily="18" charset="0"/>
              </a:rPr>
              <a:t>ГСИ</a:t>
            </a:r>
            <a:r>
              <a:rPr lang="ru-RU" sz="5400" b="1" dirty="0" smtClean="0">
                <a:solidFill>
                  <a:srgbClr val="FF0000"/>
                </a:solidFill>
                <a:effectLst>
                  <a:outerShdw blurRad="38100" dist="38100" dir="2700000" algn="tl">
                    <a:srgbClr val="000000">
                      <a:alpha val="43137"/>
                    </a:srgbClr>
                  </a:outerShdw>
                </a:effectLst>
                <a:latin typeface="Book Antiqua" pitchFamily="18" charset="0"/>
              </a:rPr>
              <a:t>)</a:t>
            </a:r>
            <a:r>
              <a:rPr lang="ru-RU" sz="4800" b="1" dirty="0" smtClean="0">
                <a:solidFill>
                  <a:srgbClr val="FF0000"/>
                </a:solidFill>
                <a:effectLst>
                  <a:outerShdw blurRad="38100" dist="38100" dir="2700000" algn="tl">
                    <a:srgbClr val="000000">
                      <a:alpha val="43137"/>
                    </a:srgbClr>
                  </a:outerShdw>
                </a:effectLst>
                <a:latin typeface="Book Antiqua" pitchFamily="18" charset="0"/>
              </a:rPr>
              <a:t/>
            </a:r>
            <a:br>
              <a:rPr lang="ru-RU" sz="4800" b="1" dirty="0" smtClean="0">
                <a:solidFill>
                  <a:srgbClr val="FF0000"/>
                </a:solidFill>
                <a:effectLst>
                  <a:outerShdw blurRad="38100" dist="38100" dir="2700000" algn="tl">
                    <a:srgbClr val="000000">
                      <a:alpha val="43137"/>
                    </a:srgbClr>
                  </a:outerShdw>
                </a:effectLst>
                <a:latin typeface="Book Antiqua" pitchFamily="18" charset="0"/>
              </a:rPr>
            </a:br>
            <a:endParaRPr lang="ru-RU" sz="2800" b="1" dirty="0" smtClean="0">
              <a:solidFill>
                <a:srgbClr val="FF0000"/>
              </a:solidFill>
              <a:effectLst>
                <a:outerShdw blurRad="38100" dist="38100" dir="2700000" algn="tl">
                  <a:srgbClr val="000000">
                    <a:alpha val="43137"/>
                  </a:srgbClr>
                </a:outerShdw>
              </a:effectLst>
              <a:latin typeface="Book Antiqua" pitchFamily="18" charset="0"/>
            </a:endParaRPr>
          </a:p>
        </p:txBody>
      </p:sp>
      <p:sp>
        <p:nvSpPr>
          <p:cNvPr id="7" name="Номер слайда 6"/>
          <p:cNvSpPr>
            <a:spLocks noGrp="1"/>
          </p:cNvSpPr>
          <p:nvPr>
            <p:ph type="sldNum" sz="quarter" idx="12"/>
          </p:nvPr>
        </p:nvSpPr>
        <p:spPr>
          <a:xfrm>
            <a:off x="8287093" y="6188075"/>
            <a:ext cx="856907" cy="669925"/>
          </a:xfrm>
        </p:spPr>
        <p:txBody>
          <a:bodyPr/>
          <a:lstStyle/>
          <a:p>
            <a:pPr>
              <a:defRPr/>
            </a:pPr>
            <a:fld id="{058484C9-490D-4D29-B553-93C8E0EC740C}" type="slidenum">
              <a:rPr lang="ru-RU" sz="1600" smtClean="0"/>
              <a:pPr>
                <a:defRPr/>
              </a:pPr>
              <a:t>11</a:t>
            </a:fld>
            <a:endParaRPr lang="ru-RU" sz="1600" dirty="0"/>
          </a:p>
        </p:txBody>
      </p:sp>
    </p:spTree>
    <p:extLst>
      <p:ext uri="{BB962C8B-B14F-4D97-AF65-F5344CB8AC3E}">
        <p14:creationId xmlns:p14="http://schemas.microsoft.com/office/powerpoint/2010/main" val="25125686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ctrTitle"/>
          </p:nvPr>
        </p:nvSpPr>
        <p:spPr>
          <a:xfrm>
            <a:off x="196975" y="44624"/>
            <a:ext cx="8767513" cy="864096"/>
          </a:xfrm>
          <a:solidFill>
            <a:srgbClr val="FFFF00"/>
          </a:solidFill>
          <a:ln w="38100">
            <a:solidFill>
              <a:srgbClr val="0000FF"/>
            </a:solidFill>
          </a:ln>
        </p:spPr>
        <p:txBody>
          <a:bodyPr>
            <a:noAutofit/>
          </a:bodyPr>
          <a:lstStyle/>
          <a:p>
            <a:pPr algn="ctr" eaLnBrk="1" hangingPunct="1"/>
            <a:r>
              <a:rPr lang="ru-RU" sz="2400" b="1" dirty="0" smtClean="0">
                <a:solidFill>
                  <a:srgbClr val="FF0000"/>
                </a:solidFill>
                <a:latin typeface="Book Antiqua" pitchFamily="18" charset="0"/>
              </a:rPr>
              <a:t>ГОСУДАРСТВЕННАЯ СИСТЕМА ОБЕСПЕЧЕНИЯ ЕДИНСТВА ИЗМЕРЕНИЙ (</a:t>
            </a:r>
            <a:r>
              <a:rPr lang="ru-RU" sz="2400" b="1" dirty="0" smtClean="0">
                <a:solidFill>
                  <a:srgbClr val="1D08B8"/>
                </a:solidFill>
                <a:latin typeface="Book Antiqua" pitchFamily="18" charset="0"/>
              </a:rPr>
              <a:t>ГСИ</a:t>
            </a:r>
            <a:r>
              <a:rPr lang="ru-RU" sz="2400" b="1" dirty="0" smtClean="0">
                <a:solidFill>
                  <a:srgbClr val="FF0000"/>
                </a:solidFill>
                <a:latin typeface="Book Antiqua" pitchFamily="18" charset="0"/>
              </a:rPr>
              <a:t>)</a:t>
            </a:r>
          </a:p>
        </p:txBody>
      </p:sp>
      <p:sp>
        <p:nvSpPr>
          <p:cNvPr id="7" name="Номер слайда 6"/>
          <p:cNvSpPr>
            <a:spLocks noGrp="1"/>
          </p:cNvSpPr>
          <p:nvPr>
            <p:ph type="sldNum" sz="quarter" idx="12"/>
          </p:nvPr>
        </p:nvSpPr>
        <p:spPr>
          <a:xfrm>
            <a:off x="8287093" y="6188075"/>
            <a:ext cx="856907" cy="669925"/>
          </a:xfrm>
        </p:spPr>
        <p:txBody>
          <a:bodyPr/>
          <a:lstStyle/>
          <a:p>
            <a:pPr>
              <a:defRPr/>
            </a:pPr>
            <a:fld id="{058484C9-490D-4D29-B553-93C8E0EC740C}" type="slidenum">
              <a:rPr lang="ru-RU" sz="1600" smtClean="0"/>
              <a:pPr>
                <a:defRPr/>
              </a:pPr>
              <a:t>12</a:t>
            </a:fld>
            <a:endParaRPr lang="ru-RU" sz="1600" dirty="0"/>
          </a:p>
        </p:txBody>
      </p:sp>
      <p:sp>
        <p:nvSpPr>
          <p:cNvPr id="116739" name="Text Box 3"/>
          <p:cNvSpPr txBox="1">
            <a:spLocks noChangeArrowheads="1"/>
          </p:cNvSpPr>
          <p:nvPr/>
        </p:nvSpPr>
        <p:spPr bwMode="auto">
          <a:xfrm>
            <a:off x="143000" y="1194584"/>
            <a:ext cx="8821488" cy="5355312"/>
          </a:xfrm>
          <a:prstGeom prst="rect">
            <a:avLst/>
          </a:prstGeom>
          <a:solidFill>
            <a:schemeClr val="tx1"/>
          </a:solidFill>
          <a:ln w="9525">
            <a:noFill/>
            <a:miter lim="800000"/>
            <a:headEnd/>
            <a:tailEnd/>
          </a:ln>
        </p:spPr>
        <p:txBody>
          <a:bodyPr wrap="square">
            <a:spAutoFit/>
          </a:bodyPr>
          <a:lstStyle/>
          <a:p>
            <a:pPr marL="452438" indent="-452438">
              <a:spcBef>
                <a:spcPts val="1200"/>
              </a:spcBef>
              <a:spcAft>
                <a:spcPts val="1200"/>
              </a:spcAft>
              <a:buClr>
                <a:srgbClr val="FF0000"/>
              </a:buClr>
              <a:buFont typeface="Wingdings" panose="05000000000000000000" pitchFamily="2" charset="2"/>
              <a:buChar char="Ø"/>
            </a:pPr>
            <a:r>
              <a:rPr lang="ru-RU" sz="2600" b="1" dirty="0" smtClean="0">
                <a:solidFill>
                  <a:srgbClr val="0000FF"/>
                </a:solidFill>
              </a:rPr>
              <a:t>это комплекс </a:t>
            </a:r>
            <a:r>
              <a:rPr lang="ru-RU" sz="2600" b="1" dirty="0">
                <a:solidFill>
                  <a:srgbClr val="0000FF"/>
                </a:solidFill>
              </a:rPr>
              <a:t>установленных нормативных документов межрегионального и межотраслевого уровней, устанавливающих правила, нормы, требования, направленные на достижение и поддержание единства измерения в стране</a:t>
            </a:r>
            <a:r>
              <a:rPr lang="ru-RU" sz="2600" b="1" i="1" dirty="0" smtClean="0">
                <a:solidFill>
                  <a:srgbClr val="0000FF"/>
                </a:solidFill>
              </a:rPr>
              <a:t>.</a:t>
            </a:r>
          </a:p>
          <a:p>
            <a:pPr marL="452438" indent="-452438">
              <a:spcBef>
                <a:spcPts val="1200"/>
              </a:spcBef>
              <a:spcAft>
                <a:spcPts val="1200"/>
              </a:spcAft>
              <a:buClr>
                <a:srgbClr val="FF0000"/>
              </a:buClr>
              <a:buFont typeface="Wingdings" panose="05000000000000000000" pitchFamily="2" charset="2"/>
              <a:buChar char="Ø"/>
            </a:pPr>
            <a:r>
              <a:rPr lang="ru-RU" sz="2600" b="1" dirty="0">
                <a:solidFill>
                  <a:srgbClr val="006600"/>
                </a:solidFill>
                <a:latin typeface="Century Gothic" panose="020B0502020202020204" pitchFamily="34" charset="0"/>
              </a:rPr>
              <a:t>это система обеспечения единства измерений в стране, реализуемая, управляемая и контролируемая федеральным </a:t>
            </a:r>
            <a:r>
              <a:rPr lang="ru-RU" sz="2600" b="1" u="sng" dirty="0">
                <a:solidFill>
                  <a:srgbClr val="006600"/>
                </a:solidFill>
                <a:latin typeface="Century Gothic" panose="020B0502020202020204" pitchFamily="34" charset="0"/>
              </a:rPr>
              <a:t>органом исполнительной власти по метрологии</a:t>
            </a:r>
            <a:r>
              <a:rPr lang="ru-RU" sz="2600" b="1" dirty="0">
                <a:solidFill>
                  <a:srgbClr val="006600"/>
                </a:solidFill>
                <a:latin typeface="Century Gothic" panose="020B0502020202020204" pitchFamily="34" charset="0"/>
              </a:rPr>
              <a:t> – </a:t>
            </a:r>
            <a:r>
              <a:rPr lang="ru-RU" sz="2600" b="1" dirty="0">
                <a:solidFill>
                  <a:srgbClr val="FF0000"/>
                </a:solidFill>
                <a:effectLst>
                  <a:outerShdw blurRad="38100" dist="38100" dir="2700000" algn="tl">
                    <a:srgbClr val="000000">
                      <a:alpha val="43137"/>
                    </a:srgbClr>
                  </a:outerShdw>
                </a:effectLst>
                <a:latin typeface="Century Gothic" panose="020B0502020202020204" pitchFamily="34" charset="0"/>
              </a:rPr>
              <a:t>Росстандарт</a:t>
            </a:r>
            <a:r>
              <a:rPr lang="ru-RU" sz="2600" dirty="0">
                <a:solidFill>
                  <a:srgbClr val="000000"/>
                </a:solidFill>
                <a:latin typeface="Century Gothic" panose="020B0502020202020204" pitchFamily="34" charset="0"/>
              </a:rPr>
              <a:t> </a:t>
            </a:r>
            <a:r>
              <a:rPr lang="ru-RU" sz="2600" b="1" i="1" dirty="0">
                <a:solidFill>
                  <a:srgbClr val="1D08B8"/>
                </a:solidFill>
                <a:latin typeface="Century Gothic" panose="020B0502020202020204" pitchFamily="34" charset="0"/>
              </a:rPr>
              <a:t>(Федеральное агентство по метрологии и техническому регулированию)</a:t>
            </a:r>
            <a:endParaRPr lang="ru-RU" sz="2600" b="1" i="1" dirty="0" smtClean="0">
              <a:solidFill>
                <a:srgbClr val="0000FF"/>
              </a:solidFill>
              <a:latin typeface="Century Gothic" panose="020B0502020202020204" pitchFamily="34" charset="0"/>
            </a:endParaRPr>
          </a:p>
        </p:txBody>
      </p:sp>
    </p:spTree>
    <p:extLst>
      <p:ext uri="{BB962C8B-B14F-4D97-AF65-F5344CB8AC3E}">
        <p14:creationId xmlns:p14="http://schemas.microsoft.com/office/powerpoint/2010/main" val="29636228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ctrTitle"/>
          </p:nvPr>
        </p:nvSpPr>
        <p:spPr>
          <a:xfrm>
            <a:off x="196975" y="44624"/>
            <a:ext cx="8767513" cy="864096"/>
          </a:xfrm>
          <a:solidFill>
            <a:srgbClr val="FFFF00"/>
          </a:solidFill>
          <a:ln w="38100">
            <a:solidFill>
              <a:srgbClr val="0000FF"/>
            </a:solidFill>
          </a:ln>
        </p:spPr>
        <p:txBody>
          <a:bodyPr>
            <a:noAutofit/>
          </a:bodyPr>
          <a:lstStyle/>
          <a:p>
            <a:pPr algn="ctr" eaLnBrk="1" hangingPunct="1"/>
            <a:r>
              <a:rPr lang="ru-RU" sz="2400" b="1" dirty="0" smtClean="0">
                <a:solidFill>
                  <a:srgbClr val="FF0000"/>
                </a:solidFill>
                <a:latin typeface="Book Antiqua" pitchFamily="18" charset="0"/>
              </a:rPr>
              <a:t>ГОСУДАРСТВЕННАЯ СИСТЕМА ОБЕСПЕЧЕНИЯ ЕДИНСТВА ИЗМЕРЕНИЙ (</a:t>
            </a:r>
            <a:r>
              <a:rPr lang="ru-RU" sz="2400" b="1" dirty="0" smtClean="0">
                <a:solidFill>
                  <a:srgbClr val="1D08B8"/>
                </a:solidFill>
                <a:latin typeface="Book Antiqua" pitchFamily="18" charset="0"/>
              </a:rPr>
              <a:t>ГСИ</a:t>
            </a:r>
            <a:r>
              <a:rPr lang="ru-RU" sz="2400" b="1" dirty="0" smtClean="0">
                <a:solidFill>
                  <a:srgbClr val="FF0000"/>
                </a:solidFill>
                <a:latin typeface="Book Antiqua" pitchFamily="18" charset="0"/>
              </a:rPr>
              <a:t>)</a:t>
            </a:r>
          </a:p>
        </p:txBody>
      </p:sp>
      <p:sp>
        <p:nvSpPr>
          <p:cNvPr id="7" name="Номер слайда 6"/>
          <p:cNvSpPr>
            <a:spLocks noGrp="1"/>
          </p:cNvSpPr>
          <p:nvPr>
            <p:ph type="sldNum" sz="quarter" idx="12"/>
          </p:nvPr>
        </p:nvSpPr>
        <p:spPr>
          <a:xfrm>
            <a:off x="8287093" y="6188075"/>
            <a:ext cx="856907" cy="669925"/>
          </a:xfrm>
        </p:spPr>
        <p:txBody>
          <a:bodyPr/>
          <a:lstStyle/>
          <a:p>
            <a:pPr>
              <a:defRPr/>
            </a:pPr>
            <a:fld id="{058484C9-490D-4D29-B553-93C8E0EC740C}" type="slidenum">
              <a:rPr lang="ru-RU" sz="1600" smtClean="0"/>
              <a:pPr>
                <a:defRPr/>
              </a:pPr>
              <a:t>13</a:t>
            </a:fld>
            <a:endParaRPr lang="ru-RU" sz="1600" dirty="0"/>
          </a:p>
        </p:txBody>
      </p:sp>
      <p:sp>
        <p:nvSpPr>
          <p:cNvPr id="116739" name="Text Box 3"/>
          <p:cNvSpPr txBox="1">
            <a:spLocks noChangeArrowheads="1"/>
          </p:cNvSpPr>
          <p:nvPr/>
        </p:nvSpPr>
        <p:spPr bwMode="auto">
          <a:xfrm>
            <a:off x="143000" y="1194584"/>
            <a:ext cx="8821488" cy="3970318"/>
          </a:xfrm>
          <a:prstGeom prst="rect">
            <a:avLst/>
          </a:prstGeom>
          <a:solidFill>
            <a:schemeClr val="tx1"/>
          </a:solidFill>
          <a:ln w="9525">
            <a:noFill/>
            <a:miter lim="800000"/>
            <a:headEnd/>
            <a:tailEnd/>
          </a:ln>
        </p:spPr>
        <p:txBody>
          <a:bodyPr wrap="square">
            <a:spAutoFit/>
          </a:bodyPr>
          <a:lstStyle/>
          <a:p>
            <a:pPr marL="452438" indent="-452438">
              <a:spcBef>
                <a:spcPct val="50000"/>
              </a:spcBef>
              <a:buClr>
                <a:srgbClr val="FF0000"/>
              </a:buClr>
              <a:buFont typeface="Wingdings" panose="05000000000000000000" pitchFamily="2" charset="2"/>
              <a:buChar char="Ø"/>
            </a:pPr>
            <a:r>
              <a:rPr lang="ru-RU" sz="2800" b="1" dirty="0" smtClean="0">
                <a:solidFill>
                  <a:srgbClr val="0000FF"/>
                </a:solidFill>
                <a:latin typeface="Book Antiqua" panose="02040602050305030304" pitchFamily="18" charset="0"/>
              </a:rPr>
              <a:t>это государственная система организационно-методического и правового управления субъектами, нормами, средствами и видами деятельности по обеспечению такого состояния измерений, при котором их результаты выражены в узаконенных единицах величин и погрешности измерений не выходят за установленные границы с заданной вероятностью.</a:t>
            </a:r>
            <a:endParaRPr lang="ru-RU" sz="2800" b="1" dirty="0">
              <a:solidFill>
                <a:srgbClr val="0000FF"/>
              </a:solidFill>
              <a:latin typeface="Book Antiqua" panose="0204060205030503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p:cNvSpPr>
          <p:nvPr>
            <p:ph type="title"/>
          </p:nvPr>
        </p:nvSpPr>
        <p:spPr>
          <a:xfrm>
            <a:off x="0" y="0"/>
            <a:ext cx="9144000" cy="565150"/>
          </a:xfrm>
          <a:solidFill>
            <a:srgbClr val="FFFF00"/>
          </a:solidFill>
          <a:ln w="57150">
            <a:solidFill>
              <a:srgbClr val="0000FF"/>
            </a:solidFill>
          </a:ln>
        </p:spPr>
        <p:txBody>
          <a:bodyPr>
            <a:normAutofit fontScale="90000"/>
          </a:bodyPr>
          <a:lstStyle/>
          <a:p>
            <a:pPr algn="ctr" eaLnBrk="1" hangingPunct="1"/>
            <a:r>
              <a:rPr lang="ru-RU" sz="1800" b="1" dirty="0" smtClean="0">
                <a:solidFill>
                  <a:srgbClr val="FF0000"/>
                </a:solidFill>
                <a:latin typeface="Book Antiqua" pitchFamily="18" charset="0"/>
              </a:rPr>
              <a:t>Государственная система обеспечения</a:t>
            </a:r>
            <a:br>
              <a:rPr lang="ru-RU" sz="1800" b="1" dirty="0" smtClean="0">
                <a:solidFill>
                  <a:srgbClr val="FF0000"/>
                </a:solidFill>
                <a:latin typeface="Book Antiqua" pitchFamily="18" charset="0"/>
              </a:rPr>
            </a:br>
            <a:r>
              <a:rPr lang="ru-RU" sz="1800" b="1" dirty="0" smtClean="0">
                <a:solidFill>
                  <a:srgbClr val="FF0000"/>
                </a:solidFill>
                <a:latin typeface="Book Antiqua" pitchFamily="18" charset="0"/>
              </a:rPr>
              <a:t>единства измерений</a:t>
            </a:r>
          </a:p>
        </p:txBody>
      </p:sp>
      <p:sp>
        <p:nvSpPr>
          <p:cNvPr id="22" name="Номер слайда 5"/>
          <p:cNvSpPr>
            <a:spLocks noGrp="1"/>
          </p:cNvSpPr>
          <p:nvPr>
            <p:ph type="sldNum" sz="quarter" idx="12"/>
          </p:nvPr>
        </p:nvSpPr>
        <p:spPr>
          <a:xfrm>
            <a:off x="8287093" y="6188075"/>
            <a:ext cx="856907" cy="669925"/>
          </a:xfrm>
        </p:spPr>
        <p:txBody>
          <a:bodyPr/>
          <a:lstStyle/>
          <a:p>
            <a:pPr>
              <a:defRPr/>
            </a:pPr>
            <a:fld id="{AC8E8A8A-7CF5-49C8-A234-79DBDEBC0279}" type="slidenum">
              <a:rPr lang="ru-RU" sz="1600"/>
              <a:pPr>
                <a:defRPr/>
              </a:pPr>
              <a:t>14</a:t>
            </a:fld>
            <a:endParaRPr lang="ru-RU" sz="1600" dirty="0"/>
          </a:p>
        </p:txBody>
      </p:sp>
      <p:sp>
        <p:nvSpPr>
          <p:cNvPr id="117764" name="Rectangle 4"/>
          <p:cNvSpPr>
            <a:spLocks noChangeArrowheads="1"/>
          </p:cNvSpPr>
          <p:nvPr/>
        </p:nvSpPr>
        <p:spPr bwMode="auto">
          <a:xfrm>
            <a:off x="2967831" y="519890"/>
            <a:ext cx="3578224" cy="338554"/>
          </a:xfrm>
          <a:prstGeom prst="rect">
            <a:avLst/>
          </a:prstGeom>
          <a:noFill/>
          <a:ln w="9525">
            <a:noFill/>
            <a:miter lim="800000"/>
            <a:headEnd/>
            <a:tailEnd/>
          </a:ln>
        </p:spPr>
        <p:txBody>
          <a:bodyPr wrap="none">
            <a:spAutoFit/>
          </a:bodyPr>
          <a:lstStyle/>
          <a:p>
            <a:r>
              <a:rPr lang="ru-RU" sz="1600" b="1" dirty="0">
                <a:solidFill>
                  <a:srgbClr val="000000"/>
                </a:solidFill>
                <a:latin typeface="Book Antiqua" pitchFamily="18" charset="0"/>
              </a:rPr>
              <a:t>состоит из следующих подсистем:</a:t>
            </a:r>
          </a:p>
        </p:txBody>
      </p:sp>
      <p:sp>
        <p:nvSpPr>
          <p:cNvPr id="117765" name="Rectangle 5"/>
          <p:cNvSpPr>
            <a:spLocks noChangeArrowheads="1"/>
          </p:cNvSpPr>
          <p:nvPr/>
        </p:nvSpPr>
        <p:spPr bwMode="auto">
          <a:xfrm>
            <a:off x="139868" y="2060848"/>
            <a:ext cx="3024319" cy="1298817"/>
          </a:xfrm>
          <a:prstGeom prst="rect">
            <a:avLst/>
          </a:prstGeom>
          <a:solidFill>
            <a:schemeClr val="tx1"/>
          </a:solidFill>
          <a:ln w="9525">
            <a:noFill/>
            <a:miter lim="800000"/>
            <a:headEnd/>
            <a:tailEnd/>
          </a:ln>
        </p:spPr>
        <p:txBody>
          <a:bodyPr wrap="square">
            <a:spAutoFit/>
          </a:bodyPr>
          <a:lstStyle/>
          <a:p>
            <a:pPr>
              <a:lnSpc>
                <a:spcPct val="80000"/>
              </a:lnSpc>
              <a:buFont typeface="Arial" charset="0"/>
              <a:buNone/>
            </a:pPr>
            <a:r>
              <a:rPr lang="ru-RU" sz="1400" dirty="0" smtClean="0">
                <a:solidFill>
                  <a:srgbClr val="000000"/>
                </a:solidFill>
                <a:latin typeface="Book Antiqua" pitchFamily="18" charset="0"/>
              </a:rPr>
              <a:t>комплекс </a:t>
            </a:r>
            <a:r>
              <a:rPr lang="ru-RU" sz="1400" dirty="0">
                <a:solidFill>
                  <a:srgbClr val="000000"/>
                </a:solidFill>
                <a:latin typeface="Book Antiqua" pitchFamily="18" charset="0"/>
              </a:rPr>
              <a:t>взаимосвязанных законодательных и подзаконных актов, объединенных общей целевой направленностью и устанавливающих согласованные требования к взаимосвязанным объектам деятельности по ОЕИ</a:t>
            </a:r>
          </a:p>
        </p:txBody>
      </p:sp>
      <p:sp>
        <p:nvSpPr>
          <p:cNvPr id="117766" name="Rectangle 6"/>
          <p:cNvSpPr>
            <a:spLocks noChangeArrowheads="1"/>
          </p:cNvSpPr>
          <p:nvPr/>
        </p:nvSpPr>
        <p:spPr bwMode="auto">
          <a:xfrm>
            <a:off x="3326434" y="2060848"/>
            <a:ext cx="2973905" cy="4875181"/>
          </a:xfrm>
          <a:prstGeom prst="rect">
            <a:avLst/>
          </a:prstGeom>
          <a:solidFill>
            <a:schemeClr val="tx1"/>
          </a:solidFill>
          <a:ln w="9525">
            <a:noFill/>
            <a:miter lim="800000"/>
            <a:headEnd/>
            <a:tailEnd/>
          </a:ln>
        </p:spPr>
        <p:txBody>
          <a:bodyPr wrap="square">
            <a:spAutoFit/>
          </a:bodyPr>
          <a:lstStyle/>
          <a:p>
            <a:r>
              <a:rPr lang="ru-RU" sz="1400" dirty="0" smtClean="0">
                <a:solidFill>
                  <a:srgbClr val="000000"/>
                </a:solidFill>
                <a:latin typeface="Book Antiqua" pitchFamily="18" charset="0"/>
              </a:rPr>
              <a:t>представлена </a:t>
            </a:r>
            <a:r>
              <a:rPr lang="ru-RU" sz="1400" dirty="0">
                <a:solidFill>
                  <a:srgbClr val="000000"/>
                </a:solidFill>
                <a:latin typeface="Book Antiqua" pitchFamily="18" charset="0"/>
              </a:rPr>
              <a:t>совокупностью: </a:t>
            </a:r>
          </a:p>
          <a:p>
            <a:pPr marL="285750" indent="-285750">
              <a:lnSpc>
                <a:spcPct val="80000"/>
              </a:lnSpc>
              <a:buClr>
                <a:srgbClr val="FF0000"/>
              </a:buClr>
              <a:buFont typeface="Wingdings" panose="05000000000000000000" pitchFamily="2" charset="2"/>
              <a:buChar char="Ø"/>
            </a:pPr>
            <a:r>
              <a:rPr lang="ru-RU" sz="1400" dirty="0" smtClean="0">
                <a:solidFill>
                  <a:srgbClr val="000000"/>
                </a:solidFill>
                <a:latin typeface="Book Antiqua" pitchFamily="18" charset="0"/>
              </a:rPr>
              <a:t>межгосударственных</a:t>
            </a:r>
            <a:r>
              <a:rPr lang="ru-RU" sz="1400" dirty="0">
                <a:solidFill>
                  <a:srgbClr val="000000"/>
                </a:solidFill>
                <a:latin typeface="Book Antiqua" pitchFamily="18" charset="0"/>
              </a:rPr>
              <a:t>, государственных эталонов, </a:t>
            </a:r>
            <a:r>
              <a:rPr lang="ru-RU" sz="1400" dirty="0" smtClean="0">
                <a:solidFill>
                  <a:srgbClr val="000000"/>
                </a:solidFill>
                <a:latin typeface="Book Antiqua" pitchFamily="18" charset="0"/>
              </a:rPr>
              <a:t>эталонов </a:t>
            </a:r>
            <a:r>
              <a:rPr lang="ru-RU" sz="1400" dirty="0">
                <a:solidFill>
                  <a:srgbClr val="000000"/>
                </a:solidFill>
                <a:latin typeface="Book Antiqua" pitchFamily="18" charset="0"/>
              </a:rPr>
              <a:t>единиц величин и </a:t>
            </a:r>
            <a:r>
              <a:rPr lang="ru-RU" sz="1400" dirty="0" smtClean="0">
                <a:solidFill>
                  <a:srgbClr val="000000"/>
                </a:solidFill>
                <a:latin typeface="Book Antiqua" pitchFamily="18" charset="0"/>
              </a:rPr>
              <a:t>шкал </a:t>
            </a:r>
            <a:r>
              <a:rPr lang="ru-RU" sz="1400" dirty="0">
                <a:solidFill>
                  <a:srgbClr val="000000"/>
                </a:solidFill>
                <a:latin typeface="Book Antiqua" pitchFamily="18" charset="0"/>
              </a:rPr>
              <a:t>измерений; </a:t>
            </a:r>
          </a:p>
          <a:p>
            <a:pPr marL="285750" indent="-285750">
              <a:lnSpc>
                <a:spcPct val="80000"/>
              </a:lnSpc>
              <a:buClr>
                <a:srgbClr val="FF0000"/>
              </a:buClr>
              <a:buFont typeface="Wingdings" panose="05000000000000000000" pitchFamily="2" charset="2"/>
              <a:buChar char="Ø"/>
            </a:pPr>
            <a:r>
              <a:rPr lang="ru-RU" sz="1400" dirty="0" smtClean="0">
                <a:solidFill>
                  <a:srgbClr val="000000"/>
                </a:solidFill>
                <a:latin typeface="Book Antiqua" pitchFamily="18" charset="0"/>
              </a:rPr>
              <a:t>стандартных </a:t>
            </a:r>
            <a:r>
              <a:rPr lang="ru-RU" sz="1400" dirty="0">
                <a:solidFill>
                  <a:srgbClr val="000000"/>
                </a:solidFill>
                <a:latin typeface="Book Antiqua" pitchFamily="18" charset="0"/>
              </a:rPr>
              <a:t>образцов состава и </a:t>
            </a:r>
            <a:r>
              <a:rPr lang="ru-RU" sz="1400" dirty="0" smtClean="0">
                <a:solidFill>
                  <a:srgbClr val="000000"/>
                </a:solidFill>
                <a:latin typeface="Book Antiqua" pitchFamily="18" charset="0"/>
              </a:rPr>
              <a:t>свойств </a:t>
            </a:r>
            <a:r>
              <a:rPr lang="ru-RU" sz="1400" dirty="0">
                <a:solidFill>
                  <a:srgbClr val="000000"/>
                </a:solidFill>
                <a:latin typeface="Book Antiqua" pitchFamily="18" charset="0"/>
              </a:rPr>
              <a:t>веществ и </a:t>
            </a:r>
            <a:r>
              <a:rPr lang="ru-RU" sz="1400" dirty="0" smtClean="0">
                <a:solidFill>
                  <a:srgbClr val="000000"/>
                </a:solidFill>
                <a:latin typeface="Book Antiqua" pitchFamily="18" charset="0"/>
              </a:rPr>
              <a:t>материалов</a:t>
            </a:r>
            <a:r>
              <a:rPr lang="ru-RU" sz="1400" dirty="0">
                <a:solidFill>
                  <a:srgbClr val="000000"/>
                </a:solidFill>
                <a:latin typeface="Book Antiqua" pitchFamily="18" charset="0"/>
              </a:rPr>
              <a:t>; </a:t>
            </a:r>
          </a:p>
          <a:p>
            <a:pPr marL="285750" indent="-285750">
              <a:lnSpc>
                <a:spcPct val="80000"/>
              </a:lnSpc>
              <a:spcBef>
                <a:spcPct val="10000"/>
              </a:spcBef>
              <a:buClr>
                <a:srgbClr val="FF0000"/>
              </a:buClr>
              <a:buFont typeface="Wingdings" panose="05000000000000000000" pitchFamily="2" charset="2"/>
              <a:buChar char="Ø"/>
            </a:pPr>
            <a:r>
              <a:rPr lang="ru-RU" sz="1400" dirty="0" smtClean="0">
                <a:solidFill>
                  <a:srgbClr val="000000"/>
                </a:solidFill>
                <a:latin typeface="Book Antiqua" pitchFamily="18" charset="0"/>
              </a:rPr>
              <a:t>стандартных справочных данных </a:t>
            </a:r>
            <a:r>
              <a:rPr lang="ru-RU" sz="1400" dirty="0">
                <a:solidFill>
                  <a:srgbClr val="000000"/>
                </a:solidFill>
                <a:latin typeface="Book Antiqua" pitchFamily="18" charset="0"/>
              </a:rPr>
              <a:t>о физических </a:t>
            </a:r>
            <a:r>
              <a:rPr lang="ru-RU" sz="1400" dirty="0" smtClean="0">
                <a:solidFill>
                  <a:srgbClr val="000000"/>
                </a:solidFill>
                <a:latin typeface="Book Antiqua" pitchFamily="18" charset="0"/>
              </a:rPr>
              <a:t>константах и </a:t>
            </a:r>
            <a:r>
              <a:rPr lang="ru-RU" sz="1400" dirty="0">
                <a:solidFill>
                  <a:srgbClr val="000000"/>
                </a:solidFill>
                <a:latin typeface="Book Antiqua" pitchFamily="18" charset="0"/>
              </a:rPr>
              <a:t>свойствах веществ и материалов; </a:t>
            </a:r>
          </a:p>
          <a:p>
            <a:pPr marL="285750" indent="-285750">
              <a:lnSpc>
                <a:spcPct val="80000"/>
              </a:lnSpc>
              <a:spcBef>
                <a:spcPct val="10000"/>
              </a:spcBef>
              <a:buClr>
                <a:srgbClr val="FF0000"/>
              </a:buClr>
              <a:buFont typeface="Wingdings" panose="05000000000000000000" pitchFamily="2" charset="2"/>
              <a:buChar char="Ø"/>
            </a:pPr>
            <a:r>
              <a:rPr lang="ru-RU" sz="1400" dirty="0" smtClean="0">
                <a:solidFill>
                  <a:srgbClr val="000000"/>
                </a:solidFill>
                <a:latin typeface="Book Antiqua" pitchFamily="18" charset="0"/>
              </a:rPr>
              <a:t>средств </a:t>
            </a:r>
            <a:r>
              <a:rPr lang="ru-RU" sz="1400" dirty="0">
                <a:solidFill>
                  <a:srgbClr val="000000"/>
                </a:solidFill>
                <a:latin typeface="Book Antiqua" pitchFamily="18" charset="0"/>
              </a:rPr>
              <a:t>измерений и </a:t>
            </a:r>
            <a:r>
              <a:rPr lang="ru-RU" sz="1400" dirty="0" smtClean="0">
                <a:solidFill>
                  <a:srgbClr val="000000"/>
                </a:solidFill>
                <a:latin typeface="Book Antiqua" pitchFamily="18" charset="0"/>
              </a:rPr>
              <a:t>испытательного оборудования</a:t>
            </a:r>
            <a:r>
              <a:rPr lang="ru-RU" sz="1400" dirty="0">
                <a:solidFill>
                  <a:srgbClr val="000000"/>
                </a:solidFill>
                <a:latin typeface="Book Antiqua" pitchFamily="18" charset="0"/>
              </a:rPr>
              <a:t>, необходимых </a:t>
            </a:r>
            <a:r>
              <a:rPr lang="ru-RU" sz="1400" dirty="0" smtClean="0">
                <a:solidFill>
                  <a:srgbClr val="000000"/>
                </a:solidFill>
                <a:latin typeface="Book Antiqua" pitchFamily="18" charset="0"/>
              </a:rPr>
              <a:t>для </a:t>
            </a:r>
            <a:r>
              <a:rPr lang="ru-RU" sz="1400" dirty="0">
                <a:solidFill>
                  <a:srgbClr val="000000"/>
                </a:solidFill>
                <a:latin typeface="Book Antiqua" pitchFamily="18" charset="0"/>
              </a:rPr>
              <a:t>осуществления метрологического </a:t>
            </a:r>
            <a:r>
              <a:rPr lang="ru-RU" sz="1400" dirty="0" smtClean="0">
                <a:solidFill>
                  <a:srgbClr val="000000"/>
                </a:solidFill>
                <a:latin typeface="Book Antiqua" pitchFamily="18" charset="0"/>
              </a:rPr>
              <a:t>контроля </a:t>
            </a:r>
            <a:r>
              <a:rPr lang="ru-RU" sz="1400" dirty="0">
                <a:solidFill>
                  <a:srgbClr val="000000"/>
                </a:solidFill>
                <a:latin typeface="Book Antiqua" pitchFamily="18" charset="0"/>
              </a:rPr>
              <a:t>и надзора; </a:t>
            </a:r>
          </a:p>
          <a:p>
            <a:pPr marL="285750" indent="-285750">
              <a:lnSpc>
                <a:spcPct val="80000"/>
              </a:lnSpc>
              <a:spcBef>
                <a:spcPct val="10000"/>
              </a:spcBef>
              <a:buClr>
                <a:srgbClr val="FF0000"/>
              </a:buClr>
              <a:buFont typeface="Wingdings" panose="05000000000000000000" pitchFamily="2" charset="2"/>
              <a:buChar char="Ø"/>
            </a:pPr>
            <a:r>
              <a:rPr lang="ru-RU" sz="1400" dirty="0" smtClean="0">
                <a:solidFill>
                  <a:srgbClr val="000000"/>
                </a:solidFill>
                <a:latin typeface="Book Antiqua" pitchFamily="18" charset="0"/>
              </a:rPr>
              <a:t>специальных </a:t>
            </a:r>
            <a:r>
              <a:rPr lang="ru-RU" sz="1400" dirty="0">
                <a:solidFill>
                  <a:srgbClr val="000000"/>
                </a:solidFill>
                <a:latin typeface="Book Antiqua" pitchFamily="18" charset="0"/>
              </a:rPr>
              <a:t>зданий и </a:t>
            </a:r>
            <a:r>
              <a:rPr lang="ru-RU" sz="1400" dirty="0" smtClean="0">
                <a:solidFill>
                  <a:srgbClr val="000000"/>
                </a:solidFill>
                <a:latin typeface="Book Antiqua" pitchFamily="18" charset="0"/>
              </a:rPr>
              <a:t>сооружений для </a:t>
            </a:r>
            <a:r>
              <a:rPr lang="ru-RU" sz="1400" dirty="0">
                <a:solidFill>
                  <a:srgbClr val="000000"/>
                </a:solidFill>
                <a:latin typeface="Book Antiqua" pitchFamily="18" charset="0"/>
              </a:rPr>
              <a:t>проведения высокоточных </a:t>
            </a:r>
            <a:r>
              <a:rPr lang="ru-RU" sz="1400" dirty="0" smtClean="0">
                <a:solidFill>
                  <a:srgbClr val="000000"/>
                </a:solidFill>
                <a:latin typeface="Book Antiqua" pitchFamily="18" charset="0"/>
              </a:rPr>
              <a:t> измерений </a:t>
            </a:r>
            <a:r>
              <a:rPr lang="ru-RU" sz="1400" dirty="0">
                <a:solidFill>
                  <a:srgbClr val="000000"/>
                </a:solidFill>
                <a:latin typeface="Book Antiqua" pitchFamily="18" charset="0"/>
              </a:rPr>
              <a:t>в метрологических целях; </a:t>
            </a:r>
          </a:p>
          <a:p>
            <a:pPr marL="285750" indent="-285750">
              <a:lnSpc>
                <a:spcPct val="80000"/>
              </a:lnSpc>
              <a:spcBef>
                <a:spcPct val="10000"/>
              </a:spcBef>
              <a:buClr>
                <a:srgbClr val="FF0000"/>
              </a:buClr>
              <a:buFont typeface="Wingdings" panose="05000000000000000000" pitchFamily="2" charset="2"/>
              <a:buChar char="Ø"/>
            </a:pPr>
            <a:r>
              <a:rPr lang="ru-RU" sz="1400" dirty="0" smtClean="0">
                <a:solidFill>
                  <a:srgbClr val="000000"/>
                </a:solidFill>
                <a:latin typeface="Book Antiqua" pitchFamily="18" charset="0"/>
              </a:rPr>
              <a:t>научно-исследовательских</a:t>
            </a:r>
            <a:r>
              <a:rPr lang="ru-RU" sz="1400" dirty="0">
                <a:solidFill>
                  <a:srgbClr val="000000"/>
                </a:solidFill>
                <a:latin typeface="Book Antiqua" pitchFamily="18" charset="0"/>
              </a:rPr>
              <a:t>, эталонных, </a:t>
            </a:r>
            <a:r>
              <a:rPr lang="ru-RU" sz="1400" dirty="0" smtClean="0">
                <a:solidFill>
                  <a:srgbClr val="000000"/>
                </a:solidFill>
                <a:latin typeface="Book Antiqua" pitchFamily="18" charset="0"/>
              </a:rPr>
              <a:t>испытательных</a:t>
            </a:r>
            <a:r>
              <a:rPr lang="ru-RU" sz="1400" dirty="0">
                <a:solidFill>
                  <a:srgbClr val="000000"/>
                </a:solidFill>
                <a:latin typeface="Book Antiqua" pitchFamily="18" charset="0"/>
              </a:rPr>
              <a:t>, калибровочных и </a:t>
            </a:r>
            <a:r>
              <a:rPr lang="ru-RU" sz="1400" dirty="0" smtClean="0">
                <a:solidFill>
                  <a:srgbClr val="000000"/>
                </a:solidFill>
                <a:latin typeface="Book Antiqua" pitchFamily="18" charset="0"/>
              </a:rPr>
              <a:t>измерительных лабораторий</a:t>
            </a:r>
            <a:endParaRPr lang="ru-RU" sz="1400" dirty="0">
              <a:solidFill>
                <a:srgbClr val="000000"/>
              </a:solidFill>
              <a:latin typeface="Book Antiqua" pitchFamily="18" charset="0"/>
            </a:endParaRPr>
          </a:p>
        </p:txBody>
      </p:sp>
      <p:sp>
        <p:nvSpPr>
          <p:cNvPr id="117767" name="Rectangle 7"/>
          <p:cNvSpPr>
            <a:spLocks noChangeArrowheads="1"/>
          </p:cNvSpPr>
          <p:nvPr/>
        </p:nvSpPr>
        <p:spPr bwMode="auto">
          <a:xfrm>
            <a:off x="6516688" y="2060848"/>
            <a:ext cx="2508278" cy="609398"/>
          </a:xfrm>
          <a:prstGeom prst="rect">
            <a:avLst/>
          </a:prstGeom>
          <a:solidFill>
            <a:schemeClr val="tx1"/>
          </a:solidFill>
          <a:ln w="9525">
            <a:noFill/>
            <a:miter lim="800000"/>
            <a:headEnd/>
            <a:tailEnd/>
          </a:ln>
        </p:spPr>
        <p:txBody>
          <a:bodyPr wrap="square">
            <a:spAutoFit/>
          </a:bodyPr>
          <a:lstStyle/>
          <a:p>
            <a:pPr algn="ctr">
              <a:lnSpc>
                <a:spcPct val="80000"/>
              </a:lnSpc>
            </a:pPr>
            <a:r>
              <a:rPr lang="ru-RU" sz="1400" dirty="0" smtClean="0">
                <a:solidFill>
                  <a:srgbClr val="000000"/>
                </a:solidFill>
                <a:latin typeface="Book Antiqua" pitchFamily="18" charset="0"/>
              </a:rPr>
              <a:t>представлена </a:t>
            </a:r>
            <a:endParaRPr lang="ru-RU" sz="1400" dirty="0">
              <a:solidFill>
                <a:srgbClr val="000000"/>
              </a:solidFill>
              <a:latin typeface="Book Antiqua" pitchFamily="18" charset="0"/>
            </a:endParaRPr>
          </a:p>
          <a:p>
            <a:pPr algn="ctr">
              <a:lnSpc>
                <a:spcPct val="80000"/>
              </a:lnSpc>
            </a:pPr>
            <a:r>
              <a:rPr lang="ru-RU" sz="1400" dirty="0" smtClean="0">
                <a:solidFill>
                  <a:srgbClr val="000000"/>
                </a:solidFill>
                <a:latin typeface="Book Antiqua" pitchFamily="18" charset="0"/>
              </a:rPr>
              <a:t>метрологическими службами</a:t>
            </a:r>
            <a:endParaRPr lang="ru-RU" dirty="0">
              <a:solidFill>
                <a:srgbClr val="000000"/>
              </a:solidFill>
            </a:endParaRPr>
          </a:p>
        </p:txBody>
      </p:sp>
      <p:sp>
        <p:nvSpPr>
          <p:cNvPr id="117768" name="Rectangle 8"/>
          <p:cNvSpPr>
            <a:spLocks/>
          </p:cNvSpPr>
          <p:nvPr/>
        </p:nvSpPr>
        <p:spPr bwMode="auto">
          <a:xfrm>
            <a:off x="863600" y="5157788"/>
            <a:ext cx="2844800" cy="503237"/>
          </a:xfrm>
          <a:prstGeom prst="rect">
            <a:avLst/>
          </a:prstGeom>
          <a:noFill/>
          <a:ln w="9525">
            <a:noFill/>
            <a:miter lim="800000"/>
            <a:headEnd/>
            <a:tailEnd/>
          </a:ln>
        </p:spPr>
        <p:txBody>
          <a:bodyPr/>
          <a:lstStyle/>
          <a:p>
            <a:pPr marL="342900" indent="-342900">
              <a:lnSpc>
                <a:spcPct val="80000"/>
              </a:lnSpc>
              <a:buFont typeface="Arial" charset="0"/>
              <a:buNone/>
            </a:pPr>
            <a:endParaRPr lang="ru-RU" sz="2800" b="1">
              <a:solidFill>
                <a:srgbClr val="FFFFFF"/>
              </a:solidFill>
              <a:latin typeface="Book Antiqua" pitchFamily="18" charset="0"/>
            </a:endParaRPr>
          </a:p>
        </p:txBody>
      </p:sp>
      <p:sp>
        <p:nvSpPr>
          <p:cNvPr id="117769" name="Rectangle 9"/>
          <p:cNvSpPr>
            <a:spLocks noChangeArrowheads="1"/>
          </p:cNvSpPr>
          <p:nvPr/>
        </p:nvSpPr>
        <p:spPr bwMode="auto">
          <a:xfrm>
            <a:off x="6546054" y="2804832"/>
            <a:ext cx="2478911" cy="503237"/>
          </a:xfrm>
          <a:prstGeom prst="rect">
            <a:avLst/>
          </a:prstGeom>
          <a:solidFill>
            <a:schemeClr val="accent2">
              <a:lumMod val="20000"/>
              <a:lumOff val="80000"/>
            </a:schemeClr>
          </a:solidFill>
          <a:ln w="28575">
            <a:solidFill>
              <a:srgbClr val="0000FF"/>
            </a:solidFill>
            <a:miter lim="800000"/>
            <a:headEnd/>
            <a:tailEnd/>
          </a:ln>
        </p:spPr>
        <p:txBody>
          <a:bodyPr wrap="none" anchor="ctr"/>
          <a:lstStyle/>
          <a:p>
            <a:pPr algn="ctr">
              <a:lnSpc>
                <a:spcPct val="80000"/>
              </a:lnSpc>
            </a:pPr>
            <a:r>
              <a:rPr lang="ru-RU" sz="1400" b="1" dirty="0">
                <a:solidFill>
                  <a:srgbClr val="000000"/>
                </a:solidFill>
                <a:latin typeface="Book Antiqua" pitchFamily="18" charset="0"/>
              </a:rPr>
              <a:t>Метрологическая служба </a:t>
            </a:r>
          </a:p>
          <a:p>
            <a:pPr algn="ctr">
              <a:lnSpc>
                <a:spcPct val="80000"/>
              </a:lnSpc>
            </a:pPr>
            <a:r>
              <a:rPr lang="ru-RU" sz="1400" b="1" dirty="0">
                <a:solidFill>
                  <a:srgbClr val="000000"/>
                </a:solidFill>
                <a:latin typeface="Book Antiqua" pitchFamily="18" charset="0"/>
              </a:rPr>
              <a:t>России</a:t>
            </a:r>
          </a:p>
        </p:txBody>
      </p:sp>
      <p:sp>
        <p:nvSpPr>
          <p:cNvPr id="117770" name="Rectangle 10"/>
          <p:cNvSpPr>
            <a:spLocks noChangeArrowheads="1"/>
          </p:cNvSpPr>
          <p:nvPr/>
        </p:nvSpPr>
        <p:spPr bwMode="auto">
          <a:xfrm>
            <a:off x="6372200" y="3716387"/>
            <a:ext cx="1584325" cy="720725"/>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a:lnSpc>
                <a:spcPct val="80000"/>
              </a:lnSpc>
            </a:pPr>
            <a:r>
              <a:rPr lang="ru-RU" sz="1400" dirty="0">
                <a:solidFill>
                  <a:srgbClr val="000000"/>
                </a:solidFill>
                <a:latin typeface="Book Antiqua" pitchFamily="18" charset="0"/>
              </a:rPr>
              <a:t>Государственная</a:t>
            </a:r>
          </a:p>
          <a:p>
            <a:pPr algn="ctr">
              <a:lnSpc>
                <a:spcPct val="80000"/>
              </a:lnSpc>
            </a:pPr>
            <a:r>
              <a:rPr lang="ru-RU" sz="1400" dirty="0">
                <a:solidFill>
                  <a:srgbClr val="000000"/>
                </a:solidFill>
                <a:latin typeface="Book Antiqua" pitchFamily="18" charset="0"/>
              </a:rPr>
              <a:t>Метрологическая</a:t>
            </a:r>
          </a:p>
          <a:p>
            <a:pPr algn="ctr">
              <a:lnSpc>
                <a:spcPct val="80000"/>
              </a:lnSpc>
            </a:pPr>
            <a:r>
              <a:rPr lang="ru-RU" sz="1400" dirty="0">
                <a:solidFill>
                  <a:srgbClr val="000000"/>
                </a:solidFill>
                <a:latin typeface="Book Antiqua" pitchFamily="18" charset="0"/>
              </a:rPr>
              <a:t> служба </a:t>
            </a:r>
          </a:p>
          <a:p>
            <a:pPr algn="ctr">
              <a:lnSpc>
                <a:spcPct val="80000"/>
              </a:lnSpc>
            </a:pPr>
            <a:r>
              <a:rPr lang="ru-RU" sz="1400" dirty="0">
                <a:solidFill>
                  <a:srgbClr val="000000"/>
                </a:solidFill>
                <a:latin typeface="Book Antiqua" pitchFamily="18" charset="0"/>
              </a:rPr>
              <a:t>(</a:t>
            </a:r>
            <a:r>
              <a:rPr lang="ru-RU" sz="1400" b="1" dirty="0">
                <a:solidFill>
                  <a:srgbClr val="FF0000"/>
                </a:solidFill>
                <a:latin typeface="Book Antiqua" pitchFamily="18" charset="0"/>
              </a:rPr>
              <a:t>ГМС</a:t>
            </a:r>
            <a:r>
              <a:rPr lang="ru-RU" sz="1400" dirty="0">
                <a:solidFill>
                  <a:srgbClr val="000000"/>
                </a:solidFill>
                <a:latin typeface="Book Antiqua" pitchFamily="18" charset="0"/>
              </a:rPr>
              <a:t>)</a:t>
            </a:r>
          </a:p>
        </p:txBody>
      </p:sp>
      <p:sp>
        <p:nvSpPr>
          <p:cNvPr id="117771" name="Rectangle 11"/>
          <p:cNvSpPr>
            <a:spLocks noChangeArrowheads="1"/>
          </p:cNvSpPr>
          <p:nvPr/>
        </p:nvSpPr>
        <p:spPr bwMode="auto">
          <a:xfrm>
            <a:off x="7380312" y="4654451"/>
            <a:ext cx="1692275" cy="1366837"/>
          </a:xfrm>
          <a:prstGeom prst="rect">
            <a:avLst/>
          </a:prstGeom>
          <a:solidFill>
            <a:schemeClr val="accent4">
              <a:lumMod val="40000"/>
              <a:lumOff val="60000"/>
            </a:schemeClr>
          </a:solidFill>
          <a:ln w="9525">
            <a:solidFill>
              <a:schemeClr val="tx1"/>
            </a:solidFill>
            <a:miter lim="800000"/>
            <a:headEnd/>
            <a:tailEnd/>
          </a:ln>
        </p:spPr>
        <p:txBody>
          <a:bodyPr wrap="none" anchor="ctr"/>
          <a:lstStyle/>
          <a:p>
            <a:pPr algn="ctr">
              <a:lnSpc>
                <a:spcPct val="80000"/>
              </a:lnSpc>
            </a:pPr>
            <a:r>
              <a:rPr lang="ru-RU" sz="1400" dirty="0">
                <a:solidFill>
                  <a:srgbClr val="000000"/>
                </a:solidFill>
                <a:latin typeface="Book Antiqua" pitchFamily="18" charset="0"/>
              </a:rPr>
              <a:t>метрологические </a:t>
            </a:r>
          </a:p>
          <a:p>
            <a:pPr algn="ctr">
              <a:lnSpc>
                <a:spcPct val="80000"/>
              </a:lnSpc>
            </a:pPr>
            <a:r>
              <a:rPr lang="ru-RU" sz="1400" dirty="0">
                <a:solidFill>
                  <a:srgbClr val="000000"/>
                </a:solidFill>
                <a:latin typeface="Book Antiqua" pitchFamily="18" charset="0"/>
              </a:rPr>
              <a:t>службы </a:t>
            </a:r>
          </a:p>
          <a:p>
            <a:pPr algn="ctr">
              <a:lnSpc>
                <a:spcPct val="80000"/>
              </a:lnSpc>
            </a:pPr>
            <a:r>
              <a:rPr lang="ru-RU" sz="1400" dirty="0">
                <a:solidFill>
                  <a:srgbClr val="000000"/>
                </a:solidFill>
                <a:latin typeface="Book Antiqua" pitchFamily="18" charset="0"/>
              </a:rPr>
              <a:t>органов </a:t>
            </a:r>
          </a:p>
          <a:p>
            <a:pPr algn="ctr">
              <a:lnSpc>
                <a:spcPct val="80000"/>
              </a:lnSpc>
            </a:pPr>
            <a:r>
              <a:rPr lang="ru-RU" sz="1400" dirty="0">
                <a:solidFill>
                  <a:srgbClr val="000000"/>
                </a:solidFill>
                <a:latin typeface="Book Antiqua" pitchFamily="18" charset="0"/>
              </a:rPr>
              <a:t>Государственного </a:t>
            </a:r>
          </a:p>
          <a:p>
            <a:pPr algn="ctr">
              <a:lnSpc>
                <a:spcPct val="80000"/>
              </a:lnSpc>
            </a:pPr>
            <a:r>
              <a:rPr lang="ru-RU" sz="1400" dirty="0">
                <a:solidFill>
                  <a:srgbClr val="000000"/>
                </a:solidFill>
                <a:latin typeface="Book Antiqua" pitchFamily="18" charset="0"/>
              </a:rPr>
              <a:t>управления и</a:t>
            </a:r>
          </a:p>
          <a:p>
            <a:pPr algn="ctr">
              <a:lnSpc>
                <a:spcPct val="80000"/>
              </a:lnSpc>
            </a:pPr>
            <a:r>
              <a:rPr lang="ru-RU" sz="1400" dirty="0">
                <a:solidFill>
                  <a:srgbClr val="000000"/>
                </a:solidFill>
                <a:latin typeface="Book Antiqua" pitchFamily="18" charset="0"/>
              </a:rPr>
              <a:t> юридических  лиц</a:t>
            </a:r>
          </a:p>
          <a:p>
            <a:pPr algn="ctr">
              <a:lnSpc>
                <a:spcPct val="80000"/>
              </a:lnSpc>
            </a:pPr>
            <a:r>
              <a:rPr lang="ru-RU" sz="1400" dirty="0">
                <a:solidFill>
                  <a:srgbClr val="000000"/>
                </a:solidFill>
                <a:latin typeface="Book Antiqua" pitchFamily="18" charset="0"/>
              </a:rPr>
              <a:t>(</a:t>
            </a:r>
            <a:r>
              <a:rPr lang="ru-RU" sz="1400" b="1" dirty="0">
                <a:solidFill>
                  <a:srgbClr val="FF0000"/>
                </a:solidFill>
                <a:latin typeface="Book Antiqua" pitchFamily="18" charset="0"/>
              </a:rPr>
              <a:t>МС</a:t>
            </a:r>
            <a:r>
              <a:rPr lang="ru-RU" sz="1400" dirty="0">
                <a:solidFill>
                  <a:srgbClr val="000000"/>
                </a:solidFill>
                <a:latin typeface="Book Antiqua" pitchFamily="18" charset="0"/>
              </a:rPr>
              <a:t>) </a:t>
            </a:r>
          </a:p>
        </p:txBody>
      </p:sp>
      <p:sp>
        <p:nvSpPr>
          <p:cNvPr id="117772" name="Line 12"/>
          <p:cNvSpPr>
            <a:spLocks noChangeShapeType="1"/>
          </p:cNvSpPr>
          <p:nvPr/>
        </p:nvSpPr>
        <p:spPr bwMode="auto">
          <a:xfrm flipH="1">
            <a:off x="7133944" y="3308069"/>
            <a:ext cx="678415" cy="356129"/>
          </a:xfrm>
          <a:prstGeom prst="line">
            <a:avLst/>
          </a:prstGeom>
          <a:noFill/>
          <a:ln w="28575">
            <a:solidFill>
              <a:srgbClr val="FF0000"/>
            </a:solidFill>
            <a:round/>
            <a:headEnd/>
            <a:tailEnd type="triangle" w="med" len="med"/>
          </a:ln>
        </p:spPr>
        <p:txBody>
          <a:bodyPr/>
          <a:lstStyle/>
          <a:p>
            <a:endParaRPr lang="ru-RU"/>
          </a:p>
        </p:txBody>
      </p:sp>
      <p:sp>
        <p:nvSpPr>
          <p:cNvPr id="117773" name="Line 13"/>
          <p:cNvSpPr>
            <a:spLocks noChangeShapeType="1"/>
          </p:cNvSpPr>
          <p:nvPr/>
        </p:nvSpPr>
        <p:spPr bwMode="auto">
          <a:xfrm>
            <a:off x="8028385" y="3343933"/>
            <a:ext cx="684156" cy="1310518"/>
          </a:xfrm>
          <a:prstGeom prst="line">
            <a:avLst/>
          </a:prstGeom>
          <a:noFill/>
          <a:ln w="28575">
            <a:solidFill>
              <a:srgbClr val="FF0000"/>
            </a:solidFill>
            <a:round/>
            <a:headEnd/>
            <a:tailEnd type="triangle" w="med" len="med"/>
          </a:ln>
        </p:spPr>
        <p:txBody>
          <a:bodyPr/>
          <a:lstStyle/>
          <a:p>
            <a:endParaRPr lang="ru-RU"/>
          </a:p>
        </p:txBody>
      </p:sp>
      <p:sp>
        <p:nvSpPr>
          <p:cNvPr id="117774" name="Line 14"/>
          <p:cNvSpPr>
            <a:spLocks noChangeShapeType="1"/>
          </p:cNvSpPr>
          <p:nvPr/>
        </p:nvSpPr>
        <p:spPr bwMode="auto">
          <a:xfrm flipH="1">
            <a:off x="1691678" y="805477"/>
            <a:ext cx="2232247" cy="572857"/>
          </a:xfrm>
          <a:prstGeom prst="line">
            <a:avLst/>
          </a:prstGeom>
          <a:noFill/>
          <a:ln w="57150">
            <a:solidFill>
              <a:srgbClr val="FF0000"/>
            </a:solidFill>
            <a:round/>
            <a:headEnd/>
            <a:tailEnd type="triangle" w="med" len="med"/>
          </a:ln>
        </p:spPr>
        <p:txBody>
          <a:bodyPr/>
          <a:lstStyle/>
          <a:p>
            <a:endParaRPr lang="ru-RU"/>
          </a:p>
        </p:txBody>
      </p:sp>
      <p:sp>
        <p:nvSpPr>
          <p:cNvPr id="117775" name="Line 15"/>
          <p:cNvSpPr>
            <a:spLocks noChangeShapeType="1"/>
          </p:cNvSpPr>
          <p:nvPr/>
        </p:nvSpPr>
        <p:spPr bwMode="auto">
          <a:xfrm>
            <a:off x="5508104" y="782489"/>
            <a:ext cx="2304256" cy="630287"/>
          </a:xfrm>
          <a:prstGeom prst="line">
            <a:avLst/>
          </a:prstGeom>
          <a:noFill/>
          <a:ln w="57150">
            <a:solidFill>
              <a:srgbClr val="FF0000"/>
            </a:solidFill>
            <a:round/>
            <a:headEnd/>
            <a:tailEnd type="triangle" w="med" len="med"/>
          </a:ln>
        </p:spPr>
        <p:txBody>
          <a:bodyPr/>
          <a:lstStyle/>
          <a:p>
            <a:endParaRPr lang="ru-RU"/>
          </a:p>
        </p:txBody>
      </p:sp>
      <p:sp>
        <p:nvSpPr>
          <p:cNvPr id="117776" name="Line 16"/>
          <p:cNvSpPr>
            <a:spLocks noChangeShapeType="1"/>
          </p:cNvSpPr>
          <p:nvPr/>
        </p:nvSpPr>
        <p:spPr bwMode="auto">
          <a:xfrm flipH="1">
            <a:off x="4716014" y="764704"/>
            <a:ext cx="2" cy="665934"/>
          </a:xfrm>
          <a:prstGeom prst="line">
            <a:avLst/>
          </a:prstGeom>
          <a:noFill/>
          <a:ln w="57150">
            <a:solidFill>
              <a:srgbClr val="FF0000"/>
            </a:solidFill>
            <a:round/>
            <a:headEnd/>
            <a:tailEnd type="triangle" w="med" len="med"/>
          </a:ln>
        </p:spPr>
        <p:txBody>
          <a:bodyPr/>
          <a:lstStyle/>
          <a:p>
            <a:endParaRPr lang="ru-RU"/>
          </a:p>
        </p:txBody>
      </p:sp>
      <p:sp>
        <p:nvSpPr>
          <p:cNvPr id="117777" name="Rectangle 17"/>
          <p:cNvSpPr>
            <a:spLocks noChangeArrowheads="1"/>
          </p:cNvSpPr>
          <p:nvPr/>
        </p:nvSpPr>
        <p:spPr bwMode="auto">
          <a:xfrm>
            <a:off x="434826" y="3556248"/>
            <a:ext cx="2291012" cy="307777"/>
          </a:xfrm>
          <a:prstGeom prst="rect">
            <a:avLst/>
          </a:prstGeom>
          <a:solidFill>
            <a:schemeClr val="accent2">
              <a:lumMod val="20000"/>
              <a:lumOff val="80000"/>
            </a:schemeClr>
          </a:solidFill>
          <a:ln w="38100">
            <a:solidFill>
              <a:srgbClr val="0000FF"/>
            </a:solidFill>
            <a:miter lim="800000"/>
            <a:headEnd/>
            <a:tailEnd/>
          </a:ln>
        </p:spPr>
        <p:txBody>
          <a:bodyPr wrap="none">
            <a:spAutoFit/>
          </a:bodyPr>
          <a:lstStyle/>
          <a:p>
            <a:r>
              <a:rPr lang="ru-RU" sz="1400" b="1" dirty="0">
                <a:solidFill>
                  <a:srgbClr val="000000"/>
                </a:solidFill>
                <a:latin typeface="Book Antiqua" pitchFamily="18" charset="0"/>
              </a:rPr>
              <a:t>Нормативная база </a:t>
            </a:r>
            <a:r>
              <a:rPr lang="ru-RU" sz="1400" b="1" dirty="0" smtClean="0">
                <a:solidFill>
                  <a:srgbClr val="000000"/>
                </a:solidFill>
                <a:latin typeface="Book Antiqua" pitchFamily="18" charset="0"/>
              </a:rPr>
              <a:t>ОЕИ:</a:t>
            </a:r>
            <a:endParaRPr lang="ru-RU" sz="1400" b="1" dirty="0">
              <a:solidFill>
                <a:srgbClr val="000000"/>
              </a:solidFill>
              <a:latin typeface="Book Antiqua" pitchFamily="18" charset="0"/>
            </a:endParaRPr>
          </a:p>
        </p:txBody>
      </p:sp>
      <p:sp>
        <p:nvSpPr>
          <p:cNvPr id="117778" name="Rectangle 18"/>
          <p:cNvSpPr>
            <a:spLocks noChangeArrowheads="1"/>
          </p:cNvSpPr>
          <p:nvPr/>
        </p:nvSpPr>
        <p:spPr bwMode="auto">
          <a:xfrm>
            <a:off x="43032" y="3906763"/>
            <a:ext cx="3221078" cy="314325"/>
          </a:xfrm>
          <a:prstGeom prst="rect">
            <a:avLst/>
          </a:prstGeom>
          <a:solidFill>
            <a:schemeClr val="accent5">
              <a:lumMod val="20000"/>
              <a:lumOff val="80000"/>
            </a:schemeClr>
          </a:solidFill>
          <a:ln w="9525">
            <a:solidFill>
              <a:schemeClr val="tx1"/>
            </a:solidFill>
            <a:miter lim="800000"/>
            <a:headEnd/>
            <a:tailEnd/>
          </a:ln>
        </p:spPr>
        <p:txBody>
          <a:bodyPr wrap="square">
            <a:spAutoFit/>
          </a:bodyPr>
          <a:lstStyle/>
          <a:p>
            <a:pPr algn="ctr"/>
            <a:r>
              <a:rPr lang="ru-RU" sz="1400" dirty="0">
                <a:solidFill>
                  <a:srgbClr val="000000"/>
                </a:solidFill>
                <a:latin typeface="Book Antiqua" pitchFamily="18" charset="0"/>
              </a:rPr>
              <a:t>Конституция РФ (ст. </a:t>
            </a:r>
            <a:r>
              <a:rPr lang="ru-RU" sz="1400" dirty="0" smtClean="0">
                <a:solidFill>
                  <a:srgbClr val="000000"/>
                </a:solidFill>
                <a:latin typeface="Book Antiqua" pitchFamily="18" charset="0"/>
              </a:rPr>
              <a:t>71, р)</a:t>
            </a:r>
            <a:endParaRPr lang="ru-RU" sz="1400" dirty="0">
              <a:solidFill>
                <a:srgbClr val="000000"/>
              </a:solidFill>
              <a:latin typeface="Book Antiqua" pitchFamily="18" charset="0"/>
            </a:endParaRPr>
          </a:p>
        </p:txBody>
      </p:sp>
      <p:sp>
        <p:nvSpPr>
          <p:cNvPr id="117779" name="Rectangle 19"/>
          <p:cNvSpPr>
            <a:spLocks noChangeArrowheads="1"/>
          </p:cNvSpPr>
          <p:nvPr/>
        </p:nvSpPr>
        <p:spPr bwMode="auto">
          <a:xfrm>
            <a:off x="43032" y="4201269"/>
            <a:ext cx="3221078" cy="523875"/>
          </a:xfrm>
          <a:prstGeom prst="rect">
            <a:avLst/>
          </a:prstGeom>
          <a:solidFill>
            <a:schemeClr val="accent4">
              <a:lumMod val="40000"/>
              <a:lumOff val="60000"/>
            </a:schemeClr>
          </a:solidFill>
          <a:ln w="9525">
            <a:solidFill>
              <a:schemeClr val="tx1"/>
            </a:solidFill>
            <a:miter lim="800000"/>
            <a:headEnd/>
            <a:tailEnd/>
          </a:ln>
        </p:spPr>
        <p:txBody>
          <a:bodyPr wrap="square">
            <a:spAutoFit/>
          </a:bodyPr>
          <a:lstStyle/>
          <a:p>
            <a:pPr algn="ctr"/>
            <a:r>
              <a:rPr lang="ru-RU" sz="1400" dirty="0">
                <a:solidFill>
                  <a:srgbClr val="000000"/>
                </a:solidFill>
                <a:latin typeface="Book Antiqua" pitchFamily="18" charset="0"/>
              </a:rPr>
              <a:t>ФЗ </a:t>
            </a:r>
            <a:r>
              <a:rPr lang="ru-RU" sz="1400" dirty="0" smtClean="0">
                <a:solidFill>
                  <a:srgbClr val="000000"/>
                </a:solidFill>
                <a:latin typeface="Book Antiqua" pitchFamily="18" charset="0"/>
              </a:rPr>
              <a:t>«Об </a:t>
            </a:r>
            <a:r>
              <a:rPr lang="ru-RU" sz="1400" dirty="0">
                <a:solidFill>
                  <a:srgbClr val="000000"/>
                </a:solidFill>
                <a:latin typeface="Book Antiqua" pitchFamily="18" charset="0"/>
              </a:rPr>
              <a:t>обеспечении единства </a:t>
            </a:r>
            <a:r>
              <a:rPr lang="ru-RU" sz="1400" dirty="0" smtClean="0">
                <a:solidFill>
                  <a:srgbClr val="000000"/>
                </a:solidFill>
                <a:latin typeface="Book Antiqua" pitchFamily="18" charset="0"/>
              </a:rPr>
              <a:t>измерений» </a:t>
            </a:r>
            <a:endParaRPr lang="ru-RU" sz="1400" dirty="0">
              <a:solidFill>
                <a:srgbClr val="000000"/>
              </a:solidFill>
              <a:latin typeface="Book Antiqua" pitchFamily="18" charset="0"/>
            </a:endParaRPr>
          </a:p>
        </p:txBody>
      </p:sp>
      <p:sp>
        <p:nvSpPr>
          <p:cNvPr id="117780" name="Rectangle 20"/>
          <p:cNvSpPr>
            <a:spLocks noChangeArrowheads="1"/>
          </p:cNvSpPr>
          <p:nvPr/>
        </p:nvSpPr>
        <p:spPr bwMode="auto">
          <a:xfrm>
            <a:off x="43032" y="4691810"/>
            <a:ext cx="3221078" cy="609398"/>
          </a:xfrm>
          <a:prstGeom prst="rect">
            <a:avLst/>
          </a:prstGeom>
          <a:solidFill>
            <a:schemeClr val="accent5">
              <a:lumMod val="20000"/>
              <a:lumOff val="80000"/>
            </a:schemeClr>
          </a:solidFill>
          <a:ln w="9525">
            <a:solidFill>
              <a:schemeClr val="tx1"/>
            </a:solidFill>
            <a:miter lim="800000"/>
            <a:headEnd/>
            <a:tailEnd/>
          </a:ln>
        </p:spPr>
        <p:txBody>
          <a:bodyPr wrap="square">
            <a:spAutoFit/>
          </a:bodyPr>
          <a:lstStyle/>
          <a:p>
            <a:pPr algn="ctr">
              <a:lnSpc>
                <a:spcPct val="80000"/>
              </a:lnSpc>
            </a:pPr>
            <a:r>
              <a:rPr lang="ru-RU" sz="1400" dirty="0">
                <a:solidFill>
                  <a:srgbClr val="000000"/>
                </a:solidFill>
                <a:latin typeface="Book Antiqua" pitchFamily="18" charset="0"/>
              </a:rPr>
              <a:t>Постановления Правительства РФ</a:t>
            </a:r>
          </a:p>
          <a:p>
            <a:pPr algn="ctr">
              <a:lnSpc>
                <a:spcPct val="80000"/>
              </a:lnSpc>
            </a:pPr>
            <a:r>
              <a:rPr lang="ru-RU" sz="1400" dirty="0">
                <a:solidFill>
                  <a:srgbClr val="000000"/>
                </a:solidFill>
                <a:latin typeface="Book Antiqua" pitchFamily="18" charset="0"/>
              </a:rPr>
              <a:t>по отдельным вопросам </a:t>
            </a:r>
          </a:p>
          <a:p>
            <a:pPr algn="ctr">
              <a:lnSpc>
                <a:spcPct val="80000"/>
              </a:lnSpc>
            </a:pPr>
            <a:r>
              <a:rPr lang="ru-RU" sz="1400" dirty="0">
                <a:solidFill>
                  <a:srgbClr val="000000"/>
                </a:solidFill>
                <a:latin typeface="Book Antiqua" pitchFamily="18" charset="0"/>
              </a:rPr>
              <a:t>метрологической деятельности</a:t>
            </a:r>
          </a:p>
        </p:txBody>
      </p:sp>
      <p:sp>
        <p:nvSpPr>
          <p:cNvPr id="117781" name="Rectangle 22"/>
          <p:cNvSpPr>
            <a:spLocks noChangeArrowheads="1"/>
          </p:cNvSpPr>
          <p:nvPr/>
        </p:nvSpPr>
        <p:spPr bwMode="auto">
          <a:xfrm>
            <a:off x="43032" y="5284812"/>
            <a:ext cx="3232824" cy="952500"/>
          </a:xfrm>
          <a:prstGeom prst="rect">
            <a:avLst/>
          </a:prstGeom>
          <a:solidFill>
            <a:schemeClr val="accent4">
              <a:lumMod val="40000"/>
              <a:lumOff val="60000"/>
            </a:schemeClr>
          </a:solidFill>
          <a:ln w="9525">
            <a:solidFill>
              <a:schemeClr val="tx1"/>
            </a:solidFill>
            <a:miter lim="800000"/>
            <a:headEnd/>
            <a:tailEnd/>
          </a:ln>
        </p:spPr>
        <p:txBody>
          <a:bodyPr wrap="square">
            <a:spAutoFit/>
          </a:bodyPr>
          <a:lstStyle/>
          <a:p>
            <a:pPr algn="ctr"/>
            <a:r>
              <a:rPr lang="ru-RU" sz="1400" b="1" dirty="0">
                <a:solidFill>
                  <a:srgbClr val="000000"/>
                </a:solidFill>
                <a:latin typeface="Book Antiqua" pitchFamily="18" charset="0"/>
              </a:rPr>
              <a:t>Нормативные документы:</a:t>
            </a:r>
          </a:p>
          <a:p>
            <a:pPr>
              <a:buFontTx/>
              <a:buChar char="•"/>
            </a:pPr>
            <a:r>
              <a:rPr lang="ru-RU" sz="1400" dirty="0">
                <a:solidFill>
                  <a:srgbClr val="000000"/>
                </a:solidFill>
                <a:latin typeface="Book Antiqua" pitchFamily="18" charset="0"/>
              </a:rPr>
              <a:t> национальные стандарты </a:t>
            </a:r>
          </a:p>
          <a:p>
            <a:r>
              <a:rPr lang="ru-RU" sz="1400" dirty="0">
                <a:solidFill>
                  <a:srgbClr val="000000"/>
                </a:solidFill>
                <a:latin typeface="Book Antiqua" pitchFamily="18" charset="0"/>
              </a:rPr>
              <a:t>(ГОСТ, ГОСТ Р) системы ГСИ</a:t>
            </a:r>
          </a:p>
          <a:p>
            <a:pPr>
              <a:buFontTx/>
              <a:buChar char="•"/>
            </a:pPr>
            <a:r>
              <a:rPr lang="ru-RU" sz="1400" dirty="0">
                <a:solidFill>
                  <a:srgbClr val="000000"/>
                </a:solidFill>
                <a:latin typeface="Book Antiqua" pitchFamily="18" charset="0"/>
              </a:rPr>
              <a:t> правила России (ПР) системы ГСИ</a:t>
            </a:r>
          </a:p>
        </p:txBody>
      </p:sp>
      <p:sp>
        <p:nvSpPr>
          <p:cNvPr id="117782" name="Rectangle 23"/>
          <p:cNvSpPr>
            <a:spLocks noChangeArrowheads="1"/>
          </p:cNvSpPr>
          <p:nvPr/>
        </p:nvSpPr>
        <p:spPr bwMode="auto">
          <a:xfrm>
            <a:off x="43032" y="6202189"/>
            <a:ext cx="3232824" cy="611187"/>
          </a:xfrm>
          <a:prstGeom prst="rect">
            <a:avLst/>
          </a:prstGeom>
          <a:solidFill>
            <a:schemeClr val="accent5">
              <a:lumMod val="20000"/>
              <a:lumOff val="80000"/>
            </a:schemeClr>
          </a:solidFill>
          <a:ln w="9525">
            <a:solidFill>
              <a:schemeClr val="tx1"/>
            </a:solidFill>
            <a:miter lim="800000"/>
            <a:headEnd/>
            <a:tailEnd/>
          </a:ln>
        </p:spPr>
        <p:txBody>
          <a:bodyPr wrap="square">
            <a:spAutoFit/>
          </a:bodyPr>
          <a:lstStyle/>
          <a:p>
            <a:pPr algn="ctr">
              <a:lnSpc>
                <a:spcPct val="80000"/>
              </a:lnSpc>
            </a:pPr>
            <a:r>
              <a:rPr lang="ru-RU" sz="1400" dirty="0">
                <a:solidFill>
                  <a:srgbClr val="000000"/>
                </a:solidFill>
                <a:latin typeface="Book Antiqua" pitchFamily="18" charset="0"/>
              </a:rPr>
              <a:t>Рекомендации (гриф </a:t>
            </a:r>
            <a:r>
              <a:rPr lang="ru-RU" sz="1400" dirty="0" smtClean="0">
                <a:solidFill>
                  <a:srgbClr val="000000"/>
                </a:solidFill>
                <a:latin typeface="Book Antiqua" pitchFamily="18" charset="0"/>
              </a:rPr>
              <a:t>«МИ») </a:t>
            </a:r>
            <a:endParaRPr lang="ru-RU" sz="1400" dirty="0">
              <a:solidFill>
                <a:srgbClr val="000000"/>
              </a:solidFill>
              <a:latin typeface="Book Antiqua" pitchFamily="18" charset="0"/>
            </a:endParaRPr>
          </a:p>
          <a:p>
            <a:pPr algn="ctr">
              <a:lnSpc>
                <a:spcPct val="80000"/>
              </a:lnSpc>
            </a:pPr>
            <a:r>
              <a:rPr lang="ru-RU" sz="1400" dirty="0">
                <a:solidFill>
                  <a:srgbClr val="000000"/>
                </a:solidFill>
                <a:latin typeface="Book Antiqua" pitchFamily="18" charset="0"/>
              </a:rPr>
              <a:t>системы ГСИ, государственных </a:t>
            </a:r>
          </a:p>
          <a:p>
            <a:pPr algn="ctr">
              <a:lnSpc>
                <a:spcPct val="80000"/>
              </a:lnSpc>
            </a:pPr>
            <a:r>
              <a:rPr lang="ru-RU" sz="1400" dirty="0">
                <a:solidFill>
                  <a:srgbClr val="000000"/>
                </a:solidFill>
                <a:latin typeface="Book Antiqua" pitchFamily="18" charset="0"/>
              </a:rPr>
              <a:t>метрологических научных центров</a:t>
            </a:r>
          </a:p>
        </p:txBody>
      </p:sp>
      <p:sp>
        <p:nvSpPr>
          <p:cNvPr id="23" name="Rectangle 5"/>
          <p:cNvSpPr>
            <a:spLocks noChangeArrowheads="1"/>
          </p:cNvSpPr>
          <p:nvPr/>
        </p:nvSpPr>
        <p:spPr bwMode="auto">
          <a:xfrm>
            <a:off x="261644" y="1412776"/>
            <a:ext cx="2726180" cy="584775"/>
          </a:xfrm>
          <a:prstGeom prst="rect">
            <a:avLst/>
          </a:prstGeom>
          <a:solidFill>
            <a:srgbClr val="FFFF00"/>
          </a:solidFill>
          <a:ln w="38100">
            <a:solidFill>
              <a:srgbClr val="0000FF"/>
            </a:solidFill>
            <a:miter lim="800000"/>
            <a:headEnd/>
            <a:tailEnd/>
          </a:ln>
        </p:spPr>
        <p:txBody>
          <a:bodyPr wrap="square">
            <a:spAutoFit/>
          </a:bodyPr>
          <a:lstStyle/>
          <a:p>
            <a:pPr algn="ctr">
              <a:spcBef>
                <a:spcPct val="50000"/>
              </a:spcBef>
              <a:buFont typeface="Arial" charset="0"/>
              <a:buNone/>
            </a:pPr>
            <a:r>
              <a:rPr lang="ru-RU" sz="1600" b="1" dirty="0" smtClean="0">
                <a:solidFill>
                  <a:srgbClr val="1D08B8"/>
                </a:solidFill>
                <a:latin typeface="Book Antiqua" pitchFamily="18" charset="0"/>
              </a:rPr>
              <a:t>ПРАВОВАЯ ПОДСИСТЕМА</a:t>
            </a:r>
          </a:p>
        </p:txBody>
      </p:sp>
      <p:sp>
        <p:nvSpPr>
          <p:cNvPr id="24" name="Rectangle 5"/>
          <p:cNvSpPr>
            <a:spLocks noChangeArrowheads="1"/>
          </p:cNvSpPr>
          <p:nvPr/>
        </p:nvSpPr>
        <p:spPr bwMode="auto">
          <a:xfrm>
            <a:off x="3514056" y="1412776"/>
            <a:ext cx="2366028" cy="584775"/>
          </a:xfrm>
          <a:prstGeom prst="rect">
            <a:avLst/>
          </a:prstGeom>
          <a:solidFill>
            <a:srgbClr val="FFFF00"/>
          </a:solidFill>
          <a:ln w="38100">
            <a:solidFill>
              <a:srgbClr val="0000FF"/>
            </a:solidFill>
            <a:miter lim="800000"/>
            <a:headEnd/>
            <a:tailEnd/>
          </a:ln>
        </p:spPr>
        <p:txBody>
          <a:bodyPr wrap="square">
            <a:spAutoFit/>
          </a:bodyPr>
          <a:lstStyle/>
          <a:p>
            <a:pPr algn="ctr">
              <a:spcBef>
                <a:spcPct val="50000"/>
              </a:spcBef>
              <a:buFont typeface="Arial" charset="0"/>
              <a:buNone/>
            </a:pPr>
            <a:r>
              <a:rPr lang="ru-RU" sz="1600" b="1" dirty="0" smtClean="0">
                <a:solidFill>
                  <a:srgbClr val="1D08B8"/>
                </a:solidFill>
                <a:latin typeface="Book Antiqua" pitchFamily="18" charset="0"/>
              </a:rPr>
              <a:t>ТЕХНИЧЕСКАЯ ПОДСИСТЕМА</a:t>
            </a:r>
          </a:p>
        </p:txBody>
      </p:sp>
      <p:sp>
        <p:nvSpPr>
          <p:cNvPr id="25" name="Rectangle 5"/>
          <p:cNvSpPr>
            <a:spLocks noChangeArrowheads="1"/>
          </p:cNvSpPr>
          <p:nvPr/>
        </p:nvSpPr>
        <p:spPr bwMode="auto">
          <a:xfrm>
            <a:off x="6406316" y="1412776"/>
            <a:ext cx="2570845" cy="584775"/>
          </a:xfrm>
          <a:prstGeom prst="rect">
            <a:avLst/>
          </a:prstGeom>
          <a:solidFill>
            <a:srgbClr val="FFFF00"/>
          </a:solidFill>
          <a:ln w="38100">
            <a:solidFill>
              <a:srgbClr val="0000FF"/>
            </a:solidFill>
            <a:miter lim="800000"/>
            <a:headEnd/>
            <a:tailEnd/>
          </a:ln>
        </p:spPr>
        <p:txBody>
          <a:bodyPr wrap="square">
            <a:spAutoFit/>
          </a:bodyPr>
          <a:lstStyle/>
          <a:p>
            <a:pPr algn="ctr">
              <a:spcBef>
                <a:spcPct val="50000"/>
              </a:spcBef>
              <a:buFont typeface="Arial" charset="0"/>
              <a:buNone/>
            </a:pPr>
            <a:r>
              <a:rPr lang="ru-RU" sz="1600" b="1" dirty="0" smtClean="0">
                <a:solidFill>
                  <a:srgbClr val="1D08B8"/>
                </a:solidFill>
                <a:latin typeface="Book Antiqua" pitchFamily="18" charset="0"/>
              </a:rPr>
              <a:t>ОРГАНИЗАЦИОННАЯ ПОДСИСТЕМА</a:t>
            </a:r>
          </a:p>
        </p:txBody>
      </p:sp>
    </p:spTree>
    <p:extLst>
      <p:ext uri="{BB962C8B-B14F-4D97-AF65-F5344CB8AC3E}">
        <p14:creationId xmlns:p14="http://schemas.microsoft.com/office/powerpoint/2010/main" val="27245739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p:cNvSpPr>
          <p:nvPr>
            <p:ph type="title"/>
          </p:nvPr>
        </p:nvSpPr>
        <p:spPr>
          <a:xfrm>
            <a:off x="0" y="0"/>
            <a:ext cx="9144000" cy="565150"/>
          </a:xfrm>
          <a:solidFill>
            <a:srgbClr val="FFFF00"/>
          </a:solidFill>
          <a:ln w="57150">
            <a:solidFill>
              <a:srgbClr val="0000FF"/>
            </a:solidFill>
          </a:ln>
        </p:spPr>
        <p:txBody>
          <a:bodyPr>
            <a:normAutofit fontScale="90000"/>
          </a:bodyPr>
          <a:lstStyle/>
          <a:p>
            <a:pPr algn="ctr" eaLnBrk="1" hangingPunct="1"/>
            <a:r>
              <a:rPr lang="ru-RU" sz="1800" b="1" dirty="0" smtClean="0">
                <a:solidFill>
                  <a:srgbClr val="FF0000"/>
                </a:solidFill>
                <a:latin typeface="Book Antiqua" pitchFamily="18" charset="0"/>
              </a:rPr>
              <a:t>Государственная система обеспечения</a:t>
            </a:r>
            <a:br>
              <a:rPr lang="ru-RU" sz="1800" b="1" dirty="0" smtClean="0">
                <a:solidFill>
                  <a:srgbClr val="FF0000"/>
                </a:solidFill>
                <a:latin typeface="Book Antiqua" pitchFamily="18" charset="0"/>
              </a:rPr>
            </a:br>
            <a:r>
              <a:rPr lang="ru-RU" sz="1800" b="1" dirty="0" smtClean="0">
                <a:solidFill>
                  <a:srgbClr val="FF0000"/>
                </a:solidFill>
                <a:latin typeface="Book Antiqua" pitchFamily="18" charset="0"/>
              </a:rPr>
              <a:t>единства измерений</a:t>
            </a:r>
          </a:p>
        </p:txBody>
      </p:sp>
      <p:sp>
        <p:nvSpPr>
          <p:cNvPr id="22" name="Номер слайда 5"/>
          <p:cNvSpPr>
            <a:spLocks noGrp="1"/>
          </p:cNvSpPr>
          <p:nvPr>
            <p:ph type="sldNum" sz="quarter" idx="12"/>
          </p:nvPr>
        </p:nvSpPr>
        <p:spPr>
          <a:xfrm>
            <a:off x="8287093" y="6188075"/>
            <a:ext cx="856907" cy="669925"/>
          </a:xfrm>
        </p:spPr>
        <p:txBody>
          <a:bodyPr/>
          <a:lstStyle/>
          <a:p>
            <a:pPr>
              <a:defRPr/>
            </a:pPr>
            <a:fld id="{AC8E8A8A-7CF5-49C8-A234-79DBDEBC0279}" type="slidenum">
              <a:rPr lang="ru-RU" sz="1600"/>
              <a:pPr>
                <a:defRPr/>
              </a:pPr>
              <a:t>15</a:t>
            </a:fld>
            <a:endParaRPr lang="ru-RU" sz="1600" dirty="0"/>
          </a:p>
        </p:txBody>
      </p:sp>
      <p:sp>
        <p:nvSpPr>
          <p:cNvPr id="117768" name="Rectangle 8"/>
          <p:cNvSpPr>
            <a:spLocks/>
          </p:cNvSpPr>
          <p:nvPr/>
        </p:nvSpPr>
        <p:spPr bwMode="auto">
          <a:xfrm>
            <a:off x="863600" y="5157788"/>
            <a:ext cx="2844800" cy="503237"/>
          </a:xfrm>
          <a:prstGeom prst="rect">
            <a:avLst/>
          </a:prstGeom>
          <a:noFill/>
          <a:ln w="9525">
            <a:noFill/>
            <a:miter lim="800000"/>
            <a:headEnd/>
            <a:tailEnd/>
          </a:ln>
        </p:spPr>
        <p:txBody>
          <a:bodyPr/>
          <a:lstStyle/>
          <a:p>
            <a:pPr marL="342900" indent="-342900">
              <a:lnSpc>
                <a:spcPct val="80000"/>
              </a:lnSpc>
              <a:buFont typeface="Arial" charset="0"/>
              <a:buNone/>
            </a:pPr>
            <a:endParaRPr lang="ru-RU" sz="2800" b="1">
              <a:solidFill>
                <a:srgbClr val="FFFFFF"/>
              </a:solidFill>
              <a:latin typeface="Book Antiqua" pitchFamily="18" charset="0"/>
            </a:endParaRPr>
          </a:p>
        </p:txBody>
      </p:sp>
      <p:pic>
        <p:nvPicPr>
          <p:cNvPr id="1026" name="Picture 2" descr="https://helpiks.org/helpiksorg/baza7/253331014155.files/image1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735076" y="-824568"/>
            <a:ext cx="5673849" cy="885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5301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p:cNvSpPr>
          <p:nvPr>
            <p:ph type="title"/>
          </p:nvPr>
        </p:nvSpPr>
        <p:spPr>
          <a:xfrm>
            <a:off x="0" y="0"/>
            <a:ext cx="9144000" cy="565150"/>
          </a:xfrm>
          <a:solidFill>
            <a:srgbClr val="FFFF00"/>
          </a:solidFill>
          <a:ln w="57150">
            <a:solidFill>
              <a:srgbClr val="0000FF"/>
            </a:solidFill>
          </a:ln>
        </p:spPr>
        <p:txBody>
          <a:bodyPr>
            <a:normAutofit fontScale="90000"/>
          </a:bodyPr>
          <a:lstStyle/>
          <a:p>
            <a:pPr algn="ctr" eaLnBrk="1" hangingPunct="1"/>
            <a:r>
              <a:rPr lang="ru-RU" sz="1800" b="1" dirty="0" smtClean="0">
                <a:solidFill>
                  <a:srgbClr val="FF0000"/>
                </a:solidFill>
                <a:latin typeface="Book Antiqua" pitchFamily="18" charset="0"/>
              </a:rPr>
              <a:t>Государственная система обеспечения</a:t>
            </a:r>
            <a:br>
              <a:rPr lang="ru-RU" sz="1800" b="1" dirty="0" smtClean="0">
                <a:solidFill>
                  <a:srgbClr val="FF0000"/>
                </a:solidFill>
                <a:latin typeface="Book Antiqua" pitchFamily="18" charset="0"/>
              </a:rPr>
            </a:br>
            <a:r>
              <a:rPr lang="ru-RU" sz="1800" b="1" dirty="0" smtClean="0">
                <a:solidFill>
                  <a:srgbClr val="FF0000"/>
                </a:solidFill>
                <a:latin typeface="Book Antiqua" pitchFamily="18" charset="0"/>
              </a:rPr>
              <a:t>единства измерений</a:t>
            </a:r>
          </a:p>
        </p:txBody>
      </p:sp>
      <p:sp>
        <p:nvSpPr>
          <p:cNvPr id="22" name="Номер слайда 5"/>
          <p:cNvSpPr>
            <a:spLocks noGrp="1"/>
          </p:cNvSpPr>
          <p:nvPr>
            <p:ph type="sldNum" sz="quarter" idx="12"/>
          </p:nvPr>
        </p:nvSpPr>
        <p:spPr>
          <a:xfrm>
            <a:off x="8287093" y="6188075"/>
            <a:ext cx="856907" cy="669925"/>
          </a:xfrm>
        </p:spPr>
        <p:txBody>
          <a:bodyPr/>
          <a:lstStyle/>
          <a:p>
            <a:pPr>
              <a:defRPr/>
            </a:pPr>
            <a:fld id="{AC8E8A8A-7CF5-49C8-A234-79DBDEBC0279}" type="slidenum">
              <a:rPr lang="ru-RU" sz="1600"/>
              <a:pPr>
                <a:defRPr/>
              </a:pPr>
              <a:t>16</a:t>
            </a:fld>
            <a:endParaRPr lang="ru-RU" sz="1600" dirty="0"/>
          </a:p>
        </p:txBody>
      </p:sp>
      <p:sp>
        <p:nvSpPr>
          <p:cNvPr id="117768" name="Rectangle 8"/>
          <p:cNvSpPr>
            <a:spLocks/>
          </p:cNvSpPr>
          <p:nvPr/>
        </p:nvSpPr>
        <p:spPr bwMode="auto">
          <a:xfrm>
            <a:off x="863600" y="5157788"/>
            <a:ext cx="2844800" cy="503237"/>
          </a:xfrm>
          <a:prstGeom prst="rect">
            <a:avLst/>
          </a:prstGeom>
          <a:noFill/>
          <a:ln w="9525">
            <a:noFill/>
            <a:miter lim="800000"/>
            <a:headEnd/>
            <a:tailEnd/>
          </a:ln>
        </p:spPr>
        <p:txBody>
          <a:bodyPr/>
          <a:lstStyle/>
          <a:p>
            <a:pPr marL="342900" indent="-342900">
              <a:lnSpc>
                <a:spcPct val="80000"/>
              </a:lnSpc>
              <a:buFont typeface="Arial" charset="0"/>
              <a:buNone/>
            </a:pPr>
            <a:endParaRPr lang="ru-RU" sz="2800" b="1">
              <a:solidFill>
                <a:srgbClr val="FFFFFF"/>
              </a:solidFill>
              <a:latin typeface="Book Antiqua"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627149"/>
            <a:ext cx="6480720" cy="6135266"/>
          </a:xfrm>
          <a:prstGeom prst="rect">
            <a:avLst/>
          </a:prstGeom>
        </p:spPr>
      </p:pic>
    </p:spTree>
    <p:extLst>
      <p:ext uri="{BB962C8B-B14F-4D97-AF65-F5344CB8AC3E}">
        <p14:creationId xmlns:p14="http://schemas.microsoft.com/office/powerpoint/2010/main" val="3251760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 name="Rectangle 20"/>
          <p:cNvSpPr>
            <a:spLocks noGrp="1" noRot="1" noChangeArrowheads="1"/>
          </p:cNvSpPr>
          <p:nvPr>
            <p:ph type="title"/>
          </p:nvPr>
        </p:nvSpPr>
        <p:spPr>
          <a:xfrm>
            <a:off x="665163" y="44624"/>
            <a:ext cx="7839075" cy="561975"/>
          </a:xfrm>
          <a:solidFill>
            <a:srgbClr val="FFFF00"/>
          </a:solidFill>
        </p:spPr>
        <p:txBody>
          <a:bodyPr>
            <a:noAutofit/>
          </a:bodyPr>
          <a:lstStyle/>
          <a:p>
            <a:pPr algn="ctr" eaLnBrk="1" hangingPunct="1">
              <a:defRPr/>
            </a:pPr>
            <a:r>
              <a:rPr lang="ru-RU" sz="2000" b="1" dirty="0" smtClean="0">
                <a:solidFill>
                  <a:srgbClr val="0000FF"/>
                </a:solidFill>
                <a:latin typeface="Times New Roman" pitchFamily="18" charset="0"/>
              </a:rPr>
              <a:t>Структура системы обеспечения единства измерений Российской Федерации </a:t>
            </a:r>
          </a:p>
        </p:txBody>
      </p:sp>
      <p:sp>
        <p:nvSpPr>
          <p:cNvPr id="6147" name="Text Box 23"/>
          <p:cNvSpPr txBox="1">
            <a:spLocks noChangeArrowheads="1"/>
          </p:cNvSpPr>
          <p:nvPr/>
        </p:nvSpPr>
        <p:spPr bwMode="auto">
          <a:xfrm>
            <a:off x="323528" y="812998"/>
            <a:ext cx="8568952" cy="4848250"/>
          </a:xfrm>
          <a:prstGeom prst="rect">
            <a:avLst/>
          </a:prstGeom>
          <a:noFill/>
          <a:ln w="15875">
            <a:solidFill>
              <a:srgbClr val="FF0000"/>
            </a:solidFill>
            <a:miter lim="800000"/>
            <a:headEnd/>
            <a:tailEnd/>
          </a:ln>
        </p:spPr>
        <p:txBody>
          <a:bodyPr/>
          <a:lstStyle/>
          <a:p>
            <a:pPr algn="ctr">
              <a:lnSpc>
                <a:spcPct val="105000"/>
              </a:lnSpc>
              <a:spcBef>
                <a:spcPts val="25"/>
              </a:spcBef>
            </a:pPr>
            <a:r>
              <a:rPr lang="ru-RU" sz="1400" b="1" dirty="0" smtClean="0">
                <a:solidFill>
                  <a:srgbClr val="FF0000"/>
                </a:solidFill>
              </a:rPr>
              <a:t>НОРМАТИВНЫЕ СРЕДСТВА         ТЕХНИЧЕСКИЕ СРЕДСТВА         ОРГАНИЗАЦИОННЫЕ СРЕДСТВА</a:t>
            </a:r>
          </a:p>
          <a:p>
            <a:pPr algn="ctr">
              <a:lnSpc>
                <a:spcPct val="105000"/>
              </a:lnSpc>
              <a:spcBef>
                <a:spcPts val="25"/>
              </a:spcBef>
            </a:pPr>
            <a:r>
              <a:rPr lang="ru-RU" sz="1300" b="1" dirty="0" smtClean="0">
                <a:solidFill>
                  <a:srgbClr val="0000FF"/>
                </a:solidFill>
              </a:rPr>
              <a:t>(Правовая </a:t>
            </a:r>
            <a:r>
              <a:rPr lang="ru-RU" sz="1300" b="1" dirty="0">
                <a:solidFill>
                  <a:srgbClr val="0000FF"/>
                </a:solidFill>
              </a:rPr>
              <a:t>подсистема)   </a:t>
            </a:r>
            <a:r>
              <a:rPr lang="ru-RU" sz="1300" b="1" dirty="0" smtClean="0">
                <a:solidFill>
                  <a:srgbClr val="0000FF"/>
                </a:solidFill>
              </a:rPr>
              <a:t>           </a:t>
            </a:r>
            <a:r>
              <a:rPr lang="ru-RU" sz="1300" b="1" dirty="0">
                <a:solidFill>
                  <a:srgbClr val="0000FF"/>
                </a:solidFill>
              </a:rPr>
              <a:t>(Техническая подсистема)   </a:t>
            </a:r>
            <a:r>
              <a:rPr lang="ru-RU" sz="1300" b="1" dirty="0" smtClean="0">
                <a:solidFill>
                  <a:srgbClr val="0000FF"/>
                </a:solidFill>
              </a:rPr>
              <a:t>        </a:t>
            </a:r>
            <a:r>
              <a:rPr lang="ru-RU" sz="1300" b="1" dirty="0">
                <a:solidFill>
                  <a:srgbClr val="0000FF"/>
                </a:solidFill>
              </a:rPr>
              <a:t>(Организационная подсистема</a:t>
            </a:r>
            <a:r>
              <a:rPr lang="ru-RU" sz="1300" b="1" dirty="0">
                <a:solidFill>
                  <a:schemeClr val="bg1"/>
                </a:solidFill>
              </a:rPr>
              <a:t>)</a:t>
            </a:r>
            <a:endParaRPr lang="ru-RU" sz="1300" dirty="0">
              <a:solidFill>
                <a:schemeClr val="bg1"/>
              </a:solidFill>
            </a:endParaRPr>
          </a:p>
        </p:txBody>
      </p:sp>
      <p:sp>
        <p:nvSpPr>
          <p:cNvPr id="6148" name="Text Box 24"/>
          <p:cNvSpPr txBox="1">
            <a:spLocks noChangeArrowheads="1"/>
          </p:cNvSpPr>
          <p:nvPr/>
        </p:nvSpPr>
        <p:spPr bwMode="auto">
          <a:xfrm>
            <a:off x="900113" y="1557338"/>
            <a:ext cx="2159000" cy="1295400"/>
          </a:xfrm>
          <a:prstGeom prst="rect">
            <a:avLst/>
          </a:prstGeom>
          <a:solidFill>
            <a:schemeClr val="accent5">
              <a:lumMod val="20000"/>
              <a:lumOff val="80000"/>
            </a:schemeClr>
          </a:solidFill>
          <a:ln w="15875">
            <a:solidFill>
              <a:srgbClr val="FF0000"/>
            </a:solidFill>
            <a:miter lim="800000"/>
            <a:headEnd/>
            <a:tailEnd/>
          </a:ln>
        </p:spPr>
        <p:txBody>
          <a:bodyPr lIns="54000" tIns="36000" rIns="54000" bIns="36000"/>
          <a:lstStyle/>
          <a:p>
            <a:pPr algn="ctr"/>
            <a:r>
              <a:rPr lang="ru-RU" sz="1400" dirty="0">
                <a:solidFill>
                  <a:schemeClr val="bg1"/>
                </a:solidFill>
              </a:rPr>
              <a:t>Закон Российской Федерации «Об обеспечении единства измерений»  </a:t>
            </a:r>
          </a:p>
        </p:txBody>
      </p:sp>
      <p:sp>
        <p:nvSpPr>
          <p:cNvPr id="6149" name="Text Box 25"/>
          <p:cNvSpPr txBox="1">
            <a:spLocks noChangeArrowheads="1"/>
          </p:cNvSpPr>
          <p:nvPr/>
        </p:nvSpPr>
        <p:spPr bwMode="auto">
          <a:xfrm>
            <a:off x="900113" y="2924175"/>
            <a:ext cx="2159000" cy="1081088"/>
          </a:xfrm>
          <a:prstGeom prst="rect">
            <a:avLst/>
          </a:prstGeom>
          <a:solidFill>
            <a:schemeClr val="accent5">
              <a:lumMod val="20000"/>
              <a:lumOff val="80000"/>
            </a:schemeClr>
          </a:solidFill>
          <a:ln w="15875">
            <a:solidFill>
              <a:srgbClr val="FF0000"/>
            </a:solidFill>
            <a:miter lim="800000"/>
            <a:headEnd/>
            <a:tailEnd/>
          </a:ln>
        </p:spPr>
        <p:txBody>
          <a:bodyPr lIns="36000" tIns="36000" rIns="36000" bIns="36000"/>
          <a:lstStyle/>
          <a:p>
            <a:pPr algn="ctr"/>
            <a:r>
              <a:rPr lang="ru-RU" sz="1400" dirty="0">
                <a:solidFill>
                  <a:schemeClr val="bg1"/>
                </a:solidFill>
              </a:rPr>
              <a:t>Нормативно</a:t>
            </a:r>
            <a:r>
              <a:rPr lang="ru-RU" sz="1400" b="1" dirty="0">
                <a:solidFill>
                  <a:schemeClr val="bg1"/>
                </a:solidFill>
              </a:rPr>
              <a:t>- </a:t>
            </a:r>
          </a:p>
          <a:p>
            <a:pPr algn="ctr"/>
            <a:r>
              <a:rPr lang="ru-RU" sz="1400" dirty="0">
                <a:solidFill>
                  <a:schemeClr val="bg1"/>
                </a:solidFill>
              </a:rPr>
              <a:t>правовые акты в области обеспечения единства измерений</a:t>
            </a:r>
          </a:p>
        </p:txBody>
      </p:sp>
      <p:sp>
        <p:nvSpPr>
          <p:cNvPr id="6150" name="Text Box 26"/>
          <p:cNvSpPr txBox="1">
            <a:spLocks noChangeArrowheads="1"/>
          </p:cNvSpPr>
          <p:nvPr/>
        </p:nvSpPr>
        <p:spPr bwMode="auto">
          <a:xfrm>
            <a:off x="900113" y="4076700"/>
            <a:ext cx="2159000" cy="1296988"/>
          </a:xfrm>
          <a:prstGeom prst="rect">
            <a:avLst/>
          </a:prstGeom>
          <a:solidFill>
            <a:schemeClr val="accent5">
              <a:lumMod val="20000"/>
              <a:lumOff val="80000"/>
            </a:schemeClr>
          </a:solidFill>
          <a:ln w="15875">
            <a:solidFill>
              <a:srgbClr val="FF0000"/>
            </a:solidFill>
            <a:miter lim="800000"/>
            <a:headEnd/>
            <a:tailEnd/>
          </a:ln>
        </p:spPr>
        <p:txBody>
          <a:bodyPr lIns="36000" tIns="36000" rIns="36000" bIns="36000"/>
          <a:lstStyle/>
          <a:p>
            <a:pPr algn="ctr"/>
            <a:r>
              <a:rPr lang="ru-RU" sz="1400" dirty="0">
                <a:solidFill>
                  <a:schemeClr val="bg1"/>
                </a:solidFill>
              </a:rPr>
              <a:t>Национальные стандарты в области метрологии и обеспечения единства измерений</a:t>
            </a:r>
          </a:p>
          <a:p>
            <a:endParaRPr lang="ru-RU" sz="1400" dirty="0">
              <a:solidFill>
                <a:schemeClr val="bg1"/>
              </a:solidFill>
            </a:endParaRPr>
          </a:p>
        </p:txBody>
      </p:sp>
      <p:sp>
        <p:nvSpPr>
          <p:cNvPr id="6151" name="Text Box 27"/>
          <p:cNvSpPr txBox="1">
            <a:spLocks noChangeArrowheads="1"/>
          </p:cNvSpPr>
          <p:nvPr/>
        </p:nvSpPr>
        <p:spPr bwMode="auto">
          <a:xfrm>
            <a:off x="3348038" y="1557338"/>
            <a:ext cx="2519362" cy="792162"/>
          </a:xfrm>
          <a:prstGeom prst="rect">
            <a:avLst/>
          </a:prstGeom>
          <a:solidFill>
            <a:schemeClr val="accent3">
              <a:lumMod val="20000"/>
              <a:lumOff val="80000"/>
            </a:schemeClr>
          </a:solidFill>
          <a:ln w="15875">
            <a:solidFill>
              <a:srgbClr val="FF0000"/>
            </a:solidFill>
            <a:miter lim="800000"/>
            <a:headEnd/>
            <a:tailEnd/>
          </a:ln>
        </p:spPr>
        <p:txBody>
          <a:bodyPr/>
          <a:lstStyle/>
          <a:p>
            <a:pPr algn="ctr"/>
            <a:r>
              <a:rPr lang="ru-RU" sz="1400" dirty="0">
                <a:solidFill>
                  <a:schemeClr val="bg1"/>
                </a:solidFill>
              </a:rPr>
              <a:t>Государственные первичные эталоны единиц величин</a:t>
            </a:r>
          </a:p>
        </p:txBody>
      </p:sp>
      <p:sp>
        <p:nvSpPr>
          <p:cNvPr id="6152" name="Text Box 28"/>
          <p:cNvSpPr txBox="1">
            <a:spLocks noChangeArrowheads="1"/>
          </p:cNvSpPr>
          <p:nvPr/>
        </p:nvSpPr>
        <p:spPr bwMode="auto">
          <a:xfrm>
            <a:off x="3779838" y="2708275"/>
            <a:ext cx="1944687" cy="360363"/>
          </a:xfrm>
          <a:prstGeom prst="rect">
            <a:avLst/>
          </a:prstGeom>
          <a:solidFill>
            <a:schemeClr val="accent3">
              <a:lumMod val="20000"/>
              <a:lumOff val="80000"/>
            </a:schemeClr>
          </a:solidFill>
          <a:ln w="15875">
            <a:solidFill>
              <a:srgbClr val="FF0000"/>
            </a:solidFill>
            <a:miter lim="800000"/>
            <a:headEnd/>
            <a:tailEnd/>
          </a:ln>
        </p:spPr>
        <p:txBody>
          <a:bodyPr/>
          <a:lstStyle/>
          <a:p>
            <a:pPr algn="ctr"/>
            <a:r>
              <a:rPr lang="ru-RU" sz="1400" dirty="0">
                <a:solidFill>
                  <a:schemeClr val="bg1"/>
                </a:solidFill>
              </a:rPr>
              <a:t>Вторичные эталоны</a:t>
            </a:r>
          </a:p>
        </p:txBody>
      </p:sp>
      <p:sp>
        <p:nvSpPr>
          <p:cNvPr id="6153" name="Line 29"/>
          <p:cNvSpPr>
            <a:spLocks noChangeShapeType="1"/>
          </p:cNvSpPr>
          <p:nvPr/>
        </p:nvSpPr>
        <p:spPr bwMode="auto">
          <a:xfrm>
            <a:off x="3492500" y="2349500"/>
            <a:ext cx="0" cy="1303338"/>
          </a:xfrm>
          <a:prstGeom prst="line">
            <a:avLst/>
          </a:prstGeom>
          <a:noFill/>
          <a:ln w="15875">
            <a:solidFill>
              <a:srgbClr val="FF0000"/>
            </a:solidFill>
            <a:round/>
            <a:headEnd/>
            <a:tailEnd/>
          </a:ln>
        </p:spPr>
        <p:txBody>
          <a:bodyPr/>
          <a:lstStyle/>
          <a:p>
            <a:endParaRPr lang="ru-RU"/>
          </a:p>
        </p:txBody>
      </p:sp>
      <p:sp>
        <p:nvSpPr>
          <p:cNvPr id="6154" name="Text Box 30"/>
          <p:cNvSpPr txBox="1">
            <a:spLocks noChangeArrowheads="1"/>
          </p:cNvSpPr>
          <p:nvPr/>
        </p:nvSpPr>
        <p:spPr bwMode="auto">
          <a:xfrm>
            <a:off x="3807619" y="3464719"/>
            <a:ext cx="1944687" cy="392112"/>
          </a:xfrm>
          <a:prstGeom prst="rect">
            <a:avLst/>
          </a:prstGeom>
          <a:solidFill>
            <a:schemeClr val="accent3">
              <a:lumMod val="20000"/>
              <a:lumOff val="80000"/>
            </a:schemeClr>
          </a:solidFill>
          <a:ln w="15875">
            <a:solidFill>
              <a:srgbClr val="FF0000"/>
            </a:solidFill>
            <a:miter lim="800000"/>
            <a:headEnd/>
            <a:tailEnd/>
          </a:ln>
        </p:spPr>
        <p:txBody>
          <a:bodyPr/>
          <a:lstStyle/>
          <a:p>
            <a:pPr algn="ctr"/>
            <a:r>
              <a:rPr lang="ru-RU" sz="1400" dirty="0">
                <a:solidFill>
                  <a:schemeClr val="bg1"/>
                </a:solidFill>
              </a:rPr>
              <a:t>Рабочие эталоны</a:t>
            </a:r>
          </a:p>
        </p:txBody>
      </p:sp>
      <p:sp>
        <p:nvSpPr>
          <p:cNvPr id="6155" name="Line 31"/>
          <p:cNvSpPr>
            <a:spLocks noChangeShapeType="1"/>
          </p:cNvSpPr>
          <p:nvPr/>
        </p:nvSpPr>
        <p:spPr bwMode="auto">
          <a:xfrm>
            <a:off x="3492500" y="2898775"/>
            <a:ext cx="287338" cy="0"/>
          </a:xfrm>
          <a:prstGeom prst="line">
            <a:avLst/>
          </a:prstGeom>
          <a:noFill/>
          <a:ln w="15875">
            <a:solidFill>
              <a:srgbClr val="FF0000"/>
            </a:solidFill>
            <a:round/>
            <a:headEnd/>
            <a:tailEnd/>
          </a:ln>
        </p:spPr>
        <p:txBody>
          <a:bodyPr/>
          <a:lstStyle/>
          <a:p>
            <a:endParaRPr lang="ru-RU"/>
          </a:p>
        </p:txBody>
      </p:sp>
      <p:sp>
        <p:nvSpPr>
          <p:cNvPr id="6156" name="Line 32"/>
          <p:cNvSpPr>
            <a:spLocks noChangeShapeType="1"/>
          </p:cNvSpPr>
          <p:nvPr/>
        </p:nvSpPr>
        <p:spPr bwMode="auto">
          <a:xfrm>
            <a:off x="3492500" y="3659188"/>
            <a:ext cx="287338" cy="0"/>
          </a:xfrm>
          <a:prstGeom prst="line">
            <a:avLst/>
          </a:prstGeom>
          <a:noFill/>
          <a:ln w="15875">
            <a:solidFill>
              <a:srgbClr val="FF0000"/>
            </a:solidFill>
            <a:round/>
            <a:headEnd/>
            <a:tailEnd/>
          </a:ln>
        </p:spPr>
        <p:txBody>
          <a:bodyPr/>
          <a:lstStyle/>
          <a:p>
            <a:endParaRPr lang="ru-RU"/>
          </a:p>
        </p:txBody>
      </p:sp>
      <p:sp>
        <p:nvSpPr>
          <p:cNvPr id="6157" name="Text Box 33"/>
          <p:cNvSpPr txBox="1">
            <a:spLocks noChangeArrowheads="1"/>
          </p:cNvSpPr>
          <p:nvPr/>
        </p:nvSpPr>
        <p:spPr bwMode="auto">
          <a:xfrm>
            <a:off x="6156325" y="1557338"/>
            <a:ext cx="2376488" cy="725710"/>
          </a:xfrm>
          <a:prstGeom prst="rect">
            <a:avLst/>
          </a:prstGeom>
          <a:solidFill>
            <a:schemeClr val="accent4">
              <a:lumMod val="20000"/>
              <a:lumOff val="80000"/>
            </a:schemeClr>
          </a:solidFill>
          <a:ln w="15875">
            <a:solidFill>
              <a:srgbClr val="FF0000"/>
            </a:solidFill>
            <a:miter lim="800000"/>
            <a:headEnd/>
            <a:tailEnd/>
          </a:ln>
        </p:spPr>
        <p:txBody>
          <a:bodyPr/>
          <a:lstStyle/>
          <a:p>
            <a:pPr algn="ctr"/>
            <a:r>
              <a:rPr lang="ru-RU" sz="1400" dirty="0">
                <a:solidFill>
                  <a:schemeClr val="bg1"/>
                </a:solidFill>
              </a:rPr>
              <a:t>Государственная метрологическая служба</a:t>
            </a:r>
          </a:p>
        </p:txBody>
      </p:sp>
      <p:sp>
        <p:nvSpPr>
          <p:cNvPr id="6158" name="Text Box 34"/>
          <p:cNvSpPr txBox="1">
            <a:spLocks noChangeArrowheads="1"/>
          </p:cNvSpPr>
          <p:nvPr/>
        </p:nvSpPr>
        <p:spPr bwMode="auto">
          <a:xfrm>
            <a:off x="6156325" y="2386910"/>
            <a:ext cx="2376488" cy="1215082"/>
          </a:xfrm>
          <a:prstGeom prst="rect">
            <a:avLst/>
          </a:prstGeom>
          <a:solidFill>
            <a:schemeClr val="accent4">
              <a:lumMod val="20000"/>
              <a:lumOff val="80000"/>
            </a:schemeClr>
          </a:solidFill>
          <a:ln w="15875">
            <a:solidFill>
              <a:srgbClr val="FF0000"/>
            </a:solidFill>
            <a:miter lim="800000"/>
            <a:headEnd/>
            <a:tailEnd/>
          </a:ln>
        </p:spPr>
        <p:txBody>
          <a:bodyPr/>
          <a:lstStyle/>
          <a:p>
            <a:pPr algn="ctr"/>
            <a:r>
              <a:rPr lang="ru-RU" sz="1400" dirty="0">
                <a:solidFill>
                  <a:schemeClr val="bg1"/>
                </a:solidFill>
              </a:rPr>
              <a:t>Метрологические службы федеральных органов исполнительной власти, юридических лиц</a:t>
            </a:r>
          </a:p>
        </p:txBody>
      </p:sp>
      <p:sp>
        <p:nvSpPr>
          <p:cNvPr id="6159" name="Text Box 35"/>
          <p:cNvSpPr txBox="1">
            <a:spLocks noChangeArrowheads="1"/>
          </p:cNvSpPr>
          <p:nvPr/>
        </p:nvSpPr>
        <p:spPr bwMode="auto">
          <a:xfrm>
            <a:off x="6156325" y="3717330"/>
            <a:ext cx="2376488" cy="1439862"/>
          </a:xfrm>
          <a:prstGeom prst="rect">
            <a:avLst/>
          </a:prstGeom>
          <a:solidFill>
            <a:schemeClr val="accent4">
              <a:lumMod val="20000"/>
              <a:lumOff val="80000"/>
            </a:schemeClr>
          </a:solidFill>
          <a:ln w="15875">
            <a:solidFill>
              <a:srgbClr val="FF0000"/>
            </a:solidFill>
            <a:miter lim="800000"/>
            <a:headEnd/>
            <a:tailEnd/>
          </a:ln>
        </p:spPr>
        <p:txBody>
          <a:bodyPr/>
          <a:lstStyle/>
          <a:p>
            <a:pPr algn="ctr"/>
            <a:r>
              <a:rPr lang="ru-RU" sz="1400" dirty="0">
                <a:solidFill>
                  <a:schemeClr val="bg1"/>
                </a:solidFill>
              </a:rPr>
              <a:t>Юридические лица, аккредитованные на выполнение работ в области обеспечения единства измерений</a:t>
            </a:r>
          </a:p>
        </p:txBody>
      </p:sp>
      <p:sp>
        <p:nvSpPr>
          <p:cNvPr id="6160" name="Oval 36"/>
          <p:cNvSpPr>
            <a:spLocks noChangeArrowheads="1"/>
          </p:cNvSpPr>
          <p:nvPr/>
        </p:nvSpPr>
        <p:spPr bwMode="auto">
          <a:xfrm>
            <a:off x="1373188" y="5557838"/>
            <a:ext cx="6705600" cy="760412"/>
          </a:xfrm>
          <a:prstGeom prst="ellipse">
            <a:avLst/>
          </a:prstGeom>
          <a:noFill/>
          <a:ln w="15875">
            <a:solidFill>
              <a:srgbClr val="FF0000"/>
            </a:solidFill>
            <a:round/>
            <a:headEnd/>
            <a:tailEnd/>
          </a:ln>
        </p:spPr>
        <p:txBody>
          <a:bodyPr/>
          <a:lstStyle/>
          <a:p>
            <a:endParaRPr lang="ru-RU"/>
          </a:p>
        </p:txBody>
      </p:sp>
      <p:sp>
        <p:nvSpPr>
          <p:cNvPr id="6161" name="Text Box 37"/>
          <p:cNvSpPr txBox="1">
            <a:spLocks noChangeArrowheads="1"/>
          </p:cNvSpPr>
          <p:nvPr/>
        </p:nvSpPr>
        <p:spPr bwMode="auto">
          <a:xfrm>
            <a:off x="2349724" y="5771944"/>
            <a:ext cx="4752528" cy="328612"/>
          </a:xfrm>
          <a:prstGeom prst="rect">
            <a:avLst/>
          </a:prstGeom>
          <a:solidFill>
            <a:schemeClr val="accent4">
              <a:lumMod val="20000"/>
              <a:lumOff val="80000"/>
            </a:schemeClr>
          </a:solidFill>
          <a:ln w="15875">
            <a:solidFill>
              <a:srgbClr val="FF0000"/>
            </a:solidFill>
            <a:miter lim="800000"/>
            <a:headEnd/>
            <a:tailEnd/>
          </a:ln>
        </p:spPr>
        <p:txBody>
          <a:bodyPr/>
          <a:lstStyle/>
          <a:p>
            <a:pPr algn="ctr"/>
            <a:r>
              <a:rPr lang="ru-RU" sz="1600" b="1" dirty="0">
                <a:solidFill>
                  <a:srgbClr val="FF0000"/>
                </a:solidFill>
              </a:rPr>
              <a:t>Более 1. 500. 000. 000 </a:t>
            </a:r>
            <a:r>
              <a:rPr lang="ru-RU" sz="1600" b="1" dirty="0">
                <a:solidFill>
                  <a:srgbClr val="0000FF"/>
                </a:solidFill>
              </a:rPr>
              <a:t>средств измерений</a:t>
            </a:r>
          </a:p>
        </p:txBody>
      </p:sp>
    </p:spTree>
    <p:extLst>
      <p:ext uri="{BB962C8B-B14F-4D97-AF65-F5344CB8AC3E}">
        <p14:creationId xmlns:p14="http://schemas.microsoft.com/office/powerpoint/2010/main" val="48783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 name="Rectangle 20"/>
          <p:cNvSpPr>
            <a:spLocks noGrp="1" noRot="1" noChangeArrowheads="1"/>
          </p:cNvSpPr>
          <p:nvPr>
            <p:ph type="title"/>
          </p:nvPr>
        </p:nvSpPr>
        <p:spPr>
          <a:xfrm>
            <a:off x="665163" y="44624"/>
            <a:ext cx="7839075" cy="561975"/>
          </a:xfrm>
          <a:solidFill>
            <a:srgbClr val="FFFF00"/>
          </a:solidFill>
        </p:spPr>
        <p:txBody>
          <a:bodyPr>
            <a:noAutofit/>
          </a:bodyPr>
          <a:lstStyle/>
          <a:p>
            <a:pPr algn="ctr" eaLnBrk="1" hangingPunct="1">
              <a:defRPr/>
            </a:pPr>
            <a:r>
              <a:rPr lang="ru-RU" sz="2000" b="1" dirty="0" smtClean="0">
                <a:solidFill>
                  <a:srgbClr val="0000FF"/>
                </a:solidFill>
                <a:latin typeface="Times New Roman" pitchFamily="18" charset="0"/>
              </a:rPr>
              <a:t>Структура системы обеспечения единства измерений Российской Федерации </a:t>
            </a:r>
          </a:p>
        </p:txBody>
      </p:sp>
      <p:sp>
        <p:nvSpPr>
          <p:cNvPr id="2" name="Прямоугольник 1"/>
          <p:cNvSpPr/>
          <p:nvPr/>
        </p:nvSpPr>
        <p:spPr>
          <a:xfrm>
            <a:off x="35496" y="764704"/>
            <a:ext cx="9069018" cy="5970865"/>
          </a:xfrm>
          <a:prstGeom prst="rect">
            <a:avLst/>
          </a:prstGeom>
          <a:solidFill>
            <a:schemeClr val="tx1"/>
          </a:solidFill>
        </p:spPr>
        <p:txBody>
          <a:bodyPr wrap="square">
            <a:spAutoFit/>
          </a:bodyPr>
          <a:lstStyle/>
          <a:p>
            <a:r>
              <a:rPr lang="ru-RU" b="1" dirty="0" smtClean="0">
                <a:solidFill>
                  <a:srgbClr val="FF0000"/>
                </a:solidFill>
                <a:latin typeface="Merriweather"/>
              </a:rPr>
              <a:t>1) </a:t>
            </a:r>
            <a:r>
              <a:rPr lang="ru-RU" b="1" u="sng" dirty="0" smtClean="0">
                <a:solidFill>
                  <a:srgbClr val="FF0000"/>
                </a:solidFill>
                <a:effectLst>
                  <a:outerShdw blurRad="38100" dist="38100" dir="2700000" algn="tl">
                    <a:srgbClr val="000000">
                      <a:alpha val="43137"/>
                    </a:srgbClr>
                  </a:outerShdw>
                </a:effectLst>
                <a:latin typeface="Merriweather"/>
              </a:rPr>
              <a:t>Правовая </a:t>
            </a:r>
            <a:r>
              <a:rPr lang="ru-RU" b="1" u="sng" dirty="0">
                <a:solidFill>
                  <a:srgbClr val="FF0000"/>
                </a:solidFill>
                <a:effectLst>
                  <a:outerShdw blurRad="38100" dist="38100" dir="2700000" algn="tl">
                    <a:srgbClr val="000000">
                      <a:alpha val="43137"/>
                    </a:srgbClr>
                  </a:outerShdw>
                </a:effectLst>
                <a:latin typeface="Merriweather"/>
              </a:rPr>
              <a:t>подсистема</a:t>
            </a:r>
            <a:r>
              <a:rPr lang="ru-RU" dirty="0">
                <a:solidFill>
                  <a:srgbClr val="3D3D3D"/>
                </a:solidFill>
                <a:latin typeface="Merriweather"/>
              </a:rPr>
              <a:t> </a:t>
            </a:r>
            <a:r>
              <a:rPr lang="ru-RU" b="1" dirty="0">
                <a:solidFill>
                  <a:srgbClr val="0000FF"/>
                </a:solidFill>
                <a:latin typeface="Merriweather"/>
              </a:rPr>
              <a:t>– комплекс взаимосвязанных законодательных и подзаконных актов, объединенных общей целевой направленностью и устанавливающих согласованные требования.</a:t>
            </a:r>
          </a:p>
          <a:p>
            <a:endParaRPr lang="ru-RU" sz="800" b="1" dirty="0" smtClean="0">
              <a:solidFill>
                <a:srgbClr val="FF0000"/>
              </a:solidFill>
              <a:latin typeface="Merriweather"/>
            </a:endParaRPr>
          </a:p>
          <a:p>
            <a:r>
              <a:rPr lang="ru-RU" sz="1600" b="1" dirty="0" smtClean="0">
                <a:solidFill>
                  <a:srgbClr val="FF0000"/>
                </a:solidFill>
                <a:latin typeface="Merriweather"/>
              </a:rPr>
              <a:t>Основными </a:t>
            </a:r>
            <a:r>
              <a:rPr lang="ru-RU" sz="1600" b="1" dirty="0">
                <a:solidFill>
                  <a:srgbClr val="FF0000"/>
                </a:solidFill>
                <a:latin typeface="Merriweather"/>
              </a:rPr>
              <a:t>правовыми документами по метрологии в РФ являются:</a:t>
            </a:r>
          </a:p>
          <a:p>
            <a:pPr marL="285750" indent="-285750">
              <a:buClr>
                <a:srgbClr val="FF0000"/>
              </a:buClr>
              <a:buFont typeface="Wingdings" panose="05000000000000000000" pitchFamily="2" charset="2"/>
              <a:buChar char="§"/>
            </a:pPr>
            <a:r>
              <a:rPr lang="ru-RU" sz="1600" dirty="0">
                <a:solidFill>
                  <a:srgbClr val="3D3D3D"/>
                </a:solidFill>
                <a:latin typeface="Merriweather"/>
              </a:rPr>
              <a:t>Конституция РФ (ст. 71р</a:t>
            </a:r>
            <a:r>
              <a:rPr lang="ru-RU" sz="1600" dirty="0" smtClean="0">
                <a:solidFill>
                  <a:srgbClr val="3D3D3D"/>
                </a:solidFill>
                <a:latin typeface="Merriweather"/>
              </a:rPr>
              <a:t>);</a:t>
            </a:r>
            <a:endParaRPr lang="ru-RU" sz="1600" dirty="0">
              <a:solidFill>
                <a:srgbClr val="3D3D3D"/>
              </a:solidFill>
              <a:latin typeface="Merriweather"/>
            </a:endParaRPr>
          </a:p>
          <a:p>
            <a:pPr marL="285750" indent="-285750">
              <a:buClr>
                <a:srgbClr val="FF0000"/>
              </a:buClr>
              <a:buFont typeface="Wingdings" panose="05000000000000000000" pitchFamily="2" charset="2"/>
              <a:buChar char="§"/>
            </a:pPr>
            <a:r>
              <a:rPr lang="ru-RU" sz="1600" dirty="0">
                <a:solidFill>
                  <a:schemeClr val="bg1"/>
                </a:solidFill>
                <a:latin typeface="Merriweather"/>
              </a:rPr>
              <a:t>Федеральный закон от 26.06.2008 N 102-ФЗ</a:t>
            </a:r>
            <a:r>
              <a:rPr lang="ru-RU" sz="1600" dirty="0" smtClean="0">
                <a:solidFill>
                  <a:schemeClr val="bg1"/>
                </a:solidFill>
                <a:latin typeface="Merriweather"/>
              </a:rPr>
              <a:t> «Об </a:t>
            </a:r>
            <a:r>
              <a:rPr lang="ru-RU" sz="1600" dirty="0">
                <a:solidFill>
                  <a:schemeClr val="bg1"/>
                </a:solidFill>
                <a:latin typeface="Merriweather"/>
              </a:rPr>
              <a:t>обеспечении </a:t>
            </a:r>
            <a:r>
              <a:rPr lang="ru-RU" sz="1600" dirty="0">
                <a:solidFill>
                  <a:srgbClr val="3D3D3D"/>
                </a:solidFill>
                <a:latin typeface="Merriweather"/>
              </a:rPr>
              <a:t>единства измерений</a:t>
            </a:r>
            <a:r>
              <a:rPr lang="ru-RU" sz="1600" dirty="0" smtClean="0">
                <a:solidFill>
                  <a:srgbClr val="3D3D3D"/>
                </a:solidFill>
                <a:latin typeface="Merriweather"/>
              </a:rPr>
              <a:t>»;</a:t>
            </a:r>
            <a:endParaRPr lang="ru-RU" sz="1600" dirty="0">
              <a:solidFill>
                <a:srgbClr val="3D3D3D"/>
              </a:solidFill>
              <a:latin typeface="Merriweather"/>
            </a:endParaRPr>
          </a:p>
          <a:p>
            <a:pPr marL="285750" indent="-285750">
              <a:buClr>
                <a:srgbClr val="FF0000"/>
              </a:buClr>
              <a:buFont typeface="Wingdings" panose="05000000000000000000" pitchFamily="2" charset="2"/>
              <a:buChar char="§"/>
            </a:pPr>
            <a:r>
              <a:rPr lang="ru-RU" sz="1600" dirty="0">
                <a:solidFill>
                  <a:srgbClr val="3D3D3D"/>
                </a:solidFill>
                <a:latin typeface="Merriweather"/>
              </a:rPr>
              <a:t>РМГ 29-99. Государственная система обеспечения единства измерений. Метрология. Основные термины и </a:t>
            </a:r>
            <a:r>
              <a:rPr lang="ru-RU" sz="1600" dirty="0" smtClean="0">
                <a:solidFill>
                  <a:srgbClr val="3D3D3D"/>
                </a:solidFill>
                <a:latin typeface="Merriweather"/>
              </a:rPr>
              <a:t>определения;</a:t>
            </a:r>
            <a:endParaRPr lang="ru-RU" sz="1600" dirty="0">
              <a:solidFill>
                <a:srgbClr val="3D3D3D"/>
              </a:solidFill>
              <a:latin typeface="Merriweather"/>
            </a:endParaRPr>
          </a:p>
          <a:p>
            <a:pPr marL="285750" indent="-285750">
              <a:buClr>
                <a:srgbClr val="FF0000"/>
              </a:buClr>
              <a:buFont typeface="Wingdings" panose="05000000000000000000" pitchFamily="2" charset="2"/>
              <a:buChar char="§"/>
            </a:pPr>
            <a:r>
              <a:rPr lang="ru-RU" sz="1600" dirty="0">
                <a:solidFill>
                  <a:srgbClr val="3D3D3D"/>
                </a:solidFill>
                <a:latin typeface="Merriweather"/>
              </a:rPr>
              <a:t>ГОСТ Р 8.000-2000. Государственная система обеспечения единства измерений. Основные </a:t>
            </a:r>
            <a:r>
              <a:rPr lang="ru-RU" sz="1600" dirty="0" smtClean="0">
                <a:solidFill>
                  <a:srgbClr val="3D3D3D"/>
                </a:solidFill>
                <a:latin typeface="Merriweather"/>
              </a:rPr>
              <a:t>положения;</a:t>
            </a:r>
            <a:endParaRPr lang="ru-RU" sz="1600" dirty="0">
              <a:solidFill>
                <a:srgbClr val="3D3D3D"/>
              </a:solidFill>
              <a:latin typeface="Merriweather"/>
            </a:endParaRPr>
          </a:p>
          <a:p>
            <a:pPr marL="285750" indent="-285750">
              <a:buClr>
                <a:srgbClr val="FF0000"/>
              </a:buClr>
              <a:buFont typeface="Wingdings" panose="05000000000000000000" pitchFamily="2" charset="2"/>
              <a:buChar char="§"/>
            </a:pPr>
            <a:r>
              <a:rPr lang="ru-RU" sz="1600" dirty="0">
                <a:solidFill>
                  <a:srgbClr val="3D3D3D"/>
                </a:solidFill>
                <a:latin typeface="Merriweather"/>
              </a:rPr>
              <a:t>ГОСТ 8.417-2002. Государственная система обеспечения единства измерений. Единицы </a:t>
            </a:r>
            <a:r>
              <a:rPr lang="ru-RU" sz="1600" dirty="0" smtClean="0">
                <a:solidFill>
                  <a:srgbClr val="3D3D3D"/>
                </a:solidFill>
                <a:latin typeface="Merriweather"/>
              </a:rPr>
              <a:t>величин;</a:t>
            </a:r>
            <a:endParaRPr lang="ru-RU" sz="1600" dirty="0">
              <a:solidFill>
                <a:srgbClr val="3D3D3D"/>
              </a:solidFill>
              <a:latin typeface="Merriweather"/>
            </a:endParaRPr>
          </a:p>
          <a:p>
            <a:pPr marL="285750" indent="-285750">
              <a:buClr>
                <a:srgbClr val="FF0000"/>
              </a:buClr>
              <a:buFont typeface="Wingdings" panose="05000000000000000000" pitchFamily="2" charset="2"/>
              <a:buChar char="§"/>
            </a:pPr>
            <a:r>
              <a:rPr lang="ru-RU" sz="1600" dirty="0">
                <a:solidFill>
                  <a:srgbClr val="3D3D3D"/>
                </a:solidFill>
                <a:latin typeface="Merriweather"/>
              </a:rPr>
              <a:t>Постановление правительства РФ от 12.02.94 г. № 100 «Об организации работ по стандартизации, обеспечению единства измерений, сертификации продукции и услуг</a:t>
            </a:r>
            <a:r>
              <a:rPr lang="ru-RU" sz="1600" dirty="0" smtClean="0">
                <a:solidFill>
                  <a:srgbClr val="3D3D3D"/>
                </a:solidFill>
                <a:latin typeface="Merriweather"/>
              </a:rPr>
              <a:t>»;</a:t>
            </a:r>
            <a:endParaRPr lang="ru-RU" sz="1600" dirty="0">
              <a:solidFill>
                <a:srgbClr val="3D3D3D"/>
              </a:solidFill>
              <a:latin typeface="Merriweather"/>
            </a:endParaRPr>
          </a:p>
          <a:p>
            <a:pPr marL="285750" indent="-285750">
              <a:buClr>
                <a:srgbClr val="FF0000"/>
              </a:buClr>
              <a:buFont typeface="Wingdings" panose="05000000000000000000" pitchFamily="2" charset="2"/>
              <a:buChar char="§"/>
            </a:pPr>
            <a:r>
              <a:rPr lang="ru-RU" sz="1600" dirty="0">
                <a:solidFill>
                  <a:srgbClr val="3D3D3D"/>
                </a:solidFill>
                <a:latin typeface="Merriweather"/>
              </a:rPr>
              <a:t>ИСО 10012-2003 «Системы менеджмента измерений. Требования к измерительным процессам и измерительному оборудованию».</a:t>
            </a:r>
          </a:p>
          <a:p>
            <a:endParaRPr lang="ru-RU" sz="800" b="1" dirty="0" smtClean="0">
              <a:solidFill>
                <a:srgbClr val="FF0000"/>
              </a:solidFill>
              <a:latin typeface="Merriweather"/>
            </a:endParaRPr>
          </a:p>
          <a:p>
            <a:r>
              <a:rPr lang="ru-RU" sz="1600" b="1" dirty="0" smtClean="0">
                <a:solidFill>
                  <a:srgbClr val="FF0000"/>
                </a:solidFill>
                <a:latin typeface="Merriweather"/>
              </a:rPr>
              <a:t>Нормативную </a:t>
            </a:r>
            <a:r>
              <a:rPr lang="ru-RU" sz="1600" b="1" dirty="0">
                <a:solidFill>
                  <a:srgbClr val="FF0000"/>
                </a:solidFill>
                <a:latin typeface="Merriweather"/>
              </a:rPr>
              <a:t>базу метрологии можно представить в виде иерархической пирамиды:</a:t>
            </a:r>
          </a:p>
          <a:p>
            <a:pPr marL="285750" indent="-285750">
              <a:buClr>
                <a:srgbClr val="FF0000"/>
              </a:buClr>
              <a:buFont typeface="Wingdings" panose="05000000000000000000" pitchFamily="2" charset="2"/>
              <a:buChar char="ü"/>
            </a:pPr>
            <a:r>
              <a:rPr lang="ru-RU" sz="1600" dirty="0" smtClean="0">
                <a:solidFill>
                  <a:srgbClr val="3D3D3D"/>
                </a:solidFill>
                <a:latin typeface="Merriweather"/>
              </a:rPr>
              <a:t>Закон </a:t>
            </a:r>
            <a:r>
              <a:rPr lang="ru-RU" sz="1600" dirty="0">
                <a:solidFill>
                  <a:srgbClr val="3D3D3D"/>
                </a:solidFill>
                <a:latin typeface="Merriweather"/>
              </a:rPr>
              <a:t>РФ «Об обеспечении единства измерений» и Постановления правительства РФ;</a:t>
            </a:r>
          </a:p>
          <a:p>
            <a:pPr marL="285750" indent="-285750">
              <a:buClr>
                <a:srgbClr val="FF0000"/>
              </a:buClr>
              <a:buFont typeface="Wingdings" panose="05000000000000000000" pitchFamily="2" charset="2"/>
              <a:buChar char="ü"/>
            </a:pPr>
            <a:r>
              <a:rPr lang="ru-RU" sz="1600" dirty="0" smtClean="0">
                <a:solidFill>
                  <a:srgbClr val="3D3D3D"/>
                </a:solidFill>
                <a:latin typeface="Merriweather"/>
              </a:rPr>
              <a:t>национальные </a:t>
            </a:r>
            <a:r>
              <a:rPr lang="ru-RU" sz="1600" dirty="0">
                <a:solidFill>
                  <a:srgbClr val="3D3D3D"/>
                </a:solidFill>
                <a:latin typeface="Merriweather"/>
              </a:rPr>
              <a:t>и межгосударственные стандарты (ГОСТ Р, ГОСТ) системы ГСИ;</a:t>
            </a:r>
          </a:p>
          <a:p>
            <a:pPr marL="285750" indent="-285750">
              <a:buClr>
                <a:srgbClr val="FF0000"/>
              </a:buClr>
              <a:buFont typeface="Wingdings" panose="05000000000000000000" pitchFamily="2" charset="2"/>
              <a:buChar char="ü"/>
            </a:pPr>
            <a:r>
              <a:rPr lang="ru-RU" sz="1600" dirty="0" smtClean="0">
                <a:solidFill>
                  <a:srgbClr val="3D3D3D"/>
                </a:solidFill>
                <a:latin typeface="Merriweather"/>
              </a:rPr>
              <a:t>правила </a:t>
            </a:r>
            <a:r>
              <a:rPr lang="ru-RU" sz="1600" dirty="0">
                <a:solidFill>
                  <a:srgbClr val="3D3D3D"/>
                </a:solidFill>
                <a:latin typeface="Merriweather"/>
              </a:rPr>
              <a:t>(ПР) системы ГСИ;</a:t>
            </a:r>
          </a:p>
          <a:p>
            <a:pPr marL="285750" indent="-285750">
              <a:buClr>
                <a:srgbClr val="FF0000"/>
              </a:buClr>
              <a:buFont typeface="Wingdings" panose="05000000000000000000" pitchFamily="2" charset="2"/>
              <a:buChar char="ü"/>
            </a:pPr>
            <a:r>
              <a:rPr lang="ru-RU" sz="1600" dirty="0" smtClean="0">
                <a:solidFill>
                  <a:srgbClr val="3D3D3D"/>
                </a:solidFill>
                <a:latin typeface="Merriweather"/>
              </a:rPr>
              <a:t>рекомендации </a:t>
            </a:r>
            <a:r>
              <a:rPr lang="ru-RU" sz="1600" dirty="0">
                <a:solidFill>
                  <a:srgbClr val="3D3D3D"/>
                </a:solidFill>
                <a:latin typeface="Merriweather"/>
              </a:rPr>
              <a:t>системы ГСИ, разрабатываемые метрологическими институтами.</a:t>
            </a:r>
          </a:p>
          <a:p>
            <a:endParaRPr lang="ru-RU" sz="800" b="1" dirty="0" smtClean="0">
              <a:solidFill>
                <a:srgbClr val="0000FF"/>
              </a:solidFill>
              <a:latin typeface="Merriweather"/>
            </a:endParaRPr>
          </a:p>
          <a:p>
            <a:r>
              <a:rPr lang="ru-RU" sz="1600" b="1" dirty="0" smtClean="0">
                <a:solidFill>
                  <a:srgbClr val="0000FF"/>
                </a:solidFill>
                <a:latin typeface="Merriweather"/>
              </a:rPr>
              <a:t>В </a:t>
            </a:r>
            <a:r>
              <a:rPr lang="ru-RU" sz="1600" b="1" dirty="0">
                <a:solidFill>
                  <a:srgbClr val="0000FF"/>
                </a:solidFill>
                <a:latin typeface="Merriweather"/>
              </a:rPr>
              <a:t>целом ГСИ насчитывает </a:t>
            </a:r>
            <a:r>
              <a:rPr lang="ru-RU" sz="1600" b="1" dirty="0">
                <a:solidFill>
                  <a:srgbClr val="FF0000"/>
                </a:solidFill>
                <a:latin typeface="Merriweather"/>
              </a:rPr>
              <a:t>более 2400 </a:t>
            </a:r>
            <a:r>
              <a:rPr lang="ru-RU" sz="1600" b="1" dirty="0">
                <a:solidFill>
                  <a:srgbClr val="0000FF"/>
                </a:solidFill>
                <a:latin typeface="Merriweather"/>
              </a:rPr>
              <a:t>нормативных документов.</a:t>
            </a:r>
            <a:endParaRPr lang="ru-RU" sz="1600" b="1" i="0" dirty="0">
              <a:solidFill>
                <a:srgbClr val="0000FF"/>
              </a:solidFill>
              <a:effectLst/>
              <a:latin typeface="Merriweather"/>
            </a:endParaRPr>
          </a:p>
        </p:txBody>
      </p:sp>
    </p:spTree>
    <p:extLst>
      <p:ext uri="{BB962C8B-B14F-4D97-AF65-F5344CB8AC3E}">
        <p14:creationId xmlns:p14="http://schemas.microsoft.com/office/powerpoint/2010/main" val="2097699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5" descr="рис 14"/>
          <p:cNvPicPr>
            <a:picLocks noChangeAspect="1" noChangeArrowheads="1"/>
          </p:cNvPicPr>
          <p:nvPr/>
        </p:nvPicPr>
        <p:blipFill>
          <a:blip r:embed="rId2"/>
          <a:srcRect/>
          <a:stretch>
            <a:fillRect/>
          </a:stretch>
        </p:blipFill>
        <p:spPr bwMode="auto">
          <a:xfrm>
            <a:off x="1035049" y="9320"/>
            <a:ext cx="7239000" cy="6820348"/>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152400" y="260648"/>
            <a:ext cx="2514600" cy="2088232"/>
          </a:xfrm>
          <a:solidFill>
            <a:schemeClr val="accent2">
              <a:lumMod val="20000"/>
              <a:lumOff val="80000"/>
            </a:schemeClr>
          </a:solidFill>
        </p:spPr>
        <p:txBody>
          <a:bodyPr>
            <a:noAutofit/>
          </a:bodyPr>
          <a:lstStyle/>
          <a:p>
            <a:pPr algn="ctr" eaLnBrk="1" hangingPunct="1">
              <a:defRPr/>
            </a:pPr>
            <a:r>
              <a:rPr lang="ru-RU" sz="1800" b="0"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2" name="Прямоугольник 1"/>
          <p:cNvSpPr/>
          <p:nvPr/>
        </p:nvSpPr>
        <p:spPr>
          <a:xfrm>
            <a:off x="3290415" y="1573715"/>
            <a:ext cx="2715839" cy="1138773"/>
          </a:xfrm>
          <a:prstGeom prst="rect">
            <a:avLst/>
          </a:prstGeom>
          <a:solidFill>
            <a:schemeClr val="tx2">
              <a:lumMod val="60000"/>
              <a:lumOff val="40000"/>
            </a:schemeClr>
          </a:solidFill>
        </p:spPr>
        <p:txBody>
          <a:bodyPr wrap="square">
            <a:spAutoFit/>
          </a:bodyPr>
          <a:lstStyle/>
          <a:p>
            <a:pPr algn="ctr"/>
            <a:r>
              <a:rPr lang="ru-RU" sz="1700" b="1" dirty="0" smtClean="0">
                <a:solidFill>
                  <a:srgbClr val="FFFF00"/>
                </a:solidFill>
                <a:effectLst>
                  <a:glow rad="228600">
                    <a:schemeClr val="tx1">
                      <a:lumMod val="75000"/>
                      <a:alpha val="40000"/>
                    </a:schemeClr>
                  </a:glow>
                  <a:outerShdw blurRad="50800" dist="38100" algn="l" rotWithShape="0">
                    <a:prstClr val="black">
                      <a:alpha val="40000"/>
                    </a:prstClr>
                  </a:outerShdw>
                </a:effectLst>
                <a:latin typeface="Times New Roman" pitchFamily="18" charset="0"/>
              </a:rPr>
              <a:t>ФЗ </a:t>
            </a:r>
          </a:p>
          <a:p>
            <a:pPr algn="ctr"/>
            <a:r>
              <a:rPr lang="ru-RU" sz="1700" b="1" dirty="0" smtClean="0">
                <a:solidFill>
                  <a:srgbClr val="FFFF00"/>
                </a:solidFill>
                <a:effectLst>
                  <a:glow rad="228600">
                    <a:schemeClr val="tx1">
                      <a:lumMod val="75000"/>
                      <a:alpha val="40000"/>
                    </a:schemeClr>
                  </a:glow>
                  <a:outerShdw blurRad="50800" dist="38100" algn="l" rotWithShape="0">
                    <a:prstClr val="black">
                      <a:alpha val="40000"/>
                    </a:prstClr>
                  </a:outerShdw>
                </a:effectLst>
                <a:latin typeface="Times New Roman" pitchFamily="18" charset="0"/>
              </a:rPr>
              <a:t>«Об обеспечении </a:t>
            </a:r>
          </a:p>
          <a:p>
            <a:pPr algn="ctr"/>
            <a:r>
              <a:rPr lang="ru-RU" sz="1700" b="1" dirty="0" smtClean="0">
                <a:solidFill>
                  <a:srgbClr val="FFFF00"/>
                </a:solidFill>
                <a:effectLst>
                  <a:glow rad="228600">
                    <a:schemeClr val="tx1">
                      <a:lumMod val="75000"/>
                      <a:alpha val="40000"/>
                    </a:schemeClr>
                  </a:glow>
                  <a:outerShdw blurRad="50800" dist="38100" algn="l" rotWithShape="0">
                    <a:prstClr val="black">
                      <a:alpha val="40000"/>
                    </a:prstClr>
                  </a:outerShdw>
                </a:effectLst>
                <a:latin typeface="Times New Roman" pitchFamily="18" charset="0"/>
              </a:rPr>
              <a:t>единства измерений»</a:t>
            </a:r>
          </a:p>
          <a:p>
            <a:pPr algn="ctr"/>
            <a:r>
              <a:rPr lang="ru-RU" sz="1700" b="1" dirty="0" smtClean="0">
                <a:solidFill>
                  <a:srgbClr val="FFFF00"/>
                </a:solidFill>
                <a:effectLst>
                  <a:glow rad="228600">
                    <a:schemeClr val="tx1">
                      <a:lumMod val="75000"/>
                      <a:alpha val="40000"/>
                    </a:schemeClr>
                  </a:glow>
                  <a:outerShdw blurRad="50800" dist="38100" algn="l" rotWithShape="0">
                    <a:prstClr val="black">
                      <a:alpha val="40000"/>
                    </a:prstClr>
                  </a:outerShdw>
                </a:effectLst>
                <a:latin typeface="Times New Roman" pitchFamily="18" charset="0"/>
              </a:rPr>
              <a:t>от 26.06.2008 № 102-ФЗ</a:t>
            </a:r>
            <a:endParaRPr lang="ru-RU" sz="1700" b="1" dirty="0">
              <a:solidFill>
                <a:srgbClr val="FFFF00"/>
              </a:solidFill>
              <a:effectLst>
                <a:glow rad="228600">
                  <a:schemeClr val="tx1">
                    <a:lumMod val="75000"/>
                    <a:alpha val="40000"/>
                  </a:schemeClr>
                </a:glow>
                <a:outerShdw blurRad="50800" dist="38100" algn="l" rotWithShape="0">
                  <a:prstClr val="black">
                    <a:alpha val="40000"/>
                  </a:prstClr>
                </a:outerShdw>
              </a:effectLst>
            </a:endParaRPr>
          </a:p>
        </p:txBody>
      </p:sp>
      <p:cxnSp>
        <p:nvCxnSpPr>
          <p:cNvPr id="4" name="Прямая соединительная линия 3"/>
          <p:cNvCxnSpPr/>
          <p:nvPr/>
        </p:nvCxnSpPr>
        <p:spPr>
          <a:xfrm>
            <a:off x="4644008" y="1268760"/>
            <a:ext cx="1897525" cy="1498813"/>
          </a:xfrm>
          <a:prstGeom prst="line">
            <a:avLst/>
          </a:prstGeom>
          <a:ln w="19050">
            <a:solidFill>
              <a:srgbClr val="C0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2771800" y="1304764"/>
            <a:ext cx="1882749" cy="1462809"/>
          </a:xfrm>
          <a:prstGeom prst="line">
            <a:avLst/>
          </a:prstGeom>
          <a:ln w="19050">
            <a:solidFill>
              <a:srgbClr val="C00000">
                <a:alpha val="6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461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640959" cy="5904656"/>
          </a:xfrm>
          <a:solidFill>
            <a:srgbClr val="0000FF"/>
          </a:solidFill>
          <a:ln>
            <a:noFill/>
          </a:ln>
          <a:effectLst>
            <a:outerShdw blurRad="107950" dist="12700" dir="5400000" algn="ctr">
              <a:srgbClr val="000000"/>
            </a:outerShdw>
            <a:softEdge rad="317500"/>
          </a:effectLst>
        </p:spPr>
        <p:txBody>
          <a:bodyPr>
            <a:noAutofit/>
          </a:bodyPr>
          <a:lstStyle/>
          <a:p>
            <a:pPr algn="ctr"/>
            <a:r>
              <a:rPr lang="ru-RU" altLang="ru-RU" sz="4800" b="1" dirty="0" smtClean="0">
                <a:ln w="3175" cmpd="sng">
                  <a:solidFill>
                    <a:srgbClr val="FF0000"/>
                  </a:solidFill>
                </a:ln>
                <a:solidFill>
                  <a:srgbClr val="FF0000"/>
                </a:solidFill>
                <a:effectLst>
                  <a:outerShdw blurRad="38100" dist="38100" dir="2700000" algn="tl">
                    <a:srgbClr val="000000">
                      <a:alpha val="43137"/>
                    </a:srgbClr>
                  </a:outerShdw>
                </a:effectLst>
                <a:latin typeface="Arial Black" panose="020B0A04020102020204" pitchFamily="34" charset="0"/>
              </a:rPr>
              <a:t>ТЕМА </a:t>
            </a:r>
            <a:r>
              <a:rPr lang="ru-RU" altLang="ru-RU" sz="4800" b="1" dirty="0" smtClean="0">
                <a:ln w="3175" cmpd="sng">
                  <a:solidFill>
                    <a:srgbClr val="FF0000"/>
                  </a:solidFill>
                </a:ln>
                <a:solidFill>
                  <a:srgbClr val="FF0000"/>
                </a:solidFill>
                <a:effectLst>
                  <a:outerShdw blurRad="38100" dist="38100" dir="2700000" algn="tl">
                    <a:srgbClr val="000000">
                      <a:alpha val="43137"/>
                    </a:srgbClr>
                  </a:outerShdw>
                </a:effectLst>
                <a:latin typeface="Arial Black" panose="020B0A04020102020204" pitchFamily="34" charset="0"/>
              </a:rPr>
              <a:t>2.2 </a:t>
            </a:r>
            <a:r>
              <a:rPr lang="ru-RU" altLang="ru-RU" sz="4800" b="1" dirty="0" smtClean="0">
                <a:ln w="3175" cmpd="sng">
                  <a:solidFill>
                    <a:srgbClr val="FF0000"/>
                  </a:solidFill>
                </a:ln>
                <a:solidFill>
                  <a:srgbClr val="FF0000"/>
                </a:solidFill>
                <a:effectLst>
                  <a:outerShdw blurRad="38100" dist="38100" dir="2700000" algn="tl">
                    <a:srgbClr val="000000">
                      <a:alpha val="43137"/>
                    </a:srgbClr>
                  </a:outerShdw>
                </a:effectLst>
                <a:latin typeface="Arial Black" panose="020B0A04020102020204" pitchFamily="34" charset="0"/>
              </a:rPr>
              <a:t/>
            </a:r>
            <a:br>
              <a:rPr lang="ru-RU" altLang="ru-RU" sz="4800" b="1" dirty="0" smtClean="0">
                <a:ln w="3175" cmpd="sng">
                  <a:solidFill>
                    <a:srgbClr val="FF0000"/>
                  </a:solidFill>
                </a:ln>
                <a:solidFill>
                  <a:srgbClr val="FF0000"/>
                </a:solidFill>
                <a:effectLst>
                  <a:outerShdw blurRad="38100" dist="38100" dir="2700000" algn="tl">
                    <a:srgbClr val="000000">
                      <a:alpha val="43137"/>
                    </a:srgbClr>
                  </a:outerShdw>
                </a:effectLst>
                <a:latin typeface="Arial Black" panose="020B0A04020102020204" pitchFamily="34" charset="0"/>
              </a:rPr>
            </a:br>
            <a:r>
              <a:rPr lang="ru-RU" sz="4800" b="1" dirty="0" smtClean="0">
                <a:solidFill>
                  <a:srgbClr val="FFFF00"/>
                </a:solidFill>
                <a:effectLst>
                  <a:outerShdw blurRad="38100" dist="38100" dir="2700000" algn="tl">
                    <a:srgbClr val="000000">
                      <a:alpha val="43137"/>
                    </a:srgbClr>
                  </a:outerShdw>
                </a:effectLst>
                <a:latin typeface="Arial Black" panose="020B0A04020102020204" pitchFamily="34" charset="0"/>
              </a:rPr>
              <a:t>ПРАВОВЫЕ ОСНОВЫ ОБЕСПЕЧЕНИЯ ЕДИНСТВА </a:t>
            </a:r>
            <a:br>
              <a:rPr lang="ru-RU" sz="4800" b="1" dirty="0" smtClean="0">
                <a:solidFill>
                  <a:srgbClr val="FFFF00"/>
                </a:solidFill>
                <a:effectLst>
                  <a:outerShdw blurRad="38100" dist="38100" dir="2700000" algn="tl">
                    <a:srgbClr val="000000">
                      <a:alpha val="43137"/>
                    </a:srgbClr>
                  </a:outerShdw>
                </a:effectLst>
                <a:latin typeface="Arial Black" panose="020B0A04020102020204" pitchFamily="34" charset="0"/>
              </a:rPr>
            </a:br>
            <a:r>
              <a:rPr lang="ru-RU" sz="4800" b="1" dirty="0" smtClean="0">
                <a:solidFill>
                  <a:srgbClr val="FFFF00"/>
                </a:solidFill>
                <a:effectLst>
                  <a:outerShdw blurRad="38100" dist="38100" dir="2700000" algn="tl">
                    <a:srgbClr val="000000">
                      <a:alpha val="43137"/>
                    </a:srgbClr>
                  </a:outerShdw>
                </a:effectLst>
                <a:latin typeface="Arial Black" panose="020B0A04020102020204" pitchFamily="34" charset="0"/>
              </a:rPr>
              <a:t>измерений </a:t>
            </a:r>
            <a:br>
              <a:rPr lang="ru-RU" sz="4800" b="1" dirty="0" smtClean="0">
                <a:solidFill>
                  <a:srgbClr val="FFFF00"/>
                </a:solidFill>
                <a:effectLst>
                  <a:outerShdw blurRad="38100" dist="38100" dir="2700000" algn="tl">
                    <a:srgbClr val="000000">
                      <a:alpha val="43137"/>
                    </a:srgbClr>
                  </a:outerShdw>
                </a:effectLst>
                <a:latin typeface="Arial Black" panose="020B0A04020102020204" pitchFamily="34" charset="0"/>
              </a:rPr>
            </a:br>
            <a:r>
              <a:rPr lang="ru-RU" sz="4800" b="1" dirty="0" smtClean="0">
                <a:solidFill>
                  <a:srgbClr val="00FF00"/>
                </a:solidFill>
                <a:effectLst>
                  <a:outerShdw blurRad="38100" dist="38100" dir="2700000" algn="tl">
                    <a:srgbClr val="000000">
                      <a:alpha val="43137"/>
                    </a:srgbClr>
                  </a:outerShdw>
                </a:effectLst>
                <a:latin typeface="Arial Black" panose="020B0A04020102020204" pitchFamily="34" charset="0"/>
              </a:rPr>
              <a:t>(ОЕИ)</a:t>
            </a:r>
            <a:endParaRPr lang="ru-RU" sz="4800" b="1" dirty="0">
              <a:solidFill>
                <a:srgbClr val="00FF00"/>
              </a:solidFill>
              <a:effectLst>
                <a:outerShdw blurRad="38100" dist="38100" dir="2700000" algn="tl">
                  <a:srgbClr val="000000">
                    <a:alpha val="43137"/>
                  </a:srgbClr>
                </a:outerShdw>
              </a:effectLst>
              <a:latin typeface="Arial Black" panose="020B0A04020102020204" pitchFamily="34" charset="0"/>
            </a:endParaRPr>
          </a:p>
        </p:txBody>
      </p:sp>
      <p:sp>
        <p:nvSpPr>
          <p:cNvPr id="5" name="Номер слайда 4"/>
          <p:cNvSpPr>
            <a:spLocks noGrp="1"/>
          </p:cNvSpPr>
          <p:nvPr>
            <p:ph type="sldNum" sz="quarter" idx="12"/>
          </p:nvPr>
        </p:nvSpPr>
        <p:spPr>
          <a:xfrm>
            <a:off x="8258346" y="6188075"/>
            <a:ext cx="856907" cy="669925"/>
          </a:xfrm>
        </p:spPr>
        <p:txBody>
          <a:bodyPr/>
          <a:lstStyle/>
          <a:p>
            <a:pPr>
              <a:defRPr/>
            </a:pPr>
            <a:fld id="{B1C343F1-3032-41C8-979A-5577136490CC}" type="slidenum">
              <a:rPr lang="ru-RU" sz="1600" smtClean="0"/>
              <a:pPr>
                <a:defRPr/>
              </a:pPr>
              <a:t>2</a:t>
            </a:fld>
            <a:endParaRPr lang="ru-RU" sz="1600" dirty="0"/>
          </a:p>
        </p:txBody>
      </p:sp>
    </p:spTree>
    <p:extLst>
      <p:ext uri="{BB962C8B-B14F-4D97-AF65-F5344CB8AC3E}">
        <p14:creationId xmlns:p14="http://schemas.microsoft.com/office/powerpoint/2010/main" val="18669165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 name="Rectangle 20"/>
          <p:cNvSpPr>
            <a:spLocks noGrp="1" noRot="1" noChangeArrowheads="1"/>
          </p:cNvSpPr>
          <p:nvPr>
            <p:ph type="title"/>
          </p:nvPr>
        </p:nvSpPr>
        <p:spPr>
          <a:xfrm>
            <a:off x="665163" y="44624"/>
            <a:ext cx="7839075" cy="561975"/>
          </a:xfrm>
          <a:solidFill>
            <a:srgbClr val="FFFF00"/>
          </a:solidFill>
        </p:spPr>
        <p:txBody>
          <a:bodyPr>
            <a:noAutofit/>
          </a:bodyPr>
          <a:lstStyle/>
          <a:p>
            <a:pPr algn="ctr" eaLnBrk="1" hangingPunct="1">
              <a:defRPr/>
            </a:pPr>
            <a:r>
              <a:rPr lang="ru-RU" sz="2000" b="1" dirty="0" smtClean="0">
                <a:solidFill>
                  <a:srgbClr val="0000FF"/>
                </a:solidFill>
                <a:latin typeface="Times New Roman" pitchFamily="18" charset="0"/>
              </a:rPr>
              <a:t>Структура системы обеспечения единства измерений Российской Федерации </a:t>
            </a:r>
          </a:p>
        </p:txBody>
      </p:sp>
      <p:sp>
        <p:nvSpPr>
          <p:cNvPr id="2" name="Прямоугольник 1"/>
          <p:cNvSpPr/>
          <p:nvPr/>
        </p:nvSpPr>
        <p:spPr>
          <a:xfrm>
            <a:off x="35496" y="764704"/>
            <a:ext cx="9069018" cy="5878532"/>
          </a:xfrm>
          <a:prstGeom prst="rect">
            <a:avLst/>
          </a:prstGeom>
          <a:solidFill>
            <a:schemeClr val="tx1"/>
          </a:solidFill>
        </p:spPr>
        <p:txBody>
          <a:bodyPr wrap="square">
            <a:spAutoFit/>
          </a:bodyPr>
          <a:lstStyle/>
          <a:p>
            <a:r>
              <a:rPr lang="ru-RU" b="1" dirty="0" smtClean="0">
                <a:solidFill>
                  <a:srgbClr val="FF0000"/>
                </a:solidFill>
              </a:rPr>
              <a:t>2) </a:t>
            </a:r>
            <a:r>
              <a:rPr lang="ru-RU" b="1" u="sng" dirty="0" smtClean="0">
                <a:solidFill>
                  <a:srgbClr val="FF0000"/>
                </a:solidFill>
                <a:effectLst>
                  <a:outerShdw blurRad="38100" dist="38100" dir="2700000" algn="tl">
                    <a:srgbClr val="000000">
                      <a:alpha val="43137"/>
                    </a:srgbClr>
                  </a:outerShdw>
                </a:effectLst>
              </a:rPr>
              <a:t>Техническая </a:t>
            </a:r>
            <a:r>
              <a:rPr lang="ru-RU" b="1" u="sng" dirty="0">
                <a:solidFill>
                  <a:srgbClr val="FF0000"/>
                </a:solidFill>
                <a:effectLst>
                  <a:outerShdw blurRad="38100" dist="38100" dir="2700000" algn="tl">
                    <a:srgbClr val="000000">
                      <a:alpha val="43137"/>
                    </a:srgbClr>
                  </a:outerShdw>
                </a:effectLst>
              </a:rPr>
              <a:t>подсистема</a:t>
            </a:r>
            <a:r>
              <a:rPr lang="ru-RU" b="1" dirty="0">
                <a:solidFill>
                  <a:srgbClr val="0000FF"/>
                </a:solidFill>
              </a:rPr>
              <a:t> представляет совокупность технических средств обеспечения единства измерений</a:t>
            </a:r>
            <a:r>
              <a:rPr lang="ru-RU" b="1" dirty="0" smtClean="0">
                <a:solidFill>
                  <a:srgbClr val="0000FF"/>
                </a:solidFill>
              </a:rPr>
              <a:t>:</a:t>
            </a:r>
            <a:endParaRPr lang="ru-RU" b="1" dirty="0">
              <a:solidFill>
                <a:srgbClr val="0000FF"/>
              </a:solidFill>
              <a:latin typeface="Merriweather"/>
            </a:endParaRPr>
          </a:p>
          <a:p>
            <a:pPr marL="285750" indent="-285750">
              <a:buClr>
                <a:srgbClr val="FF0000"/>
              </a:buClr>
              <a:buFont typeface="Wingdings" panose="05000000000000000000" pitchFamily="2" charset="2"/>
              <a:buChar char="Ø"/>
            </a:pPr>
            <a:r>
              <a:rPr lang="ru-RU" sz="1700" b="1" dirty="0" smtClean="0">
                <a:solidFill>
                  <a:srgbClr val="006600"/>
                </a:solidFill>
              </a:rPr>
              <a:t>эталонная </a:t>
            </a:r>
            <a:r>
              <a:rPr lang="ru-RU" sz="1700" b="1" dirty="0">
                <a:solidFill>
                  <a:srgbClr val="006600"/>
                </a:solidFill>
              </a:rPr>
              <a:t>база страны;</a:t>
            </a:r>
          </a:p>
          <a:p>
            <a:pPr marL="285750" indent="-285750">
              <a:buClr>
                <a:srgbClr val="FF0000"/>
              </a:buClr>
              <a:buFont typeface="Wingdings" panose="05000000000000000000" pitchFamily="2" charset="2"/>
              <a:buChar char="Ø"/>
            </a:pPr>
            <a:r>
              <a:rPr lang="ru-RU" sz="1700" b="1" dirty="0" smtClean="0">
                <a:solidFill>
                  <a:srgbClr val="006600"/>
                </a:solidFill>
              </a:rPr>
              <a:t>система </a:t>
            </a:r>
            <a:r>
              <a:rPr lang="ru-RU" sz="1700" b="1" dirty="0">
                <a:solidFill>
                  <a:srgbClr val="006600"/>
                </a:solidFill>
              </a:rPr>
              <a:t>передачи размеров единиц и шкал физических величин от эталонов ко всем средствам с помощью эталонов и других средств поверки;</a:t>
            </a:r>
          </a:p>
          <a:p>
            <a:pPr marL="285750" indent="-285750">
              <a:buClr>
                <a:srgbClr val="FF0000"/>
              </a:buClr>
              <a:buFont typeface="Wingdings" panose="05000000000000000000" pitchFamily="2" charset="2"/>
              <a:buChar char="Ø"/>
            </a:pPr>
            <a:r>
              <a:rPr lang="ru-RU" sz="1700" b="1" dirty="0" smtClean="0">
                <a:solidFill>
                  <a:srgbClr val="006600"/>
                </a:solidFill>
              </a:rPr>
              <a:t>система </a:t>
            </a:r>
            <a:r>
              <a:rPr lang="ru-RU" sz="1700" b="1" dirty="0">
                <a:solidFill>
                  <a:srgbClr val="006600"/>
                </a:solidFill>
              </a:rPr>
              <a:t>разработки, постановки на производство и выпуска в обращение рабочих средств измерения;</a:t>
            </a:r>
          </a:p>
          <a:p>
            <a:pPr marL="285750" indent="-285750">
              <a:buClr>
                <a:srgbClr val="FF0000"/>
              </a:buClr>
              <a:buFont typeface="Wingdings" panose="05000000000000000000" pitchFamily="2" charset="2"/>
              <a:buChar char="Ø"/>
            </a:pPr>
            <a:r>
              <a:rPr lang="ru-RU" sz="1700" b="1" dirty="0" smtClean="0">
                <a:solidFill>
                  <a:srgbClr val="006600"/>
                </a:solidFill>
              </a:rPr>
              <a:t>система </a:t>
            </a:r>
            <a:r>
              <a:rPr lang="ru-RU" sz="1700" b="1" dirty="0">
                <a:solidFill>
                  <a:srgbClr val="006600"/>
                </a:solidFill>
              </a:rPr>
              <a:t>государственных испытаний и метрологической аттестации средств измерения;</a:t>
            </a:r>
          </a:p>
          <a:p>
            <a:pPr marL="285750" indent="-285750">
              <a:buClr>
                <a:srgbClr val="FF0000"/>
              </a:buClr>
              <a:buFont typeface="Wingdings" panose="05000000000000000000" pitchFamily="2" charset="2"/>
              <a:buChar char="Ø"/>
            </a:pPr>
            <a:r>
              <a:rPr lang="ru-RU" sz="1700" b="1" dirty="0" smtClean="0">
                <a:solidFill>
                  <a:srgbClr val="006600"/>
                </a:solidFill>
              </a:rPr>
              <a:t>система </a:t>
            </a:r>
            <a:r>
              <a:rPr lang="ru-RU" sz="1700" b="1" dirty="0">
                <a:solidFill>
                  <a:srgbClr val="006600"/>
                </a:solidFill>
              </a:rPr>
              <a:t>государственной и ведомственной поверки средств измерений;</a:t>
            </a:r>
          </a:p>
          <a:p>
            <a:pPr marL="285750" indent="-285750">
              <a:buClr>
                <a:srgbClr val="FF0000"/>
              </a:buClr>
              <a:buFont typeface="Wingdings" panose="05000000000000000000" pitchFamily="2" charset="2"/>
              <a:buChar char="Ø"/>
            </a:pPr>
            <a:r>
              <a:rPr lang="ru-RU" sz="1700" b="1" dirty="0" smtClean="0">
                <a:solidFill>
                  <a:srgbClr val="006600"/>
                </a:solidFill>
              </a:rPr>
              <a:t>система </a:t>
            </a:r>
            <a:r>
              <a:rPr lang="ru-RU" sz="1700" b="1" dirty="0">
                <a:solidFill>
                  <a:srgbClr val="006600"/>
                </a:solidFill>
              </a:rPr>
              <a:t>стандартных образцов состава и свойств веществ и материалов;</a:t>
            </a:r>
          </a:p>
          <a:p>
            <a:pPr marL="285750" indent="-285750">
              <a:buClr>
                <a:srgbClr val="FF0000"/>
              </a:buClr>
              <a:buFont typeface="Wingdings" panose="05000000000000000000" pitchFamily="2" charset="2"/>
              <a:buChar char="Ø"/>
            </a:pPr>
            <a:r>
              <a:rPr lang="ru-RU" sz="1700" b="1" dirty="0" smtClean="0">
                <a:solidFill>
                  <a:srgbClr val="006600"/>
                </a:solidFill>
              </a:rPr>
              <a:t>система </a:t>
            </a:r>
            <a:r>
              <a:rPr lang="ru-RU" sz="1700" b="1" dirty="0">
                <a:solidFill>
                  <a:srgbClr val="006600"/>
                </a:solidFill>
              </a:rPr>
              <a:t>стандартных справочных данных о физических константах и свойствах веществ и материалов.</a:t>
            </a:r>
          </a:p>
          <a:p>
            <a:endParaRPr lang="ru-RU" sz="1000" b="1" dirty="0" smtClean="0">
              <a:solidFill>
                <a:srgbClr val="FF0000"/>
              </a:solidFill>
              <a:latin typeface="Merriweather"/>
            </a:endParaRPr>
          </a:p>
          <a:p>
            <a:r>
              <a:rPr lang="ru-RU" sz="1700" b="1" dirty="0">
                <a:solidFill>
                  <a:srgbClr val="FF0000"/>
                </a:solidFill>
              </a:rPr>
              <a:t>Государственные эталоны </a:t>
            </a:r>
            <a:r>
              <a:rPr lang="ru-RU" sz="1700" b="1" dirty="0">
                <a:solidFill>
                  <a:srgbClr val="0000FF"/>
                </a:solidFill>
              </a:rPr>
              <a:t>представляют собой национальное достояние и поэтому должны храниться в метрологических институтах страны, в специальных эталонных помещениях, где поддерживается строгий режим влажности, температуры, вибраций и других параметров. </a:t>
            </a:r>
            <a:endParaRPr lang="ru-RU" sz="1700" b="1" dirty="0" smtClean="0">
              <a:solidFill>
                <a:srgbClr val="0000FF"/>
              </a:solidFill>
            </a:endParaRPr>
          </a:p>
          <a:p>
            <a:r>
              <a:rPr lang="ru-RU" sz="1700" b="1" dirty="0" smtClean="0">
                <a:solidFill>
                  <a:srgbClr val="0000FF"/>
                </a:solidFill>
              </a:rPr>
              <a:t>В </a:t>
            </a:r>
            <a:r>
              <a:rPr lang="ru-RU" sz="1700" b="1" dirty="0">
                <a:solidFill>
                  <a:srgbClr val="0000FF"/>
                </a:solidFill>
              </a:rPr>
              <a:t>настоящее время </a:t>
            </a:r>
            <a:r>
              <a:rPr lang="ru-RU" sz="1700" b="1" dirty="0">
                <a:solidFill>
                  <a:srgbClr val="FF0000"/>
                </a:solidFill>
              </a:rPr>
              <a:t>эталонная база России </a:t>
            </a:r>
            <a:r>
              <a:rPr lang="ru-RU" sz="1700" b="1" dirty="0">
                <a:solidFill>
                  <a:srgbClr val="0000FF"/>
                </a:solidFill>
              </a:rPr>
              <a:t>состоит из </a:t>
            </a:r>
            <a:r>
              <a:rPr lang="ru-RU" sz="1700" b="1" dirty="0">
                <a:solidFill>
                  <a:srgbClr val="FF0000"/>
                </a:solidFill>
              </a:rPr>
              <a:t>более чем 120 государственных первичных и специальных эталонов </a:t>
            </a:r>
            <a:r>
              <a:rPr lang="ru-RU" sz="1700" b="1" dirty="0" smtClean="0">
                <a:solidFill>
                  <a:srgbClr val="0000FF"/>
                </a:solidFill>
              </a:rPr>
              <a:t>и </a:t>
            </a:r>
            <a:r>
              <a:rPr lang="ru-RU" sz="1700" b="1" dirty="0">
                <a:solidFill>
                  <a:srgbClr val="0000FF"/>
                </a:solidFill>
              </a:rPr>
              <a:t>является </a:t>
            </a:r>
            <a:r>
              <a:rPr lang="ru-RU" sz="1700" b="1" u="sng" dirty="0">
                <a:solidFill>
                  <a:srgbClr val="0000FF"/>
                </a:solidFill>
              </a:rPr>
              <a:t>одной из лучших в мире</a:t>
            </a:r>
            <a:r>
              <a:rPr lang="ru-RU" sz="1700" b="1" dirty="0">
                <a:solidFill>
                  <a:srgbClr val="0000FF"/>
                </a:solidFill>
              </a:rPr>
              <a:t>.</a:t>
            </a:r>
            <a:endParaRPr lang="ru-RU" sz="1700" b="1" i="0" dirty="0">
              <a:solidFill>
                <a:srgbClr val="0000FF"/>
              </a:solidFill>
              <a:effectLst/>
              <a:latin typeface="Merriweather"/>
            </a:endParaRPr>
          </a:p>
        </p:txBody>
      </p:sp>
    </p:spTree>
    <p:extLst>
      <p:ext uri="{BB962C8B-B14F-4D97-AF65-F5344CB8AC3E}">
        <p14:creationId xmlns:p14="http://schemas.microsoft.com/office/powerpoint/2010/main" val="2928128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ctrTitle"/>
          </p:nvPr>
        </p:nvSpPr>
        <p:spPr>
          <a:xfrm>
            <a:off x="395288" y="260350"/>
            <a:ext cx="8424862" cy="727075"/>
          </a:xfrm>
          <a:solidFill>
            <a:srgbClr val="FFFF00"/>
          </a:solidFill>
          <a:ln w="38100">
            <a:solidFill>
              <a:srgbClr val="0000FF"/>
            </a:solidFill>
          </a:ln>
        </p:spPr>
        <p:txBody>
          <a:bodyPr/>
          <a:lstStyle/>
          <a:p>
            <a:pPr algn="ctr"/>
            <a:r>
              <a:rPr lang="ru-RU" sz="1800" b="1" dirty="0">
                <a:solidFill>
                  <a:srgbClr val="0000FF"/>
                </a:solidFill>
                <a:latin typeface="Times New Roman" pitchFamily="18" charset="0"/>
              </a:rPr>
              <a:t>СОСТОЯНИЕ ЭТАЛОННОЙ БАЗЫ</a:t>
            </a:r>
            <a:br>
              <a:rPr lang="ru-RU" sz="1800" b="1" dirty="0">
                <a:solidFill>
                  <a:srgbClr val="0000FF"/>
                </a:solidFill>
                <a:latin typeface="Times New Roman" pitchFamily="18" charset="0"/>
              </a:rPr>
            </a:br>
            <a:r>
              <a:rPr lang="ru-RU" sz="1800" b="1" dirty="0">
                <a:solidFill>
                  <a:srgbClr val="0000FF"/>
                </a:solidFill>
                <a:latin typeface="Times New Roman" pitchFamily="18" charset="0"/>
              </a:rPr>
              <a:t> РОССИЙСКОЙ ФЕДЕРАЦИИ</a:t>
            </a:r>
            <a:endParaRPr lang="ru-RU" sz="1800" b="1" dirty="0" smtClean="0">
              <a:solidFill>
                <a:srgbClr val="0000FF"/>
              </a:solidFill>
              <a:latin typeface="Book Antiqua" pitchFamily="18" charset="0"/>
            </a:endParaRPr>
          </a:p>
        </p:txBody>
      </p:sp>
      <p:sp>
        <p:nvSpPr>
          <p:cNvPr id="7" name="Номер слайда 6"/>
          <p:cNvSpPr>
            <a:spLocks noGrp="1"/>
          </p:cNvSpPr>
          <p:nvPr>
            <p:ph type="sldNum" sz="quarter" idx="12"/>
          </p:nvPr>
        </p:nvSpPr>
        <p:spPr>
          <a:xfrm>
            <a:off x="8287093" y="6188075"/>
            <a:ext cx="856907" cy="669925"/>
          </a:xfrm>
        </p:spPr>
        <p:txBody>
          <a:bodyPr/>
          <a:lstStyle/>
          <a:p>
            <a:pPr>
              <a:defRPr/>
            </a:pPr>
            <a:fld id="{058484C9-490D-4D29-B553-93C8E0EC740C}" type="slidenum">
              <a:rPr lang="ru-RU" sz="1600" smtClean="0"/>
              <a:pPr>
                <a:defRPr/>
              </a:pPr>
              <a:t>21</a:t>
            </a:fld>
            <a:endParaRPr lang="ru-RU" sz="1600" dirty="0"/>
          </a:p>
        </p:txBody>
      </p:sp>
      <p:sp>
        <p:nvSpPr>
          <p:cNvPr id="5" name="Rectangle 3"/>
          <p:cNvSpPr txBox="1">
            <a:spLocks noChangeArrowheads="1"/>
          </p:cNvSpPr>
          <p:nvPr/>
        </p:nvSpPr>
        <p:spPr>
          <a:xfrm>
            <a:off x="268288" y="1905000"/>
            <a:ext cx="8551862" cy="2316088"/>
          </a:xfrm>
          <a:prstGeom prst="rect">
            <a:avLst/>
          </a:prstGeom>
          <a:solidFill>
            <a:schemeClr val="tx1"/>
          </a:solidFill>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buFont typeface="Wingdings" pitchFamily="2" charset="2"/>
              <a:buNone/>
              <a:defRPr/>
            </a:pPr>
            <a:r>
              <a:rPr lang="ru-RU" sz="2400" b="1" i="1" dirty="0" smtClean="0">
                <a:latin typeface="Times New Roman" pitchFamily="18" charset="0"/>
              </a:rPr>
              <a:t>Совокупность Государственных первичных и вторичных эталонов единиц величин образуют </a:t>
            </a:r>
            <a:r>
              <a:rPr lang="ru-RU" sz="2400" b="1" i="1" dirty="0" smtClean="0">
                <a:solidFill>
                  <a:srgbClr val="FF0000"/>
                </a:solidFill>
                <a:latin typeface="Times New Roman" pitchFamily="18" charset="0"/>
              </a:rPr>
              <a:t>эталонную базу Российской Федерации</a:t>
            </a:r>
            <a:r>
              <a:rPr lang="ru-RU" sz="2400" b="1" i="1" dirty="0" smtClean="0">
                <a:latin typeface="Times New Roman" pitchFamily="18" charset="0"/>
              </a:rPr>
              <a:t> и составляют основу </a:t>
            </a:r>
            <a:r>
              <a:rPr lang="ru-RU" sz="2400" b="1" i="1" dirty="0" smtClean="0">
                <a:solidFill>
                  <a:srgbClr val="0000FF"/>
                </a:solidFill>
                <a:latin typeface="Times New Roman" pitchFamily="18" charset="0"/>
              </a:rPr>
              <a:t>«метрологической безопасности и независимости» </a:t>
            </a:r>
            <a:r>
              <a:rPr lang="ru-RU" sz="2400" b="1" i="1" dirty="0" smtClean="0">
                <a:latin typeface="Times New Roman" pitchFamily="18" charset="0"/>
              </a:rPr>
              <a:t>государства – основу </a:t>
            </a:r>
            <a:r>
              <a:rPr lang="ru-RU" sz="2400" b="1" i="1" dirty="0" smtClean="0">
                <a:solidFill>
                  <a:srgbClr val="FF0000"/>
                </a:solidFill>
                <a:latin typeface="Times New Roman" pitchFamily="18" charset="0"/>
              </a:rPr>
              <a:t>Государственной системы обеспечения единства измерений</a:t>
            </a:r>
            <a:r>
              <a:rPr lang="ru-RU" sz="2400" b="1" i="1" dirty="0" smtClean="0">
                <a:latin typeface="Times New Roman" pitchFamily="18" charset="0"/>
              </a:rPr>
              <a:t>.</a:t>
            </a:r>
            <a:r>
              <a:rPr lang="ru-RU" sz="2400" i="1" dirty="0" smtClean="0">
                <a:latin typeface="Times New Roman" pitchFamily="18" charset="0"/>
              </a:rPr>
              <a:t> </a:t>
            </a:r>
          </a:p>
        </p:txBody>
      </p:sp>
    </p:spTree>
    <p:extLst>
      <p:ext uri="{BB962C8B-B14F-4D97-AF65-F5344CB8AC3E}">
        <p14:creationId xmlns:p14="http://schemas.microsoft.com/office/powerpoint/2010/main" val="25324734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 name="Rectangle 20"/>
          <p:cNvSpPr>
            <a:spLocks noGrp="1" noRot="1" noChangeArrowheads="1"/>
          </p:cNvSpPr>
          <p:nvPr>
            <p:ph type="title"/>
          </p:nvPr>
        </p:nvSpPr>
        <p:spPr>
          <a:xfrm>
            <a:off x="665163" y="44624"/>
            <a:ext cx="7839075" cy="648072"/>
          </a:xfrm>
          <a:solidFill>
            <a:srgbClr val="FFFF00"/>
          </a:solidFill>
        </p:spPr>
        <p:txBody>
          <a:bodyPr>
            <a:noAutofit/>
          </a:bodyPr>
          <a:lstStyle/>
          <a:p>
            <a:pPr algn="ctr" eaLnBrk="1" hangingPunct="1">
              <a:defRPr/>
            </a:pPr>
            <a:r>
              <a:rPr lang="ru-RU" sz="2000" b="1" dirty="0" smtClean="0">
                <a:solidFill>
                  <a:srgbClr val="0000FF"/>
                </a:solidFill>
                <a:latin typeface="Times New Roman" pitchFamily="18" charset="0"/>
              </a:rPr>
              <a:t>Структура системы обеспечения единства измерений Российской Федерации </a:t>
            </a:r>
          </a:p>
        </p:txBody>
      </p:sp>
      <p:sp>
        <p:nvSpPr>
          <p:cNvPr id="2" name="Прямоугольник 1"/>
          <p:cNvSpPr/>
          <p:nvPr/>
        </p:nvSpPr>
        <p:spPr>
          <a:xfrm>
            <a:off x="228216" y="847617"/>
            <a:ext cx="8712968" cy="2000548"/>
          </a:xfrm>
          <a:prstGeom prst="rect">
            <a:avLst/>
          </a:prstGeom>
          <a:solidFill>
            <a:schemeClr val="tx1"/>
          </a:solidFill>
        </p:spPr>
        <p:txBody>
          <a:bodyPr wrap="square">
            <a:spAutoFit/>
          </a:bodyPr>
          <a:lstStyle/>
          <a:p>
            <a:pPr>
              <a:spcBef>
                <a:spcPts val="600"/>
              </a:spcBef>
              <a:spcAft>
                <a:spcPts val="600"/>
              </a:spcAft>
            </a:pPr>
            <a:r>
              <a:rPr lang="ru-RU" sz="2600" b="1" dirty="0" smtClean="0">
                <a:solidFill>
                  <a:srgbClr val="FF0000"/>
                </a:solidFill>
              </a:rPr>
              <a:t>3) </a:t>
            </a:r>
            <a:r>
              <a:rPr lang="ru-RU" sz="2600" b="1" u="sng" dirty="0" smtClean="0">
                <a:solidFill>
                  <a:srgbClr val="FF0000"/>
                </a:solidFill>
                <a:effectLst>
                  <a:outerShdw blurRad="38100" dist="38100" dir="2700000" algn="tl">
                    <a:srgbClr val="000000">
                      <a:alpha val="43137"/>
                    </a:srgbClr>
                  </a:outerShdw>
                </a:effectLst>
              </a:rPr>
              <a:t>Организационной </a:t>
            </a:r>
            <a:r>
              <a:rPr lang="ru-RU" sz="2600" b="1" u="sng" dirty="0">
                <a:solidFill>
                  <a:srgbClr val="FF0000"/>
                </a:solidFill>
                <a:effectLst>
                  <a:outerShdw blurRad="38100" dist="38100" dir="2700000" algn="tl">
                    <a:srgbClr val="000000">
                      <a:alpha val="43137"/>
                    </a:srgbClr>
                  </a:outerShdw>
                </a:effectLst>
              </a:rPr>
              <a:t>подсистемой</a:t>
            </a:r>
            <a:r>
              <a:rPr lang="ru-RU" sz="2600" b="1" dirty="0">
                <a:solidFill>
                  <a:srgbClr val="0000FF"/>
                </a:solidFill>
              </a:rPr>
              <a:t> </a:t>
            </a:r>
            <a:r>
              <a:rPr lang="ru-RU" sz="2600" b="1" dirty="0" smtClean="0">
                <a:solidFill>
                  <a:srgbClr val="006600"/>
                </a:solidFill>
              </a:rPr>
              <a:t>являются:</a:t>
            </a:r>
          </a:p>
          <a:p>
            <a:pPr marL="914400" lvl="1" indent="-457200">
              <a:spcBef>
                <a:spcPts val="600"/>
              </a:spcBef>
              <a:spcAft>
                <a:spcPts val="600"/>
              </a:spcAft>
              <a:buClr>
                <a:srgbClr val="FF0000"/>
              </a:buClr>
              <a:buFont typeface="Wingdings" panose="05000000000000000000" pitchFamily="2" charset="2"/>
              <a:buChar char="Ø"/>
            </a:pPr>
            <a:r>
              <a:rPr lang="ru-RU" sz="2600" b="1" dirty="0" smtClean="0">
                <a:solidFill>
                  <a:srgbClr val="0000FF"/>
                </a:solidFill>
              </a:rPr>
              <a:t>государственные </a:t>
            </a:r>
            <a:r>
              <a:rPr lang="ru-RU" sz="2600" b="1" dirty="0">
                <a:solidFill>
                  <a:srgbClr val="0000FF"/>
                </a:solidFill>
              </a:rPr>
              <a:t>и ведомственные метрологические </a:t>
            </a:r>
            <a:r>
              <a:rPr lang="ru-RU" sz="2600" b="1" dirty="0" smtClean="0">
                <a:solidFill>
                  <a:srgbClr val="0000FF"/>
                </a:solidFill>
              </a:rPr>
              <a:t>службы; </a:t>
            </a:r>
          </a:p>
          <a:p>
            <a:pPr marL="914400" lvl="1" indent="-457200">
              <a:spcBef>
                <a:spcPts val="600"/>
              </a:spcBef>
              <a:spcAft>
                <a:spcPts val="600"/>
              </a:spcAft>
              <a:buClr>
                <a:srgbClr val="FF0000"/>
              </a:buClr>
              <a:buFont typeface="Wingdings" panose="05000000000000000000" pitchFamily="2" charset="2"/>
              <a:buChar char="Ø"/>
            </a:pPr>
            <a:r>
              <a:rPr lang="ru-RU" sz="2600" b="1" dirty="0" smtClean="0">
                <a:solidFill>
                  <a:srgbClr val="0000FF"/>
                </a:solidFill>
              </a:rPr>
              <a:t>метрологические </a:t>
            </a:r>
            <a:r>
              <a:rPr lang="ru-RU" sz="2600" b="1" dirty="0">
                <a:solidFill>
                  <a:srgbClr val="0000FF"/>
                </a:solidFill>
              </a:rPr>
              <a:t>службы </a:t>
            </a:r>
            <a:r>
              <a:rPr lang="ru-RU" sz="2600" b="1" dirty="0" smtClean="0">
                <a:solidFill>
                  <a:srgbClr val="0000FF"/>
                </a:solidFill>
              </a:rPr>
              <a:t>предприятий.</a:t>
            </a:r>
            <a:endParaRPr lang="ru-RU" sz="2600" b="1" dirty="0">
              <a:solidFill>
                <a:srgbClr val="0000FF"/>
              </a:solidFill>
              <a:latin typeface="Merriweather"/>
            </a:endParaRPr>
          </a:p>
        </p:txBody>
      </p:sp>
      <p:sp>
        <p:nvSpPr>
          <p:cNvPr id="3" name="Прямоугольник 2"/>
          <p:cNvSpPr/>
          <p:nvPr/>
        </p:nvSpPr>
        <p:spPr>
          <a:xfrm>
            <a:off x="228216" y="3212293"/>
            <a:ext cx="8712968" cy="3154710"/>
          </a:xfrm>
          <a:prstGeom prst="rect">
            <a:avLst/>
          </a:prstGeom>
          <a:solidFill>
            <a:schemeClr val="accent4">
              <a:lumMod val="20000"/>
              <a:lumOff val="80000"/>
            </a:schemeClr>
          </a:solidFill>
        </p:spPr>
        <p:txBody>
          <a:bodyPr wrap="square">
            <a:spAutoFit/>
          </a:bodyPr>
          <a:lstStyle/>
          <a:p>
            <a:pPr>
              <a:spcBef>
                <a:spcPts val="600"/>
              </a:spcBef>
              <a:spcAft>
                <a:spcPts val="600"/>
              </a:spcAft>
            </a:pPr>
            <a:r>
              <a:rPr lang="ru-RU" sz="2600" b="1" u="sng" dirty="0">
                <a:solidFill>
                  <a:srgbClr val="FF0000"/>
                </a:solidFill>
                <a:latin typeface="Book Antiqua" pitchFamily="18" charset="0"/>
              </a:rPr>
              <a:t>Метрологическая служба</a:t>
            </a:r>
            <a:r>
              <a:rPr lang="ru-RU" sz="2600" b="1" dirty="0">
                <a:solidFill>
                  <a:srgbClr val="FF0000"/>
                </a:solidFill>
                <a:latin typeface="Book Antiqua" pitchFamily="18" charset="0"/>
              </a:rPr>
              <a:t> </a:t>
            </a:r>
            <a:r>
              <a:rPr lang="ru-RU" sz="2600" b="1" dirty="0">
                <a:solidFill>
                  <a:srgbClr val="0000FF"/>
                </a:solidFill>
                <a:latin typeface="Book Antiqua" pitchFamily="18" charset="0"/>
              </a:rPr>
              <a:t>– это служба, создаваемая в соответствии с законодательством для: </a:t>
            </a:r>
          </a:p>
          <a:p>
            <a:pPr marL="892175" lvl="1" indent="-434975">
              <a:spcBef>
                <a:spcPts val="600"/>
              </a:spcBef>
              <a:spcAft>
                <a:spcPts val="600"/>
              </a:spcAft>
              <a:buClr>
                <a:srgbClr val="FF0000"/>
              </a:buClr>
              <a:buFont typeface="Wingdings" panose="05000000000000000000" pitchFamily="2" charset="2"/>
              <a:buChar char="Ø"/>
            </a:pPr>
            <a:r>
              <a:rPr lang="ru-RU" sz="2600" b="1" dirty="0">
                <a:solidFill>
                  <a:srgbClr val="006600"/>
                </a:solidFill>
                <a:latin typeface="Book Antiqua" pitchFamily="18" charset="0"/>
              </a:rPr>
              <a:t>выполнения работ по обеспечению единства измерений (</a:t>
            </a:r>
            <a:r>
              <a:rPr lang="ru-RU" sz="2600" b="1" dirty="0">
                <a:solidFill>
                  <a:srgbClr val="0000FF"/>
                </a:solidFill>
                <a:latin typeface="Book Antiqua" pitchFamily="18" charset="0"/>
              </a:rPr>
              <a:t>ОЕИ</a:t>
            </a:r>
            <a:r>
              <a:rPr lang="ru-RU" sz="2600" b="1" dirty="0">
                <a:solidFill>
                  <a:srgbClr val="006600"/>
                </a:solidFill>
                <a:latin typeface="Book Antiqua" pitchFamily="18" charset="0"/>
              </a:rPr>
              <a:t>); </a:t>
            </a:r>
          </a:p>
          <a:p>
            <a:pPr marL="892175" lvl="1" indent="-434975">
              <a:spcBef>
                <a:spcPts val="600"/>
              </a:spcBef>
              <a:spcAft>
                <a:spcPts val="600"/>
              </a:spcAft>
              <a:buClr>
                <a:srgbClr val="FF0000"/>
              </a:buClr>
              <a:buFont typeface="Wingdings" panose="05000000000000000000" pitchFamily="2" charset="2"/>
              <a:buChar char="Ø"/>
            </a:pPr>
            <a:r>
              <a:rPr lang="ru-RU" sz="2600" b="1" dirty="0">
                <a:solidFill>
                  <a:srgbClr val="006600"/>
                </a:solidFill>
                <a:latin typeface="Book Antiqua" pitchFamily="18" charset="0"/>
              </a:rPr>
              <a:t>осуществления метрологического контроля и надзора (</a:t>
            </a:r>
            <a:r>
              <a:rPr lang="ru-RU" sz="2600" b="1" dirty="0" err="1">
                <a:solidFill>
                  <a:srgbClr val="0000FF"/>
                </a:solidFill>
                <a:latin typeface="Book Antiqua" pitchFamily="18" charset="0"/>
              </a:rPr>
              <a:t>МКиН</a:t>
            </a:r>
            <a:r>
              <a:rPr lang="ru-RU" sz="2600" b="1" dirty="0">
                <a:solidFill>
                  <a:srgbClr val="006600"/>
                </a:solidFill>
                <a:latin typeface="Book Antiqua" pitchFamily="18" charset="0"/>
              </a:rPr>
              <a:t>).</a:t>
            </a:r>
          </a:p>
          <a:p>
            <a:pPr marL="342900" indent="-342900" algn="just">
              <a:spcBef>
                <a:spcPct val="50000"/>
              </a:spcBef>
              <a:buFont typeface="Wingdings" panose="05000000000000000000" pitchFamily="2" charset="2"/>
              <a:buChar char="Ø"/>
            </a:pPr>
            <a:endParaRPr lang="ru-RU" sz="1200" dirty="0">
              <a:solidFill>
                <a:srgbClr val="000000"/>
              </a:solidFill>
              <a:latin typeface="Book Antiqua" pitchFamily="18" charset="0"/>
            </a:endParaRPr>
          </a:p>
        </p:txBody>
      </p:sp>
    </p:spTree>
    <p:extLst>
      <p:ext uri="{BB962C8B-B14F-4D97-AF65-F5344CB8AC3E}">
        <p14:creationId xmlns:p14="http://schemas.microsoft.com/office/powerpoint/2010/main" val="1197842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37344" y="870490"/>
            <a:ext cx="8694712" cy="5355312"/>
          </a:xfrm>
          <a:prstGeom prst="rect">
            <a:avLst/>
          </a:prstGeom>
          <a:solidFill>
            <a:schemeClr val="tx1"/>
          </a:solidFill>
        </p:spPr>
        <p:txBody>
          <a:bodyPr wrap="square">
            <a:spAutoFit/>
          </a:bodyPr>
          <a:lstStyle/>
          <a:p>
            <a:pPr>
              <a:spcBef>
                <a:spcPts val="600"/>
              </a:spcBef>
              <a:spcAft>
                <a:spcPts val="600"/>
              </a:spcAft>
            </a:pPr>
            <a:r>
              <a:rPr lang="ru-RU" sz="2300" b="1" i="1" u="sng" dirty="0">
                <a:solidFill>
                  <a:srgbClr val="FF0000"/>
                </a:solidFill>
              </a:rPr>
              <a:t>Государственная метрологическая служба</a:t>
            </a:r>
            <a:r>
              <a:rPr lang="ru-RU" sz="2300" b="1" i="1" dirty="0">
                <a:solidFill>
                  <a:srgbClr val="FF0000"/>
                </a:solidFill>
              </a:rPr>
              <a:t> </a:t>
            </a:r>
            <a:r>
              <a:rPr lang="ru-RU" sz="2300" b="1" dirty="0" smtClean="0">
                <a:solidFill>
                  <a:srgbClr val="0000FF"/>
                </a:solidFill>
              </a:rPr>
              <a:t>– это совокупность </a:t>
            </a:r>
            <a:r>
              <a:rPr lang="ru-RU" sz="2300" b="1" dirty="0">
                <a:solidFill>
                  <a:srgbClr val="0000FF"/>
                </a:solidFill>
              </a:rPr>
              <a:t>субъектов деятельности и видов работ, которые обеспечивают единство измерений в стране на межрегиональном и межотраслевом уровне и осуществляют государственный метрологический надзор и контроль.</a:t>
            </a:r>
            <a:endParaRPr lang="ru-RU" sz="2300" b="1" dirty="0">
              <a:solidFill>
                <a:srgbClr val="0000FF"/>
              </a:solidFill>
              <a:latin typeface="Book Antiqua" pitchFamily="18" charset="0"/>
            </a:endParaRPr>
          </a:p>
          <a:p>
            <a:pPr>
              <a:spcBef>
                <a:spcPts val="600"/>
              </a:spcBef>
              <a:spcAft>
                <a:spcPts val="600"/>
              </a:spcAft>
            </a:pPr>
            <a:r>
              <a:rPr lang="ru-RU" sz="2400" b="1" u="sng" dirty="0" smtClean="0">
                <a:solidFill>
                  <a:srgbClr val="FF0000"/>
                </a:solidFill>
                <a:latin typeface="Book Antiqua" pitchFamily="18" charset="0"/>
              </a:rPr>
              <a:t>Государственная метрологическая служба </a:t>
            </a:r>
            <a:r>
              <a:rPr lang="ru-RU" sz="2400" b="1" u="sng" dirty="0" smtClean="0">
                <a:solidFill>
                  <a:srgbClr val="0000FF"/>
                </a:solidFill>
                <a:latin typeface="Book Antiqua" pitchFamily="18" charset="0"/>
              </a:rPr>
              <a:t>(ГМС)</a:t>
            </a:r>
            <a:r>
              <a:rPr lang="ru-RU" sz="2400" b="1" dirty="0" smtClean="0">
                <a:solidFill>
                  <a:srgbClr val="FF0000"/>
                </a:solidFill>
                <a:latin typeface="Book Antiqua" pitchFamily="18" charset="0"/>
              </a:rPr>
              <a:t> </a:t>
            </a:r>
            <a:r>
              <a:rPr lang="ru-RU" sz="2400" b="1" dirty="0">
                <a:solidFill>
                  <a:srgbClr val="0000FF"/>
                </a:solidFill>
                <a:latin typeface="Book Antiqua" pitchFamily="18" charset="0"/>
              </a:rPr>
              <a:t>– это </a:t>
            </a:r>
            <a:r>
              <a:rPr lang="ru-RU" sz="2400" b="1" dirty="0" smtClean="0">
                <a:solidFill>
                  <a:srgbClr val="0000FF"/>
                </a:solidFill>
                <a:latin typeface="Book Antiqua" pitchFamily="18" charset="0"/>
              </a:rPr>
              <a:t>метрологическая служба: </a:t>
            </a:r>
          </a:p>
          <a:p>
            <a:pPr marL="892175" lvl="1" indent="-434975">
              <a:spcBef>
                <a:spcPts val="600"/>
              </a:spcBef>
              <a:spcAft>
                <a:spcPts val="600"/>
              </a:spcAft>
              <a:buClr>
                <a:srgbClr val="FF0000"/>
              </a:buClr>
              <a:buFont typeface="Wingdings" panose="05000000000000000000" pitchFamily="2" charset="2"/>
              <a:buChar char="Ø"/>
            </a:pPr>
            <a:r>
              <a:rPr lang="ru-RU" sz="2400" b="1" dirty="0" smtClean="0">
                <a:solidFill>
                  <a:srgbClr val="006600"/>
                </a:solidFill>
                <a:latin typeface="Book Antiqua" pitchFamily="18" charset="0"/>
              </a:rPr>
              <a:t>выполняющая работы по обеспечению </a:t>
            </a:r>
            <a:r>
              <a:rPr lang="ru-RU" sz="2400" b="1" dirty="0">
                <a:solidFill>
                  <a:srgbClr val="006600"/>
                </a:solidFill>
                <a:latin typeface="Book Antiqua" pitchFamily="18" charset="0"/>
              </a:rPr>
              <a:t>единства измерений </a:t>
            </a:r>
            <a:r>
              <a:rPr lang="ru-RU" sz="2400" b="1" dirty="0" smtClean="0">
                <a:solidFill>
                  <a:srgbClr val="006600"/>
                </a:solidFill>
                <a:latin typeface="Book Antiqua" pitchFamily="18" charset="0"/>
              </a:rPr>
              <a:t>(</a:t>
            </a:r>
            <a:r>
              <a:rPr lang="ru-RU" sz="2400" b="1" dirty="0" smtClean="0">
                <a:solidFill>
                  <a:srgbClr val="0000FF"/>
                </a:solidFill>
                <a:latin typeface="Book Antiqua" pitchFamily="18" charset="0"/>
              </a:rPr>
              <a:t>ОЕИ</a:t>
            </a:r>
            <a:r>
              <a:rPr lang="ru-RU" sz="2400" b="1" dirty="0" smtClean="0">
                <a:solidFill>
                  <a:srgbClr val="006600"/>
                </a:solidFill>
                <a:latin typeface="Book Antiqua" pitchFamily="18" charset="0"/>
              </a:rPr>
              <a:t>) в стране на межрегиональном и межотраслевом уровнях;</a:t>
            </a:r>
          </a:p>
          <a:p>
            <a:pPr marL="892175" lvl="1" indent="-434975">
              <a:spcBef>
                <a:spcPts val="600"/>
              </a:spcBef>
              <a:spcAft>
                <a:spcPts val="600"/>
              </a:spcAft>
              <a:buClr>
                <a:srgbClr val="FF0000"/>
              </a:buClr>
              <a:buFont typeface="Wingdings" panose="05000000000000000000" pitchFamily="2" charset="2"/>
              <a:buChar char="Ø"/>
            </a:pPr>
            <a:r>
              <a:rPr lang="ru-RU" sz="2400" b="1" dirty="0" smtClean="0">
                <a:solidFill>
                  <a:srgbClr val="006600"/>
                </a:solidFill>
                <a:latin typeface="Book Antiqua" pitchFamily="18" charset="0"/>
              </a:rPr>
              <a:t>осуществляющая государственный метрологический контроль </a:t>
            </a:r>
            <a:r>
              <a:rPr lang="ru-RU" sz="2400" b="1" dirty="0">
                <a:solidFill>
                  <a:srgbClr val="006600"/>
                </a:solidFill>
                <a:latin typeface="Book Antiqua" pitchFamily="18" charset="0"/>
              </a:rPr>
              <a:t>и </a:t>
            </a:r>
            <a:r>
              <a:rPr lang="ru-RU" sz="2400" b="1" dirty="0" smtClean="0">
                <a:solidFill>
                  <a:srgbClr val="006600"/>
                </a:solidFill>
                <a:latin typeface="Book Antiqua" pitchFamily="18" charset="0"/>
              </a:rPr>
              <a:t>надзор (</a:t>
            </a:r>
            <a:r>
              <a:rPr lang="ru-RU" sz="2400" b="1" dirty="0" err="1" smtClean="0">
                <a:solidFill>
                  <a:srgbClr val="0000FF"/>
                </a:solidFill>
                <a:latin typeface="Book Antiqua" pitchFamily="18" charset="0"/>
              </a:rPr>
              <a:t>ГМКиН</a:t>
            </a:r>
            <a:r>
              <a:rPr lang="ru-RU" sz="2400" b="1" dirty="0" smtClean="0">
                <a:solidFill>
                  <a:srgbClr val="006600"/>
                </a:solidFill>
                <a:latin typeface="Book Antiqua" pitchFamily="18" charset="0"/>
              </a:rPr>
              <a:t>).</a:t>
            </a:r>
            <a:endParaRPr lang="ru-RU" sz="2400" b="1" dirty="0">
              <a:solidFill>
                <a:srgbClr val="006600"/>
              </a:solidFill>
              <a:latin typeface="Book Antiqua" pitchFamily="18" charset="0"/>
            </a:endParaRPr>
          </a:p>
        </p:txBody>
      </p:sp>
      <p:sp>
        <p:nvSpPr>
          <p:cNvPr id="7" name="Номер слайда 6"/>
          <p:cNvSpPr>
            <a:spLocks noGrp="1"/>
          </p:cNvSpPr>
          <p:nvPr>
            <p:ph type="sldNum" sz="quarter" idx="12"/>
          </p:nvPr>
        </p:nvSpPr>
        <p:spPr>
          <a:xfrm>
            <a:off x="8287093" y="6188075"/>
            <a:ext cx="856907" cy="669925"/>
          </a:xfrm>
        </p:spPr>
        <p:txBody>
          <a:bodyPr/>
          <a:lstStyle/>
          <a:p>
            <a:pPr>
              <a:defRPr/>
            </a:pPr>
            <a:fld id="{058484C9-490D-4D29-B553-93C8E0EC740C}" type="slidenum">
              <a:rPr lang="ru-RU" sz="1600" smtClean="0"/>
              <a:pPr>
                <a:defRPr/>
              </a:pPr>
              <a:t>23</a:t>
            </a:fld>
            <a:endParaRPr lang="ru-RU" sz="1600" dirty="0"/>
          </a:p>
        </p:txBody>
      </p:sp>
      <p:sp>
        <p:nvSpPr>
          <p:cNvPr id="6" name="Rectangle 20"/>
          <p:cNvSpPr txBox="1">
            <a:spLocks noRot="1" noChangeArrowheads="1"/>
          </p:cNvSpPr>
          <p:nvPr/>
        </p:nvSpPr>
        <p:spPr>
          <a:xfrm>
            <a:off x="665162" y="47629"/>
            <a:ext cx="7839075" cy="664574"/>
          </a:xfrm>
          <a:prstGeom prst="rect">
            <a:avLst/>
          </a:prstGeom>
          <a:solidFill>
            <a:srgbClr val="FFFF0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ru-RU" sz="2000" b="1" dirty="0" smtClean="0">
                <a:solidFill>
                  <a:srgbClr val="0000FF"/>
                </a:solidFill>
                <a:latin typeface="Times New Roman" pitchFamily="18" charset="0"/>
              </a:rPr>
              <a:t>Структура системы обеспечения единства измерений Российской Федерации </a:t>
            </a:r>
          </a:p>
        </p:txBody>
      </p:sp>
    </p:spTree>
    <p:extLst>
      <p:ext uri="{BB962C8B-B14F-4D97-AF65-F5344CB8AC3E}">
        <p14:creationId xmlns:p14="http://schemas.microsoft.com/office/powerpoint/2010/main" val="28100560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a:xfrm>
            <a:off x="8287093" y="6188075"/>
            <a:ext cx="856907" cy="669925"/>
          </a:xfrm>
        </p:spPr>
        <p:txBody>
          <a:bodyPr/>
          <a:lstStyle/>
          <a:p>
            <a:pPr>
              <a:defRPr/>
            </a:pPr>
            <a:fld id="{058484C9-490D-4D29-B553-93C8E0EC740C}" type="slidenum">
              <a:rPr lang="ru-RU" sz="1600" smtClean="0"/>
              <a:pPr>
                <a:defRPr/>
              </a:pPr>
              <a:t>24</a:t>
            </a:fld>
            <a:endParaRPr lang="ru-RU" sz="1600" dirty="0"/>
          </a:p>
        </p:txBody>
      </p:sp>
      <p:sp>
        <p:nvSpPr>
          <p:cNvPr id="9" name="Прямоугольник 8"/>
          <p:cNvSpPr/>
          <p:nvPr/>
        </p:nvSpPr>
        <p:spPr>
          <a:xfrm>
            <a:off x="156865" y="908720"/>
            <a:ext cx="8892480" cy="2308324"/>
          </a:xfrm>
          <a:prstGeom prst="rect">
            <a:avLst/>
          </a:prstGeom>
          <a:solidFill>
            <a:schemeClr val="tx1"/>
          </a:solidFill>
        </p:spPr>
        <p:txBody>
          <a:bodyPr wrap="square">
            <a:spAutoFit/>
          </a:bodyPr>
          <a:lstStyle/>
          <a:p>
            <a:pPr algn="just">
              <a:spcBef>
                <a:spcPct val="50000"/>
              </a:spcBef>
            </a:pPr>
            <a:r>
              <a:rPr lang="ru-RU" sz="2400" b="1" dirty="0" smtClean="0">
                <a:solidFill>
                  <a:srgbClr val="FF0000"/>
                </a:solidFill>
                <a:latin typeface="Book Antiqua" pitchFamily="18" charset="0"/>
              </a:rPr>
              <a:t>Государственная метрологическая служба </a:t>
            </a:r>
            <a:r>
              <a:rPr lang="ru-RU" sz="2400" b="1" dirty="0" smtClean="0">
                <a:solidFill>
                  <a:srgbClr val="006600"/>
                </a:solidFill>
                <a:latin typeface="Book Antiqua" pitchFamily="18" charset="0"/>
              </a:rPr>
              <a:t>находится в ведении</a:t>
            </a:r>
            <a:r>
              <a:rPr lang="ru-RU" sz="2400" b="1" dirty="0" smtClean="0">
                <a:solidFill>
                  <a:schemeClr val="bg1"/>
                </a:solidFill>
                <a:latin typeface="Book Antiqua" pitchFamily="18" charset="0"/>
              </a:rPr>
              <a:t> </a:t>
            </a:r>
            <a:r>
              <a:rPr lang="ru-RU" sz="2400" b="1" dirty="0" smtClean="0">
                <a:solidFill>
                  <a:srgbClr val="0000FF"/>
                </a:solidFill>
                <a:latin typeface="Book Antiqua" pitchFamily="18" charset="0"/>
              </a:rPr>
              <a:t>Росстандарта</a:t>
            </a:r>
            <a:r>
              <a:rPr lang="ru-RU" sz="2400" b="1" dirty="0" smtClean="0">
                <a:solidFill>
                  <a:schemeClr val="bg1"/>
                </a:solidFill>
                <a:latin typeface="Book Antiqua" pitchFamily="18" charset="0"/>
              </a:rPr>
              <a:t> </a:t>
            </a:r>
            <a:r>
              <a:rPr lang="ru-RU" sz="2400" b="1" dirty="0" smtClean="0">
                <a:solidFill>
                  <a:srgbClr val="006600"/>
                </a:solidFill>
                <a:latin typeface="Book Antiqua" pitchFamily="18" charset="0"/>
              </a:rPr>
              <a:t>и включает: </a:t>
            </a:r>
          </a:p>
          <a:p>
            <a:pPr marL="892175" lvl="1" indent="-434975" algn="just">
              <a:spcBef>
                <a:spcPct val="50000"/>
              </a:spcBef>
              <a:buClr>
                <a:srgbClr val="FF0000"/>
              </a:buClr>
              <a:buFont typeface="Wingdings" panose="05000000000000000000" pitchFamily="2" charset="2"/>
              <a:buChar char="Ø"/>
            </a:pPr>
            <a:r>
              <a:rPr lang="ru-RU" sz="2400" dirty="0" smtClean="0">
                <a:solidFill>
                  <a:schemeClr val="bg1"/>
                </a:solidFill>
                <a:latin typeface="Book Antiqua" pitchFamily="18" charset="0"/>
              </a:rPr>
              <a:t>государственные научные метрологические центры; </a:t>
            </a:r>
          </a:p>
          <a:p>
            <a:pPr marL="892175" lvl="1" indent="-434975" algn="just">
              <a:spcBef>
                <a:spcPct val="50000"/>
              </a:spcBef>
              <a:buClr>
                <a:srgbClr val="FF0000"/>
              </a:buClr>
              <a:buFont typeface="Wingdings" panose="05000000000000000000" pitchFamily="2" charset="2"/>
              <a:buChar char="Ø"/>
            </a:pPr>
            <a:r>
              <a:rPr lang="ru-RU" sz="2400" dirty="0" smtClean="0">
                <a:solidFill>
                  <a:schemeClr val="bg1"/>
                </a:solidFill>
                <a:latin typeface="Book Antiqua" pitchFamily="18" charset="0"/>
              </a:rPr>
              <a:t>органы государственной метрологической службы на территориях субъектов страны.</a:t>
            </a:r>
            <a:endParaRPr lang="ru-RU" sz="2400" dirty="0">
              <a:solidFill>
                <a:srgbClr val="000000"/>
              </a:solidFill>
              <a:latin typeface="Book Antiqua" pitchFamily="18" charset="0"/>
            </a:endParaRPr>
          </a:p>
        </p:txBody>
      </p:sp>
      <p:sp>
        <p:nvSpPr>
          <p:cNvPr id="6" name="Rectangle 20"/>
          <p:cNvSpPr txBox="1">
            <a:spLocks noRot="1" noChangeArrowheads="1"/>
          </p:cNvSpPr>
          <p:nvPr/>
        </p:nvSpPr>
        <p:spPr>
          <a:xfrm>
            <a:off x="683568" y="116632"/>
            <a:ext cx="7839075" cy="633983"/>
          </a:xfrm>
          <a:prstGeom prst="rect">
            <a:avLst/>
          </a:prstGeom>
          <a:solidFill>
            <a:srgbClr val="FFFF0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ru-RU" sz="2000" b="1" smtClean="0">
                <a:solidFill>
                  <a:srgbClr val="0000FF"/>
                </a:solidFill>
                <a:latin typeface="Times New Roman" pitchFamily="18" charset="0"/>
              </a:rPr>
              <a:t>Структура системы обеспечения единства измерений Российской Федерации </a:t>
            </a:r>
            <a:endParaRPr lang="ru-RU" sz="2000" b="1" dirty="0" smtClean="0">
              <a:solidFill>
                <a:srgbClr val="0000FF"/>
              </a:solidFill>
              <a:latin typeface="Times New Roman" pitchFamily="18" charset="0"/>
            </a:endParaRPr>
          </a:p>
        </p:txBody>
      </p:sp>
      <p:sp>
        <p:nvSpPr>
          <p:cNvPr id="3" name="Прямоугольник 2"/>
          <p:cNvSpPr/>
          <p:nvPr/>
        </p:nvSpPr>
        <p:spPr>
          <a:xfrm>
            <a:off x="179421" y="3339743"/>
            <a:ext cx="8869924" cy="3323987"/>
          </a:xfrm>
          <a:prstGeom prst="rect">
            <a:avLst/>
          </a:prstGeom>
          <a:solidFill>
            <a:schemeClr val="tx1"/>
          </a:solidFill>
        </p:spPr>
        <p:txBody>
          <a:bodyPr wrap="square">
            <a:spAutoFit/>
          </a:bodyPr>
          <a:lstStyle/>
          <a:p>
            <a:r>
              <a:rPr lang="ru-RU" sz="2000" b="1" dirty="0">
                <a:solidFill>
                  <a:srgbClr val="0000FF"/>
                </a:solidFill>
                <a:latin typeface="Merriweather"/>
              </a:rPr>
              <a:t>В государственную метрологическую службу входят:</a:t>
            </a:r>
          </a:p>
          <a:p>
            <a:pPr marL="742950" lvl="1" indent="-379413">
              <a:buClr>
                <a:srgbClr val="FF0000"/>
              </a:buClr>
              <a:buFont typeface="Wingdings" panose="05000000000000000000" pitchFamily="2" charset="2"/>
              <a:buChar char="q"/>
            </a:pPr>
            <a:r>
              <a:rPr lang="ru-RU" sz="1900" b="1" dirty="0" smtClean="0">
                <a:solidFill>
                  <a:srgbClr val="006600"/>
                </a:solidFill>
                <a:latin typeface="Merriweather"/>
              </a:rPr>
              <a:t>подразделения </a:t>
            </a:r>
            <a:r>
              <a:rPr lang="ru-RU" sz="1900" b="1" dirty="0">
                <a:solidFill>
                  <a:srgbClr val="006600"/>
                </a:solidFill>
                <a:latin typeface="Merriweather"/>
              </a:rPr>
              <a:t>департамента по техническому регулированию и метрологии и федерального агентства по техническому регулированию и метрологии, осуществляющие функции планирования, управления и контроля по обеспечению единства измерения на межотраслевом уровне;</a:t>
            </a:r>
          </a:p>
          <a:p>
            <a:pPr marL="742950" lvl="1" indent="-379413">
              <a:buClr>
                <a:srgbClr val="FF0000"/>
              </a:buClr>
              <a:buFont typeface="Wingdings" panose="05000000000000000000" pitchFamily="2" charset="2"/>
              <a:buChar char="q"/>
            </a:pPr>
            <a:r>
              <a:rPr lang="ru-RU" sz="1900" b="1" dirty="0" smtClean="0">
                <a:solidFill>
                  <a:srgbClr val="006600"/>
                </a:solidFill>
                <a:latin typeface="Merriweather"/>
              </a:rPr>
              <a:t>государственные </a:t>
            </a:r>
            <a:r>
              <a:rPr lang="ru-RU" sz="1900" b="1" dirty="0">
                <a:solidFill>
                  <a:srgbClr val="006600"/>
                </a:solidFill>
                <a:latin typeface="Merriweather"/>
              </a:rPr>
              <a:t>научные метрологические центры </a:t>
            </a:r>
            <a:r>
              <a:rPr lang="ru-RU" sz="1900" b="1" i="1" dirty="0">
                <a:solidFill>
                  <a:srgbClr val="006600"/>
                </a:solidFill>
                <a:latin typeface="Merriweather"/>
              </a:rPr>
              <a:t>(например ВНИИ метрологии им. Менделеева в Москве; Уральский НИИ метрологии в Екатеринбурге и многие другие)</a:t>
            </a:r>
            <a:r>
              <a:rPr lang="ru-RU" sz="1900" b="1" dirty="0">
                <a:solidFill>
                  <a:srgbClr val="006600"/>
                </a:solidFill>
                <a:latin typeface="Merriweather"/>
              </a:rPr>
              <a:t>;</a:t>
            </a:r>
          </a:p>
          <a:p>
            <a:pPr marL="742950" lvl="1" indent="-379413">
              <a:buClr>
                <a:srgbClr val="FF0000"/>
              </a:buClr>
              <a:buFont typeface="Wingdings" panose="05000000000000000000" pitchFamily="2" charset="2"/>
              <a:buChar char="q"/>
            </a:pPr>
            <a:r>
              <a:rPr lang="ru-RU" sz="1900" b="1" dirty="0" smtClean="0">
                <a:solidFill>
                  <a:srgbClr val="006600"/>
                </a:solidFill>
                <a:latin typeface="Merriweather"/>
              </a:rPr>
              <a:t>органы </a:t>
            </a:r>
            <a:r>
              <a:rPr lang="ru-RU" sz="1900" b="1" dirty="0">
                <a:solidFill>
                  <a:srgbClr val="006600"/>
                </a:solidFill>
                <a:latin typeface="Merriweather"/>
              </a:rPr>
              <a:t>государственной метрологической службы в субъектах РФ. В России функционирует более 100 таких органов.</a:t>
            </a:r>
            <a:endParaRPr lang="ru-RU" sz="1900" b="1" i="0" dirty="0">
              <a:solidFill>
                <a:srgbClr val="006600"/>
              </a:solidFill>
              <a:effectLst/>
              <a:latin typeface="Merriweather"/>
            </a:endParaRPr>
          </a:p>
        </p:txBody>
      </p:sp>
    </p:spTree>
    <p:extLst>
      <p:ext uri="{BB962C8B-B14F-4D97-AF65-F5344CB8AC3E}">
        <p14:creationId xmlns:p14="http://schemas.microsoft.com/office/powerpoint/2010/main" val="3655278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a:xfrm>
            <a:off x="8287093" y="6188075"/>
            <a:ext cx="856907" cy="669925"/>
          </a:xfrm>
        </p:spPr>
        <p:txBody>
          <a:bodyPr/>
          <a:lstStyle/>
          <a:p>
            <a:pPr>
              <a:defRPr/>
            </a:pPr>
            <a:fld id="{058484C9-490D-4D29-B553-93C8E0EC740C}" type="slidenum">
              <a:rPr lang="ru-RU" sz="1600" smtClean="0"/>
              <a:pPr>
                <a:defRPr/>
              </a:pPr>
              <a:t>25</a:t>
            </a:fld>
            <a:endParaRPr lang="ru-RU" sz="1600" dirty="0"/>
          </a:p>
        </p:txBody>
      </p:sp>
      <p:sp>
        <p:nvSpPr>
          <p:cNvPr id="9" name="Прямоугольник 8"/>
          <p:cNvSpPr/>
          <p:nvPr/>
        </p:nvSpPr>
        <p:spPr>
          <a:xfrm>
            <a:off x="156865" y="908720"/>
            <a:ext cx="8879631" cy="5678478"/>
          </a:xfrm>
          <a:prstGeom prst="rect">
            <a:avLst/>
          </a:prstGeom>
          <a:solidFill>
            <a:schemeClr val="tx1"/>
          </a:solidFill>
        </p:spPr>
        <p:txBody>
          <a:bodyPr wrap="square">
            <a:spAutoFit/>
          </a:bodyPr>
          <a:lstStyle/>
          <a:p>
            <a:pPr>
              <a:spcBef>
                <a:spcPct val="50000"/>
              </a:spcBef>
            </a:pPr>
            <a:r>
              <a:rPr lang="ru-RU" sz="2200" b="1" dirty="0">
                <a:solidFill>
                  <a:srgbClr val="FF0000"/>
                </a:solidFill>
              </a:rPr>
              <a:t>Метрологические службы федеральных органов исполнительной власти и юридических лиц </a:t>
            </a:r>
            <a:r>
              <a:rPr lang="ru-RU" sz="2200" b="1" dirty="0">
                <a:solidFill>
                  <a:srgbClr val="006600"/>
                </a:solidFill>
              </a:rPr>
              <a:t>могут создаваться в министерствах, организациях, на предприятиях и в учреждениях, являющихся юридическими лицами, для выполнения работ по обеспечению единства измерений. </a:t>
            </a:r>
            <a:endParaRPr lang="ru-RU" sz="2200" b="1" dirty="0" smtClean="0">
              <a:solidFill>
                <a:srgbClr val="006600"/>
              </a:solidFill>
            </a:endParaRPr>
          </a:p>
          <a:p>
            <a:pPr>
              <a:spcBef>
                <a:spcPct val="50000"/>
              </a:spcBef>
            </a:pPr>
            <a:r>
              <a:rPr lang="ru-RU" sz="2200" b="1" dirty="0" smtClean="0">
                <a:solidFill>
                  <a:srgbClr val="006600"/>
                </a:solidFill>
              </a:rPr>
              <a:t>Так </a:t>
            </a:r>
            <a:r>
              <a:rPr lang="ru-RU" sz="2200" b="1" dirty="0">
                <a:solidFill>
                  <a:srgbClr val="006600"/>
                </a:solidFill>
              </a:rPr>
              <a:t>метрологические службы созданы в Минздраве, Минатоме, </a:t>
            </a:r>
            <a:r>
              <a:rPr lang="ru-RU" sz="2200" b="1" dirty="0" err="1">
                <a:solidFill>
                  <a:srgbClr val="006600"/>
                </a:solidFill>
              </a:rPr>
              <a:t>Минпромобороне</a:t>
            </a:r>
            <a:r>
              <a:rPr lang="ru-RU" sz="2200" b="1" dirty="0">
                <a:solidFill>
                  <a:srgbClr val="006600"/>
                </a:solidFill>
              </a:rPr>
              <a:t> и других федеральных организациях. </a:t>
            </a:r>
            <a:endParaRPr lang="ru-RU" sz="2200" b="1" dirty="0" smtClean="0">
              <a:solidFill>
                <a:srgbClr val="006600"/>
              </a:solidFill>
            </a:endParaRPr>
          </a:p>
          <a:p>
            <a:pPr>
              <a:spcBef>
                <a:spcPct val="50000"/>
              </a:spcBef>
            </a:pPr>
            <a:r>
              <a:rPr lang="ru-RU" sz="2200" b="1" dirty="0" smtClean="0">
                <a:solidFill>
                  <a:srgbClr val="006600"/>
                </a:solidFill>
              </a:rPr>
              <a:t>Свои </a:t>
            </a:r>
            <a:r>
              <a:rPr lang="ru-RU" sz="2200" b="1" dirty="0">
                <a:solidFill>
                  <a:srgbClr val="006600"/>
                </a:solidFill>
              </a:rPr>
              <a:t>метрологические службы функционируют в РАО ЕС России, РАО «Газпром», НК «Лукойл». </a:t>
            </a:r>
            <a:endParaRPr lang="ru-RU" sz="2200" b="1" dirty="0" smtClean="0">
              <a:solidFill>
                <a:srgbClr val="006600"/>
              </a:solidFill>
            </a:endParaRPr>
          </a:p>
          <a:p>
            <a:pPr>
              <a:spcBef>
                <a:spcPct val="50000"/>
              </a:spcBef>
            </a:pPr>
            <a:r>
              <a:rPr lang="ru-RU" sz="2200" b="1" dirty="0" smtClean="0">
                <a:solidFill>
                  <a:srgbClr val="006600"/>
                </a:solidFill>
              </a:rPr>
              <a:t>Если </a:t>
            </a:r>
            <a:r>
              <a:rPr lang="ru-RU" sz="2200" b="1" dirty="0">
                <a:solidFill>
                  <a:srgbClr val="006600"/>
                </a:solidFill>
              </a:rPr>
              <a:t>на достаточно крупных предприятиях организуются полноценные метрологические службы, то на небольших предприятиях рекомендуется назначать ответственных за обеспечение единства измерений.</a:t>
            </a:r>
            <a:endParaRPr lang="ru-RU" sz="2200" b="1" dirty="0">
              <a:solidFill>
                <a:srgbClr val="006600"/>
              </a:solidFill>
              <a:latin typeface="Book Antiqua" pitchFamily="18" charset="0"/>
            </a:endParaRPr>
          </a:p>
        </p:txBody>
      </p:sp>
      <p:sp>
        <p:nvSpPr>
          <p:cNvPr id="6" name="Rectangle 20"/>
          <p:cNvSpPr txBox="1">
            <a:spLocks noRot="1" noChangeArrowheads="1"/>
          </p:cNvSpPr>
          <p:nvPr/>
        </p:nvSpPr>
        <p:spPr>
          <a:xfrm>
            <a:off x="683568" y="116632"/>
            <a:ext cx="7839075" cy="633983"/>
          </a:xfrm>
          <a:prstGeom prst="rect">
            <a:avLst/>
          </a:prstGeom>
          <a:solidFill>
            <a:srgbClr val="FFFF0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ru-RU" sz="2000" b="1" smtClean="0">
                <a:solidFill>
                  <a:srgbClr val="0000FF"/>
                </a:solidFill>
                <a:latin typeface="Times New Roman" pitchFamily="18" charset="0"/>
              </a:rPr>
              <a:t>Структура системы обеспечения единства измерений Российской Федерации </a:t>
            </a:r>
            <a:endParaRPr lang="ru-RU" sz="2000" b="1" dirty="0" smtClean="0">
              <a:solidFill>
                <a:srgbClr val="0000FF"/>
              </a:solidFill>
              <a:latin typeface="Times New Roman" pitchFamily="18" charset="0"/>
            </a:endParaRPr>
          </a:p>
        </p:txBody>
      </p:sp>
    </p:spTree>
    <p:extLst>
      <p:ext uri="{BB962C8B-B14F-4D97-AF65-F5344CB8AC3E}">
        <p14:creationId xmlns:p14="http://schemas.microsoft.com/office/powerpoint/2010/main" val="42363453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a:xfrm>
            <a:off x="8287093" y="6188075"/>
            <a:ext cx="856907" cy="669925"/>
          </a:xfrm>
        </p:spPr>
        <p:txBody>
          <a:bodyPr/>
          <a:lstStyle/>
          <a:p>
            <a:pPr>
              <a:defRPr/>
            </a:pPr>
            <a:fld id="{058484C9-490D-4D29-B553-93C8E0EC740C}" type="slidenum">
              <a:rPr lang="ru-RU" sz="1600" smtClean="0"/>
              <a:pPr>
                <a:defRPr/>
              </a:pPr>
              <a:t>26</a:t>
            </a:fld>
            <a:endParaRPr lang="ru-RU" sz="1600" dirty="0"/>
          </a:p>
        </p:txBody>
      </p:sp>
      <p:sp>
        <p:nvSpPr>
          <p:cNvPr id="9" name="Прямоугольник 8"/>
          <p:cNvSpPr/>
          <p:nvPr/>
        </p:nvSpPr>
        <p:spPr>
          <a:xfrm>
            <a:off x="156865" y="908720"/>
            <a:ext cx="8879631" cy="5816977"/>
          </a:xfrm>
          <a:prstGeom prst="rect">
            <a:avLst/>
          </a:prstGeom>
          <a:solidFill>
            <a:schemeClr val="tx1"/>
          </a:solidFill>
        </p:spPr>
        <p:txBody>
          <a:bodyPr wrap="square">
            <a:spAutoFit/>
          </a:bodyPr>
          <a:lstStyle/>
          <a:p>
            <a:pPr>
              <a:spcBef>
                <a:spcPts val="600"/>
              </a:spcBef>
              <a:spcAft>
                <a:spcPts val="600"/>
              </a:spcAft>
            </a:pPr>
            <a:r>
              <a:rPr lang="ru-RU" b="1" dirty="0" smtClean="0">
                <a:solidFill>
                  <a:srgbClr val="FF0000"/>
                </a:solidFill>
              </a:rPr>
              <a:t>Государственная служба </a:t>
            </a:r>
            <a:r>
              <a:rPr lang="ru-RU" b="1" dirty="0">
                <a:solidFill>
                  <a:srgbClr val="FF0000"/>
                </a:solidFill>
              </a:rPr>
              <a:t>времени, частоты и определения параметров вращения Земли (</a:t>
            </a:r>
            <a:r>
              <a:rPr lang="ru-RU" b="1" dirty="0">
                <a:solidFill>
                  <a:srgbClr val="FF0000"/>
                </a:solidFill>
                <a:effectLst>
                  <a:outerShdw blurRad="38100" dist="38100" dir="2700000" algn="tl">
                    <a:srgbClr val="000000">
                      <a:alpha val="43137"/>
                    </a:srgbClr>
                  </a:outerShdw>
                </a:effectLst>
              </a:rPr>
              <a:t>ГСВЧ</a:t>
            </a:r>
            <a:r>
              <a:rPr lang="ru-RU" b="1" dirty="0" smtClean="0">
                <a:solidFill>
                  <a:srgbClr val="FF0000"/>
                </a:solidFill>
              </a:rPr>
              <a:t>) </a:t>
            </a:r>
            <a:r>
              <a:rPr lang="ru-RU" b="1" dirty="0" smtClean="0">
                <a:solidFill>
                  <a:srgbClr val="0000FF"/>
                </a:solidFill>
              </a:rPr>
              <a:t>выполняет </a:t>
            </a:r>
            <a:r>
              <a:rPr lang="ru-RU" b="1" dirty="0">
                <a:solidFill>
                  <a:srgbClr val="0000FF"/>
                </a:solidFill>
              </a:rPr>
              <a:t>межрегиональную и межотраслевую координацию работ по обеспечению единства измерений времени, частоты и определения параметров вращения Земли, а также воспроизведения, хранения и передачу размеров единиц времени и частоты, шкал атомного, всемирного времени, координат полюсов Земли. Измерительную информацию ГСВЧ используют службы навигации и управления судами, самолетами и спутниками, Единая энергетическая система России и др.</a:t>
            </a:r>
          </a:p>
          <a:p>
            <a:pPr>
              <a:spcBef>
                <a:spcPts val="600"/>
              </a:spcBef>
              <a:spcAft>
                <a:spcPts val="600"/>
              </a:spcAft>
            </a:pPr>
            <a:r>
              <a:rPr lang="ru-RU" b="1" dirty="0" smtClean="0">
                <a:solidFill>
                  <a:srgbClr val="FF0000"/>
                </a:solidFill>
              </a:rPr>
              <a:t>Государственная служба </a:t>
            </a:r>
            <a:r>
              <a:rPr lang="ru-RU" b="1" dirty="0">
                <a:solidFill>
                  <a:srgbClr val="FF0000"/>
                </a:solidFill>
              </a:rPr>
              <a:t>стандартных образцов состава и свойств веществ и материалов (</a:t>
            </a:r>
            <a:r>
              <a:rPr lang="ru-RU" b="1" dirty="0">
                <a:solidFill>
                  <a:srgbClr val="FF0000"/>
                </a:solidFill>
                <a:effectLst>
                  <a:outerShdw blurRad="38100" dist="38100" dir="2700000" algn="tl">
                    <a:srgbClr val="000000">
                      <a:alpha val="43137"/>
                    </a:srgbClr>
                  </a:outerShdw>
                </a:effectLst>
              </a:rPr>
              <a:t>ГССО</a:t>
            </a:r>
            <a:r>
              <a:rPr lang="ru-RU" b="1" dirty="0" smtClean="0">
                <a:solidFill>
                  <a:srgbClr val="FF0000"/>
                </a:solidFill>
              </a:rPr>
              <a:t>) </a:t>
            </a:r>
            <a:r>
              <a:rPr lang="ru-RU" b="1" dirty="0">
                <a:solidFill>
                  <a:srgbClr val="0000FF"/>
                </a:solidFill>
              </a:rPr>
              <a:t>организует создание и применение стандартных (эталонных) образцов и свойств веществ и материалов (металлов и сплавов; медицинских препаратов, нефтепродуктов, минерального сырья, почв и т.п.).</a:t>
            </a:r>
          </a:p>
          <a:p>
            <a:pPr>
              <a:spcBef>
                <a:spcPts val="600"/>
              </a:spcBef>
              <a:spcAft>
                <a:spcPts val="600"/>
              </a:spcAft>
            </a:pPr>
            <a:r>
              <a:rPr lang="ru-RU" b="1" dirty="0">
                <a:solidFill>
                  <a:srgbClr val="FF0000"/>
                </a:solidFill>
              </a:rPr>
              <a:t>Государственной службой стандартных справочных данных о физических константах и свойствах веществ и материалов (</a:t>
            </a:r>
            <a:r>
              <a:rPr lang="ru-RU" b="1" dirty="0">
                <a:solidFill>
                  <a:srgbClr val="FF0000"/>
                </a:solidFill>
                <a:effectLst>
                  <a:outerShdw blurRad="38100" dist="38100" dir="2700000" algn="tl">
                    <a:srgbClr val="000000">
                      <a:alpha val="43137"/>
                    </a:srgbClr>
                  </a:outerShdw>
                </a:effectLst>
              </a:rPr>
              <a:t>ГСССД</a:t>
            </a:r>
            <a:r>
              <a:rPr lang="ru-RU" b="1" dirty="0" smtClean="0">
                <a:solidFill>
                  <a:srgbClr val="FF0000"/>
                </a:solidFill>
              </a:rPr>
              <a:t>) </a:t>
            </a:r>
            <a:r>
              <a:rPr lang="ru-RU" b="1" dirty="0" smtClean="0">
                <a:solidFill>
                  <a:srgbClr val="0000FF"/>
                </a:solidFill>
              </a:rPr>
              <a:t>обеспечивает </a:t>
            </a:r>
            <a:r>
              <a:rPr lang="ru-RU" b="1" dirty="0">
                <a:solidFill>
                  <a:srgbClr val="0000FF"/>
                </a:solidFill>
              </a:rPr>
              <a:t>разработку достоверных данных о физических константах, свойствах веществ и материалов, минерального сырья, нефти, газа и др.</a:t>
            </a:r>
          </a:p>
        </p:txBody>
      </p:sp>
      <p:sp>
        <p:nvSpPr>
          <p:cNvPr id="6" name="Rectangle 20"/>
          <p:cNvSpPr txBox="1">
            <a:spLocks noRot="1" noChangeArrowheads="1"/>
          </p:cNvSpPr>
          <p:nvPr/>
        </p:nvSpPr>
        <p:spPr>
          <a:xfrm>
            <a:off x="683568" y="116632"/>
            <a:ext cx="7839075" cy="633983"/>
          </a:xfrm>
          <a:prstGeom prst="rect">
            <a:avLst/>
          </a:prstGeom>
          <a:solidFill>
            <a:srgbClr val="FFFF00"/>
          </a:solidFill>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ru-RU" sz="2000" b="1" smtClean="0">
                <a:solidFill>
                  <a:srgbClr val="0000FF"/>
                </a:solidFill>
                <a:latin typeface="Times New Roman" pitchFamily="18" charset="0"/>
              </a:rPr>
              <a:t>Структура системы обеспечения единства измерений Российской Федерации </a:t>
            </a:r>
            <a:endParaRPr lang="ru-RU" sz="2000" b="1" dirty="0" smtClean="0">
              <a:solidFill>
                <a:srgbClr val="0000FF"/>
              </a:solidFill>
              <a:latin typeface="Times New Roman" pitchFamily="18" charset="0"/>
            </a:endParaRPr>
          </a:p>
        </p:txBody>
      </p:sp>
    </p:spTree>
    <p:extLst>
      <p:ext uri="{BB962C8B-B14F-4D97-AF65-F5344CB8AC3E}">
        <p14:creationId xmlns:p14="http://schemas.microsoft.com/office/powerpoint/2010/main" val="15157421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ctrTitle"/>
          </p:nvPr>
        </p:nvSpPr>
        <p:spPr>
          <a:xfrm>
            <a:off x="179512" y="1196752"/>
            <a:ext cx="8856984" cy="4293434"/>
          </a:xfrm>
          <a:solidFill>
            <a:srgbClr val="FFFF00"/>
          </a:solidFill>
          <a:ln w="38100">
            <a:solidFill>
              <a:srgbClr val="0000FF"/>
            </a:solidFill>
          </a:ln>
          <a:effectLst>
            <a:softEdge rad="127000"/>
          </a:effectLst>
        </p:spPr>
        <p:txBody>
          <a:bodyPr>
            <a:noAutofit/>
          </a:bodyPr>
          <a:lstStyle/>
          <a:p>
            <a:pPr algn="ctr" eaLnBrk="1" hangingPunct="1"/>
            <a:r>
              <a:rPr lang="ru-RU" sz="5400" b="1" dirty="0" smtClean="0">
                <a:solidFill>
                  <a:srgbClr val="FF0000"/>
                </a:solidFill>
                <a:effectLst>
                  <a:outerShdw blurRad="38100" dist="38100" dir="2700000" algn="tl">
                    <a:srgbClr val="000000">
                      <a:alpha val="43137"/>
                    </a:srgbClr>
                  </a:outerShdw>
                </a:effectLst>
                <a:latin typeface="Book Antiqua" pitchFamily="18" charset="0"/>
              </a:rPr>
              <a:t>Государственный метрологический контроль и надзор</a:t>
            </a:r>
            <a:br>
              <a:rPr lang="ru-RU" sz="5400" b="1" dirty="0" smtClean="0">
                <a:solidFill>
                  <a:srgbClr val="FF0000"/>
                </a:solidFill>
                <a:effectLst>
                  <a:outerShdw blurRad="38100" dist="38100" dir="2700000" algn="tl">
                    <a:srgbClr val="000000">
                      <a:alpha val="43137"/>
                    </a:srgbClr>
                  </a:outerShdw>
                </a:effectLst>
                <a:latin typeface="Book Antiqua" pitchFamily="18" charset="0"/>
              </a:rPr>
            </a:br>
            <a:r>
              <a:rPr lang="ru-RU" sz="4800" b="1" dirty="0" smtClean="0">
                <a:solidFill>
                  <a:srgbClr val="FF0000"/>
                </a:solidFill>
                <a:effectLst>
                  <a:outerShdw blurRad="38100" dist="38100" dir="2700000" algn="tl">
                    <a:srgbClr val="000000">
                      <a:alpha val="43137"/>
                    </a:srgbClr>
                  </a:outerShdw>
                </a:effectLst>
                <a:latin typeface="Book Antiqua" pitchFamily="18" charset="0"/>
              </a:rPr>
              <a:t/>
            </a:r>
            <a:br>
              <a:rPr lang="ru-RU" sz="4800" b="1" dirty="0" smtClean="0">
                <a:solidFill>
                  <a:srgbClr val="FF0000"/>
                </a:solidFill>
                <a:effectLst>
                  <a:outerShdw blurRad="38100" dist="38100" dir="2700000" algn="tl">
                    <a:srgbClr val="000000">
                      <a:alpha val="43137"/>
                    </a:srgbClr>
                  </a:outerShdw>
                </a:effectLst>
                <a:latin typeface="Book Antiqua" pitchFamily="18" charset="0"/>
              </a:rPr>
            </a:br>
            <a:endParaRPr lang="ru-RU" sz="2800" b="1" dirty="0" smtClean="0">
              <a:solidFill>
                <a:srgbClr val="FF0000"/>
              </a:solidFill>
              <a:effectLst>
                <a:outerShdw blurRad="38100" dist="38100" dir="2700000" algn="tl">
                  <a:srgbClr val="000000">
                    <a:alpha val="43137"/>
                  </a:srgbClr>
                </a:outerShdw>
              </a:effectLst>
              <a:latin typeface="Book Antiqua" pitchFamily="18" charset="0"/>
            </a:endParaRPr>
          </a:p>
        </p:txBody>
      </p:sp>
      <p:sp>
        <p:nvSpPr>
          <p:cNvPr id="7" name="Номер слайда 6"/>
          <p:cNvSpPr>
            <a:spLocks noGrp="1"/>
          </p:cNvSpPr>
          <p:nvPr>
            <p:ph type="sldNum" sz="quarter" idx="12"/>
          </p:nvPr>
        </p:nvSpPr>
        <p:spPr>
          <a:xfrm>
            <a:off x="8287093" y="6188075"/>
            <a:ext cx="856907" cy="669925"/>
          </a:xfrm>
        </p:spPr>
        <p:txBody>
          <a:bodyPr/>
          <a:lstStyle/>
          <a:p>
            <a:pPr>
              <a:defRPr/>
            </a:pPr>
            <a:fld id="{058484C9-490D-4D29-B553-93C8E0EC740C}" type="slidenum">
              <a:rPr lang="ru-RU" sz="1600" smtClean="0"/>
              <a:pPr>
                <a:defRPr/>
              </a:pPr>
              <a:t>27</a:t>
            </a:fld>
            <a:endParaRPr lang="ru-RU" sz="1600" dirty="0"/>
          </a:p>
        </p:txBody>
      </p:sp>
      <p:sp>
        <p:nvSpPr>
          <p:cNvPr id="2" name="Прямоугольник 1"/>
          <p:cNvSpPr/>
          <p:nvPr/>
        </p:nvSpPr>
        <p:spPr>
          <a:xfrm>
            <a:off x="2959155" y="4254139"/>
            <a:ext cx="3297698" cy="923330"/>
          </a:xfrm>
          <a:prstGeom prst="rect">
            <a:avLst/>
          </a:prstGeom>
          <a:solidFill>
            <a:srgbClr val="FFFF00"/>
          </a:solidFill>
        </p:spPr>
        <p:txBody>
          <a:bodyPr wrap="none">
            <a:spAutoFit/>
          </a:bodyPr>
          <a:lstStyle/>
          <a:p>
            <a:r>
              <a:rPr lang="ru-RU" sz="5400" b="1" dirty="0" smtClean="0">
                <a:solidFill>
                  <a:srgbClr val="FF0000"/>
                </a:solidFill>
                <a:latin typeface="Book Antiqua" pitchFamily="18" charset="0"/>
              </a:rPr>
              <a:t>(</a:t>
            </a:r>
            <a:r>
              <a:rPr lang="ru-RU" sz="5400" b="1" dirty="0" err="1" smtClean="0">
                <a:solidFill>
                  <a:srgbClr val="0000FF"/>
                </a:solidFill>
                <a:latin typeface="Book Antiqua" pitchFamily="18" charset="0"/>
              </a:rPr>
              <a:t>ГМКиН</a:t>
            </a:r>
            <a:r>
              <a:rPr lang="ru-RU" sz="5400" b="1" dirty="0" smtClean="0">
                <a:solidFill>
                  <a:srgbClr val="FF0000"/>
                </a:solidFill>
                <a:latin typeface="Book Antiqua" pitchFamily="18" charset="0"/>
              </a:rPr>
              <a:t>)</a:t>
            </a:r>
            <a:endParaRPr lang="ru-RU" sz="5400" dirty="0">
              <a:solidFill>
                <a:srgbClr val="FF0000"/>
              </a:solidFill>
            </a:endParaRPr>
          </a:p>
        </p:txBody>
      </p:sp>
    </p:spTree>
    <p:extLst>
      <p:ext uri="{BB962C8B-B14F-4D97-AF65-F5344CB8AC3E}">
        <p14:creationId xmlns:p14="http://schemas.microsoft.com/office/powerpoint/2010/main" val="20566489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3"/>
          <p:cNvSpPr>
            <a:spLocks noGrp="1"/>
          </p:cNvSpPr>
          <p:nvPr>
            <p:ph idx="1"/>
          </p:nvPr>
        </p:nvSpPr>
        <p:spPr>
          <a:xfrm>
            <a:off x="233264" y="1136129"/>
            <a:ext cx="8677472" cy="4680520"/>
          </a:xfrm>
          <a:solidFill>
            <a:schemeClr val="tx1"/>
          </a:solidFill>
        </p:spPr>
        <p:txBody>
          <a:bodyPr>
            <a:noAutofit/>
          </a:bodyPr>
          <a:lstStyle/>
          <a:p>
            <a:pPr eaLnBrk="1" hangingPunct="1">
              <a:buFont typeface="Arial" charset="0"/>
              <a:buNone/>
            </a:pPr>
            <a:r>
              <a:rPr lang="ru-RU" sz="2400" b="1" i="1" u="sng" dirty="0" smtClean="0">
                <a:solidFill>
                  <a:srgbClr val="FF0000"/>
                </a:solidFill>
                <a:latin typeface="Book Antiqua" pitchFamily="18" charset="0"/>
              </a:rPr>
              <a:t>ЦЕЛЬ</a:t>
            </a:r>
            <a:r>
              <a:rPr lang="ru-RU" sz="2400" b="1" i="1" dirty="0" smtClean="0">
                <a:solidFill>
                  <a:srgbClr val="FF0000"/>
                </a:solidFill>
                <a:latin typeface="Book Antiqua" pitchFamily="18" charset="0"/>
              </a:rPr>
              <a:t> </a:t>
            </a:r>
            <a:r>
              <a:rPr lang="ru-RU" sz="2400" b="1" dirty="0" smtClean="0">
                <a:solidFill>
                  <a:srgbClr val="0000FF"/>
                </a:solidFill>
                <a:latin typeface="Book Antiqua" pitchFamily="18" charset="0"/>
              </a:rPr>
              <a:t>– </a:t>
            </a:r>
            <a:r>
              <a:rPr lang="ru-RU" sz="2400" b="1" u="sng" dirty="0" smtClean="0">
                <a:solidFill>
                  <a:srgbClr val="0000FF"/>
                </a:solidFill>
                <a:latin typeface="Book Antiqua" pitchFamily="18" charset="0"/>
              </a:rPr>
              <a:t>проверка соблюдения правил законодательной метрологии</a:t>
            </a:r>
            <a:r>
              <a:rPr lang="ru-RU" sz="2400" b="1" dirty="0" smtClean="0">
                <a:solidFill>
                  <a:srgbClr val="0000FF"/>
                </a:solidFill>
                <a:latin typeface="Book Antiqua" pitchFamily="18" charset="0"/>
              </a:rPr>
              <a:t> – Закона РФ «Об обеспечении единства измерений», стандартов, правил по метрологии и других нормативных документов (НД). </a:t>
            </a:r>
          </a:p>
          <a:p>
            <a:pPr eaLnBrk="1" hangingPunct="1">
              <a:buFont typeface="Arial" charset="0"/>
              <a:buNone/>
            </a:pPr>
            <a:r>
              <a:rPr lang="ru-RU" sz="2400" b="1" i="1" u="sng" dirty="0" smtClean="0">
                <a:solidFill>
                  <a:srgbClr val="FF0000"/>
                </a:solidFill>
                <a:latin typeface="Book Antiqua" pitchFamily="18" charset="0"/>
              </a:rPr>
              <a:t>Объекты </a:t>
            </a:r>
            <a:r>
              <a:rPr lang="ru-RU" sz="2400" b="1" i="1" u="sng" dirty="0" err="1" smtClean="0">
                <a:solidFill>
                  <a:srgbClr val="FF0000"/>
                </a:solidFill>
                <a:latin typeface="Book Antiqua" pitchFamily="18" charset="0"/>
              </a:rPr>
              <a:t>ГМКиН</a:t>
            </a:r>
            <a:r>
              <a:rPr lang="ru-RU" sz="2400" b="1" i="1" u="sng" dirty="0" smtClean="0">
                <a:solidFill>
                  <a:srgbClr val="FF0000"/>
                </a:solidFill>
                <a:latin typeface="Book Antiqua" pitchFamily="18" charset="0"/>
              </a:rPr>
              <a:t>: </a:t>
            </a:r>
          </a:p>
          <a:p>
            <a:pPr marL="804863" lvl="1" indent="-347663">
              <a:lnSpc>
                <a:spcPct val="80000"/>
              </a:lnSpc>
              <a:spcBef>
                <a:spcPct val="10000"/>
              </a:spcBef>
              <a:buClr>
                <a:srgbClr val="FF0000"/>
              </a:buClr>
              <a:buFont typeface="Wingdings" pitchFamily="2" charset="2"/>
              <a:buChar char="ü"/>
            </a:pPr>
            <a:r>
              <a:rPr lang="ru-RU" sz="2400" b="1" dirty="0" smtClean="0">
                <a:solidFill>
                  <a:srgbClr val="006600"/>
                </a:solidFill>
                <a:latin typeface="Book Antiqua" pitchFamily="18" charset="0"/>
              </a:rPr>
              <a:t>средства измерений; </a:t>
            </a:r>
          </a:p>
          <a:p>
            <a:pPr marL="804863" lvl="1" indent="-347663">
              <a:lnSpc>
                <a:spcPct val="80000"/>
              </a:lnSpc>
              <a:spcBef>
                <a:spcPct val="10000"/>
              </a:spcBef>
              <a:buClr>
                <a:srgbClr val="FF0000"/>
              </a:buClr>
              <a:buFont typeface="Wingdings" pitchFamily="2" charset="2"/>
              <a:buChar char="ü"/>
            </a:pPr>
            <a:r>
              <a:rPr lang="ru-RU" sz="2400" b="1" dirty="0" smtClean="0">
                <a:solidFill>
                  <a:srgbClr val="006600"/>
                </a:solidFill>
                <a:latin typeface="Book Antiqua" pitchFamily="18" charset="0"/>
              </a:rPr>
              <a:t>эталоны; </a:t>
            </a:r>
          </a:p>
          <a:p>
            <a:pPr marL="804863" lvl="1" indent="-347663">
              <a:lnSpc>
                <a:spcPct val="80000"/>
              </a:lnSpc>
              <a:spcBef>
                <a:spcPct val="10000"/>
              </a:spcBef>
              <a:buClr>
                <a:srgbClr val="FF0000"/>
              </a:buClr>
              <a:buFont typeface="Wingdings" pitchFamily="2" charset="2"/>
              <a:buChar char="ü"/>
            </a:pPr>
            <a:r>
              <a:rPr lang="ru-RU" sz="2400" b="1" dirty="0" smtClean="0">
                <a:solidFill>
                  <a:srgbClr val="006600"/>
                </a:solidFill>
                <a:latin typeface="Book Antiqua" pitchFamily="18" charset="0"/>
              </a:rPr>
              <a:t>методики выполнения измерений; </a:t>
            </a:r>
          </a:p>
          <a:p>
            <a:pPr marL="804863" lvl="1" indent="-347663">
              <a:lnSpc>
                <a:spcPct val="80000"/>
              </a:lnSpc>
              <a:spcBef>
                <a:spcPct val="10000"/>
              </a:spcBef>
              <a:buClr>
                <a:srgbClr val="FF0000"/>
              </a:buClr>
              <a:buFont typeface="Wingdings" pitchFamily="2" charset="2"/>
              <a:buChar char="ü"/>
            </a:pPr>
            <a:r>
              <a:rPr lang="ru-RU" sz="2400" b="1" dirty="0" smtClean="0">
                <a:solidFill>
                  <a:srgbClr val="006600"/>
                </a:solidFill>
                <a:latin typeface="Book Antiqua" pitchFamily="18" charset="0"/>
              </a:rPr>
              <a:t>количество товаров; </a:t>
            </a:r>
          </a:p>
          <a:p>
            <a:pPr marL="804863" lvl="1" indent="-347663">
              <a:lnSpc>
                <a:spcPct val="80000"/>
              </a:lnSpc>
              <a:spcBef>
                <a:spcPct val="10000"/>
              </a:spcBef>
              <a:buClr>
                <a:srgbClr val="FF0000"/>
              </a:buClr>
              <a:buFont typeface="Wingdings" pitchFamily="2" charset="2"/>
              <a:buChar char="ü"/>
            </a:pPr>
            <a:r>
              <a:rPr lang="ru-RU" sz="2400" b="1" dirty="0" smtClean="0">
                <a:solidFill>
                  <a:srgbClr val="006600"/>
                </a:solidFill>
                <a:latin typeface="Book Antiqua" pitchFamily="18" charset="0"/>
              </a:rPr>
              <a:t>другие объекты, предусмотренные правилами законодательной метрологии.</a:t>
            </a:r>
          </a:p>
        </p:txBody>
      </p:sp>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28</a:t>
            </a:fld>
            <a:endParaRPr lang="ru-RU" sz="1600" dirty="0"/>
          </a:p>
        </p:txBody>
      </p:sp>
      <p:sp>
        <p:nvSpPr>
          <p:cNvPr id="120835" name="Rectangle 2"/>
          <p:cNvSpPr>
            <a:spLocks noGrp="1"/>
          </p:cNvSpPr>
          <p:nvPr>
            <p:ph type="title"/>
          </p:nvPr>
        </p:nvSpPr>
        <p:spPr>
          <a:xfrm>
            <a:off x="0" y="14742"/>
            <a:ext cx="9144000" cy="749962"/>
          </a:xfrm>
          <a:solidFill>
            <a:srgbClr val="FFFF00"/>
          </a:solidFill>
          <a:ln w="38100">
            <a:solidFill>
              <a:srgbClr val="0000FF"/>
            </a:solidFill>
          </a:ln>
        </p:spPr>
        <p:txBody>
          <a:bodyPr>
            <a:normAutofit/>
          </a:bodyPr>
          <a:lstStyle/>
          <a:p>
            <a:pPr algn="ctr" eaLnBrk="1" hangingPunct="1">
              <a:lnSpc>
                <a:spcPct val="90000"/>
              </a:lnSpc>
            </a:pPr>
            <a:r>
              <a:rPr lang="ru-RU" sz="2000" b="1" dirty="0" smtClean="0">
                <a:solidFill>
                  <a:srgbClr val="FF0000"/>
                </a:solidFill>
                <a:latin typeface="Book Antiqua" pitchFamily="18" charset="0"/>
              </a:rPr>
              <a:t>Государственный метрологический контроль и надзор (</a:t>
            </a:r>
            <a:r>
              <a:rPr lang="ru-RU" sz="2700" b="1" dirty="0" err="1" smtClean="0">
                <a:solidFill>
                  <a:srgbClr val="1D08B8"/>
                </a:solidFill>
                <a:latin typeface="Book Antiqua" pitchFamily="18" charset="0"/>
              </a:rPr>
              <a:t>ГМК</a:t>
            </a:r>
            <a:r>
              <a:rPr lang="ru-RU" sz="2000" b="1" dirty="0" err="1" smtClean="0">
                <a:solidFill>
                  <a:srgbClr val="1D08B8"/>
                </a:solidFill>
                <a:latin typeface="Book Antiqua" pitchFamily="18" charset="0"/>
              </a:rPr>
              <a:t>и</a:t>
            </a:r>
            <a:r>
              <a:rPr lang="ru-RU" sz="2700" b="1" dirty="0" err="1" smtClean="0">
                <a:solidFill>
                  <a:srgbClr val="1D08B8"/>
                </a:solidFill>
                <a:latin typeface="Book Antiqua" pitchFamily="18" charset="0"/>
              </a:rPr>
              <a:t>Н</a:t>
            </a:r>
            <a:r>
              <a:rPr lang="ru-RU" sz="2000" b="1" dirty="0" smtClean="0">
                <a:solidFill>
                  <a:srgbClr val="FF0000"/>
                </a:solidFill>
                <a:latin typeface="Book Antiqua" pitchFamily="18" charset="0"/>
              </a:rPr>
              <a:t>)</a:t>
            </a:r>
          </a:p>
        </p:txBody>
      </p:sp>
    </p:spTree>
    <p:extLst>
      <p:ext uri="{BB962C8B-B14F-4D97-AF65-F5344CB8AC3E}">
        <p14:creationId xmlns:p14="http://schemas.microsoft.com/office/powerpoint/2010/main" val="16579179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7" name="Text Box 4"/>
          <p:cNvSpPr txBox="1">
            <a:spLocks noChangeArrowheads="1"/>
          </p:cNvSpPr>
          <p:nvPr/>
        </p:nvSpPr>
        <p:spPr bwMode="auto">
          <a:xfrm>
            <a:off x="179511" y="1580212"/>
            <a:ext cx="8755169" cy="5216813"/>
          </a:xfrm>
          <a:prstGeom prst="rect">
            <a:avLst/>
          </a:prstGeom>
          <a:solidFill>
            <a:schemeClr val="tx1"/>
          </a:solidFill>
          <a:ln w="9525">
            <a:noFill/>
            <a:miter lim="800000"/>
            <a:headEnd/>
            <a:tailEnd/>
          </a:ln>
        </p:spPr>
        <p:txBody>
          <a:bodyPr wrap="square">
            <a:spAutoFit/>
          </a:bodyPr>
          <a:lstStyle/>
          <a:p>
            <a:pPr marL="452438" indent="-363538">
              <a:spcBef>
                <a:spcPts val="300"/>
              </a:spcBef>
              <a:spcAft>
                <a:spcPts val="300"/>
              </a:spcAft>
              <a:buClr>
                <a:srgbClr val="FF0000"/>
              </a:buClr>
              <a:buFont typeface="+mj-lt"/>
              <a:buAutoNum type="arabicParenR"/>
            </a:pPr>
            <a:r>
              <a:rPr lang="ru-RU" b="1" dirty="0" smtClean="0">
                <a:solidFill>
                  <a:srgbClr val="006600"/>
                </a:solidFill>
                <a:latin typeface="Book Antiqua" pitchFamily="18" charset="0"/>
              </a:rPr>
              <a:t>здравоохранение</a:t>
            </a:r>
            <a:r>
              <a:rPr lang="ru-RU" b="1" dirty="0">
                <a:solidFill>
                  <a:srgbClr val="006600"/>
                </a:solidFill>
                <a:latin typeface="Book Antiqua" pitchFamily="18" charset="0"/>
              </a:rPr>
              <a:t>, ветеринария, охрана окружающей среды, обеспечение безопасности; </a:t>
            </a:r>
          </a:p>
          <a:p>
            <a:pPr marL="452438" indent="-363538">
              <a:spcBef>
                <a:spcPts val="300"/>
              </a:spcBef>
              <a:spcAft>
                <a:spcPts val="300"/>
              </a:spcAft>
              <a:buClr>
                <a:srgbClr val="FF0000"/>
              </a:buClr>
              <a:buFont typeface="+mj-lt"/>
              <a:buAutoNum type="arabicParenR"/>
            </a:pPr>
            <a:r>
              <a:rPr lang="ru-RU" b="1" dirty="0" smtClean="0">
                <a:solidFill>
                  <a:srgbClr val="006600"/>
                </a:solidFill>
                <a:latin typeface="Book Antiqua" pitchFamily="18" charset="0"/>
              </a:rPr>
              <a:t>торговые </a:t>
            </a:r>
            <a:r>
              <a:rPr lang="ru-RU" b="1" dirty="0">
                <a:solidFill>
                  <a:srgbClr val="006600"/>
                </a:solidFill>
                <a:latin typeface="Book Antiqua" pitchFamily="18" charset="0"/>
              </a:rPr>
              <a:t>операции и взаимные расчеты между покупателем и продавцом, в том числе операции с применением игровых автоматов и устройств; </a:t>
            </a:r>
          </a:p>
          <a:p>
            <a:pPr marL="452438" indent="-363538">
              <a:spcBef>
                <a:spcPts val="300"/>
              </a:spcBef>
              <a:spcAft>
                <a:spcPts val="300"/>
              </a:spcAft>
              <a:buClr>
                <a:srgbClr val="FF0000"/>
              </a:buClr>
              <a:buFont typeface="+mj-lt"/>
              <a:buAutoNum type="arabicParenR"/>
            </a:pPr>
            <a:r>
              <a:rPr lang="ru-RU" b="1" dirty="0" smtClean="0">
                <a:solidFill>
                  <a:srgbClr val="006600"/>
                </a:solidFill>
                <a:latin typeface="Book Antiqua" pitchFamily="18" charset="0"/>
              </a:rPr>
              <a:t>государственные </a:t>
            </a:r>
            <a:r>
              <a:rPr lang="ru-RU" b="1" dirty="0">
                <a:solidFill>
                  <a:srgbClr val="006600"/>
                </a:solidFill>
                <a:latin typeface="Book Antiqua" pitchFamily="18" charset="0"/>
              </a:rPr>
              <a:t>учетные операции; </a:t>
            </a:r>
          </a:p>
          <a:p>
            <a:pPr marL="452438" indent="-363538">
              <a:spcBef>
                <a:spcPts val="300"/>
              </a:spcBef>
              <a:spcAft>
                <a:spcPts val="300"/>
              </a:spcAft>
              <a:buClr>
                <a:srgbClr val="FF0000"/>
              </a:buClr>
              <a:buFont typeface="+mj-lt"/>
              <a:buAutoNum type="arabicParenR"/>
            </a:pPr>
            <a:r>
              <a:rPr lang="ru-RU" b="1" dirty="0" smtClean="0">
                <a:solidFill>
                  <a:srgbClr val="006600"/>
                </a:solidFill>
                <a:latin typeface="Book Antiqua" pitchFamily="18" charset="0"/>
              </a:rPr>
              <a:t>обеспечение </a:t>
            </a:r>
            <a:r>
              <a:rPr lang="ru-RU" b="1" dirty="0">
                <a:solidFill>
                  <a:srgbClr val="006600"/>
                </a:solidFill>
                <a:latin typeface="Book Antiqua" pitchFamily="18" charset="0"/>
              </a:rPr>
              <a:t>обороны государства; </a:t>
            </a:r>
          </a:p>
          <a:p>
            <a:pPr marL="452438" indent="-363538">
              <a:spcBef>
                <a:spcPts val="300"/>
              </a:spcBef>
              <a:spcAft>
                <a:spcPts val="300"/>
              </a:spcAft>
              <a:buClr>
                <a:srgbClr val="FF0000"/>
              </a:buClr>
              <a:buFont typeface="+mj-lt"/>
              <a:buAutoNum type="arabicParenR"/>
            </a:pPr>
            <a:r>
              <a:rPr lang="ru-RU" b="1" dirty="0" smtClean="0">
                <a:solidFill>
                  <a:srgbClr val="006600"/>
                </a:solidFill>
                <a:latin typeface="Book Antiqua" pitchFamily="18" charset="0"/>
              </a:rPr>
              <a:t>геодезические </a:t>
            </a:r>
            <a:r>
              <a:rPr lang="ru-RU" b="1" dirty="0">
                <a:solidFill>
                  <a:srgbClr val="006600"/>
                </a:solidFill>
                <a:latin typeface="Book Antiqua" pitchFamily="18" charset="0"/>
              </a:rPr>
              <a:t>и гидрометеорологические работы; </a:t>
            </a:r>
          </a:p>
          <a:p>
            <a:pPr marL="452438" indent="-363538">
              <a:spcBef>
                <a:spcPts val="300"/>
              </a:spcBef>
              <a:spcAft>
                <a:spcPts val="300"/>
              </a:spcAft>
              <a:buClr>
                <a:srgbClr val="FF0000"/>
              </a:buClr>
              <a:buFont typeface="+mj-lt"/>
              <a:buAutoNum type="arabicParenR"/>
            </a:pPr>
            <a:r>
              <a:rPr lang="ru-RU" b="1" dirty="0" smtClean="0">
                <a:solidFill>
                  <a:srgbClr val="006600"/>
                </a:solidFill>
                <a:latin typeface="Book Antiqua" pitchFamily="18" charset="0"/>
              </a:rPr>
              <a:t>банковские</a:t>
            </a:r>
            <a:r>
              <a:rPr lang="ru-RU" b="1" dirty="0">
                <a:solidFill>
                  <a:srgbClr val="006600"/>
                </a:solidFill>
                <a:latin typeface="Book Antiqua" pitchFamily="18" charset="0"/>
              </a:rPr>
              <a:t>, налоговые, таможенные и почтовые операции; </a:t>
            </a:r>
          </a:p>
          <a:p>
            <a:pPr marL="452438" indent="-363538">
              <a:spcBef>
                <a:spcPts val="300"/>
              </a:spcBef>
              <a:spcAft>
                <a:spcPts val="300"/>
              </a:spcAft>
              <a:buClr>
                <a:srgbClr val="FF0000"/>
              </a:buClr>
              <a:buFont typeface="+mj-lt"/>
              <a:buAutoNum type="arabicParenR"/>
            </a:pPr>
            <a:r>
              <a:rPr lang="ru-RU" b="1" dirty="0" smtClean="0">
                <a:solidFill>
                  <a:srgbClr val="006600"/>
                </a:solidFill>
                <a:latin typeface="Book Antiqua" pitchFamily="18" charset="0"/>
              </a:rPr>
              <a:t>продукция</a:t>
            </a:r>
            <a:r>
              <a:rPr lang="ru-RU" b="1" dirty="0">
                <a:solidFill>
                  <a:srgbClr val="006600"/>
                </a:solidFill>
                <a:latin typeface="Book Antiqua" pitchFamily="18" charset="0"/>
              </a:rPr>
              <a:t>, поставляемая по государственным контрактам;</a:t>
            </a:r>
          </a:p>
          <a:p>
            <a:pPr marL="452438" indent="-363538">
              <a:spcBef>
                <a:spcPts val="300"/>
              </a:spcBef>
              <a:spcAft>
                <a:spcPts val="300"/>
              </a:spcAft>
              <a:buClr>
                <a:srgbClr val="FF0000"/>
              </a:buClr>
              <a:buFont typeface="+mj-lt"/>
              <a:buAutoNum type="arabicParenR"/>
            </a:pPr>
            <a:r>
              <a:rPr lang="ru-RU" b="1" dirty="0" smtClean="0">
                <a:solidFill>
                  <a:srgbClr val="006600"/>
                </a:solidFill>
                <a:latin typeface="Book Antiqua" pitchFamily="18" charset="0"/>
              </a:rPr>
              <a:t>испытания </a:t>
            </a:r>
            <a:r>
              <a:rPr lang="ru-RU" b="1" dirty="0">
                <a:solidFill>
                  <a:srgbClr val="006600"/>
                </a:solidFill>
                <a:latin typeface="Book Antiqua" pitchFamily="18" charset="0"/>
              </a:rPr>
              <a:t>и контроль качества продукции на соответствие обязательным требованиям государственных стандартов Российской Федерации и при обязательной сертификации продукции; </a:t>
            </a:r>
          </a:p>
          <a:p>
            <a:pPr marL="452438" indent="-363538">
              <a:spcBef>
                <a:spcPts val="300"/>
              </a:spcBef>
              <a:spcAft>
                <a:spcPts val="300"/>
              </a:spcAft>
              <a:buClr>
                <a:srgbClr val="FF0000"/>
              </a:buClr>
              <a:buFont typeface="+mj-lt"/>
              <a:buAutoNum type="arabicParenR"/>
            </a:pPr>
            <a:r>
              <a:rPr lang="ru-RU" b="1" dirty="0" smtClean="0">
                <a:solidFill>
                  <a:srgbClr val="006600"/>
                </a:solidFill>
                <a:latin typeface="Book Antiqua" pitchFamily="18" charset="0"/>
              </a:rPr>
              <a:t>измерения</a:t>
            </a:r>
            <a:r>
              <a:rPr lang="ru-RU" b="1" dirty="0">
                <a:solidFill>
                  <a:srgbClr val="006600"/>
                </a:solidFill>
                <a:latin typeface="Book Antiqua" pitchFamily="18" charset="0"/>
              </a:rPr>
              <a:t>, проводимые по поручению органов суда, прокуратуры, арбитража, других органов государственного управления; </a:t>
            </a:r>
          </a:p>
          <a:p>
            <a:pPr marL="452438" indent="-452438">
              <a:spcBef>
                <a:spcPts val="300"/>
              </a:spcBef>
              <a:spcAft>
                <a:spcPts val="300"/>
              </a:spcAft>
              <a:buClr>
                <a:srgbClr val="FF0000"/>
              </a:buClr>
              <a:buFont typeface="+mj-lt"/>
              <a:buAutoNum type="arabicParenR"/>
            </a:pPr>
            <a:r>
              <a:rPr lang="ru-RU" b="1" dirty="0" smtClean="0">
                <a:solidFill>
                  <a:srgbClr val="006600"/>
                </a:solidFill>
                <a:latin typeface="Book Antiqua" pitchFamily="18" charset="0"/>
              </a:rPr>
              <a:t>регистрация </a:t>
            </a:r>
            <a:r>
              <a:rPr lang="ru-RU" b="1" dirty="0">
                <a:solidFill>
                  <a:srgbClr val="006600"/>
                </a:solidFill>
                <a:latin typeface="Book Antiqua" pitchFamily="18" charset="0"/>
              </a:rPr>
              <a:t>национальных и международных спортивных рекордов. </a:t>
            </a:r>
          </a:p>
        </p:txBody>
      </p:sp>
      <p:sp>
        <p:nvSpPr>
          <p:cNvPr id="120838" name="Rectangle 5"/>
          <p:cNvSpPr>
            <a:spLocks noChangeArrowheads="1"/>
          </p:cNvSpPr>
          <p:nvPr/>
        </p:nvSpPr>
        <p:spPr bwMode="auto">
          <a:xfrm>
            <a:off x="179511" y="767087"/>
            <a:ext cx="8749067" cy="830997"/>
          </a:xfrm>
          <a:prstGeom prst="rect">
            <a:avLst/>
          </a:prstGeom>
          <a:solidFill>
            <a:schemeClr val="accent5">
              <a:lumMod val="20000"/>
              <a:lumOff val="80000"/>
            </a:schemeClr>
          </a:solidFill>
          <a:ln w="9525">
            <a:noFill/>
            <a:miter lim="800000"/>
            <a:headEnd/>
            <a:tailEnd/>
          </a:ln>
        </p:spPr>
        <p:txBody>
          <a:bodyPr wrap="square">
            <a:spAutoFit/>
          </a:bodyPr>
          <a:lstStyle/>
          <a:p>
            <a:r>
              <a:rPr lang="ru-RU" sz="2400" b="1" dirty="0" err="1">
                <a:solidFill>
                  <a:srgbClr val="FF0000"/>
                </a:solidFill>
                <a:latin typeface="Book Antiqua" pitchFamily="18" charset="0"/>
              </a:rPr>
              <a:t>ГМКиН</a:t>
            </a:r>
            <a:r>
              <a:rPr lang="ru-RU" sz="2400" b="1" dirty="0">
                <a:solidFill>
                  <a:srgbClr val="000000"/>
                </a:solidFill>
                <a:latin typeface="Book Antiqua" pitchFamily="18" charset="0"/>
              </a:rPr>
              <a:t> </a:t>
            </a:r>
            <a:r>
              <a:rPr lang="ru-RU" sz="2400" b="1" dirty="0">
                <a:solidFill>
                  <a:srgbClr val="006600"/>
                </a:solidFill>
                <a:latin typeface="Book Antiqua" pitchFamily="18" charset="0"/>
              </a:rPr>
              <a:t>распространяется на строго ограниченные сферы, объединенные в </a:t>
            </a:r>
            <a:r>
              <a:rPr lang="ru-RU" sz="2400" b="1" dirty="0" smtClean="0">
                <a:solidFill>
                  <a:srgbClr val="0000FF"/>
                </a:solidFill>
                <a:latin typeface="Book Antiqua" pitchFamily="18" charset="0"/>
              </a:rPr>
              <a:t>10 </a:t>
            </a:r>
            <a:r>
              <a:rPr lang="ru-RU" sz="2400" b="1" dirty="0">
                <a:solidFill>
                  <a:srgbClr val="0000FF"/>
                </a:solidFill>
                <a:latin typeface="Book Antiqua" pitchFamily="18" charset="0"/>
              </a:rPr>
              <a:t>направлений</a:t>
            </a:r>
            <a:r>
              <a:rPr lang="ru-RU" sz="2400" b="1" dirty="0">
                <a:solidFill>
                  <a:srgbClr val="0000FF"/>
                </a:solidFill>
              </a:rPr>
              <a:t>:</a:t>
            </a:r>
          </a:p>
        </p:txBody>
      </p:sp>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29</a:t>
            </a:fld>
            <a:endParaRPr lang="ru-RU" sz="1600" dirty="0"/>
          </a:p>
        </p:txBody>
      </p:sp>
      <p:sp>
        <p:nvSpPr>
          <p:cNvPr id="120835" name="Rectangle 2"/>
          <p:cNvSpPr>
            <a:spLocks noGrp="1"/>
          </p:cNvSpPr>
          <p:nvPr>
            <p:ph type="title"/>
          </p:nvPr>
        </p:nvSpPr>
        <p:spPr>
          <a:xfrm>
            <a:off x="0" y="14742"/>
            <a:ext cx="9144000" cy="749962"/>
          </a:xfrm>
          <a:solidFill>
            <a:srgbClr val="FFFF00"/>
          </a:solidFill>
          <a:ln w="38100">
            <a:solidFill>
              <a:srgbClr val="0000FF"/>
            </a:solidFill>
          </a:ln>
        </p:spPr>
        <p:txBody>
          <a:bodyPr>
            <a:normAutofit/>
          </a:bodyPr>
          <a:lstStyle/>
          <a:p>
            <a:pPr algn="ctr" eaLnBrk="1" hangingPunct="1">
              <a:lnSpc>
                <a:spcPct val="90000"/>
              </a:lnSpc>
            </a:pPr>
            <a:r>
              <a:rPr lang="ru-RU" sz="2000" b="1" dirty="0" smtClean="0">
                <a:solidFill>
                  <a:srgbClr val="FF0000"/>
                </a:solidFill>
                <a:latin typeface="Book Antiqua" pitchFamily="18" charset="0"/>
              </a:rPr>
              <a:t>Государственный метрологический контроль и надзор (</a:t>
            </a:r>
            <a:r>
              <a:rPr lang="ru-RU" sz="2700" b="1" dirty="0" err="1" smtClean="0">
                <a:solidFill>
                  <a:srgbClr val="1D08B8"/>
                </a:solidFill>
                <a:latin typeface="Book Antiqua" pitchFamily="18" charset="0"/>
              </a:rPr>
              <a:t>ГМК</a:t>
            </a:r>
            <a:r>
              <a:rPr lang="ru-RU" sz="2000" b="1" dirty="0" err="1" smtClean="0">
                <a:solidFill>
                  <a:srgbClr val="1D08B8"/>
                </a:solidFill>
                <a:latin typeface="Book Antiqua" pitchFamily="18" charset="0"/>
              </a:rPr>
              <a:t>и</a:t>
            </a:r>
            <a:r>
              <a:rPr lang="ru-RU" sz="2700" b="1" dirty="0" err="1" smtClean="0">
                <a:solidFill>
                  <a:srgbClr val="1D08B8"/>
                </a:solidFill>
                <a:latin typeface="Book Antiqua" pitchFamily="18" charset="0"/>
              </a:rPr>
              <a:t>Н</a:t>
            </a:r>
            <a:r>
              <a:rPr lang="ru-RU" sz="2000" b="1" dirty="0" smtClean="0">
                <a:solidFill>
                  <a:srgbClr val="FF0000"/>
                </a:solidFill>
                <a:latin typeface="Book Antiqua" pitchFamily="18" charset="0"/>
              </a:rPr>
              <a:t>)</a:t>
            </a:r>
          </a:p>
        </p:txBody>
      </p:sp>
    </p:spTree>
    <p:extLst>
      <p:ext uri="{BB962C8B-B14F-4D97-AF65-F5344CB8AC3E}">
        <p14:creationId xmlns:p14="http://schemas.microsoft.com/office/powerpoint/2010/main" val="716422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785" y="63990"/>
            <a:ext cx="8640960" cy="850106"/>
          </a:xfrm>
          <a:solidFill>
            <a:srgbClr val="0000FF"/>
          </a:solidFill>
        </p:spPr>
        <p:txBody>
          <a:bodyPr>
            <a:normAutofit/>
          </a:bodyPr>
          <a:lstStyle/>
          <a:p>
            <a:pPr algn="ctr"/>
            <a:r>
              <a:rPr lang="ru-RU" altLang="ru-RU" sz="2400" b="1" dirty="0" smtClean="0">
                <a:ln w="3175" cmpd="sng">
                  <a:solidFill>
                    <a:srgbClr val="FF0000"/>
                  </a:solidFill>
                </a:ln>
                <a:solidFill>
                  <a:srgbClr val="FF0000"/>
                </a:solidFill>
                <a:latin typeface="Arial" panose="020B0604020202020204" pitchFamily="34" charset="0"/>
              </a:rPr>
              <a:t>Т</a:t>
            </a:r>
            <a:r>
              <a:rPr lang="ru-RU" altLang="ru-RU" sz="1600" b="1" dirty="0" smtClean="0">
                <a:ln w="3175" cmpd="sng">
                  <a:solidFill>
                    <a:srgbClr val="FF0000"/>
                  </a:solidFill>
                </a:ln>
                <a:solidFill>
                  <a:srgbClr val="FF0000"/>
                </a:solidFill>
                <a:latin typeface="Arial" panose="020B0604020202020204" pitchFamily="34" charset="0"/>
              </a:rPr>
              <a:t>ЕМА</a:t>
            </a:r>
            <a:r>
              <a:rPr lang="ru-RU" altLang="ru-RU" sz="2400" b="1" dirty="0" smtClean="0">
                <a:ln w="3175" cmpd="sng">
                  <a:solidFill>
                    <a:srgbClr val="FF0000"/>
                  </a:solidFill>
                </a:ln>
                <a:solidFill>
                  <a:srgbClr val="FF0000"/>
                </a:solidFill>
                <a:latin typeface="Arial" panose="020B0604020202020204" pitchFamily="34" charset="0"/>
              </a:rPr>
              <a:t> </a:t>
            </a:r>
            <a:r>
              <a:rPr lang="ru-RU" altLang="ru-RU" sz="2400" b="1" dirty="0" smtClean="0">
                <a:ln w="3175" cmpd="sng">
                  <a:solidFill>
                    <a:srgbClr val="FF0000"/>
                  </a:solidFill>
                </a:ln>
                <a:solidFill>
                  <a:srgbClr val="FF0000"/>
                </a:solidFill>
                <a:latin typeface="Arial" panose="020B0604020202020204" pitchFamily="34" charset="0"/>
              </a:rPr>
              <a:t>2.2 </a:t>
            </a:r>
            <a:r>
              <a:rPr lang="ru-RU" sz="2400" b="1" dirty="0" smtClean="0">
                <a:solidFill>
                  <a:srgbClr val="FFFF00"/>
                </a:solidFill>
              </a:rPr>
              <a:t>ПРАВОВЫЕ ОСНОВЫ                                                                 ОБЕСПЕЧЕНИЯ ЕДИНСТВА измерений (ОЕИ)</a:t>
            </a:r>
            <a:endParaRPr lang="ru-RU" sz="2400" b="1" dirty="0">
              <a:solidFill>
                <a:srgbClr val="FFFF00"/>
              </a:solidFill>
            </a:endParaRPr>
          </a:p>
        </p:txBody>
      </p:sp>
      <p:sp>
        <p:nvSpPr>
          <p:cNvPr id="5" name="Номер слайда 4"/>
          <p:cNvSpPr>
            <a:spLocks noGrp="1"/>
          </p:cNvSpPr>
          <p:nvPr>
            <p:ph type="sldNum" sz="quarter" idx="12"/>
          </p:nvPr>
        </p:nvSpPr>
        <p:spPr>
          <a:xfrm>
            <a:off x="8258346" y="6188075"/>
            <a:ext cx="856907" cy="669925"/>
          </a:xfrm>
        </p:spPr>
        <p:txBody>
          <a:bodyPr/>
          <a:lstStyle/>
          <a:p>
            <a:pPr>
              <a:defRPr/>
            </a:pPr>
            <a:fld id="{B1C343F1-3032-41C8-979A-5577136490CC}" type="slidenum">
              <a:rPr lang="ru-RU" sz="1600" smtClean="0"/>
              <a:pPr>
                <a:defRPr/>
              </a:pPr>
              <a:t>3</a:t>
            </a:fld>
            <a:endParaRPr lang="ru-RU" sz="1600" dirty="0"/>
          </a:p>
        </p:txBody>
      </p:sp>
      <p:sp>
        <p:nvSpPr>
          <p:cNvPr id="4" name="Прямоугольник 3"/>
          <p:cNvSpPr/>
          <p:nvPr/>
        </p:nvSpPr>
        <p:spPr>
          <a:xfrm>
            <a:off x="261785" y="1211983"/>
            <a:ext cx="8640960" cy="3046988"/>
          </a:xfrm>
          <a:prstGeom prst="rect">
            <a:avLst/>
          </a:prstGeom>
          <a:solidFill>
            <a:schemeClr val="tx1"/>
          </a:solidFill>
        </p:spPr>
        <p:txBody>
          <a:bodyPr wrap="square">
            <a:spAutoFit/>
          </a:bodyPr>
          <a:lstStyle/>
          <a:p>
            <a:pPr algn="just"/>
            <a:r>
              <a:rPr lang="ru-RU" sz="2400" b="1" dirty="0">
                <a:solidFill>
                  <a:srgbClr val="FF0000"/>
                </a:solidFill>
              </a:rPr>
              <a:t>Деятельность по обеспечению единства измерений </a:t>
            </a:r>
            <a:r>
              <a:rPr lang="ru-RU" sz="2400" b="1" dirty="0">
                <a:solidFill>
                  <a:srgbClr val="0000FF"/>
                </a:solidFill>
              </a:rPr>
              <a:t>направлена на </a:t>
            </a:r>
            <a:r>
              <a:rPr lang="ru-RU" sz="2400" b="1" dirty="0">
                <a:solidFill>
                  <a:srgbClr val="006600"/>
                </a:solidFill>
              </a:rPr>
              <a:t>охрану прав и законных интересов граждан, установленного правопорядка и экономики </a:t>
            </a:r>
            <a:r>
              <a:rPr lang="ru-RU" sz="2400" b="1" dirty="0" smtClean="0">
                <a:solidFill>
                  <a:srgbClr val="006600"/>
                </a:solidFill>
              </a:rPr>
              <a:t>путём </a:t>
            </a:r>
            <a:r>
              <a:rPr lang="ru-RU" sz="2400" b="1" dirty="0">
                <a:solidFill>
                  <a:srgbClr val="006600"/>
                </a:solidFill>
              </a:rPr>
              <a:t>защиты от отрицательных последствий недостоверных результатов измерений во всех сферах жизни общества на основе конституционных норм, законов, постановлений правительства РФ и нормативной документации.</a:t>
            </a:r>
            <a:endParaRPr lang="ru-RU" sz="2800" b="1"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05385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30</a:t>
            </a:fld>
            <a:endParaRPr lang="ru-RU" sz="1600" dirty="0"/>
          </a:p>
        </p:txBody>
      </p:sp>
      <p:sp>
        <p:nvSpPr>
          <p:cNvPr id="3" name="Прямоугольник 2"/>
          <p:cNvSpPr/>
          <p:nvPr/>
        </p:nvSpPr>
        <p:spPr>
          <a:xfrm>
            <a:off x="80882" y="836712"/>
            <a:ext cx="8963966" cy="5093702"/>
          </a:xfrm>
          <a:prstGeom prst="rect">
            <a:avLst/>
          </a:prstGeom>
          <a:solidFill>
            <a:schemeClr val="tx1"/>
          </a:solidFill>
        </p:spPr>
        <p:txBody>
          <a:bodyPr wrap="square">
            <a:spAutoFit/>
          </a:bodyPr>
          <a:lstStyle/>
          <a:p>
            <a:r>
              <a:rPr lang="ru-RU" sz="2200" b="1" i="1" dirty="0">
                <a:solidFill>
                  <a:srgbClr val="FF0000"/>
                </a:solidFill>
                <a:latin typeface="Times New Roman" panose="02020603050405020304" pitchFamily="18" charset="0"/>
                <a:cs typeface="Times New Roman" panose="02020603050405020304" pitchFamily="18" charset="0"/>
              </a:rPr>
              <a:t>Государственный метрологический </a:t>
            </a:r>
            <a:r>
              <a:rPr lang="ru-RU" sz="2200" b="1" i="1" dirty="0" smtClean="0">
                <a:solidFill>
                  <a:srgbClr val="FF0000"/>
                </a:solidFill>
                <a:latin typeface="Times New Roman" panose="02020603050405020304" pitchFamily="18" charset="0"/>
                <a:cs typeface="Times New Roman" panose="02020603050405020304" pitchFamily="18" charset="0"/>
              </a:rPr>
              <a:t>контроль </a:t>
            </a:r>
            <a:r>
              <a:rPr lang="ru-RU" sz="2200" b="1" i="1" dirty="0" smtClean="0">
                <a:solidFill>
                  <a:srgbClr val="0000FF"/>
                </a:solidFill>
                <a:latin typeface="Times New Roman" panose="02020603050405020304" pitchFamily="18" charset="0"/>
                <a:cs typeface="Times New Roman" panose="02020603050405020304" pitchFamily="18" charset="0"/>
              </a:rPr>
              <a:t>(ГМК)</a:t>
            </a:r>
            <a:r>
              <a:rPr lang="ru-RU" sz="2200" b="1" i="1" dirty="0" smtClean="0">
                <a:solidFill>
                  <a:srgbClr val="FF0000"/>
                </a:solidFill>
                <a:latin typeface="Times New Roman" panose="02020603050405020304" pitchFamily="18" charset="0"/>
                <a:cs typeface="Times New Roman" panose="02020603050405020304" pitchFamily="18" charset="0"/>
              </a:rPr>
              <a:t> </a:t>
            </a:r>
            <a:r>
              <a:rPr lang="ru-RU" sz="2200" b="1" dirty="0" smtClean="0">
                <a:solidFill>
                  <a:srgbClr val="006600"/>
                </a:solidFill>
                <a:latin typeface="Times New Roman" panose="02020603050405020304" pitchFamily="18" charset="0"/>
                <a:cs typeface="Times New Roman" panose="02020603050405020304" pitchFamily="18" charset="0"/>
              </a:rPr>
              <a:t>– это деятельность, осуществляемая государственной метрологической службой (ГМС) по:</a:t>
            </a:r>
          </a:p>
          <a:p>
            <a:pPr marL="800100" lvl="1" indent="-342900">
              <a:spcBef>
                <a:spcPts val="300"/>
              </a:spcBef>
              <a:spcAft>
                <a:spcPts val="300"/>
              </a:spcAft>
              <a:buClr>
                <a:srgbClr val="FF0000"/>
              </a:buClr>
              <a:buFont typeface="Wingdings" panose="05000000000000000000" pitchFamily="2" charset="2"/>
              <a:buChar char="Ø"/>
            </a:pPr>
            <a:r>
              <a:rPr lang="ru-RU" sz="2200" b="1" dirty="0" smtClean="0">
                <a:solidFill>
                  <a:srgbClr val="0000FF"/>
                </a:solidFill>
                <a:latin typeface="Times New Roman" panose="02020603050405020304" pitchFamily="18" charset="0"/>
                <a:cs typeface="Times New Roman" panose="02020603050405020304" pitchFamily="18" charset="0"/>
              </a:rPr>
              <a:t>утверждению типа средств измерений;</a:t>
            </a:r>
          </a:p>
          <a:p>
            <a:pPr marL="800100" lvl="1" indent="-342900">
              <a:spcBef>
                <a:spcPts val="300"/>
              </a:spcBef>
              <a:spcAft>
                <a:spcPts val="300"/>
              </a:spcAft>
              <a:buClr>
                <a:srgbClr val="FF0000"/>
              </a:buClr>
              <a:buFont typeface="Wingdings" panose="05000000000000000000" pitchFamily="2" charset="2"/>
              <a:buChar char="Ø"/>
            </a:pPr>
            <a:r>
              <a:rPr lang="ru-RU" sz="2200" b="1" dirty="0" smtClean="0">
                <a:solidFill>
                  <a:srgbClr val="0000FF"/>
                </a:solidFill>
                <a:latin typeface="Times New Roman" panose="02020603050405020304" pitchFamily="18" charset="0"/>
                <a:cs typeface="Times New Roman" panose="02020603050405020304" pitchFamily="18" charset="0"/>
              </a:rPr>
              <a:t>поверке средств измерений (включая рабочие эталоны);</a:t>
            </a:r>
          </a:p>
          <a:p>
            <a:pPr marL="800100" lvl="1" indent="-342900">
              <a:spcBef>
                <a:spcPts val="300"/>
              </a:spcBef>
              <a:spcAft>
                <a:spcPts val="300"/>
              </a:spcAft>
              <a:buClr>
                <a:srgbClr val="FF0000"/>
              </a:buClr>
              <a:buFont typeface="Wingdings" panose="05000000000000000000" pitchFamily="2" charset="2"/>
              <a:buChar char="Ø"/>
            </a:pPr>
            <a:r>
              <a:rPr lang="ru-RU" sz="2200" b="1" dirty="0" smtClean="0">
                <a:solidFill>
                  <a:srgbClr val="0000FF"/>
                </a:solidFill>
                <a:latin typeface="Times New Roman" panose="02020603050405020304" pitchFamily="18" charset="0"/>
                <a:cs typeface="Times New Roman" panose="02020603050405020304" pitchFamily="18" charset="0"/>
              </a:rPr>
              <a:t>лицензированию деятельности юридических и физических лиц по изготовлению, ремонту, продаже и прокату средств измерений </a:t>
            </a:r>
            <a:r>
              <a:rPr lang="ru-RU" sz="2200" i="1" dirty="0" smtClean="0">
                <a:solidFill>
                  <a:schemeClr val="bg1"/>
                </a:solidFill>
                <a:latin typeface="Times New Roman" panose="02020603050405020304" pitchFamily="18" charset="0"/>
                <a:cs typeface="Times New Roman" panose="02020603050405020304" pitchFamily="18" charset="0"/>
              </a:rPr>
              <a:t>(выдача органами ГМС документов, удостоверяющих право заниматься указанными видами деятельности). </a:t>
            </a:r>
            <a:r>
              <a:rPr lang="ru-RU" sz="2200" dirty="0" smtClean="0">
                <a:solidFill>
                  <a:schemeClr val="bg1"/>
                </a:solidFill>
                <a:latin typeface="Times New Roman" panose="02020603050405020304" pitchFamily="18" charset="0"/>
                <a:cs typeface="Times New Roman" panose="02020603050405020304" pitchFamily="18" charset="0"/>
              </a:rPr>
              <a:t> </a:t>
            </a:r>
          </a:p>
          <a:p>
            <a:endParaRPr lang="ru-RU" sz="1200" dirty="0">
              <a:solidFill>
                <a:schemeClr val="bg1"/>
              </a:solidFill>
              <a:latin typeface="Times New Roman" panose="02020603050405020304" pitchFamily="18" charset="0"/>
              <a:cs typeface="Times New Roman" panose="02020603050405020304" pitchFamily="18" charset="0"/>
            </a:endParaRPr>
          </a:p>
          <a:p>
            <a:r>
              <a:rPr lang="ru-RU" sz="2200" b="1" dirty="0" smtClean="0">
                <a:solidFill>
                  <a:srgbClr val="FF0000"/>
                </a:solidFill>
                <a:latin typeface="Times New Roman" panose="02020603050405020304" pitchFamily="18" charset="0"/>
                <a:cs typeface="Times New Roman" panose="02020603050405020304" pitchFamily="18" charset="0"/>
              </a:rPr>
              <a:t>Государственный </a:t>
            </a:r>
            <a:r>
              <a:rPr lang="ru-RU" sz="2200" b="1" dirty="0">
                <a:solidFill>
                  <a:srgbClr val="FF0000"/>
                </a:solidFill>
                <a:latin typeface="Times New Roman" panose="02020603050405020304" pitchFamily="18" charset="0"/>
                <a:cs typeface="Times New Roman" panose="02020603050405020304" pitchFamily="18" charset="0"/>
              </a:rPr>
              <a:t>метрологический контроль </a:t>
            </a:r>
            <a:r>
              <a:rPr lang="ru-RU" sz="2200" b="1" dirty="0">
                <a:solidFill>
                  <a:srgbClr val="0000FF"/>
                </a:solidFill>
                <a:latin typeface="Times New Roman" panose="02020603050405020304" pitchFamily="18" charset="0"/>
                <a:cs typeface="Times New Roman" panose="02020603050405020304" pitchFamily="18" charset="0"/>
              </a:rPr>
              <a:t>включает в </a:t>
            </a:r>
            <a:r>
              <a:rPr lang="ru-RU" sz="2200" b="1" dirty="0" smtClean="0">
                <a:solidFill>
                  <a:srgbClr val="0000FF"/>
                </a:solidFill>
                <a:latin typeface="Times New Roman" panose="02020603050405020304" pitchFamily="18" charset="0"/>
                <a:cs typeface="Times New Roman" panose="02020603050405020304" pitchFamily="18" charset="0"/>
              </a:rPr>
              <a:t>себя:</a:t>
            </a:r>
          </a:p>
          <a:p>
            <a:r>
              <a:rPr lang="ru-RU" sz="2200" dirty="0" smtClean="0">
                <a:solidFill>
                  <a:schemeClr val="bg1"/>
                </a:solidFill>
                <a:latin typeface="Times New Roman" panose="02020603050405020304" pitchFamily="18" charset="0"/>
                <a:cs typeface="Times New Roman" panose="02020603050405020304" pitchFamily="18" charset="0"/>
              </a:rPr>
              <a:t>работы </a:t>
            </a:r>
            <a:r>
              <a:rPr lang="ru-RU" sz="2200" dirty="0">
                <a:solidFill>
                  <a:schemeClr val="bg1"/>
                </a:solidFill>
                <a:latin typeface="Times New Roman" panose="02020603050405020304" pitchFamily="18" charset="0"/>
                <a:cs typeface="Times New Roman" panose="02020603050405020304" pitchFamily="18" charset="0"/>
              </a:rPr>
              <a:t>по созданию и эффективной эксплуатации технических средств и соблюдению метрологических правил и норм, распространяющихся на многие виды экономической деятельности. </a:t>
            </a:r>
            <a:endParaRPr lang="ru-RU" sz="2200" dirty="0" smtClean="0">
              <a:solidFill>
                <a:schemeClr val="bg1"/>
              </a:solidFill>
              <a:latin typeface="Times New Roman" panose="02020603050405020304" pitchFamily="18" charset="0"/>
              <a:cs typeface="Times New Roman" panose="02020603050405020304" pitchFamily="18" charset="0"/>
            </a:endParaRPr>
          </a:p>
          <a:p>
            <a:endParaRPr lang="ru-RU" sz="1200" dirty="0">
              <a:solidFill>
                <a:schemeClr val="bg1"/>
              </a:solidFill>
              <a:latin typeface="Times New Roman" panose="02020603050405020304" pitchFamily="18" charset="0"/>
              <a:cs typeface="Times New Roman" panose="02020603050405020304" pitchFamily="18" charset="0"/>
            </a:endParaRPr>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fontScale="90000"/>
          </a:bodyPr>
          <a:lstStyle/>
          <a:p>
            <a:pPr algn="ctr" eaLnBrk="1" hangingPunct="1">
              <a:lnSpc>
                <a:spcPct val="90000"/>
              </a:lnSpc>
            </a:pPr>
            <a:r>
              <a:rPr lang="ru-RU" sz="2000" b="1" dirty="0" smtClean="0">
                <a:solidFill>
                  <a:srgbClr val="FF0000"/>
                </a:solidFill>
                <a:latin typeface="Book Antiqua" pitchFamily="18" charset="0"/>
              </a:rPr>
              <a:t>Государственный метрологический контроль и надзор (</a:t>
            </a:r>
            <a:r>
              <a:rPr lang="ru-RU" sz="2700" b="1" dirty="0" err="1" smtClean="0">
                <a:solidFill>
                  <a:srgbClr val="1D08B8"/>
                </a:solidFill>
                <a:latin typeface="Book Antiqua" pitchFamily="18" charset="0"/>
              </a:rPr>
              <a:t>ГМК</a:t>
            </a:r>
            <a:r>
              <a:rPr lang="ru-RU" sz="2000" b="1" dirty="0" err="1" smtClean="0">
                <a:solidFill>
                  <a:srgbClr val="1D08B8"/>
                </a:solidFill>
                <a:latin typeface="Book Antiqua" pitchFamily="18" charset="0"/>
              </a:rPr>
              <a:t>и</a:t>
            </a:r>
            <a:r>
              <a:rPr lang="ru-RU" sz="2700" b="1" dirty="0" err="1" smtClean="0">
                <a:solidFill>
                  <a:srgbClr val="1D08B8"/>
                </a:solidFill>
                <a:latin typeface="Book Antiqua" pitchFamily="18" charset="0"/>
              </a:rPr>
              <a:t>Н</a:t>
            </a:r>
            <a:r>
              <a:rPr lang="ru-RU" sz="2000" b="1" dirty="0" smtClean="0">
                <a:solidFill>
                  <a:srgbClr val="FF0000"/>
                </a:solidFill>
                <a:latin typeface="Book Antiqua" pitchFamily="18" charset="0"/>
              </a:rPr>
              <a:t>)</a:t>
            </a:r>
          </a:p>
        </p:txBody>
      </p:sp>
    </p:spTree>
    <p:extLst>
      <p:ext uri="{BB962C8B-B14F-4D97-AF65-F5344CB8AC3E}">
        <p14:creationId xmlns:p14="http://schemas.microsoft.com/office/powerpoint/2010/main" val="36101187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31</a:t>
            </a:fld>
            <a:endParaRPr lang="ru-RU" sz="1600" dirty="0"/>
          </a:p>
        </p:txBody>
      </p:sp>
      <p:sp>
        <p:nvSpPr>
          <p:cNvPr id="3" name="Прямоугольник 2"/>
          <p:cNvSpPr/>
          <p:nvPr/>
        </p:nvSpPr>
        <p:spPr>
          <a:xfrm>
            <a:off x="80882" y="679386"/>
            <a:ext cx="8982236" cy="6178614"/>
          </a:xfrm>
          <a:prstGeom prst="rect">
            <a:avLst/>
          </a:prstGeom>
          <a:solidFill>
            <a:schemeClr val="tx1"/>
          </a:solidFill>
        </p:spPr>
        <p:txBody>
          <a:bodyPr wrap="square">
            <a:spAutoFit/>
          </a:bodyPr>
          <a:lstStyle/>
          <a:p>
            <a:r>
              <a:rPr lang="ru-RU" sz="2100" b="1" i="1" dirty="0">
                <a:solidFill>
                  <a:srgbClr val="FF0000"/>
                </a:solidFill>
                <a:latin typeface="Times New Roman" panose="02020603050405020304" pitchFamily="18" charset="0"/>
                <a:cs typeface="Times New Roman" panose="02020603050405020304" pitchFamily="18" charset="0"/>
              </a:rPr>
              <a:t>Государственный метрологический </a:t>
            </a:r>
            <a:r>
              <a:rPr lang="ru-RU" sz="2100" b="1" i="1" dirty="0" smtClean="0">
                <a:solidFill>
                  <a:srgbClr val="FF0000"/>
                </a:solidFill>
                <a:latin typeface="Times New Roman" panose="02020603050405020304" pitchFamily="18" charset="0"/>
                <a:cs typeface="Times New Roman" panose="02020603050405020304" pitchFamily="18" charset="0"/>
              </a:rPr>
              <a:t>надзор </a:t>
            </a:r>
            <a:r>
              <a:rPr lang="ru-RU" sz="2100" b="1" i="1" dirty="0" smtClean="0">
                <a:solidFill>
                  <a:srgbClr val="0000FF"/>
                </a:solidFill>
                <a:latin typeface="Times New Roman" panose="02020603050405020304" pitchFamily="18" charset="0"/>
                <a:cs typeface="Times New Roman" panose="02020603050405020304" pitchFamily="18" charset="0"/>
              </a:rPr>
              <a:t>(ГМН)</a:t>
            </a:r>
            <a:r>
              <a:rPr lang="ru-RU" sz="2100" b="1" i="1" dirty="0" smtClean="0">
                <a:solidFill>
                  <a:srgbClr val="FF0000"/>
                </a:solidFill>
                <a:latin typeface="Times New Roman" panose="02020603050405020304" pitchFamily="18" charset="0"/>
                <a:cs typeface="Times New Roman" panose="02020603050405020304" pitchFamily="18" charset="0"/>
              </a:rPr>
              <a:t> </a:t>
            </a:r>
            <a:r>
              <a:rPr lang="ru-RU" sz="2100" b="1" dirty="0" smtClean="0">
                <a:solidFill>
                  <a:srgbClr val="006600"/>
                </a:solidFill>
                <a:latin typeface="Times New Roman" panose="02020603050405020304" pitchFamily="18" charset="0"/>
                <a:cs typeface="Times New Roman" panose="02020603050405020304" pitchFamily="18" charset="0"/>
              </a:rPr>
              <a:t>– это деятельность, осуществляемая органами государственной метрологической службы (ГМС) по </a:t>
            </a:r>
            <a:r>
              <a:rPr lang="ru-RU" sz="2100" b="1" u="sng" dirty="0" smtClean="0">
                <a:solidFill>
                  <a:srgbClr val="0000FF"/>
                </a:solidFill>
                <a:latin typeface="Times New Roman" panose="02020603050405020304" pitchFamily="18" charset="0"/>
                <a:cs typeface="Times New Roman" panose="02020603050405020304" pitchFamily="18" charset="0"/>
              </a:rPr>
              <a:t>надзору</a:t>
            </a:r>
            <a:r>
              <a:rPr lang="ru-RU" sz="2100" b="1" dirty="0" smtClean="0">
                <a:solidFill>
                  <a:schemeClr val="bg1"/>
                </a:solidFill>
                <a:latin typeface="Times New Roman" panose="02020603050405020304" pitchFamily="18" charset="0"/>
                <a:cs typeface="Times New Roman" panose="02020603050405020304" pitchFamily="18" charset="0"/>
              </a:rPr>
              <a:t> </a:t>
            </a:r>
            <a:r>
              <a:rPr lang="ru-RU" sz="2100" b="1" dirty="0" smtClean="0">
                <a:solidFill>
                  <a:srgbClr val="006600"/>
                </a:solidFill>
                <a:latin typeface="Times New Roman" panose="02020603050405020304" pitchFamily="18" charset="0"/>
                <a:cs typeface="Times New Roman" panose="02020603050405020304" pitchFamily="18" charset="0"/>
              </a:rPr>
              <a:t>за:</a:t>
            </a:r>
          </a:p>
          <a:p>
            <a:pPr marL="800100" lvl="1" indent="-342900">
              <a:buClr>
                <a:srgbClr val="FF0000"/>
              </a:buClr>
              <a:buFont typeface="Wingdings" panose="05000000000000000000" pitchFamily="2" charset="2"/>
              <a:buChar char="Ø"/>
            </a:pPr>
            <a:r>
              <a:rPr lang="ru-RU" sz="2100" b="1" dirty="0" smtClean="0">
                <a:solidFill>
                  <a:srgbClr val="0000FF"/>
                </a:solidFill>
                <a:latin typeface="Times New Roman" panose="02020603050405020304" pitchFamily="18" charset="0"/>
                <a:cs typeface="Times New Roman" panose="02020603050405020304" pitchFamily="18" charset="0"/>
              </a:rPr>
              <a:t>выпуском, состоянием и применением </a:t>
            </a:r>
            <a:r>
              <a:rPr lang="ru-RU" sz="2100" b="1" dirty="0">
                <a:solidFill>
                  <a:srgbClr val="0000FF"/>
                </a:solidFill>
                <a:latin typeface="Times New Roman" panose="02020603050405020304" pitchFamily="18" charset="0"/>
                <a:cs typeface="Times New Roman" panose="02020603050405020304" pitchFamily="18" charset="0"/>
              </a:rPr>
              <a:t>средств </a:t>
            </a:r>
            <a:r>
              <a:rPr lang="ru-RU" sz="2100" b="1" dirty="0" smtClean="0">
                <a:solidFill>
                  <a:srgbClr val="0000FF"/>
                </a:solidFill>
                <a:latin typeface="Times New Roman" panose="02020603050405020304" pitchFamily="18" charset="0"/>
                <a:cs typeface="Times New Roman" panose="02020603050405020304" pitchFamily="18" charset="0"/>
              </a:rPr>
              <a:t>измерений (</a:t>
            </a:r>
            <a:r>
              <a:rPr lang="ru-RU" sz="2100" b="1" dirty="0">
                <a:solidFill>
                  <a:srgbClr val="0000FF"/>
                </a:solidFill>
                <a:latin typeface="Times New Roman" panose="02020603050405020304" pitchFamily="18" charset="0"/>
                <a:cs typeface="Times New Roman" panose="02020603050405020304" pitchFamily="18" charset="0"/>
              </a:rPr>
              <a:t>включая рабочие эталоны);</a:t>
            </a:r>
            <a:endParaRPr lang="ru-RU" sz="2100" b="1" dirty="0" smtClean="0">
              <a:solidFill>
                <a:srgbClr val="0000FF"/>
              </a:solidFill>
              <a:latin typeface="Times New Roman" panose="02020603050405020304" pitchFamily="18" charset="0"/>
              <a:cs typeface="Times New Roman" panose="02020603050405020304" pitchFamily="18" charset="0"/>
            </a:endParaRPr>
          </a:p>
          <a:p>
            <a:pPr marL="800100" lvl="1" indent="-342900">
              <a:buClr>
                <a:srgbClr val="FF0000"/>
              </a:buClr>
              <a:buFont typeface="Wingdings" panose="05000000000000000000" pitchFamily="2" charset="2"/>
              <a:buChar char="Ø"/>
            </a:pPr>
            <a:r>
              <a:rPr lang="ru-RU" sz="2100" b="1" dirty="0" smtClean="0">
                <a:solidFill>
                  <a:srgbClr val="0000FF"/>
                </a:solidFill>
                <a:latin typeface="Times New Roman" panose="02020603050405020304" pitchFamily="18" charset="0"/>
                <a:cs typeface="Times New Roman" panose="02020603050405020304" pitchFamily="18" charset="0"/>
              </a:rPr>
              <a:t>аттестованными методиками измерений, соблюдением метрологических правил и норм;</a:t>
            </a:r>
          </a:p>
          <a:p>
            <a:pPr marL="800100" lvl="1" indent="-342900">
              <a:buClr>
                <a:srgbClr val="FF0000"/>
              </a:buClr>
              <a:buFont typeface="Wingdings" panose="05000000000000000000" pitchFamily="2" charset="2"/>
              <a:buChar char="Ø"/>
            </a:pPr>
            <a:r>
              <a:rPr lang="ru-RU" sz="2100" b="1" dirty="0" smtClean="0">
                <a:solidFill>
                  <a:srgbClr val="0000FF"/>
                </a:solidFill>
                <a:latin typeface="Times New Roman" panose="02020603050405020304" pitchFamily="18" charset="0"/>
                <a:cs typeface="Times New Roman" panose="02020603050405020304" pitchFamily="18" charset="0"/>
              </a:rPr>
              <a:t>количеством товаров при продаже;</a:t>
            </a:r>
          </a:p>
          <a:p>
            <a:pPr marL="800100" lvl="1" indent="-342900">
              <a:buClr>
                <a:srgbClr val="FF0000"/>
              </a:buClr>
              <a:buFont typeface="Wingdings" panose="05000000000000000000" pitchFamily="2" charset="2"/>
              <a:buChar char="Ø"/>
            </a:pPr>
            <a:r>
              <a:rPr lang="ru-RU" sz="2100" b="1" dirty="0" smtClean="0">
                <a:solidFill>
                  <a:srgbClr val="0000FF"/>
                </a:solidFill>
                <a:latin typeface="Times New Roman" panose="02020603050405020304" pitchFamily="18" charset="0"/>
                <a:cs typeface="Times New Roman" panose="02020603050405020304" pitchFamily="18" charset="0"/>
              </a:rPr>
              <a:t>количеством фасованных товаров в упаковках любого вида при их расфасовке и продаже.  </a:t>
            </a:r>
          </a:p>
          <a:p>
            <a:endParaRPr lang="ru-RU" sz="1000" dirty="0">
              <a:solidFill>
                <a:schemeClr val="bg1"/>
              </a:solidFill>
              <a:latin typeface="Times New Roman" panose="02020603050405020304" pitchFamily="18" charset="0"/>
              <a:cs typeface="Times New Roman" panose="02020603050405020304" pitchFamily="18" charset="0"/>
            </a:endParaRPr>
          </a:p>
          <a:p>
            <a:r>
              <a:rPr lang="ru-RU" sz="1950" dirty="0" smtClean="0">
                <a:solidFill>
                  <a:schemeClr val="bg1"/>
                </a:solidFill>
                <a:latin typeface="Times New Roman" panose="02020603050405020304" pitchFamily="18" charset="0"/>
                <a:cs typeface="Times New Roman" panose="02020603050405020304" pitchFamily="18" charset="0"/>
              </a:rPr>
              <a:t>В </a:t>
            </a:r>
            <a:r>
              <a:rPr lang="ru-RU" sz="1950" dirty="0">
                <a:solidFill>
                  <a:schemeClr val="bg1"/>
                </a:solidFill>
                <a:latin typeface="Times New Roman" panose="02020603050405020304" pitchFamily="18" charset="0"/>
                <a:cs typeface="Times New Roman" panose="02020603050405020304" pitchFamily="18" charset="0"/>
              </a:rPr>
              <a:t>рамках государственного метрологического контроля и надзора средства измерений подвергаются </a:t>
            </a:r>
            <a:r>
              <a:rPr lang="ru-RU" sz="1950" b="1" dirty="0">
                <a:solidFill>
                  <a:srgbClr val="0000FF"/>
                </a:solidFill>
                <a:latin typeface="Times New Roman" panose="02020603050405020304" pitchFamily="18" charset="0"/>
                <a:cs typeface="Times New Roman" panose="02020603050405020304" pitchFamily="18" charset="0"/>
              </a:rPr>
              <a:t>обязательным</a:t>
            </a:r>
            <a:r>
              <a:rPr lang="ru-RU" sz="1950" dirty="0">
                <a:solidFill>
                  <a:schemeClr val="bg1"/>
                </a:solidFill>
                <a:latin typeface="Times New Roman" panose="02020603050405020304" pitchFamily="18" charset="0"/>
                <a:cs typeface="Times New Roman" panose="02020603050405020304" pitchFamily="18" charset="0"/>
              </a:rPr>
              <a:t> </a:t>
            </a:r>
            <a:r>
              <a:rPr lang="ru-RU" sz="1950" b="1" dirty="0">
                <a:solidFill>
                  <a:srgbClr val="0000FF"/>
                </a:solidFill>
                <a:latin typeface="Times New Roman" panose="02020603050405020304" pitchFamily="18" charset="0"/>
                <a:cs typeface="Times New Roman" panose="02020603050405020304" pitchFamily="18" charset="0"/>
              </a:rPr>
              <a:t>испытаниям с последующим утверждением их типа</a:t>
            </a:r>
            <a:r>
              <a:rPr lang="ru-RU" sz="1950" b="1" dirty="0" smtClean="0">
                <a:solidFill>
                  <a:srgbClr val="0000FF"/>
                </a:solidFill>
                <a:latin typeface="Times New Roman" panose="02020603050405020304" pitchFamily="18" charset="0"/>
                <a:cs typeface="Times New Roman" panose="02020603050405020304" pitchFamily="18" charset="0"/>
              </a:rPr>
              <a:t>.</a:t>
            </a:r>
          </a:p>
          <a:p>
            <a:r>
              <a:rPr lang="ru-RU" sz="1950" b="1" i="1" dirty="0" smtClean="0">
                <a:solidFill>
                  <a:srgbClr val="FF0000"/>
                </a:solidFill>
                <a:latin typeface="Times New Roman" panose="02020603050405020304" pitchFamily="18" charset="0"/>
                <a:cs typeface="Times New Roman" panose="02020603050405020304" pitchFamily="18" charset="0"/>
              </a:rPr>
              <a:t>Испытания средств измерений </a:t>
            </a:r>
            <a:r>
              <a:rPr lang="ru-RU" sz="1950" b="1" dirty="0">
                <a:solidFill>
                  <a:srgbClr val="006600"/>
                </a:solidFill>
                <a:latin typeface="Times New Roman" panose="02020603050405020304" pitchFamily="18" charset="0"/>
                <a:cs typeface="Times New Roman" panose="02020603050405020304" pitchFamily="18" charset="0"/>
              </a:rPr>
              <a:t>– это </a:t>
            </a:r>
            <a:r>
              <a:rPr lang="ru-RU" sz="1950" b="1" dirty="0" smtClean="0">
                <a:solidFill>
                  <a:srgbClr val="006600"/>
                </a:solidFill>
                <a:latin typeface="Times New Roman" panose="02020603050405020304" pitchFamily="18" charset="0"/>
                <a:cs typeface="Times New Roman" panose="02020603050405020304" pitchFamily="18" charset="0"/>
              </a:rPr>
              <a:t>обязательные испытания средств измерений в сферах распространения </a:t>
            </a:r>
            <a:r>
              <a:rPr lang="ru-RU" sz="1950" b="1" dirty="0" err="1" smtClean="0">
                <a:solidFill>
                  <a:srgbClr val="006600"/>
                </a:solidFill>
                <a:latin typeface="Times New Roman" panose="02020603050405020304" pitchFamily="18" charset="0"/>
                <a:cs typeface="Times New Roman" panose="02020603050405020304" pitchFamily="18" charset="0"/>
              </a:rPr>
              <a:t>ГМКиН</a:t>
            </a:r>
            <a:r>
              <a:rPr lang="ru-RU" sz="1950" b="1" dirty="0" smtClean="0">
                <a:solidFill>
                  <a:srgbClr val="006600"/>
                </a:solidFill>
                <a:latin typeface="Times New Roman" panose="02020603050405020304" pitchFamily="18" charset="0"/>
                <a:cs typeface="Times New Roman" panose="02020603050405020304" pitchFamily="18" charset="0"/>
              </a:rPr>
              <a:t> с целью утверждения типа средств измерений.</a:t>
            </a:r>
          </a:p>
          <a:p>
            <a:r>
              <a:rPr lang="ru-RU" sz="1950" b="1" dirty="0">
                <a:solidFill>
                  <a:srgbClr val="0000FF"/>
                </a:solidFill>
                <a:latin typeface="Times New Roman" panose="02020603050405020304" pitchFamily="18" charset="0"/>
                <a:cs typeface="Times New Roman" panose="02020603050405020304" pitchFamily="18" charset="0"/>
              </a:rPr>
              <a:t>Испытания средств </a:t>
            </a:r>
            <a:r>
              <a:rPr lang="ru-RU" sz="1950" b="1" dirty="0" smtClean="0">
                <a:solidFill>
                  <a:srgbClr val="0000FF"/>
                </a:solidFill>
                <a:latin typeface="Times New Roman" panose="02020603050405020304" pitchFamily="18" charset="0"/>
                <a:cs typeface="Times New Roman" panose="02020603050405020304" pitchFamily="18" charset="0"/>
              </a:rPr>
              <a:t>измерений </a:t>
            </a:r>
            <a:r>
              <a:rPr lang="ru-RU" sz="1950" dirty="0" smtClean="0">
                <a:solidFill>
                  <a:schemeClr val="bg1"/>
                </a:solidFill>
                <a:latin typeface="Times New Roman" panose="02020603050405020304" pitchFamily="18" charset="0"/>
                <a:cs typeface="Times New Roman" panose="02020603050405020304" pitchFamily="18" charset="0"/>
              </a:rPr>
              <a:t>проводят государственные научные метрологические центры и др. специализированные организации, аккредитованные Росстандартом.</a:t>
            </a:r>
            <a:endParaRPr lang="ru-RU" sz="1950" dirty="0">
              <a:solidFill>
                <a:schemeClr val="bg1"/>
              </a:solidFill>
              <a:latin typeface="Times New Roman" panose="02020603050405020304" pitchFamily="18" charset="0"/>
              <a:cs typeface="Times New Roman" panose="02020603050405020304" pitchFamily="18" charset="0"/>
            </a:endParaRPr>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fontScale="90000"/>
          </a:bodyPr>
          <a:lstStyle/>
          <a:p>
            <a:pPr algn="ctr" eaLnBrk="1" hangingPunct="1">
              <a:lnSpc>
                <a:spcPct val="90000"/>
              </a:lnSpc>
            </a:pPr>
            <a:r>
              <a:rPr lang="ru-RU" sz="2000" b="1" dirty="0" smtClean="0">
                <a:solidFill>
                  <a:srgbClr val="FF0000"/>
                </a:solidFill>
                <a:latin typeface="Book Antiqua" pitchFamily="18" charset="0"/>
              </a:rPr>
              <a:t>Государственный метрологический контроль и надзор (</a:t>
            </a:r>
            <a:r>
              <a:rPr lang="ru-RU" sz="2700" b="1" dirty="0" err="1" smtClean="0">
                <a:solidFill>
                  <a:srgbClr val="1D08B8"/>
                </a:solidFill>
                <a:latin typeface="Book Antiqua" pitchFamily="18" charset="0"/>
              </a:rPr>
              <a:t>ГМК</a:t>
            </a:r>
            <a:r>
              <a:rPr lang="ru-RU" sz="2000" b="1" dirty="0" err="1" smtClean="0">
                <a:solidFill>
                  <a:srgbClr val="1D08B8"/>
                </a:solidFill>
                <a:latin typeface="Book Antiqua" pitchFamily="18" charset="0"/>
              </a:rPr>
              <a:t>и</a:t>
            </a:r>
            <a:r>
              <a:rPr lang="ru-RU" sz="2700" b="1" dirty="0" err="1" smtClean="0">
                <a:solidFill>
                  <a:srgbClr val="1D08B8"/>
                </a:solidFill>
                <a:latin typeface="Book Antiqua" pitchFamily="18" charset="0"/>
              </a:rPr>
              <a:t>Н</a:t>
            </a:r>
            <a:r>
              <a:rPr lang="ru-RU" sz="2000" b="1" dirty="0" smtClean="0">
                <a:solidFill>
                  <a:srgbClr val="FF0000"/>
                </a:solidFill>
                <a:latin typeface="Book Antiqua" pitchFamily="18" charset="0"/>
              </a:rPr>
              <a:t>)</a:t>
            </a:r>
          </a:p>
        </p:txBody>
      </p:sp>
    </p:spTree>
    <p:extLst>
      <p:ext uri="{BB962C8B-B14F-4D97-AF65-F5344CB8AC3E}">
        <p14:creationId xmlns:p14="http://schemas.microsoft.com/office/powerpoint/2010/main" val="26734118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ctrTitle"/>
          </p:nvPr>
        </p:nvSpPr>
        <p:spPr>
          <a:xfrm>
            <a:off x="107504" y="116632"/>
            <a:ext cx="8856984" cy="3744416"/>
          </a:xfrm>
          <a:solidFill>
            <a:srgbClr val="FFFF00"/>
          </a:solidFill>
          <a:ln w="38100">
            <a:solidFill>
              <a:srgbClr val="0000FF"/>
            </a:solidFill>
          </a:ln>
          <a:effectLst>
            <a:softEdge rad="127000"/>
          </a:effectLst>
        </p:spPr>
        <p:txBody>
          <a:bodyPr>
            <a:noAutofit/>
          </a:bodyPr>
          <a:lstStyle/>
          <a:p>
            <a:pPr algn="ctr" eaLnBrk="1" hangingPunct="1"/>
            <a:r>
              <a:rPr lang="ru-RU" sz="2800" b="1" dirty="0" smtClean="0">
                <a:solidFill>
                  <a:srgbClr val="0000FF"/>
                </a:solidFill>
                <a:effectLst>
                  <a:outerShdw blurRad="38100" dist="38100" dir="2700000" algn="tl">
                    <a:srgbClr val="000000">
                      <a:alpha val="43137"/>
                    </a:srgbClr>
                  </a:outerShdw>
                </a:effectLst>
                <a:latin typeface="Book Antiqua" pitchFamily="18" charset="0"/>
              </a:rPr>
              <a:t>Государственный метрологический контроль и надзор (</a:t>
            </a:r>
            <a:r>
              <a:rPr lang="ru-RU" sz="2800" b="1" dirty="0" err="1" smtClean="0">
                <a:solidFill>
                  <a:srgbClr val="0000FF"/>
                </a:solidFill>
                <a:effectLst>
                  <a:outerShdw blurRad="38100" dist="38100" dir="2700000" algn="tl">
                    <a:srgbClr val="000000">
                      <a:alpha val="43137"/>
                    </a:srgbClr>
                  </a:outerShdw>
                </a:effectLst>
                <a:latin typeface="Book Antiqua" pitchFamily="18" charset="0"/>
              </a:rPr>
              <a:t>ГМКиН</a:t>
            </a:r>
            <a:r>
              <a:rPr lang="ru-RU" sz="2800" b="1" dirty="0" smtClean="0">
                <a:solidFill>
                  <a:srgbClr val="0000FF"/>
                </a:solidFill>
                <a:effectLst>
                  <a:outerShdw blurRad="38100" dist="38100" dir="2700000" algn="tl">
                    <a:srgbClr val="000000">
                      <a:alpha val="43137"/>
                    </a:srgbClr>
                  </a:outerShdw>
                </a:effectLst>
                <a:latin typeface="Book Antiqua" pitchFamily="18" charset="0"/>
              </a:rPr>
              <a:t>)</a:t>
            </a:r>
            <a:br>
              <a:rPr lang="ru-RU" sz="2800" b="1" dirty="0" smtClean="0">
                <a:solidFill>
                  <a:srgbClr val="0000FF"/>
                </a:solidFill>
                <a:effectLst>
                  <a:outerShdw blurRad="38100" dist="38100" dir="2700000" algn="tl">
                    <a:srgbClr val="000000">
                      <a:alpha val="43137"/>
                    </a:srgbClr>
                  </a:outerShdw>
                </a:effectLst>
                <a:latin typeface="Book Antiqua" pitchFamily="18" charset="0"/>
              </a:rPr>
            </a:br>
            <a:r>
              <a:rPr lang="ru-RU" sz="2800" b="1" dirty="0" smtClean="0">
                <a:solidFill>
                  <a:srgbClr val="0000FF"/>
                </a:solidFill>
                <a:effectLst>
                  <a:outerShdw blurRad="38100" dist="38100" dir="2700000" algn="tl">
                    <a:srgbClr val="000000">
                      <a:alpha val="43137"/>
                    </a:srgbClr>
                  </a:outerShdw>
                </a:effectLst>
                <a:latin typeface="Book Antiqua" pitchFamily="18" charset="0"/>
              </a:rPr>
              <a:t/>
            </a:r>
            <a:br>
              <a:rPr lang="ru-RU" sz="2800" b="1" dirty="0" smtClean="0">
                <a:solidFill>
                  <a:srgbClr val="0000FF"/>
                </a:solidFill>
                <a:effectLst>
                  <a:outerShdw blurRad="38100" dist="38100" dir="2700000" algn="tl">
                    <a:srgbClr val="000000">
                      <a:alpha val="43137"/>
                    </a:srgbClr>
                  </a:outerShdw>
                </a:effectLst>
                <a:latin typeface="Book Antiqua" pitchFamily="18" charset="0"/>
              </a:rPr>
            </a:br>
            <a:r>
              <a:rPr lang="ru-RU" sz="4600" b="1" dirty="0" smtClean="0">
                <a:solidFill>
                  <a:srgbClr val="FF0000"/>
                </a:solidFill>
                <a:effectLst>
                  <a:outerShdw blurRad="38100" dist="38100" dir="2700000" algn="tl">
                    <a:srgbClr val="000000">
                      <a:alpha val="43137"/>
                    </a:srgbClr>
                  </a:outerShdw>
                </a:effectLst>
                <a:latin typeface="Book Antiqua" pitchFamily="18" charset="0"/>
              </a:rPr>
              <a:t>Поверка и калибровка средств измерений</a:t>
            </a:r>
            <a:r>
              <a:rPr lang="ru-RU" sz="4800" b="1" dirty="0" smtClean="0">
                <a:solidFill>
                  <a:srgbClr val="FF0000"/>
                </a:solidFill>
                <a:effectLst>
                  <a:outerShdw blurRad="38100" dist="38100" dir="2700000" algn="tl">
                    <a:srgbClr val="000000">
                      <a:alpha val="43137"/>
                    </a:srgbClr>
                  </a:outerShdw>
                </a:effectLst>
                <a:latin typeface="Book Antiqua" pitchFamily="18" charset="0"/>
              </a:rPr>
              <a:t/>
            </a:r>
            <a:br>
              <a:rPr lang="ru-RU" sz="4800" b="1" dirty="0" smtClean="0">
                <a:solidFill>
                  <a:srgbClr val="FF0000"/>
                </a:solidFill>
                <a:effectLst>
                  <a:outerShdw blurRad="38100" dist="38100" dir="2700000" algn="tl">
                    <a:srgbClr val="000000">
                      <a:alpha val="43137"/>
                    </a:srgbClr>
                  </a:outerShdw>
                </a:effectLst>
                <a:latin typeface="Book Antiqua" pitchFamily="18" charset="0"/>
              </a:rPr>
            </a:br>
            <a:endParaRPr lang="ru-RU" sz="2800" b="1" dirty="0" smtClean="0">
              <a:solidFill>
                <a:srgbClr val="FF0000"/>
              </a:solidFill>
              <a:effectLst>
                <a:outerShdw blurRad="38100" dist="38100" dir="2700000" algn="tl">
                  <a:srgbClr val="000000">
                    <a:alpha val="43137"/>
                  </a:srgbClr>
                </a:outerShdw>
              </a:effectLst>
              <a:latin typeface="Book Antiqua" pitchFamily="18" charset="0"/>
            </a:endParaRPr>
          </a:p>
        </p:txBody>
      </p:sp>
      <p:sp>
        <p:nvSpPr>
          <p:cNvPr id="7" name="Номер слайда 6"/>
          <p:cNvSpPr>
            <a:spLocks noGrp="1"/>
          </p:cNvSpPr>
          <p:nvPr>
            <p:ph type="sldNum" sz="quarter" idx="12"/>
          </p:nvPr>
        </p:nvSpPr>
        <p:spPr>
          <a:xfrm>
            <a:off x="8287093" y="6188075"/>
            <a:ext cx="856907" cy="669925"/>
          </a:xfrm>
        </p:spPr>
        <p:txBody>
          <a:bodyPr/>
          <a:lstStyle/>
          <a:p>
            <a:pPr>
              <a:defRPr/>
            </a:pPr>
            <a:fld id="{058484C9-490D-4D29-B553-93C8E0EC740C}" type="slidenum">
              <a:rPr lang="ru-RU" sz="1600" smtClean="0"/>
              <a:pPr>
                <a:defRPr/>
              </a:pPr>
              <a:t>32</a:t>
            </a:fld>
            <a:endParaRPr lang="ru-RU" sz="1600" dirty="0"/>
          </a:p>
        </p:txBody>
      </p:sp>
      <p:pic>
        <p:nvPicPr>
          <p:cNvPr id="2050" name="Picture 2" descr="/upl/5e67c2f443f5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3834735"/>
            <a:ext cx="4482086" cy="299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2082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7671" y="1794299"/>
            <a:ext cx="8806818" cy="4524315"/>
          </a:xfrm>
          <a:prstGeom prst="rect">
            <a:avLst/>
          </a:prstGeom>
          <a:solidFill>
            <a:schemeClr val="tx1"/>
          </a:solidFill>
        </p:spPr>
        <p:txBody>
          <a:bodyPr wrap="square">
            <a:spAutoFit/>
          </a:bodyPr>
          <a:lstStyle/>
          <a:p>
            <a:pPr marL="452438" indent="-452438">
              <a:buClr>
                <a:srgbClr val="FF0000"/>
              </a:buClr>
              <a:buFont typeface="Wingdings" panose="05000000000000000000" pitchFamily="2" charset="2"/>
              <a:buChar char="q"/>
            </a:pPr>
            <a:r>
              <a:rPr lang="ru-RU" sz="2400" b="1" dirty="0">
                <a:solidFill>
                  <a:srgbClr val="006600"/>
                </a:solidFill>
              </a:rPr>
              <a:t>К </a:t>
            </a:r>
            <a:r>
              <a:rPr lang="ru-RU" sz="2400" b="1" dirty="0">
                <a:solidFill>
                  <a:srgbClr val="FF0000"/>
                </a:solidFill>
              </a:rPr>
              <a:t>измерительным приборам </a:t>
            </a:r>
            <a:r>
              <a:rPr lang="ru-RU" sz="2400" b="1" dirty="0">
                <a:solidFill>
                  <a:srgbClr val="006600"/>
                </a:solidFill>
              </a:rPr>
              <a:t>предъявляются определенные </a:t>
            </a:r>
            <a:r>
              <a:rPr lang="ru-RU" sz="2400" b="1" dirty="0" smtClean="0">
                <a:solidFill>
                  <a:srgbClr val="FF0000"/>
                </a:solidFill>
              </a:rPr>
              <a:t>требования</a:t>
            </a:r>
            <a:r>
              <a:rPr lang="ru-RU" sz="2400" b="1" dirty="0" smtClean="0">
                <a:solidFill>
                  <a:srgbClr val="006600"/>
                </a:solidFill>
              </a:rPr>
              <a:t>:</a:t>
            </a:r>
          </a:p>
          <a:p>
            <a:pPr marL="892175" lvl="1" indent="-434975">
              <a:buClr>
                <a:srgbClr val="FF0000"/>
              </a:buClr>
              <a:buFont typeface="Wingdings" panose="05000000000000000000" pitchFamily="2" charset="2"/>
              <a:buChar char="Ø"/>
            </a:pPr>
            <a:r>
              <a:rPr lang="ru-RU" sz="2400" b="1" dirty="0" smtClean="0">
                <a:solidFill>
                  <a:srgbClr val="006600"/>
                </a:solidFill>
              </a:rPr>
              <a:t>все </a:t>
            </a:r>
            <a:r>
              <a:rPr lang="ru-RU" sz="2400" b="1" dirty="0">
                <a:solidFill>
                  <a:srgbClr val="006600"/>
                </a:solidFill>
              </a:rPr>
              <a:t>устройства должны гарантировать точность данных, полученных при их использовании. </a:t>
            </a:r>
            <a:endParaRPr lang="ru-RU" sz="2400" b="1" dirty="0" smtClean="0">
              <a:solidFill>
                <a:srgbClr val="006600"/>
              </a:solidFill>
            </a:endParaRPr>
          </a:p>
          <a:p>
            <a:pPr marL="892175" lvl="1" indent="-434975">
              <a:buClr>
                <a:srgbClr val="FF0000"/>
              </a:buClr>
              <a:buFont typeface="Wingdings" panose="05000000000000000000" pitchFamily="2" charset="2"/>
              <a:buChar char="Ø"/>
            </a:pPr>
            <a:endParaRPr lang="ru-RU" sz="2400" b="1" dirty="0" smtClean="0">
              <a:solidFill>
                <a:srgbClr val="006600"/>
              </a:solidFill>
            </a:endParaRPr>
          </a:p>
          <a:p>
            <a:pPr marL="452438" lvl="1" indent="-434975">
              <a:buClr>
                <a:srgbClr val="FF0000"/>
              </a:buClr>
              <a:buFont typeface="Wingdings" panose="05000000000000000000" pitchFamily="2" charset="2"/>
              <a:buChar char="q"/>
            </a:pPr>
            <a:r>
              <a:rPr lang="ru-RU" sz="2400" b="1" dirty="0" smtClean="0">
                <a:solidFill>
                  <a:srgbClr val="006600"/>
                </a:solidFill>
              </a:rPr>
              <a:t>Обеспечить </a:t>
            </a:r>
            <a:r>
              <a:rPr lang="ru-RU" sz="2400" b="1" dirty="0">
                <a:solidFill>
                  <a:srgbClr val="006600"/>
                </a:solidFill>
              </a:rPr>
              <a:t>достоверность показателей и своевременно выявить неисправности можно с помощью регулярной </a:t>
            </a:r>
            <a:r>
              <a:rPr lang="ru-RU" sz="2400" b="1" dirty="0">
                <a:solidFill>
                  <a:srgbClr val="FF0000"/>
                </a:solidFill>
              </a:rPr>
              <a:t>поверки</a:t>
            </a:r>
            <a:r>
              <a:rPr lang="ru-RU" sz="2400" b="1" dirty="0">
                <a:solidFill>
                  <a:srgbClr val="006600"/>
                </a:solidFill>
              </a:rPr>
              <a:t>. </a:t>
            </a:r>
            <a:endParaRPr lang="ru-RU" sz="2400" b="1" dirty="0" smtClean="0">
              <a:solidFill>
                <a:srgbClr val="006600"/>
              </a:solidFill>
            </a:endParaRPr>
          </a:p>
          <a:p>
            <a:pPr marL="452438" lvl="1" indent="-434975">
              <a:buClr>
                <a:srgbClr val="FF0000"/>
              </a:buClr>
              <a:buFont typeface="Wingdings" panose="05000000000000000000" pitchFamily="2" charset="2"/>
              <a:buChar char="q"/>
            </a:pPr>
            <a:r>
              <a:rPr lang="ru-RU" sz="2400" b="1" dirty="0" smtClean="0">
                <a:solidFill>
                  <a:srgbClr val="006600"/>
                </a:solidFill>
              </a:rPr>
              <a:t>Процедура </a:t>
            </a:r>
            <a:r>
              <a:rPr lang="ru-RU" sz="2400" b="1" dirty="0">
                <a:solidFill>
                  <a:srgbClr val="006600"/>
                </a:solidFill>
              </a:rPr>
              <a:t>проводится согласно </a:t>
            </a:r>
            <a:r>
              <a:rPr lang="ru-RU" sz="2400" b="1" dirty="0">
                <a:solidFill>
                  <a:srgbClr val="FF0000"/>
                </a:solidFill>
              </a:rPr>
              <a:t>ст. 13 </a:t>
            </a:r>
            <a:r>
              <a:rPr lang="ru-RU" sz="2400" b="1" dirty="0" smtClean="0">
                <a:solidFill>
                  <a:srgbClr val="FF0000"/>
                </a:solidFill>
              </a:rPr>
              <a:t>Федерального закона </a:t>
            </a:r>
            <a:r>
              <a:rPr lang="ru-RU" sz="2400" b="1" dirty="0">
                <a:solidFill>
                  <a:srgbClr val="FF0000"/>
                </a:solidFill>
              </a:rPr>
              <a:t>от 26.06.2008 </a:t>
            </a:r>
            <a:r>
              <a:rPr lang="ru-RU" sz="2400" b="1" dirty="0" smtClean="0">
                <a:solidFill>
                  <a:srgbClr val="FF0000"/>
                </a:solidFill>
              </a:rPr>
              <a:t>№ 102-ФЗ «Об обеспечении единства измерений», </a:t>
            </a:r>
            <a:r>
              <a:rPr lang="ru-RU" sz="2400" b="1" dirty="0">
                <a:solidFill>
                  <a:srgbClr val="006600"/>
                </a:solidFill>
              </a:rPr>
              <a:t>регулирующего единство измерений.</a:t>
            </a:r>
            <a:endParaRPr lang="ru-RU" sz="2000" b="1" dirty="0" smtClean="0">
              <a:solidFill>
                <a:srgbClr val="006600"/>
              </a:solidFill>
              <a:latin typeface="Times New Roman" panose="02020603050405020304" pitchFamily="18" charset="0"/>
              <a:cs typeface="Times New Roman" panose="02020603050405020304" pitchFamily="18" charset="0"/>
            </a:endParaRPr>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a:bodyPr>
          <a:lstStyle/>
          <a:p>
            <a:pPr algn="ctr" eaLnBrk="1" hangingPunct="1">
              <a:lnSpc>
                <a:spcPct val="90000"/>
              </a:lnSpc>
            </a:pPr>
            <a:r>
              <a:rPr lang="ru-RU" sz="1800" b="1" dirty="0" smtClean="0">
                <a:solidFill>
                  <a:srgbClr val="FF0000"/>
                </a:solidFill>
                <a:latin typeface="Book Antiqua" pitchFamily="18" charset="0"/>
              </a:rPr>
              <a:t>Государственный метрологический контроль и надзор </a:t>
            </a:r>
            <a:r>
              <a:rPr lang="en-US" sz="2000" b="1" dirty="0">
                <a:solidFill>
                  <a:srgbClr val="FF0000"/>
                </a:solidFill>
                <a:latin typeface="Book Antiqua" pitchFamily="18" charset="0"/>
              </a:rPr>
              <a:t/>
            </a:r>
            <a:br>
              <a:rPr lang="en-US" sz="2000" b="1" dirty="0">
                <a:solidFill>
                  <a:srgbClr val="FF0000"/>
                </a:solidFill>
                <a:latin typeface="Book Antiqua" pitchFamily="18" charset="0"/>
              </a:rPr>
            </a:br>
            <a:r>
              <a:rPr lang="ru-RU" sz="2000" b="1" dirty="0" smtClean="0">
                <a:solidFill>
                  <a:srgbClr val="0000FF"/>
                </a:solidFill>
                <a:latin typeface="Book Antiqua" pitchFamily="18" charset="0"/>
              </a:rPr>
              <a:t>ПОВЕРКА и КАЛИБРОВКА СРЕДСТВ ИЗМЕРЕНИЙ</a:t>
            </a:r>
          </a:p>
        </p:txBody>
      </p:sp>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33</a:t>
            </a:fld>
            <a:endParaRPr lang="ru-RU" sz="1600" dirty="0"/>
          </a:p>
        </p:txBody>
      </p:sp>
      <p:sp>
        <p:nvSpPr>
          <p:cNvPr id="2" name="Прямоугольник 1"/>
          <p:cNvSpPr/>
          <p:nvPr/>
        </p:nvSpPr>
        <p:spPr>
          <a:xfrm>
            <a:off x="131405" y="757737"/>
            <a:ext cx="8833083" cy="954107"/>
          </a:xfrm>
          <a:prstGeom prst="rect">
            <a:avLst/>
          </a:prstGeom>
          <a:solidFill>
            <a:schemeClr val="accent4">
              <a:lumMod val="20000"/>
              <a:lumOff val="80000"/>
            </a:schemeClr>
          </a:solidFill>
        </p:spPr>
        <p:txBody>
          <a:bodyPr wrap="square">
            <a:spAutoFit/>
          </a:bodyPr>
          <a:lstStyle/>
          <a:p>
            <a:pPr algn="ctr"/>
            <a:r>
              <a:rPr lang="ru-RU" sz="2800" b="1" cap="all" dirty="0">
                <a:solidFill>
                  <a:srgbClr val="0000FF"/>
                </a:solidFill>
                <a:latin typeface="PT Sans Bold"/>
              </a:rPr>
              <a:t>ПРАВИЛА ПОВЕРКИ И КАЛИБРОВКИ </a:t>
            </a:r>
            <a:endParaRPr lang="ru-RU" sz="2800" b="1" cap="all" dirty="0" smtClean="0">
              <a:solidFill>
                <a:srgbClr val="0000FF"/>
              </a:solidFill>
              <a:latin typeface="PT Sans Bold"/>
            </a:endParaRPr>
          </a:p>
          <a:p>
            <a:pPr algn="ctr"/>
            <a:r>
              <a:rPr lang="ru-RU" sz="2800" b="1" cap="all" dirty="0" smtClean="0">
                <a:solidFill>
                  <a:srgbClr val="0000FF"/>
                </a:solidFill>
                <a:latin typeface="PT Sans Bold"/>
              </a:rPr>
              <a:t>СРЕДСТВ </a:t>
            </a:r>
            <a:r>
              <a:rPr lang="ru-RU" sz="2800" b="1" cap="all" dirty="0">
                <a:solidFill>
                  <a:srgbClr val="0000FF"/>
                </a:solidFill>
                <a:latin typeface="PT Sans Bold"/>
              </a:rPr>
              <a:t>ИЗМЕРЕНИЙ</a:t>
            </a:r>
            <a:endParaRPr lang="ru-RU" sz="2800" b="1" i="0" cap="all" dirty="0">
              <a:solidFill>
                <a:srgbClr val="0000FF"/>
              </a:solidFill>
              <a:effectLst/>
              <a:latin typeface="PT Sans Bold"/>
            </a:endParaRPr>
          </a:p>
        </p:txBody>
      </p:sp>
    </p:spTree>
    <p:extLst>
      <p:ext uri="{BB962C8B-B14F-4D97-AF65-F5344CB8AC3E}">
        <p14:creationId xmlns:p14="http://schemas.microsoft.com/office/powerpoint/2010/main" val="28809530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385" y="696746"/>
            <a:ext cx="9069547" cy="6140142"/>
          </a:xfrm>
          <a:prstGeom prst="rect">
            <a:avLst/>
          </a:prstGeom>
          <a:solidFill>
            <a:schemeClr val="tx1"/>
          </a:solidFill>
        </p:spPr>
        <p:txBody>
          <a:bodyPr wrap="square">
            <a:spAutoFit/>
          </a:bodyPr>
          <a:lstStyle/>
          <a:p>
            <a:r>
              <a:rPr lang="ru-RU" sz="2100" b="1" i="1" u="sng" dirty="0" smtClean="0">
                <a:solidFill>
                  <a:srgbClr val="FF0000"/>
                </a:solidFill>
                <a:latin typeface="Times New Roman" panose="02020603050405020304" pitchFamily="18" charset="0"/>
                <a:cs typeface="Times New Roman" panose="02020603050405020304" pitchFamily="18" charset="0"/>
              </a:rPr>
              <a:t>ПОВЕРКА СРЕДСТВ ИЗМЕРЕНИЙ</a:t>
            </a:r>
            <a:r>
              <a:rPr lang="ru-RU" sz="2100" b="1" i="1" dirty="0" smtClean="0">
                <a:solidFill>
                  <a:srgbClr val="FF0000"/>
                </a:solidFill>
                <a:latin typeface="Times New Roman" panose="02020603050405020304" pitchFamily="18" charset="0"/>
                <a:cs typeface="Times New Roman" panose="02020603050405020304" pitchFamily="18" charset="0"/>
              </a:rPr>
              <a:t> </a:t>
            </a:r>
            <a:r>
              <a:rPr lang="ru-RU" sz="2100" b="1" dirty="0" smtClean="0">
                <a:solidFill>
                  <a:srgbClr val="006600"/>
                </a:solidFill>
                <a:latin typeface="Times New Roman" panose="02020603050405020304" pitchFamily="18" charset="0"/>
                <a:cs typeface="Times New Roman" panose="02020603050405020304" pitchFamily="18" charset="0"/>
              </a:rPr>
              <a:t>– это установление </a:t>
            </a:r>
            <a:r>
              <a:rPr lang="ru-RU" sz="2100" b="1" dirty="0" smtClean="0">
                <a:solidFill>
                  <a:srgbClr val="0000FF"/>
                </a:solidFill>
                <a:latin typeface="Times New Roman" panose="02020603050405020304" pitchFamily="18" charset="0"/>
                <a:cs typeface="Times New Roman" panose="02020603050405020304" pitchFamily="18" charset="0"/>
              </a:rPr>
              <a:t>органами государственной метрологической службы</a:t>
            </a:r>
            <a:r>
              <a:rPr lang="ru-RU" sz="2100" b="1" dirty="0" smtClean="0">
                <a:solidFill>
                  <a:srgbClr val="006600"/>
                </a:solidFill>
                <a:latin typeface="Times New Roman" panose="02020603050405020304" pitchFamily="18" charset="0"/>
                <a:cs typeface="Times New Roman" panose="02020603050405020304" pitchFamily="18" charset="0"/>
              </a:rPr>
              <a:t> пригодности средства измерений к применению на основании экспериментально определяемых метрологических характеристик и подтверждения их соответствия установленным обязательным требованиям.</a:t>
            </a:r>
          </a:p>
          <a:p>
            <a:endParaRPr lang="ru-RU" sz="500" dirty="0">
              <a:solidFill>
                <a:schemeClr val="bg1"/>
              </a:solidFill>
              <a:latin typeface="Times New Roman" panose="02020603050405020304" pitchFamily="18" charset="0"/>
              <a:cs typeface="Times New Roman" panose="02020603050405020304" pitchFamily="18" charset="0"/>
            </a:endParaRPr>
          </a:p>
          <a:p>
            <a:r>
              <a:rPr lang="ru-RU" sz="1900" b="1" i="1" u="sng" dirty="0" smtClean="0">
                <a:solidFill>
                  <a:srgbClr val="FF0000"/>
                </a:solidFill>
              </a:rPr>
              <a:t>ПОВЕРКА</a:t>
            </a:r>
            <a:r>
              <a:rPr lang="ru-RU" sz="1900" dirty="0" smtClean="0">
                <a:solidFill>
                  <a:srgbClr val="0000FF"/>
                </a:solidFill>
              </a:rPr>
              <a:t> </a:t>
            </a:r>
            <a:r>
              <a:rPr lang="ru-RU" sz="1900" b="1" dirty="0">
                <a:solidFill>
                  <a:srgbClr val="0000FF"/>
                </a:solidFill>
                <a:latin typeface="+mj-lt"/>
                <a:cs typeface="Times New Roman" panose="02020603050405020304" pitchFamily="18" charset="0"/>
              </a:rPr>
              <a:t>–</a:t>
            </a:r>
            <a:r>
              <a:rPr lang="ru-RU" sz="1900" b="1" dirty="0" smtClean="0">
                <a:solidFill>
                  <a:srgbClr val="0000FF"/>
                </a:solidFill>
              </a:rPr>
              <a:t> </a:t>
            </a:r>
            <a:r>
              <a:rPr lang="ru-RU" sz="1900" b="1" dirty="0">
                <a:solidFill>
                  <a:srgbClr val="0000FF"/>
                </a:solidFill>
              </a:rPr>
              <a:t>это совокупность мер по определению соответствия устройства заявленным метрологическим требованиям и стандартам.</a:t>
            </a:r>
            <a:endParaRPr lang="ru-RU" sz="1900" b="1" dirty="0" smtClean="0">
              <a:solidFill>
                <a:srgbClr val="0000FF"/>
              </a:solidFill>
              <a:latin typeface="Times New Roman" panose="02020603050405020304" pitchFamily="18" charset="0"/>
              <a:cs typeface="Times New Roman" panose="02020603050405020304" pitchFamily="18" charset="0"/>
            </a:endParaRPr>
          </a:p>
          <a:p>
            <a:endParaRPr lang="ru-RU" sz="500" dirty="0" smtClean="0">
              <a:solidFill>
                <a:schemeClr val="bg1"/>
              </a:solidFill>
              <a:latin typeface="Times New Roman" panose="02020603050405020304" pitchFamily="18" charset="0"/>
              <a:cs typeface="Times New Roman" panose="02020603050405020304" pitchFamily="18" charset="0"/>
            </a:endParaRPr>
          </a:p>
          <a:p>
            <a:r>
              <a:rPr lang="ru-RU" sz="2100" dirty="0" smtClean="0">
                <a:solidFill>
                  <a:schemeClr val="bg1"/>
                </a:solidFill>
                <a:latin typeface="Times New Roman" panose="02020603050405020304" pitchFamily="18" charset="0"/>
                <a:cs typeface="Times New Roman" panose="02020603050405020304" pitchFamily="18" charset="0"/>
              </a:rPr>
              <a:t>Средства измерений подвергают </a:t>
            </a:r>
            <a:r>
              <a:rPr lang="ru-RU" sz="2100" b="1" dirty="0" smtClean="0">
                <a:solidFill>
                  <a:srgbClr val="FF0000"/>
                </a:solidFill>
                <a:latin typeface="Times New Roman" panose="02020603050405020304" pitchFamily="18" charset="0"/>
                <a:cs typeface="Times New Roman" panose="02020603050405020304" pitchFamily="18" charset="0"/>
              </a:rPr>
              <a:t>поверкам</a:t>
            </a:r>
            <a:r>
              <a:rPr lang="ru-RU" sz="2100" dirty="0" smtClean="0">
                <a:solidFill>
                  <a:schemeClr val="bg1"/>
                </a:solidFill>
                <a:latin typeface="Times New Roman" panose="02020603050405020304" pitchFamily="18" charset="0"/>
                <a:cs typeface="Times New Roman" panose="02020603050405020304" pitchFamily="18" charset="0"/>
              </a:rPr>
              <a:t> на подтверждение их соответствия метрологическим и техническим требованиям к данным СИ.</a:t>
            </a:r>
          </a:p>
          <a:p>
            <a:r>
              <a:rPr lang="ru-RU" sz="2100" b="1" u="sng" dirty="0" smtClean="0">
                <a:solidFill>
                  <a:srgbClr val="006600"/>
                </a:solidFill>
                <a:latin typeface="Times New Roman" panose="02020603050405020304" pitchFamily="18" charset="0"/>
                <a:cs typeface="Times New Roman" panose="02020603050405020304" pitchFamily="18" charset="0"/>
              </a:rPr>
              <a:t>Основные </a:t>
            </a:r>
            <a:r>
              <a:rPr lang="ru-RU" sz="2100" b="1" u="sng" dirty="0">
                <a:solidFill>
                  <a:srgbClr val="006600"/>
                </a:solidFill>
                <a:latin typeface="Times New Roman" panose="02020603050405020304" pitchFamily="18" charset="0"/>
                <a:cs typeface="Times New Roman" panose="02020603050405020304" pitchFamily="18" charset="0"/>
              </a:rPr>
              <a:t>разновидности контрольной процедуры</a:t>
            </a:r>
            <a:r>
              <a:rPr lang="ru-RU" sz="2100" b="1" dirty="0">
                <a:solidFill>
                  <a:srgbClr val="006600"/>
                </a:solidFill>
                <a:latin typeface="Times New Roman" panose="02020603050405020304" pitchFamily="18" charset="0"/>
                <a:cs typeface="Times New Roman" panose="02020603050405020304" pitchFamily="18" charset="0"/>
              </a:rPr>
              <a:t>:</a:t>
            </a:r>
            <a:endParaRPr lang="ru-RU" sz="2100" b="1" dirty="0" smtClean="0">
              <a:solidFill>
                <a:srgbClr val="006600"/>
              </a:solidFill>
              <a:latin typeface="Times New Roman" panose="02020603050405020304" pitchFamily="18" charset="0"/>
              <a:cs typeface="Times New Roman" panose="02020603050405020304" pitchFamily="18" charset="0"/>
            </a:endParaRPr>
          </a:p>
          <a:p>
            <a:pPr marL="804863" lvl="1" indent="-347663">
              <a:buClr>
                <a:srgbClr val="FF0000"/>
              </a:buClr>
              <a:buFont typeface="+mj-lt"/>
              <a:buAutoNum type="arabicParenR"/>
              <a:tabLst>
                <a:tab pos="812800" algn="l"/>
              </a:tabLst>
            </a:pPr>
            <a:r>
              <a:rPr lang="ru-RU" sz="2100" b="1" dirty="0" smtClean="0">
                <a:solidFill>
                  <a:srgbClr val="0000FF"/>
                </a:solidFill>
                <a:latin typeface="Times New Roman" panose="02020603050405020304" pitchFamily="18" charset="0"/>
                <a:cs typeface="Times New Roman" panose="02020603050405020304" pitchFamily="18" charset="0"/>
              </a:rPr>
              <a:t>первичная;</a:t>
            </a:r>
          </a:p>
          <a:p>
            <a:pPr marL="804863" lvl="1" indent="-347663">
              <a:buClr>
                <a:srgbClr val="FF0000"/>
              </a:buClr>
              <a:buFont typeface="+mj-lt"/>
              <a:buAutoNum type="arabicParenR"/>
              <a:tabLst>
                <a:tab pos="812800" algn="l"/>
              </a:tabLst>
            </a:pPr>
            <a:r>
              <a:rPr lang="ru-RU" sz="2100" b="1" dirty="0" smtClean="0">
                <a:solidFill>
                  <a:srgbClr val="0000FF"/>
                </a:solidFill>
                <a:latin typeface="Times New Roman" panose="02020603050405020304" pitchFamily="18" charset="0"/>
                <a:cs typeface="Times New Roman" panose="02020603050405020304" pitchFamily="18" charset="0"/>
              </a:rPr>
              <a:t>периодическая;</a:t>
            </a:r>
          </a:p>
          <a:p>
            <a:pPr marL="804863" lvl="1" indent="-347663">
              <a:buClr>
                <a:srgbClr val="FF0000"/>
              </a:buClr>
              <a:buFont typeface="+mj-lt"/>
              <a:buAutoNum type="arabicParenR"/>
              <a:tabLst>
                <a:tab pos="812800" algn="l"/>
              </a:tabLst>
            </a:pPr>
            <a:r>
              <a:rPr lang="ru-RU" sz="2100" b="1" dirty="0" smtClean="0">
                <a:solidFill>
                  <a:srgbClr val="0000FF"/>
                </a:solidFill>
                <a:latin typeface="Times New Roman" panose="02020603050405020304" pitchFamily="18" charset="0"/>
                <a:cs typeface="Times New Roman" panose="02020603050405020304" pitchFamily="18" charset="0"/>
              </a:rPr>
              <a:t>внеочередная;</a:t>
            </a:r>
          </a:p>
          <a:p>
            <a:pPr marL="804863" lvl="1" indent="-347663">
              <a:buClr>
                <a:srgbClr val="FF0000"/>
              </a:buClr>
              <a:buFont typeface="+mj-lt"/>
              <a:buAutoNum type="arabicParenR"/>
              <a:tabLst>
                <a:tab pos="812800" algn="l"/>
              </a:tabLst>
            </a:pPr>
            <a:r>
              <a:rPr lang="ru-RU" sz="2100" b="1" dirty="0" smtClean="0">
                <a:solidFill>
                  <a:srgbClr val="0000FF"/>
                </a:solidFill>
                <a:latin typeface="Times New Roman" panose="02020603050405020304" pitchFamily="18" charset="0"/>
                <a:cs typeface="Times New Roman" panose="02020603050405020304" pitchFamily="18" charset="0"/>
              </a:rPr>
              <a:t>инспекционная;</a:t>
            </a:r>
          </a:p>
          <a:p>
            <a:pPr marL="804863" lvl="1" indent="-347663">
              <a:buClr>
                <a:srgbClr val="FF0000"/>
              </a:buClr>
              <a:buFont typeface="+mj-lt"/>
              <a:buAutoNum type="arabicParenR"/>
              <a:tabLst>
                <a:tab pos="812800" algn="l"/>
              </a:tabLst>
            </a:pPr>
            <a:r>
              <a:rPr lang="ru-RU" sz="2100" b="1" dirty="0" smtClean="0">
                <a:solidFill>
                  <a:srgbClr val="0000FF"/>
                </a:solidFill>
                <a:latin typeface="Times New Roman" panose="02020603050405020304" pitchFamily="18" charset="0"/>
                <a:cs typeface="Times New Roman" panose="02020603050405020304" pitchFamily="18" charset="0"/>
              </a:rPr>
              <a:t>экспертная.</a:t>
            </a:r>
          </a:p>
          <a:p>
            <a:pPr marL="812800" lvl="1" indent="-355600">
              <a:buClr>
                <a:srgbClr val="FF0000"/>
              </a:buClr>
              <a:buFont typeface="Wingdings" panose="05000000000000000000" pitchFamily="2" charset="2"/>
              <a:buChar char="Ø"/>
              <a:tabLst>
                <a:tab pos="812800" algn="l"/>
              </a:tabLst>
            </a:pPr>
            <a:endParaRPr lang="ru-RU" sz="800" dirty="0">
              <a:solidFill>
                <a:schemeClr val="bg1"/>
              </a:solidFill>
              <a:latin typeface="Times New Roman" panose="02020603050405020304" pitchFamily="18" charset="0"/>
              <a:cs typeface="Times New Roman" panose="02020603050405020304" pitchFamily="18" charset="0"/>
            </a:endParaRPr>
          </a:p>
          <a:p>
            <a:pPr marL="0" lvl="1">
              <a:buClr>
                <a:srgbClr val="FF0000"/>
              </a:buClr>
              <a:tabLst>
                <a:tab pos="812800" algn="l"/>
              </a:tabLst>
            </a:pPr>
            <a:r>
              <a:rPr lang="ru-RU" sz="2000" b="1" i="1" u="sng" dirty="0">
                <a:solidFill>
                  <a:srgbClr val="FF0000"/>
                </a:solidFill>
                <a:latin typeface="Times New Roman" panose="02020603050405020304" pitchFamily="18" charset="0"/>
                <a:cs typeface="Times New Roman" panose="02020603050405020304" pitchFamily="18" charset="0"/>
              </a:rPr>
              <a:t>КАЛИБРОВКА СРЕДСТВ ИЗМЕРЕНИЙ</a:t>
            </a:r>
            <a:r>
              <a:rPr lang="ru-RU" sz="2000" dirty="0">
                <a:solidFill>
                  <a:schemeClr val="bg1"/>
                </a:solidFill>
                <a:latin typeface="Times New Roman" panose="02020603050405020304" pitchFamily="18" charset="0"/>
                <a:cs typeface="Times New Roman" panose="02020603050405020304" pitchFamily="18" charset="0"/>
              </a:rPr>
              <a:t> </a:t>
            </a:r>
            <a:r>
              <a:rPr lang="ru-RU" sz="2000" b="1" dirty="0">
                <a:solidFill>
                  <a:srgbClr val="006600"/>
                </a:solidFill>
                <a:latin typeface="Times New Roman" panose="02020603050405020304" pitchFamily="18" charset="0"/>
                <a:cs typeface="Times New Roman" panose="02020603050405020304" pitchFamily="18" charset="0"/>
              </a:rPr>
              <a:t>– это совокупность операций, выполняемых в целях определения </a:t>
            </a:r>
            <a:r>
              <a:rPr lang="ru-RU" sz="2000" b="1" dirty="0">
                <a:solidFill>
                  <a:srgbClr val="0000FF"/>
                </a:solidFill>
                <a:latin typeface="Times New Roman" panose="02020603050405020304" pitchFamily="18" charset="0"/>
                <a:cs typeface="Times New Roman" panose="02020603050405020304" pitchFamily="18" charset="0"/>
              </a:rPr>
              <a:t>действительных значений метрологических характеристик средств измерений</a:t>
            </a:r>
            <a:r>
              <a:rPr lang="ru-RU" sz="2000" b="1" dirty="0">
                <a:solidFill>
                  <a:srgbClr val="006600"/>
                </a:solidFill>
                <a:latin typeface="Times New Roman" panose="02020603050405020304" pitchFamily="18" charset="0"/>
                <a:cs typeface="Times New Roman" panose="02020603050405020304" pitchFamily="18" charset="0"/>
              </a:rPr>
              <a:t>.</a:t>
            </a:r>
            <a:endParaRPr lang="ru-RU" sz="2000" b="1" dirty="0" smtClean="0">
              <a:solidFill>
                <a:srgbClr val="006600"/>
              </a:solidFill>
              <a:latin typeface="Times New Roman" panose="02020603050405020304" pitchFamily="18" charset="0"/>
              <a:cs typeface="Times New Roman" panose="02020603050405020304" pitchFamily="18" charset="0"/>
            </a:endParaRPr>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a:bodyPr>
          <a:lstStyle/>
          <a:p>
            <a:pPr algn="ctr" eaLnBrk="1" hangingPunct="1">
              <a:lnSpc>
                <a:spcPct val="90000"/>
              </a:lnSpc>
            </a:pPr>
            <a:r>
              <a:rPr lang="ru-RU" sz="1800" b="1" dirty="0" smtClean="0">
                <a:solidFill>
                  <a:srgbClr val="FF0000"/>
                </a:solidFill>
                <a:latin typeface="Book Antiqua" pitchFamily="18" charset="0"/>
              </a:rPr>
              <a:t>Государственный метрологический контроль и надзор </a:t>
            </a:r>
            <a:r>
              <a:rPr lang="en-US" sz="2000" b="1" dirty="0">
                <a:solidFill>
                  <a:srgbClr val="FF0000"/>
                </a:solidFill>
                <a:latin typeface="Book Antiqua" pitchFamily="18" charset="0"/>
              </a:rPr>
              <a:t/>
            </a:r>
            <a:br>
              <a:rPr lang="en-US" sz="2000" b="1" dirty="0">
                <a:solidFill>
                  <a:srgbClr val="FF0000"/>
                </a:solidFill>
                <a:latin typeface="Book Antiqua" pitchFamily="18" charset="0"/>
              </a:rPr>
            </a:br>
            <a:r>
              <a:rPr lang="ru-RU" sz="2000" b="1" dirty="0" smtClean="0">
                <a:solidFill>
                  <a:srgbClr val="0000FF"/>
                </a:solidFill>
                <a:latin typeface="Book Antiqua" pitchFamily="18" charset="0"/>
              </a:rPr>
              <a:t>ПОВЕРКА и КАЛИБРОВКА СРЕДСТВ ИЗМЕРЕНИЙ</a:t>
            </a:r>
          </a:p>
        </p:txBody>
      </p:sp>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34</a:t>
            </a:fld>
            <a:endParaRPr lang="ru-RU" sz="1600" dirty="0"/>
          </a:p>
        </p:txBody>
      </p:sp>
    </p:spTree>
    <p:extLst>
      <p:ext uri="{BB962C8B-B14F-4D97-AF65-F5344CB8AC3E}">
        <p14:creationId xmlns:p14="http://schemas.microsoft.com/office/powerpoint/2010/main" val="42934465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35</a:t>
            </a:fld>
            <a:endParaRPr lang="ru-RU" sz="1600" dirty="0"/>
          </a:p>
        </p:txBody>
      </p:sp>
      <p:sp>
        <p:nvSpPr>
          <p:cNvPr id="3" name="Прямоугольник 2"/>
          <p:cNvSpPr/>
          <p:nvPr/>
        </p:nvSpPr>
        <p:spPr>
          <a:xfrm>
            <a:off x="80882" y="836712"/>
            <a:ext cx="8982236" cy="5447645"/>
          </a:xfrm>
          <a:prstGeom prst="rect">
            <a:avLst/>
          </a:prstGeom>
          <a:solidFill>
            <a:schemeClr val="tx1"/>
          </a:solidFill>
        </p:spPr>
        <p:txBody>
          <a:bodyPr wrap="square">
            <a:spAutoFit/>
          </a:bodyPr>
          <a:lstStyle/>
          <a:p>
            <a:r>
              <a:rPr lang="ru-RU" sz="2000" b="1" i="1" dirty="0" smtClean="0">
                <a:solidFill>
                  <a:srgbClr val="FF0000"/>
                </a:solidFill>
                <a:latin typeface="Times New Roman" panose="02020603050405020304" pitchFamily="18" charset="0"/>
                <a:cs typeface="Times New Roman" panose="02020603050405020304" pitchFamily="18" charset="0"/>
              </a:rPr>
              <a:t>1) </a:t>
            </a:r>
            <a:r>
              <a:rPr lang="ru-RU" sz="2000" b="1" i="1" u="sng" dirty="0" smtClean="0">
                <a:solidFill>
                  <a:srgbClr val="FF0000"/>
                </a:solidFill>
                <a:latin typeface="Times New Roman" panose="02020603050405020304" pitchFamily="18" charset="0"/>
                <a:cs typeface="Times New Roman" panose="02020603050405020304" pitchFamily="18" charset="0"/>
              </a:rPr>
              <a:t>Первичной поверке</a:t>
            </a:r>
            <a:r>
              <a:rPr lang="ru-RU" sz="2000" b="1" i="1" dirty="0" smtClean="0">
                <a:solidFill>
                  <a:srgbClr val="FF0000"/>
                </a:solidFill>
                <a:latin typeface="Times New Roman" panose="02020603050405020304" pitchFamily="18" charset="0"/>
                <a:cs typeface="Times New Roman" panose="02020603050405020304" pitchFamily="18" charset="0"/>
              </a:rPr>
              <a:t> </a:t>
            </a:r>
            <a:r>
              <a:rPr lang="ru-RU" sz="2000" dirty="0" smtClean="0">
                <a:solidFill>
                  <a:schemeClr val="bg1"/>
                </a:solidFill>
                <a:latin typeface="Times New Roman" panose="02020603050405020304" pitchFamily="18" charset="0"/>
                <a:cs typeface="Times New Roman" panose="02020603050405020304" pitchFamily="18" charset="0"/>
              </a:rPr>
              <a:t>подвергаются средства измерений при выпуске из </a:t>
            </a:r>
            <a:r>
              <a:rPr lang="ru-RU" sz="2000" b="1" dirty="0" smtClean="0">
                <a:solidFill>
                  <a:srgbClr val="0000FF"/>
                </a:solidFill>
                <a:latin typeface="Times New Roman" panose="02020603050405020304" pitchFamily="18" charset="0"/>
                <a:cs typeface="Times New Roman" panose="02020603050405020304" pitchFamily="18" charset="0"/>
              </a:rPr>
              <a:t>производства</a:t>
            </a:r>
            <a:r>
              <a:rPr lang="ru-RU" sz="2000" dirty="0" smtClean="0">
                <a:solidFill>
                  <a:schemeClr val="bg1"/>
                </a:solidFill>
                <a:latin typeface="Times New Roman" panose="02020603050405020304" pitchFamily="18" charset="0"/>
                <a:cs typeface="Times New Roman" panose="02020603050405020304" pitchFamily="18" charset="0"/>
              </a:rPr>
              <a:t> или после </a:t>
            </a:r>
            <a:r>
              <a:rPr lang="ru-RU" sz="2000" b="1" dirty="0" smtClean="0">
                <a:solidFill>
                  <a:srgbClr val="0000FF"/>
                </a:solidFill>
                <a:latin typeface="Times New Roman" panose="02020603050405020304" pitchFamily="18" charset="0"/>
                <a:cs typeface="Times New Roman" panose="02020603050405020304" pitchFamily="18" charset="0"/>
              </a:rPr>
              <a:t>ремонта</a:t>
            </a:r>
            <a:r>
              <a:rPr lang="ru-RU" sz="2000" dirty="0" smtClean="0">
                <a:solidFill>
                  <a:schemeClr val="bg1"/>
                </a:solidFill>
                <a:latin typeface="Times New Roman" panose="02020603050405020304" pitchFamily="18" charset="0"/>
                <a:cs typeface="Times New Roman" panose="02020603050405020304" pitchFamily="18" charset="0"/>
              </a:rPr>
              <a:t>, а также средства измерений, поступившие по </a:t>
            </a:r>
            <a:r>
              <a:rPr lang="ru-RU" sz="2000" b="1" dirty="0" smtClean="0">
                <a:solidFill>
                  <a:srgbClr val="0000FF"/>
                </a:solidFill>
                <a:latin typeface="Times New Roman" panose="02020603050405020304" pitchFamily="18" charset="0"/>
                <a:cs typeface="Times New Roman" panose="02020603050405020304" pitchFamily="18" charset="0"/>
              </a:rPr>
              <a:t>импорту </a:t>
            </a:r>
            <a:r>
              <a:rPr lang="ru-RU" sz="2000" dirty="0" smtClean="0">
                <a:solidFill>
                  <a:schemeClr val="bg1"/>
                </a:solidFill>
                <a:latin typeface="Times New Roman" panose="02020603050405020304" pitchFamily="18" charset="0"/>
                <a:cs typeface="Times New Roman" panose="02020603050405020304" pitchFamily="18" charset="0"/>
              </a:rPr>
              <a:t>партиями, при продаже.</a:t>
            </a:r>
          </a:p>
          <a:p>
            <a:endParaRPr lang="ru-RU" sz="1200" dirty="0">
              <a:solidFill>
                <a:schemeClr val="bg1"/>
              </a:solidFill>
              <a:latin typeface="Times New Roman" panose="02020603050405020304" pitchFamily="18" charset="0"/>
              <a:cs typeface="Times New Roman" panose="02020603050405020304" pitchFamily="18" charset="0"/>
            </a:endParaRPr>
          </a:p>
          <a:p>
            <a:r>
              <a:rPr lang="ru-RU" sz="2000" b="1" i="1" dirty="0" smtClean="0">
                <a:solidFill>
                  <a:srgbClr val="FF0000"/>
                </a:solidFill>
                <a:latin typeface="Times New Roman" panose="02020603050405020304" pitchFamily="18" charset="0"/>
                <a:cs typeface="Times New Roman" panose="02020603050405020304" pitchFamily="18" charset="0"/>
              </a:rPr>
              <a:t>2) </a:t>
            </a:r>
            <a:r>
              <a:rPr lang="ru-RU" sz="2000" b="1" i="1" u="sng" dirty="0" smtClean="0">
                <a:solidFill>
                  <a:srgbClr val="FF0000"/>
                </a:solidFill>
                <a:latin typeface="Times New Roman" panose="02020603050405020304" pitchFamily="18" charset="0"/>
                <a:cs typeface="Times New Roman" panose="02020603050405020304" pitchFamily="18" charset="0"/>
              </a:rPr>
              <a:t>Периодической </a:t>
            </a:r>
            <a:r>
              <a:rPr lang="ru-RU" sz="2000" b="1" i="1" u="sng" dirty="0">
                <a:solidFill>
                  <a:srgbClr val="FF0000"/>
                </a:solidFill>
                <a:latin typeface="Times New Roman" panose="02020603050405020304" pitchFamily="18" charset="0"/>
                <a:cs typeface="Times New Roman" panose="02020603050405020304" pitchFamily="18" charset="0"/>
              </a:rPr>
              <a:t>поверке</a:t>
            </a:r>
            <a:r>
              <a:rPr lang="ru-RU" sz="2000" b="1" i="1" dirty="0">
                <a:solidFill>
                  <a:srgbClr val="FF0000"/>
                </a:solidFill>
                <a:latin typeface="Times New Roman" panose="02020603050405020304" pitchFamily="18" charset="0"/>
                <a:cs typeface="Times New Roman" panose="02020603050405020304" pitchFamily="18" charset="0"/>
              </a:rPr>
              <a:t> </a:t>
            </a:r>
            <a:r>
              <a:rPr lang="ru-RU" sz="2000" dirty="0" smtClean="0">
                <a:solidFill>
                  <a:schemeClr val="bg1"/>
                </a:solidFill>
                <a:latin typeface="Times New Roman" panose="02020603050405020304" pitchFamily="18" charset="0"/>
                <a:cs typeface="Times New Roman" panose="02020603050405020304" pitchFamily="18" charset="0"/>
              </a:rPr>
              <a:t>подлежат </a:t>
            </a:r>
            <a:r>
              <a:rPr lang="ru-RU" sz="2000" dirty="0">
                <a:solidFill>
                  <a:schemeClr val="bg1"/>
                </a:solidFill>
                <a:latin typeface="Times New Roman" panose="02020603050405020304" pitchFamily="18" charset="0"/>
                <a:cs typeface="Times New Roman" panose="02020603050405020304" pitchFamily="18" charset="0"/>
              </a:rPr>
              <a:t>средства </a:t>
            </a:r>
            <a:r>
              <a:rPr lang="ru-RU" sz="2000" dirty="0" smtClean="0">
                <a:solidFill>
                  <a:schemeClr val="bg1"/>
                </a:solidFill>
                <a:latin typeface="Times New Roman" panose="02020603050405020304" pitchFamily="18" charset="0"/>
                <a:cs typeface="Times New Roman" panose="02020603050405020304" pitchFamily="18" charset="0"/>
              </a:rPr>
              <a:t>измерений, находившиеся в </a:t>
            </a:r>
            <a:r>
              <a:rPr lang="ru-RU" sz="2000" b="1" dirty="0" smtClean="0">
                <a:solidFill>
                  <a:srgbClr val="0000FF"/>
                </a:solidFill>
                <a:latin typeface="Times New Roman" panose="02020603050405020304" pitchFamily="18" charset="0"/>
                <a:cs typeface="Times New Roman" panose="02020603050405020304" pitchFamily="18" charset="0"/>
              </a:rPr>
              <a:t>эксплуатации</a:t>
            </a:r>
            <a:r>
              <a:rPr lang="ru-RU" sz="2000" dirty="0" smtClean="0">
                <a:solidFill>
                  <a:schemeClr val="bg1"/>
                </a:solidFill>
                <a:latin typeface="Times New Roman" panose="02020603050405020304" pitchFamily="18" charset="0"/>
                <a:cs typeface="Times New Roman" panose="02020603050405020304" pitchFamily="18" charset="0"/>
              </a:rPr>
              <a:t> или на </a:t>
            </a:r>
            <a:r>
              <a:rPr lang="ru-RU" sz="2000" b="1" dirty="0" smtClean="0">
                <a:solidFill>
                  <a:srgbClr val="0000FF"/>
                </a:solidFill>
                <a:latin typeface="Times New Roman" panose="02020603050405020304" pitchFamily="18" charset="0"/>
                <a:cs typeface="Times New Roman" panose="02020603050405020304" pitchFamily="18" charset="0"/>
              </a:rPr>
              <a:t>хранении</a:t>
            </a:r>
            <a:r>
              <a:rPr lang="ru-RU" sz="2000" dirty="0" smtClean="0">
                <a:solidFill>
                  <a:schemeClr val="bg1"/>
                </a:solidFill>
                <a:latin typeface="Times New Roman" panose="02020603050405020304" pitchFamily="18" charset="0"/>
                <a:cs typeface="Times New Roman" panose="02020603050405020304" pitchFamily="18" charset="0"/>
              </a:rPr>
              <a:t> через </a:t>
            </a:r>
            <a:r>
              <a:rPr lang="ru-RU" sz="2000" b="1" dirty="0" smtClean="0">
                <a:solidFill>
                  <a:srgbClr val="0000FF"/>
                </a:solidFill>
                <a:latin typeface="Times New Roman" panose="02020603050405020304" pitchFamily="18" charset="0"/>
                <a:cs typeface="Times New Roman" panose="02020603050405020304" pitchFamily="18" charset="0"/>
              </a:rPr>
              <a:t>определенные межповерочные интервалы времени</a:t>
            </a:r>
            <a:r>
              <a:rPr lang="ru-RU" sz="2000" dirty="0" smtClean="0">
                <a:solidFill>
                  <a:srgbClr val="0000FF"/>
                </a:solidFill>
                <a:latin typeface="Times New Roman" panose="02020603050405020304" pitchFamily="18" charset="0"/>
                <a:cs typeface="Times New Roman" panose="02020603050405020304" pitchFamily="18" charset="0"/>
              </a:rPr>
              <a:t>.</a:t>
            </a:r>
          </a:p>
          <a:p>
            <a:endParaRPr lang="ru-RU" sz="1200" b="1" i="1" u="sng" dirty="0" smtClean="0">
              <a:solidFill>
                <a:srgbClr val="FF0000"/>
              </a:solidFill>
              <a:latin typeface="Times New Roman" panose="02020603050405020304" pitchFamily="18" charset="0"/>
              <a:cs typeface="Times New Roman" panose="02020603050405020304" pitchFamily="18" charset="0"/>
            </a:endParaRPr>
          </a:p>
          <a:p>
            <a:r>
              <a:rPr lang="ru-RU" sz="2000" b="1" i="1" dirty="0" smtClean="0">
                <a:solidFill>
                  <a:srgbClr val="FF0000"/>
                </a:solidFill>
                <a:latin typeface="Times New Roman" panose="02020603050405020304" pitchFamily="18" charset="0"/>
                <a:cs typeface="Times New Roman" panose="02020603050405020304" pitchFamily="18" charset="0"/>
              </a:rPr>
              <a:t>3) </a:t>
            </a:r>
            <a:r>
              <a:rPr lang="ru-RU" sz="2000" b="1" i="1" u="sng" dirty="0" smtClean="0">
                <a:solidFill>
                  <a:srgbClr val="FF0000"/>
                </a:solidFill>
                <a:latin typeface="Times New Roman" panose="02020603050405020304" pitchFamily="18" charset="0"/>
                <a:cs typeface="Times New Roman" panose="02020603050405020304" pitchFamily="18" charset="0"/>
              </a:rPr>
              <a:t>Внеочередная </a:t>
            </a:r>
            <a:r>
              <a:rPr lang="ru-RU" sz="2000" b="1" i="1" u="sng" dirty="0">
                <a:solidFill>
                  <a:srgbClr val="FF0000"/>
                </a:solidFill>
                <a:latin typeface="Times New Roman" panose="02020603050405020304" pitchFamily="18" charset="0"/>
                <a:cs typeface="Times New Roman" panose="02020603050405020304" pitchFamily="18" charset="0"/>
              </a:rPr>
              <a:t>поверка</a:t>
            </a:r>
            <a:r>
              <a:rPr lang="ru-RU" sz="2000" b="1" i="1" dirty="0">
                <a:solidFill>
                  <a:srgbClr val="FF0000"/>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проводится </a:t>
            </a:r>
            <a:r>
              <a:rPr lang="ru-RU" sz="2000" b="1" dirty="0">
                <a:solidFill>
                  <a:srgbClr val="0000FF"/>
                </a:solidFill>
                <a:latin typeface="Times New Roman" panose="02020603050405020304" pitchFamily="18" charset="0"/>
                <a:cs typeface="Times New Roman" panose="02020603050405020304" pitchFamily="18" charset="0"/>
              </a:rPr>
              <a:t>при возникновении непредвиденных ситуаций (в связи с определенными обстоятельствами)</a:t>
            </a:r>
            <a:r>
              <a:rPr lang="ru-RU" sz="2000" dirty="0">
                <a:solidFill>
                  <a:schemeClr val="bg1"/>
                </a:solidFill>
                <a:latin typeface="Times New Roman" panose="02020603050405020304" pitchFamily="18" charset="0"/>
                <a:cs typeface="Times New Roman" panose="02020603050405020304" pitchFamily="18" charset="0"/>
              </a:rPr>
              <a:t>.</a:t>
            </a:r>
            <a:r>
              <a:rPr lang="ru-RU" sz="2000" dirty="0" smtClean="0">
                <a:solidFill>
                  <a:schemeClr val="bg1"/>
                </a:solidFill>
                <a:latin typeface="Times New Roman" panose="02020603050405020304" pitchFamily="18" charset="0"/>
                <a:cs typeface="Times New Roman" panose="02020603050405020304" pitchFamily="18" charset="0"/>
              </a:rPr>
              <a:t> </a:t>
            </a:r>
          </a:p>
          <a:p>
            <a:endParaRPr lang="ru-RU" sz="1200" dirty="0">
              <a:solidFill>
                <a:schemeClr val="bg1"/>
              </a:solidFill>
              <a:latin typeface="Times New Roman" panose="02020603050405020304" pitchFamily="18" charset="0"/>
              <a:cs typeface="Times New Roman" panose="02020603050405020304" pitchFamily="18" charset="0"/>
            </a:endParaRPr>
          </a:p>
          <a:p>
            <a:r>
              <a:rPr lang="ru-RU" sz="2000" b="1" i="1" dirty="0" smtClean="0">
                <a:solidFill>
                  <a:srgbClr val="FF0000"/>
                </a:solidFill>
                <a:latin typeface="Times New Roman" panose="02020603050405020304" pitchFamily="18" charset="0"/>
                <a:cs typeface="Times New Roman" panose="02020603050405020304" pitchFamily="18" charset="0"/>
              </a:rPr>
              <a:t>4) </a:t>
            </a:r>
            <a:r>
              <a:rPr lang="ru-RU" sz="2000" b="1" i="1" u="sng" dirty="0" smtClean="0">
                <a:solidFill>
                  <a:srgbClr val="FF0000"/>
                </a:solidFill>
                <a:latin typeface="Times New Roman" panose="02020603050405020304" pitchFamily="18" charset="0"/>
                <a:cs typeface="Times New Roman" panose="02020603050405020304" pitchFamily="18" charset="0"/>
              </a:rPr>
              <a:t>Инспекционную поверку</a:t>
            </a:r>
            <a:r>
              <a:rPr lang="ru-RU" sz="2000" b="1" i="1" dirty="0" smtClean="0">
                <a:solidFill>
                  <a:srgbClr val="FF0000"/>
                </a:solidFill>
                <a:latin typeface="Times New Roman" panose="02020603050405020304" pitchFamily="18" charset="0"/>
                <a:cs typeface="Times New Roman" panose="02020603050405020304" pitchFamily="18" charset="0"/>
              </a:rPr>
              <a:t> </a:t>
            </a:r>
            <a:r>
              <a:rPr lang="ru-RU" sz="2000" dirty="0" smtClean="0">
                <a:solidFill>
                  <a:schemeClr val="bg1"/>
                </a:solidFill>
                <a:latin typeface="Times New Roman" panose="02020603050405020304" pitchFamily="18" charset="0"/>
                <a:cs typeface="Times New Roman" panose="02020603050405020304" pitchFamily="18" charset="0"/>
              </a:rPr>
              <a:t>проводят для выявления пригодности к применению средств измерений </a:t>
            </a:r>
            <a:r>
              <a:rPr lang="ru-RU" sz="2000" b="1" dirty="0" smtClean="0">
                <a:solidFill>
                  <a:srgbClr val="0000FF"/>
                </a:solidFill>
                <a:latin typeface="Times New Roman" panose="02020603050405020304" pitchFamily="18" charset="0"/>
                <a:cs typeface="Times New Roman" panose="02020603050405020304" pitchFamily="18" charset="0"/>
              </a:rPr>
              <a:t>при осуществлении госнадзора </a:t>
            </a:r>
            <a:r>
              <a:rPr lang="ru-RU" sz="2000" dirty="0" smtClean="0">
                <a:solidFill>
                  <a:schemeClr val="bg1"/>
                </a:solidFill>
                <a:latin typeface="Times New Roman" panose="02020603050405020304" pitchFamily="18" charset="0"/>
                <a:cs typeface="Times New Roman" panose="02020603050405020304" pitchFamily="18" charset="0"/>
              </a:rPr>
              <a:t>и </a:t>
            </a:r>
            <a:r>
              <a:rPr lang="ru-RU" sz="2000" b="1" dirty="0" smtClean="0">
                <a:solidFill>
                  <a:srgbClr val="0000FF"/>
                </a:solidFill>
                <a:latin typeface="Times New Roman" panose="02020603050405020304" pitchFamily="18" charset="0"/>
                <a:cs typeface="Times New Roman" panose="02020603050405020304" pitchFamily="18" charset="0"/>
              </a:rPr>
              <a:t>ведомственного метрологического контроля</a:t>
            </a:r>
            <a:r>
              <a:rPr lang="ru-RU" sz="2000" dirty="0" smtClean="0">
                <a:solidFill>
                  <a:schemeClr val="bg1"/>
                </a:solidFill>
                <a:latin typeface="Times New Roman" panose="02020603050405020304" pitchFamily="18" charset="0"/>
                <a:cs typeface="Times New Roman" panose="02020603050405020304" pitchFamily="18" charset="0"/>
              </a:rPr>
              <a:t> за состоянием и применением СИ.</a:t>
            </a:r>
            <a:endParaRPr lang="ru-RU" sz="2000" dirty="0">
              <a:solidFill>
                <a:schemeClr val="bg1"/>
              </a:solidFill>
              <a:latin typeface="Times New Roman" panose="02020603050405020304" pitchFamily="18" charset="0"/>
              <a:cs typeface="Times New Roman" panose="02020603050405020304" pitchFamily="18" charset="0"/>
            </a:endParaRPr>
          </a:p>
          <a:p>
            <a:endParaRPr lang="ru-RU" sz="1200" dirty="0" smtClean="0">
              <a:solidFill>
                <a:schemeClr val="bg1"/>
              </a:solidFill>
              <a:latin typeface="Times New Roman" panose="02020603050405020304" pitchFamily="18" charset="0"/>
              <a:cs typeface="Times New Roman" panose="02020603050405020304" pitchFamily="18" charset="0"/>
            </a:endParaRPr>
          </a:p>
          <a:p>
            <a:r>
              <a:rPr lang="ru-RU" sz="2000" b="1" i="1" dirty="0" smtClean="0">
                <a:solidFill>
                  <a:srgbClr val="FF0000"/>
                </a:solidFill>
                <a:latin typeface="Times New Roman" panose="02020603050405020304" pitchFamily="18" charset="0"/>
                <a:cs typeface="Times New Roman" panose="02020603050405020304" pitchFamily="18" charset="0"/>
              </a:rPr>
              <a:t>5) </a:t>
            </a:r>
            <a:r>
              <a:rPr lang="ru-RU" sz="2000" b="1" i="1" u="sng" dirty="0" smtClean="0">
                <a:solidFill>
                  <a:srgbClr val="FF0000"/>
                </a:solidFill>
                <a:latin typeface="Times New Roman" panose="02020603050405020304" pitchFamily="18" charset="0"/>
                <a:cs typeface="Times New Roman" panose="02020603050405020304" pitchFamily="18" charset="0"/>
              </a:rPr>
              <a:t>Экспертную </a:t>
            </a:r>
            <a:r>
              <a:rPr lang="ru-RU" sz="2000" b="1" i="1" u="sng" dirty="0">
                <a:solidFill>
                  <a:srgbClr val="FF0000"/>
                </a:solidFill>
                <a:latin typeface="Times New Roman" panose="02020603050405020304" pitchFamily="18" charset="0"/>
                <a:cs typeface="Times New Roman" panose="02020603050405020304" pitchFamily="18" charset="0"/>
              </a:rPr>
              <a:t>поверку</a:t>
            </a:r>
            <a:r>
              <a:rPr lang="ru-RU" sz="2000" b="1" i="1" dirty="0">
                <a:solidFill>
                  <a:srgbClr val="FF0000"/>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проводят </a:t>
            </a:r>
            <a:r>
              <a:rPr lang="ru-RU" sz="2000" b="1" dirty="0" smtClean="0">
                <a:solidFill>
                  <a:srgbClr val="0000FF"/>
                </a:solidFill>
                <a:latin typeface="Times New Roman" panose="02020603050405020304" pitchFamily="18" charset="0"/>
                <a:cs typeface="Times New Roman" panose="02020603050405020304" pitchFamily="18" charset="0"/>
              </a:rPr>
              <a:t>при возникновении спорных вопросов </a:t>
            </a:r>
            <a:r>
              <a:rPr lang="ru-RU" sz="2000" dirty="0" smtClean="0">
                <a:solidFill>
                  <a:schemeClr val="bg1"/>
                </a:solidFill>
                <a:latin typeface="Times New Roman" panose="02020603050405020304" pitchFamily="18" charset="0"/>
                <a:cs typeface="Times New Roman" panose="02020603050405020304" pitchFamily="18" charset="0"/>
              </a:rPr>
              <a:t>по метрологическим характеристикам, исправности </a:t>
            </a:r>
            <a:r>
              <a:rPr lang="ru-RU" sz="2000" dirty="0">
                <a:solidFill>
                  <a:schemeClr val="bg1"/>
                </a:solidFill>
                <a:latin typeface="Times New Roman" panose="02020603050405020304" pitchFamily="18" charset="0"/>
                <a:cs typeface="Times New Roman" panose="02020603050405020304" pitchFamily="18" charset="0"/>
              </a:rPr>
              <a:t>средств измерений </a:t>
            </a:r>
            <a:r>
              <a:rPr lang="ru-RU" sz="2000" dirty="0" smtClean="0">
                <a:solidFill>
                  <a:schemeClr val="bg1"/>
                </a:solidFill>
                <a:latin typeface="Times New Roman" panose="02020603050405020304" pitchFamily="18" charset="0"/>
                <a:cs typeface="Times New Roman" panose="02020603050405020304" pitchFamily="18" charset="0"/>
              </a:rPr>
              <a:t>и пригодности их к применению.</a:t>
            </a:r>
            <a:endParaRPr lang="ru-RU" sz="2000" dirty="0">
              <a:solidFill>
                <a:schemeClr val="bg1"/>
              </a:solidFill>
              <a:latin typeface="Times New Roman" panose="02020603050405020304" pitchFamily="18" charset="0"/>
              <a:cs typeface="Times New Roman" panose="02020603050405020304" pitchFamily="18" charset="0"/>
            </a:endParaRPr>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a:bodyPr>
          <a:lstStyle/>
          <a:p>
            <a:pPr algn="ctr" eaLnBrk="1" hangingPunct="1">
              <a:lnSpc>
                <a:spcPct val="90000"/>
              </a:lnSpc>
            </a:pPr>
            <a:r>
              <a:rPr lang="ru-RU" sz="1800" b="1" dirty="0" smtClean="0">
                <a:solidFill>
                  <a:srgbClr val="FF0000"/>
                </a:solidFill>
                <a:latin typeface="Book Antiqua" pitchFamily="18" charset="0"/>
              </a:rPr>
              <a:t>Государственный метрологический контроль и надзор </a:t>
            </a:r>
            <a:r>
              <a:rPr lang="en-US" sz="2000" b="1" dirty="0">
                <a:solidFill>
                  <a:srgbClr val="FF0000"/>
                </a:solidFill>
                <a:latin typeface="Book Antiqua" pitchFamily="18" charset="0"/>
              </a:rPr>
              <a:t/>
            </a:r>
            <a:br>
              <a:rPr lang="en-US" sz="2000" b="1" dirty="0">
                <a:solidFill>
                  <a:srgbClr val="FF0000"/>
                </a:solidFill>
                <a:latin typeface="Book Antiqua" pitchFamily="18" charset="0"/>
              </a:rPr>
            </a:br>
            <a:r>
              <a:rPr lang="ru-RU" sz="2000" b="1" dirty="0" smtClean="0">
                <a:solidFill>
                  <a:srgbClr val="0000FF"/>
                </a:solidFill>
                <a:latin typeface="Book Antiqua" pitchFamily="18" charset="0"/>
              </a:rPr>
              <a:t>ПОВЕРКА СРЕДСТВ ИЗМЕРЕНИЙ</a:t>
            </a:r>
          </a:p>
        </p:txBody>
      </p:sp>
    </p:spTree>
    <p:extLst>
      <p:ext uri="{BB962C8B-B14F-4D97-AF65-F5344CB8AC3E}">
        <p14:creationId xmlns:p14="http://schemas.microsoft.com/office/powerpoint/2010/main" val="6042729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36</a:t>
            </a:fld>
            <a:endParaRPr lang="ru-RU" sz="1600" dirty="0"/>
          </a:p>
        </p:txBody>
      </p:sp>
      <p:sp>
        <p:nvSpPr>
          <p:cNvPr id="3" name="Прямоугольник 2"/>
          <p:cNvSpPr/>
          <p:nvPr/>
        </p:nvSpPr>
        <p:spPr>
          <a:xfrm>
            <a:off x="79082" y="731653"/>
            <a:ext cx="8985836" cy="6093976"/>
          </a:xfrm>
          <a:prstGeom prst="rect">
            <a:avLst/>
          </a:prstGeom>
          <a:solidFill>
            <a:schemeClr val="tx1"/>
          </a:solidFill>
        </p:spPr>
        <p:txBody>
          <a:bodyPr wrap="square">
            <a:spAutoFit/>
          </a:bodyPr>
          <a:lstStyle/>
          <a:p>
            <a:r>
              <a:rPr lang="ru-RU" b="1" i="1" u="sng" dirty="0" smtClean="0">
                <a:solidFill>
                  <a:srgbClr val="FF0000"/>
                </a:solidFill>
                <a:latin typeface="Times New Roman" panose="02020603050405020304" pitchFamily="18" charset="0"/>
                <a:cs typeface="Times New Roman" panose="02020603050405020304" pitchFamily="18" charset="0"/>
              </a:rPr>
              <a:t>Первичной поверке</a:t>
            </a:r>
            <a:r>
              <a:rPr lang="ru-RU" b="1" i="1" dirty="0" smtClean="0">
                <a:solidFill>
                  <a:srgbClr val="FF0000"/>
                </a:solidFill>
                <a:latin typeface="Times New Roman" panose="02020603050405020304" pitchFamily="18" charset="0"/>
                <a:cs typeface="Times New Roman" panose="02020603050405020304" pitchFamily="18" charset="0"/>
              </a:rPr>
              <a:t> </a:t>
            </a:r>
            <a:r>
              <a:rPr lang="ru-RU" b="1" dirty="0" smtClean="0">
                <a:solidFill>
                  <a:srgbClr val="0000FF"/>
                </a:solidFill>
                <a:latin typeface="Times New Roman" panose="02020603050405020304" pitchFamily="18" charset="0"/>
                <a:cs typeface="Times New Roman" panose="02020603050405020304" pitchFamily="18" charset="0"/>
              </a:rPr>
              <a:t>подвергаются средства измерений (СИ):</a:t>
            </a:r>
          </a:p>
          <a:p>
            <a:pPr marL="742950" lvl="1" indent="-285750">
              <a:buClr>
                <a:srgbClr val="FF0000"/>
              </a:buClr>
              <a:buFont typeface="Wingdings" panose="05000000000000000000" pitchFamily="2" charset="2"/>
              <a:buChar char="Ø"/>
            </a:pPr>
            <a:r>
              <a:rPr lang="ru-RU" b="1" i="1" dirty="0">
                <a:solidFill>
                  <a:srgbClr val="7030A0"/>
                </a:solidFill>
                <a:latin typeface="Times New Roman" panose="02020603050405020304" pitchFamily="18" charset="0"/>
                <a:cs typeface="Times New Roman" panose="02020603050405020304" pitchFamily="18" charset="0"/>
              </a:rPr>
              <a:t>перед началом эксплуатации </a:t>
            </a:r>
            <a:r>
              <a:rPr lang="ru-RU" b="1" i="1" dirty="0" smtClean="0">
                <a:solidFill>
                  <a:srgbClr val="7030A0"/>
                </a:solidFill>
                <a:latin typeface="Times New Roman" panose="02020603050405020304" pitchFamily="18" charset="0"/>
                <a:cs typeface="Times New Roman" panose="02020603050405020304" pitchFamily="18" charset="0"/>
              </a:rPr>
              <a:t>(при выпуске из производства); </a:t>
            </a:r>
          </a:p>
          <a:p>
            <a:pPr marL="742950" lvl="1" indent="-285750">
              <a:buClr>
                <a:srgbClr val="FF0000"/>
              </a:buClr>
              <a:buFont typeface="Wingdings" panose="05000000000000000000" pitchFamily="2" charset="2"/>
              <a:buChar char="Ø"/>
            </a:pPr>
            <a:r>
              <a:rPr lang="ru-RU" b="1" i="1" dirty="0" smtClean="0">
                <a:solidFill>
                  <a:srgbClr val="7030A0"/>
                </a:solidFill>
                <a:latin typeface="Times New Roman" panose="02020603050405020304" pitchFamily="18" charset="0"/>
                <a:cs typeface="Times New Roman" panose="02020603050405020304" pitchFamily="18" charset="0"/>
              </a:rPr>
              <a:t>после </a:t>
            </a:r>
            <a:r>
              <a:rPr lang="ru-RU" b="1" i="1" dirty="0">
                <a:solidFill>
                  <a:srgbClr val="7030A0"/>
                </a:solidFill>
                <a:latin typeface="Times New Roman" panose="02020603050405020304" pitchFamily="18" charset="0"/>
                <a:cs typeface="Times New Roman" panose="02020603050405020304" pitchFamily="18" charset="0"/>
              </a:rPr>
              <a:t>ремонта (если средство измерений (СИ) подвергалось </a:t>
            </a:r>
            <a:r>
              <a:rPr lang="ru-RU" b="1" i="1" dirty="0" smtClean="0">
                <a:solidFill>
                  <a:srgbClr val="7030A0"/>
                </a:solidFill>
                <a:latin typeface="Times New Roman" panose="02020603050405020304" pitchFamily="18" charset="0"/>
                <a:cs typeface="Times New Roman" panose="02020603050405020304" pitchFamily="18" charset="0"/>
              </a:rPr>
              <a:t>ремонту);</a:t>
            </a:r>
          </a:p>
          <a:p>
            <a:pPr marL="742950" lvl="1" indent="-285750">
              <a:buClr>
                <a:srgbClr val="FF0000"/>
              </a:buClr>
              <a:buFont typeface="Wingdings" panose="05000000000000000000" pitchFamily="2" charset="2"/>
              <a:buChar char="Ø"/>
            </a:pPr>
            <a:r>
              <a:rPr lang="ru-RU" b="1" i="1" dirty="0" smtClean="0">
                <a:solidFill>
                  <a:srgbClr val="7030A0"/>
                </a:solidFill>
                <a:latin typeface="Times New Roman" panose="02020603050405020304" pitchFamily="18" charset="0"/>
                <a:cs typeface="Times New Roman" panose="02020603050405020304" pitchFamily="18" charset="0"/>
              </a:rPr>
              <a:t>поступившие по импорту партиями, при продаже.</a:t>
            </a:r>
          </a:p>
          <a:p>
            <a:endParaRPr lang="ru-RU" sz="300" dirty="0">
              <a:solidFill>
                <a:srgbClr val="006600"/>
              </a:solidFill>
              <a:latin typeface="Times New Roman" panose="02020603050405020304" pitchFamily="18" charset="0"/>
              <a:cs typeface="Times New Roman" panose="02020603050405020304" pitchFamily="18" charset="0"/>
            </a:endParaRPr>
          </a:p>
          <a:p>
            <a:r>
              <a:rPr lang="ru-RU" sz="1500" b="1" dirty="0">
                <a:solidFill>
                  <a:srgbClr val="0000FF"/>
                </a:solidFill>
                <a:latin typeface="Times New Roman" panose="02020603050405020304" pitchFamily="18" charset="0"/>
                <a:cs typeface="Times New Roman" panose="02020603050405020304" pitchFamily="18" charset="0"/>
              </a:rPr>
              <a:t>Это обязательная процедура</a:t>
            </a:r>
            <a:r>
              <a:rPr lang="ru-RU" sz="1500" dirty="0">
                <a:solidFill>
                  <a:srgbClr val="006600"/>
                </a:solidFill>
                <a:latin typeface="Times New Roman" panose="02020603050405020304" pitchFamily="18" charset="0"/>
                <a:cs typeface="Times New Roman" panose="02020603050405020304" pitchFamily="18" charset="0"/>
              </a:rPr>
              <a:t>, которая проводится перед вводом в эксплуатацию любого средства измерения. Чаще всего ее организуют одновременно с приемочными испытаниями или по их завершении. Согласно установленным требованиям, процедура проводится до момента установки прибора в месте его эксплуатации. Эффективность поверки достигается благодаря испытаниям каждого экземпляра. В некоторых случаях может быть проведен и выборочный анализ. Решение об организации того или иного метода зависит от экономических и логистических факторов, а также конструктивных особенностей техники.</a:t>
            </a:r>
          </a:p>
          <a:p>
            <a:r>
              <a:rPr lang="ru-RU" sz="1500" b="1" dirty="0">
                <a:solidFill>
                  <a:srgbClr val="0000FF"/>
                </a:solidFill>
                <a:latin typeface="Times New Roman" panose="02020603050405020304" pitchFamily="18" charset="0"/>
                <a:cs typeface="Times New Roman" panose="02020603050405020304" pitchFamily="18" charset="0"/>
              </a:rPr>
              <a:t>Испытания могут осуществляться в </a:t>
            </a:r>
            <a:r>
              <a:rPr lang="ru-RU" sz="1500" b="1" u="sng" dirty="0">
                <a:solidFill>
                  <a:srgbClr val="0000FF"/>
                </a:solidFill>
                <a:latin typeface="Times New Roman" panose="02020603050405020304" pitchFamily="18" charset="0"/>
                <a:cs typeface="Times New Roman" panose="02020603050405020304" pitchFamily="18" charset="0"/>
              </a:rPr>
              <a:t>несколько этапов</a:t>
            </a:r>
            <a:r>
              <a:rPr lang="ru-RU" sz="1500" b="1" dirty="0">
                <a:solidFill>
                  <a:srgbClr val="0000FF"/>
                </a:solidFill>
                <a:latin typeface="Times New Roman" panose="02020603050405020304" pitchFamily="18" charset="0"/>
                <a:cs typeface="Times New Roman" panose="02020603050405020304" pitchFamily="18" charset="0"/>
              </a:rPr>
              <a:t>:</a:t>
            </a:r>
          </a:p>
          <a:p>
            <a:pPr marL="742950" lvl="1" indent="-285750">
              <a:buFont typeface="Wingdings" panose="05000000000000000000" pitchFamily="2" charset="2"/>
              <a:buChar char="§"/>
            </a:pPr>
            <a:r>
              <a:rPr lang="ru-RU" sz="1500" b="1" dirty="0">
                <a:solidFill>
                  <a:srgbClr val="0000FF"/>
                </a:solidFill>
                <a:latin typeface="Times New Roman" panose="02020603050405020304" pitchFamily="18" charset="0"/>
                <a:cs typeface="Times New Roman" panose="02020603050405020304" pitchFamily="18" charset="0"/>
              </a:rPr>
              <a:t>начальный этап </a:t>
            </a:r>
            <a:r>
              <a:rPr lang="ru-RU" sz="1500" dirty="0">
                <a:solidFill>
                  <a:srgbClr val="006600"/>
                </a:solidFill>
                <a:latin typeface="Times New Roman" panose="02020603050405020304" pitchFamily="18" charset="0"/>
                <a:cs typeface="Times New Roman" panose="02020603050405020304" pitchFamily="18" charset="0"/>
              </a:rPr>
              <a:t>организуется в процессе приемки-передачи;</a:t>
            </a:r>
          </a:p>
          <a:p>
            <a:pPr marL="742950" lvl="1" indent="-285750">
              <a:buFont typeface="Wingdings" panose="05000000000000000000" pitchFamily="2" charset="2"/>
              <a:buChar char="§"/>
            </a:pPr>
            <a:r>
              <a:rPr lang="ru-RU" sz="1500" b="1" dirty="0">
                <a:solidFill>
                  <a:srgbClr val="0000FF"/>
                </a:solidFill>
                <a:latin typeface="Times New Roman" panose="02020603050405020304" pitchFamily="18" charset="0"/>
                <a:cs typeface="Times New Roman" panose="02020603050405020304" pitchFamily="18" charset="0"/>
              </a:rPr>
              <a:t>завершающий</a:t>
            </a:r>
            <a:r>
              <a:rPr lang="ru-RU" sz="1500" dirty="0">
                <a:solidFill>
                  <a:srgbClr val="006600"/>
                </a:solidFill>
                <a:latin typeface="Times New Roman" panose="02020603050405020304" pitchFamily="18" charset="0"/>
                <a:cs typeface="Times New Roman" panose="02020603050405020304" pitchFamily="18" charset="0"/>
              </a:rPr>
              <a:t> </a:t>
            </a:r>
            <a:r>
              <a:rPr lang="ru-RU" sz="1500" dirty="0" smtClean="0">
                <a:solidFill>
                  <a:srgbClr val="006600"/>
                </a:solidFill>
                <a:latin typeface="Times New Roman" panose="02020603050405020304" pitchFamily="18" charset="0"/>
                <a:cs typeface="Times New Roman" panose="02020603050405020304" pitchFamily="18" charset="0"/>
              </a:rPr>
              <a:t>– после </a:t>
            </a:r>
            <a:r>
              <a:rPr lang="ru-RU" sz="1500" dirty="0">
                <a:solidFill>
                  <a:srgbClr val="006600"/>
                </a:solidFill>
                <a:latin typeface="Times New Roman" panose="02020603050405020304" pitchFamily="18" charset="0"/>
                <a:cs typeface="Times New Roman" panose="02020603050405020304" pitchFamily="18" charset="0"/>
              </a:rPr>
              <a:t>установки оборудования на месте эксплуатации и начала его работы.</a:t>
            </a:r>
          </a:p>
          <a:p>
            <a:r>
              <a:rPr lang="ru-RU" sz="1500" dirty="0">
                <a:solidFill>
                  <a:srgbClr val="006600"/>
                </a:solidFill>
                <a:latin typeface="Times New Roman" panose="02020603050405020304" pitchFamily="18" charset="0"/>
                <a:cs typeface="Times New Roman" panose="02020603050405020304" pitchFamily="18" charset="0"/>
              </a:rPr>
              <a:t>Такой поэтапный подход актуален для приборов сложной конструкции.</a:t>
            </a:r>
          </a:p>
          <a:p>
            <a:r>
              <a:rPr lang="ru-RU" sz="1500" dirty="0">
                <a:solidFill>
                  <a:srgbClr val="006600"/>
                </a:solidFill>
                <a:latin typeface="Times New Roman" panose="02020603050405020304" pitchFamily="18" charset="0"/>
                <a:cs typeface="Times New Roman" panose="02020603050405020304" pitchFamily="18" charset="0"/>
              </a:rPr>
              <a:t>В нашей стране поверку должны проходить СИ зарубежного производства, даже если они уже были испытаны специализированными службами изготовителя. Это правило не действует в отношении продукции, выпускаемой государствами, с которыми Федеральное агентство по техническому регулированию и метрологии РФ </a:t>
            </a:r>
            <a:r>
              <a:rPr lang="ru-RU" sz="1500" dirty="0" smtClean="0">
                <a:solidFill>
                  <a:srgbClr val="006600"/>
                </a:solidFill>
                <a:latin typeface="Times New Roman" panose="02020603050405020304" pitchFamily="18" charset="0"/>
                <a:cs typeface="Times New Roman" panose="02020603050405020304" pitchFamily="18" charset="0"/>
              </a:rPr>
              <a:t>(Росстандарт) заключило </a:t>
            </a:r>
            <a:r>
              <a:rPr lang="ru-RU" sz="1500" dirty="0">
                <a:solidFill>
                  <a:srgbClr val="006600"/>
                </a:solidFill>
                <a:latin typeface="Times New Roman" panose="02020603050405020304" pitchFamily="18" charset="0"/>
                <a:cs typeface="Times New Roman" panose="02020603050405020304" pitchFamily="18" charset="0"/>
              </a:rPr>
              <a:t>специальные международные соглашения. </a:t>
            </a:r>
            <a:r>
              <a:rPr lang="ru-RU" sz="1500" dirty="0" smtClean="0">
                <a:solidFill>
                  <a:srgbClr val="006600"/>
                </a:solidFill>
                <a:latin typeface="Times New Roman" panose="02020603050405020304" pitchFamily="18" charset="0"/>
                <a:cs typeface="Times New Roman" panose="02020603050405020304" pitchFamily="18" charset="0"/>
              </a:rPr>
              <a:t>В </a:t>
            </a:r>
            <a:r>
              <a:rPr lang="ru-RU" sz="1500" dirty="0">
                <a:solidFill>
                  <a:srgbClr val="006600"/>
                </a:solidFill>
                <a:latin typeface="Times New Roman" panose="02020603050405020304" pitchFamily="18" charset="0"/>
                <a:cs typeface="Times New Roman" panose="02020603050405020304" pitchFamily="18" charset="0"/>
              </a:rPr>
              <a:t>этом случае к товару должны прилагаться сопроводительные документы, подтверждающие проведение мероприятия. А также на самом приборе должно присутствовать поверочное клеймо. Такие договоры у РФ заключены со странами, входящими в состав СНГ.</a:t>
            </a:r>
          </a:p>
          <a:p>
            <a:r>
              <a:rPr lang="ru-RU" sz="1500" b="1" dirty="0">
                <a:solidFill>
                  <a:srgbClr val="006600"/>
                </a:solidFill>
                <a:latin typeface="Times New Roman" panose="02020603050405020304" pitchFamily="18" charset="0"/>
                <a:cs typeface="Times New Roman" panose="02020603050405020304" pitchFamily="18" charset="0"/>
              </a:rPr>
              <a:t>Первичная поверка входит в компетенцию органов </a:t>
            </a:r>
            <a:r>
              <a:rPr lang="ru-RU" sz="1500" b="1" dirty="0">
                <a:solidFill>
                  <a:srgbClr val="0000FF"/>
                </a:solidFill>
                <a:latin typeface="Times New Roman" panose="02020603050405020304" pitchFamily="18" charset="0"/>
                <a:cs typeface="Times New Roman" panose="02020603050405020304" pitchFamily="18" charset="0"/>
              </a:rPr>
              <a:t>Государственной метрологической службы (ГМС) </a:t>
            </a:r>
            <a:r>
              <a:rPr lang="ru-RU" sz="1500" dirty="0">
                <a:solidFill>
                  <a:srgbClr val="006600"/>
                </a:solidFill>
                <a:latin typeface="Times New Roman" panose="02020603050405020304" pitchFamily="18" charset="0"/>
                <a:cs typeface="Times New Roman" panose="02020603050405020304" pitchFamily="18" charset="0"/>
              </a:rPr>
              <a:t>и проводится она в </a:t>
            </a:r>
            <a:r>
              <a:rPr lang="ru-RU" sz="1500" b="1" dirty="0">
                <a:solidFill>
                  <a:srgbClr val="0000FF"/>
                </a:solidFill>
                <a:latin typeface="Times New Roman" panose="02020603050405020304" pitchFamily="18" charset="0"/>
                <a:cs typeface="Times New Roman" panose="02020603050405020304" pitchFamily="18" charset="0"/>
              </a:rPr>
              <a:t>специализированных поверочных пунктах</a:t>
            </a:r>
            <a:r>
              <a:rPr lang="ru-RU" sz="1500" dirty="0">
                <a:solidFill>
                  <a:srgbClr val="006600"/>
                </a:solidFill>
                <a:latin typeface="Times New Roman" panose="02020603050405020304" pitchFamily="18" charset="0"/>
                <a:cs typeface="Times New Roman" panose="02020603050405020304" pitchFamily="18" charset="0"/>
              </a:rPr>
              <a:t>. </a:t>
            </a:r>
            <a:endParaRPr lang="ru-RU" sz="1500" dirty="0" smtClean="0">
              <a:solidFill>
                <a:srgbClr val="006600"/>
              </a:solidFill>
              <a:latin typeface="Times New Roman" panose="02020603050405020304" pitchFamily="18" charset="0"/>
              <a:cs typeface="Times New Roman" panose="02020603050405020304" pitchFamily="18" charset="0"/>
            </a:endParaRPr>
          </a:p>
          <a:p>
            <a:r>
              <a:rPr lang="ru-RU" sz="1500" dirty="0" smtClean="0">
                <a:solidFill>
                  <a:srgbClr val="006600"/>
                </a:solidFill>
                <a:latin typeface="Times New Roman" panose="02020603050405020304" pitchFamily="18" charset="0"/>
                <a:cs typeface="Times New Roman" panose="02020603050405020304" pitchFamily="18" charset="0"/>
              </a:rPr>
              <a:t>Порядок </a:t>
            </a:r>
            <a:r>
              <a:rPr lang="ru-RU" sz="1500" dirty="0">
                <a:solidFill>
                  <a:srgbClr val="006600"/>
                </a:solidFill>
                <a:latin typeface="Times New Roman" panose="02020603050405020304" pitchFamily="18" charset="0"/>
                <a:cs typeface="Times New Roman" panose="02020603050405020304" pitchFamily="18" charset="0"/>
              </a:rPr>
              <a:t>исследовательских работ регулируется действующим законодательством</a:t>
            </a:r>
            <a:r>
              <a:rPr lang="ru-RU" sz="1500" dirty="0" smtClean="0">
                <a:solidFill>
                  <a:srgbClr val="006600"/>
                </a:solidFill>
                <a:latin typeface="Times New Roman" panose="02020603050405020304" pitchFamily="18" charset="0"/>
                <a:cs typeface="Times New Roman" panose="02020603050405020304" pitchFamily="18" charset="0"/>
              </a:rPr>
              <a:t>.</a:t>
            </a:r>
            <a:endParaRPr lang="ru-RU" sz="1500" dirty="0">
              <a:solidFill>
                <a:srgbClr val="006600"/>
              </a:solidFill>
              <a:latin typeface="Times New Roman" panose="02020603050405020304" pitchFamily="18" charset="0"/>
              <a:cs typeface="Times New Roman" panose="02020603050405020304" pitchFamily="18" charset="0"/>
            </a:endParaRPr>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a:bodyPr>
          <a:lstStyle/>
          <a:p>
            <a:pPr algn="ctr">
              <a:lnSpc>
                <a:spcPct val="90000"/>
              </a:lnSpc>
            </a:pPr>
            <a:r>
              <a:rPr lang="ru-RU" sz="1800" b="1" dirty="0" smtClean="0">
                <a:solidFill>
                  <a:srgbClr val="FF0000"/>
                </a:solidFill>
                <a:latin typeface="Book Antiqua" pitchFamily="18" charset="0"/>
              </a:rPr>
              <a:t>Государственный метрологический контроль и надзор </a:t>
            </a:r>
            <a:r>
              <a:rPr lang="en-US" sz="2000" b="1" dirty="0">
                <a:solidFill>
                  <a:srgbClr val="FF0000"/>
                </a:solidFill>
                <a:latin typeface="Book Antiqua" pitchFamily="18" charset="0"/>
              </a:rPr>
              <a:t/>
            </a:r>
            <a:br>
              <a:rPr lang="en-US" sz="2000" b="1" dirty="0">
                <a:solidFill>
                  <a:srgbClr val="FF0000"/>
                </a:solidFill>
                <a:latin typeface="Book Antiqua" pitchFamily="18" charset="0"/>
              </a:rPr>
            </a:br>
            <a:r>
              <a:rPr lang="ru-RU" sz="2000" b="1" dirty="0">
                <a:solidFill>
                  <a:srgbClr val="FF0000"/>
                </a:solidFill>
                <a:latin typeface="Times New Roman" panose="02020603050405020304" pitchFamily="18" charset="0"/>
                <a:cs typeface="Times New Roman" panose="02020603050405020304" pitchFamily="18" charset="0"/>
              </a:rPr>
              <a:t>1)</a:t>
            </a:r>
            <a:r>
              <a:rPr lang="ru-RU" sz="2000" b="1" dirty="0">
                <a:solidFill>
                  <a:srgbClr val="0000FF"/>
                </a:solidFill>
                <a:latin typeface="Times New Roman" panose="02020603050405020304" pitchFamily="18" charset="0"/>
                <a:cs typeface="Times New Roman" panose="02020603050405020304" pitchFamily="18" charset="0"/>
              </a:rPr>
              <a:t> </a:t>
            </a:r>
            <a:r>
              <a:rPr lang="ru-RU" sz="2000" b="1" u="sng" dirty="0">
                <a:solidFill>
                  <a:srgbClr val="006600"/>
                </a:solidFill>
                <a:latin typeface="Times New Roman" panose="02020603050405020304" pitchFamily="18" charset="0"/>
                <a:cs typeface="Times New Roman" panose="02020603050405020304" pitchFamily="18" charset="0"/>
              </a:rPr>
              <a:t>ПЕРВИЧНАЯ </a:t>
            </a:r>
            <a:r>
              <a:rPr lang="ru-RU" sz="2000" b="1" u="sng" dirty="0" smtClean="0">
                <a:solidFill>
                  <a:srgbClr val="006600"/>
                </a:solidFill>
                <a:latin typeface="Times New Roman" panose="02020603050405020304" pitchFamily="18" charset="0"/>
                <a:cs typeface="Times New Roman" panose="02020603050405020304" pitchFamily="18" charset="0"/>
              </a:rPr>
              <a:t>ПОВЕРКА</a:t>
            </a:r>
            <a:r>
              <a:rPr lang="ru-RU" sz="2000" b="1" dirty="0" smtClean="0">
                <a:solidFill>
                  <a:srgbClr val="006600"/>
                </a:solidFill>
                <a:latin typeface="Times New Roman" panose="02020603050405020304" pitchFamily="18" charset="0"/>
                <a:cs typeface="Times New Roman" panose="02020603050405020304" pitchFamily="18" charset="0"/>
              </a:rPr>
              <a:t> </a:t>
            </a:r>
            <a:r>
              <a:rPr lang="ru-RU" sz="2000" b="1" dirty="0" smtClean="0">
                <a:solidFill>
                  <a:srgbClr val="0000FF"/>
                </a:solidFill>
                <a:latin typeface="Times New Roman" panose="02020603050405020304" pitchFamily="18" charset="0"/>
                <a:cs typeface="Times New Roman" panose="02020603050405020304" pitchFamily="18" charset="0"/>
              </a:rPr>
              <a:t>СРЕДСТВ ИЗМЕРЕНИЙ</a:t>
            </a:r>
          </a:p>
        </p:txBody>
      </p:sp>
    </p:spTree>
    <p:extLst>
      <p:ext uri="{BB962C8B-B14F-4D97-AF65-F5344CB8AC3E}">
        <p14:creationId xmlns:p14="http://schemas.microsoft.com/office/powerpoint/2010/main" val="3948138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37</a:t>
            </a:fld>
            <a:endParaRPr lang="ru-RU" sz="1600" dirty="0"/>
          </a:p>
        </p:txBody>
      </p:sp>
      <p:sp>
        <p:nvSpPr>
          <p:cNvPr id="3" name="Прямоугольник 2"/>
          <p:cNvSpPr/>
          <p:nvPr/>
        </p:nvSpPr>
        <p:spPr>
          <a:xfrm>
            <a:off x="79082" y="675282"/>
            <a:ext cx="8985836" cy="6140142"/>
          </a:xfrm>
          <a:prstGeom prst="rect">
            <a:avLst/>
          </a:prstGeom>
          <a:solidFill>
            <a:schemeClr val="tx1"/>
          </a:solidFill>
        </p:spPr>
        <p:txBody>
          <a:bodyPr wrap="square">
            <a:spAutoFit/>
          </a:bodyPr>
          <a:lstStyle/>
          <a:p>
            <a:r>
              <a:rPr lang="ru-RU" b="1" i="1" u="sng" dirty="0">
                <a:solidFill>
                  <a:srgbClr val="FF0000"/>
                </a:solidFill>
                <a:latin typeface="Times New Roman" panose="02020603050405020304" pitchFamily="18" charset="0"/>
                <a:cs typeface="Times New Roman" panose="02020603050405020304" pitchFamily="18" charset="0"/>
              </a:rPr>
              <a:t>Периодической поверке</a:t>
            </a:r>
            <a:r>
              <a:rPr lang="ru-RU" b="1" i="1" dirty="0">
                <a:solidFill>
                  <a:srgbClr val="FF0000"/>
                </a:solidFill>
                <a:latin typeface="Times New Roman" panose="02020603050405020304" pitchFamily="18" charset="0"/>
                <a:cs typeface="Times New Roman" panose="02020603050405020304" pitchFamily="18" charset="0"/>
              </a:rPr>
              <a:t> </a:t>
            </a:r>
            <a:r>
              <a:rPr lang="ru-RU" b="1" dirty="0">
                <a:solidFill>
                  <a:srgbClr val="006600"/>
                </a:solidFill>
                <a:latin typeface="Times New Roman" panose="02020603050405020304" pitchFamily="18" charset="0"/>
                <a:cs typeface="Times New Roman" panose="02020603050405020304" pitchFamily="18" charset="0"/>
              </a:rPr>
              <a:t>подлежат средства измерений, находившиеся в </a:t>
            </a:r>
            <a:r>
              <a:rPr lang="ru-RU" b="1" dirty="0">
                <a:solidFill>
                  <a:srgbClr val="0000FF"/>
                </a:solidFill>
                <a:latin typeface="Times New Roman" panose="02020603050405020304" pitchFamily="18" charset="0"/>
                <a:cs typeface="Times New Roman" panose="02020603050405020304" pitchFamily="18" charset="0"/>
              </a:rPr>
              <a:t>эксплуатации</a:t>
            </a:r>
            <a:r>
              <a:rPr lang="ru-RU" b="1" dirty="0">
                <a:solidFill>
                  <a:schemeClr val="bg1"/>
                </a:solidFill>
                <a:latin typeface="Times New Roman" panose="02020603050405020304" pitchFamily="18" charset="0"/>
                <a:cs typeface="Times New Roman" panose="02020603050405020304" pitchFamily="18" charset="0"/>
              </a:rPr>
              <a:t> </a:t>
            </a:r>
            <a:r>
              <a:rPr lang="ru-RU" b="1" dirty="0">
                <a:solidFill>
                  <a:srgbClr val="006600"/>
                </a:solidFill>
                <a:latin typeface="Times New Roman" panose="02020603050405020304" pitchFamily="18" charset="0"/>
                <a:cs typeface="Times New Roman" panose="02020603050405020304" pitchFamily="18" charset="0"/>
              </a:rPr>
              <a:t>или на </a:t>
            </a:r>
            <a:r>
              <a:rPr lang="ru-RU" b="1" dirty="0">
                <a:solidFill>
                  <a:srgbClr val="0000FF"/>
                </a:solidFill>
                <a:latin typeface="Times New Roman" panose="02020603050405020304" pitchFamily="18" charset="0"/>
                <a:cs typeface="Times New Roman" panose="02020603050405020304" pitchFamily="18" charset="0"/>
              </a:rPr>
              <a:t>хранении</a:t>
            </a:r>
            <a:r>
              <a:rPr lang="ru-RU" b="1" dirty="0">
                <a:solidFill>
                  <a:schemeClr val="bg1"/>
                </a:solidFill>
                <a:latin typeface="Times New Roman" panose="02020603050405020304" pitchFamily="18" charset="0"/>
                <a:cs typeface="Times New Roman" panose="02020603050405020304" pitchFamily="18" charset="0"/>
              </a:rPr>
              <a:t> </a:t>
            </a:r>
            <a:r>
              <a:rPr lang="ru-RU" b="1" dirty="0">
                <a:solidFill>
                  <a:srgbClr val="006600"/>
                </a:solidFill>
                <a:latin typeface="Times New Roman" panose="02020603050405020304" pitchFamily="18" charset="0"/>
                <a:cs typeface="Times New Roman" panose="02020603050405020304" pitchFamily="18" charset="0"/>
              </a:rPr>
              <a:t>через определенные </a:t>
            </a:r>
            <a:r>
              <a:rPr lang="ru-RU" b="1" dirty="0" err="1">
                <a:solidFill>
                  <a:srgbClr val="0000FF"/>
                </a:solidFill>
                <a:latin typeface="Times New Roman" panose="02020603050405020304" pitchFamily="18" charset="0"/>
                <a:cs typeface="Times New Roman" panose="02020603050405020304" pitchFamily="18" charset="0"/>
              </a:rPr>
              <a:t>межповерочные</a:t>
            </a:r>
            <a:r>
              <a:rPr lang="ru-RU" b="1" dirty="0">
                <a:solidFill>
                  <a:srgbClr val="0000FF"/>
                </a:solidFill>
                <a:latin typeface="Times New Roman" panose="02020603050405020304" pitchFamily="18" charset="0"/>
                <a:cs typeface="Times New Roman" panose="02020603050405020304" pitchFamily="18" charset="0"/>
              </a:rPr>
              <a:t> интервалы времени</a:t>
            </a:r>
            <a:r>
              <a:rPr lang="ru-RU" b="1" dirty="0">
                <a:solidFill>
                  <a:srgbClr val="006600"/>
                </a:solidFill>
                <a:latin typeface="Times New Roman" panose="02020603050405020304" pitchFamily="18" charset="0"/>
                <a:cs typeface="Times New Roman" panose="02020603050405020304" pitchFamily="18" charset="0"/>
              </a:rPr>
              <a:t>.</a:t>
            </a:r>
          </a:p>
          <a:p>
            <a:r>
              <a:rPr lang="ru-RU" sz="1700" b="1" i="1" u="sng" dirty="0" smtClean="0">
                <a:solidFill>
                  <a:srgbClr val="FF0000"/>
                </a:solidFill>
              </a:rPr>
              <a:t>Периодическая поверка</a:t>
            </a:r>
            <a:r>
              <a:rPr lang="ru-RU" sz="1700" b="1" i="1" dirty="0" smtClean="0">
                <a:solidFill>
                  <a:srgbClr val="FF0000"/>
                </a:solidFill>
              </a:rPr>
              <a:t> </a:t>
            </a:r>
            <a:r>
              <a:rPr lang="ru-RU" sz="1700" b="1" dirty="0" smtClean="0">
                <a:solidFill>
                  <a:srgbClr val="006600"/>
                </a:solidFill>
              </a:rPr>
              <a:t>– проводится по </a:t>
            </a:r>
            <a:r>
              <a:rPr lang="ru-RU" sz="1700" b="1" dirty="0">
                <a:solidFill>
                  <a:srgbClr val="006600"/>
                </a:solidFill>
              </a:rPr>
              <a:t>календарю, который устанавливается нормативно-правовыми актами</a:t>
            </a:r>
            <a:endParaRPr lang="ru-RU" sz="1700" b="1" dirty="0" smtClean="0">
              <a:solidFill>
                <a:srgbClr val="006600"/>
              </a:solidFill>
              <a:latin typeface="Times New Roman" panose="02020603050405020304" pitchFamily="18" charset="0"/>
              <a:cs typeface="Times New Roman" panose="02020603050405020304" pitchFamily="18" charset="0"/>
            </a:endParaRPr>
          </a:p>
          <a:p>
            <a:r>
              <a:rPr lang="ru-RU" sz="1600" b="1" dirty="0" err="1" smtClean="0">
                <a:solidFill>
                  <a:srgbClr val="00CC00"/>
                </a:solidFill>
                <a:latin typeface="Times New Roman" panose="02020603050405020304" pitchFamily="18" charset="0"/>
                <a:cs typeface="Times New Roman" panose="02020603050405020304" pitchFamily="18" charset="0"/>
              </a:rPr>
              <a:t>Межповерочные</a:t>
            </a:r>
            <a:r>
              <a:rPr lang="ru-RU" sz="1600" b="1" dirty="0" smtClean="0">
                <a:solidFill>
                  <a:srgbClr val="00CC00"/>
                </a:solidFill>
                <a:latin typeface="Times New Roman" panose="02020603050405020304" pitchFamily="18" charset="0"/>
                <a:cs typeface="Times New Roman" panose="02020603050405020304" pitchFamily="18" charset="0"/>
              </a:rPr>
              <a:t> </a:t>
            </a:r>
            <a:r>
              <a:rPr lang="ru-RU" sz="1600" b="1" dirty="0">
                <a:solidFill>
                  <a:srgbClr val="00CC00"/>
                </a:solidFill>
                <a:latin typeface="Times New Roman" panose="02020603050405020304" pitchFamily="18" charset="0"/>
                <a:cs typeface="Times New Roman" panose="02020603050405020304" pitchFamily="18" charset="0"/>
              </a:rPr>
              <a:t>интервалы времени </a:t>
            </a:r>
            <a:r>
              <a:rPr lang="ru-RU" sz="1600" b="1" dirty="0" smtClean="0">
                <a:solidFill>
                  <a:srgbClr val="00CC00"/>
                </a:solidFill>
                <a:latin typeface="Times New Roman" panose="02020603050405020304" pitchFamily="18" charset="0"/>
                <a:cs typeface="Times New Roman" panose="02020603050405020304" pitchFamily="18" charset="0"/>
              </a:rPr>
              <a:t>(МПИ) </a:t>
            </a:r>
            <a:r>
              <a:rPr lang="ru-RU" sz="1600" b="1" dirty="0" smtClean="0">
                <a:solidFill>
                  <a:schemeClr val="bg1"/>
                </a:solidFill>
                <a:latin typeface="Times New Roman" panose="02020603050405020304" pitchFamily="18" charset="0"/>
                <a:cs typeface="Times New Roman" panose="02020603050405020304" pitchFamily="18" charset="0"/>
              </a:rPr>
              <a:t>для </a:t>
            </a:r>
            <a:r>
              <a:rPr lang="ru-RU" sz="1600" b="1" dirty="0">
                <a:solidFill>
                  <a:schemeClr val="bg1"/>
                </a:solidFill>
                <a:latin typeface="Times New Roman" panose="02020603050405020304" pitchFamily="18" charset="0"/>
                <a:cs typeface="Times New Roman" panose="02020603050405020304" pitchFamily="18" charset="0"/>
              </a:rPr>
              <a:t>периодической поверки устанавливаются нормативными документами по поверке в зависимости от стабильности того или иного СИ и могут устанавливаться </a:t>
            </a:r>
            <a:r>
              <a:rPr lang="ru-RU" sz="1600" b="1" dirty="0">
                <a:solidFill>
                  <a:srgbClr val="0000FF"/>
                </a:solidFill>
                <a:latin typeface="Times New Roman" panose="02020603050405020304" pitchFamily="18" charset="0"/>
                <a:cs typeface="Times New Roman" panose="02020603050405020304" pitchFamily="18" charset="0"/>
              </a:rPr>
              <a:t>от нескольких месяцев до нескольких лет</a:t>
            </a:r>
            <a:r>
              <a:rPr lang="ru-RU" sz="1600" b="1" dirty="0">
                <a:solidFill>
                  <a:schemeClr val="bg1"/>
                </a:solidFill>
                <a:latin typeface="Times New Roman" panose="02020603050405020304" pitchFamily="18" charset="0"/>
                <a:cs typeface="Times New Roman" panose="02020603050405020304" pitchFamily="18" charset="0"/>
              </a:rPr>
              <a:t>. </a:t>
            </a:r>
            <a:endParaRPr lang="ru-RU" sz="1600" b="1" dirty="0" smtClean="0">
              <a:solidFill>
                <a:schemeClr val="bg1"/>
              </a:solidFill>
              <a:latin typeface="Times New Roman" panose="02020603050405020304" pitchFamily="18" charset="0"/>
              <a:cs typeface="Times New Roman" panose="02020603050405020304" pitchFamily="18" charset="0"/>
            </a:endParaRPr>
          </a:p>
          <a:p>
            <a:endParaRPr lang="ru-RU" sz="500" dirty="0" smtClean="0">
              <a:solidFill>
                <a:srgbClr val="006600"/>
              </a:solidFill>
              <a:latin typeface="Times New Roman" panose="02020603050405020304" pitchFamily="18" charset="0"/>
              <a:cs typeface="Times New Roman" panose="02020603050405020304" pitchFamily="18" charset="0"/>
            </a:endParaRPr>
          </a:p>
          <a:p>
            <a:r>
              <a:rPr lang="ru-RU" sz="1350" dirty="0" smtClean="0">
                <a:solidFill>
                  <a:srgbClr val="006600"/>
                </a:solidFill>
                <a:latin typeface="Times New Roman" panose="02020603050405020304" pitchFamily="18" charset="0"/>
                <a:cs typeface="Times New Roman" panose="02020603050405020304" pitchFamily="18" charset="0"/>
              </a:rPr>
              <a:t>Процедура </a:t>
            </a:r>
            <a:r>
              <a:rPr lang="ru-RU" sz="1350" dirty="0">
                <a:solidFill>
                  <a:srgbClr val="006600"/>
                </a:solidFill>
                <a:latin typeface="Times New Roman" panose="02020603050405020304" pitchFamily="18" charset="0"/>
                <a:cs typeface="Times New Roman" panose="02020603050405020304" pitchFamily="18" charset="0"/>
              </a:rPr>
              <a:t>актуальна для приборов, которые находятся </a:t>
            </a:r>
            <a:r>
              <a:rPr lang="ru-RU" sz="1350" b="1" dirty="0">
                <a:solidFill>
                  <a:srgbClr val="006600"/>
                </a:solidFill>
                <a:latin typeface="Times New Roman" panose="02020603050405020304" pitchFamily="18" charset="0"/>
                <a:cs typeface="Times New Roman" panose="02020603050405020304" pitchFamily="18" charset="0"/>
              </a:rPr>
              <a:t>в эксплуатации или на хранении</a:t>
            </a:r>
            <a:r>
              <a:rPr lang="ru-RU" sz="1350" dirty="0">
                <a:solidFill>
                  <a:srgbClr val="006600"/>
                </a:solidFill>
                <a:latin typeface="Times New Roman" panose="02020603050405020304" pitchFamily="18" charset="0"/>
                <a:cs typeface="Times New Roman" panose="02020603050405020304" pitchFamily="18" charset="0"/>
              </a:rPr>
              <a:t>. Для определенного типа устройств утверждена своя периодичность поверки – </a:t>
            </a:r>
            <a:r>
              <a:rPr lang="ru-RU" sz="1350" b="1" dirty="0" err="1">
                <a:solidFill>
                  <a:srgbClr val="0000FF"/>
                </a:solidFill>
                <a:latin typeface="Times New Roman" panose="02020603050405020304" pitchFamily="18" charset="0"/>
                <a:cs typeface="Times New Roman" panose="02020603050405020304" pitchFamily="18" charset="0"/>
              </a:rPr>
              <a:t>межповерочный</a:t>
            </a:r>
            <a:r>
              <a:rPr lang="ru-RU" sz="1350" b="1" dirty="0">
                <a:solidFill>
                  <a:srgbClr val="0000FF"/>
                </a:solidFill>
                <a:latin typeface="Times New Roman" panose="02020603050405020304" pitchFamily="18" charset="0"/>
                <a:cs typeface="Times New Roman" panose="02020603050405020304" pitchFamily="18" charset="0"/>
              </a:rPr>
              <a:t> интервал (МПИ)</a:t>
            </a:r>
            <a:r>
              <a:rPr lang="ru-RU" sz="1350" dirty="0">
                <a:solidFill>
                  <a:srgbClr val="006600"/>
                </a:solidFill>
                <a:latin typeface="Times New Roman" panose="02020603050405020304" pitchFamily="18" charset="0"/>
                <a:cs typeface="Times New Roman" panose="02020603050405020304" pitchFamily="18" charset="0"/>
              </a:rPr>
              <a:t>. Он определяется в соответствии с нормативными требованиями </a:t>
            </a:r>
            <a:r>
              <a:rPr lang="ru-RU" sz="1350" b="1" dirty="0">
                <a:solidFill>
                  <a:srgbClr val="0000FF"/>
                </a:solidFill>
                <a:latin typeface="Times New Roman" panose="02020603050405020304" pitchFamily="18" charset="0"/>
                <a:cs typeface="Times New Roman" panose="02020603050405020304" pitchFamily="18" charset="0"/>
              </a:rPr>
              <a:t>РМГ 74-2004</a:t>
            </a:r>
            <a:r>
              <a:rPr lang="ru-RU" sz="1350" dirty="0">
                <a:solidFill>
                  <a:srgbClr val="006600"/>
                </a:solidFill>
                <a:latin typeface="Times New Roman" panose="02020603050405020304" pitchFamily="18" charset="0"/>
                <a:cs typeface="Times New Roman" panose="02020603050405020304" pitchFamily="18" charset="0"/>
              </a:rPr>
              <a:t>. Иногда МПИ корректируются. На изменение интервалов может повлиять экономическая целесообразность, а также новые обстоятельства, выявленные в ходе эксплуатации средств измерения. С одной стороны, увеличение </a:t>
            </a:r>
            <a:r>
              <a:rPr lang="ru-RU" sz="1350" dirty="0" err="1">
                <a:solidFill>
                  <a:srgbClr val="006600"/>
                </a:solidFill>
                <a:latin typeface="Times New Roman" panose="02020603050405020304" pitchFamily="18" charset="0"/>
                <a:cs typeface="Times New Roman" panose="02020603050405020304" pitchFamily="18" charset="0"/>
              </a:rPr>
              <a:t>межповерочного</a:t>
            </a:r>
            <a:r>
              <a:rPr lang="ru-RU" sz="1350" dirty="0">
                <a:solidFill>
                  <a:srgbClr val="006600"/>
                </a:solidFill>
                <a:latin typeface="Times New Roman" panose="02020603050405020304" pitchFamily="18" charset="0"/>
                <a:cs typeface="Times New Roman" panose="02020603050405020304" pitchFamily="18" charset="0"/>
              </a:rPr>
              <a:t> интервала позволяет уменьшить расходы на осуществление исследований, с другой – возрастает риск применения неисправных устройств с недопустимой погрешностью. </a:t>
            </a:r>
            <a:endParaRPr lang="ru-RU" sz="1350" dirty="0" smtClean="0">
              <a:solidFill>
                <a:srgbClr val="006600"/>
              </a:solidFill>
              <a:latin typeface="Times New Roman" panose="02020603050405020304" pitchFamily="18" charset="0"/>
              <a:cs typeface="Times New Roman" panose="02020603050405020304" pitchFamily="18" charset="0"/>
            </a:endParaRPr>
          </a:p>
          <a:p>
            <a:r>
              <a:rPr lang="ru-RU" sz="1350" dirty="0" smtClean="0">
                <a:solidFill>
                  <a:srgbClr val="006600"/>
                </a:solidFill>
                <a:latin typeface="Times New Roman" panose="02020603050405020304" pitchFamily="18" charset="0"/>
                <a:cs typeface="Times New Roman" panose="02020603050405020304" pitchFamily="18" charset="0"/>
              </a:rPr>
              <a:t>Оптимизацией </a:t>
            </a:r>
            <a:r>
              <a:rPr lang="ru-RU" sz="1350" dirty="0">
                <a:solidFill>
                  <a:srgbClr val="006600"/>
                </a:solidFill>
                <a:latin typeface="Times New Roman" panose="02020603050405020304" pitchFamily="18" charset="0"/>
                <a:cs typeface="Times New Roman" panose="02020603050405020304" pitchFamily="18" charset="0"/>
              </a:rPr>
              <a:t>и корректировкой продолжительности МПИ занимаются органы ГМС РФ и </a:t>
            </a:r>
            <a:r>
              <a:rPr lang="ru-RU" sz="1350" dirty="0" smtClean="0">
                <a:solidFill>
                  <a:srgbClr val="006600"/>
                </a:solidFill>
                <a:latin typeface="Times New Roman" panose="02020603050405020304" pitchFamily="18" charset="0"/>
                <a:cs typeface="Times New Roman" panose="02020603050405020304" pitchFamily="18" charset="0"/>
              </a:rPr>
              <a:t>Росстандарта.</a:t>
            </a:r>
            <a:endParaRPr lang="ru-RU" sz="1350" dirty="0">
              <a:solidFill>
                <a:srgbClr val="006600"/>
              </a:solidFill>
              <a:latin typeface="Times New Roman" panose="02020603050405020304" pitchFamily="18" charset="0"/>
              <a:cs typeface="Times New Roman" panose="02020603050405020304" pitchFamily="18" charset="0"/>
            </a:endParaRPr>
          </a:p>
          <a:p>
            <a:r>
              <a:rPr lang="ru-RU" sz="1350" dirty="0">
                <a:solidFill>
                  <a:srgbClr val="006600"/>
                </a:solidFill>
                <a:latin typeface="Times New Roman" panose="02020603050405020304" pitchFamily="18" charset="0"/>
                <a:cs typeface="Times New Roman" panose="02020603050405020304" pitchFamily="18" charset="0"/>
              </a:rPr>
              <a:t>Контрольное мероприятие чаще всего организуется на территории пользователя СИ или на предприятии, имеющем аккредитацию метрологических органов на осуществление поверки. Для проведения достоверных испытаний могут понадобиться также стационарные пункты поверки или метрологические эталоны. В любом случае законодательство обязывает юридические и физические лица, применяющие измерительные приборы, иметь все необходимое для анализа оборудования.</a:t>
            </a:r>
          </a:p>
          <a:p>
            <a:r>
              <a:rPr lang="ru-RU" sz="1350" b="1" dirty="0">
                <a:solidFill>
                  <a:srgbClr val="0000FF"/>
                </a:solidFill>
                <a:latin typeface="Times New Roman" panose="02020603050405020304" pitchFamily="18" charset="0"/>
                <a:cs typeface="Times New Roman" panose="02020603050405020304" pitchFamily="18" charset="0"/>
              </a:rPr>
              <a:t>При организации мероприятия органами ГМС на местах, владельцы устройств должны:</a:t>
            </a:r>
          </a:p>
          <a:p>
            <a:pPr marL="452438" lvl="1" indent="-276225">
              <a:buFont typeface="+mj-lt"/>
              <a:buAutoNum type="arabicParenR"/>
            </a:pPr>
            <a:r>
              <a:rPr lang="ru-RU" sz="1350" dirty="0">
                <a:solidFill>
                  <a:srgbClr val="006600"/>
                </a:solidFill>
                <a:latin typeface="Times New Roman" panose="02020603050405020304" pitchFamily="18" charset="0"/>
                <a:cs typeface="Times New Roman" panose="02020603050405020304" pitchFamily="18" charset="0"/>
              </a:rPr>
              <a:t>осуществить доставку СИ к месту экспертизы;</a:t>
            </a:r>
          </a:p>
          <a:p>
            <a:pPr marL="452438" lvl="1" indent="-276225">
              <a:buFont typeface="+mj-lt"/>
              <a:buAutoNum type="arabicParenR"/>
            </a:pPr>
            <a:r>
              <a:rPr lang="ru-RU" sz="1350" dirty="0">
                <a:solidFill>
                  <a:srgbClr val="006600"/>
                </a:solidFill>
                <a:latin typeface="Times New Roman" panose="02020603050405020304" pitchFamily="18" charset="0"/>
                <a:cs typeface="Times New Roman" panose="02020603050405020304" pitchFamily="18" charset="0"/>
              </a:rPr>
              <a:t>предоставить помещение и выделить персонал для помощи в исследовании;</a:t>
            </a:r>
          </a:p>
          <a:p>
            <a:pPr marL="452438" lvl="1" indent="-276225">
              <a:buFont typeface="+mj-lt"/>
              <a:buAutoNum type="arabicParenR"/>
            </a:pPr>
            <a:r>
              <a:rPr lang="ru-RU" sz="1350" dirty="0">
                <a:solidFill>
                  <a:srgbClr val="006600"/>
                </a:solidFill>
                <a:latin typeface="Times New Roman" panose="02020603050405020304" pitchFamily="18" charset="0"/>
                <a:cs typeface="Times New Roman" panose="02020603050405020304" pitchFamily="18" charset="0"/>
              </a:rPr>
              <a:t>обеспечить надлежащее хранение метрологических эталонов и других приспособлений органов ГМС;</a:t>
            </a:r>
          </a:p>
          <a:p>
            <a:pPr marL="452438" lvl="1" indent="-276225">
              <a:buFont typeface="+mj-lt"/>
              <a:buAutoNum type="arabicParenR"/>
            </a:pPr>
            <a:r>
              <a:rPr lang="ru-RU" sz="1350" dirty="0">
                <a:solidFill>
                  <a:srgbClr val="006600"/>
                </a:solidFill>
                <a:latin typeface="Times New Roman" panose="02020603050405020304" pitchFamily="18" charset="0"/>
                <a:cs typeface="Times New Roman" panose="02020603050405020304" pitchFamily="18" charset="0"/>
              </a:rPr>
              <a:t>при использовании мобильной лаборатории, обеспечить доступ к необходимым коммуникациям.</a:t>
            </a:r>
          </a:p>
          <a:p>
            <a:r>
              <a:rPr lang="ru-RU" sz="1350" dirty="0">
                <a:solidFill>
                  <a:srgbClr val="006600"/>
                </a:solidFill>
                <a:latin typeface="Times New Roman" panose="02020603050405020304" pitchFamily="18" charset="0"/>
                <a:cs typeface="Times New Roman" panose="02020603050405020304" pitchFamily="18" charset="0"/>
              </a:rPr>
              <a:t>Периодическую проверку могут избежать приборы, находящиеся на консервации. Сложносоставные устройства могут проходить частичную поверку по решению главного метролога с соответствующей записью в отчетных документах</a:t>
            </a:r>
            <a:r>
              <a:rPr lang="ru-RU" sz="1350" dirty="0" smtClean="0">
                <a:solidFill>
                  <a:srgbClr val="006600"/>
                </a:solidFill>
                <a:latin typeface="Times New Roman" panose="02020603050405020304" pitchFamily="18" charset="0"/>
                <a:cs typeface="Times New Roman" panose="02020603050405020304" pitchFamily="18" charset="0"/>
              </a:rPr>
              <a:t>.</a:t>
            </a:r>
            <a:endParaRPr lang="ru-RU" sz="1350" b="1" dirty="0">
              <a:solidFill>
                <a:srgbClr val="006600"/>
              </a:solidFill>
              <a:latin typeface="Times New Roman" panose="02020603050405020304" pitchFamily="18" charset="0"/>
              <a:cs typeface="Times New Roman" panose="02020603050405020304" pitchFamily="18" charset="0"/>
            </a:endParaRPr>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a:bodyPr>
          <a:lstStyle/>
          <a:p>
            <a:pPr algn="ctr">
              <a:lnSpc>
                <a:spcPct val="90000"/>
              </a:lnSpc>
            </a:pPr>
            <a:r>
              <a:rPr lang="ru-RU" sz="1800" b="1" dirty="0" smtClean="0">
                <a:solidFill>
                  <a:srgbClr val="FF0000"/>
                </a:solidFill>
                <a:latin typeface="Book Antiqua" pitchFamily="18" charset="0"/>
              </a:rPr>
              <a:t>Государственный метрологический контроль и надзор </a:t>
            </a:r>
            <a:r>
              <a:rPr lang="en-US" sz="2000" b="1" dirty="0">
                <a:solidFill>
                  <a:srgbClr val="FF0000"/>
                </a:solidFill>
                <a:latin typeface="Book Antiqua" pitchFamily="18" charset="0"/>
              </a:rPr>
              <a:t/>
            </a:r>
            <a:br>
              <a:rPr lang="en-US" sz="2000" b="1" dirty="0">
                <a:solidFill>
                  <a:srgbClr val="FF0000"/>
                </a:solidFill>
                <a:latin typeface="Book Antiqua" pitchFamily="18" charset="0"/>
              </a:rPr>
            </a:br>
            <a:r>
              <a:rPr lang="ru-RU" sz="2000" b="1" dirty="0">
                <a:solidFill>
                  <a:srgbClr val="FF0000"/>
                </a:solidFill>
                <a:latin typeface="Times New Roman" panose="02020603050405020304" pitchFamily="18" charset="0"/>
                <a:cs typeface="Times New Roman" panose="02020603050405020304" pitchFamily="18" charset="0"/>
              </a:rPr>
              <a:t>2)</a:t>
            </a:r>
            <a:r>
              <a:rPr lang="ru-RU" sz="2000" b="1" dirty="0">
                <a:solidFill>
                  <a:srgbClr val="0000FF"/>
                </a:solidFill>
                <a:latin typeface="Times New Roman" panose="02020603050405020304" pitchFamily="18" charset="0"/>
                <a:cs typeface="Times New Roman" panose="02020603050405020304" pitchFamily="18" charset="0"/>
              </a:rPr>
              <a:t> </a:t>
            </a:r>
            <a:r>
              <a:rPr lang="ru-RU" sz="2000" b="1" u="sng" dirty="0">
                <a:solidFill>
                  <a:srgbClr val="006600"/>
                </a:solidFill>
                <a:latin typeface="Times New Roman" panose="02020603050405020304" pitchFamily="18" charset="0"/>
                <a:cs typeface="Times New Roman" panose="02020603050405020304" pitchFamily="18" charset="0"/>
              </a:rPr>
              <a:t>ПЕРЕОДИЧЕСКАЯ </a:t>
            </a:r>
            <a:r>
              <a:rPr lang="ru-RU" sz="2000" b="1" u="sng" dirty="0" smtClean="0">
                <a:solidFill>
                  <a:srgbClr val="006600"/>
                </a:solidFill>
                <a:latin typeface="Times New Roman" panose="02020603050405020304" pitchFamily="18" charset="0"/>
                <a:cs typeface="Times New Roman" panose="02020603050405020304" pitchFamily="18" charset="0"/>
              </a:rPr>
              <a:t>ПОВЕРКА</a:t>
            </a:r>
            <a:r>
              <a:rPr lang="ru-RU" sz="2000" b="1" dirty="0" smtClean="0">
                <a:solidFill>
                  <a:srgbClr val="0000FF"/>
                </a:solidFill>
                <a:latin typeface="Times New Roman" panose="02020603050405020304" pitchFamily="18" charset="0"/>
                <a:cs typeface="Times New Roman" panose="02020603050405020304" pitchFamily="18" charset="0"/>
              </a:rPr>
              <a:t> СРЕДСТВ ИЗМЕРЕНИЙ</a:t>
            </a:r>
          </a:p>
        </p:txBody>
      </p:sp>
    </p:spTree>
    <p:extLst>
      <p:ext uri="{BB962C8B-B14F-4D97-AF65-F5344CB8AC3E}">
        <p14:creationId xmlns:p14="http://schemas.microsoft.com/office/powerpoint/2010/main" val="33258809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38</a:t>
            </a:fld>
            <a:endParaRPr lang="ru-RU" sz="1600" dirty="0"/>
          </a:p>
        </p:txBody>
      </p:sp>
      <p:sp>
        <p:nvSpPr>
          <p:cNvPr id="3" name="Прямоугольник 2"/>
          <p:cNvSpPr/>
          <p:nvPr/>
        </p:nvSpPr>
        <p:spPr>
          <a:xfrm>
            <a:off x="79082" y="908720"/>
            <a:ext cx="8985836" cy="3970318"/>
          </a:xfrm>
          <a:prstGeom prst="rect">
            <a:avLst/>
          </a:prstGeom>
          <a:solidFill>
            <a:schemeClr val="tx1"/>
          </a:solidFill>
        </p:spPr>
        <p:txBody>
          <a:bodyPr wrap="square">
            <a:spAutoFit/>
          </a:bodyPr>
          <a:lstStyle/>
          <a:p>
            <a:r>
              <a:rPr lang="ru-RU" sz="2000" b="1" i="1" u="sng" dirty="0" smtClean="0">
                <a:solidFill>
                  <a:srgbClr val="FF0000"/>
                </a:solidFill>
                <a:latin typeface="Times New Roman" panose="02020603050405020304" pitchFamily="18" charset="0"/>
                <a:cs typeface="Times New Roman" panose="02020603050405020304" pitchFamily="18" charset="0"/>
              </a:rPr>
              <a:t>Внеочередная поверка</a:t>
            </a:r>
            <a:r>
              <a:rPr lang="ru-RU" sz="2000" b="1" i="1" dirty="0" smtClean="0">
                <a:solidFill>
                  <a:srgbClr val="FF0000"/>
                </a:solidFill>
                <a:latin typeface="Times New Roman" panose="02020603050405020304" pitchFamily="18" charset="0"/>
                <a:cs typeface="Times New Roman" panose="02020603050405020304" pitchFamily="18" charset="0"/>
              </a:rPr>
              <a:t> </a:t>
            </a:r>
            <a:r>
              <a:rPr lang="ru-RU" sz="2000" b="1" dirty="0" smtClean="0">
                <a:solidFill>
                  <a:srgbClr val="0000FF"/>
                </a:solidFill>
                <a:latin typeface="Times New Roman" panose="02020603050405020304" pitchFamily="18" charset="0"/>
                <a:cs typeface="Times New Roman" panose="02020603050405020304" pitchFamily="18" charset="0"/>
              </a:rPr>
              <a:t>проводится </a:t>
            </a:r>
            <a:r>
              <a:rPr lang="ru-RU" sz="2000" b="1" dirty="0">
                <a:solidFill>
                  <a:srgbClr val="0000FF"/>
                </a:solidFill>
                <a:latin typeface="Times New Roman" panose="02020603050405020304" pitchFamily="18" charset="0"/>
                <a:cs typeface="Times New Roman" panose="02020603050405020304" pitchFamily="18" charset="0"/>
              </a:rPr>
              <a:t>при возникновении непредвиденных </a:t>
            </a:r>
            <a:r>
              <a:rPr lang="ru-RU" sz="2000" b="1" dirty="0" smtClean="0">
                <a:solidFill>
                  <a:srgbClr val="0000FF"/>
                </a:solidFill>
                <a:latin typeface="Times New Roman" panose="02020603050405020304" pitchFamily="18" charset="0"/>
                <a:cs typeface="Times New Roman" panose="02020603050405020304" pitchFamily="18" charset="0"/>
              </a:rPr>
              <a:t>ситуаций (</a:t>
            </a:r>
            <a:r>
              <a:rPr lang="ru-RU" sz="2000" b="1" dirty="0">
                <a:solidFill>
                  <a:srgbClr val="0000FF"/>
                </a:solidFill>
                <a:latin typeface="Times New Roman" panose="02020603050405020304" pitchFamily="18" charset="0"/>
                <a:cs typeface="Times New Roman" panose="02020603050405020304" pitchFamily="18" charset="0"/>
              </a:rPr>
              <a:t>в связи с определенными </a:t>
            </a:r>
            <a:r>
              <a:rPr lang="ru-RU" sz="2000" b="1" dirty="0" smtClean="0">
                <a:solidFill>
                  <a:srgbClr val="0000FF"/>
                </a:solidFill>
                <a:latin typeface="Times New Roman" panose="02020603050405020304" pitchFamily="18" charset="0"/>
                <a:cs typeface="Times New Roman" panose="02020603050405020304" pitchFamily="18" charset="0"/>
              </a:rPr>
              <a:t>обстоятельствами). </a:t>
            </a:r>
          </a:p>
          <a:p>
            <a:endParaRPr lang="ru-RU" sz="800" b="1" dirty="0">
              <a:solidFill>
                <a:srgbClr val="0000FF"/>
              </a:solidFill>
              <a:latin typeface="Times New Roman" panose="02020603050405020304" pitchFamily="18" charset="0"/>
              <a:cs typeface="Times New Roman" panose="02020603050405020304" pitchFamily="18" charset="0"/>
            </a:endParaRPr>
          </a:p>
          <a:p>
            <a:pPr marL="363538" indent="-363538">
              <a:buClr>
                <a:srgbClr val="FF0000"/>
              </a:buClr>
              <a:buFont typeface="Wingdings" panose="05000000000000000000" pitchFamily="2" charset="2"/>
              <a:buChar char="q"/>
            </a:pPr>
            <a:r>
              <a:rPr lang="ru-RU" b="1" dirty="0" smtClean="0">
                <a:solidFill>
                  <a:srgbClr val="006600"/>
                </a:solidFill>
                <a:latin typeface="Times New Roman" panose="02020603050405020304" pitchFamily="18" charset="0"/>
                <a:cs typeface="Times New Roman" panose="02020603050405020304" pitchFamily="18" charset="0"/>
              </a:rPr>
              <a:t>Это </a:t>
            </a:r>
            <a:r>
              <a:rPr lang="ru-RU" b="1" dirty="0">
                <a:solidFill>
                  <a:srgbClr val="006600"/>
                </a:solidFill>
                <a:latin typeface="Times New Roman" panose="02020603050405020304" pitchFamily="18" charset="0"/>
                <a:cs typeface="Times New Roman" panose="02020603050405020304" pitchFamily="18" charset="0"/>
              </a:rPr>
              <a:t>может быть изменение порядка использования прибора, падение, превышение максимально допустимых пределов измерения, критические условия работы</a:t>
            </a:r>
            <a:r>
              <a:rPr lang="ru-RU" b="1" dirty="0" smtClean="0">
                <a:solidFill>
                  <a:srgbClr val="006600"/>
                </a:solidFill>
                <a:latin typeface="Times New Roman" panose="02020603050405020304" pitchFamily="18" charset="0"/>
                <a:cs typeface="Times New Roman" panose="02020603050405020304" pitchFamily="18" charset="0"/>
              </a:rPr>
              <a:t>.</a:t>
            </a:r>
          </a:p>
          <a:p>
            <a:pPr marL="363538" indent="-363538">
              <a:buClr>
                <a:srgbClr val="FF0000"/>
              </a:buClr>
              <a:buFont typeface="Wingdings" panose="05000000000000000000" pitchFamily="2" charset="2"/>
              <a:buChar char="q"/>
            </a:pPr>
            <a:endParaRPr lang="ru-RU" sz="800" b="1" dirty="0">
              <a:solidFill>
                <a:srgbClr val="006600"/>
              </a:solidFill>
              <a:latin typeface="Times New Roman" panose="02020603050405020304" pitchFamily="18" charset="0"/>
              <a:cs typeface="Times New Roman" panose="02020603050405020304" pitchFamily="18" charset="0"/>
            </a:endParaRPr>
          </a:p>
          <a:p>
            <a:pPr marL="363538" indent="-363538">
              <a:buClr>
                <a:srgbClr val="FF0000"/>
              </a:buClr>
              <a:buFont typeface="Wingdings" panose="05000000000000000000" pitchFamily="2" charset="2"/>
              <a:buChar char="q"/>
            </a:pPr>
            <a:r>
              <a:rPr lang="ru-RU" b="1" dirty="0">
                <a:solidFill>
                  <a:srgbClr val="006600"/>
                </a:solidFill>
                <a:latin typeface="Times New Roman" panose="02020603050405020304" pitchFamily="18" charset="0"/>
                <a:cs typeface="Times New Roman" panose="02020603050405020304" pitchFamily="18" charset="0"/>
              </a:rPr>
              <a:t>Внеочередная поверка требуется перед началом применения СИ, которые простаивали на складе в законсервированном виде или долгое время были в пути. </a:t>
            </a:r>
            <a:endParaRPr lang="ru-RU" b="1" dirty="0" smtClean="0">
              <a:solidFill>
                <a:srgbClr val="006600"/>
              </a:solidFill>
              <a:latin typeface="Times New Roman" panose="02020603050405020304" pitchFamily="18" charset="0"/>
              <a:cs typeface="Times New Roman" panose="02020603050405020304" pitchFamily="18" charset="0"/>
            </a:endParaRPr>
          </a:p>
          <a:p>
            <a:pPr marL="363538" indent="-363538">
              <a:buClr>
                <a:srgbClr val="FF0000"/>
              </a:buClr>
              <a:buFont typeface="Wingdings" panose="05000000000000000000" pitchFamily="2" charset="2"/>
              <a:buChar char="q"/>
            </a:pPr>
            <a:endParaRPr lang="ru-RU" sz="800" b="1" dirty="0">
              <a:solidFill>
                <a:srgbClr val="006600"/>
              </a:solidFill>
              <a:latin typeface="Times New Roman" panose="02020603050405020304" pitchFamily="18" charset="0"/>
              <a:cs typeface="Times New Roman" panose="02020603050405020304" pitchFamily="18" charset="0"/>
            </a:endParaRPr>
          </a:p>
          <a:p>
            <a:pPr marL="363538" indent="-363538">
              <a:buClr>
                <a:srgbClr val="FF0000"/>
              </a:buClr>
              <a:buFont typeface="Wingdings" panose="05000000000000000000" pitchFamily="2" charset="2"/>
              <a:buChar char="q"/>
            </a:pPr>
            <a:r>
              <a:rPr lang="ru-RU" b="1" dirty="0" smtClean="0">
                <a:solidFill>
                  <a:srgbClr val="006600"/>
                </a:solidFill>
                <a:latin typeface="Times New Roman" panose="02020603050405020304" pitchFamily="18" charset="0"/>
                <a:cs typeface="Times New Roman" panose="02020603050405020304" pitchFamily="18" charset="0"/>
              </a:rPr>
              <a:t>Одной </a:t>
            </a:r>
            <a:r>
              <a:rPr lang="ru-RU" b="1" dirty="0">
                <a:solidFill>
                  <a:srgbClr val="006600"/>
                </a:solidFill>
                <a:latin typeface="Times New Roman" panose="02020603050405020304" pitchFamily="18" charset="0"/>
                <a:cs typeface="Times New Roman" panose="02020603050405020304" pitchFamily="18" charset="0"/>
              </a:rPr>
              <a:t>из причин для анализа устройства может стать нарушение поверочного клейма или утеря сопроводительной документации. </a:t>
            </a:r>
            <a:endParaRPr lang="ru-RU" b="1" dirty="0" smtClean="0">
              <a:solidFill>
                <a:srgbClr val="006600"/>
              </a:solidFill>
              <a:latin typeface="Times New Roman" panose="02020603050405020304" pitchFamily="18" charset="0"/>
              <a:cs typeface="Times New Roman" panose="02020603050405020304" pitchFamily="18" charset="0"/>
            </a:endParaRPr>
          </a:p>
          <a:p>
            <a:pPr marL="363538" indent="-363538">
              <a:buClr>
                <a:srgbClr val="FF0000"/>
              </a:buClr>
              <a:buFont typeface="Wingdings" panose="05000000000000000000" pitchFamily="2" charset="2"/>
              <a:buChar char="q"/>
            </a:pPr>
            <a:endParaRPr lang="ru-RU" sz="800" b="1" dirty="0">
              <a:solidFill>
                <a:srgbClr val="006600"/>
              </a:solidFill>
              <a:latin typeface="Times New Roman" panose="02020603050405020304" pitchFamily="18" charset="0"/>
              <a:cs typeface="Times New Roman" panose="02020603050405020304" pitchFamily="18" charset="0"/>
            </a:endParaRPr>
          </a:p>
          <a:p>
            <a:pPr marL="363538" indent="-363538">
              <a:buClr>
                <a:srgbClr val="FF0000"/>
              </a:buClr>
              <a:buFont typeface="Wingdings" panose="05000000000000000000" pitchFamily="2" charset="2"/>
              <a:buChar char="q"/>
            </a:pPr>
            <a:r>
              <a:rPr lang="ru-RU" b="1" dirty="0" smtClean="0">
                <a:solidFill>
                  <a:srgbClr val="006600"/>
                </a:solidFill>
                <a:latin typeface="Times New Roman" panose="02020603050405020304" pitchFamily="18" charset="0"/>
                <a:cs typeface="Times New Roman" panose="02020603050405020304" pitchFamily="18" charset="0"/>
              </a:rPr>
              <a:t>Процедура </a:t>
            </a:r>
            <a:r>
              <a:rPr lang="ru-RU" b="1" dirty="0">
                <a:solidFill>
                  <a:srgbClr val="006600"/>
                </a:solidFill>
                <a:latin typeface="Times New Roman" panose="02020603050405020304" pitchFamily="18" charset="0"/>
                <a:cs typeface="Times New Roman" panose="02020603050405020304" pitchFamily="18" charset="0"/>
              </a:rPr>
              <a:t>может назначаться для корректировки </a:t>
            </a:r>
            <a:r>
              <a:rPr lang="ru-RU" b="1" dirty="0" err="1" smtClean="0">
                <a:solidFill>
                  <a:srgbClr val="006600"/>
                </a:solidFill>
                <a:latin typeface="Times New Roman" panose="02020603050405020304" pitchFamily="18" charset="0"/>
                <a:cs typeface="Times New Roman" panose="02020603050405020304" pitchFamily="18" charset="0"/>
              </a:rPr>
              <a:t>межповерочного</a:t>
            </a:r>
            <a:r>
              <a:rPr lang="ru-RU" b="1" dirty="0" smtClean="0">
                <a:solidFill>
                  <a:srgbClr val="006600"/>
                </a:solidFill>
                <a:latin typeface="Times New Roman" panose="02020603050405020304" pitchFamily="18" charset="0"/>
                <a:cs typeface="Times New Roman" panose="02020603050405020304" pitchFamily="18" charset="0"/>
              </a:rPr>
              <a:t> интервала (МПИ) </a:t>
            </a:r>
            <a:r>
              <a:rPr lang="ru-RU" b="1" dirty="0">
                <a:solidFill>
                  <a:srgbClr val="006600"/>
                </a:solidFill>
                <a:latin typeface="Times New Roman" panose="02020603050405020304" pitchFamily="18" charset="0"/>
                <a:cs typeface="Times New Roman" panose="02020603050405020304" pitchFamily="18" charset="0"/>
              </a:rPr>
              <a:t>или для контроля итогов периодической поверки.</a:t>
            </a:r>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a:bodyPr>
          <a:lstStyle/>
          <a:p>
            <a:pPr algn="ctr">
              <a:lnSpc>
                <a:spcPct val="90000"/>
              </a:lnSpc>
            </a:pPr>
            <a:r>
              <a:rPr lang="ru-RU" sz="1800" b="1" dirty="0" smtClean="0">
                <a:solidFill>
                  <a:srgbClr val="FF0000"/>
                </a:solidFill>
                <a:latin typeface="Book Antiqua" pitchFamily="18" charset="0"/>
              </a:rPr>
              <a:t>Государственный метрологический контроль и надзор </a:t>
            </a:r>
            <a:r>
              <a:rPr lang="en-US" sz="2000" b="1" dirty="0">
                <a:solidFill>
                  <a:srgbClr val="FF0000"/>
                </a:solidFill>
                <a:latin typeface="Book Antiqua" pitchFamily="18" charset="0"/>
              </a:rPr>
              <a:t/>
            </a:r>
            <a:br>
              <a:rPr lang="en-US" sz="2000" b="1" dirty="0">
                <a:solidFill>
                  <a:srgbClr val="FF0000"/>
                </a:solidFill>
                <a:latin typeface="Book Antiqua"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3)</a:t>
            </a:r>
            <a:r>
              <a:rPr lang="ru-RU" sz="2000" b="1" dirty="0" smtClean="0">
                <a:solidFill>
                  <a:srgbClr val="0000FF"/>
                </a:solidFill>
                <a:latin typeface="Times New Roman" panose="02020603050405020304" pitchFamily="18" charset="0"/>
                <a:cs typeface="Times New Roman" panose="02020603050405020304" pitchFamily="18" charset="0"/>
              </a:rPr>
              <a:t> </a:t>
            </a:r>
            <a:r>
              <a:rPr lang="ru-RU" sz="2000" b="1" u="sng" dirty="0" smtClean="0">
                <a:solidFill>
                  <a:srgbClr val="006600"/>
                </a:solidFill>
                <a:latin typeface="Times New Roman" panose="02020603050405020304" pitchFamily="18" charset="0"/>
                <a:cs typeface="Times New Roman" panose="02020603050405020304" pitchFamily="18" charset="0"/>
              </a:rPr>
              <a:t>ВНЕОЧЕРЕДНАЯ ПОВЕРКА</a:t>
            </a:r>
            <a:r>
              <a:rPr lang="ru-RU" sz="2000" b="1" dirty="0" smtClean="0">
                <a:solidFill>
                  <a:srgbClr val="0000FF"/>
                </a:solidFill>
                <a:latin typeface="Times New Roman" panose="02020603050405020304" pitchFamily="18" charset="0"/>
                <a:cs typeface="Times New Roman" panose="02020603050405020304" pitchFamily="18" charset="0"/>
              </a:rPr>
              <a:t> СРЕДСТВ ИЗМЕРЕНИЙ</a:t>
            </a:r>
          </a:p>
        </p:txBody>
      </p:sp>
    </p:spTree>
    <p:extLst>
      <p:ext uri="{BB962C8B-B14F-4D97-AF65-F5344CB8AC3E}">
        <p14:creationId xmlns:p14="http://schemas.microsoft.com/office/powerpoint/2010/main" val="18372735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39</a:t>
            </a:fld>
            <a:endParaRPr lang="ru-RU" sz="1600" dirty="0"/>
          </a:p>
        </p:txBody>
      </p:sp>
      <p:sp>
        <p:nvSpPr>
          <p:cNvPr id="3" name="Прямоугольник 2"/>
          <p:cNvSpPr/>
          <p:nvPr/>
        </p:nvSpPr>
        <p:spPr>
          <a:xfrm>
            <a:off x="79082" y="908720"/>
            <a:ext cx="8985836" cy="5201424"/>
          </a:xfrm>
          <a:prstGeom prst="rect">
            <a:avLst/>
          </a:prstGeom>
          <a:solidFill>
            <a:schemeClr val="tx1"/>
          </a:solidFill>
        </p:spPr>
        <p:txBody>
          <a:bodyPr wrap="square">
            <a:spAutoFit/>
          </a:bodyPr>
          <a:lstStyle/>
          <a:p>
            <a:r>
              <a:rPr lang="ru-RU" sz="2000" b="1" i="1" u="sng" dirty="0" smtClean="0">
                <a:solidFill>
                  <a:srgbClr val="FF0000"/>
                </a:solidFill>
                <a:latin typeface="Times New Roman" panose="02020603050405020304" pitchFamily="18" charset="0"/>
                <a:cs typeface="Times New Roman" panose="02020603050405020304" pitchFamily="18" charset="0"/>
              </a:rPr>
              <a:t>Инспекционная поверка</a:t>
            </a:r>
            <a:r>
              <a:rPr lang="ru-RU" sz="2000" b="1" dirty="0" smtClean="0">
                <a:solidFill>
                  <a:srgbClr val="0000FF"/>
                </a:solidFill>
                <a:latin typeface="Times New Roman" panose="02020603050405020304" pitchFamily="18" charset="0"/>
                <a:cs typeface="Times New Roman" panose="02020603050405020304" pitchFamily="18" charset="0"/>
              </a:rPr>
              <a:t> </a:t>
            </a:r>
            <a:r>
              <a:rPr lang="ru-RU" sz="2000" b="1" dirty="0">
                <a:solidFill>
                  <a:srgbClr val="0000FF"/>
                </a:solidFill>
                <a:latin typeface="Times New Roman" panose="02020603050405020304" pitchFamily="18" charset="0"/>
                <a:cs typeface="Times New Roman" panose="02020603050405020304" pitchFamily="18" charset="0"/>
              </a:rPr>
              <a:t>проводится специализированными службами в ходе осуществления плановых или внеплановых </a:t>
            </a:r>
            <a:r>
              <a:rPr lang="ru-RU" sz="2000" b="1" dirty="0" smtClean="0">
                <a:solidFill>
                  <a:srgbClr val="0000FF"/>
                </a:solidFill>
                <a:latin typeface="Times New Roman" panose="02020603050405020304" pitchFamily="18" charset="0"/>
                <a:cs typeface="Times New Roman" panose="02020603050405020304" pitchFamily="18" charset="0"/>
              </a:rPr>
              <a:t>проверок.</a:t>
            </a:r>
          </a:p>
          <a:p>
            <a:endParaRPr lang="ru-RU" sz="800" b="1" i="1" u="sng" dirty="0" smtClean="0">
              <a:solidFill>
                <a:srgbClr val="FF0000"/>
              </a:solidFill>
              <a:latin typeface="Times New Roman" panose="02020603050405020304" pitchFamily="18" charset="0"/>
              <a:cs typeface="Times New Roman" panose="02020603050405020304" pitchFamily="18" charset="0"/>
            </a:endParaRPr>
          </a:p>
          <a:p>
            <a:r>
              <a:rPr lang="ru-RU" sz="2000" b="1" i="1" u="sng" dirty="0" smtClean="0">
                <a:solidFill>
                  <a:srgbClr val="FF0000"/>
                </a:solidFill>
                <a:latin typeface="Times New Roman" panose="02020603050405020304" pitchFamily="18" charset="0"/>
                <a:cs typeface="Times New Roman" panose="02020603050405020304" pitchFamily="18" charset="0"/>
              </a:rPr>
              <a:t>Инспекционную </a:t>
            </a:r>
            <a:r>
              <a:rPr lang="ru-RU" sz="2000" b="1" i="1" u="sng" dirty="0">
                <a:solidFill>
                  <a:srgbClr val="FF0000"/>
                </a:solidFill>
                <a:latin typeface="Times New Roman" panose="02020603050405020304" pitchFamily="18" charset="0"/>
                <a:cs typeface="Times New Roman" panose="02020603050405020304" pitchFamily="18" charset="0"/>
              </a:rPr>
              <a:t>поверку</a:t>
            </a:r>
            <a:r>
              <a:rPr lang="ru-RU" sz="2000" b="1" i="1" dirty="0">
                <a:solidFill>
                  <a:srgbClr val="FF0000"/>
                </a:solidFill>
                <a:latin typeface="Times New Roman" panose="02020603050405020304" pitchFamily="18" charset="0"/>
                <a:cs typeface="Times New Roman" panose="02020603050405020304" pitchFamily="18" charset="0"/>
              </a:rPr>
              <a:t> </a:t>
            </a:r>
            <a:r>
              <a:rPr lang="ru-RU" sz="2000" b="1" dirty="0">
                <a:solidFill>
                  <a:srgbClr val="006600"/>
                </a:solidFill>
                <a:latin typeface="Times New Roman" panose="02020603050405020304" pitchFamily="18" charset="0"/>
                <a:cs typeface="Times New Roman" panose="02020603050405020304" pitchFamily="18" charset="0"/>
              </a:rPr>
              <a:t>проводят для выявления пригодности к применению средств измерений при осуществлении </a:t>
            </a:r>
            <a:r>
              <a:rPr lang="ru-RU" sz="2000" b="1" u="sng" dirty="0">
                <a:solidFill>
                  <a:srgbClr val="0000FF"/>
                </a:solidFill>
                <a:latin typeface="Times New Roman" panose="02020603050405020304" pitchFamily="18" charset="0"/>
                <a:cs typeface="Times New Roman" panose="02020603050405020304" pitchFamily="18" charset="0"/>
              </a:rPr>
              <a:t>госнадзора</a:t>
            </a:r>
            <a:r>
              <a:rPr lang="ru-RU" sz="2000" b="1" dirty="0">
                <a:solidFill>
                  <a:srgbClr val="0000FF"/>
                </a:solidFill>
                <a:latin typeface="Times New Roman" panose="02020603050405020304" pitchFamily="18" charset="0"/>
                <a:cs typeface="Times New Roman" panose="02020603050405020304" pitchFamily="18" charset="0"/>
              </a:rPr>
              <a:t> и </a:t>
            </a:r>
            <a:r>
              <a:rPr lang="ru-RU" sz="2000" b="1" u="sng" dirty="0">
                <a:solidFill>
                  <a:srgbClr val="0000FF"/>
                </a:solidFill>
                <a:latin typeface="Times New Roman" panose="02020603050405020304" pitchFamily="18" charset="0"/>
                <a:cs typeface="Times New Roman" panose="02020603050405020304" pitchFamily="18" charset="0"/>
              </a:rPr>
              <a:t>ведомственного метрологического контроля</a:t>
            </a:r>
            <a:r>
              <a:rPr lang="ru-RU" sz="2000" b="1" dirty="0">
                <a:solidFill>
                  <a:srgbClr val="0000FF"/>
                </a:solidFill>
                <a:latin typeface="Times New Roman" panose="02020603050405020304" pitchFamily="18" charset="0"/>
                <a:cs typeface="Times New Roman" panose="02020603050405020304" pitchFamily="18" charset="0"/>
              </a:rPr>
              <a:t> за состоянием и применением </a:t>
            </a:r>
            <a:r>
              <a:rPr lang="ru-RU" sz="2000" b="1" dirty="0" smtClean="0">
                <a:solidFill>
                  <a:srgbClr val="0000FF"/>
                </a:solidFill>
                <a:latin typeface="Times New Roman" panose="02020603050405020304" pitchFamily="18" charset="0"/>
                <a:cs typeface="Times New Roman" panose="02020603050405020304" pitchFamily="18" charset="0"/>
              </a:rPr>
              <a:t>средств измерений (СИ).</a:t>
            </a:r>
            <a:endParaRPr lang="ru-RU" sz="2000" b="1" dirty="0">
              <a:solidFill>
                <a:srgbClr val="0000FF"/>
              </a:solidFill>
              <a:latin typeface="Times New Roman" panose="02020603050405020304" pitchFamily="18" charset="0"/>
              <a:cs typeface="Times New Roman" panose="02020603050405020304" pitchFamily="18" charset="0"/>
            </a:endParaRPr>
          </a:p>
          <a:p>
            <a:endParaRPr lang="ru-RU" sz="800" b="1" dirty="0">
              <a:solidFill>
                <a:srgbClr val="006600"/>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q"/>
            </a:pPr>
            <a:r>
              <a:rPr lang="ru-RU" sz="2000" b="1" dirty="0">
                <a:solidFill>
                  <a:srgbClr val="006600"/>
                </a:solidFill>
                <a:latin typeface="Times New Roman" panose="02020603050405020304" pitchFamily="18" charset="0"/>
                <a:cs typeface="Times New Roman" panose="02020603050405020304" pitchFamily="18" charset="0"/>
              </a:rPr>
              <a:t>Осуществляется полностью или частично в ходе </a:t>
            </a:r>
            <a:r>
              <a:rPr lang="ru-RU" sz="2000" b="1" dirty="0">
                <a:solidFill>
                  <a:srgbClr val="0000FF"/>
                </a:solidFill>
                <a:latin typeface="Times New Roman" panose="02020603050405020304" pitchFamily="18" charset="0"/>
                <a:cs typeface="Times New Roman" panose="02020603050405020304" pitchFamily="18" charset="0"/>
              </a:rPr>
              <a:t>государственного метрологического контроля и надзора</a:t>
            </a:r>
            <a:r>
              <a:rPr lang="ru-RU" sz="2000" b="1" dirty="0">
                <a:solidFill>
                  <a:srgbClr val="006600"/>
                </a:solidFill>
                <a:latin typeface="Times New Roman" panose="02020603050405020304" pitchFamily="18" charset="0"/>
                <a:cs typeface="Times New Roman" panose="02020603050405020304" pitchFamily="18" charset="0"/>
              </a:rPr>
              <a:t>. </a:t>
            </a:r>
            <a:endParaRPr lang="ru-RU" sz="2000" b="1" dirty="0" smtClean="0">
              <a:solidFill>
                <a:srgbClr val="006600"/>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q"/>
            </a:pPr>
            <a:endParaRPr lang="ru-RU" sz="800" b="1" dirty="0" smtClean="0">
              <a:solidFill>
                <a:srgbClr val="006600"/>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q"/>
            </a:pPr>
            <a:r>
              <a:rPr lang="ru-RU" sz="2000" b="1" dirty="0" smtClean="0">
                <a:solidFill>
                  <a:srgbClr val="0000FF"/>
                </a:solidFill>
                <a:latin typeface="Times New Roman" panose="02020603050405020304" pitchFamily="18" charset="0"/>
                <a:cs typeface="Times New Roman" panose="02020603050405020304" pitchFamily="18" charset="0"/>
              </a:rPr>
              <a:t>Цель </a:t>
            </a:r>
            <a:r>
              <a:rPr lang="ru-RU" sz="2000" b="1" dirty="0">
                <a:solidFill>
                  <a:srgbClr val="0000FF"/>
                </a:solidFill>
                <a:latin typeface="Times New Roman" panose="02020603050405020304" pitchFamily="18" charset="0"/>
                <a:cs typeface="Times New Roman" panose="02020603050405020304" pitchFamily="18" charset="0"/>
              </a:rPr>
              <a:t>мероприятия</a:t>
            </a:r>
            <a:r>
              <a:rPr lang="ru-RU" sz="2000" b="1" dirty="0">
                <a:solidFill>
                  <a:srgbClr val="006600"/>
                </a:solidFill>
                <a:latin typeface="Times New Roman" panose="02020603050405020304" pitchFamily="18" charset="0"/>
                <a:cs typeface="Times New Roman" panose="02020603050405020304" pitchFamily="18" charset="0"/>
              </a:rPr>
              <a:t> </a:t>
            </a:r>
            <a:r>
              <a:rPr lang="ru-RU" sz="2000" b="1" dirty="0" smtClean="0">
                <a:solidFill>
                  <a:srgbClr val="006600"/>
                </a:solidFill>
                <a:latin typeface="Times New Roman" panose="02020603050405020304" pitchFamily="18" charset="0"/>
                <a:cs typeface="Times New Roman" panose="02020603050405020304" pitchFamily="18" charset="0"/>
              </a:rPr>
              <a:t>– оптимизация МПИ</a:t>
            </a:r>
            <a:r>
              <a:rPr lang="ru-RU" sz="2000" b="1" dirty="0">
                <a:solidFill>
                  <a:srgbClr val="006600"/>
                </a:solidFill>
                <a:latin typeface="Times New Roman" panose="02020603050405020304" pitchFamily="18" charset="0"/>
                <a:cs typeface="Times New Roman" panose="02020603050405020304" pitchFamily="18" charset="0"/>
              </a:rPr>
              <a:t>, проверка правильности эксплуатации приборов и действий органов ГМС. </a:t>
            </a:r>
            <a:endParaRPr lang="ru-RU" sz="2000" b="1" dirty="0" smtClean="0">
              <a:solidFill>
                <a:srgbClr val="006600"/>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q"/>
            </a:pPr>
            <a:endParaRPr lang="ru-RU" sz="800" b="1" dirty="0">
              <a:solidFill>
                <a:srgbClr val="006600"/>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q"/>
            </a:pPr>
            <a:r>
              <a:rPr lang="ru-RU" sz="2000" b="1" dirty="0" smtClean="0">
                <a:solidFill>
                  <a:srgbClr val="006600"/>
                </a:solidFill>
                <a:latin typeface="Times New Roman" panose="02020603050405020304" pitchFamily="18" charset="0"/>
                <a:cs typeface="Times New Roman" panose="02020603050405020304" pitchFamily="18" charset="0"/>
              </a:rPr>
              <a:t>Процедура </a:t>
            </a:r>
            <a:r>
              <a:rPr lang="ru-RU" sz="2000" b="1" dirty="0">
                <a:solidFill>
                  <a:srgbClr val="006600"/>
                </a:solidFill>
                <a:latin typeface="Times New Roman" panose="02020603050405020304" pitchFamily="18" charset="0"/>
                <a:cs typeface="Times New Roman" panose="02020603050405020304" pitchFamily="18" charset="0"/>
              </a:rPr>
              <a:t>проводится в присутствии представителей проверяемой компании или физического лица. </a:t>
            </a:r>
            <a:endParaRPr lang="ru-RU" sz="2000" b="1" dirty="0" smtClean="0">
              <a:solidFill>
                <a:srgbClr val="006600"/>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q"/>
            </a:pPr>
            <a:endParaRPr lang="ru-RU" sz="800" b="1" dirty="0" smtClean="0">
              <a:solidFill>
                <a:srgbClr val="006600"/>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q"/>
            </a:pPr>
            <a:r>
              <a:rPr lang="ru-RU" sz="2000" b="1" dirty="0" smtClean="0">
                <a:solidFill>
                  <a:srgbClr val="0000FF"/>
                </a:solidFill>
                <a:latin typeface="Times New Roman" panose="02020603050405020304" pitchFamily="18" charset="0"/>
                <a:cs typeface="Times New Roman" panose="02020603050405020304" pitchFamily="18" charset="0"/>
              </a:rPr>
              <a:t>Итоги </a:t>
            </a:r>
            <a:r>
              <a:rPr lang="ru-RU" sz="2000" b="1" dirty="0">
                <a:solidFill>
                  <a:srgbClr val="0000FF"/>
                </a:solidFill>
                <a:latin typeface="Times New Roman" panose="02020603050405020304" pitchFamily="18" charset="0"/>
                <a:cs typeface="Times New Roman" panose="02020603050405020304" pitchFamily="18" charset="0"/>
              </a:rPr>
              <a:t>мероприятия </a:t>
            </a:r>
            <a:r>
              <a:rPr lang="ru-RU" sz="2000" b="1" dirty="0">
                <a:solidFill>
                  <a:srgbClr val="006600"/>
                </a:solidFill>
                <a:latin typeface="Times New Roman" panose="02020603050405020304" pitchFamily="18" charset="0"/>
                <a:cs typeface="Times New Roman" panose="02020603050405020304" pitchFamily="18" charset="0"/>
              </a:rPr>
              <a:t>вносятся в специальный протокол и заверяются его участниками.</a:t>
            </a:r>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a:bodyPr>
          <a:lstStyle/>
          <a:p>
            <a:pPr algn="ctr">
              <a:lnSpc>
                <a:spcPct val="90000"/>
              </a:lnSpc>
            </a:pPr>
            <a:r>
              <a:rPr lang="ru-RU" sz="1800" b="1" dirty="0" smtClean="0">
                <a:solidFill>
                  <a:srgbClr val="FF0000"/>
                </a:solidFill>
                <a:latin typeface="Book Antiqua" pitchFamily="18" charset="0"/>
              </a:rPr>
              <a:t>Государственный метрологический контроль и надзор </a:t>
            </a:r>
            <a:r>
              <a:rPr lang="en-US" sz="2000" b="1" dirty="0">
                <a:solidFill>
                  <a:srgbClr val="FF0000"/>
                </a:solidFill>
                <a:latin typeface="Book Antiqua" pitchFamily="18" charset="0"/>
              </a:rPr>
              <a:t/>
            </a:r>
            <a:br>
              <a:rPr lang="en-US" sz="2000" b="1" dirty="0">
                <a:solidFill>
                  <a:srgbClr val="FF0000"/>
                </a:solidFill>
                <a:latin typeface="Book Antiqua"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4)</a:t>
            </a:r>
            <a:r>
              <a:rPr lang="ru-RU" sz="2000" b="1" dirty="0" smtClean="0">
                <a:solidFill>
                  <a:srgbClr val="0000FF"/>
                </a:solidFill>
                <a:latin typeface="Times New Roman" panose="02020603050405020304" pitchFamily="18" charset="0"/>
                <a:cs typeface="Times New Roman" panose="02020603050405020304" pitchFamily="18" charset="0"/>
              </a:rPr>
              <a:t> </a:t>
            </a:r>
            <a:r>
              <a:rPr lang="ru-RU" sz="2000" b="1" u="sng" dirty="0" smtClean="0">
                <a:solidFill>
                  <a:srgbClr val="006600"/>
                </a:solidFill>
                <a:latin typeface="Times New Roman" panose="02020603050405020304" pitchFamily="18" charset="0"/>
                <a:cs typeface="Times New Roman" panose="02020603050405020304" pitchFamily="18" charset="0"/>
              </a:rPr>
              <a:t>ИНСПЕКЦИОННАЯ ПОВЕРКА</a:t>
            </a:r>
            <a:r>
              <a:rPr lang="ru-RU" sz="2000" b="1" dirty="0" smtClean="0">
                <a:solidFill>
                  <a:srgbClr val="0000FF"/>
                </a:solidFill>
                <a:latin typeface="Times New Roman" panose="02020603050405020304" pitchFamily="18" charset="0"/>
                <a:cs typeface="Times New Roman" panose="02020603050405020304" pitchFamily="18" charset="0"/>
              </a:rPr>
              <a:t> СРЕДСТВ ИЗМЕРЕНИЙ</a:t>
            </a:r>
          </a:p>
        </p:txBody>
      </p:sp>
    </p:spTree>
    <p:extLst>
      <p:ext uri="{BB962C8B-B14F-4D97-AF65-F5344CB8AC3E}">
        <p14:creationId xmlns:p14="http://schemas.microsoft.com/office/powerpoint/2010/main" val="2903365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8258346" y="6188075"/>
            <a:ext cx="856907" cy="669925"/>
          </a:xfrm>
        </p:spPr>
        <p:txBody>
          <a:bodyPr/>
          <a:lstStyle/>
          <a:p>
            <a:pPr>
              <a:defRPr/>
            </a:pPr>
            <a:fld id="{B1C343F1-3032-41C8-979A-5577136490CC}" type="slidenum">
              <a:rPr lang="ru-RU" sz="1600" smtClean="0"/>
              <a:pPr>
                <a:defRPr/>
              </a:pPr>
              <a:t>4</a:t>
            </a:fld>
            <a:endParaRPr lang="ru-RU" sz="1600" dirty="0"/>
          </a:p>
        </p:txBody>
      </p:sp>
      <p:sp>
        <p:nvSpPr>
          <p:cNvPr id="4" name="Прямоугольник 3"/>
          <p:cNvSpPr/>
          <p:nvPr/>
        </p:nvSpPr>
        <p:spPr>
          <a:xfrm>
            <a:off x="97412" y="764704"/>
            <a:ext cx="8969706" cy="4524315"/>
          </a:xfrm>
          <a:prstGeom prst="rect">
            <a:avLst/>
          </a:prstGeom>
          <a:solidFill>
            <a:schemeClr val="tx1"/>
          </a:solidFill>
        </p:spPr>
        <p:txBody>
          <a:bodyPr wrap="square">
            <a:spAutoFit/>
          </a:bodyPr>
          <a:lstStyle/>
          <a:p>
            <a:pPr algn="just"/>
            <a:r>
              <a:rPr lang="ru-RU" sz="2200" b="1" dirty="0">
                <a:solidFill>
                  <a:srgbClr val="FF0000"/>
                </a:solidFill>
                <a:latin typeface="Times New Roman" panose="02020603050405020304" pitchFamily="18" charset="0"/>
                <a:cs typeface="Times New Roman" panose="02020603050405020304" pitchFamily="18" charset="0"/>
              </a:rPr>
              <a:t>Метрологическая деятельность в России </a:t>
            </a:r>
            <a:r>
              <a:rPr lang="ru-RU" sz="2200" dirty="0">
                <a:solidFill>
                  <a:schemeClr val="bg1"/>
                </a:solidFill>
                <a:latin typeface="Times New Roman" panose="02020603050405020304" pitchFamily="18" charset="0"/>
                <a:cs typeface="Times New Roman" panose="02020603050405020304" pitchFamily="18" charset="0"/>
              </a:rPr>
              <a:t>основывается на </a:t>
            </a:r>
            <a:r>
              <a:rPr lang="ru-RU" sz="2200" b="1" dirty="0">
                <a:solidFill>
                  <a:srgbClr val="0000FF"/>
                </a:solidFill>
                <a:latin typeface="Times New Roman" panose="02020603050405020304" pitchFamily="18" charset="0"/>
                <a:cs typeface="Times New Roman" panose="02020603050405020304" pitchFamily="18" charset="0"/>
              </a:rPr>
              <a:t>конституционной </a:t>
            </a:r>
            <a:r>
              <a:rPr lang="ru-RU" sz="2200" b="1" dirty="0" smtClean="0">
                <a:solidFill>
                  <a:srgbClr val="0000FF"/>
                </a:solidFill>
                <a:latin typeface="Times New Roman" panose="02020603050405020304" pitchFamily="18" charset="0"/>
                <a:cs typeface="Times New Roman" panose="02020603050405020304" pitchFamily="18" charset="0"/>
              </a:rPr>
              <a:t>норме (</a:t>
            </a:r>
            <a:r>
              <a:rPr lang="ru-RU" sz="2200" b="1" dirty="0" smtClean="0">
                <a:solidFill>
                  <a:srgbClr val="FF0000"/>
                </a:solidFill>
                <a:latin typeface="Times New Roman" panose="02020603050405020304" pitchFamily="18" charset="0"/>
                <a:cs typeface="Times New Roman" panose="02020603050405020304" pitchFamily="18" charset="0"/>
              </a:rPr>
              <a:t>ст. 71, р</a:t>
            </a:r>
            <a:r>
              <a:rPr lang="ru-RU" sz="2200" b="1" dirty="0" smtClean="0">
                <a:solidFill>
                  <a:srgbClr val="0000FF"/>
                </a:solidFill>
                <a:latin typeface="Times New Roman" panose="02020603050405020304" pitchFamily="18" charset="0"/>
                <a:cs typeface="Times New Roman" panose="02020603050405020304" pitchFamily="18" charset="0"/>
              </a:rPr>
              <a:t>)</a:t>
            </a:r>
            <a:r>
              <a:rPr lang="ru-RU" sz="2200" dirty="0" smtClean="0">
                <a:solidFill>
                  <a:schemeClr val="bg1"/>
                </a:solidFill>
                <a:latin typeface="Times New Roman" panose="02020603050405020304" pitchFamily="18" charset="0"/>
                <a:cs typeface="Times New Roman" panose="02020603050405020304" pitchFamily="18" charset="0"/>
              </a:rPr>
              <a:t>, которая:</a:t>
            </a:r>
          </a:p>
          <a:p>
            <a:pPr marL="800100" lvl="1" indent="-349250" algn="just">
              <a:buClr>
                <a:srgbClr val="FF0000"/>
              </a:buClr>
              <a:buFont typeface="Wingdings" panose="05000000000000000000" pitchFamily="2" charset="2"/>
              <a:buChar char="Ø"/>
            </a:pPr>
            <a:r>
              <a:rPr lang="ru-RU" sz="2200" dirty="0" smtClean="0">
                <a:solidFill>
                  <a:schemeClr val="bg1"/>
                </a:solidFill>
                <a:latin typeface="Times New Roman" panose="02020603050405020304" pitchFamily="18" charset="0"/>
                <a:cs typeface="Times New Roman" panose="02020603050405020304" pitchFamily="18" charset="0"/>
              </a:rPr>
              <a:t>устанавливает</a:t>
            </a:r>
            <a:r>
              <a:rPr lang="ru-RU" sz="2200" dirty="0">
                <a:solidFill>
                  <a:schemeClr val="bg1"/>
                </a:solidFill>
                <a:latin typeface="Times New Roman" panose="02020603050405020304" pitchFamily="18" charset="0"/>
                <a:cs typeface="Times New Roman" panose="02020603050405020304" pitchFamily="18" charset="0"/>
              </a:rPr>
              <a:t>, что в федеральном ведении находятся </a:t>
            </a:r>
            <a:r>
              <a:rPr lang="ru-RU" sz="2200" b="1" dirty="0">
                <a:solidFill>
                  <a:srgbClr val="0000FF"/>
                </a:solidFill>
                <a:latin typeface="Times New Roman" panose="02020603050405020304" pitchFamily="18" charset="0"/>
                <a:cs typeface="Times New Roman" panose="02020603050405020304" pitchFamily="18" charset="0"/>
              </a:rPr>
              <a:t>стандарты, эталоны, метрическая система и исчисление </a:t>
            </a:r>
            <a:r>
              <a:rPr lang="ru-RU" sz="2200" b="1" dirty="0" smtClean="0">
                <a:solidFill>
                  <a:srgbClr val="0000FF"/>
                </a:solidFill>
                <a:latin typeface="Times New Roman" panose="02020603050405020304" pitchFamily="18" charset="0"/>
                <a:cs typeface="Times New Roman" panose="02020603050405020304" pitchFamily="18" charset="0"/>
              </a:rPr>
              <a:t>времени</a:t>
            </a:r>
            <a:r>
              <a:rPr lang="ru-RU" sz="2200" dirty="0" smtClean="0">
                <a:solidFill>
                  <a:schemeClr val="bg1"/>
                </a:solidFill>
                <a:latin typeface="Times New Roman" panose="02020603050405020304" pitchFamily="18" charset="0"/>
                <a:cs typeface="Times New Roman" panose="02020603050405020304" pitchFamily="18" charset="0"/>
              </a:rPr>
              <a:t>;</a:t>
            </a:r>
          </a:p>
          <a:p>
            <a:pPr marL="800100" lvl="1" indent="-349250" algn="just">
              <a:buClr>
                <a:srgbClr val="FF0000"/>
              </a:buClr>
              <a:buFont typeface="Wingdings" panose="05000000000000000000" pitchFamily="2" charset="2"/>
              <a:buChar char="Ø"/>
            </a:pPr>
            <a:r>
              <a:rPr lang="ru-RU" sz="2200" dirty="0" smtClean="0">
                <a:solidFill>
                  <a:schemeClr val="bg1"/>
                </a:solidFill>
                <a:latin typeface="Times New Roman" panose="02020603050405020304" pitchFamily="18" charset="0"/>
                <a:cs typeface="Times New Roman" panose="02020603050405020304" pitchFamily="18" charset="0"/>
              </a:rPr>
              <a:t>закрепляет </a:t>
            </a:r>
            <a:r>
              <a:rPr lang="ru-RU" sz="2200" b="1" dirty="0">
                <a:solidFill>
                  <a:schemeClr val="bg1"/>
                </a:solidFill>
                <a:latin typeface="Times New Roman" panose="02020603050405020304" pitchFamily="18" charset="0"/>
                <a:cs typeface="Times New Roman" panose="02020603050405020304" pitchFamily="18" charset="0"/>
              </a:rPr>
              <a:t>централизованное руководство </a:t>
            </a:r>
            <a:r>
              <a:rPr lang="ru-RU" sz="2200" dirty="0">
                <a:solidFill>
                  <a:schemeClr val="bg1"/>
                </a:solidFill>
                <a:latin typeface="Times New Roman" panose="02020603050405020304" pitchFamily="18" charset="0"/>
                <a:cs typeface="Times New Roman" panose="02020603050405020304" pitchFamily="18" charset="0"/>
              </a:rPr>
              <a:t>основными вопросами </a:t>
            </a:r>
            <a:r>
              <a:rPr lang="ru-RU" sz="2200" b="1" dirty="0">
                <a:solidFill>
                  <a:schemeClr val="bg1"/>
                </a:solidFill>
                <a:latin typeface="Times New Roman" panose="02020603050405020304" pitchFamily="18" charset="0"/>
                <a:cs typeface="Times New Roman" panose="02020603050405020304" pitchFamily="18" charset="0"/>
              </a:rPr>
              <a:t>законодательной </a:t>
            </a:r>
            <a:r>
              <a:rPr lang="ru-RU" sz="2200" b="1" dirty="0" smtClean="0">
                <a:solidFill>
                  <a:schemeClr val="bg1"/>
                </a:solidFill>
                <a:latin typeface="Times New Roman" panose="02020603050405020304" pitchFamily="18" charset="0"/>
                <a:cs typeface="Times New Roman" panose="02020603050405020304" pitchFamily="18" charset="0"/>
              </a:rPr>
              <a:t>метрологии </a:t>
            </a:r>
            <a:r>
              <a:rPr lang="ru-RU" sz="2200" dirty="0" smtClean="0">
                <a:solidFill>
                  <a:schemeClr val="bg1"/>
                </a:solidFill>
                <a:latin typeface="Times New Roman" panose="02020603050405020304" pitchFamily="18" charset="0"/>
                <a:cs typeface="Times New Roman" panose="02020603050405020304" pitchFamily="18" charset="0"/>
              </a:rPr>
              <a:t>(установление </a:t>
            </a:r>
            <a:r>
              <a:rPr lang="ru-RU" sz="2200" dirty="0">
                <a:solidFill>
                  <a:schemeClr val="bg1"/>
                </a:solidFill>
                <a:latin typeface="Times New Roman" panose="02020603050405020304" pitchFamily="18" charset="0"/>
                <a:cs typeface="Times New Roman" panose="02020603050405020304" pitchFamily="18" charset="0"/>
              </a:rPr>
              <a:t>единиц физических величин, эталонов и связанных с ними других метрологических </a:t>
            </a:r>
            <a:r>
              <a:rPr lang="ru-RU" sz="2200" dirty="0" smtClean="0">
                <a:solidFill>
                  <a:schemeClr val="bg1"/>
                </a:solidFill>
                <a:latin typeface="Times New Roman" panose="02020603050405020304" pitchFamily="18" charset="0"/>
                <a:cs typeface="Times New Roman" panose="02020603050405020304" pitchFamily="18" charset="0"/>
              </a:rPr>
              <a:t>основ).</a:t>
            </a:r>
            <a:endParaRPr lang="ru-RU" sz="2200" dirty="0">
              <a:solidFill>
                <a:schemeClr val="bg1"/>
              </a:solidFill>
              <a:latin typeface="Times New Roman" panose="02020603050405020304" pitchFamily="18" charset="0"/>
              <a:cs typeface="Times New Roman" panose="02020603050405020304" pitchFamily="18" charset="0"/>
            </a:endParaRPr>
          </a:p>
          <a:p>
            <a:endParaRPr lang="ru-RU" sz="1200" dirty="0">
              <a:solidFill>
                <a:schemeClr val="bg1"/>
              </a:solidFill>
              <a:latin typeface="Times New Roman" panose="02020603050405020304" pitchFamily="18" charset="0"/>
              <a:cs typeface="Times New Roman" panose="02020603050405020304" pitchFamily="18" charset="0"/>
            </a:endParaRPr>
          </a:p>
          <a:p>
            <a:pPr algn="just"/>
            <a:r>
              <a:rPr lang="ru-RU" sz="2200" dirty="0">
                <a:solidFill>
                  <a:schemeClr val="bg1"/>
                </a:solidFill>
                <a:latin typeface="Times New Roman" panose="02020603050405020304" pitchFamily="18" charset="0"/>
                <a:cs typeface="Times New Roman" panose="02020603050405020304" pitchFamily="18" charset="0"/>
              </a:rPr>
              <a:t>В рамках обеспечения конституционной нормы были приняты </a:t>
            </a:r>
            <a:r>
              <a:rPr lang="ru-RU" sz="2200" b="1" dirty="0" smtClean="0">
                <a:solidFill>
                  <a:srgbClr val="0000FF"/>
                </a:solidFill>
                <a:latin typeface="Times New Roman" panose="02020603050405020304" pitchFamily="18" charset="0"/>
                <a:cs typeface="Times New Roman" panose="02020603050405020304" pitchFamily="18" charset="0"/>
              </a:rPr>
              <a:t>законы</a:t>
            </a:r>
            <a:r>
              <a:rPr lang="ru-RU" sz="2200" dirty="0" smtClean="0">
                <a:solidFill>
                  <a:schemeClr val="bg1"/>
                </a:solidFill>
                <a:latin typeface="Times New Roman" panose="02020603050405020304" pitchFamily="18" charset="0"/>
                <a:cs typeface="Times New Roman" panose="02020603050405020304" pitchFamily="18" charset="0"/>
              </a:rPr>
              <a:t>, детализирующие </a:t>
            </a:r>
            <a:r>
              <a:rPr lang="ru-RU" sz="2200" dirty="0">
                <a:solidFill>
                  <a:schemeClr val="bg1"/>
                </a:solidFill>
                <a:latin typeface="Times New Roman" panose="02020603050405020304" pitchFamily="18" charset="0"/>
                <a:cs typeface="Times New Roman" panose="02020603050405020304" pitchFamily="18" charset="0"/>
              </a:rPr>
              <a:t>основы метрологической деятельности</a:t>
            </a:r>
            <a:r>
              <a:rPr lang="ru-RU" sz="2200" dirty="0" smtClean="0">
                <a:solidFill>
                  <a:schemeClr val="bg1"/>
                </a:solidFill>
                <a:latin typeface="Times New Roman" panose="02020603050405020304" pitchFamily="18" charset="0"/>
                <a:cs typeface="Times New Roman" panose="02020603050405020304" pitchFamily="18" charset="0"/>
              </a:rPr>
              <a:t>:</a:t>
            </a:r>
          </a:p>
          <a:p>
            <a:pPr marL="801688" lvl="1" indent="-344488" algn="just">
              <a:buFont typeface="Wingdings" panose="05000000000000000000" pitchFamily="2" charset="2"/>
              <a:buChar char="Ø"/>
            </a:pPr>
            <a:r>
              <a:rPr lang="ru-RU" sz="2800" b="1" dirty="0" smtClean="0">
                <a:solidFill>
                  <a:srgbClr val="FF0000"/>
                </a:solidFill>
                <a:latin typeface="Times New Roman" panose="02020603050405020304" pitchFamily="18" charset="0"/>
                <a:cs typeface="Times New Roman" panose="02020603050405020304" pitchFamily="18" charset="0"/>
              </a:rPr>
              <a:t>«Об </a:t>
            </a:r>
            <a:r>
              <a:rPr lang="ru-RU" sz="2800" b="1" dirty="0">
                <a:solidFill>
                  <a:srgbClr val="FF0000"/>
                </a:solidFill>
                <a:latin typeface="Times New Roman" panose="02020603050405020304" pitchFamily="18" charset="0"/>
                <a:cs typeface="Times New Roman" panose="02020603050405020304" pitchFamily="18" charset="0"/>
              </a:rPr>
              <a:t>обеспечении единства измерений</a:t>
            </a:r>
            <a:r>
              <a:rPr lang="ru-RU" sz="2800" b="1" dirty="0" smtClean="0">
                <a:solidFill>
                  <a:srgbClr val="FF0000"/>
                </a:solidFill>
                <a:latin typeface="Times New Roman" panose="02020603050405020304" pitchFamily="18" charset="0"/>
                <a:cs typeface="Times New Roman" panose="02020603050405020304" pitchFamily="18" charset="0"/>
              </a:rPr>
              <a:t>»;</a:t>
            </a:r>
          </a:p>
          <a:p>
            <a:pPr marL="801688" lvl="1" indent="-344488" algn="just">
              <a:buFont typeface="Wingdings" panose="05000000000000000000" pitchFamily="2" charset="2"/>
              <a:buChar char="Ø"/>
            </a:pPr>
            <a:r>
              <a:rPr lang="ru-RU" sz="2800" b="1" dirty="0" smtClean="0">
                <a:solidFill>
                  <a:srgbClr val="FF0000"/>
                </a:solidFill>
                <a:latin typeface="Times New Roman" panose="02020603050405020304" pitchFamily="18" charset="0"/>
                <a:cs typeface="Times New Roman" panose="02020603050405020304" pitchFamily="18" charset="0"/>
              </a:rPr>
              <a:t>«</a:t>
            </a:r>
            <a:r>
              <a:rPr lang="ru-RU" sz="2800" b="1" dirty="0">
                <a:solidFill>
                  <a:srgbClr val="FF0000"/>
                </a:solidFill>
                <a:latin typeface="Times New Roman" panose="02020603050405020304" pitchFamily="18" charset="0"/>
                <a:cs typeface="Times New Roman" panose="02020603050405020304" pitchFamily="18" charset="0"/>
              </a:rPr>
              <a:t>О техническом регулировании</a:t>
            </a:r>
            <a:r>
              <a:rPr lang="ru-RU" sz="2800" b="1" dirty="0" smtClean="0">
                <a:solidFill>
                  <a:srgbClr val="FF0000"/>
                </a:solidFill>
                <a:latin typeface="Times New Roman" panose="02020603050405020304" pitchFamily="18" charset="0"/>
                <a:cs typeface="Times New Roman" panose="02020603050405020304" pitchFamily="18" charset="0"/>
              </a:rPr>
              <a:t>»</a:t>
            </a:r>
            <a:r>
              <a:rPr lang="ru-RU" sz="2800" dirty="0" smtClean="0">
                <a:solidFill>
                  <a:schemeClr val="bg1"/>
                </a:solidFill>
                <a:latin typeface="Times New Roman" panose="02020603050405020304" pitchFamily="18" charset="0"/>
                <a:cs typeface="Times New Roman" panose="02020603050405020304" pitchFamily="18" charset="0"/>
              </a:rPr>
              <a:t>.</a:t>
            </a:r>
            <a:endParaRPr lang="ru-RU" sz="2800" dirty="0">
              <a:solidFill>
                <a:schemeClr val="bg1"/>
              </a:solidFill>
              <a:latin typeface="Times New Roman" panose="02020603050405020304" pitchFamily="18" charset="0"/>
              <a:cs typeface="Times New Roman" panose="02020603050405020304" pitchFamily="18" charset="0"/>
            </a:endParaRPr>
          </a:p>
        </p:txBody>
      </p:sp>
      <p:sp>
        <p:nvSpPr>
          <p:cNvPr id="6" name="Заголовок 1"/>
          <p:cNvSpPr txBox="1">
            <a:spLocks/>
          </p:cNvSpPr>
          <p:nvPr/>
        </p:nvSpPr>
        <p:spPr>
          <a:xfrm>
            <a:off x="261785" y="63990"/>
            <a:ext cx="8640960" cy="462799"/>
          </a:xfrm>
          <a:prstGeom prst="rect">
            <a:avLst/>
          </a:prstGeom>
          <a:solidFill>
            <a:srgbClr val="0000FF"/>
          </a:solidFill>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dirty="0" smtClean="0">
                <a:solidFill>
                  <a:srgbClr val="FFFF00"/>
                </a:solidFill>
              </a:rPr>
              <a:t>ПРАВОВЫЕ ОСНОВЫ ОЕИ</a:t>
            </a:r>
            <a:endParaRPr lang="ru-RU" sz="2400" b="1" dirty="0">
              <a:solidFill>
                <a:srgbClr val="FFFF00"/>
              </a:solidFill>
            </a:endParaRPr>
          </a:p>
        </p:txBody>
      </p:sp>
      <p:sp>
        <p:nvSpPr>
          <p:cNvPr id="7" name="Прямоугольник 6"/>
          <p:cNvSpPr/>
          <p:nvPr/>
        </p:nvSpPr>
        <p:spPr>
          <a:xfrm>
            <a:off x="179598" y="5526934"/>
            <a:ext cx="8805333" cy="1107996"/>
          </a:xfrm>
          <a:prstGeom prst="rect">
            <a:avLst/>
          </a:prstGeom>
          <a:solidFill>
            <a:schemeClr val="tx1"/>
          </a:solidFill>
        </p:spPr>
        <p:txBody>
          <a:bodyPr wrap="square">
            <a:spAutoFit/>
          </a:bodyPr>
          <a:lstStyle/>
          <a:p>
            <a:r>
              <a:rPr lang="ru-RU" sz="2200" b="1" dirty="0">
                <a:solidFill>
                  <a:srgbClr val="0000FF"/>
                </a:solidFill>
                <a:latin typeface="Merriweather"/>
              </a:rPr>
              <a:t>Обеспечением единства измерений </a:t>
            </a:r>
            <a:r>
              <a:rPr lang="ru-RU" sz="2200" b="1" dirty="0">
                <a:solidFill>
                  <a:srgbClr val="006600"/>
                </a:solidFill>
                <a:latin typeface="Merriweather"/>
              </a:rPr>
              <a:t>в стране занимается </a:t>
            </a:r>
            <a:r>
              <a:rPr lang="ru-RU" sz="2200" b="1" dirty="0">
                <a:solidFill>
                  <a:srgbClr val="FF0000"/>
                </a:solidFill>
                <a:latin typeface="Merriweather"/>
              </a:rPr>
              <a:t>государственная система обеспечения единства </a:t>
            </a:r>
            <a:r>
              <a:rPr lang="ru-RU" sz="2200" b="1" dirty="0" smtClean="0">
                <a:solidFill>
                  <a:srgbClr val="FF0000"/>
                </a:solidFill>
                <a:latin typeface="Merriweather"/>
              </a:rPr>
              <a:t>измерений (ГСИ)</a:t>
            </a:r>
            <a:r>
              <a:rPr lang="ru-RU" sz="2200" b="1" dirty="0" smtClean="0">
                <a:solidFill>
                  <a:srgbClr val="006600"/>
                </a:solidFill>
                <a:latin typeface="Merriweather"/>
              </a:rPr>
              <a:t>.</a:t>
            </a:r>
            <a:endParaRPr lang="ru-RU" sz="2200" b="1" dirty="0">
              <a:solidFill>
                <a:srgbClr val="006600"/>
              </a:solidFill>
            </a:endParaRPr>
          </a:p>
        </p:txBody>
      </p:sp>
    </p:spTree>
    <p:extLst>
      <p:ext uri="{BB962C8B-B14F-4D97-AF65-F5344CB8AC3E}">
        <p14:creationId xmlns:p14="http://schemas.microsoft.com/office/powerpoint/2010/main" val="25664033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40</a:t>
            </a:fld>
            <a:endParaRPr lang="ru-RU" sz="1600" dirty="0"/>
          </a:p>
        </p:txBody>
      </p:sp>
      <p:sp>
        <p:nvSpPr>
          <p:cNvPr id="3" name="Прямоугольник 2"/>
          <p:cNvSpPr/>
          <p:nvPr/>
        </p:nvSpPr>
        <p:spPr>
          <a:xfrm>
            <a:off x="79082" y="908720"/>
            <a:ext cx="8985836" cy="5262979"/>
          </a:xfrm>
          <a:prstGeom prst="rect">
            <a:avLst/>
          </a:prstGeom>
          <a:solidFill>
            <a:schemeClr val="tx1"/>
          </a:solidFill>
        </p:spPr>
        <p:txBody>
          <a:bodyPr wrap="square">
            <a:spAutoFit/>
          </a:bodyPr>
          <a:lstStyle/>
          <a:p>
            <a:r>
              <a:rPr lang="ru-RU" sz="2000" b="1" dirty="0" smtClean="0">
                <a:solidFill>
                  <a:srgbClr val="FF0000"/>
                </a:solidFill>
                <a:latin typeface="Times New Roman" panose="02020603050405020304" pitchFamily="18" charset="0"/>
                <a:cs typeface="Times New Roman" panose="02020603050405020304" pitchFamily="18" charset="0"/>
              </a:rPr>
              <a:t>Экспертная поверка</a:t>
            </a:r>
            <a:r>
              <a:rPr lang="ru-RU" sz="2000" b="1" dirty="0" smtClean="0">
                <a:solidFill>
                  <a:srgbClr val="0000FF"/>
                </a:solidFill>
                <a:latin typeface="Times New Roman" panose="02020603050405020304" pitchFamily="18" charset="0"/>
                <a:cs typeface="Times New Roman" panose="02020603050405020304" pitchFamily="18" charset="0"/>
              </a:rPr>
              <a:t> </a:t>
            </a:r>
            <a:r>
              <a:rPr lang="ru-RU" sz="2000" b="1" dirty="0">
                <a:solidFill>
                  <a:srgbClr val="0000FF"/>
                </a:solidFill>
                <a:latin typeface="Times New Roman" panose="02020603050405020304" pitchFamily="18" charset="0"/>
                <a:cs typeface="Times New Roman" panose="02020603050405020304" pitchFamily="18" charset="0"/>
              </a:rPr>
              <a:t>необходима </a:t>
            </a:r>
            <a:r>
              <a:rPr lang="ru-RU" sz="2000" b="1" dirty="0">
                <a:solidFill>
                  <a:srgbClr val="006600"/>
                </a:solidFill>
                <a:latin typeface="Times New Roman" panose="02020603050405020304" pitchFamily="18" charset="0"/>
                <a:cs typeface="Times New Roman" panose="02020603050405020304" pitchFamily="18" charset="0"/>
              </a:rPr>
              <a:t>для урегулирования разногласий, </a:t>
            </a:r>
            <a:r>
              <a:rPr lang="ru-RU" sz="2000" b="1" dirty="0">
                <a:solidFill>
                  <a:srgbClr val="0000FF"/>
                </a:solidFill>
                <a:latin typeface="Times New Roman" panose="02020603050405020304" pitchFamily="18" charset="0"/>
                <a:cs typeface="Times New Roman" panose="02020603050405020304" pitchFamily="18" charset="0"/>
              </a:rPr>
              <a:t>возникающих между предприятиями, метрологическими службами, пользователями СИ </a:t>
            </a:r>
            <a:r>
              <a:rPr lang="ru-RU" sz="2000" b="1" dirty="0">
                <a:solidFill>
                  <a:srgbClr val="006600"/>
                </a:solidFill>
                <a:latin typeface="Times New Roman" panose="02020603050405020304" pitchFamily="18" charset="0"/>
                <a:cs typeface="Times New Roman" panose="02020603050405020304" pitchFamily="18" charset="0"/>
              </a:rPr>
              <a:t>по поводу эксплуатационной пригодности устройств</a:t>
            </a:r>
            <a:r>
              <a:rPr lang="ru-RU" sz="2000" b="1" dirty="0" smtClean="0">
                <a:solidFill>
                  <a:srgbClr val="006600"/>
                </a:solidFill>
                <a:latin typeface="Times New Roman" panose="02020603050405020304" pitchFamily="18" charset="0"/>
                <a:cs typeface="Times New Roman" panose="02020603050405020304" pitchFamily="18" charset="0"/>
              </a:rPr>
              <a:t>.</a:t>
            </a:r>
          </a:p>
          <a:p>
            <a:endParaRPr lang="ru-RU" sz="800" b="1" i="1" u="sng" dirty="0" smtClean="0">
              <a:solidFill>
                <a:srgbClr val="FF0000"/>
              </a:solidFill>
              <a:latin typeface="Times New Roman" panose="02020603050405020304" pitchFamily="18" charset="0"/>
              <a:cs typeface="Times New Roman" panose="02020603050405020304" pitchFamily="18" charset="0"/>
            </a:endParaRPr>
          </a:p>
          <a:p>
            <a:r>
              <a:rPr lang="ru-RU" sz="2000" b="1" i="1" u="sng" dirty="0" smtClean="0">
                <a:solidFill>
                  <a:srgbClr val="FF0000"/>
                </a:solidFill>
                <a:latin typeface="Times New Roman" panose="02020603050405020304" pitchFamily="18" charset="0"/>
                <a:cs typeface="Times New Roman" panose="02020603050405020304" pitchFamily="18" charset="0"/>
              </a:rPr>
              <a:t>Экспертную </a:t>
            </a:r>
            <a:r>
              <a:rPr lang="ru-RU" sz="2000" b="1" i="1" u="sng" dirty="0">
                <a:solidFill>
                  <a:srgbClr val="FF0000"/>
                </a:solidFill>
                <a:latin typeface="Times New Roman" panose="02020603050405020304" pitchFamily="18" charset="0"/>
                <a:cs typeface="Times New Roman" panose="02020603050405020304" pitchFamily="18" charset="0"/>
              </a:rPr>
              <a:t>поверку</a:t>
            </a:r>
            <a:r>
              <a:rPr lang="ru-RU" sz="2000" b="1" i="1" dirty="0">
                <a:solidFill>
                  <a:srgbClr val="FF0000"/>
                </a:solidFill>
                <a:latin typeface="Times New Roman" panose="02020603050405020304" pitchFamily="18" charset="0"/>
                <a:cs typeface="Times New Roman" panose="02020603050405020304" pitchFamily="18" charset="0"/>
              </a:rPr>
              <a:t> </a:t>
            </a:r>
            <a:r>
              <a:rPr lang="ru-RU" sz="2000" b="1" dirty="0">
                <a:solidFill>
                  <a:srgbClr val="0000FF"/>
                </a:solidFill>
                <a:latin typeface="Times New Roman" panose="02020603050405020304" pitchFamily="18" charset="0"/>
                <a:cs typeface="Times New Roman" panose="02020603050405020304" pitchFamily="18" charset="0"/>
              </a:rPr>
              <a:t>проводят</a:t>
            </a:r>
            <a:r>
              <a:rPr lang="ru-RU" sz="2000" b="1" dirty="0">
                <a:solidFill>
                  <a:schemeClr val="bg1"/>
                </a:solidFill>
                <a:latin typeface="Times New Roman" panose="02020603050405020304" pitchFamily="18" charset="0"/>
                <a:cs typeface="Times New Roman" panose="02020603050405020304" pitchFamily="18" charset="0"/>
              </a:rPr>
              <a:t> </a:t>
            </a:r>
            <a:r>
              <a:rPr lang="ru-RU" sz="2000" b="1" dirty="0">
                <a:solidFill>
                  <a:srgbClr val="006600"/>
                </a:solidFill>
                <a:latin typeface="Times New Roman" panose="02020603050405020304" pitchFamily="18" charset="0"/>
                <a:cs typeface="Times New Roman" panose="02020603050405020304" pitchFamily="18" charset="0"/>
              </a:rPr>
              <a:t>при возникновении спорных вопросов </a:t>
            </a:r>
            <a:r>
              <a:rPr lang="ru-RU" sz="2000" b="1" dirty="0">
                <a:solidFill>
                  <a:srgbClr val="0000FF"/>
                </a:solidFill>
                <a:latin typeface="Times New Roman" panose="02020603050405020304" pitchFamily="18" charset="0"/>
                <a:cs typeface="Times New Roman" panose="02020603050405020304" pitchFamily="18" charset="0"/>
              </a:rPr>
              <a:t>по метрологическим характеристикам, исправности средств измерений и пригодности их к применению</a:t>
            </a:r>
            <a:r>
              <a:rPr lang="ru-RU" sz="2000" b="1" dirty="0" smtClean="0">
                <a:solidFill>
                  <a:srgbClr val="0000FF"/>
                </a:solidFill>
                <a:latin typeface="Times New Roman" panose="02020603050405020304" pitchFamily="18" charset="0"/>
                <a:cs typeface="Times New Roman" panose="02020603050405020304" pitchFamily="18" charset="0"/>
              </a:rPr>
              <a:t>.</a:t>
            </a:r>
            <a:endParaRPr lang="ru-RU" sz="2000" b="1" dirty="0">
              <a:solidFill>
                <a:srgbClr val="0000FF"/>
              </a:solidFill>
              <a:latin typeface="Times New Roman" panose="02020603050405020304" pitchFamily="18" charset="0"/>
              <a:cs typeface="Times New Roman" panose="02020603050405020304" pitchFamily="18" charset="0"/>
            </a:endParaRPr>
          </a:p>
          <a:p>
            <a:endParaRPr lang="ru-RU" sz="800" b="1" dirty="0">
              <a:solidFill>
                <a:srgbClr val="006600"/>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q"/>
            </a:pPr>
            <a:r>
              <a:rPr lang="ru-RU" sz="2000" b="1" dirty="0">
                <a:solidFill>
                  <a:srgbClr val="7030A0"/>
                </a:solidFill>
                <a:latin typeface="Times New Roman" panose="02020603050405020304" pitchFamily="18" charset="0"/>
                <a:cs typeface="Times New Roman" panose="02020603050405020304" pitchFamily="18" charset="0"/>
              </a:rPr>
              <a:t>Основанием для поверки</a:t>
            </a:r>
            <a:r>
              <a:rPr lang="ru-RU" sz="2000" b="1" dirty="0">
                <a:solidFill>
                  <a:srgbClr val="006600"/>
                </a:solidFill>
                <a:latin typeface="Times New Roman" panose="02020603050405020304" pitchFamily="18" charset="0"/>
                <a:cs typeface="Times New Roman" panose="02020603050405020304" pitchFamily="18" charset="0"/>
              </a:rPr>
              <a:t> является требование суда, прокуратуры, представителей и органов исполнительной власти. </a:t>
            </a:r>
            <a:endParaRPr lang="ru-RU" sz="2000" b="1" dirty="0" smtClean="0">
              <a:solidFill>
                <a:srgbClr val="006600"/>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q"/>
            </a:pPr>
            <a:r>
              <a:rPr lang="ru-RU" sz="2000" b="1" dirty="0" smtClean="0">
                <a:solidFill>
                  <a:srgbClr val="006600"/>
                </a:solidFill>
                <a:latin typeface="Times New Roman" panose="02020603050405020304" pitchFamily="18" charset="0"/>
                <a:cs typeface="Times New Roman" panose="02020603050405020304" pitchFamily="18" charset="0"/>
              </a:rPr>
              <a:t>Она </a:t>
            </a:r>
            <a:r>
              <a:rPr lang="ru-RU" sz="2000" b="1" dirty="0">
                <a:solidFill>
                  <a:srgbClr val="006600"/>
                </a:solidFill>
                <a:latin typeface="Times New Roman" panose="02020603050405020304" pitchFamily="18" charset="0"/>
                <a:cs typeface="Times New Roman" panose="02020603050405020304" pitchFamily="18" charset="0"/>
              </a:rPr>
              <a:t>организуется органами </a:t>
            </a:r>
            <a:r>
              <a:rPr lang="ru-RU" sz="2000" b="1" dirty="0" smtClean="0">
                <a:solidFill>
                  <a:srgbClr val="006600"/>
                </a:solidFill>
                <a:latin typeface="Times New Roman" panose="02020603050405020304" pitchFamily="18" charset="0"/>
                <a:cs typeface="Times New Roman" panose="02020603050405020304" pitchFamily="18" charset="0"/>
              </a:rPr>
              <a:t>Государственной метрологической службы (ГМС) </a:t>
            </a:r>
            <a:r>
              <a:rPr lang="ru-RU" sz="2000" b="1" dirty="0">
                <a:solidFill>
                  <a:srgbClr val="006600"/>
                </a:solidFill>
                <a:latin typeface="Times New Roman" panose="02020603050405020304" pitchFamily="18" charset="0"/>
                <a:cs typeface="Times New Roman" panose="02020603050405020304" pitchFamily="18" charset="0"/>
              </a:rPr>
              <a:t>при возникновении разногласий относительно исправности и норм эксплуатации различных СИ. </a:t>
            </a:r>
            <a:endParaRPr lang="ru-RU" sz="2000" b="1" dirty="0" smtClean="0">
              <a:solidFill>
                <a:srgbClr val="006600"/>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q"/>
            </a:pPr>
            <a:r>
              <a:rPr lang="ru-RU" sz="2000" b="1" dirty="0" smtClean="0">
                <a:solidFill>
                  <a:srgbClr val="006600"/>
                </a:solidFill>
                <a:latin typeface="Times New Roman" panose="02020603050405020304" pitchFamily="18" charset="0"/>
                <a:cs typeface="Times New Roman" panose="02020603050405020304" pitchFamily="18" charset="0"/>
              </a:rPr>
              <a:t>В </a:t>
            </a:r>
            <a:r>
              <a:rPr lang="ru-RU" sz="2000" b="1" dirty="0">
                <a:solidFill>
                  <a:srgbClr val="006600"/>
                </a:solidFill>
                <a:latin typeface="Times New Roman" panose="02020603050405020304" pitchFamily="18" charset="0"/>
                <a:cs typeface="Times New Roman" panose="02020603050405020304" pitchFamily="18" charset="0"/>
              </a:rPr>
              <a:t>состав обоснования входят описание предмета поверки, причины и цели процедуры. </a:t>
            </a:r>
            <a:endParaRPr lang="ru-RU" sz="2000" b="1" dirty="0" smtClean="0">
              <a:solidFill>
                <a:srgbClr val="006600"/>
              </a:solidFill>
              <a:latin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q"/>
            </a:pPr>
            <a:r>
              <a:rPr lang="ru-RU" sz="2000" b="1" dirty="0" smtClean="0">
                <a:solidFill>
                  <a:srgbClr val="006600"/>
                </a:solidFill>
                <a:latin typeface="Times New Roman" panose="02020603050405020304" pitchFamily="18" charset="0"/>
                <a:cs typeface="Times New Roman" panose="02020603050405020304" pitchFamily="18" charset="0"/>
              </a:rPr>
              <a:t>Итогом </a:t>
            </a:r>
            <a:r>
              <a:rPr lang="ru-RU" sz="2000" b="1" dirty="0">
                <a:solidFill>
                  <a:srgbClr val="006600"/>
                </a:solidFill>
                <a:latin typeface="Times New Roman" panose="02020603050405020304" pitchFamily="18" charset="0"/>
                <a:cs typeface="Times New Roman" panose="02020603050405020304" pitchFamily="18" charset="0"/>
              </a:rPr>
              <a:t>мероприятия является </a:t>
            </a:r>
            <a:r>
              <a:rPr lang="ru-RU" sz="2000" b="1" dirty="0">
                <a:solidFill>
                  <a:srgbClr val="0000FF"/>
                </a:solidFill>
                <a:latin typeface="Times New Roman" panose="02020603050405020304" pitchFamily="18" charset="0"/>
                <a:cs typeface="Times New Roman" panose="02020603050405020304" pitchFamily="18" charset="0"/>
              </a:rPr>
              <a:t>письменное заключение</a:t>
            </a:r>
            <a:r>
              <a:rPr lang="ru-RU" sz="2000" b="1" dirty="0">
                <a:solidFill>
                  <a:srgbClr val="006600"/>
                </a:solidFill>
                <a:latin typeface="Times New Roman" panose="02020603050405020304" pitchFamily="18" charset="0"/>
                <a:cs typeface="Times New Roman" panose="02020603050405020304" pitchFamily="18" charset="0"/>
              </a:rPr>
              <a:t>, составленное в 2-х экземплярах. Первый </a:t>
            </a:r>
            <a:r>
              <a:rPr lang="ru-RU" sz="2000" b="1" dirty="0" smtClean="0">
                <a:solidFill>
                  <a:srgbClr val="006600"/>
                </a:solidFill>
                <a:latin typeface="Times New Roman" panose="02020603050405020304" pitchFamily="18" charset="0"/>
                <a:cs typeface="Times New Roman" panose="02020603050405020304" pitchFamily="18" charset="0"/>
              </a:rPr>
              <a:t>– выдается заявителю</a:t>
            </a:r>
            <a:r>
              <a:rPr lang="ru-RU" sz="2000" b="1" dirty="0">
                <a:solidFill>
                  <a:srgbClr val="006600"/>
                </a:solidFill>
                <a:latin typeface="Times New Roman" panose="02020603050405020304" pitchFamily="18" charset="0"/>
                <a:cs typeface="Times New Roman" panose="02020603050405020304" pitchFamily="18" charset="0"/>
              </a:rPr>
              <a:t>, а второй хранится в архиве органов ГМС.</a:t>
            </a:r>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a:bodyPr>
          <a:lstStyle/>
          <a:p>
            <a:pPr algn="ctr">
              <a:lnSpc>
                <a:spcPct val="90000"/>
              </a:lnSpc>
            </a:pPr>
            <a:r>
              <a:rPr lang="ru-RU" sz="1800" b="1" dirty="0" smtClean="0">
                <a:solidFill>
                  <a:srgbClr val="FF0000"/>
                </a:solidFill>
                <a:latin typeface="Book Antiqua" pitchFamily="18" charset="0"/>
              </a:rPr>
              <a:t>Государственный метрологический контроль и надзор </a:t>
            </a:r>
            <a:r>
              <a:rPr lang="en-US" sz="2000" b="1" dirty="0">
                <a:solidFill>
                  <a:srgbClr val="FF0000"/>
                </a:solidFill>
                <a:latin typeface="Book Antiqua" pitchFamily="18" charset="0"/>
              </a:rPr>
              <a:t/>
            </a:r>
            <a:br>
              <a:rPr lang="en-US" sz="2000" b="1" dirty="0">
                <a:solidFill>
                  <a:srgbClr val="FF0000"/>
                </a:solidFill>
                <a:latin typeface="Book Antiqua" pitchFamily="18" charset="0"/>
              </a:rPr>
            </a:br>
            <a:r>
              <a:rPr lang="ru-RU" sz="2000" b="1" dirty="0" smtClean="0">
                <a:solidFill>
                  <a:srgbClr val="FF0000"/>
                </a:solidFill>
                <a:latin typeface="Times New Roman" panose="02020603050405020304" pitchFamily="18" charset="0"/>
                <a:cs typeface="Times New Roman" panose="02020603050405020304" pitchFamily="18" charset="0"/>
              </a:rPr>
              <a:t>5)</a:t>
            </a:r>
            <a:r>
              <a:rPr lang="ru-RU" sz="2000" b="1" dirty="0" smtClean="0">
                <a:solidFill>
                  <a:srgbClr val="0000FF"/>
                </a:solidFill>
                <a:latin typeface="Times New Roman" panose="02020603050405020304" pitchFamily="18" charset="0"/>
                <a:cs typeface="Times New Roman" panose="02020603050405020304" pitchFamily="18" charset="0"/>
              </a:rPr>
              <a:t> </a:t>
            </a:r>
            <a:r>
              <a:rPr lang="ru-RU" sz="2000" b="1" u="sng" dirty="0" smtClean="0">
                <a:solidFill>
                  <a:srgbClr val="006600"/>
                </a:solidFill>
                <a:latin typeface="Times New Roman" panose="02020603050405020304" pitchFamily="18" charset="0"/>
                <a:cs typeface="Times New Roman" panose="02020603050405020304" pitchFamily="18" charset="0"/>
              </a:rPr>
              <a:t>ЭКСПЕРТНАЯ ПОВЕРКА</a:t>
            </a:r>
            <a:r>
              <a:rPr lang="ru-RU" sz="2000" b="1" dirty="0" smtClean="0">
                <a:solidFill>
                  <a:srgbClr val="0000FF"/>
                </a:solidFill>
                <a:latin typeface="Times New Roman" panose="02020603050405020304" pitchFamily="18" charset="0"/>
                <a:cs typeface="Times New Roman" panose="02020603050405020304" pitchFamily="18" charset="0"/>
              </a:rPr>
              <a:t> СРЕДСТВ ИЗМЕРЕНИЙ</a:t>
            </a:r>
          </a:p>
        </p:txBody>
      </p:sp>
    </p:spTree>
    <p:extLst>
      <p:ext uri="{BB962C8B-B14F-4D97-AF65-F5344CB8AC3E}">
        <p14:creationId xmlns:p14="http://schemas.microsoft.com/office/powerpoint/2010/main" val="22290638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41</a:t>
            </a:fld>
            <a:endParaRPr lang="ru-RU" sz="1600" dirty="0"/>
          </a:p>
        </p:txBody>
      </p:sp>
      <p:sp>
        <p:nvSpPr>
          <p:cNvPr id="3" name="Прямоугольник 2"/>
          <p:cNvSpPr/>
          <p:nvPr/>
        </p:nvSpPr>
        <p:spPr>
          <a:xfrm>
            <a:off x="4427984" y="1124744"/>
            <a:ext cx="4425406" cy="5201424"/>
          </a:xfrm>
          <a:prstGeom prst="rect">
            <a:avLst/>
          </a:prstGeom>
          <a:solidFill>
            <a:schemeClr val="tx1"/>
          </a:solidFill>
        </p:spPr>
        <p:txBody>
          <a:bodyPr wrap="square">
            <a:spAutoFit/>
          </a:bodyPr>
          <a:lstStyle/>
          <a:p>
            <a:r>
              <a:rPr lang="ru-RU" sz="2200" b="1" dirty="0">
                <a:solidFill>
                  <a:srgbClr val="006600"/>
                </a:solidFill>
              </a:rPr>
              <a:t>По итогам </a:t>
            </a:r>
            <a:r>
              <a:rPr lang="ru-RU" sz="2200" b="1" dirty="0">
                <a:solidFill>
                  <a:srgbClr val="0000FF"/>
                </a:solidFill>
              </a:rPr>
              <a:t>контрольного мероприятия </a:t>
            </a:r>
            <a:r>
              <a:rPr lang="ru-RU" sz="2200" b="1" dirty="0" smtClean="0">
                <a:solidFill>
                  <a:srgbClr val="0000FF"/>
                </a:solidFill>
              </a:rPr>
              <a:t>(поверки) оформляется </a:t>
            </a:r>
            <a:r>
              <a:rPr lang="ru-RU" sz="2200" b="1" dirty="0">
                <a:solidFill>
                  <a:srgbClr val="FF0000"/>
                </a:solidFill>
              </a:rPr>
              <a:t>свидетельство о поверке </a:t>
            </a:r>
            <a:r>
              <a:rPr lang="ru-RU" sz="2200" b="1" dirty="0">
                <a:solidFill>
                  <a:srgbClr val="0000FF"/>
                </a:solidFill>
              </a:rPr>
              <a:t>или наносится </a:t>
            </a:r>
            <a:r>
              <a:rPr lang="ru-RU" sz="2200" b="1" dirty="0" err="1">
                <a:solidFill>
                  <a:srgbClr val="FF0000"/>
                </a:solidFill>
              </a:rPr>
              <a:t>поверительное</a:t>
            </a:r>
            <a:r>
              <a:rPr lang="ru-RU" sz="2200" b="1" dirty="0">
                <a:solidFill>
                  <a:srgbClr val="FF0000"/>
                </a:solidFill>
              </a:rPr>
              <a:t> клеймо</a:t>
            </a:r>
            <a:r>
              <a:rPr lang="ru-RU" sz="2200" b="1" dirty="0">
                <a:solidFill>
                  <a:srgbClr val="0000FF"/>
                </a:solidFill>
              </a:rPr>
              <a:t>. </a:t>
            </a:r>
            <a:endParaRPr lang="ru-RU" sz="2200" b="1" dirty="0" smtClean="0">
              <a:solidFill>
                <a:srgbClr val="0000FF"/>
              </a:solidFill>
            </a:endParaRPr>
          </a:p>
          <a:p>
            <a:endParaRPr lang="ru-RU" sz="800" b="1" dirty="0">
              <a:solidFill>
                <a:srgbClr val="0000FF"/>
              </a:solidFill>
            </a:endParaRPr>
          </a:p>
          <a:p>
            <a:r>
              <a:rPr lang="ru-RU" sz="2200" b="1" dirty="0" smtClean="0">
                <a:solidFill>
                  <a:srgbClr val="0000FF"/>
                </a:solidFill>
              </a:rPr>
              <a:t>На </a:t>
            </a:r>
            <a:r>
              <a:rPr lang="ru-RU" sz="2200" b="1" dirty="0">
                <a:solidFill>
                  <a:srgbClr val="0000FF"/>
                </a:solidFill>
              </a:rPr>
              <a:t>устройстве должно быть предусмотрено место для нанесения этого знака. </a:t>
            </a:r>
            <a:endParaRPr lang="ru-RU" sz="2200" b="1" dirty="0" smtClean="0">
              <a:solidFill>
                <a:srgbClr val="0000FF"/>
              </a:solidFill>
            </a:endParaRPr>
          </a:p>
          <a:p>
            <a:endParaRPr lang="ru-RU" sz="800" b="1" dirty="0" smtClean="0">
              <a:solidFill>
                <a:srgbClr val="0000FF"/>
              </a:solidFill>
            </a:endParaRPr>
          </a:p>
          <a:p>
            <a:r>
              <a:rPr lang="ru-RU" sz="2200" b="1" dirty="0" smtClean="0">
                <a:solidFill>
                  <a:srgbClr val="0000FF"/>
                </a:solidFill>
              </a:rPr>
              <a:t>Если </a:t>
            </a:r>
            <a:r>
              <a:rPr lang="ru-RU" sz="2200" b="1" dirty="0">
                <a:solidFill>
                  <a:srgbClr val="0000FF"/>
                </a:solidFill>
              </a:rPr>
              <a:t>на приборе невозможно указать символ, то он проставляется на выписанном свидетельстве</a:t>
            </a:r>
            <a:r>
              <a:rPr lang="ru-RU" sz="2200" b="1" dirty="0" smtClean="0">
                <a:solidFill>
                  <a:srgbClr val="0000FF"/>
                </a:solidFill>
              </a:rPr>
              <a:t>.</a:t>
            </a:r>
          </a:p>
          <a:p>
            <a:endParaRPr lang="ru-RU" sz="800" b="1" dirty="0" smtClean="0">
              <a:solidFill>
                <a:srgbClr val="0000FF"/>
              </a:solidFill>
            </a:endParaRPr>
          </a:p>
          <a:p>
            <a:r>
              <a:rPr lang="ru-RU" sz="2200" b="1" dirty="0" smtClean="0">
                <a:solidFill>
                  <a:srgbClr val="0000FF"/>
                </a:solidFill>
              </a:rPr>
              <a:t>Также </a:t>
            </a:r>
            <a:r>
              <a:rPr lang="ru-RU" sz="2200" b="1" dirty="0">
                <a:solidFill>
                  <a:srgbClr val="0000FF"/>
                </a:solidFill>
              </a:rPr>
              <a:t>органом может быть выдан </a:t>
            </a:r>
            <a:r>
              <a:rPr lang="ru-RU" sz="2200" b="1" dirty="0">
                <a:solidFill>
                  <a:srgbClr val="FF0000"/>
                </a:solidFill>
              </a:rPr>
              <a:t>протокол поверки СИ</a:t>
            </a:r>
            <a:r>
              <a:rPr lang="ru-RU" sz="2200" b="1" dirty="0">
                <a:solidFill>
                  <a:srgbClr val="0000FF"/>
                </a:solidFill>
              </a:rPr>
              <a:t>.</a:t>
            </a:r>
            <a:endParaRPr lang="ru-RU" sz="2200" b="1" dirty="0">
              <a:solidFill>
                <a:srgbClr val="0000FF"/>
              </a:solidFill>
              <a:latin typeface="Times New Roman" panose="02020603050405020304" pitchFamily="18" charset="0"/>
              <a:cs typeface="Times New Roman" panose="02020603050405020304" pitchFamily="18" charset="0"/>
            </a:endParaRPr>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a:bodyPr>
          <a:lstStyle/>
          <a:p>
            <a:pPr algn="ctr">
              <a:lnSpc>
                <a:spcPct val="90000"/>
              </a:lnSpc>
            </a:pPr>
            <a:r>
              <a:rPr lang="ru-RU" sz="1800" b="1" dirty="0" smtClean="0">
                <a:solidFill>
                  <a:srgbClr val="FF0000"/>
                </a:solidFill>
                <a:latin typeface="Book Antiqua" pitchFamily="18" charset="0"/>
              </a:rPr>
              <a:t>Государственный метрологический контроль и надзор </a:t>
            </a:r>
            <a:r>
              <a:rPr lang="en-US" sz="2000" b="1" dirty="0">
                <a:solidFill>
                  <a:srgbClr val="FF0000"/>
                </a:solidFill>
                <a:latin typeface="Book Antiqua" pitchFamily="18" charset="0"/>
              </a:rPr>
              <a:t/>
            </a:r>
            <a:br>
              <a:rPr lang="en-US" sz="2000" b="1" dirty="0">
                <a:solidFill>
                  <a:srgbClr val="FF0000"/>
                </a:solidFill>
                <a:latin typeface="Book Antiqua" pitchFamily="18" charset="0"/>
              </a:rPr>
            </a:br>
            <a:r>
              <a:rPr lang="ru-RU" sz="2000" b="1" dirty="0">
                <a:solidFill>
                  <a:srgbClr val="0000FF"/>
                </a:solidFill>
              </a:rPr>
              <a:t>СВИДЕТЕЛЬСТВО О </a:t>
            </a:r>
            <a:r>
              <a:rPr lang="ru-RU" sz="2000" b="1" dirty="0" smtClean="0">
                <a:solidFill>
                  <a:srgbClr val="0000FF"/>
                </a:solidFill>
              </a:rPr>
              <a:t>ПОВЕРКЕ</a:t>
            </a:r>
            <a:endParaRPr lang="ru-RU" sz="2000" b="1" dirty="0" smtClean="0">
              <a:solidFill>
                <a:srgbClr val="0000FF"/>
              </a:solidFill>
              <a:latin typeface="Times New Roman" panose="02020603050405020304" pitchFamily="18" charset="0"/>
              <a:cs typeface="Times New Roman" panose="02020603050405020304" pitchFamily="18" charset="0"/>
            </a:endParaRPr>
          </a:p>
        </p:txBody>
      </p:sp>
      <p:pic>
        <p:nvPicPr>
          <p:cNvPr id="1026" name="Picture 2" descr="Свидетельство о поверк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37" y="786738"/>
            <a:ext cx="4113361" cy="599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7317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42</a:t>
            </a:fld>
            <a:endParaRPr lang="ru-RU" sz="1600" dirty="0"/>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a:bodyPr>
          <a:lstStyle/>
          <a:p>
            <a:pPr algn="ctr" eaLnBrk="1" hangingPunct="1">
              <a:lnSpc>
                <a:spcPct val="90000"/>
              </a:lnSpc>
            </a:pPr>
            <a:r>
              <a:rPr lang="ru-RU" sz="1800" b="1" dirty="0" smtClean="0">
                <a:solidFill>
                  <a:srgbClr val="FF0000"/>
                </a:solidFill>
                <a:latin typeface="Book Antiqua" pitchFamily="18" charset="0"/>
              </a:rPr>
              <a:t>Государственный метрологический контроль и надзор </a:t>
            </a:r>
            <a:r>
              <a:rPr lang="en-US" sz="2000" b="1" dirty="0">
                <a:solidFill>
                  <a:srgbClr val="FF0000"/>
                </a:solidFill>
                <a:latin typeface="Book Antiqua" pitchFamily="18" charset="0"/>
              </a:rPr>
              <a:t/>
            </a:r>
            <a:br>
              <a:rPr lang="en-US" sz="2000" b="1" dirty="0">
                <a:solidFill>
                  <a:srgbClr val="FF0000"/>
                </a:solidFill>
                <a:latin typeface="Book Antiqua" pitchFamily="18" charset="0"/>
              </a:rPr>
            </a:br>
            <a:r>
              <a:rPr lang="ru-RU" sz="2000" b="1" dirty="0" smtClean="0">
                <a:solidFill>
                  <a:srgbClr val="0000FF"/>
                </a:solidFill>
                <a:latin typeface="Book Antiqua" pitchFamily="18" charset="0"/>
              </a:rPr>
              <a:t>ПОВЕРКА СРЕДСТВ ИЗМЕРЕНИЙ</a:t>
            </a:r>
          </a:p>
        </p:txBody>
      </p:sp>
      <p:sp>
        <p:nvSpPr>
          <p:cNvPr id="4" name="Прямоугольник 3"/>
          <p:cNvSpPr/>
          <p:nvPr/>
        </p:nvSpPr>
        <p:spPr>
          <a:xfrm>
            <a:off x="22321" y="720636"/>
            <a:ext cx="9088628" cy="6109365"/>
          </a:xfrm>
          <a:prstGeom prst="rect">
            <a:avLst/>
          </a:prstGeom>
          <a:solidFill>
            <a:schemeClr val="tx1"/>
          </a:solidFill>
        </p:spPr>
        <p:txBody>
          <a:bodyPr wrap="square">
            <a:spAutoFit/>
          </a:bodyPr>
          <a:lstStyle/>
          <a:p>
            <a:r>
              <a:rPr lang="ru-RU" sz="1550" b="1" u="sng" dirty="0" smtClean="0">
                <a:solidFill>
                  <a:srgbClr val="C00000"/>
                </a:solidFill>
              </a:rPr>
              <a:t>24.09.2020 </a:t>
            </a:r>
            <a:r>
              <a:rPr lang="ru-RU" sz="1550" b="1" u="sng" dirty="0">
                <a:solidFill>
                  <a:srgbClr val="C00000"/>
                </a:solidFill>
              </a:rPr>
              <a:t>г.</a:t>
            </a:r>
            <a:r>
              <a:rPr lang="ru-RU" sz="1550" b="1" u="sng" dirty="0">
                <a:solidFill>
                  <a:srgbClr val="006600"/>
                </a:solidFill>
              </a:rPr>
              <a:t> </a:t>
            </a:r>
            <a:r>
              <a:rPr lang="ru-RU" sz="1550" b="1" u="sng" dirty="0" smtClean="0">
                <a:solidFill>
                  <a:srgbClr val="006600"/>
                </a:solidFill>
              </a:rPr>
              <a:t>вступили </a:t>
            </a:r>
            <a:r>
              <a:rPr lang="ru-RU" sz="1550" b="1" u="sng" dirty="0">
                <a:solidFill>
                  <a:srgbClr val="006600"/>
                </a:solidFill>
              </a:rPr>
              <a:t>в силу изменения в </a:t>
            </a:r>
            <a:r>
              <a:rPr lang="ru-RU" sz="1550" b="1" u="sng" dirty="0">
                <a:solidFill>
                  <a:srgbClr val="C00000"/>
                </a:solidFill>
              </a:rPr>
              <a:t>Федеральный закон от 26.06.2008 г. №102-ФЗ «Об обеспечении единства измерений» ст</a:t>
            </a:r>
            <a:r>
              <a:rPr lang="ru-RU" sz="1550" b="1" u="sng" dirty="0" smtClean="0">
                <a:solidFill>
                  <a:srgbClr val="C00000"/>
                </a:solidFill>
              </a:rPr>
              <a:t>. 13</a:t>
            </a:r>
            <a:r>
              <a:rPr lang="ru-RU" sz="1550" b="1" u="sng" dirty="0">
                <a:solidFill>
                  <a:srgbClr val="C00000"/>
                </a:solidFill>
              </a:rPr>
              <a:t>, </a:t>
            </a:r>
            <a:r>
              <a:rPr lang="ru-RU" sz="1550" b="1" u="sng" dirty="0" smtClean="0">
                <a:solidFill>
                  <a:srgbClr val="C00000"/>
                </a:solidFill>
              </a:rPr>
              <a:t>ч. 4</a:t>
            </a:r>
            <a:r>
              <a:rPr lang="ru-RU" sz="1550" b="1" dirty="0" smtClean="0">
                <a:solidFill>
                  <a:srgbClr val="C00000"/>
                </a:solidFill>
              </a:rPr>
              <a:t>:</a:t>
            </a:r>
          </a:p>
          <a:p>
            <a:r>
              <a:rPr lang="ru-RU" sz="1550" b="1" i="1" dirty="0" smtClean="0">
                <a:solidFill>
                  <a:srgbClr val="0000FF"/>
                </a:solidFill>
              </a:rPr>
              <a:t>«</a:t>
            </a:r>
            <a:r>
              <a:rPr lang="ru-RU" sz="1550" b="1" i="1" dirty="0">
                <a:solidFill>
                  <a:srgbClr val="0000FF"/>
                </a:solidFill>
              </a:rPr>
              <a:t>Результаты поверки средств измерений подтверждаются сведениями о результатах поверки средств измерений, включенными в </a:t>
            </a:r>
            <a:r>
              <a:rPr lang="ru-RU" sz="1550" b="1" i="1" dirty="0">
                <a:solidFill>
                  <a:srgbClr val="FF0000"/>
                </a:solidFill>
              </a:rPr>
              <a:t>Федеральный информационный фонд по обеспечению единства измерений</a:t>
            </a:r>
            <a:r>
              <a:rPr lang="ru-RU" sz="1550" b="1" i="1" dirty="0">
                <a:solidFill>
                  <a:srgbClr val="0000FF"/>
                </a:solidFill>
              </a:rPr>
              <a:t>. По заявлению владельца средства измерений или лица, представившего его на поверку, на средство измерений </a:t>
            </a:r>
            <a:r>
              <a:rPr lang="ru-RU" sz="1550" b="1" i="1" u="sng" dirty="0">
                <a:solidFill>
                  <a:srgbClr val="006600"/>
                </a:solidFill>
              </a:rPr>
              <a:t>наносится</a:t>
            </a:r>
            <a:r>
              <a:rPr lang="ru-RU" sz="1550" b="1" i="1" u="sng" dirty="0">
                <a:solidFill>
                  <a:srgbClr val="0000FF"/>
                </a:solidFill>
              </a:rPr>
              <a:t> </a:t>
            </a:r>
            <a:r>
              <a:rPr lang="ru-RU" sz="1550" b="1" i="1" u="sng" dirty="0">
                <a:solidFill>
                  <a:srgbClr val="FF0000"/>
                </a:solidFill>
              </a:rPr>
              <a:t>знак поверки</a:t>
            </a:r>
            <a:r>
              <a:rPr lang="ru-RU" sz="1550" b="1" i="1" dirty="0">
                <a:solidFill>
                  <a:srgbClr val="0000FF"/>
                </a:solidFill>
              </a:rPr>
              <a:t>, и (или) </a:t>
            </a:r>
            <a:r>
              <a:rPr lang="ru-RU" sz="1550" b="1" i="1" u="sng" dirty="0">
                <a:solidFill>
                  <a:srgbClr val="006600"/>
                </a:solidFill>
              </a:rPr>
              <a:t>выдается</a:t>
            </a:r>
            <a:r>
              <a:rPr lang="ru-RU" sz="1550" b="1" i="1" u="sng" dirty="0">
                <a:solidFill>
                  <a:srgbClr val="0000FF"/>
                </a:solidFill>
              </a:rPr>
              <a:t> </a:t>
            </a:r>
            <a:r>
              <a:rPr lang="ru-RU" sz="1550" b="1" i="1" u="sng" dirty="0">
                <a:solidFill>
                  <a:srgbClr val="FF0000"/>
                </a:solidFill>
              </a:rPr>
              <a:t>свидетельство о поверке средства измерений</a:t>
            </a:r>
            <a:r>
              <a:rPr lang="ru-RU" sz="1550" b="1" i="1" dirty="0">
                <a:solidFill>
                  <a:srgbClr val="0000FF"/>
                </a:solidFill>
              </a:rPr>
              <a:t>, и (или) в </a:t>
            </a:r>
            <a:r>
              <a:rPr lang="ru-RU" sz="1550" b="1" i="1" u="sng" dirty="0">
                <a:solidFill>
                  <a:srgbClr val="FF0000"/>
                </a:solidFill>
              </a:rPr>
              <a:t>паспорт (формуляр) средства измерений </a:t>
            </a:r>
            <a:r>
              <a:rPr lang="ru-RU" sz="1550" b="1" i="1" u="sng" dirty="0">
                <a:solidFill>
                  <a:srgbClr val="006600"/>
                </a:solidFill>
              </a:rPr>
              <a:t>вносится запись о проведенной поверке</a:t>
            </a:r>
            <a:r>
              <a:rPr lang="ru-RU" sz="1550" b="1" i="1" dirty="0">
                <a:solidFill>
                  <a:srgbClr val="0000FF"/>
                </a:solidFill>
              </a:rPr>
              <a:t>, заверяемая подписью </a:t>
            </a:r>
            <a:r>
              <a:rPr lang="ru-RU" sz="1550" b="1" i="1" dirty="0" err="1">
                <a:solidFill>
                  <a:srgbClr val="0000FF"/>
                </a:solidFill>
              </a:rPr>
              <a:t>поверителя</a:t>
            </a:r>
            <a:r>
              <a:rPr lang="ru-RU" sz="1550" b="1" i="1" dirty="0">
                <a:solidFill>
                  <a:srgbClr val="0000FF"/>
                </a:solidFill>
              </a:rPr>
              <a:t> и знаком поверки, с указанием даты поверки, или выдается извещение о непригодности к применению средства измерений</a:t>
            </a:r>
            <a:r>
              <a:rPr lang="ru-RU" sz="1550" b="1" i="1" dirty="0" smtClean="0">
                <a:solidFill>
                  <a:srgbClr val="0000FF"/>
                </a:solidFill>
              </a:rPr>
              <a:t>».</a:t>
            </a:r>
            <a:endParaRPr lang="ru-RU" sz="1550" b="1" i="1" dirty="0">
              <a:solidFill>
                <a:srgbClr val="0000FF"/>
              </a:solidFill>
            </a:endParaRPr>
          </a:p>
          <a:p>
            <a:endParaRPr lang="ru-RU" sz="1200" b="1" dirty="0" smtClean="0">
              <a:solidFill>
                <a:srgbClr val="006600"/>
              </a:solidFill>
            </a:endParaRPr>
          </a:p>
          <a:p>
            <a:r>
              <a:rPr lang="ru-RU" sz="1400" b="1" dirty="0" smtClean="0">
                <a:solidFill>
                  <a:srgbClr val="006600"/>
                </a:solidFill>
              </a:rPr>
              <a:t>Это </a:t>
            </a:r>
            <a:r>
              <a:rPr lang="ru-RU" sz="1400" b="1" dirty="0">
                <a:solidFill>
                  <a:srgbClr val="006600"/>
                </a:solidFill>
              </a:rPr>
              <a:t>означает, что </a:t>
            </a:r>
            <a:r>
              <a:rPr lang="ru-RU" sz="1400" b="1" dirty="0">
                <a:solidFill>
                  <a:srgbClr val="FF0000"/>
                </a:solidFill>
              </a:rPr>
              <a:t>главным и юридически значимым доказательством </a:t>
            </a:r>
            <a:r>
              <a:rPr lang="ru-RU" sz="1400" b="1" dirty="0" smtClean="0">
                <a:solidFill>
                  <a:srgbClr val="FF0000"/>
                </a:solidFill>
              </a:rPr>
              <a:t>проведения </a:t>
            </a:r>
            <a:r>
              <a:rPr lang="ru-RU" sz="1400" b="1" dirty="0">
                <a:solidFill>
                  <a:srgbClr val="FF0000"/>
                </a:solidFill>
              </a:rPr>
              <a:t>поверки средств измерений (СИ) </a:t>
            </a:r>
            <a:r>
              <a:rPr lang="ru-RU" sz="1400" b="1" dirty="0">
                <a:solidFill>
                  <a:srgbClr val="006600"/>
                </a:solidFill>
              </a:rPr>
              <a:t>станет </a:t>
            </a:r>
            <a:r>
              <a:rPr lang="ru-RU" sz="1400" b="1" dirty="0">
                <a:solidFill>
                  <a:srgbClr val="0000FF"/>
                </a:solidFill>
              </a:rPr>
              <a:t>запись в Федеральном информационном фонде по обеспечению единства измерений (</a:t>
            </a:r>
            <a:r>
              <a:rPr lang="ru-RU" sz="1400" b="1" dirty="0">
                <a:solidFill>
                  <a:srgbClr val="FF0000"/>
                </a:solidFill>
              </a:rPr>
              <a:t>ФИФ ОЕИ</a:t>
            </a:r>
            <a:r>
              <a:rPr lang="ru-RU" sz="1400" b="1" dirty="0">
                <a:solidFill>
                  <a:srgbClr val="0000FF"/>
                </a:solidFill>
              </a:rPr>
              <a:t>). </a:t>
            </a:r>
            <a:endParaRPr lang="ru-RU" sz="1400" b="1" dirty="0" smtClean="0">
              <a:solidFill>
                <a:srgbClr val="0000FF"/>
              </a:solidFill>
            </a:endParaRPr>
          </a:p>
          <a:p>
            <a:r>
              <a:rPr lang="ru-RU" sz="1400" b="1" dirty="0" smtClean="0">
                <a:solidFill>
                  <a:srgbClr val="006600"/>
                </a:solidFill>
              </a:rPr>
              <a:t>Таким </a:t>
            </a:r>
            <a:r>
              <a:rPr lang="ru-RU" sz="1400" b="1" dirty="0">
                <a:solidFill>
                  <a:srgbClr val="006600"/>
                </a:solidFill>
              </a:rPr>
              <a:t>образом, </a:t>
            </a:r>
            <a:r>
              <a:rPr lang="ru-RU" sz="1400" b="1" u="sng" dirty="0">
                <a:solidFill>
                  <a:srgbClr val="006600"/>
                </a:solidFill>
              </a:rPr>
              <a:t>свидетельства о поверке на бумажном носителе становятся не нужны</a:t>
            </a:r>
            <a:r>
              <a:rPr lang="ru-RU" sz="1400" b="1" dirty="0">
                <a:solidFill>
                  <a:srgbClr val="006600"/>
                </a:solidFill>
              </a:rPr>
              <a:t>, хотя по заявлению владельца могут быть оформлены.</a:t>
            </a:r>
          </a:p>
          <a:p>
            <a:endParaRPr lang="ru-RU" sz="1200" b="1" u="sng" dirty="0" smtClean="0">
              <a:solidFill>
                <a:srgbClr val="FF0000"/>
              </a:solidFill>
            </a:endParaRPr>
          </a:p>
          <a:p>
            <a:pPr marL="265113"/>
            <a:r>
              <a:rPr lang="ru-RU" sz="1400" b="1" i="1" u="sng" dirty="0" smtClean="0">
                <a:solidFill>
                  <a:srgbClr val="C00000"/>
                </a:solidFill>
              </a:rPr>
              <a:t>ОЧЕВИДНЫЕ ПЛЮСЫ ЭЛЕКТРОННОЙ ЗАПИСИ</a:t>
            </a:r>
            <a:r>
              <a:rPr lang="ru-RU" sz="1400" b="1" i="1" dirty="0" smtClean="0">
                <a:solidFill>
                  <a:srgbClr val="C00000"/>
                </a:solidFill>
              </a:rPr>
              <a:t>:</a:t>
            </a:r>
          </a:p>
          <a:p>
            <a:pPr marL="285750" indent="-285750">
              <a:buClr>
                <a:srgbClr val="FF0000"/>
              </a:buClr>
              <a:buFont typeface="Wingdings" panose="05000000000000000000" pitchFamily="2" charset="2"/>
              <a:buChar char="q"/>
            </a:pPr>
            <a:r>
              <a:rPr lang="ru-RU" sz="1400" b="1" u="sng" dirty="0" smtClean="0">
                <a:solidFill>
                  <a:srgbClr val="0000FF"/>
                </a:solidFill>
              </a:rPr>
              <a:t>ВОСПРОИЗВОДИМОСТЬ</a:t>
            </a:r>
            <a:r>
              <a:rPr lang="ru-RU" sz="1400" b="1" dirty="0" smtClean="0">
                <a:solidFill>
                  <a:srgbClr val="006600"/>
                </a:solidFill>
              </a:rPr>
              <a:t> </a:t>
            </a:r>
            <a:r>
              <a:rPr lang="ru-RU" sz="1400" b="1" dirty="0">
                <a:solidFill>
                  <a:srgbClr val="006600"/>
                </a:solidFill>
              </a:rPr>
              <a:t>– Вам больше не потребуется искать в стопке бумажных свидетельств нужное, достаточно зайти в ФИФ ОЕИ и ввести данные о СИ, это возможно сделать в любом месте и в любое время, нужен только доступ к </a:t>
            </a:r>
            <a:r>
              <a:rPr lang="ru-RU" sz="1400" b="1" dirty="0" err="1">
                <a:solidFill>
                  <a:srgbClr val="006600"/>
                </a:solidFill>
              </a:rPr>
              <a:t>internet</a:t>
            </a:r>
            <a:r>
              <a:rPr lang="ru-RU" sz="1400" b="1" dirty="0">
                <a:solidFill>
                  <a:srgbClr val="006600"/>
                </a:solidFill>
              </a:rPr>
              <a:t>;</a:t>
            </a:r>
          </a:p>
          <a:p>
            <a:pPr marL="285750" indent="-285750">
              <a:buClr>
                <a:srgbClr val="FF0000"/>
              </a:buClr>
              <a:buFont typeface="Wingdings" panose="05000000000000000000" pitchFamily="2" charset="2"/>
              <a:buChar char="q"/>
            </a:pPr>
            <a:r>
              <a:rPr lang="ru-RU" sz="1400" b="1" u="sng" dirty="0" smtClean="0">
                <a:solidFill>
                  <a:srgbClr val="0000FF"/>
                </a:solidFill>
              </a:rPr>
              <a:t>СОХРАННОСТЬ</a:t>
            </a:r>
            <a:r>
              <a:rPr lang="ru-RU" sz="1400" b="1" dirty="0" smtClean="0">
                <a:solidFill>
                  <a:srgbClr val="006600"/>
                </a:solidFill>
              </a:rPr>
              <a:t> </a:t>
            </a:r>
            <a:r>
              <a:rPr lang="ru-RU" sz="1400" b="1" dirty="0">
                <a:solidFill>
                  <a:srgbClr val="006600"/>
                </a:solidFill>
              </a:rPr>
              <a:t>– Вы или Ваши сотрудники больше никогда не потеряют свидетельство, не потребуется обращаться в ЦСМ за дубликатом </a:t>
            </a:r>
            <a:r>
              <a:rPr lang="ru-RU" sz="1400" b="1" dirty="0" smtClean="0">
                <a:solidFill>
                  <a:srgbClr val="006600"/>
                </a:solidFill>
              </a:rPr>
              <a:t>– запись доступна </a:t>
            </a:r>
            <a:r>
              <a:rPr lang="ru-RU" sz="1400" b="1" dirty="0">
                <a:solidFill>
                  <a:srgbClr val="006600"/>
                </a:solidFill>
              </a:rPr>
              <a:t>для чтения всем заинтересованным лицам​;</a:t>
            </a:r>
          </a:p>
          <a:p>
            <a:pPr marL="285750" indent="-285750">
              <a:buClr>
                <a:srgbClr val="FF0000"/>
              </a:buClr>
              <a:buFont typeface="Wingdings" panose="05000000000000000000" pitchFamily="2" charset="2"/>
              <a:buChar char="q"/>
            </a:pPr>
            <a:r>
              <a:rPr lang="ru-RU" sz="1400" b="1" u="sng" dirty="0" smtClean="0">
                <a:solidFill>
                  <a:srgbClr val="0000FF"/>
                </a:solidFill>
              </a:rPr>
              <a:t>БЕЗОПАСНОСТЬ</a:t>
            </a:r>
            <a:r>
              <a:rPr lang="ru-RU" sz="1400" b="1" dirty="0" smtClean="0">
                <a:solidFill>
                  <a:srgbClr val="006600"/>
                </a:solidFill>
              </a:rPr>
              <a:t> </a:t>
            </a:r>
            <a:r>
              <a:rPr lang="ru-RU" sz="1400" b="1" dirty="0">
                <a:solidFill>
                  <a:srgbClr val="006600"/>
                </a:solidFill>
              </a:rPr>
              <a:t>– мошенники больше не смогут поверить СИ, «липовые» свидетельства исчезнут с рынка. Передавать данные в ФИФ ОЕИ могут только аккредитованные в области ОЕИ метрологические службы.</a:t>
            </a:r>
          </a:p>
        </p:txBody>
      </p:sp>
    </p:spTree>
    <p:extLst>
      <p:ext uri="{BB962C8B-B14F-4D97-AF65-F5344CB8AC3E}">
        <p14:creationId xmlns:p14="http://schemas.microsoft.com/office/powerpoint/2010/main" val="6139992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43</a:t>
            </a:fld>
            <a:endParaRPr lang="ru-RU" sz="1600" dirty="0"/>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a:bodyPr>
          <a:lstStyle/>
          <a:p>
            <a:pPr algn="ctr" eaLnBrk="1" hangingPunct="1">
              <a:lnSpc>
                <a:spcPct val="90000"/>
              </a:lnSpc>
            </a:pPr>
            <a:r>
              <a:rPr lang="ru-RU" sz="1800" b="1" dirty="0" smtClean="0">
                <a:solidFill>
                  <a:srgbClr val="FF0000"/>
                </a:solidFill>
                <a:latin typeface="Book Antiqua" pitchFamily="18" charset="0"/>
              </a:rPr>
              <a:t>Государственный метрологический контроль и надзор </a:t>
            </a:r>
            <a:r>
              <a:rPr lang="en-US" sz="2000" b="1" dirty="0">
                <a:solidFill>
                  <a:srgbClr val="FF0000"/>
                </a:solidFill>
                <a:latin typeface="Book Antiqua" pitchFamily="18" charset="0"/>
              </a:rPr>
              <a:t/>
            </a:r>
            <a:br>
              <a:rPr lang="en-US" sz="2000" b="1" dirty="0">
                <a:solidFill>
                  <a:srgbClr val="FF0000"/>
                </a:solidFill>
                <a:latin typeface="Book Antiqua" pitchFamily="18" charset="0"/>
              </a:rPr>
            </a:br>
            <a:r>
              <a:rPr lang="ru-RU" sz="2000" b="1" dirty="0" smtClean="0">
                <a:solidFill>
                  <a:srgbClr val="0000FF"/>
                </a:solidFill>
                <a:latin typeface="Book Antiqua" pitchFamily="18" charset="0"/>
              </a:rPr>
              <a:t>ПОВЕРКА СРЕДСТВ ИЗМЕРЕНИЙ</a:t>
            </a:r>
          </a:p>
        </p:txBody>
      </p:sp>
      <p:sp>
        <p:nvSpPr>
          <p:cNvPr id="2" name="Прямоугольник 1"/>
          <p:cNvSpPr/>
          <p:nvPr/>
        </p:nvSpPr>
        <p:spPr>
          <a:xfrm>
            <a:off x="129538" y="742670"/>
            <a:ext cx="8856984" cy="769441"/>
          </a:xfrm>
          <a:prstGeom prst="rect">
            <a:avLst/>
          </a:prstGeom>
          <a:solidFill>
            <a:schemeClr val="accent4">
              <a:lumMod val="20000"/>
              <a:lumOff val="80000"/>
            </a:schemeClr>
          </a:solidFill>
        </p:spPr>
        <p:txBody>
          <a:bodyPr wrap="square">
            <a:spAutoFit/>
          </a:bodyPr>
          <a:lstStyle/>
          <a:p>
            <a:pPr algn="ctr"/>
            <a:r>
              <a:rPr lang="ru-RU" sz="2200" b="1" cap="all" dirty="0">
                <a:solidFill>
                  <a:srgbClr val="0000FF"/>
                </a:solidFill>
                <a:latin typeface="PT Sans Bold"/>
              </a:rPr>
              <a:t>С</a:t>
            </a:r>
            <a:r>
              <a:rPr lang="ru-RU" sz="2200" b="1" cap="all" dirty="0">
                <a:solidFill>
                  <a:srgbClr val="000000"/>
                </a:solidFill>
                <a:latin typeface="PT Sans Bold"/>
              </a:rPr>
              <a:t> </a:t>
            </a:r>
            <a:r>
              <a:rPr lang="ru-RU" sz="2200" b="1" cap="all" dirty="0">
                <a:solidFill>
                  <a:srgbClr val="FF0000"/>
                </a:solidFill>
                <a:latin typeface="PT Sans Bold"/>
              </a:rPr>
              <a:t>1 ЯНВАРЯ 2021 Г. </a:t>
            </a:r>
            <a:r>
              <a:rPr lang="ru-RU" sz="2200" b="1" cap="all" dirty="0" smtClean="0">
                <a:solidFill>
                  <a:srgbClr val="0000FF"/>
                </a:solidFill>
                <a:latin typeface="PT Sans Bold"/>
              </a:rPr>
              <a:t>введен </a:t>
            </a:r>
            <a:r>
              <a:rPr lang="ru-RU" sz="2200" b="1" cap="all" dirty="0">
                <a:solidFill>
                  <a:srgbClr val="0000FF"/>
                </a:solidFill>
                <a:latin typeface="PT Sans Bold"/>
              </a:rPr>
              <a:t>НОВЫЙ ПОРЯДОК ПРОВЕДЕНИЯ ПОВЕРКИ СРЕДСТВ ИЗМЕРЕНИЙ</a:t>
            </a:r>
            <a:endParaRPr lang="ru-RU" sz="2200" b="1" i="0" cap="all" dirty="0">
              <a:solidFill>
                <a:srgbClr val="0000FF"/>
              </a:solidFill>
              <a:effectLst/>
              <a:latin typeface="PT Sans Bold"/>
            </a:endParaRPr>
          </a:p>
        </p:txBody>
      </p:sp>
      <p:sp>
        <p:nvSpPr>
          <p:cNvPr id="4" name="Прямоугольник 3"/>
          <p:cNvSpPr/>
          <p:nvPr/>
        </p:nvSpPr>
        <p:spPr>
          <a:xfrm>
            <a:off x="129538" y="1575317"/>
            <a:ext cx="8856984" cy="5232202"/>
          </a:xfrm>
          <a:prstGeom prst="rect">
            <a:avLst/>
          </a:prstGeom>
          <a:solidFill>
            <a:schemeClr val="tx1"/>
          </a:solidFill>
        </p:spPr>
        <p:txBody>
          <a:bodyPr wrap="square">
            <a:spAutoFit/>
          </a:bodyPr>
          <a:lstStyle/>
          <a:p>
            <a:r>
              <a:rPr lang="ru-RU" b="1" dirty="0">
                <a:solidFill>
                  <a:srgbClr val="006600"/>
                </a:solidFill>
                <a:latin typeface="PT Sans"/>
              </a:rPr>
              <a:t>Минпромторг </a:t>
            </a:r>
            <a:r>
              <a:rPr lang="ru-RU" b="1" u="sng" dirty="0">
                <a:solidFill>
                  <a:srgbClr val="FF0000"/>
                </a:solidFill>
                <a:latin typeface="PT Sans Bold"/>
                <a:hlinkClick r:id="rId3"/>
              </a:rPr>
              <a:t>приказом от 31.07.2020 № 2510</a:t>
            </a:r>
            <a:r>
              <a:rPr lang="ru-RU" b="1" dirty="0">
                <a:solidFill>
                  <a:srgbClr val="006600"/>
                </a:solidFill>
                <a:latin typeface="PT Sans"/>
              </a:rPr>
              <a:t> утвердил:</a:t>
            </a:r>
          </a:p>
          <a:p>
            <a:pPr marL="804863" lvl="1" indent="-347663">
              <a:buClr>
                <a:srgbClr val="FF0000"/>
              </a:buClr>
              <a:buFont typeface="Wingdings" panose="05000000000000000000" pitchFamily="2" charset="2"/>
              <a:buChar char="q"/>
            </a:pPr>
            <a:r>
              <a:rPr lang="ru-RU" b="1" dirty="0" smtClean="0">
                <a:solidFill>
                  <a:srgbClr val="0000FF"/>
                </a:solidFill>
                <a:latin typeface="PT Sans"/>
              </a:rPr>
              <a:t>порядок </a:t>
            </a:r>
            <a:r>
              <a:rPr lang="ru-RU" b="1" dirty="0">
                <a:solidFill>
                  <a:srgbClr val="0000FF"/>
                </a:solidFill>
                <a:latin typeface="PT Sans"/>
              </a:rPr>
              <a:t>проведения поверки средств измерений; </a:t>
            </a:r>
          </a:p>
          <a:p>
            <a:pPr marL="804863" lvl="1" indent="-347663">
              <a:buClr>
                <a:srgbClr val="FF0000"/>
              </a:buClr>
              <a:buFont typeface="Wingdings" panose="05000000000000000000" pitchFamily="2" charset="2"/>
              <a:buChar char="q"/>
            </a:pPr>
            <a:r>
              <a:rPr lang="ru-RU" b="1" dirty="0">
                <a:solidFill>
                  <a:srgbClr val="0000FF"/>
                </a:solidFill>
                <a:latin typeface="PT Sans"/>
              </a:rPr>
              <a:t>требования к знаку поверки; </a:t>
            </a:r>
          </a:p>
          <a:p>
            <a:pPr marL="804863" lvl="1" indent="-347663">
              <a:buClr>
                <a:srgbClr val="FF0000"/>
              </a:buClr>
              <a:buFont typeface="Wingdings" panose="05000000000000000000" pitchFamily="2" charset="2"/>
              <a:buChar char="q"/>
            </a:pPr>
            <a:r>
              <a:rPr lang="ru-RU" b="1" dirty="0">
                <a:solidFill>
                  <a:srgbClr val="0000FF"/>
                </a:solidFill>
                <a:latin typeface="PT Sans"/>
              </a:rPr>
              <a:t>требования к содержанию свидетельства о поверке. </a:t>
            </a:r>
          </a:p>
          <a:p>
            <a:r>
              <a:rPr lang="ru-RU" sz="800" dirty="0">
                <a:solidFill>
                  <a:srgbClr val="525252"/>
                </a:solidFill>
                <a:latin typeface="PT Sans"/>
              </a:rPr>
              <a:t> </a:t>
            </a:r>
          </a:p>
          <a:p>
            <a:r>
              <a:rPr lang="ru-RU" sz="1700" b="1" dirty="0">
                <a:solidFill>
                  <a:srgbClr val="006600"/>
                </a:solidFill>
                <a:latin typeface="PT Sans"/>
              </a:rPr>
              <a:t>Порядок применяется при подготовке средств измерений к представлению их на поверку, при проведении поверки, оформлении ее результатов и передаче сведений о результатах поверки в </a:t>
            </a:r>
            <a:r>
              <a:rPr lang="ru-RU" sz="1700" b="1" dirty="0">
                <a:solidFill>
                  <a:srgbClr val="FF0000"/>
                </a:solidFill>
                <a:latin typeface="PT Sans"/>
              </a:rPr>
              <a:t>Федеральный информационный фонд по обеспечению единства </a:t>
            </a:r>
            <a:r>
              <a:rPr lang="ru-RU" sz="1700" b="1" dirty="0" smtClean="0">
                <a:solidFill>
                  <a:srgbClr val="FF0000"/>
                </a:solidFill>
                <a:latin typeface="PT Sans"/>
              </a:rPr>
              <a:t>измерений (ФИФ ОЕИ)</a:t>
            </a:r>
            <a:r>
              <a:rPr lang="ru-RU" sz="1700" dirty="0" smtClean="0">
                <a:solidFill>
                  <a:srgbClr val="FF0000"/>
                </a:solidFill>
                <a:latin typeface="PT Sans"/>
              </a:rPr>
              <a:t>.</a:t>
            </a:r>
            <a:r>
              <a:rPr lang="ru-RU" sz="1700" dirty="0">
                <a:solidFill>
                  <a:srgbClr val="FF0000"/>
                </a:solidFill>
                <a:latin typeface="PT Sans"/>
              </a:rPr>
              <a:t> </a:t>
            </a:r>
          </a:p>
          <a:p>
            <a:r>
              <a:rPr lang="ru-RU" sz="800" dirty="0">
                <a:solidFill>
                  <a:srgbClr val="525252"/>
                </a:solidFill>
                <a:latin typeface="PT Sans"/>
              </a:rPr>
              <a:t> </a:t>
            </a:r>
          </a:p>
          <a:p>
            <a:r>
              <a:rPr lang="ru-RU" sz="1700" dirty="0">
                <a:solidFill>
                  <a:schemeClr val="bg1"/>
                </a:solidFill>
                <a:latin typeface="PT Sans"/>
              </a:rPr>
              <a:t>Порядок распространяется на юридических лиц, индивидуальных предпринимателей, владеющих средствами измерений на праве собственности или на ином законном основании и (или) непосредственно применяющих средства измерений и представляющих их на поверку, на юридических лиц и индивидуальных предпринимателей, аккредитованных на проведение поверки и на государственные региональные центры метрологии, которые проводят поверку. </a:t>
            </a:r>
          </a:p>
          <a:p>
            <a:r>
              <a:rPr lang="ru-RU" sz="800" dirty="0">
                <a:solidFill>
                  <a:schemeClr val="bg1"/>
                </a:solidFill>
                <a:latin typeface="PT Sans"/>
              </a:rPr>
              <a:t> </a:t>
            </a:r>
          </a:p>
          <a:p>
            <a:r>
              <a:rPr lang="ru-RU" sz="1700" dirty="0">
                <a:solidFill>
                  <a:schemeClr val="bg1"/>
                </a:solidFill>
                <a:latin typeface="PT Sans"/>
              </a:rPr>
              <a:t>Приводятся </a:t>
            </a:r>
            <a:r>
              <a:rPr lang="ru-RU" sz="1700" b="1" dirty="0">
                <a:solidFill>
                  <a:srgbClr val="006600"/>
                </a:solidFill>
                <a:latin typeface="PT Sans"/>
              </a:rPr>
              <a:t>требования</a:t>
            </a:r>
            <a:r>
              <a:rPr lang="ru-RU" sz="1700" dirty="0">
                <a:solidFill>
                  <a:schemeClr val="bg1"/>
                </a:solidFill>
                <a:latin typeface="PT Sans"/>
              </a:rPr>
              <a:t> </a:t>
            </a:r>
            <a:r>
              <a:rPr lang="ru-RU" sz="1700" b="1" dirty="0">
                <a:solidFill>
                  <a:srgbClr val="006600"/>
                </a:solidFill>
                <a:latin typeface="PT Sans"/>
              </a:rPr>
              <a:t>к</a:t>
            </a:r>
            <a:r>
              <a:rPr lang="ru-RU" sz="1700" dirty="0">
                <a:solidFill>
                  <a:schemeClr val="bg1"/>
                </a:solidFill>
                <a:latin typeface="PT Sans"/>
              </a:rPr>
              <a:t> </a:t>
            </a:r>
            <a:r>
              <a:rPr lang="ru-RU" sz="1700" b="1" dirty="0">
                <a:solidFill>
                  <a:srgbClr val="FF0000"/>
                </a:solidFill>
                <a:latin typeface="PT Sans"/>
              </a:rPr>
              <a:t>знаку поверки</a:t>
            </a:r>
            <a:r>
              <a:rPr lang="ru-RU" sz="1700" dirty="0">
                <a:solidFill>
                  <a:schemeClr val="bg1"/>
                </a:solidFill>
                <a:latin typeface="PT Sans"/>
              </a:rPr>
              <a:t>, а также </a:t>
            </a:r>
            <a:r>
              <a:rPr lang="ru-RU" sz="1700" b="1" dirty="0">
                <a:solidFill>
                  <a:srgbClr val="006600"/>
                </a:solidFill>
                <a:latin typeface="PT Sans"/>
              </a:rPr>
              <a:t>требования к</a:t>
            </a:r>
            <a:r>
              <a:rPr lang="ru-RU" sz="1700" dirty="0">
                <a:solidFill>
                  <a:schemeClr val="bg1"/>
                </a:solidFill>
                <a:latin typeface="PT Sans"/>
              </a:rPr>
              <a:t> </a:t>
            </a:r>
            <a:r>
              <a:rPr lang="ru-RU" sz="1700" b="1" dirty="0">
                <a:solidFill>
                  <a:srgbClr val="FF0000"/>
                </a:solidFill>
                <a:latin typeface="PT Sans"/>
              </a:rPr>
              <a:t>содержанию свидетельства о поверке</a:t>
            </a:r>
            <a:r>
              <a:rPr lang="ru-RU" sz="1700" dirty="0">
                <a:solidFill>
                  <a:schemeClr val="bg1"/>
                </a:solidFill>
                <a:latin typeface="PT Sans"/>
              </a:rPr>
              <a:t>. </a:t>
            </a:r>
            <a:r>
              <a:rPr lang="ru-RU" sz="1700" dirty="0">
                <a:solidFill>
                  <a:srgbClr val="525252"/>
                </a:solidFill>
                <a:latin typeface="PT Sans"/>
              </a:rPr>
              <a:t/>
            </a:r>
            <a:br>
              <a:rPr lang="ru-RU" sz="1700" dirty="0">
                <a:solidFill>
                  <a:srgbClr val="525252"/>
                </a:solidFill>
                <a:latin typeface="PT Sans"/>
              </a:rPr>
            </a:br>
            <a:endParaRPr lang="ru-RU" sz="800" dirty="0" smtClean="0">
              <a:solidFill>
                <a:srgbClr val="525252"/>
              </a:solidFill>
              <a:latin typeface="PT Sans"/>
            </a:endParaRPr>
          </a:p>
          <a:p>
            <a:r>
              <a:rPr lang="ru-RU" sz="1700" b="1" dirty="0" smtClean="0">
                <a:solidFill>
                  <a:srgbClr val="006600"/>
                </a:solidFill>
                <a:latin typeface="PT Sans Bold"/>
              </a:rPr>
              <a:t>Приказ </a:t>
            </a:r>
            <a:r>
              <a:rPr lang="ru-RU" sz="1700" b="1" dirty="0">
                <a:solidFill>
                  <a:srgbClr val="006600"/>
                </a:solidFill>
                <a:latin typeface="PT Sans Bold"/>
              </a:rPr>
              <a:t>будет действовать </a:t>
            </a:r>
            <a:r>
              <a:rPr lang="ru-RU" sz="1700" b="1" dirty="0">
                <a:solidFill>
                  <a:srgbClr val="FF0000"/>
                </a:solidFill>
                <a:latin typeface="PT Sans Bold"/>
              </a:rPr>
              <a:t>с 1 января 2021 г. до 1 января 2027 г. </a:t>
            </a:r>
            <a:endParaRPr lang="ru-RU" sz="1700" b="1" i="0" dirty="0">
              <a:solidFill>
                <a:srgbClr val="FF0000"/>
              </a:solidFill>
              <a:effectLst/>
              <a:latin typeface="PT Sans"/>
            </a:endParaRPr>
          </a:p>
        </p:txBody>
      </p:sp>
    </p:spTree>
    <p:extLst>
      <p:ext uri="{BB962C8B-B14F-4D97-AF65-F5344CB8AC3E}">
        <p14:creationId xmlns:p14="http://schemas.microsoft.com/office/powerpoint/2010/main" val="24077560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44</a:t>
            </a:fld>
            <a:endParaRPr lang="ru-RU" sz="1600" dirty="0"/>
          </a:p>
        </p:txBody>
      </p:sp>
      <p:sp>
        <p:nvSpPr>
          <p:cNvPr id="2" name="Прямоугольник 1"/>
          <p:cNvSpPr/>
          <p:nvPr/>
        </p:nvSpPr>
        <p:spPr>
          <a:xfrm>
            <a:off x="54150" y="752401"/>
            <a:ext cx="9043337" cy="6024726"/>
          </a:xfrm>
          <a:prstGeom prst="rect">
            <a:avLst/>
          </a:prstGeom>
          <a:solidFill>
            <a:schemeClr val="accent4">
              <a:lumMod val="20000"/>
              <a:lumOff val="80000"/>
            </a:schemeClr>
          </a:solidFill>
        </p:spPr>
        <p:txBody>
          <a:bodyPr wrap="square">
            <a:spAutoFit/>
          </a:bodyPr>
          <a:lstStyle/>
          <a:p>
            <a:pPr>
              <a:spcBef>
                <a:spcPts val="300"/>
              </a:spcBef>
              <a:spcAft>
                <a:spcPts val="300"/>
              </a:spcAft>
            </a:pPr>
            <a:r>
              <a:rPr lang="ru-RU" sz="1600" b="1" dirty="0">
                <a:solidFill>
                  <a:srgbClr val="FF0000"/>
                </a:solidFill>
                <a:latin typeface="PT Sans"/>
              </a:rPr>
              <a:t>Калибровка и поверка приборов </a:t>
            </a:r>
            <a:r>
              <a:rPr lang="ru-RU" sz="1600" b="1" dirty="0" smtClean="0">
                <a:solidFill>
                  <a:srgbClr val="333333"/>
                </a:solidFill>
                <a:latin typeface="PT Sans"/>
              </a:rPr>
              <a:t>– разные вещи</a:t>
            </a:r>
            <a:r>
              <a:rPr lang="ru-RU" sz="1600" b="1" dirty="0">
                <a:solidFill>
                  <a:srgbClr val="333333"/>
                </a:solidFill>
                <a:latin typeface="PT Sans"/>
              </a:rPr>
              <a:t>. Обе процедуры хоть и осуществляются по схожим правилам, но все же имеют </a:t>
            </a:r>
            <a:r>
              <a:rPr lang="ru-RU" sz="1600" b="1" dirty="0">
                <a:solidFill>
                  <a:srgbClr val="0000FF"/>
                </a:solidFill>
                <a:latin typeface="PT Sans"/>
              </a:rPr>
              <a:t>существенные </a:t>
            </a:r>
            <a:r>
              <a:rPr lang="ru-RU" sz="1600" b="1" dirty="0" smtClean="0">
                <a:solidFill>
                  <a:srgbClr val="0000FF"/>
                </a:solidFill>
                <a:latin typeface="PT Sans"/>
              </a:rPr>
              <a:t>различия:</a:t>
            </a:r>
          </a:p>
          <a:p>
            <a:pPr marL="628650" lvl="1" indent="-265113">
              <a:spcBef>
                <a:spcPts val="300"/>
              </a:spcBef>
              <a:spcAft>
                <a:spcPts val="300"/>
              </a:spcAft>
              <a:buClr>
                <a:srgbClr val="FF0000"/>
              </a:buClr>
              <a:buFont typeface="+mj-lt"/>
              <a:buAutoNum type="arabicPeriod"/>
            </a:pPr>
            <a:r>
              <a:rPr lang="ru-RU" sz="1600" b="1" dirty="0" smtClean="0">
                <a:solidFill>
                  <a:srgbClr val="006600"/>
                </a:solidFill>
              </a:rPr>
              <a:t>Калибровка </a:t>
            </a:r>
            <a:r>
              <a:rPr lang="ru-RU" sz="1600" b="1" dirty="0" smtClean="0">
                <a:solidFill>
                  <a:srgbClr val="0000FF"/>
                </a:solidFill>
              </a:rPr>
              <a:t>не </a:t>
            </a:r>
            <a:r>
              <a:rPr lang="ru-RU" sz="1600" b="1" dirty="0">
                <a:solidFill>
                  <a:srgbClr val="0000FF"/>
                </a:solidFill>
              </a:rPr>
              <a:t>является обязательной процедурой</a:t>
            </a:r>
            <a:r>
              <a:rPr lang="ru-RU" sz="1600" b="1" dirty="0">
                <a:solidFill>
                  <a:srgbClr val="006600"/>
                </a:solidFill>
              </a:rPr>
              <a:t>, проводится производителем или пользователем по собственному желанию;</a:t>
            </a:r>
          </a:p>
          <a:p>
            <a:pPr marL="628650" lvl="1" indent="-265113">
              <a:spcBef>
                <a:spcPts val="300"/>
              </a:spcBef>
              <a:spcAft>
                <a:spcPts val="300"/>
              </a:spcAft>
              <a:buClr>
                <a:srgbClr val="FF0000"/>
              </a:buClr>
              <a:buFont typeface="+mj-lt"/>
              <a:buAutoNum type="arabicPeriod"/>
            </a:pPr>
            <a:r>
              <a:rPr lang="ru-RU" sz="1600" b="1" dirty="0" smtClean="0">
                <a:solidFill>
                  <a:srgbClr val="006600"/>
                </a:solidFill>
              </a:rPr>
              <a:t>Калибровочные мероприятия </a:t>
            </a:r>
            <a:r>
              <a:rPr lang="ru-RU" sz="1600" b="1" dirty="0">
                <a:solidFill>
                  <a:srgbClr val="0000FF"/>
                </a:solidFill>
              </a:rPr>
              <a:t>носят исследовательский характер</a:t>
            </a:r>
            <a:r>
              <a:rPr lang="ru-RU" sz="1600" b="1" dirty="0">
                <a:solidFill>
                  <a:srgbClr val="006600"/>
                </a:solidFill>
              </a:rPr>
              <a:t>, т.к. их результатом является </a:t>
            </a:r>
            <a:r>
              <a:rPr lang="ru-RU" sz="1600" b="1" dirty="0">
                <a:solidFill>
                  <a:srgbClr val="0000FF"/>
                </a:solidFill>
              </a:rPr>
              <a:t>определение действительных значений характеристик</a:t>
            </a:r>
            <a:r>
              <a:rPr lang="ru-RU" sz="1600" b="1" dirty="0">
                <a:solidFill>
                  <a:srgbClr val="006600"/>
                </a:solidFill>
              </a:rPr>
              <a:t>;</a:t>
            </a:r>
          </a:p>
          <a:p>
            <a:pPr marL="628650" lvl="1" indent="-265113">
              <a:spcBef>
                <a:spcPts val="300"/>
              </a:spcBef>
              <a:spcAft>
                <a:spcPts val="300"/>
              </a:spcAft>
              <a:buClr>
                <a:srgbClr val="FF0000"/>
              </a:buClr>
              <a:buFont typeface="+mj-lt"/>
              <a:buAutoNum type="arabicPeriod"/>
            </a:pPr>
            <a:r>
              <a:rPr lang="ru-RU" sz="1600" b="1" dirty="0" smtClean="0">
                <a:solidFill>
                  <a:srgbClr val="006600"/>
                </a:solidFill>
              </a:rPr>
              <a:t>При калибровке </a:t>
            </a:r>
            <a:r>
              <a:rPr lang="ru-RU" sz="1600" b="1" dirty="0">
                <a:solidFill>
                  <a:srgbClr val="0000FF"/>
                </a:solidFill>
              </a:rPr>
              <a:t>выявляется погрешность устройства только в конкретном диапазоне измерений</a:t>
            </a:r>
            <a:r>
              <a:rPr lang="ru-RU" sz="1600" b="1" dirty="0">
                <a:solidFill>
                  <a:srgbClr val="006600"/>
                </a:solidFill>
              </a:rPr>
              <a:t> и </a:t>
            </a:r>
            <a:r>
              <a:rPr lang="ru-RU" sz="1600" b="1" dirty="0">
                <a:solidFill>
                  <a:srgbClr val="0000FF"/>
                </a:solidFill>
              </a:rPr>
              <a:t>при определенных условиях</a:t>
            </a:r>
            <a:r>
              <a:rPr lang="ru-RU" sz="1600" b="1" dirty="0">
                <a:solidFill>
                  <a:srgbClr val="006600"/>
                </a:solidFill>
              </a:rPr>
              <a:t>. Они могут не совпадать с утвержденными стандартами проведения поверки.</a:t>
            </a:r>
          </a:p>
          <a:p>
            <a:endParaRPr lang="ru-RU" sz="800" b="1" dirty="0" smtClean="0">
              <a:solidFill>
                <a:srgbClr val="7030A0"/>
              </a:solidFill>
            </a:endParaRPr>
          </a:p>
          <a:p>
            <a:pPr marL="363538" indent="-363538">
              <a:buClr>
                <a:srgbClr val="FF0000"/>
              </a:buClr>
              <a:buFont typeface="Wingdings" panose="05000000000000000000" pitchFamily="2" charset="2"/>
              <a:buChar char="q"/>
            </a:pPr>
            <a:r>
              <a:rPr lang="ru-RU" sz="1600" b="1" dirty="0" smtClean="0">
                <a:solidFill>
                  <a:srgbClr val="7030A0"/>
                </a:solidFill>
              </a:rPr>
              <a:t>После </a:t>
            </a:r>
            <a:r>
              <a:rPr lang="ru-RU" sz="1600" b="1" dirty="0">
                <a:solidFill>
                  <a:srgbClr val="7030A0"/>
                </a:solidFill>
              </a:rPr>
              <a:t>калибровки на СИ наносится </a:t>
            </a:r>
            <a:r>
              <a:rPr lang="ru-RU" sz="1600" b="1" dirty="0">
                <a:solidFill>
                  <a:srgbClr val="FF0000"/>
                </a:solidFill>
              </a:rPr>
              <a:t>специальное клеймо</a:t>
            </a:r>
            <a:r>
              <a:rPr lang="ru-RU" sz="1600" b="1" dirty="0">
                <a:solidFill>
                  <a:srgbClr val="7030A0"/>
                </a:solidFill>
              </a:rPr>
              <a:t>, а в </a:t>
            </a:r>
            <a:r>
              <a:rPr lang="ru-RU" sz="1600" b="1" dirty="0">
                <a:solidFill>
                  <a:srgbClr val="FF0000"/>
                </a:solidFill>
              </a:rPr>
              <a:t>паспорт устройства</a:t>
            </a:r>
            <a:r>
              <a:rPr lang="ru-RU" sz="1600" b="1" dirty="0">
                <a:solidFill>
                  <a:srgbClr val="7030A0"/>
                </a:solidFill>
              </a:rPr>
              <a:t> вносится </a:t>
            </a:r>
            <a:r>
              <a:rPr lang="ru-RU" sz="1600" b="1" dirty="0">
                <a:solidFill>
                  <a:srgbClr val="FF0000"/>
                </a:solidFill>
              </a:rPr>
              <a:t>запись</a:t>
            </a:r>
            <a:r>
              <a:rPr lang="ru-RU" sz="1600" b="1" dirty="0">
                <a:solidFill>
                  <a:srgbClr val="7030A0"/>
                </a:solidFill>
              </a:rPr>
              <a:t>, которая доказывает факт осуществления калибровки.</a:t>
            </a:r>
          </a:p>
          <a:p>
            <a:pPr marL="363538" indent="-363538">
              <a:buClr>
                <a:srgbClr val="FF0000"/>
              </a:buClr>
              <a:buFont typeface="Wingdings" panose="05000000000000000000" pitchFamily="2" charset="2"/>
              <a:buChar char="q"/>
            </a:pPr>
            <a:r>
              <a:rPr lang="ru-RU" sz="1600" b="1" dirty="0">
                <a:solidFill>
                  <a:srgbClr val="7030A0"/>
                </a:solidFill>
              </a:rPr>
              <a:t>Процедуру рекомендуют проводить </a:t>
            </a:r>
            <a:r>
              <a:rPr lang="ru-RU" sz="1600" b="1" dirty="0">
                <a:solidFill>
                  <a:srgbClr val="0000FF"/>
                </a:solidFill>
              </a:rPr>
              <a:t>для технических средств, применяемых в сложных условиях.</a:t>
            </a:r>
            <a:r>
              <a:rPr lang="ru-RU" sz="1600" b="1" dirty="0">
                <a:solidFill>
                  <a:srgbClr val="7030A0"/>
                </a:solidFill>
              </a:rPr>
              <a:t> Ведь их показатели могут не совпадать с поверочными. Калибровка позволяет увеличить точность измерений на определенном диапазоне допустимых значений.</a:t>
            </a:r>
          </a:p>
          <a:p>
            <a:pPr marL="363538" indent="-363538">
              <a:buClr>
                <a:srgbClr val="FF0000"/>
              </a:buClr>
              <a:buFont typeface="Wingdings" panose="05000000000000000000" pitchFamily="2" charset="2"/>
              <a:buChar char="q"/>
            </a:pPr>
            <a:r>
              <a:rPr lang="ru-RU" sz="1600" b="1" dirty="0">
                <a:solidFill>
                  <a:srgbClr val="7030A0"/>
                </a:solidFill>
              </a:rPr>
              <a:t>Если устройство по итогам поверки признано неисправным, оттиск </a:t>
            </a:r>
            <a:r>
              <a:rPr lang="ru-RU" sz="1600" b="1" dirty="0" err="1">
                <a:solidFill>
                  <a:srgbClr val="7030A0"/>
                </a:solidFill>
              </a:rPr>
              <a:t>поверительного</a:t>
            </a:r>
            <a:r>
              <a:rPr lang="ru-RU" sz="1600" b="1" dirty="0">
                <a:solidFill>
                  <a:srgbClr val="7030A0"/>
                </a:solidFill>
              </a:rPr>
              <a:t> клейма и свидетельство аннулируются. В этом случае составляется извещение о непригодности по установленной форме. Информация о состоянии оборудования вносится в эксплуатационную документацию</a:t>
            </a:r>
            <a:r>
              <a:rPr lang="ru-RU" sz="1600" b="1" dirty="0" smtClean="0">
                <a:solidFill>
                  <a:srgbClr val="7030A0"/>
                </a:solidFill>
              </a:rPr>
              <a:t>.</a:t>
            </a:r>
            <a:endParaRPr lang="ru-RU" sz="1750" b="1" dirty="0">
              <a:solidFill>
                <a:srgbClr val="7030A0"/>
              </a:solidFill>
            </a:endParaRPr>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a:bodyPr>
          <a:lstStyle/>
          <a:p>
            <a:pPr algn="ctr" eaLnBrk="1" hangingPunct="1">
              <a:lnSpc>
                <a:spcPct val="90000"/>
              </a:lnSpc>
            </a:pPr>
            <a:r>
              <a:rPr lang="ru-RU" sz="1800" b="1" dirty="0" smtClean="0">
                <a:solidFill>
                  <a:srgbClr val="FF0000"/>
                </a:solidFill>
                <a:latin typeface="Book Antiqua" pitchFamily="18" charset="0"/>
              </a:rPr>
              <a:t>Государственный метрологический контроль и надзор </a:t>
            </a:r>
            <a:r>
              <a:rPr lang="en-US" sz="2000" b="1" dirty="0">
                <a:solidFill>
                  <a:srgbClr val="FF0000"/>
                </a:solidFill>
                <a:latin typeface="Book Antiqua" pitchFamily="18" charset="0"/>
              </a:rPr>
              <a:t/>
            </a:r>
            <a:br>
              <a:rPr lang="en-US" sz="2000" b="1" dirty="0">
                <a:solidFill>
                  <a:srgbClr val="FF0000"/>
                </a:solidFill>
                <a:latin typeface="Book Antiqua" pitchFamily="18" charset="0"/>
              </a:rPr>
            </a:br>
            <a:r>
              <a:rPr lang="ru-RU" sz="2000" b="1" dirty="0" smtClean="0">
                <a:solidFill>
                  <a:srgbClr val="0000FF"/>
                </a:solidFill>
                <a:effectLst>
                  <a:outerShdw blurRad="38100" dist="38100" dir="2700000" algn="tl">
                    <a:srgbClr val="000000">
                      <a:alpha val="43137"/>
                    </a:srgbClr>
                  </a:outerShdw>
                </a:effectLst>
                <a:latin typeface="Book Antiqua" pitchFamily="18" charset="0"/>
              </a:rPr>
              <a:t>отличия ПОВЕРКи и калибровки СРЕДСТВ ИЗМЕРЕНИЙ</a:t>
            </a:r>
          </a:p>
        </p:txBody>
      </p:sp>
    </p:spTree>
    <p:extLst>
      <p:ext uri="{BB962C8B-B14F-4D97-AF65-F5344CB8AC3E}">
        <p14:creationId xmlns:p14="http://schemas.microsoft.com/office/powerpoint/2010/main" val="25882645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45</a:t>
            </a:fld>
            <a:endParaRPr lang="ru-RU" sz="1600" dirty="0"/>
          </a:p>
        </p:txBody>
      </p:sp>
      <p:sp>
        <p:nvSpPr>
          <p:cNvPr id="3" name="Прямоугольник 2"/>
          <p:cNvSpPr/>
          <p:nvPr/>
        </p:nvSpPr>
        <p:spPr>
          <a:xfrm>
            <a:off x="80882" y="908720"/>
            <a:ext cx="8982236" cy="5386090"/>
          </a:xfrm>
          <a:prstGeom prst="rect">
            <a:avLst/>
          </a:prstGeom>
          <a:solidFill>
            <a:schemeClr val="tx1"/>
          </a:solidFill>
        </p:spPr>
        <p:txBody>
          <a:bodyPr wrap="square">
            <a:spAutoFit/>
          </a:bodyPr>
          <a:lstStyle/>
          <a:p>
            <a:pPr algn="ctr"/>
            <a:r>
              <a:rPr lang="ru-RU" sz="2400" b="1" u="sng" dirty="0" smtClean="0">
                <a:solidFill>
                  <a:srgbClr val="FF0000"/>
                </a:solidFill>
                <a:effectLst>
                  <a:outerShdw blurRad="38100" dist="38100" dir="2700000" algn="tl">
                    <a:srgbClr val="000000">
                      <a:alpha val="43137"/>
                    </a:srgbClr>
                  </a:outerShdw>
                </a:effectLst>
              </a:rPr>
              <a:t>ОТЛИЧИЯ ПОВЕРКИ И КАЛИБРОВКИ</a:t>
            </a:r>
          </a:p>
          <a:p>
            <a:pPr algn="ctr"/>
            <a:endParaRPr lang="ru-RU" sz="500" b="1" dirty="0" smtClean="0">
              <a:solidFill>
                <a:srgbClr val="FF0000"/>
              </a:solidFill>
            </a:endParaRPr>
          </a:p>
          <a:p>
            <a:r>
              <a:rPr lang="ru-RU" sz="2000" b="1" i="1" u="sng" dirty="0" smtClean="0">
                <a:solidFill>
                  <a:srgbClr val="0000FF"/>
                </a:solidFill>
                <a:effectLst>
                  <a:outerShdw blurRad="38100" dist="38100" dir="2700000" algn="tl">
                    <a:srgbClr val="000000">
                      <a:alpha val="43137"/>
                    </a:srgbClr>
                  </a:outerShdw>
                </a:effectLst>
              </a:rPr>
              <a:t>Первое </a:t>
            </a:r>
            <a:r>
              <a:rPr lang="ru-RU" sz="2000" b="1" i="1" u="sng" dirty="0">
                <a:solidFill>
                  <a:srgbClr val="0000FF"/>
                </a:solidFill>
                <a:effectLst>
                  <a:outerShdw blurRad="38100" dist="38100" dir="2700000" algn="tl">
                    <a:srgbClr val="000000">
                      <a:alpha val="43137"/>
                    </a:srgbClr>
                  </a:outerShdw>
                </a:effectLst>
              </a:rPr>
              <a:t>отличие</a:t>
            </a:r>
            <a:r>
              <a:rPr lang="ru-RU" sz="2000" b="1" i="1" dirty="0">
                <a:solidFill>
                  <a:srgbClr val="0000FF"/>
                </a:solidFill>
              </a:rPr>
              <a:t> </a:t>
            </a:r>
            <a:r>
              <a:rPr lang="ru-RU" sz="2000" b="1" dirty="0">
                <a:solidFill>
                  <a:srgbClr val="006600"/>
                </a:solidFill>
              </a:rPr>
              <a:t>– это объект, который подлежит либо поверке, либо </a:t>
            </a:r>
            <a:r>
              <a:rPr lang="ru-RU" sz="2000" b="1" dirty="0" smtClean="0">
                <a:solidFill>
                  <a:srgbClr val="006600"/>
                </a:solidFill>
              </a:rPr>
              <a:t>калибровке: </a:t>
            </a:r>
          </a:p>
          <a:p>
            <a:pPr marL="342900" indent="-342900">
              <a:buFont typeface="Wingdings" panose="05000000000000000000" pitchFamily="2" charset="2"/>
              <a:buChar char="Ø"/>
            </a:pPr>
            <a:r>
              <a:rPr lang="ru-RU" sz="2000" b="1" dirty="0" smtClean="0">
                <a:solidFill>
                  <a:srgbClr val="FF0000"/>
                </a:solidFill>
              </a:rPr>
              <a:t>калибровке</a:t>
            </a:r>
            <a:r>
              <a:rPr lang="ru-RU" sz="2000" dirty="0" smtClean="0">
                <a:solidFill>
                  <a:schemeClr val="bg1"/>
                </a:solidFill>
              </a:rPr>
              <a:t> </a:t>
            </a:r>
            <a:r>
              <a:rPr lang="ru-RU" sz="2000" b="1" dirty="0" smtClean="0">
                <a:solidFill>
                  <a:schemeClr val="bg1"/>
                </a:solidFill>
              </a:rPr>
              <a:t>подлежат </a:t>
            </a:r>
            <a:r>
              <a:rPr lang="ru-RU" sz="2000" b="1" dirty="0">
                <a:solidFill>
                  <a:schemeClr val="bg1"/>
                </a:solidFill>
              </a:rPr>
              <a:t>средства измерений, которые используются </a:t>
            </a:r>
            <a:r>
              <a:rPr lang="ru-RU" sz="2000" b="1" u="sng" dirty="0">
                <a:solidFill>
                  <a:srgbClr val="0000FF"/>
                </a:solidFill>
              </a:rPr>
              <a:t>вне сферы государственного регулирования</a:t>
            </a:r>
            <a:r>
              <a:rPr lang="ru-RU" sz="2000" b="1" dirty="0">
                <a:solidFill>
                  <a:srgbClr val="0000FF"/>
                </a:solidFill>
              </a:rPr>
              <a:t> </a:t>
            </a:r>
            <a:r>
              <a:rPr lang="ru-RU" sz="2000" b="1" dirty="0">
                <a:solidFill>
                  <a:schemeClr val="bg1"/>
                </a:solidFill>
              </a:rPr>
              <a:t>в области обеспечения единства </a:t>
            </a:r>
            <a:r>
              <a:rPr lang="ru-RU" sz="2000" b="1" dirty="0" smtClean="0">
                <a:solidFill>
                  <a:schemeClr val="bg1"/>
                </a:solidFill>
              </a:rPr>
              <a:t>измерений; </a:t>
            </a:r>
          </a:p>
          <a:p>
            <a:pPr marL="342900" indent="-342900">
              <a:buFont typeface="Wingdings" panose="05000000000000000000" pitchFamily="2" charset="2"/>
              <a:buChar char="Ø"/>
            </a:pPr>
            <a:r>
              <a:rPr lang="ru-RU" sz="2000" b="1" dirty="0" smtClean="0">
                <a:solidFill>
                  <a:srgbClr val="FF0000"/>
                </a:solidFill>
              </a:rPr>
              <a:t>поверке</a:t>
            </a:r>
            <a:r>
              <a:rPr lang="ru-RU" sz="2000" dirty="0" smtClean="0">
                <a:solidFill>
                  <a:schemeClr val="bg1"/>
                </a:solidFill>
              </a:rPr>
              <a:t> </a:t>
            </a:r>
            <a:r>
              <a:rPr lang="ru-RU" sz="2000" b="1" dirty="0" smtClean="0">
                <a:solidFill>
                  <a:schemeClr val="bg1"/>
                </a:solidFill>
              </a:rPr>
              <a:t>– </a:t>
            </a:r>
            <a:r>
              <a:rPr lang="ru-RU" sz="2000" b="1" dirty="0">
                <a:solidFill>
                  <a:schemeClr val="bg1"/>
                </a:solidFill>
              </a:rPr>
              <a:t>средства измерений, которые используются </a:t>
            </a:r>
            <a:r>
              <a:rPr lang="ru-RU" sz="2000" b="1" u="sng" dirty="0">
                <a:solidFill>
                  <a:srgbClr val="0000FF"/>
                </a:solidFill>
              </a:rPr>
              <a:t>в сфере государственного регулирования</a:t>
            </a:r>
            <a:r>
              <a:rPr lang="ru-RU" sz="2000" b="1" dirty="0">
                <a:solidFill>
                  <a:schemeClr val="bg1"/>
                </a:solidFill>
              </a:rPr>
              <a:t> в области обеспечения единства измерений.</a:t>
            </a:r>
          </a:p>
          <a:p>
            <a:endParaRPr lang="ru-RU" sz="800" b="1" dirty="0" smtClean="0">
              <a:solidFill>
                <a:srgbClr val="0000FF"/>
              </a:solidFill>
            </a:endParaRPr>
          </a:p>
          <a:p>
            <a:r>
              <a:rPr lang="ru-RU" sz="2000" b="1" i="1" u="sng" dirty="0" smtClean="0">
                <a:solidFill>
                  <a:srgbClr val="0000FF"/>
                </a:solidFill>
                <a:effectLst>
                  <a:outerShdw blurRad="38100" dist="38100" dir="2700000" algn="tl">
                    <a:srgbClr val="000000">
                      <a:alpha val="43137"/>
                    </a:srgbClr>
                  </a:outerShdw>
                </a:effectLst>
              </a:rPr>
              <a:t>Второе </a:t>
            </a:r>
            <a:r>
              <a:rPr lang="ru-RU" sz="2000" b="1" i="1" u="sng" dirty="0">
                <a:solidFill>
                  <a:srgbClr val="0000FF"/>
                </a:solidFill>
                <a:effectLst>
                  <a:outerShdw blurRad="38100" dist="38100" dir="2700000" algn="tl">
                    <a:srgbClr val="000000">
                      <a:alpha val="43137"/>
                    </a:srgbClr>
                  </a:outerShdw>
                </a:effectLst>
              </a:rPr>
              <a:t>отличие</a:t>
            </a:r>
            <a:r>
              <a:rPr lang="ru-RU" sz="2000" b="1" i="1" dirty="0">
                <a:solidFill>
                  <a:srgbClr val="0000FF"/>
                </a:solidFill>
              </a:rPr>
              <a:t> </a:t>
            </a:r>
            <a:r>
              <a:rPr lang="ru-RU" sz="2000" b="1" dirty="0">
                <a:solidFill>
                  <a:srgbClr val="006600"/>
                </a:solidFill>
              </a:rPr>
              <a:t>– это субъект, который выполняет работу</a:t>
            </a:r>
            <a:r>
              <a:rPr lang="ru-RU" sz="2000" b="1" dirty="0" smtClean="0">
                <a:solidFill>
                  <a:srgbClr val="006600"/>
                </a:solidFill>
              </a:rPr>
              <a:t>:</a:t>
            </a:r>
          </a:p>
          <a:p>
            <a:pPr marL="342900" indent="-342900">
              <a:buFont typeface="Wingdings" panose="05000000000000000000" pitchFamily="2" charset="2"/>
              <a:buChar char="Ø"/>
            </a:pPr>
            <a:r>
              <a:rPr lang="ru-RU" sz="2000" b="1" dirty="0" smtClean="0">
                <a:solidFill>
                  <a:srgbClr val="FF0000"/>
                </a:solidFill>
              </a:rPr>
              <a:t>поверку</a:t>
            </a:r>
            <a:r>
              <a:rPr lang="ru-RU" sz="2000" dirty="0" smtClean="0">
                <a:solidFill>
                  <a:schemeClr val="bg1"/>
                </a:solidFill>
              </a:rPr>
              <a:t> </a:t>
            </a:r>
            <a:r>
              <a:rPr lang="ru-RU" sz="2000" b="1" dirty="0">
                <a:solidFill>
                  <a:schemeClr val="bg1"/>
                </a:solidFill>
              </a:rPr>
              <a:t>может выполнять </a:t>
            </a:r>
            <a:r>
              <a:rPr lang="ru-RU" sz="2000" b="1" dirty="0">
                <a:solidFill>
                  <a:srgbClr val="006600"/>
                </a:solidFill>
              </a:rPr>
              <a:t>только</a:t>
            </a:r>
            <a:r>
              <a:rPr lang="ru-RU" sz="2000" b="1" dirty="0">
                <a:solidFill>
                  <a:schemeClr val="bg1"/>
                </a:solidFill>
              </a:rPr>
              <a:t> </a:t>
            </a:r>
            <a:r>
              <a:rPr lang="ru-RU" sz="2000" b="1" dirty="0">
                <a:solidFill>
                  <a:srgbClr val="0000FF"/>
                </a:solidFill>
              </a:rPr>
              <a:t>аккредитованное в национальной системе аккредитации юридическое лицо (индивидуальный предприниматель)</a:t>
            </a:r>
            <a:r>
              <a:rPr lang="ru-RU" sz="2000" dirty="0">
                <a:solidFill>
                  <a:schemeClr val="bg1"/>
                </a:solidFill>
              </a:rPr>
              <a:t>; </a:t>
            </a:r>
            <a:endParaRPr lang="ru-RU" sz="2000" dirty="0" smtClean="0">
              <a:solidFill>
                <a:schemeClr val="bg1"/>
              </a:solidFill>
            </a:endParaRPr>
          </a:p>
          <a:p>
            <a:pPr marL="342900" indent="-342900">
              <a:buFont typeface="Wingdings" panose="05000000000000000000" pitchFamily="2" charset="2"/>
              <a:buChar char="Ø"/>
            </a:pPr>
            <a:r>
              <a:rPr lang="ru-RU" sz="2000" b="1" dirty="0" smtClean="0">
                <a:solidFill>
                  <a:srgbClr val="FF0000"/>
                </a:solidFill>
              </a:rPr>
              <a:t>калибровку </a:t>
            </a:r>
            <a:r>
              <a:rPr lang="ru-RU" sz="2000" b="1" dirty="0">
                <a:solidFill>
                  <a:schemeClr val="bg1"/>
                </a:solidFill>
              </a:rPr>
              <a:t>может выполнять, </a:t>
            </a:r>
            <a:r>
              <a:rPr lang="ru-RU" sz="2000" b="1" dirty="0" smtClean="0">
                <a:solidFill>
                  <a:srgbClr val="0000FF"/>
                </a:solidFill>
              </a:rPr>
              <a:t>кто </a:t>
            </a:r>
            <a:r>
              <a:rPr lang="ru-RU" sz="2000" b="1" dirty="0">
                <a:solidFill>
                  <a:srgbClr val="0000FF"/>
                </a:solidFill>
              </a:rPr>
              <a:t>угодно</a:t>
            </a:r>
            <a:r>
              <a:rPr lang="ru-RU" sz="2000" b="1" dirty="0">
                <a:solidFill>
                  <a:schemeClr val="bg1"/>
                </a:solidFill>
              </a:rPr>
              <a:t>. Для проведения калибровочных работ ни у кого </a:t>
            </a:r>
            <a:r>
              <a:rPr lang="ru-RU" sz="2000" b="1" dirty="0">
                <a:solidFill>
                  <a:srgbClr val="0000FF"/>
                </a:solidFill>
              </a:rPr>
              <a:t>никакого разрешения (лицензии, аккредитации и т. п.) получать не </a:t>
            </a:r>
            <a:r>
              <a:rPr lang="ru-RU" sz="2000" b="1" dirty="0" smtClean="0">
                <a:solidFill>
                  <a:srgbClr val="0000FF"/>
                </a:solidFill>
              </a:rPr>
              <a:t>надо</a:t>
            </a:r>
            <a:r>
              <a:rPr lang="ru-RU" sz="2000" b="1" dirty="0" smtClean="0">
                <a:solidFill>
                  <a:schemeClr val="bg1"/>
                </a:solidFill>
              </a:rPr>
              <a:t>.</a:t>
            </a:r>
            <a:endParaRPr lang="ru-RU" sz="2000" b="1" dirty="0">
              <a:solidFill>
                <a:schemeClr val="bg1"/>
              </a:solidFill>
              <a:latin typeface="Times New Roman" panose="02020603050405020304" pitchFamily="18" charset="0"/>
              <a:cs typeface="Times New Roman" panose="02020603050405020304" pitchFamily="18" charset="0"/>
            </a:endParaRPr>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a:bodyPr>
          <a:lstStyle/>
          <a:p>
            <a:pPr algn="ctr" eaLnBrk="1" hangingPunct="1">
              <a:lnSpc>
                <a:spcPct val="90000"/>
              </a:lnSpc>
            </a:pPr>
            <a:r>
              <a:rPr lang="ru-RU" sz="1800" b="1" dirty="0" smtClean="0">
                <a:solidFill>
                  <a:srgbClr val="FF0000"/>
                </a:solidFill>
                <a:latin typeface="Book Antiqua" pitchFamily="18" charset="0"/>
              </a:rPr>
              <a:t>Государственный метрологический контроль и надзор </a:t>
            </a:r>
            <a:r>
              <a:rPr lang="en-US" sz="2000" b="1" dirty="0">
                <a:solidFill>
                  <a:srgbClr val="FF0000"/>
                </a:solidFill>
                <a:latin typeface="Book Antiqua" pitchFamily="18" charset="0"/>
              </a:rPr>
              <a:t/>
            </a:r>
            <a:br>
              <a:rPr lang="en-US" sz="2000" b="1" dirty="0">
                <a:solidFill>
                  <a:srgbClr val="FF0000"/>
                </a:solidFill>
                <a:latin typeface="Book Antiqua" pitchFamily="18" charset="0"/>
              </a:rPr>
            </a:br>
            <a:r>
              <a:rPr lang="ru-RU" sz="2000" b="1" dirty="0" smtClean="0">
                <a:solidFill>
                  <a:srgbClr val="0000FF"/>
                </a:solidFill>
                <a:effectLst>
                  <a:outerShdw blurRad="38100" dist="38100" dir="2700000" algn="tl">
                    <a:srgbClr val="000000">
                      <a:alpha val="43137"/>
                    </a:srgbClr>
                  </a:outerShdw>
                </a:effectLst>
                <a:latin typeface="Book Antiqua" pitchFamily="18" charset="0"/>
              </a:rPr>
              <a:t>отличия ПОВЕРКи и калибровки СРЕДСТВ ИЗМЕРЕНИЙ</a:t>
            </a:r>
          </a:p>
        </p:txBody>
      </p:sp>
    </p:spTree>
    <p:extLst>
      <p:ext uri="{BB962C8B-B14F-4D97-AF65-F5344CB8AC3E}">
        <p14:creationId xmlns:p14="http://schemas.microsoft.com/office/powerpoint/2010/main" val="36244391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46</a:t>
            </a:fld>
            <a:endParaRPr lang="ru-RU" sz="1600" dirty="0"/>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a:bodyPr>
          <a:lstStyle/>
          <a:p>
            <a:pPr algn="ctr" eaLnBrk="1" hangingPunct="1">
              <a:lnSpc>
                <a:spcPct val="90000"/>
              </a:lnSpc>
            </a:pPr>
            <a:r>
              <a:rPr lang="ru-RU" sz="1800" b="1" dirty="0" smtClean="0">
                <a:solidFill>
                  <a:srgbClr val="FF0000"/>
                </a:solidFill>
                <a:latin typeface="Book Antiqua" pitchFamily="18" charset="0"/>
              </a:rPr>
              <a:t>Государственный метрологический контроль и надзор </a:t>
            </a:r>
            <a:r>
              <a:rPr lang="en-US" sz="2000" b="1" dirty="0">
                <a:solidFill>
                  <a:srgbClr val="FF0000"/>
                </a:solidFill>
                <a:latin typeface="Book Antiqua" pitchFamily="18" charset="0"/>
              </a:rPr>
              <a:t/>
            </a:r>
            <a:br>
              <a:rPr lang="en-US" sz="2000" b="1" dirty="0">
                <a:solidFill>
                  <a:srgbClr val="FF0000"/>
                </a:solidFill>
                <a:latin typeface="Book Antiqua" pitchFamily="18" charset="0"/>
              </a:rPr>
            </a:br>
            <a:r>
              <a:rPr lang="ru-RU" sz="2000" b="1" dirty="0" smtClean="0">
                <a:solidFill>
                  <a:srgbClr val="0000FF"/>
                </a:solidFill>
                <a:latin typeface="Book Antiqua" pitchFamily="18" charset="0"/>
              </a:rPr>
              <a:t>ПОВЕРКА СРЕДСТВ ИЗМЕРЕНИЙ</a:t>
            </a:r>
          </a:p>
        </p:txBody>
      </p:sp>
      <p:pic>
        <p:nvPicPr>
          <p:cNvPr id="4100" name="Picture 4" descr="https://www.elpribor.ru/upload/iblock/4fa/attestat_poverk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908720"/>
            <a:ext cx="7995843" cy="5652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0459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47</a:t>
            </a:fld>
            <a:endParaRPr lang="ru-RU" sz="1600" dirty="0"/>
          </a:p>
        </p:txBody>
      </p:sp>
      <p:sp>
        <p:nvSpPr>
          <p:cNvPr id="3" name="Прямоугольник 2"/>
          <p:cNvSpPr/>
          <p:nvPr/>
        </p:nvSpPr>
        <p:spPr>
          <a:xfrm>
            <a:off x="80882" y="675282"/>
            <a:ext cx="8982236" cy="5855449"/>
          </a:xfrm>
          <a:prstGeom prst="rect">
            <a:avLst/>
          </a:prstGeom>
          <a:solidFill>
            <a:schemeClr val="tx1"/>
          </a:solidFill>
        </p:spPr>
        <p:txBody>
          <a:bodyPr wrap="square">
            <a:spAutoFit/>
          </a:bodyPr>
          <a:lstStyle/>
          <a:p>
            <a:pPr algn="ctr"/>
            <a:endParaRPr lang="ru-RU" sz="500" b="1" dirty="0" smtClean="0">
              <a:solidFill>
                <a:srgbClr val="FF0000"/>
              </a:solidFill>
            </a:endParaRPr>
          </a:p>
          <a:p>
            <a:r>
              <a:rPr lang="ru-RU" sz="2000" b="1" i="1" u="sng" dirty="0" smtClean="0">
                <a:solidFill>
                  <a:srgbClr val="0000FF"/>
                </a:solidFill>
                <a:effectLst>
                  <a:outerShdw blurRad="38100" dist="38100" dir="2700000" algn="tl">
                    <a:srgbClr val="000000">
                      <a:alpha val="43137"/>
                    </a:srgbClr>
                  </a:outerShdw>
                </a:effectLst>
              </a:rPr>
              <a:t>Третье отличие</a:t>
            </a:r>
            <a:r>
              <a:rPr lang="ru-RU" b="1" i="1" dirty="0" smtClean="0">
                <a:solidFill>
                  <a:srgbClr val="0000FF"/>
                </a:solidFill>
              </a:rPr>
              <a:t> </a:t>
            </a:r>
            <a:r>
              <a:rPr lang="ru-RU" b="1" dirty="0" smtClean="0">
                <a:solidFill>
                  <a:srgbClr val="006600"/>
                </a:solidFill>
              </a:rPr>
              <a:t>– </a:t>
            </a:r>
            <a:r>
              <a:rPr lang="ru-RU" b="1" dirty="0">
                <a:solidFill>
                  <a:srgbClr val="006600"/>
                </a:solidFill>
              </a:rPr>
              <a:t>процедура выполнения </a:t>
            </a:r>
            <a:r>
              <a:rPr lang="ru-RU" b="1" dirty="0" smtClean="0">
                <a:solidFill>
                  <a:srgbClr val="006600"/>
                </a:solidFill>
              </a:rPr>
              <a:t>работ: </a:t>
            </a:r>
          </a:p>
          <a:p>
            <a:pPr marL="285750" indent="-285750">
              <a:spcBef>
                <a:spcPts val="300"/>
              </a:spcBef>
              <a:spcAft>
                <a:spcPts val="300"/>
              </a:spcAft>
              <a:buFont typeface="Wingdings" panose="05000000000000000000" pitchFamily="2" charset="2"/>
              <a:buChar char="Ø"/>
            </a:pPr>
            <a:r>
              <a:rPr lang="ru-RU" b="1" dirty="0" smtClean="0">
                <a:solidFill>
                  <a:srgbClr val="FF0000"/>
                </a:solidFill>
              </a:rPr>
              <a:t>При </a:t>
            </a:r>
            <a:r>
              <a:rPr lang="ru-RU" b="1" dirty="0">
                <a:solidFill>
                  <a:srgbClr val="FF0000"/>
                </a:solidFill>
              </a:rPr>
              <a:t>поверке </a:t>
            </a:r>
            <a:r>
              <a:rPr lang="ru-RU" dirty="0">
                <a:solidFill>
                  <a:schemeClr val="bg1"/>
                </a:solidFill>
              </a:rPr>
              <a:t>эта процедура </a:t>
            </a:r>
            <a:r>
              <a:rPr lang="ru-RU" dirty="0" smtClean="0">
                <a:solidFill>
                  <a:schemeClr val="bg1"/>
                </a:solidFill>
              </a:rPr>
              <a:t>регламентируется </a:t>
            </a:r>
            <a:r>
              <a:rPr lang="ru-RU" dirty="0">
                <a:solidFill>
                  <a:schemeClr val="bg1"/>
                </a:solidFill>
              </a:rPr>
              <a:t>документом, который называется методикой поверки. Это может быть межгосударственный стандарт (</a:t>
            </a:r>
            <a:r>
              <a:rPr lang="ru-RU" b="1" dirty="0">
                <a:solidFill>
                  <a:schemeClr val="bg1"/>
                </a:solidFill>
              </a:rPr>
              <a:t>ГОСТ </a:t>
            </a:r>
            <a:r>
              <a:rPr lang="ru-RU" b="1" dirty="0" smtClean="0">
                <a:solidFill>
                  <a:schemeClr val="bg1"/>
                </a:solidFill>
              </a:rPr>
              <a:t>…</a:t>
            </a:r>
            <a:r>
              <a:rPr lang="ru-RU" dirty="0" smtClean="0">
                <a:solidFill>
                  <a:schemeClr val="bg1"/>
                </a:solidFill>
              </a:rPr>
              <a:t>), </a:t>
            </a:r>
            <a:r>
              <a:rPr lang="ru-RU" dirty="0">
                <a:solidFill>
                  <a:schemeClr val="bg1"/>
                </a:solidFill>
              </a:rPr>
              <a:t>национальный стандарт (</a:t>
            </a:r>
            <a:r>
              <a:rPr lang="ru-RU" b="1" dirty="0">
                <a:solidFill>
                  <a:schemeClr val="bg1"/>
                </a:solidFill>
              </a:rPr>
              <a:t>ГОСТ Р 8. …</a:t>
            </a:r>
            <a:r>
              <a:rPr lang="ru-RU" dirty="0">
                <a:solidFill>
                  <a:schemeClr val="bg1"/>
                </a:solidFill>
              </a:rPr>
              <a:t>), методика, разработанная государственным научным метрологическим институтом и занесенная в информационный банк данных (</a:t>
            </a:r>
            <a:r>
              <a:rPr lang="ru-RU" b="1" dirty="0">
                <a:solidFill>
                  <a:schemeClr val="bg1"/>
                </a:solidFill>
              </a:rPr>
              <a:t>МИ …</a:t>
            </a:r>
            <a:r>
              <a:rPr lang="ru-RU" dirty="0">
                <a:solidFill>
                  <a:schemeClr val="bg1"/>
                </a:solidFill>
              </a:rPr>
              <a:t>), раздел описания типа или эксплуатационной документации, предоставляемой разработчиком средства измерений для прохождения процедуры испытаний с целью утверждения типа. Иначе говоря, никакой «свободы творчества» у </a:t>
            </a:r>
            <a:r>
              <a:rPr lang="ru-RU" dirty="0" err="1">
                <a:solidFill>
                  <a:schemeClr val="bg1"/>
                </a:solidFill>
              </a:rPr>
              <a:t>поверителя</a:t>
            </a:r>
            <a:r>
              <a:rPr lang="ru-RU" dirty="0">
                <a:solidFill>
                  <a:schemeClr val="bg1"/>
                </a:solidFill>
              </a:rPr>
              <a:t> в выборе методики поверки и по внесению в нее каких-либо изменений нет. Поверка должна быть защищена от каких-либо субъективных влияний</a:t>
            </a:r>
            <a:r>
              <a:rPr lang="ru-RU" dirty="0" smtClean="0">
                <a:solidFill>
                  <a:schemeClr val="bg1"/>
                </a:solidFill>
              </a:rPr>
              <a:t>.</a:t>
            </a:r>
          </a:p>
          <a:p>
            <a:pPr marL="285750" indent="-285750">
              <a:spcBef>
                <a:spcPts val="300"/>
              </a:spcBef>
              <a:spcAft>
                <a:spcPts val="300"/>
              </a:spcAft>
              <a:buClr>
                <a:srgbClr val="FF0000"/>
              </a:buClr>
              <a:buFont typeface="Wingdings" panose="05000000000000000000" pitchFamily="2" charset="2"/>
              <a:buChar char="Ø"/>
            </a:pPr>
            <a:r>
              <a:rPr lang="ru-RU" dirty="0">
                <a:solidFill>
                  <a:schemeClr val="bg1"/>
                </a:solidFill>
              </a:rPr>
              <a:t>Разработчиком методики </a:t>
            </a:r>
            <a:r>
              <a:rPr lang="ru-RU" b="1" dirty="0">
                <a:solidFill>
                  <a:srgbClr val="FF0000"/>
                </a:solidFill>
              </a:rPr>
              <a:t>калибровки</a:t>
            </a:r>
            <a:r>
              <a:rPr lang="ru-RU" dirty="0">
                <a:solidFill>
                  <a:schemeClr val="bg1"/>
                </a:solidFill>
              </a:rPr>
              <a:t> может быть разработчик средства измерений, калибровщик, пользователь средства измерений, заказчик калибровочных работ. При калибровке появляется субъект, которого нет и не может быть при поверке средств измерений, этот субъект – </a:t>
            </a:r>
            <a:r>
              <a:rPr lang="ru-RU" b="1" dirty="0">
                <a:solidFill>
                  <a:schemeClr val="bg1"/>
                </a:solidFill>
              </a:rPr>
              <a:t>КЛИЕНТ</a:t>
            </a:r>
            <a:r>
              <a:rPr lang="ru-RU" dirty="0">
                <a:solidFill>
                  <a:schemeClr val="bg1"/>
                </a:solidFill>
              </a:rPr>
              <a:t>, заказчик калибровочных работ. Методика калибровки должна удовлетворять его требованиям, должна позволять находить ответы на вопросы, связанные со средством измерений, которые интересуют заказчика.</a:t>
            </a:r>
            <a:endParaRPr lang="ru-RU" sz="2100" dirty="0">
              <a:solidFill>
                <a:schemeClr val="bg1"/>
              </a:solidFill>
              <a:latin typeface="Times New Roman" panose="02020603050405020304" pitchFamily="18" charset="0"/>
              <a:cs typeface="Times New Roman" panose="02020603050405020304" pitchFamily="18" charset="0"/>
            </a:endParaRPr>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a:bodyPr>
          <a:lstStyle/>
          <a:p>
            <a:pPr algn="ctr">
              <a:lnSpc>
                <a:spcPct val="90000"/>
              </a:lnSpc>
            </a:pPr>
            <a:r>
              <a:rPr lang="ru-RU" sz="1800" b="1" dirty="0" smtClean="0">
                <a:solidFill>
                  <a:srgbClr val="FF0000"/>
                </a:solidFill>
                <a:latin typeface="Book Antiqua" pitchFamily="18" charset="0"/>
              </a:rPr>
              <a:t>Государственный метрологический контроль и надзор </a:t>
            </a:r>
            <a:r>
              <a:rPr lang="en-US" sz="2000" b="1" dirty="0">
                <a:solidFill>
                  <a:srgbClr val="FF0000"/>
                </a:solidFill>
                <a:latin typeface="Book Antiqua" pitchFamily="18" charset="0"/>
              </a:rPr>
              <a:t/>
            </a:r>
            <a:br>
              <a:rPr lang="en-US" sz="2000" b="1" dirty="0">
                <a:solidFill>
                  <a:srgbClr val="FF0000"/>
                </a:solidFill>
                <a:latin typeface="Book Antiqua" pitchFamily="18" charset="0"/>
              </a:rPr>
            </a:br>
            <a:r>
              <a:rPr lang="ru-RU" sz="2000" b="1" dirty="0">
                <a:solidFill>
                  <a:srgbClr val="0000FF"/>
                </a:solidFill>
                <a:effectLst>
                  <a:outerShdw blurRad="38100" dist="38100" dir="2700000" algn="tl">
                    <a:srgbClr val="000000">
                      <a:alpha val="43137"/>
                    </a:srgbClr>
                  </a:outerShdw>
                </a:effectLst>
                <a:latin typeface="Book Antiqua" pitchFamily="18" charset="0"/>
              </a:rPr>
              <a:t>отличия ПОВЕРКи и калибровки СРЕДСТВ ИЗМЕРЕНИЙ</a:t>
            </a:r>
            <a:endParaRPr lang="ru-RU" sz="2000" b="1" dirty="0" smtClean="0">
              <a:solidFill>
                <a:srgbClr val="0000FF"/>
              </a:solidFill>
              <a:latin typeface="Book Antiqua" pitchFamily="18" charset="0"/>
            </a:endParaRPr>
          </a:p>
        </p:txBody>
      </p:sp>
    </p:spTree>
    <p:extLst>
      <p:ext uri="{BB962C8B-B14F-4D97-AF65-F5344CB8AC3E}">
        <p14:creationId xmlns:p14="http://schemas.microsoft.com/office/powerpoint/2010/main" val="39464035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48</a:t>
            </a:fld>
            <a:endParaRPr lang="ru-RU" sz="1600" dirty="0"/>
          </a:p>
        </p:txBody>
      </p:sp>
      <p:sp>
        <p:nvSpPr>
          <p:cNvPr id="3" name="Прямоугольник 2"/>
          <p:cNvSpPr/>
          <p:nvPr/>
        </p:nvSpPr>
        <p:spPr>
          <a:xfrm>
            <a:off x="80882" y="675415"/>
            <a:ext cx="8982236" cy="6078587"/>
          </a:xfrm>
          <a:prstGeom prst="rect">
            <a:avLst/>
          </a:prstGeom>
          <a:solidFill>
            <a:schemeClr val="tx1"/>
          </a:solidFill>
        </p:spPr>
        <p:txBody>
          <a:bodyPr wrap="square">
            <a:spAutoFit/>
          </a:bodyPr>
          <a:lstStyle/>
          <a:p>
            <a:pPr algn="ctr"/>
            <a:r>
              <a:rPr lang="ru-RU" sz="2000" b="1" dirty="0" smtClean="0">
                <a:solidFill>
                  <a:srgbClr val="FF0000"/>
                </a:solidFill>
              </a:rPr>
              <a:t>ОТЛИЧИЯ ПОВЕРКИ И КАЛИБРОВКИ</a:t>
            </a:r>
          </a:p>
          <a:p>
            <a:pPr algn="ctr"/>
            <a:endParaRPr lang="ru-RU" sz="500" b="1" dirty="0" smtClean="0">
              <a:solidFill>
                <a:schemeClr val="bg1"/>
              </a:solidFill>
            </a:endParaRPr>
          </a:p>
          <a:p>
            <a:r>
              <a:rPr lang="ru-RU" sz="1600" b="1" i="1" u="sng" dirty="0">
                <a:solidFill>
                  <a:srgbClr val="0000FF"/>
                </a:solidFill>
                <a:effectLst>
                  <a:outerShdw blurRad="38100" dist="38100" dir="2700000" algn="tl">
                    <a:srgbClr val="000000">
                      <a:alpha val="43137"/>
                    </a:srgbClr>
                  </a:outerShdw>
                </a:effectLst>
              </a:rPr>
              <a:t>Четвертое отличие</a:t>
            </a:r>
            <a:r>
              <a:rPr lang="ru-RU" sz="1600" b="1" dirty="0">
                <a:solidFill>
                  <a:srgbClr val="006600"/>
                </a:solidFill>
              </a:rPr>
              <a:t>, заложенное в определениях этих понятий, – результаты работ. </a:t>
            </a:r>
            <a:endParaRPr lang="ru-RU" sz="1600" b="1" dirty="0" smtClean="0">
              <a:solidFill>
                <a:srgbClr val="006600"/>
              </a:solidFill>
            </a:endParaRPr>
          </a:p>
          <a:p>
            <a:pPr marL="285750" indent="-285750">
              <a:buFont typeface="Wingdings" panose="05000000000000000000" pitchFamily="2" charset="2"/>
              <a:buChar char="Ø"/>
            </a:pPr>
            <a:r>
              <a:rPr lang="ru-RU" sz="1600" b="1" dirty="0" smtClean="0">
                <a:solidFill>
                  <a:srgbClr val="FF0000"/>
                </a:solidFill>
              </a:rPr>
              <a:t>в </a:t>
            </a:r>
            <a:r>
              <a:rPr lang="ru-RU" sz="1600" b="1" dirty="0">
                <a:solidFill>
                  <a:srgbClr val="FF0000"/>
                </a:solidFill>
              </a:rPr>
              <a:t>случае поверки </a:t>
            </a:r>
            <a:r>
              <a:rPr lang="ru-RU" sz="1600" b="1" dirty="0">
                <a:solidFill>
                  <a:schemeClr val="bg1"/>
                </a:solidFill>
              </a:rPr>
              <a:t>это определение соответствия установленным </a:t>
            </a:r>
            <a:r>
              <a:rPr lang="ru-RU" sz="1600" b="1" dirty="0" smtClean="0">
                <a:solidFill>
                  <a:schemeClr val="bg1"/>
                </a:solidFill>
              </a:rPr>
              <a:t>требованиям; </a:t>
            </a:r>
          </a:p>
          <a:p>
            <a:pPr marL="285750" indent="-285750">
              <a:buFont typeface="Wingdings" panose="05000000000000000000" pitchFamily="2" charset="2"/>
              <a:buChar char="Ø"/>
            </a:pPr>
            <a:r>
              <a:rPr lang="ru-RU" sz="1600" b="1" dirty="0" smtClean="0">
                <a:solidFill>
                  <a:srgbClr val="FF0000"/>
                </a:solidFill>
              </a:rPr>
              <a:t>в </a:t>
            </a:r>
            <a:r>
              <a:rPr lang="ru-RU" sz="1600" b="1" dirty="0">
                <a:solidFill>
                  <a:srgbClr val="FF0000"/>
                </a:solidFill>
              </a:rPr>
              <a:t>случае калибровки </a:t>
            </a:r>
            <a:r>
              <a:rPr lang="ru-RU" sz="1600" b="1" dirty="0">
                <a:solidFill>
                  <a:schemeClr val="bg1"/>
                </a:solidFill>
              </a:rPr>
              <a:t>это действительные значения метрологических характеристик калибруемого средства измерений.</a:t>
            </a:r>
          </a:p>
          <a:p>
            <a:endParaRPr lang="ru-RU" sz="800" b="1" dirty="0" smtClean="0">
              <a:solidFill>
                <a:srgbClr val="0000FF"/>
              </a:solidFill>
            </a:endParaRPr>
          </a:p>
          <a:p>
            <a:r>
              <a:rPr lang="ru-RU" sz="1600" b="1" i="1" u="sng" dirty="0" smtClean="0">
                <a:solidFill>
                  <a:srgbClr val="0000FF"/>
                </a:solidFill>
                <a:effectLst>
                  <a:outerShdw blurRad="38100" dist="38100" dir="2700000" algn="tl">
                    <a:srgbClr val="000000">
                      <a:alpha val="43137"/>
                    </a:srgbClr>
                  </a:outerShdw>
                </a:effectLst>
              </a:rPr>
              <a:t>Пятое </a:t>
            </a:r>
            <a:r>
              <a:rPr lang="ru-RU" sz="1600" b="1" i="1" u="sng" dirty="0">
                <a:solidFill>
                  <a:srgbClr val="0000FF"/>
                </a:solidFill>
                <a:effectLst>
                  <a:outerShdw blurRad="38100" dist="38100" dir="2700000" algn="tl">
                    <a:srgbClr val="000000">
                      <a:alpha val="43137"/>
                    </a:srgbClr>
                  </a:outerShdw>
                </a:effectLst>
              </a:rPr>
              <a:t>отличие</a:t>
            </a:r>
            <a:r>
              <a:rPr lang="ru-RU" sz="1600" b="1" i="1" dirty="0">
                <a:solidFill>
                  <a:srgbClr val="0000FF"/>
                </a:solidFill>
              </a:rPr>
              <a:t> </a:t>
            </a:r>
            <a:r>
              <a:rPr lang="ru-RU" sz="1600" b="1" dirty="0">
                <a:solidFill>
                  <a:srgbClr val="006600"/>
                </a:solidFill>
              </a:rPr>
              <a:t>– это документ, который выдается по результатам </a:t>
            </a:r>
            <a:r>
              <a:rPr lang="ru-RU" sz="1600" b="1" dirty="0" smtClean="0">
                <a:solidFill>
                  <a:srgbClr val="006600"/>
                </a:solidFill>
              </a:rPr>
              <a:t>работ: </a:t>
            </a:r>
          </a:p>
          <a:p>
            <a:pPr marL="285750" indent="-285750">
              <a:buFont typeface="Wingdings" panose="05000000000000000000" pitchFamily="2" charset="2"/>
              <a:buChar char="Ø"/>
            </a:pPr>
            <a:r>
              <a:rPr lang="ru-RU" sz="1600" b="1" dirty="0" smtClean="0">
                <a:solidFill>
                  <a:srgbClr val="FF0000"/>
                </a:solidFill>
              </a:rPr>
              <a:t>при поверке </a:t>
            </a:r>
            <a:r>
              <a:rPr lang="ru-RU" sz="1600" dirty="0">
                <a:solidFill>
                  <a:schemeClr val="bg1"/>
                </a:solidFill>
              </a:rPr>
              <a:t>это </a:t>
            </a:r>
            <a:r>
              <a:rPr lang="ru-RU" sz="1600" b="1" dirty="0">
                <a:solidFill>
                  <a:srgbClr val="0000FF"/>
                </a:solidFill>
              </a:rPr>
              <a:t>Свидетельство о </a:t>
            </a:r>
            <a:r>
              <a:rPr lang="ru-RU" sz="1600" b="1" dirty="0" smtClean="0">
                <a:solidFill>
                  <a:srgbClr val="0000FF"/>
                </a:solidFill>
              </a:rPr>
              <a:t>поверке</a:t>
            </a:r>
            <a:r>
              <a:rPr lang="ru-RU" sz="1600" dirty="0" smtClean="0">
                <a:solidFill>
                  <a:schemeClr val="bg1"/>
                </a:solidFill>
              </a:rPr>
              <a:t>; </a:t>
            </a:r>
          </a:p>
          <a:p>
            <a:pPr marL="285750" indent="-285750">
              <a:buFont typeface="Wingdings" panose="05000000000000000000" pitchFamily="2" charset="2"/>
              <a:buChar char="Ø"/>
            </a:pPr>
            <a:r>
              <a:rPr lang="ru-RU" sz="1600" b="1" dirty="0" smtClean="0">
                <a:solidFill>
                  <a:srgbClr val="FF0000"/>
                </a:solidFill>
              </a:rPr>
              <a:t>при </a:t>
            </a:r>
            <a:r>
              <a:rPr lang="ru-RU" sz="1600" b="1" dirty="0">
                <a:solidFill>
                  <a:srgbClr val="FF0000"/>
                </a:solidFill>
              </a:rPr>
              <a:t>калибровке </a:t>
            </a:r>
            <a:r>
              <a:rPr lang="ru-RU" sz="1600" dirty="0">
                <a:solidFill>
                  <a:schemeClr val="bg1"/>
                </a:solidFill>
              </a:rPr>
              <a:t>это </a:t>
            </a:r>
            <a:r>
              <a:rPr lang="ru-RU" sz="1600" b="1" dirty="0">
                <a:solidFill>
                  <a:srgbClr val="0000FF"/>
                </a:solidFill>
              </a:rPr>
              <a:t>Сертификат о калибровке</a:t>
            </a:r>
            <a:r>
              <a:rPr lang="ru-RU" sz="1600" dirty="0">
                <a:solidFill>
                  <a:schemeClr val="bg1"/>
                </a:solidFill>
              </a:rPr>
              <a:t>. </a:t>
            </a:r>
            <a:endParaRPr lang="ru-RU" sz="1600" dirty="0" smtClean="0">
              <a:solidFill>
                <a:schemeClr val="bg1"/>
              </a:solidFill>
            </a:endParaRPr>
          </a:p>
          <a:p>
            <a:r>
              <a:rPr lang="ru-RU" sz="1400" dirty="0" smtClean="0">
                <a:solidFill>
                  <a:schemeClr val="bg1"/>
                </a:solidFill>
              </a:rPr>
              <a:t>Главное </a:t>
            </a:r>
            <a:r>
              <a:rPr lang="ru-RU" sz="1400" dirty="0">
                <a:solidFill>
                  <a:schemeClr val="bg1"/>
                </a:solidFill>
              </a:rPr>
              <a:t>отличие, конечно, не в названии, а в том, что в </a:t>
            </a:r>
            <a:r>
              <a:rPr lang="ru-RU" sz="1400" b="1" dirty="0">
                <a:solidFill>
                  <a:schemeClr val="bg1"/>
                </a:solidFill>
              </a:rPr>
              <a:t>Свидетельстве о поверке </a:t>
            </a:r>
            <a:r>
              <a:rPr lang="ru-RU" sz="1400" dirty="0">
                <a:solidFill>
                  <a:schemeClr val="bg1"/>
                </a:solidFill>
              </a:rPr>
              <a:t>указывается «действительно до…», а в </a:t>
            </a:r>
            <a:r>
              <a:rPr lang="ru-RU" sz="1400" b="1" dirty="0">
                <a:solidFill>
                  <a:schemeClr val="bg1"/>
                </a:solidFill>
              </a:rPr>
              <a:t>Сертификате о калибровке </a:t>
            </a:r>
            <a:r>
              <a:rPr lang="ru-RU" sz="1400" dirty="0">
                <a:solidFill>
                  <a:schemeClr val="bg1"/>
                </a:solidFill>
              </a:rPr>
              <a:t>этой фразы нет и не должно быть. Наличие записи «действительно до…» должно означать, что поверитель, выполняя государственную функцию – поверку и устанавливая, что данное средство измерений «соответствует установленным требованиям», гарантирует, что при правильных условиях эксплуатации средства измерений оно сохранит это свойство до указанного срока (так ли это, останется на совести поверителей и тех, кто устанавливал интервал между поверками</a:t>
            </a:r>
            <a:r>
              <a:rPr lang="ru-RU" sz="1400" dirty="0" smtClean="0">
                <a:solidFill>
                  <a:schemeClr val="bg1"/>
                </a:solidFill>
              </a:rPr>
              <a:t>).</a:t>
            </a:r>
          </a:p>
          <a:p>
            <a:r>
              <a:rPr lang="ru-RU" sz="1400" b="1" dirty="0">
                <a:solidFill>
                  <a:schemeClr val="bg1"/>
                </a:solidFill>
              </a:rPr>
              <a:t>Сертификат о калибровке</a:t>
            </a:r>
            <a:r>
              <a:rPr lang="ru-RU" sz="1400" dirty="0">
                <a:solidFill>
                  <a:schemeClr val="bg1"/>
                </a:solidFill>
              </a:rPr>
              <a:t>, фиксирующий действительные значения метрологических характеристик калибруемого средства измерений на момент проведения калибровки в определенных условиях, не имеет ограничения срока действия, так как данная информация не изменится по прошествии любого времени. Если заказчиком калибровочных работ ставится задача определения метрологической надежности средства измерений, то, выполняя эту задачу, калибровщик может указать в Сертификате о калибровке рекомендуемый срок проведения повторной калибровки, исходя из собственных экспериментальных исследований, информации об интервале между поверками аналогичных средств измерений или ставя перед собой задачу получения статистических данных для определения метрологической надежности при конкретных условиях эксплуатации.</a:t>
            </a:r>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a:bodyPr>
          <a:lstStyle/>
          <a:p>
            <a:pPr algn="ctr" eaLnBrk="1" hangingPunct="1">
              <a:lnSpc>
                <a:spcPct val="90000"/>
              </a:lnSpc>
            </a:pPr>
            <a:r>
              <a:rPr lang="ru-RU" sz="1800" b="1" dirty="0" smtClean="0">
                <a:solidFill>
                  <a:srgbClr val="FF0000"/>
                </a:solidFill>
                <a:latin typeface="Book Antiqua" pitchFamily="18" charset="0"/>
              </a:rPr>
              <a:t>Государственный метрологический контроль и надзор </a:t>
            </a:r>
            <a:r>
              <a:rPr lang="en-US" sz="2000" b="1" dirty="0">
                <a:solidFill>
                  <a:srgbClr val="FF0000"/>
                </a:solidFill>
                <a:latin typeface="Book Antiqua" pitchFamily="18" charset="0"/>
              </a:rPr>
              <a:t/>
            </a:r>
            <a:br>
              <a:rPr lang="en-US" sz="2000" b="1" dirty="0">
                <a:solidFill>
                  <a:srgbClr val="FF0000"/>
                </a:solidFill>
                <a:latin typeface="Book Antiqua" pitchFamily="18" charset="0"/>
              </a:rPr>
            </a:br>
            <a:r>
              <a:rPr lang="ru-RU" sz="2000" b="1" dirty="0" smtClean="0">
                <a:solidFill>
                  <a:srgbClr val="0000FF"/>
                </a:solidFill>
                <a:latin typeface="Book Antiqua" pitchFamily="18" charset="0"/>
              </a:rPr>
              <a:t>ПОВЕРКА СРЕДСТВ ИЗМЕРЕНИЙ</a:t>
            </a:r>
          </a:p>
        </p:txBody>
      </p:sp>
    </p:spTree>
    <p:extLst>
      <p:ext uri="{BB962C8B-B14F-4D97-AF65-F5344CB8AC3E}">
        <p14:creationId xmlns:p14="http://schemas.microsoft.com/office/powerpoint/2010/main" val="25713416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49</a:t>
            </a:fld>
            <a:endParaRPr lang="ru-RU" sz="1600" dirty="0"/>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a:bodyPr>
          <a:lstStyle/>
          <a:p>
            <a:pPr algn="ctr" eaLnBrk="1" hangingPunct="1">
              <a:lnSpc>
                <a:spcPct val="90000"/>
              </a:lnSpc>
            </a:pPr>
            <a:r>
              <a:rPr lang="ru-RU" sz="1800" b="1" dirty="0" smtClean="0">
                <a:solidFill>
                  <a:srgbClr val="FF0000"/>
                </a:solidFill>
                <a:latin typeface="Book Antiqua" pitchFamily="18" charset="0"/>
              </a:rPr>
              <a:t>Государственный метрологический контроль и надзор </a:t>
            </a:r>
            <a:r>
              <a:rPr lang="en-US" sz="2000" b="1" dirty="0">
                <a:solidFill>
                  <a:srgbClr val="FF0000"/>
                </a:solidFill>
                <a:latin typeface="Book Antiqua" pitchFamily="18" charset="0"/>
              </a:rPr>
              <a:t/>
            </a:r>
            <a:br>
              <a:rPr lang="en-US" sz="2000" b="1" dirty="0">
                <a:solidFill>
                  <a:srgbClr val="FF0000"/>
                </a:solidFill>
                <a:latin typeface="Book Antiqua" pitchFamily="18" charset="0"/>
              </a:rPr>
            </a:br>
            <a:r>
              <a:rPr lang="ru-RU" sz="2000" b="1" dirty="0" smtClean="0">
                <a:solidFill>
                  <a:srgbClr val="0000FF"/>
                </a:solidFill>
                <a:latin typeface="Book Antiqua" pitchFamily="18" charset="0"/>
              </a:rPr>
              <a:t>ПОВЕРКА СРЕДСТВ ИЗМЕРЕНИЙ</a:t>
            </a:r>
          </a:p>
        </p:txBody>
      </p:sp>
      <p:pic>
        <p:nvPicPr>
          <p:cNvPr id="4098" name="Picture 2" descr="https://www.centrattek.ru/media/ckeditor_uploads/2016/04/13/xnacm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316" y="831191"/>
            <a:ext cx="4219668" cy="587993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mydozimetr.ru/upload/iblock/1e3/1e319b30cfdf1b2d0bdb2f799ea22db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831191"/>
            <a:ext cx="4182104" cy="5879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7879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5</a:t>
            </a:fld>
            <a:endParaRPr lang="ru-RU" sz="1600" dirty="0"/>
          </a:p>
        </p:txBody>
      </p:sp>
      <p:sp>
        <p:nvSpPr>
          <p:cNvPr id="4" name="Прямоугольник 3"/>
          <p:cNvSpPr/>
          <p:nvPr/>
        </p:nvSpPr>
        <p:spPr>
          <a:xfrm>
            <a:off x="107504" y="3717032"/>
            <a:ext cx="8873435" cy="2862322"/>
          </a:xfrm>
          <a:prstGeom prst="rect">
            <a:avLst/>
          </a:prstGeom>
          <a:solidFill>
            <a:schemeClr val="tx1"/>
          </a:solidFill>
        </p:spPr>
        <p:txBody>
          <a:bodyPr wrap="square">
            <a:spAutoFit/>
          </a:bodyPr>
          <a:lstStyle/>
          <a:p>
            <a:pPr algn="just"/>
            <a:r>
              <a:rPr lang="ru-RU" sz="2000" dirty="0" smtClean="0">
                <a:solidFill>
                  <a:schemeClr val="bg1"/>
                </a:solidFill>
                <a:latin typeface="Times New Roman" panose="02020603050405020304" pitchFamily="18" charset="0"/>
                <a:cs typeface="Times New Roman" panose="02020603050405020304" pitchFamily="18" charset="0"/>
              </a:rPr>
              <a:t>В </a:t>
            </a:r>
            <a:r>
              <a:rPr lang="ru-RU" sz="2000" dirty="0">
                <a:solidFill>
                  <a:schemeClr val="bg1"/>
                </a:solidFill>
                <a:latin typeface="Times New Roman" panose="02020603050405020304" pitchFamily="18" charset="0"/>
                <a:cs typeface="Times New Roman" panose="02020603050405020304" pitchFamily="18" charset="0"/>
              </a:rPr>
              <a:t>соответствии с законом </a:t>
            </a:r>
            <a:r>
              <a:rPr lang="ru-RU" sz="2000" b="1" dirty="0">
                <a:solidFill>
                  <a:srgbClr val="0000FF"/>
                </a:solidFill>
                <a:latin typeface="Times New Roman" panose="02020603050405020304" pitchFamily="18" charset="0"/>
                <a:cs typeface="Times New Roman" panose="02020603050405020304" pitchFamily="18" charset="0"/>
              </a:rPr>
              <a:t>«Об обеспечении единства измерений» </a:t>
            </a:r>
            <a:r>
              <a:rPr lang="ru-RU" sz="2000" dirty="0">
                <a:solidFill>
                  <a:schemeClr val="bg1"/>
                </a:solidFill>
                <a:latin typeface="Times New Roman" panose="02020603050405020304" pitchFamily="18" charset="0"/>
                <a:cs typeface="Times New Roman" panose="02020603050405020304" pitchFamily="18" charset="0"/>
              </a:rPr>
              <a:t>в стране были организованы органы </a:t>
            </a:r>
            <a:r>
              <a:rPr lang="ru-RU" sz="2000" b="1" dirty="0">
                <a:solidFill>
                  <a:srgbClr val="FF0000"/>
                </a:solidFill>
                <a:latin typeface="Times New Roman" panose="02020603050405020304" pitchFamily="18" charset="0"/>
                <a:cs typeface="Times New Roman" panose="02020603050405020304" pitchFamily="18" charset="0"/>
              </a:rPr>
              <a:t>Государственной метрологической службы</a:t>
            </a:r>
            <a:r>
              <a:rPr lang="ru-RU" sz="2000" dirty="0">
                <a:solidFill>
                  <a:schemeClr val="bg1"/>
                </a:solidFill>
                <a:latin typeface="Times New Roman" panose="02020603050405020304" pitchFamily="18" charset="0"/>
                <a:cs typeface="Times New Roman" panose="02020603050405020304" pitchFamily="18" charset="0"/>
              </a:rPr>
              <a:t>, деятельность которых направлена на осуществление </a:t>
            </a:r>
            <a:r>
              <a:rPr lang="ru-RU" sz="2000" b="1" dirty="0">
                <a:solidFill>
                  <a:srgbClr val="0000FF"/>
                </a:solidFill>
                <a:latin typeface="Times New Roman" panose="02020603050405020304" pitchFamily="18" charset="0"/>
                <a:cs typeface="Times New Roman" panose="02020603050405020304" pitchFamily="18" charset="0"/>
              </a:rPr>
              <a:t>государственного метрологического контроля и надзора</a:t>
            </a:r>
            <a:r>
              <a:rPr lang="ru-RU" sz="2000" dirty="0">
                <a:solidFill>
                  <a:schemeClr val="bg1"/>
                </a:solidFill>
                <a:latin typeface="Times New Roman" panose="02020603050405020304" pitchFamily="18" charset="0"/>
                <a:cs typeface="Times New Roman" panose="02020603050405020304" pitchFamily="18" charset="0"/>
              </a:rPr>
              <a:t> на </a:t>
            </a:r>
            <a:r>
              <a:rPr lang="ru-RU" sz="2000" dirty="0" smtClean="0">
                <a:solidFill>
                  <a:schemeClr val="bg1"/>
                </a:solidFill>
                <a:latin typeface="Times New Roman" panose="02020603050405020304" pitchFamily="18" charset="0"/>
                <a:cs typeface="Times New Roman" panose="02020603050405020304" pitchFamily="18" charset="0"/>
              </a:rPr>
              <a:t>территориях республик Российской </a:t>
            </a:r>
            <a:r>
              <a:rPr lang="ru-RU" sz="2000" dirty="0">
                <a:solidFill>
                  <a:schemeClr val="bg1"/>
                </a:solidFill>
                <a:latin typeface="Times New Roman" panose="02020603050405020304" pitchFamily="18" charset="0"/>
                <a:cs typeface="Times New Roman" panose="02020603050405020304" pitchFamily="18" charset="0"/>
              </a:rPr>
              <a:t>Федерации, автономных областей и округов. </a:t>
            </a:r>
            <a:endParaRPr lang="ru-RU" sz="2000" dirty="0" smtClean="0">
              <a:solidFill>
                <a:schemeClr val="bg1"/>
              </a:solidFill>
              <a:latin typeface="Times New Roman" panose="02020603050405020304" pitchFamily="18" charset="0"/>
              <a:cs typeface="Times New Roman" panose="02020603050405020304" pitchFamily="18" charset="0"/>
            </a:endParaRPr>
          </a:p>
          <a:p>
            <a:pPr algn="just"/>
            <a:endParaRPr lang="ru-RU" sz="2000" dirty="0" smtClean="0">
              <a:solidFill>
                <a:schemeClr val="bg1"/>
              </a:solidFill>
              <a:latin typeface="Times New Roman" panose="02020603050405020304" pitchFamily="18" charset="0"/>
              <a:cs typeface="Times New Roman" panose="02020603050405020304" pitchFamily="18" charset="0"/>
            </a:endParaRPr>
          </a:p>
          <a:p>
            <a:pPr algn="just"/>
            <a:r>
              <a:rPr lang="ru-RU" sz="2000" dirty="0" smtClean="0">
                <a:solidFill>
                  <a:schemeClr val="bg1"/>
                </a:solidFill>
                <a:latin typeface="Times New Roman" panose="02020603050405020304" pitchFamily="18" charset="0"/>
                <a:cs typeface="Times New Roman" panose="02020603050405020304" pitchFamily="18" charset="0"/>
              </a:rPr>
              <a:t>Предприятия</a:t>
            </a:r>
            <a:r>
              <a:rPr lang="ru-RU" sz="2000" dirty="0">
                <a:solidFill>
                  <a:schemeClr val="bg1"/>
                </a:solidFill>
                <a:latin typeface="Times New Roman" panose="02020603050405020304" pitchFamily="18" charset="0"/>
                <a:cs typeface="Times New Roman" panose="02020603050405020304" pitchFamily="18" charset="0"/>
              </a:rPr>
              <a:t>, организации, учреждения, являющиеся юридическими лицами, должны создавать </a:t>
            </a:r>
            <a:r>
              <a:rPr lang="ru-RU" sz="2000" b="1" dirty="0">
                <a:solidFill>
                  <a:srgbClr val="FF0000"/>
                </a:solidFill>
                <a:latin typeface="Times New Roman" panose="02020603050405020304" pitchFamily="18" charset="0"/>
                <a:cs typeface="Times New Roman" panose="02020603050405020304" pitchFamily="18" charset="0"/>
              </a:rPr>
              <a:t>метрологические службы </a:t>
            </a:r>
            <a:r>
              <a:rPr lang="ru-RU" sz="2000" dirty="0">
                <a:solidFill>
                  <a:schemeClr val="bg1"/>
                </a:solidFill>
                <a:latin typeface="Times New Roman" panose="02020603050405020304" pitchFamily="18" charset="0"/>
                <a:cs typeface="Times New Roman" panose="02020603050405020304" pitchFamily="18" charset="0"/>
              </a:rPr>
              <a:t>для выполнения работ </a:t>
            </a:r>
            <a:r>
              <a:rPr lang="ru-RU" sz="2000" b="1" dirty="0">
                <a:solidFill>
                  <a:srgbClr val="0000FF"/>
                </a:solidFill>
                <a:latin typeface="Times New Roman" panose="02020603050405020304" pitchFamily="18" charset="0"/>
                <a:cs typeface="Times New Roman" panose="02020603050405020304" pitchFamily="18" charset="0"/>
              </a:rPr>
              <a:t>«обеспечению качества </a:t>
            </a:r>
            <a:r>
              <a:rPr lang="ru-RU" sz="2000" b="1" dirty="0" smtClean="0">
                <a:solidFill>
                  <a:srgbClr val="0000FF"/>
                </a:solidFill>
                <a:latin typeface="Times New Roman" panose="02020603050405020304" pitchFamily="18" charset="0"/>
                <a:cs typeface="Times New Roman" panose="02020603050405020304" pitchFamily="18" charset="0"/>
              </a:rPr>
              <a:t>измерений».</a:t>
            </a:r>
            <a:endParaRPr lang="ru-RU" sz="2000" b="1" dirty="0">
              <a:solidFill>
                <a:srgbClr val="0000FF"/>
              </a:solidFill>
              <a:latin typeface="Times New Roman" panose="02020603050405020304" pitchFamily="18" charset="0"/>
              <a:cs typeface="Times New Roman" panose="02020603050405020304" pitchFamily="18" charset="0"/>
            </a:endParaRPr>
          </a:p>
        </p:txBody>
      </p:sp>
      <p:sp>
        <p:nvSpPr>
          <p:cNvPr id="7" name="Содержимое 2"/>
          <p:cNvSpPr>
            <a:spLocks noGrp="1"/>
          </p:cNvSpPr>
          <p:nvPr>
            <p:ph idx="1"/>
          </p:nvPr>
        </p:nvSpPr>
        <p:spPr>
          <a:xfrm>
            <a:off x="108801" y="692696"/>
            <a:ext cx="8873435" cy="2858429"/>
          </a:xfrm>
          <a:solidFill>
            <a:schemeClr val="tx1"/>
          </a:solidFill>
        </p:spPr>
        <p:txBody>
          <a:bodyPr>
            <a:noAutofit/>
          </a:bodyPr>
          <a:lstStyle/>
          <a:p>
            <a:pPr marL="0" indent="0">
              <a:spcBef>
                <a:spcPts val="0"/>
              </a:spcBef>
              <a:spcAft>
                <a:spcPts val="0"/>
              </a:spcAft>
              <a:buClr>
                <a:srgbClr val="FF0000"/>
              </a:buClr>
              <a:buNone/>
            </a:pPr>
            <a:r>
              <a:rPr lang="ru-RU" b="1" dirty="0" smtClean="0">
                <a:solidFill>
                  <a:schemeClr val="bg1"/>
                </a:solidFill>
                <a:latin typeface="Times New Roman" panose="02020603050405020304" pitchFamily="18" charset="0"/>
                <a:cs typeface="Times New Roman" panose="02020603050405020304" pitchFamily="18" charset="0"/>
              </a:rPr>
              <a:t>Закон РФ «</a:t>
            </a:r>
            <a:r>
              <a:rPr lang="ru-RU" b="1" dirty="0">
                <a:solidFill>
                  <a:srgbClr val="0000FF"/>
                </a:solidFill>
                <a:latin typeface="Times New Roman" panose="02020603050405020304" pitchFamily="18" charset="0"/>
                <a:cs typeface="Times New Roman" panose="02020603050405020304" pitchFamily="18" charset="0"/>
              </a:rPr>
              <a:t>Об обеспечении единства измерений</a:t>
            </a:r>
            <a:r>
              <a:rPr lang="ru-RU" b="1" dirty="0" smtClean="0">
                <a:solidFill>
                  <a:schemeClr val="bg1"/>
                </a:solidFill>
                <a:latin typeface="Times New Roman" panose="02020603050405020304" pitchFamily="18" charset="0"/>
                <a:cs typeface="Times New Roman" panose="02020603050405020304" pitchFamily="18" charset="0"/>
              </a:rPr>
              <a:t>» определяет:</a:t>
            </a:r>
          </a:p>
          <a:p>
            <a:pPr>
              <a:spcBef>
                <a:spcPts val="0"/>
              </a:spcBef>
              <a:spcAft>
                <a:spcPts val="0"/>
              </a:spcAft>
              <a:buClr>
                <a:srgbClr val="FF0000"/>
              </a:buClr>
              <a:buFont typeface="Wingdings" panose="05000000000000000000" pitchFamily="2" charset="2"/>
              <a:buChar char="Ø"/>
            </a:pPr>
            <a:r>
              <a:rPr lang="ru-RU" b="1" dirty="0" smtClean="0">
                <a:solidFill>
                  <a:srgbClr val="C00000"/>
                </a:solidFill>
                <a:latin typeface="Times New Roman" panose="02020603050405020304" pitchFamily="18" charset="0"/>
                <a:cs typeface="Times New Roman" panose="02020603050405020304" pitchFamily="18" charset="0"/>
              </a:rPr>
              <a:t>основные понятия метрологии </a:t>
            </a:r>
            <a:r>
              <a:rPr lang="ru-RU" dirty="0" smtClean="0">
                <a:solidFill>
                  <a:schemeClr val="bg1"/>
                </a:solidFill>
                <a:latin typeface="Times New Roman" panose="02020603050405020304" pitchFamily="18" charset="0"/>
                <a:cs typeface="Times New Roman" panose="02020603050405020304" pitchFamily="18" charset="0"/>
              </a:rPr>
              <a:t>(единство измерений, средства измерений, метрологическая служба и др.); </a:t>
            </a:r>
          </a:p>
          <a:p>
            <a:pPr>
              <a:spcBef>
                <a:spcPts val="0"/>
              </a:spcBef>
              <a:spcAft>
                <a:spcPts val="0"/>
              </a:spcAft>
              <a:buClr>
                <a:srgbClr val="FF0000"/>
              </a:buClr>
              <a:buFont typeface="Wingdings" panose="05000000000000000000" pitchFamily="2" charset="2"/>
              <a:buChar char="Ø"/>
            </a:pPr>
            <a:r>
              <a:rPr lang="ru-RU" dirty="0" smtClean="0">
                <a:solidFill>
                  <a:schemeClr val="bg1"/>
                </a:solidFill>
                <a:latin typeface="Times New Roman" panose="02020603050405020304" pitchFamily="18" charset="0"/>
                <a:cs typeface="Times New Roman" panose="02020603050405020304" pitchFamily="18" charset="0"/>
              </a:rPr>
              <a:t>компетенцию </a:t>
            </a:r>
            <a:r>
              <a:rPr lang="ru-RU" dirty="0">
                <a:solidFill>
                  <a:schemeClr val="bg1"/>
                </a:solidFill>
                <a:latin typeface="Times New Roman" panose="02020603050405020304" pitchFamily="18" charset="0"/>
                <a:cs typeface="Times New Roman" panose="02020603050405020304" pitchFamily="18" charset="0"/>
              </a:rPr>
              <a:t>Росстандарта в </a:t>
            </a:r>
            <a:r>
              <a:rPr lang="ru-RU" dirty="0" smtClean="0">
                <a:solidFill>
                  <a:schemeClr val="bg1"/>
                </a:solidFill>
                <a:latin typeface="Times New Roman" panose="02020603050405020304" pitchFamily="18" charset="0"/>
                <a:cs typeface="Times New Roman" panose="02020603050405020304" pitchFamily="18" charset="0"/>
              </a:rPr>
              <a:t>ОЕИ;</a:t>
            </a:r>
          </a:p>
          <a:p>
            <a:pPr>
              <a:spcBef>
                <a:spcPts val="0"/>
              </a:spcBef>
              <a:spcAft>
                <a:spcPts val="0"/>
              </a:spcAft>
              <a:buClr>
                <a:srgbClr val="FF0000"/>
              </a:buClr>
              <a:buFont typeface="Wingdings" panose="05000000000000000000" pitchFamily="2" charset="2"/>
              <a:buChar char="Ø"/>
            </a:pPr>
            <a:r>
              <a:rPr lang="ru-RU" dirty="0" smtClean="0">
                <a:solidFill>
                  <a:schemeClr val="bg1"/>
                </a:solidFill>
                <a:latin typeface="Times New Roman" panose="02020603050405020304" pitchFamily="18" charset="0"/>
                <a:cs typeface="Times New Roman" panose="02020603050405020304" pitchFamily="18" charset="0"/>
              </a:rPr>
              <a:t>виды, полномочия, зоны ответственности и порядок осуществления государственного метрологического контроля и надзора;</a:t>
            </a:r>
          </a:p>
          <a:p>
            <a:pPr>
              <a:spcBef>
                <a:spcPts val="0"/>
              </a:spcBef>
              <a:spcAft>
                <a:spcPts val="0"/>
              </a:spcAft>
              <a:buClr>
                <a:srgbClr val="FF0000"/>
              </a:buClr>
              <a:buFont typeface="Wingdings" panose="05000000000000000000" pitchFamily="2" charset="2"/>
              <a:buChar char="Ø"/>
            </a:pPr>
            <a:r>
              <a:rPr lang="ru-RU" dirty="0" smtClean="0">
                <a:solidFill>
                  <a:schemeClr val="bg1"/>
                </a:solidFill>
                <a:latin typeface="Times New Roman" panose="02020603050405020304" pitchFamily="18" charset="0"/>
                <a:cs typeface="Times New Roman" panose="02020603050405020304" pitchFamily="18" charset="0"/>
              </a:rPr>
              <a:t>компетенцию и структуру государственной метрологической службы;</a:t>
            </a:r>
          </a:p>
          <a:p>
            <a:pPr>
              <a:spcBef>
                <a:spcPts val="0"/>
              </a:spcBef>
              <a:spcAft>
                <a:spcPts val="0"/>
              </a:spcAft>
              <a:buClr>
                <a:srgbClr val="FF0000"/>
              </a:buClr>
              <a:buFont typeface="Wingdings" panose="05000000000000000000" pitchFamily="2" charset="2"/>
              <a:buChar char="Ø"/>
            </a:pPr>
            <a:r>
              <a:rPr lang="ru-RU" dirty="0" smtClean="0">
                <a:solidFill>
                  <a:schemeClr val="bg1"/>
                </a:solidFill>
                <a:latin typeface="Times New Roman" panose="02020603050405020304" pitchFamily="18" charset="0"/>
                <a:cs typeface="Times New Roman" panose="02020603050405020304" pitchFamily="18" charset="0"/>
              </a:rPr>
              <a:t>правовую основу для международного сотрудничества в области метрологии. </a:t>
            </a:r>
            <a:endParaRPr lang="ru-RU" dirty="0" smtClean="0">
              <a:solidFill>
                <a:srgbClr val="C00000"/>
              </a:solidFill>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261785" y="63990"/>
            <a:ext cx="8640960" cy="462799"/>
          </a:xfrm>
          <a:prstGeom prst="rect">
            <a:avLst/>
          </a:prstGeom>
          <a:solidFill>
            <a:srgbClr val="0000FF"/>
          </a:solidFill>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dirty="0" smtClean="0">
                <a:solidFill>
                  <a:srgbClr val="FFFF00"/>
                </a:solidFill>
              </a:rPr>
              <a:t>ПРАВОВЫЕ ОСНОВЫ ОЕИ</a:t>
            </a:r>
            <a:endParaRPr lang="ru-RU" sz="2400" b="1" dirty="0">
              <a:solidFill>
                <a:srgbClr val="FFFF00"/>
              </a:solidFill>
            </a:endParaRPr>
          </a:p>
        </p:txBody>
      </p:sp>
    </p:spTree>
    <p:extLst>
      <p:ext uri="{BB962C8B-B14F-4D97-AF65-F5344CB8AC3E}">
        <p14:creationId xmlns:p14="http://schemas.microsoft.com/office/powerpoint/2010/main" val="9555472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50</a:t>
            </a:fld>
            <a:endParaRPr lang="ru-RU" sz="1600" dirty="0"/>
          </a:p>
        </p:txBody>
      </p:sp>
      <p:sp>
        <p:nvSpPr>
          <p:cNvPr id="3" name="Прямоугольник 2"/>
          <p:cNvSpPr/>
          <p:nvPr/>
        </p:nvSpPr>
        <p:spPr>
          <a:xfrm>
            <a:off x="80882" y="721880"/>
            <a:ext cx="8982236" cy="6078587"/>
          </a:xfrm>
          <a:prstGeom prst="rect">
            <a:avLst/>
          </a:prstGeom>
          <a:solidFill>
            <a:schemeClr val="tx1"/>
          </a:solidFill>
        </p:spPr>
        <p:txBody>
          <a:bodyPr wrap="square">
            <a:spAutoFit/>
          </a:bodyPr>
          <a:lstStyle/>
          <a:p>
            <a:pPr algn="ctr"/>
            <a:r>
              <a:rPr lang="ru-RU" sz="2200" b="1" dirty="0" smtClean="0">
                <a:solidFill>
                  <a:srgbClr val="FF0000"/>
                </a:solidFill>
              </a:rPr>
              <a:t>ОТЛИЧИЯ ПОВЕРКИ И КАЛИБРОВКИ</a:t>
            </a:r>
          </a:p>
          <a:p>
            <a:pPr algn="ctr"/>
            <a:endParaRPr lang="ru-RU" sz="800" b="1" dirty="0" smtClean="0">
              <a:solidFill>
                <a:srgbClr val="FF0000"/>
              </a:solidFill>
            </a:endParaRPr>
          </a:p>
          <a:p>
            <a:r>
              <a:rPr lang="ru-RU" b="1" i="1" u="sng" dirty="0">
                <a:solidFill>
                  <a:srgbClr val="0000FF"/>
                </a:solidFill>
                <a:effectLst>
                  <a:outerShdw blurRad="38100" dist="38100" dir="2700000" algn="tl">
                    <a:srgbClr val="000000">
                      <a:alpha val="43137"/>
                    </a:srgbClr>
                  </a:outerShdw>
                </a:effectLst>
              </a:rPr>
              <a:t>Шестое отличие</a:t>
            </a:r>
            <a:r>
              <a:rPr lang="ru-RU" b="1" i="1" dirty="0">
                <a:solidFill>
                  <a:srgbClr val="0000FF"/>
                </a:solidFill>
              </a:rPr>
              <a:t> </a:t>
            </a:r>
            <a:r>
              <a:rPr lang="ru-RU" b="1" dirty="0">
                <a:solidFill>
                  <a:srgbClr val="006600"/>
                </a:solidFill>
              </a:rPr>
              <a:t>– это </a:t>
            </a:r>
            <a:r>
              <a:rPr lang="ru-RU" b="1" dirty="0" smtClean="0">
                <a:solidFill>
                  <a:srgbClr val="006600"/>
                </a:solidFill>
              </a:rPr>
              <a:t>противопоставление </a:t>
            </a:r>
            <a:r>
              <a:rPr lang="ru-RU" b="1" dirty="0">
                <a:solidFill>
                  <a:srgbClr val="006600"/>
                </a:solidFill>
              </a:rPr>
              <a:t>«погрешности» и «неопределенности». </a:t>
            </a:r>
            <a:endParaRPr lang="ru-RU" b="1" dirty="0" smtClean="0">
              <a:solidFill>
                <a:srgbClr val="006600"/>
              </a:solidFill>
            </a:endParaRPr>
          </a:p>
          <a:p>
            <a:r>
              <a:rPr lang="ru-RU" sz="1700" dirty="0" smtClean="0">
                <a:solidFill>
                  <a:schemeClr val="bg1"/>
                </a:solidFill>
              </a:rPr>
              <a:t>Якобы</a:t>
            </a:r>
            <a:r>
              <a:rPr lang="ru-RU" sz="1700" dirty="0">
                <a:solidFill>
                  <a:schemeClr val="bg1"/>
                </a:solidFill>
              </a:rPr>
              <a:t>, при поверке определяется соответствие погрешности средства измерений требованиям, установленным в паспорте или в описании типа, а при калибровке надо непременно определять неопределенность … чего? Вот тут не </a:t>
            </a:r>
            <a:r>
              <a:rPr lang="ru-RU" sz="1700" dirty="0" smtClean="0">
                <a:solidFill>
                  <a:schemeClr val="bg1"/>
                </a:solidFill>
              </a:rPr>
              <a:t>всё </a:t>
            </a:r>
            <a:r>
              <a:rPr lang="ru-RU" sz="1700" dirty="0">
                <a:solidFill>
                  <a:schemeClr val="bg1"/>
                </a:solidFill>
              </a:rPr>
              <a:t>так ясно и определенно. Если речь идет о неопределенности результата измерений, получаемого с помощью данного средства измерений, то далеко не во всех случаях неопределенность результата измерений зависит только от средства измерений. Существует масса факторов, влияние которых ограничивается требованиями методики измерений, наконец, следует учитывать различное влияние объектов измерений. Т.е. результат измерений, получаемый в сравнении со значением эталона, характеризуется скорее, на мой взгляд, погрешностью средства измерений, чем неопределенностью результата измерений. Кстати, в самом </a:t>
            </a:r>
            <a:r>
              <a:rPr lang="ru-RU" sz="1700" b="1" dirty="0">
                <a:solidFill>
                  <a:schemeClr val="bg1"/>
                </a:solidFill>
              </a:rPr>
              <a:t>ГОСТ ИСО/МЭК 17025 </a:t>
            </a:r>
            <a:r>
              <a:rPr lang="ru-RU" sz="1700" dirty="0">
                <a:solidFill>
                  <a:schemeClr val="bg1"/>
                </a:solidFill>
              </a:rPr>
              <a:t>говорится о неопределенности «результатов калибровки», т.е. то, что мы раньше называли «погрешностью определения погрешности». Тоже немаловажный параметр методики калибровки, определяющий объем экспериментальных исследований, осуществляемых в процессе калибровки. Тем не менее, как бы то ни было, общепринятым в настоящий момент мнением считается, что в результате калибровки должна оцениваться «неопределенность», по всей видимости, измерения.</a:t>
            </a:r>
            <a:endParaRPr lang="ru-RU" sz="1700" dirty="0">
              <a:solidFill>
                <a:schemeClr val="bg1"/>
              </a:solidFill>
              <a:latin typeface="Times New Roman" panose="02020603050405020304" pitchFamily="18" charset="0"/>
              <a:cs typeface="Times New Roman" panose="02020603050405020304" pitchFamily="18" charset="0"/>
            </a:endParaRPr>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a:bodyPr>
          <a:lstStyle/>
          <a:p>
            <a:pPr algn="ctr" eaLnBrk="1" hangingPunct="1">
              <a:lnSpc>
                <a:spcPct val="90000"/>
              </a:lnSpc>
            </a:pPr>
            <a:r>
              <a:rPr lang="ru-RU" sz="1800" b="1" dirty="0" smtClean="0">
                <a:solidFill>
                  <a:srgbClr val="FF0000"/>
                </a:solidFill>
                <a:latin typeface="Book Antiqua" pitchFamily="18" charset="0"/>
              </a:rPr>
              <a:t>Государственный метрологический контроль и надзор </a:t>
            </a:r>
            <a:r>
              <a:rPr lang="en-US" sz="2000" b="1" dirty="0">
                <a:solidFill>
                  <a:srgbClr val="FF0000"/>
                </a:solidFill>
                <a:latin typeface="Book Antiqua" pitchFamily="18" charset="0"/>
              </a:rPr>
              <a:t/>
            </a:r>
            <a:br>
              <a:rPr lang="en-US" sz="2000" b="1" dirty="0">
                <a:solidFill>
                  <a:srgbClr val="FF0000"/>
                </a:solidFill>
                <a:latin typeface="Book Antiqua" pitchFamily="18" charset="0"/>
              </a:rPr>
            </a:br>
            <a:r>
              <a:rPr lang="ru-RU" sz="2000" b="1" dirty="0" smtClean="0">
                <a:solidFill>
                  <a:srgbClr val="0000FF"/>
                </a:solidFill>
                <a:latin typeface="Book Antiqua" pitchFamily="18" charset="0"/>
              </a:rPr>
              <a:t>ПОВЕРКА СРЕДСТВ ИЗМЕРЕНИЙ</a:t>
            </a:r>
          </a:p>
        </p:txBody>
      </p:sp>
    </p:spTree>
    <p:extLst>
      <p:ext uri="{BB962C8B-B14F-4D97-AF65-F5344CB8AC3E}">
        <p14:creationId xmlns:p14="http://schemas.microsoft.com/office/powerpoint/2010/main" val="414445554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287093" y="6188075"/>
            <a:ext cx="856907" cy="669925"/>
          </a:xfrm>
        </p:spPr>
        <p:txBody>
          <a:bodyPr/>
          <a:lstStyle/>
          <a:p>
            <a:pPr>
              <a:defRPr/>
            </a:pPr>
            <a:fld id="{7003D0BE-1E5D-43B5-92AD-C98C148723E8}" type="slidenum">
              <a:rPr lang="ru-RU" sz="1600"/>
              <a:pPr>
                <a:defRPr/>
              </a:pPr>
              <a:t>51</a:t>
            </a:fld>
            <a:endParaRPr lang="ru-RU" sz="1600" dirty="0"/>
          </a:p>
        </p:txBody>
      </p:sp>
      <p:sp>
        <p:nvSpPr>
          <p:cNvPr id="120835" name="Rectangle 2"/>
          <p:cNvSpPr>
            <a:spLocks noGrp="1"/>
          </p:cNvSpPr>
          <p:nvPr>
            <p:ph type="title"/>
          </p:nvPr>
        </p:nvSpPr>
        <p:spPr>
          <a:xfrm>
            <a:off x="0" y="14742"/>
            <a:ext cx="9144000" cy="660540"/>
          </a:xfrm>
          <a:solidFill>
            <a:srgbClr val="FFFF00"/>
          </a:solidFill>
          <a:ln w="38100">
            <a:solidFill>
              <a:srgbClr val="0000FF"/>
            </a:solidFill>
          </a:ln>
        </p:spPr>
        <p:txBody>
          <a:bodyPr>
            <a:normAutofit/>
          </a:bodyPr>
          <a:lstStyle/>
          <a:p>
            <a:pPr algn="ctr" eaLnBrk="1" hangingPunct="1">
              <a:lnSpc>
                <a:spcPct val="90000"/>
              </a:lnSpc>
            </a:pPr>
            <a:r>
              <a:rPr lang="ru-RU" sz="1800" b="1" dirty="0" smtClean="0">
                <a:solidFill>
                  <a:srgbClr val="FF0000"/>
                </a:solidFill>
                <a:latin typeface="Book Antiqua" pitchFamily="18" charset="0"/>
              </a:rPr>
              <a:t>Государственный метрологический контроль и надзор </a:t>
            </a:r>
            <a:r>
              <a:rPr lang="en-US" sz="2000" b="1" dirty="0">
                <a:solidFill>
                  <a:srgbClr val="FF0000"/>
                </a:solidFill>
                <a:latin typeface="Book Antiqua" pitchFamily="18" charset="0"/>
              </a:rPr>
              <a:t/>
            </a:r>
            <a:br>
              <a:rPr lang="en-US" sz="2000" b="1" dirty="0">
                <a:solidFill>
                  <a:srgbClr val="FF0000"/>
                </a:solidFill>
                <a:latin typeface="Book Antiqua" pitchFamily="18" charset="0"/>
              </a:rPr>
            </a:br>
            <a:r>
              <a:rPr lang="ru-RU" sz="2000" b="1" dirty="0" smtClean="0">
                <a:solidFill>
                  <a:srgbClr val="0000FF"/>
                </a:solidFill>
                <a:latin typeface="Book Antiqua" pitchFamily="18" charset="0"/>
              </a:rPr>
              <a:t>ПОВЕРКА И КАЛИБРОВКА СРЕДСТВ ИЗМЕРЕНИЙ</a:t>
            </a:r>
          </a:p>
        </p:txBody>
      </p:sp>
      <p:graphicFrame>
        <p:nvGraphicFramePr>
          <p:cNvPr id="2" name="Таблица 1"/>
          <p:cNvGraphicFramePr>
            <a:graphicFrameLocks noGrp="1"/>
          </p:cNvGraphicFramePr>
          <p:nvPr>
            <p:extLst>
              <p:ext uri="{D42A27DB-BD31-4B8C-83A1-F6EECF244321}">
                <p14:modId xmlns:p14="http://schemas.microsoft.com/office/powerpoint/2010/main" val="1926463818"/>
              </p:ext>
            </p:extLst>
          </p:nvPr>
        </p:nvGraphicFramePr>
        <p:xfrm>
          <a:off x="0" y="1097280"/>
          <a:ext cx="9144000" cy="5547360"/>
        </p:xfrm>
        <a:graphic>
          <a:graphicData uri="http://schemas.openxmlformats.org/drawingml/2006/table">
            <a:tbl>
              <a:tblPr/>
              <a:tblGrid>
                <a:gridCol w="1619672">
                  <a:extLst>
                    <a:ext uri="{9D8B030D-6E8A-4147-A177-3AD203B41FA5}">
                      <a16:colId xmlns="" xmlns:a16="http://schemas.microsoft.com/office/drawing/2014/main" val="3175662398"/>
                    </a:ext>
                  </a:extLst>
                </a:gridCol>
                <a:gridCol w="3240360">
                  <a:extLst>
                    <a:ext uri="{9D8B030D-6E8A-4147-A177-3AD203B41FA5}">
                      <a16:colId xmlns="" xmlns:a16="http://schemas.microsoft.com/office/drawing/2014/main" val="69829067"/>
                    </a:ext>
                  </a:extLst>
                </a:gridCol>
                <a:gridCol w="4283968">
                  <a:extLst>
                    <a:ext uri="{9D8B030D-6E8A-4147-A177-3AD203B41FA5}">
                      <a16:colId xmlns="" xmlns:a16="http://schemas.microsoft.com/office/drawing/2014/main" val="4107696216"/>
                    </a:ext>
                  </a:extLst>
                </a:gridCol>
              </a:tblGrid>
              <a:tr h="60760">
                <a:tc>
                  <a:txBody>
                    <a:bodyPr/>
                    <a:lstStyle/>
                    <a:p>
                      <a:r>
                        <a:rPr lang="ru-RU" sz="1400" dirty="0">
                          <a:solidFill>
                            <a:schemeClr val="bg1"/>
                          </a:solidFill>
                          <a:effectLst/>
                          <a:latin typeface="Times New Roman" panose="02020603050405020304" pitchFamily="18" charset="0"/>
                          <a:cs typeface="Times New Roman" panose="02020603050405020304" pitchFamily="18" charset="0"/>
                        </a:rPr>
                        <a:t> </a:t>
                      </a:r>
                    </a:p>
                  </a:txBody>
                  <a:tcPr marL="0" marR="0" marT="0" marB="0" anchor="ctr">
                    <a:lnL>
                      <a:noFill/>
                    </a:lnL>
                    <a:lnR w="12700" cap="flat" cmpd="sng" algn="ctr">
                      <a:solidFill>
                        <a:srgbClr val="FF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chemeClr val="tx1"/>
                    </a:solidFill>
                  </a:tcPr>
                </a:tc>
                <a:tc>
                  <a:txBody>
                    <a:bodyPr/>
                    <a:lstStyle/>
                    <a:p>
                      <a:pPr algn="ctr"/>
                      <a:r>
                        <a:rPr lang="ru-RU" sz="1400" b="1" dirty="0">
                          <a:solidFill>
                            <a:srgbClr val="FF0000"/>
                          </a:solidFill>
                          <a:effectLst/>
                          <a:latin typeface="Times New Roman" panose="02020603050405020304" pitchFamily="18" charset="0"/>
                          <a:cs typeface="Times New Roman" panose="02020603050405020304" pitchFamily="18" charset="0"/>
                        </a:rPr>
                        <a:t>КАЛИБРОВКА</a:t>
                      </a:r>
                      <a:endParaRPr lang="ru-RU" sz="1400"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a:noFill/>
                    </a:lnT>
                    <a:lnB w="12700" cap="flat" cmpd="sng" algn="ctr">
                      <a:solidFill>
                        <a:srgbClr val="FF0000"/>
                      </a:solidFill>
                      <a:prstDash val="solid"/>
                      <a:round/>
                      <a:headEnd type="none" w="med" len="med"/>
                      <a:tailEnd type="none" w="med" len="med"/>
                    </a:lnB>
                    <a:solidFill>
                      <a:schemeClr val="tx1"/>
                    </a:solidFill>
                  </a:tcPr>
                </a:tc>
                <a:tc>
                  <a:txBody>
                    <a:bodyPr/>
                    <a:lstStyle/>
                    <a:p>
                      <a:pPr algn="ctr"/>
                      <a:r>
                        <a:rPr lang="ru-RU" sz="1400" b="1" dirty="0">
                          <a:solidFill>
                            <a:srgbClr val="FF0000"/>
                          </a:solidFill>
                          <a:effectLst/>
                          <a:latin typeface="Times New Roman" panose="02020603050405020304" pitchFamily="18" charset="0"/>
                          <a:cs typeface="Times New Roman" panose="02020603050405020304" pitchFamily="18" charset="0"/>
                        </a:rPr>
                        <a:t>ПОВЕРКА</a:t>
                      </a:r>
                      <a:endParaRPr lang="ru-RU" sz="1400"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FF0000"/>
                      </a:solidFill>
                      <a:prstDash val="solid"/>
                      <a:round/>
                      <a:headEnd type="none" w="med" len="med"/>
                      <a:tailEnd type="none" w="med" len="med"/>
                    </a:lnL>
                    <a:lnR>
                      <a:noFill/>
                    </a:lnR>
                    <a:lnT>
                      <a:noFill/>
                    </a:lnT>
                    <a:lnB w="12700" cap="flat" cmpd="sng" algn="ctr">
                      <a:solidFill>
                        <a:srgbClr val="FF0000"/>
                      </a:solidFill>
                      <a:prstDash val="solid"/>
                      <a:round/>
                      <a:headEnd type="none" w="med" len="med"/>
                      <a:tailEnd type="none" w="med" len="med"/>
                    </a:lnB>
                    <a:solidFill>
                      <a:schemeClr val="tx1"/>
                    </a:solidFill>
                  </a:tcPr>
                </a:tc>
                <a:extLst>
                  <a:ext uri="{0D108BD9-81ED-4DB2-BD59-A6C34878D82A}">
                    <a16:rowId xmlns="" xmlns:a16="http://schemas.microsoft.com/office/drawing/2014/main" val="1400983006"/>
                  </a:ext>
                </a:extLst>
              </a:tr>
              <a:tr h="1275966">
                <a:tc>
                  <a:txBody>
                    <a:bodyPr/>
                    <a:lstStyle/>
                    <a:p>
                      <a:pPr marL="174625" indent="0"/>
                      <a:r>
                        <a:rPr lang="ru-RU" sz="1400" b="1" dirty="0">
                          <a:solidFill>
                            <a:srgbClr val="0000FF"/>
                          </a:solidFill>
                          <a:effectLst/>
                          <a:latin typeface="Times New Roman" panose="02020603050405020304" pitchFamily="18" charset="0"/>
                          <a:cs typeface="Times New Roman" panose="02020603050405020304" pitchFamily="18" charset="0"/>
                        </a:rPr>
                        <a:t>Порядок проведения</a:t>
                      </a:r>
                    </a:p>
                  </a:txBody>
                  <a:tcPr marL="0" marR="0" marT="0" marB="0" anchor="ctr">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tx1"/>
                    </a:solidFill>
                  </a:tcPr>
                </a:tc>
                <a:tc>
                  <a:txBody>
                    <a:bodyPr/>
                    <a:lstStyle/>
                    <a:p>
                      <a:pPr marL="87313" indent="0"/>
                      <a:r>
                        <a:rPr lang="ru-RU" sz="1400" b="1" u="sng" dirty="0">
                          <a:solidFill>
                            <a:srgbClr val="FF0000"/>
                          </a:solidFill>
                          <a:effectLst/>
                          <a:latin typeface="Times New Roman" panose="02020603050405020304" pitchFamily="18" charset="0"/>
                          <a:cs typeface="Times New Roman" panose="02020603050405020304" pitchFamily="18" charset="0"/>
                        </a:rPr>
                        <a:t>Добровольный порядок</a:t>
                      </a:r>
                      <a:r>
                        <a:rPr lang="ru-RU" sz="1400" b="1" dirty="0">
                          <a:solidFill>
                            <a:srgbClr val="FF0000"/>
                          </a:solidFill>
                          <a:effectLst/>
                          <a:latin typeface="Times New Roman" panose="02020603050405020304" pitchFamily="18" charset="0"/>
                          <a:cs typeface="Times New Roman" panose="02020603050405020304" pitchFamily="18" charset="0"/>
                        </a:rPr>
                        <a:t> </a:t>
                      </a:r>
                      <a:r>
                        <a:rPr lang="ru-RU" sz="1400" dirty="0">
                          <a:solidFill>
                            <a:schemeClr val="bg1"/>
                          </a:solidFill>
                          <a:effectLst/>
                          <a:latin typeface="Times New Roman" panose="02020603050405020304" pitchFamily="18" charset="0"/>
                          <a:cs typeface="Times New Roman" panose="02020603050405020304" pitchFamily="18" charset="0"/>
                        </a:rPr>
                        <a:t>для СИ, не предназначенных для применения в сфере государственного регулирования обеспечения единства измерений.</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tx1"/>
                    </a:solidFill>
                  </a:tcPr>
                </a:tc>
                <a:tc>
                  <a:txBody>
                    <a:bodyPr/>
                    <a:lstStyle/>
                    <a:p>
                      <a:pPr marL="87313" indent="0"/>
                      <a:r>
                        <a:rPr lang="ru-RU" sz="1400" b="1" u="sng" dirty="0">
                          <a:solidFill>
                            <a:srgbClr val="FF0000"/>
                          </a:solidFill>
                          <a:effectLst/>
                          <a:latin typeface="Times New Roman" panose="02020603050405020304" pitchFamily="18" charset="0"/>
                          <a:cs typeface="Times New Roman" panose="02020603050405020304" pitchFamily="18" charset="0"/>
                        </a:rPr>
                        <a:t>Обязательный порядок</a:t>
                      </a:r>
                      <a:r>
                        <a:rPr lang="ru-RU" sz="1400" b="1" dirty="0">
                          <a:solidFill>
                            <a:srgbClr val="FF0000"/>
                          </a:solidFill>
                          <a:effectLst/>
                          <a:latin typeface="Times New Roman" panose="02020603050405020304" pitchFamily="18" charset="0"/>
                          <a:cs typeface="Times New Roman" panose="02020603050405020304" pitchFamily="18" charset="0"/>
                        </a:rPr>
                        <a:t> </a:t>
                      </a:r>
                      <a:r>
                        <a:rPr lang="ru-RU" sz="1400" dirty="0">
                          <a:solidFill>
                            <a:schemeClr val="bg1"/>
                          </a:solidFill>
                          <a:effectLst/>
                          <a:latin typeface="Times New Roman" panose="02020603050405020304" pitchFamily="18" charset="0"/>
                          <a:cs typeface="Times New Roman" panose="02020603050405020304" pitchFamily="18" charset="0"/>
                        </a:rPr>
                        <a:t>для перечня СИ, поверка которых осуществляется только аккредитованными в установленном порядке в области обеспечения единства измерений государственными региональными центрами метрологии.</a:t>
                      </a:r>
                    </a:p>
                    <a:p>
                      <a:pPr marL="87313" indent="0"/>
                      <a:r>
                        <a:rPr lang="ru-RU" sz="1400" b="1" u="sng" dirty="0" smtClean="0">
                          <a:solidFill>
                            <a:srgbClr val="FF0000"/>
                          </a:solidFill>
                          <a:effectLst/>
                          <a:latin typeface="Times New Roman" panose="02020603050405020304" pitchFamily="18" charset="0"/>
                          <a:cs typeface="Times New Roman" panose="02020603050405020304" pitchFamily="18" charset="0"/>
                        </a:rPr>
                        <a:t>Добровольный порядок</a:t>
                      </a:r>
                      <a:r>
                        <a:rPr lang="ru-RU" sz="1400" b="1" dirty="0" smtClean="0">
                          <a:solidFill>
                            <a:srgbClr val="FF0000"/>
                          </a:solidFill>
                          <a:effectLst/>
                          <a:latin typeface="Times New Roman" panose="02020603050405020304" pitchFamily="18" charset="0"/>
                          <a:cs typeface="Times New Roman" panose="02020603050405020304" pitchFamily="18" charset="0"/>
                        </a:rPr>
                        <a:t> </a:t>
                      </a:r>
                      <a:r>
                        <a:rPr lang="ru-RU" sz="1400" dirty="0" smtClean="0">
                          <a:solidFill>
                            <a:schemeClr val="bg1"/>
                          </a:solidFill>
                          <a:effectLst/>
                          <a:latin typeface="Times New Roman" panose="02020603050405020304" pitchFamily="18" charset="0"/>
                          <a:cs typeface="Times New Roman" panose="02020603050405020304" pitchFamily="18" charset="0"/>
                        </a:rPr>
                        <a:t>для </a:t>
                      </a:r>
                      <a:r>
                        <a:rPr lang="ru-RU" sz="1400" dirty="0">
                          <a:solidFill>
                            <a:schemeClr val="bg1"/>
                          </a:solidFill>
                          <a:effectLst/>
                          <a:latin typeface="Times New Roman" panose="02020603050405020304" pitchFamily="18" charset="0"/>
                          <a:cs typeface="Times New Roman" panose="02020603050405020304" pitchFamily="18" charset="0"/>
                        </a:rPr>
                        <a:t>СИ, не предназначенных для </a:t>
                      </a:r>
                      <a:r>
                        <a:rPr lang="ru-RU" sz="1400" dirty="0" smtClean="0">
                          <a:solidFill>
                            <a:schemeClr val="bg1"/>
                          </a:solidFill>
                          <a:effectLst/>
                          <a:latin typeface="Times New Roman" panose="02020603050405020304" pitchFamily="18" charset="0"/>
                          <a:cs typeface="Times New Roman" panose="02020603050405020304" pitchFamily="18" charset="0"/>
                        </a:rPr>
                        <a:t>применения </a:t>
                      </a:r>
                      <a:r>
                        <a:rPr lang="ru-RU" sz="1400" dirty="0">
                          <a:solidFill>
                            <a:schemeClr val="bg1"/>
                          </a:solidFill>
                          <a:effectLst/>
                          <a:latin typeface="Times New Roman" panose="02020603050405020304" pitchFamily="18" charset="0"/>
                          <a:cs typeface="Times New Roman" panose="02020603050405020304" pitchFamily="18" charset="0"/>
                        </a:rPr>
                        <a:t>в сфере государственного регулирования обеспечения единства измерений.</a:t>
                      </a:r>
                    </a:p>
                  </a:txBody>
                  <a:tcPr marL="0" marR="0" marT="0" marB="0" anchor="ctr">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tx1"/>
                    </a:solidFill>
                  </a:tcPr>
                </a:tc>
                <a:extLst>
                  <a:ext uri="{0D108BD9-81ED-4DB2-BD59-A6C34878D82A}">
                    <a16:rowId xmlns="" xmlns:a16="http://schemas.microsoft.com/office/drawing/2014/main" val="2692205482"/>
                  </a:ext>
                </a:extLst>
              </a:tr>
              <a:tr h="425322">
                <a:tc>
                  <a:txBody>
                    <a:bodyPr/>
                    <a:lstStyle/>
                    <a:p>
                      <a:pPr marL="174625" indent="0"/>
                      <a:r>
                        <a:rPr lang="ru-RU" sz="1400" b="1" dirty="0">
                          <a:solidFill>
                            <a:srgbClr val="0000FF"/>
                          </a:solidFill>
                          <a:effectLst/>
                          <a:latin typeface="Times New Roman" panose="02020603050405020304" pitchFamily="18" charset="0"/>
                          <a:cs typeface="Times New Roman" panose="02020603050405020304" pitchFamily="18" charset="0"/>
                        </a:rPr>
                        <a:t>Время проведения</a:t>
                      </a:r>
                    </a:p>
                  </a:txBody>
                  <a:tcPr marL="0" marR="0" marT="0" marB="0" anchor="ctr">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tx1"/>
                    </a:solidFill>
                  </a:tcPr>
                </a:tc>
                <a:tc>
                  <a:txBody>
                    <a:bodyPr/>
                    <a:lstStyle/>
                    <a:p>
                      <a:pPr marL="87313" indent="0"/>
                      <a:r>
                        <a:rPr lang="ru-RU" sz="1400" dirty="0">
                          <a:solidFill>
                            <a:schemeClr val="bg1"/>
                          </a:solidFill>
                          <a:effectLst/>
                          <a:latin typeface="Times New Roman" panose="02020603050405020304" pitchFamily="18" charset="0"/>
                          <a:cs typeface="Times New Roman" panose="02020603050405020304" pitchFamily="18" charset="0"/>
                        </a:rPr>
                        <a:t>При выпуске СИ из производства или ремонта, при ввозе по импорту, при эксплуатации, прокате и продаже.</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tx1"/>
                    </a:solidFill>
                  </a:tcPr>
                </a:tc>
                <a:tc>
                  <a:txBody>
                    <a:bodyPr/>
                    <a:lstStyle/>
                    <a:p>
                      <a:pPr marL="87313" indent="0"/>
                      <a:r>
                        <a:rPr lang="ru-RU" sz="1400" b="1" dirty="0">
                          <a:solidFill>
                            <a:srgbClr val="0000FF"/>
                          </a:solidFill>
                          <a:effectLst/>
                          <a:latin typeface="Times New Roman" panose="02020603050405020304" pitchFamily="18" charset="0"/>
                          <a:cs typeface="Times New Roman" panose="02020603050405020304" pitchFamily="18" charset="0"/>
                        </a:rPr>
                        <a:t>Первичная поверка </a:t>
                      </a:r>
                      <a:r>
                        <a:rPr lang="ru-RU" sz="1400" dirty="0" smtClean="0">
                          <a:solidFill>
                            <a:schemeClr val="bg1"/>
                          </a:solidFill>
                          <a:effectLst/>
                          <a:latin typeface="Times New Roman" panose="02020603050405020304" pitchFamily="18" charset="0"/>
                          <a:cs typeface="Times New Roman" panose="02020603050405020304" pitchFamily="18" charset="0"/>
                        </a:rPr>
                        <a:t>– до ввода </a:t>
                      </a:r>
                      <a:r>
                        <a:rPr lang="ru-RU" sz="1400" dirty="0">
                          <a:solidFill>
                            <a:schemeClr val="bg1"/>
                          </a:solidFill>
                          <a:effectLst/>
                          <a:latin typeface="Times New Roman" panose="02020603050405020304" pitchFamily="18" charset="0"/>
                          <a:cs typeface="Times New Roman" panose="02020603050405020304" pitchFamily="18" charset="0"/>
                        </a:rPr>
                        <a:t>в эксплуатацию и после ремонта СИ,</a:t>
                      </a:r>
                    </a:p>
                    <a:p>
                      <a:pPr marL="87313" indent="0"/>
                      <a:r>
                        <a:rPr lang="ru-RU" sz="1400" b="1" dirty="0">
                          <a:solidFill>
                            <a:srgbClr val="0000FF"/>
                          </a:solidFill>
                          <a:effectLst/>
                          <a:latin typeface="Times New Roman" panose="02020603050405020304" pitchFamily="18" charset="0"/>
                          <a:cs typeface="Times New Roman" panose="02020603050405020304" pitchFamily="18" charset="0"/>
                        </a:rPr>
                        <a:t>Периодическая поверка </a:t>
                      </a:r>
                      <a:r>
                        <a:rPr lang="ru-RU" sz="1400" dirty="0" smtClean="0">
                          <a:solidFill>
                            <a:schemeClr val="bg1"/>
                          </a:solidFill>
                          <a:effectLst/>
                          <a:latin typeface="Times New Roman" panose="02020603050405020304" pitchFamily="18" charset="0"/>
                          <a:cs typeface="Times New Roman" panose="02020603050405020304" pitchFamily="18" charset="0"/>
                        </a:rPr>
                        <a:t>– в процессе </a:t>
                      </a:r>
                      <a:r>
                        <a:rPr lang="ru-RU" sz="1400" dirty="0">
                          <a:solidFill>
                            <a:schemeClr val="bg1"/>
                          </a:solidFill>
                          <a:effectLst/>
                          <a:latin typeface="Times New Roman" panose="02020603050405020304" pitchFamily="18" charset="0"/>
                          <a:cs typeface="Times New Roman" panose="02020603050405020304" pitchFamily="18" charset="0"/>
                        </a:rPr>
                        <a:t>эксплуатации СИ.</a:t>
                      </a:r>
                    </a:p>
                  </a:txBody>
                  <a:tcPr marL="0" marR="0" marT="0" marB="0" anchor="ctr">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tx1"/>
                    </a:solidFill>
                  </a:tcPr>
                </a:tc>
                <a:extLst>
                  <a:ext uri="{0D108BD9-81ED-4DB2-BD59-A6C34878D82A}">
                    <a16:rowId xmlns="" xmlns:a16="http://schemas.microsoft.com/office/drawing/2014/main" val="382688599"/>
                  </a:ext>
                </a:extLst>
              </a:tr>
              <a:tr h="303801">
                <a:tc>
                  <a:txBody>
                    <a:bodyPr/>
                    <a:lstStyle/>
                    <a:p>
                      <a:pPr marL="174625" indent="0"/>
                      <a:r>
                        <a:rPr lang="ru-RU" sz="1400" b="1" dirty="0">
                          <a:solidFill>
                            <a:srgbClr val="0000FF"/>
                          </a:solidFill>
                          <a:effectLst/>
                          <a:latin typeface="Times New Roman" panose="02020603050405020304" pitchFamily="18" charset="0"/>
                          <a:cs typeface="Times New Roman" panose="02020603050405020304" pitchFamily="18" charset="0"/>
                        </a:rPr>
                        <a:t>Уполномоченные службы</a:t>
                      </a:r>
                    </a:p>
                  </a:txBody>
                  <a:tcPr marL="0" marR="0" marT="0" marB="0" anchor="ctr">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tx1"/>
                    </a:solidFill>
                  </a:tcPr>
                </a:tc>
                <a:tc>
                  <a:txBody>
                    <a:bodyPr/>
                    <a:lstStyle/>
                    <a:p>
                      <a:pPr marL="87313" indent="0"/>
                      <a:r>
                        <a:rPr lang="ru-RU" sz="1400" b="1" dirty="0">
                          <a:solidFill>
                            <a:srgbClr val="FF0000"/>
                          </a:solidFill>
                          <a:effectLst/>
                          <a:latin typeface="Times New Roman" panose="02020603050405020304" pitchFamily="18" charset="0"/>
                          <a:cs typeface="Times New Roman" panose="02020603050405020304" pitchFamily="18" charset="0"/>
                        </a:rPr>
                        <a:t>Любая метрологическая служба</a:t>
                      </a:r>
                      <a:r>
                        <a:rPr lang="ru-RU" sz="1400" dirty="0">
                          <a:solidFill>
                            <a:schemeClr val="bg1"/>
                          </a:solidFill>
                          <a:effectLst/>
                          <a:latin typeface="Times New Roman" panose="02020603050405020304" pitchFamily="18" charset="0"/>
                          <a:cs typeface="Times New Roman" panose="02020603050405020304" pitchFamily="18" charset="0"/>
                        </a:rPr>
                        <a:t>, в том числе, на предприятии.</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tx1"/>
                    </a:solidFill>
                  </a:tcPr>
                </a:tc>
                <a:tc>
                  <a:txBody>
                    <a:bodyPr/>
                    <a:lstStyle/>
                    <a:p>
                      <a:pPr marL="87313" indent="0"/>
                      <a:r>
                        <a:rPr lang="ru-RU" sz="1400" b="1" dirty="0">
                          <a:solidFill>
                            <a:srgbClr val="FF0000"/>
                          </a:solidFill>
                          <a:effectLst/>
                          <a:latin typeface="Times New Roman" panose="02020603050405020304" pitchFamily="18" charset="0"/>
                          <a:cs typeface="Times New Roman" panose="02020603050405020304" pitchFamily="18" charset="0"/>
                        </a:rPr>
                        <a:t>Аккредитованная метрологическая служба</a:t>
                      </a:r>
                      <a:r>
                        <a:rPr lang="ru-RU" sz="1400" dirty="0">
                          <a:solidFill>
                            <a:schemeClr val="bg1"/>
                          </a:solidFill>
                          <a:effectLst/>
                          <a:latin typeface="Times New Roman" panose="02020603050405020304" pitchFamily="18" charset="0"/>
                          <a:cs typeface="Times New Roman" panose="02020603050405020304" pitchFamily="18" charset="0"/>
                        </a:rPr>
                        <a:t>.</a:t>
                      </a:r>
                    </a:p>
                  </a:txBody>
                  <a:tcPr marL="0" marR="0" marT="0" marB="0" anchor="ctr">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tx1"/>
                    </a:solidFill>
                  </a:tcPr>
                </a:tc>
                <a:extLst>
                  <a:ext uri="{0D108BD9-81ED-4DB2-BD59-A6C34878D82A}">
                    <a16:rowId xmlns="" xmlns:a16="http://schemas.microsoft.com/office/drawing/2014/main" val="2934126034"/>
                  </a:ext>
                </a:extLst>
              </a:tr>
              <a:tr h="911404">
                <a:tc>
                  <a:txBody>
                    <a:bodyPr/>
                    <a:lstStyle/>
                    <a:p>
                      <a:pPr marL="174625" indent="0"/>
                      <a:r>
                        <a:rPr lang="ru-RU" sz="1400" b="1" dirty="0">
                          <a:solidFill>
                            <a:srgbClr val="0000FF"/>
                          </a:solidFill>
                          <a:effectLst/>
                          <a:latin typeface="Times New Roman" panose="02020603050405020304" pitchFamily="18" charset="0"/>
                          <a:cs typeface="Times New Roman" panose="02020603050405020304" pitchFamily="18" charset="0"/>
                        </a:rPr>
                        <a:t>Техническая процедура</a:t>
                      </a:r>
                    </a:p>
                  </a:txBody>
                  <a:tcPr marL="0" marR="0" marT="0" marB="0" anchor="ctr">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tx1"/>
                    </a:solidFill>
                  </a:tcPr>
                </a:tc>
                <a:tc>
                  <a:txBody>
                    <a:bodyPr/>
                    <a:lstStyle/>
                    <a:p>
                      <a:pPr marL="87313" indent="0"/>
                      <a:r>
                        <a:rPr lang="ru-RU" sz="1400" dirty="0">
                          <a:solidFill>
                            <a:schemeClr val="bg1"/>
                          </a:solidFill>
                          <a:effectLst/>
                          <a:latin typeface="Times New Roman" panose="02020603050405020304" pitchFamily="18" charset="0"/>
                          <a:cs typeface="Times New Roman" panose="02020603050405020304" pitchFamily="18" charset="0"/>
                        </a:rPr>
                        <a:t>Определение погрешности СИ с использованием эталона только в одной точке диапазона измерений и в условиях, отличающихся от нормальных.</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tx1"/>
                    </a:solidFill>
                  </a:tcPr>
                </a:tc>
                <a:tc>
                  <a:txBody>
                    <a:bodyPr/>
                    <a:lstStyle/>
                    <a:p>
                      <a:pPr marL="87313" indent="0"/>
                      <a:r>
                        <a:rPr lang="ru-RU" sz="1400" dirty="0">
                          <a:solidFill>
                            <a:schemeClr val="bg1"/>
                          </a:solidFill>
                          <a:effectLst/>
                          <a:latin typeface="Times New Roman" panose="02020603050405020304" pitchFamily="18" charset="0"/>
                          <a:cs typeface="Times New Roman" panose="02020603050405020304" pitchFamily="18" charset="0"/>
                        </a:rPr>
                        <a:t>Сравнение числового значения физической величины, измеренной поверяемым СИ, со значением, измеренным СИ более высокой точности </a:t>
                      </a:r>
                      <a:r>
                        <a:rPr lang="ru-RU" sz="1400" dirty="0" smtClean="0">
                          <a:solidFill>
                            <a:schemeClr val="bg1"/>
                          </a:solidFill>
                          <a:effectLst/>
                          <a:latin typeface="Times New Roman" panose="02020603050405020304" pitchFamily="18" charset="0"/>
                          <a:cs typeface="Times New Roman" panose="02020603050405020304" pitchFamily="18" charset="0"/>
                        </a:rPr>
                        <a:t>– </a:t>
                      </a:r>
                      <a:r>
                        <a:rPr lang="ru-RU" sz="1400" dirty="0">
                          <a:solidFill>
                            <a:schemeClr val="bg1"/>
                          </a:solidFill>
                          <a:effectLst/>
                          <a:latin typeface="Times New Roman" panose="02020603050405020304" pitchFamily="18" charset="0"/>
                          <a:cs typeface="Times New Roman" panose="02020603050405020304" pitchFamily="18" charset="0"/>
                        </a:rPr>
                        <a:t>эталоном. При этом погрешность эталона должна быть в три раза меньше погрешности поверяемого СИ.</a:t>
                      </a:r>
                    </a:p>
                  </a:txBody>
                  <a:tcPr marL="0" marR="0" marT="0" marB="0" anchor="ctr">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tx1"/>
                    </a:solidFill>
                  </a:tcPr>
                </a:tc>
                <a:extLst>
                  <a:ext uri="{0D108BD9-81ED-4DB2-BD59-A6C34878D82A}">
                    <a16:rowId xmlns="" xmlns:a16="http://schemas.microsoft.com/office/drawing/2014/main" val="423159377"/>
                  </a:ext>
                </a:extLst>
              </a:tr>
              <a:tr h="303801">
                <a:tc>
                  <a:txBody>
                    <a:bodyPr/>
                    <a:lstStyle/>
                    <a:p>
                      <a:pPr marL="174625" indent="0"/>
                      <a:r>
                        <a:rPr lang="ru-RU" sz="1400" b="1" dirty="0">
                          <a:solidFill>
                            <a:srgbClr val="0000FF"/>
                          </a:solidFill>
                          <a:effectLst/>
                          <a:latin typeface="Times New Roman" panose="02020603050405020304" pitchFamily="18" charset="0"/>
                          <a:cs typeface="Times New Roman" panose="02020603050405020304" pitchFamily="18" charset="0"/>
                        </a:rPr>
                        <a:t>Результат проведения</a:t>
                      </a:r>
                    </a:p>
                  </a:txBody>
                  <a:tcPr marL="0" marR="0" marT="0" marB="0" anchor="ctr">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tx1"/>
                    </a:solidFill>
                  </a:tcPr>
                </a:tc>
                <a:tc>
                  <a:txBody>
                    <a:bodyPr/>
                    <a:lstStyle/>
                    <a:p>
                      <a:pPr marL="87313" indent="0"/>
                      <a:r>
                        <a:rPr lang="ru-RU" sz="1400" dirty="0">
                          <a:solidFill>
                            <a:schemeClr val="bg1"/>
                          </a:solidFill>
                          <a:effectLst/>
                          <a:latin typeface="Times New Roman" panose="02020603050405020304" pitchFamily="18" charset="0"/>
                          <a:cs typeface="Times New Roman" panose="02020603050405020304" pitchFamily="18" charset="0"/>
                        </a:rPr>
                        <a:t>Определение действительных значений метрологических характеристик СИ.</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tx1"/>
                    </a:solidFill>
                  </a:tcPr>
                </a:tc>
                <a:tc>
                  <a:txBody>
                    <a:bodyPr/>
                    <a:lstStyle/>
                    <a:p>
                      <a:pPr marL="87313" indent="0"/>
                      <a:r>
                        <a:rPr lang="ru-RU" sz="1400" dirty="0">
                          <a:solidFill>
                            <a:schemeClr val="bg1"/>
                          </a:solidFill>
                          <a:effectLst/>
                          <a:latin typeface="Times New Roman" panose="02020603050405020304" pitchFamily="18" charset="0"/>
                          <a:cs typeface="Times New Roman" panose="02020603050405020304" pitchFamily="18" charset="0"/>
                        </a:rPr>
                        <a:t>Подтверждение соответствия СИ установленным метрологическим требованиям.</a:t>
                      </a:r>
                    </a:p>
                  </a:txBody>
                  <a:tcPr marL="0" marR="0" marT="0" marB="0" anchor="ctr">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tx1"/>
                    </a:solidFill>
                  </a:tcPr>
                </a:tc>
                <a:extLst>
                  <a:ext uri="{0D108BD9-81ED-4DB2-BD59-A6C34878D82A}">
                    <a16:rowId xmlns="" xmlns:a16="http://schemas.microsoft.com/office/drawing/2014/main" val="322388514"/>
                  </a:ext>
                </a:extLst>
              </a:tr>
              <a:tr h="486082">
                <a:tc>
                  <a:txBody>
                    <a:bodyPr/>
                    <a:lstStyle/>
                    <a:p>
                      <a:pPr marL="174625" indent="0"/>
                      <a:r>
                        <a:rPr lang="ru-RU" sz="1400" b="1" dirty="0">
                          <a:solidFill>
                            <a:srgbClr val="0000FF"/>
                          </a:solidFill>
                          <a:effectLst/>
                          <a:latin typeface="Times New Roman" panose="02020603050405020304" pitchFamily="18" charset="0"/>
                          <a:cs typeface="Times New Roman" panose="02020603050405020304" pitchFamily="18" charset="0"/>
                        </a:rPr>
                        <a:t>Способ удостоверения</a:t>
                      </a:r>
                    </a:p>
                  </a:txBody>
                  <a:tcPr marL="0" marR="0" marT="0" marB="0" anchor="ctr">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chemeClr val="tx1"/>
                    </a:solidFill>
                  </a:tcPr>
                </a:tc>
                <a:tc>
                  <a:txBody>
                    <a:bodyPr/>
                    <a:lstStyle/>
                    <a:p>
                      <a:pPr marL="87313" indent="0"/>
                      <a:r>
                        <a:rPr lang="ru-RU" sz="1400" b="1" dirty="0">
                          <a:solidFill>
                            <a:srgbClr val="FF0000"/>
                          </a:solidFill>
                          <a:effectLst/>
                          <a:latin typeface="Times New Roman" panose="02020603050405020304" pitchFamily="18" charset="0"/>
                          <a:cs typeface="Times New Roman" panose="02020603050405020304" pitchFamily="18" charset="0"/>
                        </a:rPr>
                        <a:t>Калибровочный знак</a:t>
                      </a:r>
                      <a:r>
                        <a:rPr lang="ru-RU" sz="1400" dirty="0">
                          <a:solidFill>
                            <a:schemeClr val="bg1"/>
                          </a:solidFill>
                          <a:effectLst/>
                          <a:latin typeface="Times New Roman" panose="02020603050405020304" pitchFamily="18" charset="0"/>
                          <a:cs typeface="Times New Roman" panose="02020603050405020304" pitchFamily="18" charset="0"/>
                        </a:rPr>
                        <a:t>, наносимый на СИ или </a:t>
                      </a:r>
                      <a:r>
                        <a:rPr lang="ru-RU" sz="1400" b="1" dirty="0">
                          <a:solidFill>
                            <a:srgbClr val="FF0000"/>
                          </a:solidFill>
                          <a:effectLst/>
                          <a:latin typeface="Times New Roman" panose="02020603050405020304" pitchFamily="18" charset="0"/>
                          <a:cs typeface="Times New Roman" panose="02020603050405020304" pitchFamily="18" charset="0"/>
                        </a:rPr>
                        <a:t>Сертификат о калибровке</a:t>
                      </a:r>
                      <a:r>
                        <a:rPr lang="ru-RU" sz="1400" dirty="0">
                          <a:solidFill>
                            <a:schemeClr val="bg1"/>
                          </a:solidFill>
                          <a:effectLst/>
                          <a:latin typeface="Times New Roman" panose="02020603050405020304" pitchFamily="18" charset="0"/>
                          <a:cs typeface="Times New Roman" panose="02020603050405020304" pitchFamily="18" charset="0"/>
                        </a:rPr>
                        <a:t>, а также </a:t>
                      </a:r>
                      <a:r>
                        <a:rPr lang="ru-RU" sz="1400" b="1" dirty="0">
                          <a:solidFill>
                            <a:srgbClr val="FF0000"/>
                          </a:solidFill>
                          <a:effectLst/>
                          <a:latin typeface="Times New Roman" panose="02020603050405020304" pitchFamily="18" charset="0"/>
                          <a:cs typeface="Times New Roman" panose="02020603050405020304" pitchFamily="18" charset="0"/>
                        </a:rPr>
                        <a:t>запись в эксплуатационных документах</a:t>
                      </a:r>
                      <a:r>
                        <a:rPr lang="ru-RU" sz="1400" dirty="0">
                          <a:solidFill>
                            <a:schemeClr val="bg1"/>
                          </a:solidFill>
                          <a:effectLst/>
                          <a:latin typeface="Times New Roman" panose="02020603050405020304" pitchFamily="18" charset="0"/>
                          <a:cs typeface="Times New Roman" panose="02020603050405020304" pitchFamily="18" charset="0"/>
                        </a:rPr>
                        <a:t>.</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a:noFill/>
                    </a:lnB>
                    <a:solidFill>
                      <a:schemeClr val="tx1"/>
                    </a:solidFill>
                  </a:tcPr>
                </a:tc>
                <a:tc>
                  <a:txBody>
                    <a:bodyPr/>
                    <a:lstStyle/>
                    <a:p>
                      <a:pPr marL="87313" indent="0"/>
                      <a:r>
                        <a:rPr lang="ru-RU" sz="1400" b="1" dirty="0">
                          <a:solidFill>
                            <a:srgbClr val="FF0000"/>
                          </a:solidFill>
                          <a:effectLst/>
                          <a:latin typeface="Times New Roman" panose="02020603050405020304" pitchFamily="18" charset="0"/>
                          <a:cs typeface="Times New Roman" panose="02020603050405020304" pitchFamily="18" charset="0"/>
                        </a:rPr>
                        <a:t>Знак поверки </a:t>
                      </a:r>
                      <a:r>
                        <a:rPr lang="ru-RU" sz="1400" dirty="0">
                          <a:solidFill>
                            <a:schemeClr val="bg1"/>
                          </a:solidFill>
                          <a:effectLst/>
                          <a:latin typeface="Times New Roman" panose="02020603050405020304" pitchFamily="18" charset="0"/>
                          <a:cs typeface="Times New Roman" panose="02020603050405020304" pitchFamily="18" charset="0"/>
                        </a:rPr>
                        <a:t>и </a:t>
                      </a:r>
                      <a:r>
                        <a:rPr lang="ru-RU" sz="1400" b="1" dirty="0">
                          <a:solidFill>
                            <a:srgbClr val="FF0000"/>
                          </a:solidFill>
                          <a:effectLst/>
                          <a:latin typeface="Times New Roman" panose="02020603050405020304" pitchFamily="18" charset="0"/>
                          <a:cs typeface="Times New Roman" panose="02020603050405020304" pitchFamily="18" charset="0"/>
                        </a:rPr>
                        <a:t>Свидетельство поверке</a:t>
                      </a:r>
                    </a:p>
                  </a:txBody>
                  <a:tcPr marL="0" marR="0" marT="0" marB="0" anchor="ctr">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a:noFill/>
                    </a:lnB>
                    <a:solidFill>
                      <a:schemeClr val="tx1"/>
                    </a:solidFill>
                  </a:tcPr>
                </a:tc>
                <a:extLst>
                  <a:ext uri="{0D108BD9-81ED-4DB2-BD59-A6C34878D82A}">
                    <a16:rowId xmlns="" xmlns:a16="http://schemas.microsoft.com/office/drawing/2014/main" val="3866171013"/>
                  </a:ext>
                </a:extLst>
              </a:tr>
            </a:tbl>
          </a:graphicData>
        </a:graphic>
      </p:graphicFrame>
      <p:sp>
        <p:nvSpPr>
          <p:cNvPr id="4" name="Rectangle 1"/>
          <p:cNvSpPr>
            <a:spLocks noChangeArrowheads="1"/>
          </p:cNvSpPr>
          <p:nvPr/>
        </p:nvSpPr>
        <p:spPr bwMode="auto">
          <a:xfrm>
            <a:off x="0" y="764704"/>
            <a:ext cx="9144000" cy="187235"/>
          </a:xfrm>
          <a:prstGeom prst="rect">
            <a:avLst/>
          </a:prstGeom>
          <a:solidFill>
            <a:schemeClr val="tx1"/>
          </a:solidFill>
          <a:ln>
            <a:noFill/>
          </a:ln>
          <a:effectLst/>
        </p:spPr>
        <p:txBody>
          <a:bodyPr vert="horz" wrap="square" lIns="-4761" tIns="-6348" rIns="-4761" bIns="-6348"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3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В ТАБЛИЦЕ ПРЕДСТАВЛЕНЫ СРАВНИТЕЛЬНЫЕ ХАРАКТЕРИСТИКИ ПРОЦЕДУР КАЛИБРОВКИ И ПОВЕРКИ:</a:t>
            </a:r>
            <a:r>
              <a:rPr kumimoji="0" lang="ru-RU" altLang="ru-RU" sz="1200" b="0" i="0" u="none" strike="noStrike" cap="none" normalizeH="0" baseline="0" dirty="0" smtClean="0">
                <a:ln>
                  <a:noFill/>
                </a:ln>
                <a:solidFill>
                  <a:srgbClr val="0000FF"/>
                </a:solidFill>
                <a:effectLst/>
                <a:latin typeface="Helvetica Neue"/>
              </a:rPr>
              <a:t> </a:t>
            </a:r>
            <a:endParaRPr kumimoji="0" lang="ru-RU" altLang="ru-RU" sz="1800" b="0" i="0" u="none" strike="noStrike" cap="none" normalizeH="0" baseline="0" dirty="0" smtClean="0">
              <a:ln>
                <a:noFill/>
              </a:ln>
              <a:solidFill>
                <a:srgbClr val="0000FF"/>
              </a:solidFill>
              <a:effectLst/>
              <a:latin typeface="Arial" panose="020B0604020202020204" pitchFamily="34" charset="0"/>
            </a:endParaRPr>
          </a:p>
        </p:txBody>
      </p:sp>
    </p:spTree>
    <p:extLst>
      <p:ext uri="{BB962C8B-B14F-4D97-AF65-F5344CB8AC3E}">
        <p14:creationId xmlns:p14="http://schemas.microsoft.com/office/powerpoint/2010/main" val="320366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ctrTitle"/>
          </p:nvPr>
        </p:nvSpPr>
        <p:spPr>
          <a:xfrm>
            <a:off x="251520" y="692696"/>
            <a:ext cx="8640960" cy="5162385"/>
          </a:xfrm>
          <a:solidFill>
            <a:srgbClr val="FFFF00"/>
          </a:solidFill>
          <a:ln w="38100">
            <a:solidFill>
              <a:srgbClr val="0000FF"/>
            </a:solidFill>
          </a:ln>
          <a:effectLst>
            <a:softEdge rad="127000"/>
          </a:effectLst>
        </p:spPr>
        <p:txBody>
          <a:bodyPr>
            <a:noAutofit/>
          </a:bodyPr>
          <a:lstStyle/>
          <a:p>
            <a:pPr algn="ctr"/>
            <a:r>
              <a:rPr lang="ru-RU" sz="4500" b="1" dirty="0">
                <a:solidFill>
                  <a:srgbClr val="FF0000"/>
                </a:solidFill>
                <a:effectLst>
                  <a:outerShdw blurRad="38100" dist="38100" dir="2700000" algn="tl">
                    <a:srgbClr val="000000">
                      <a:alpha val="43137"/>
                    </a:srgbClr>
                  </a:outerShdw>
                </a:effectLst>
                <a:latin typeface="Book Antiqua" pitchFamily="18" charset="0"/>
              </a:rPr>
              <a:t>Документальная база </a:t>
            </a:r>
            <a:r>
              <a:rPr lang="ru-RU" sz="4500" b="1" dirty="0" smtClean="0">
                <a:solidFill>
                  <a:srgbClr val="FF0000"/>
                </a:solidFill>
                <a:effectLst>
                  <a:outerShdw blurRad="38100" dist="38100" dir="2700000" algn="tl">
                    <a:srgbClr val="000000">
                      <a:alpha val="43137"/>
                    </a:srgbClr>
                  </a:outerShdw>
                </a:effectLst>
                <a:latin typeface="Book Antiqua" pitchFamily="18" charset="0"/>
              </a:rPr>
              <a:t>Государственной Системы ОБЕСПЕЧЕНИЯ ЕДИНСТВА ИЗМЕРЕНИЙ РОССИЙСКОЙ ФЕДЕРАЦИИ </a:t>
            </a:r>
            <a:r>
              <a:rPr lang="ru-RU" sz="5400" b="1" dirty="0" smtClean="0">
                <a:solidFill>
                  <a:srgbClr val="FF0000"/>
                </a:solidFill>
                <a:effectLst>
                  <a:outerShdw blurRad="38100" dist="38100" dir="2700000" algn="tl">
                    <a:srgbClr val="000000">
                      <a:alpha val="43137"/>
                    </a:srgbClr>
                  </a:outerShdw>
                </a:effectLst>
                <a:latin typeface="Book Antiqua" pitchFamily="18" charset="0"/>
              </a:rPr>
              <a:t/>
            </a:r>
            <a:br>
              <a:rPr lang="ru-RU" sz="5400" b="1" dirty="0" smtClean="0">
                <a:solidFill>
                  <a:srgbClr val="FF0000"/>
                </a:solidFill>
                <a:effectLst>
                  <a:outerShdw blurRad="38100" dist="38100" dir="2700000" algn="tl">
                    <a:srgbClr val="000000">
                      <a:alpha val="43137"/>
                    </a:srgbClr>
                  </a:outerShdw>
                </a:effectLst>
                <a:latin typeface="Book Antiqua" pitchFamily="18" charset="0"/>
              </a:rPr>
            </a:br>
            <a:endParaRPr lang="ru-RU" sz="2800" b="1" dirty="0" smtClean="0">
              <a:solidFill>
                <a:srgbClr val="FF0000"/>
              </a:solidFill>
              <a:effectLst>
                <a:outerShdw blurRad="38100" dist="38100" dir="2700000" algn="tl">
                  <a:srgbClr val="000000">
                    <a:alpha val="43137"/>
                  </a:srgbClr>
                </a:outerShdw>
              </a:effectLst>
              <a:latin typeface="Book Antiqua" pitchFamily="18" charset="0"/>
            </a:endParaRPr>
          </a:p>
        </p:txBody>
      </p:sp>
      <p:sp>
        <p:nvSpPr>
          <p:cNvPr id="7" name="Номер слайда 6"/>
          <p:cNvSpPr>
            <a:spLocks noGrp="1"/>
          </p:cNvSpPr>
          <p:nvPr>
            <p:ph type="sldNum" sz="quarter" idx="12"/>
          </p:nvPr>
        </p:nvSpPr>
        <p:spPr>
          <a:xfrm>
            <a:off x="8287093" y="6188075"/>
            <a:ext cx="856907" cy="669925"/>
          </a:xfrm>
        </p:spPr>
        <p:txBody>
          <a:bodyPr/>
          <a:lstStyle/>
          <a:p>
            <a:pPr>
              <a:defRPr/>
            </a:pPr>
            <a:fld id="{058484C9-490D-4D29-B553-93C8E0EC740C}" type="slidenum">
              <a:rPr lang="ru-RU" sz="1600" smtClean="0"/>
              <a:pPr>
                <a:defRPr/>
              </a:pPr>
              <a:t>52</a:t>
            </a:fld>
            <a:endParaRPr lang="ru-RU" sz="1600" dirty="0"/>
          </a:p>
        </p:txBody>
      </p:sp>
    </p:spTree>
    <p:extLst>
      <p:ext uri="{BB962C8B-B14F-4D97-AF65-F5344CB8AC3E}">
        <p14:creationId xmlns:p14="http://schemas.microsoft.com/office/powerpoint/2010/main" val="23283228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5" descr="рис 14"/>
          <p:cNvPicPr>
            <a:picLocks noChangeAspect="1" noChangeArrowheads="1"/>
          </p:cNvPicPr>
          <p:nvPr/>
        </p:nvPicPr>
        <p:blipFill>
          <a:blip r:embed="rId2"/>
          <a:srcRect/>
          <a:stretch>
            <a:fillRect/>
          </a:stretch>
        </p:blipFill>
        <p:spPr bwMode="auto">
          <a:xfrm>
            <a:off x="1035049" y="9320"/>
            <a:ext cx="7239000" cy="6820348"/>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152400" y="260648"/>
            <a:ext cx="2514600" cy="2088232"/>
          </a:xfrm>
          <a:solidFill>
            <a:schemeClr val="accent2">
              <a:lumMod val="20000"/>
              <a:lumOff val="80000"/>
            </a:schemeClr>
          </a:solidFill>
        </p:spPr>
        <p:txBody>
          <a:bodyPr>
            <a:noAutofit/>
          </a:bodyPr>
          <a:lstStyle/>
          <a:p>
            <a:pPr algn="ctr" eaLnBrk="1" hangingPunct="1">
              <a:defRPr/>
            </a:pPr>
            <a:r>
              <a:rPr lang="ru-RU" sz="1800" b="0"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2" name="Прямоугольник 1"/>
          <p:cNvSpPr/>
          <p:nvPr/>
        </p:nvSpPr>
        <p:spPr>
          <a:xfrm>
            <a:off x="3290415" y="1573715"/>
            <a:ext cx="2715839" cy="1138773"/>
          </a:xfrm>
          <a:prstGeom prst="rect">
            <a:avLst/>
          </a:prstGeom>
          <a:solidFill>
            <a:schemeClr val="tx2">
              <a:lumMod val="60000"/>
              <a:lumOff val="40000"/>
            </a:schemeClr>
          </a:solidFill>
        </p:spPr>
        <p:txBody>
          <a:bodyPr wrap="square">
            <a:spAutoFit/>
          </a:bodyPr>
          <a:lstStyle/>
          <a:p>
            <a:pPr algn="ctr"/>
            <a:r>
              <a:rPr lang="ru-RU" sz="1700" b="1" dirty="0" smtClean="0">
                <a:solidFill>
                  <a:srgbClr val="FFFF00"/>
                </a:solidFill>
                <a:effectLst>
                  <a:glow rad="228600">
                    <a:schemeClr val="tx1">
                      <a:lumMod val="75000"/>
                      <a:alpha val="40000"/>
                    </a:schemeClr>
                  </a:glow>
                  <a:outerShdw blurRad="50800" dist="38100" algn="l" rotWithShape="0">
                    <a:prstClr val="black">
                      <a:alpha val="40000"/>
                    </a:prstClr>
                  </a:outerShdw>
                </a:effectLst>
                <a:latin typeface="Times New Roman" pitchFamily="18" charset="0"/>
              </a:rPr>
              <a:t>ФЗ </a:t>
            </a:r>
          </a:p>
          <a:p>
            <a:pPr algn="ctr"/>
            <a:r>
              <a:rPr lang="ru-RU" sz="1700" b="1" dirty="0" smtClean="0">
                <a:solidFill>
                  <a:srgbClr val="FFFF00"/>
                </a:solidFill>
                <a:effectLst>
                  <a:glow rad="228600">
                    <a:schemeClr val="tx1">
                      <a:lumMod val="75000"/>
                      <a:alpha val="40000"/>
                    </a:schemeClr>
                  </a:glow>
                  <a:outerShdw blurRad="50800" dist="38100" algn="l" rotWithShape="0">
                    <a:prstClr val="black">
                      <a:alpha val="40000"/>
                    </a:prstClr>
                  </a:outerShdw>
                </a:effectLst>
                <a:latin typeface="Times New Roman" pitchFamily="18" charset="0"/>
              </a:rPr>
              <a:t>«Об обеспечении </a:t>
            </a:r>
          </a:p>
          <a:p>
            <a:pPr algn="ctr"/>
            <a:r>
              <a:rPr lang="ru-RU" sz="1700" b="1" dirty="0" smtClean="0">
                <a:solidFill>
                  <a:srgbClr val="FFFF00"/>
                </a:solidFill>
                <a:effectLst>
                  <a:glow rad="228600">
                    <a:schemeClr val="tx1">
                      <a:lumMod val="75000"/>
                      <a:alpha val="40000"/>
                    </a:schemeClr>
                  </a:glow>
                  <a:outerShdw blurRad="50800" dist="38100" algn="l" rotWithShape="0">
                    <a:prstClr val="black">
                      <a:alpha val="40000"/>
                    </a:prstClr>
                  </a:outerShdw>
                </a:effectLst>
                <a:latin typeface="Times New Roman" pitchFamily="18" charset="0"/>
              </a:rPr>
              <a:t>единства измерений»</a:t>
            </a:r>
          </a:p>
          <a:p>
            <a:pPr algn="ctr"/>
            <a:r>
              <a:rPr lang="ru-RU" sz="1700" b="1" dirty="0" smtClean="0">
                <a:solidFill>
                  <a:srgbClr val="FFFF00"/>
                </a:solidFill>
                <a:effectLst>
                  <a:glow rad="228600">
                    <a:schemeClr val="tx1">
                      <a:lumMod val="75000"/>
                      <a:alpha val="40000"/>
                    </a:schemeClr>
                  </a:glow>
                  <a:outerShdw blurRad="50800" dist="38100" algn="l" rotWithShape="0">
                    <a:prstClr val="black">
                      <a:alpha val="40000"/>
                    </a:prstClr>
                  </a:outerShdw>
                </a:effectLst>
                <a:latin typeface="Times New Roman" pitchFamily="18" charset="0"/>
              </a:rPr>
              <a:t>от 26.06.2008 № 102-ФЗ</a:t>
            </a:r>
            <a:endParaRPr lang="ru-RU" sz="1700" b="1" dirty="0">
              <a:solidFill>
                <a:srgbClr val="FFFF00"/>
              </a:solidFill>
              <a:effectLst>
                <a:glow rad="228600">
                  <a:schemeClr val="tx1">
                    <a:lumMod val="75000"/>
                    <a:alpha val="40000"/>
                  </a:schemeClr>
                </a:glow>
                <a:outerShdw blurRad="50800" dist="38100" algn="l" rotWithShape="0">
                  <a:prstClr val="black">
                    <a:alpha val="40000"/>
                  </a:prstClr>
                </a:outerShdw>
              </a:effectLst>
            </a:endParaRPr>
          </a:p>
        </p:txBody>
      </p:sp>
      <p:cxnSp>
        <p:nvCxnSpPr>
          <p:cNvPr id="4" name="Прямая соединительная линия 3"/>
          <p:cNvCxnSpPr/>
          <p:nvPr/>
        </p:nvCxnSpPr>
        <p:spPr>
          <a:xfrm>
            <a:off x="4644008" y="1268760"/>
            <a:ext cx="1897525" cy="1498813"/>
          </a:xfrm>
          <a:prstGeom prst="line">
            <a:avLst/>
          </a:prstGeom>
          <a:ln w="19050">
            <a:solidFill>
              <a:srgbClr val="C0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2771800" y="1304764"/>
            <a:ext cx="1882749" cy="1462809"/>
          </a:xfrm>
          <a:prstGeom prst="line">
            <a:avLst/>
          </a:prstGeom>
          <a:ln w="19050">
            <a:solidFill>
              <a:srgbClr val="C00000">
                <a:alpha val="6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377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622648" y="116632"/>
            <a:ext cx="7875984" cy="648072"/>
          </a:xfrm>
          <a:solidFill>
            <a:schemeClr val="accent2">
              <a:lumMod val="20000"/>
              <a:lumOff val="80000"/>
            </a:schemeClr>
          </a:solidFill>
        </p:spPr>
        <p:txBody>
          <a:bodyPr>
            <a:noAutofit/>
          </a:bodyPr>
          <a:lstStyle/>
          <a:p>
            <a:pPr algn="ctr" eaLnBrk="1" hangingPunct="1">
              <a:defRPr/>
            </a:pPr>
            <a:r>
              <a:rPr lang="ru-RU" sz="1800" b="1"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2" name="Прямоугольник 1"/>
          <p:cNvSpPr/>
          <p:nvPr/>
        </p:nvSpPr>
        <p:spPr>
          <a:xfrm>
            <a:off x="348990" y="3280548"/>
            <a:ext cx="8543490" cy="3216265"/>
          </a:xfrm>
          <a:prstGeom prst="rect">
            <a:avLst/>
          </a:prstGeom>
          <a:solidFill>
            <a:schemeClr val="tx1"/>
          </a:solidFill>
        </p:spPr>
        <p:txBody>
          <a:bodyPr wrap="square">
            <a:spAutoFit/>
          </a:bodyPr>
          <a:lstStyle/>
          <a:p>
            <a:pPr algn="ctr"/>
            <a:r>
              <a:rPr lang="ru-RU" sz="2500" b="1" dirty="0" smtClean="0">
                <a:solidFill>
                  <a:srgbClr val="0000FF"/>
                </a:solidFill>
              </a:rPr>
              <a:t>Статья </a:t>
            </a:r>
            <a:r>
              <a:rPr lang="ru-RU" sz="2500" b="1" dirty="0">
                <a:solidFill>
                  <a:srgbClr val="0000FF"/>
                </a:solidFill>
              </a:rPr>
              <a:t>71</a:t>
            </a:r>
          </a:p>
          <a:p>
            <a:pPr indent="452438"/>
            <a:r>
              <a:rPr lang="ru-RU" sz="25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В </a:t>
            </a:r>
            <a:r>
              <a:rPr lang="ru-RU" sz="25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ведении Российской Федерации находятся:</a:t>
            </a:r>
          </a:p>
          <a:p>
            <a:pPr indent="452438"/>
            <a:r>
              <a:rPr lang="ru-RU" sz="2500" b="1" dirty="0" smtClean="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пункт «р»:</a:t>
            </a:r>
            <a:r>
              <a:rPr lang="ru-RU" sz="25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457200" indent="-457200">
              <a:buClr>
                <a:srgbClr val="FF0000"/>
              </a:buClr>
              <a:buFont typeface="Wingdings" panose="05000000000000000000" pitchFamily="2" charset="2"/>
              <a:buChar char="Ø"/>
            </a:pPr>
            <a:r>
              <a:rPr lang="ru-RU" sz="25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метеорологическая </a:t>
            </a:r>
            <a:r>
              <a:rPr lang="ru-RU" sz="25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служба, стандарты, эталоны, метрическая система и исчисление времени; </a:t>
            </a:r>
            <a:endParaRPr lang="ru-RU" sz="25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indent="-457200">
              <a:buClr>
                <a:srgbClr val="FF0000"/>
              </a:buClr>
              <a:buFont typeface="Wingdings" panose="05000000000000000000" pitchFamily="2" charset="2"/>
              <a:buChar char="Ø"/>
            </a:pPr>
            <a:r>
              <a:rPr lang="ru-RU" sz="25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геодезия </a:t>
            </a:r>
            <a:r>
              <a:rPr lang="ru-RU" sz="25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и картография; </a:t>
            </a:r>
            <a:endParaRPr lang="ru-RU" sz="25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indent="-457200">
              <a:buClr>
                <a:srgbClr val="FF0000"/>
              </a:buClr>
              <a:buFont typeface="Wingdings" panose="05000000000000000000" pitchFamily="2" charset="2"/>
              <a:buChar char="Ø"/>
            </a:pPr>
            <a:r>
              <a:rPr lang="ru-RU" sz="25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наименования </a:t>
            </a:r>
            <a:r>
              <a:rPr lang="ru-RU" sz="25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географических объектов; </a:t>
            </a:r>
            <a:endParaRPr lang="ru-RU" sz="25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indent="-457200">
              <a:buClr>
                <a:srgbClr val="FF0000"/>
              </a:buClr>
              <a:buFont typeface="Wingdings" panose="05000000000000000000" pitchFamily="2" charset="2"/>
              <a:buChar char="Ø"/>
            </a:pPr>
            <a:r>
              <a:rPr lang="ru-RU" sz="25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официальный </a:t>
            </a:r>
            <a:r>
              <a:rPr lang="ru-RU" sz="25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статистический и бухгалтерский учет</a:t>
            </a:r>
            <a:endParaRPr lang="ru-RU" sz="25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Прямоугольник 2"/>
          <p:cNvSpPr/>
          <p:nvPr/>
        </p:nvSpPr>
        <p:spPr>
          <a:xfrm>
            <a:off x="348990" y="2614799"/>
            <a:ext cx="8543490" cy="461665"/>
          </a:xfrm>
          <a:prstGeom prst="rect">
            <a:avLst/>
          </a:prstGeom>
          <a:solidFill>
            <a:srgbClr val="FFFF00"/>
          </a:solidFill>
        </p:spPr>
        <p:txBody>
          <a:bodyPr wrap="square">
            <a:spAutoFit/>
          </a:bodyPr>
          <a:lstStyle/>
          <a:p>
            <a:pPr algn="ctr"/>
            <a:r>
              <a:rPr lang="ru-RU" sz="2400" b="1" dirty="0">
                <a:solidFill>
                  <a:srgbClr val="FF0000"/>
                </a:solidFill>
              </a:rPr>
              <a:t>КОНСТИТУЦИЯ РОССИЙСКОЙ ФЕДЕРАЦИИ </a:t>
            </a:r>
            <a:r>
              <a:rPr lang="ru-RU" sz="2400" b="1" dirty="0">
                <a:solidFill>
                  <a:srgbClr val="0000FF"/>
                </a:solidFill>
                <a:latin typeface="Book Antiqua" pitchFamily="18" charset="0"/>
              </a:rPr>
              <a:t>(ст. 71, р)</a:t>
            </a:r>
          </a:p>
        </p:txBody>
      </p:sp>
      <p:sp>
        <p:nvSpPr>
          <p:cNvPr id="6" name="Прямоугольник 5"/>
          <p:cNvSpPr/>
          <p:nvPr/>
        </p:nvSpPr>
        <p:spPr>
          <a:xfrm>
            <a:off x="35496" y="844123"/>
            <a:ext cx="9029600" cy="1708160"/>
          </a:xfrm>
          <a:prstGeom prst="rect">
            <a:avLst/>
          </a:prstGeom>
          <a:solidFill>
            <a:schemeClr val="tx1"/>
          </a:solidFill>
        </p:spPr>
        <p:txBody>
          <a:bodyPr wrap="square">
            <a:spAutoFit/>
          </a:bodyPr>
          <a:lstStyle/>
          <a:p>
            <a:pPr algn="just">
              <a:spcBef>
                <a:spcPct val="50000"/>
              </a:spcBef>
            </a:pPr>
            <a:r>
              <a:rPr lang="ru-RU" sz="2100" b="1" u="sng" dirty="0" smtClean="0">
                <a:solidFill>
                  <a:srgbClr val="FF0000"/>
                </a:solidFill>
                <a:latin typeface="Book Antiqua" pitchFamily="18" charset="0"/>
              </a:rPr>
              <a:t>Государственная система обеспечения единства измерений (</a:t>
            </a:r>
            <a:r>
              <a:rPr lang="ru-RU" sz="2100" b="1" u="sng" dirty="0" smtClean="0">
                <a:solidFill>
                  <a:srgbClr val="0000FF"/>
                </a:solidFill>
                <a:latin typeface="Book Antiqua" pitchFamily="18" charset="0"/>
              </a:rPr>
              <a:t>ГСИ</a:t>
            </a:r>
            <a:r>
              <a:rPr lang="ru-RU" sz="2100" b="1" u="sng" dirty="0" smtClean="0">
                <a:solidFill>
                  <a:srgbClr val="FF0000"/>
                </a:solidFill>
                <a:latin typeface="Book Antiqua" pitchFamily="18" charset="0"/>
              </a:rPr>
              <a:t>)</a:t>
            </a:r>
            <a:r>
              <a:rPr lang="ru-RU" sz="2100" b="1" dirty="0" smtClean="0">
                <a:solidFill>
                  <a:srgbClr val="FF0000"/>
                </a:solidFill>
                <a:latin typeface="Book Antiqua" pitchFamily="18" charset="0"/>
              </a:rPr>
              <a:t> </a:t>
            </a:r>
            <a:r>
              <a:rPr lang="ru-RU" sz="2100" dirty="0" smtClean="0">
                <a:solidFill>
                  <a:srgbClr val="000000"/>
                </a:solidFill>
                <a:latin typeface="Book Antiqua" pitchFamily="18" charset="0"/>
              </a:rPr>
              <a:t>состоит из комплекса </a:t>
            </a:r>
            <a:r>
              <a:rPr lang="ru-RU" sz="2100" b="1" dirty="0" smtClean="0">
                <a:solidFill>
                  <a:srgbClr val="000000"/>
                </a:solidFill>
                <a:latin typeface="Book Antiqua" pitchFamily="18" charset="0"/>
              </a:rPr>
              <a:t>нормативных документов</a:t>
            </a:r>
            <a:r>
              <a:rPr lang="ru-RU" sz="2100" dirty="0" smtClean="0">
                <a:solidFill>
                  <a:srgbClr val="000000"/>
                </a:solidFill>
                <a:latin typeface="Book Antiqua" pitchFamily="18" charset="0"/>
              </a:rPr>
              <a:t> (межрегионального и межотраслевого уровней), устанавливающих правила, нормы и требования, направленные на достижение и поддержание единства измерений в РФ при требуемой точности.</a:t>
            </a:r>
            <a:endParaRPr lang="ru-RU" sz="2100" dirty="0">
              <a:solidFill>
                <a:srgbClr val="000000"/>
              </a:solidFill>
              <a:latin typeface="Book Antiqua" pitchFamily="18" charset="0"/>
            </a:endParaRPr>
          </a:p>
        </p:txBody>
      </p:sp>
    </p:spTree>
    <p:extLst>
      <p:ext uri="{BB962C8B-B14F-4D97-AF65-F5344CB8AC3E}">
        <p14:creationId xmlns:p14="http://schemas.microsoft.com/office/powerpoint/2010/main" val="42437665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622648" y="116632"/>
            <a:ext cx="7875984" cy="648072"/>
          </a:xfrm>
          <a:solidFill>
            <a:schemeClr val="accent2">
              <a:lumMod val="20000"/>
              <a:lumOff val="80000"/>
            </a:schemeClr>
          </a:solidFill>
        </p:spPr>
        <p:txBody>
          <a:bodyPr>
            <a:noAutofit/>
          </a:bodyPr>
          <a:lstStyle/>
          <a:p>
            <a:pPr algn="ctr" eaLnBrk="1" hangingPunct="1">
              <a:defRPr/>
            </a:pPr>
            <a:r>
              <a:rPr lang="ru-RU" sz="1800" b="1"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2" name="Прямоугольник 1"/>
          <p:cNvSpPr/>
          <p:nvPr/>
        </p:nvSpPr>
        <p:spPr>
          <a:xfrm>
            <a:off x="323528" y="2255381"/>
            <a:ext cx="8543490" cy="3477875"/>
          </a:xfrm>
          <a:prstGeom prst="rect">
            <a:avLst/>
          </a:prstGeom>
          <a:solidFill>
            <a:schemeClr val="tx1"/>
          </a:solidFill>
        </p:spPr>
        <p:txBody>
          <a:bodyPr wrap="square">
            <a:spAutoFit/>
          </a:bodyPr>
          <a:lstStyle/>
          <a:p>
            <a:r>
              <a:rPr lang="ru-RU" sz="2000" b="1" dirty="0" smtClean="0">
                <a:hlinkClick r:id="rId2"/>
              </a:rPr>
              <a:t>Глава </a:t>
            </a:r>
            <a:r>
              <a:rPr lang="ru-RU" sz="2000" b="1" dirty="0">
                <a:hlinkClick r:id="rId2"/>
              </a:rPr>
              <a:t>1.</a:t>
            </a:r>
            <a:r>
              <a:rPr lang="ru-RU" sz="2000" dirty="0">
                <a:hlinkClick r:id="rId2"/>
              </a:rPr>
              <a:t> </a:t>
            </a:r>
            <a:r>
              <a:rPr lang="ru-RU" sz="2000" b="1" dirty="0">
                <a:hlinkClick r:id="rId2"/>
              </a:rPr>
              <a:t>Общие положения</a:t>
            </a:r>
            <a:r>
              <a:rPr lang="ru-RU" sz="2000" b="1" dirty="0"/>
              <a:t> </a:t>
            </a:r>
          </a:p>
          <a:p>
            <a:r>
              <a:rPr lang="ru-RU" sz="2000" b="1" dirty="0">
                <a:hlinkClick r:id="rId3"/>
              </a:rPr>
              <a:t>Статья 1.</a:t>
            </a:r>
            <a:r>
              <a:rPr lang="ru-RU" sz="2000" dirty="0">
                <a:hlinkClick r:id="rId3"/>
              </a:rPr>
              <a:t> Цели и сфера действия настоящего Федерального закона</a:t>
            </a:r>
            <a:r>
              <a:rPr lang="ru-RU" sz="2000" dirty="0"/>
              <a:t> </a:t>
            </a:r>
          </a:p>
          <a:p>
            <a:r>
              <a:rPr lang="ru-RU" sz="2000" b="1" dirty="0">
                <a:hlinkClick r:id="rId4"/>
              </a:rPr>
              <a:t>Статья 2.</a:t>
            </a:r>
            <a:r>
              <a:rPr lang="ru-RU" sz="2000" dirty="0">
                <a:hlinkClick r:id="rId4"/>
              </a:rPr>
              <a:t> Основные понятия</a:t>
            </a:r>
            <a:r>
              <a:rPr lang="ru-RU" sz="2000" dirty="0"/>
              <a:t> </a:t>
            </a:r>
          </a:p>
          <a:p>
            <a:r>
              <a:rPr lang="ru-RU" sz="2000" b="1" dirty="0">
                <a:hlinkClick r:id="rId5"/>
              </a:rPr>
              <a:t>Статья 3.</a:t>
            </a:r>
            <a:r>
              <a:rPr lang="ru-RU" sz="2000" dirty="0">
                <a:hlinkClick r:id="rId5"/>
              </a:rPr>
              <a:t> Законодательство Российской Федерации об обеспечении единства измерений</a:t>
            </a:r>
            <a:r>
              <a:rPr lang="ru-RU" sz="2000" dirty="0"/>
              <a:t> </a:t>
            </a:r>
          </a:p>
          <a:p>
            <a:r>
              <a:rPr lang="ru-RU" sz="2000" b="1" dirty="0">
                <a:hlinkClick r:id="rId6"/>
              </a:rPr>
              <a:t>Статья 3.1.</a:t>
            </a:r>
            <a:r>
              <a:rPr lang="ru-RU" sz="2000" dirty="0">
                <a:hlinkClick r:id="rId6"/>
              </a:rPr>
              <a:t> Передача осуществления полномочий по федеральному государственному метрологическому надзору органам исполнительной власти субъектов Российской Федерации</a:t>
            </a:r>
            <a:r>
              <a:rPr lang="ru-RU" sz="2000" dirty="0"/>
              <a:t> </a:t>
            </a:r>
          </a:p>
          <a:p>
            <a:r>
              <a:rPr lang="ru-RU" sz="2000" b="1" dirty="0">
                <a:hlinkClick r:id="rId7"/>
              </a:rPr>
              <a:t>Статья 4.</a:t>
            </a:r>
            <a:r>
              <a:rPr lang="ru-RU" sz="2000" dirty="0">
                <a:hlinkClick r:id="rId7"/>
              </a:rPr>
              <a:t> Международные договоры Российской Федерации</a:t>
            </a:r>
            <a:r>
              <a:rPr lang="ru-RU" sz="2000" dirty="0"/>
              <a:t> </a:t>
            </a:r>
          </a:p>
        </p:txBody>
      </p:sp>
      <p:sp>
        <p:nvSpPr>
          <p:cNvPr id="3" name="Прямоугольник 2"/>
          <p:cNvSpPr/>
          <p:nvPr/>
        </p:nvSpPr>
        <p:spPr>
          <a:xfrm>
            <a:off x="323528" y="833048"/>
            <a:ext cx="8543490" cy="1200329"/>
          </a:xfrm>
          <a:prstGeom prst="rect">
            <a:avLst/>
          </a:prstGeom>
          <a:solidFill>
            <a:srgbClr val="FFFF00"/>
          </a:solidFill>
        </p:spPr>
        <p:txBody>
          <a:bodyPr wrap="square">
            <a:spAutoFit/>
          </a:bodyPr>
          <a:lstStyle/>
          <a:p>
            <a:pPr algn="ctr"/>
            <a:r>
              <a:rPr lang="ru-RU" sz="2400" b="1" dirty="0">
                <a:solidFill>
                  <a:srgbClr val="0000FF"/>
                </a:solidFill>
              </a:rPr>
              <a:t>Федеральный закон </a:t>
            </a:r>
            <a:endParaRPr lang="ru-RU" sz="2400" b="1" dirty="0" smtClean="0">
              <a:solidFill>
                <a:srgbClr val="0000FF"/>
              </a:solidFill>
            </a:endParaRPr>
          </a:p>
          <a:p>
            <a:pPr algn="ctr"/>
            <a:r>
              <a:rPr lang="ru-RU" sz="2400" b="1" dirty="0" smtClean="0">
                <a:solidFill>
                  <a:srgbClr val="FF0000"/>
                </a:solidFill>
              </a:rPr>
              <a:t>«Об </a:t>
            </a:r>
            <a:r>
              <a:rPr lang="ru-RU" sz="2400" b="1" dirty="0">
                <a:solidFill>
                  <a:srgbClr val="FF0000"/>
                </a:solidFill>
              </a:rPr>
              <a:t>обеспечении единства </a:t>
            </a:r>
            <a:r>
              <a:rPr lang="ru-RU" sz="2400" b="1" dirty="0" smtClean="0">
                <a:solidFill>
                  <a:srgbClr val="FF0000"/>
                </a:solidFill>
              </a:rPr>
              <a:t>измерений» </a:t>
            </a:r>
          </a:p>
          <a:p>
            <a:pPr algn="ctr"/>
            <a:r>
              <a:rPr lang="ru-RU" sz="2400" b="1" dirty="0" smtClean="0">
                <a:solidFill>
                  <a:srgbClr val="0000FF"/>
                </a:solidFill>
              </a:rPr>
              <a:t>от </a:t>
            </a:r>
            <a:r>
              <a:rPr lang="ru-RU" sz="2400" b="1" dirty="0">
                <a:solidFill>
                  <a:srgbClr val="0000FF"/>
                </a:solidFill>
              </a:rPr>
              <a:t>26.06.2008 N 102-ФЗ </a:t>
            </a:r>
            <a:endParaRPr lang="ru-RU" sz="2400" b="1" dirty="0">
              <a:solidFill>
                <a:srgbClr val="0000FF"/>
              </a:solidFill>
              <a:latin typeface="Book Antiqua" pitchFamily="18" charset="0"/>
            </a:endParaRPr>
          </a:p>
        </p:txBody>
      </p:sp>
    </p:spTree>
    <p:extLst>
      <p:ext uri="{BB962C8B-B14F-4D97-AF65-F5344CB8AC3E}">
        <p14:creationId xmlns:p14="http://schemas.microsoft.com/office/powerpoint/2010/main" val="40423086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622648" y="116632"/>
            <a:ext cx="7875984" cy="648072"/>
          </a:xfrm>
          <a:solidFill>
            <a:schemeClr val="accent2">
              <a:lumMod val="20000"/>
              <a:lumOff val="80000"/>
            </a:schemeClr>
          </a:solidFill>
        </p:spPr>
        <p:txBody>
          <a:bodyPr>
            <a:noAutofit/>
          </a:bodyPr>
          <a:lstStyle/>
          <a:p>
            <a:pPr algn="ctr" eaLnBrk="1" hangingPunct="1">
              <a:defRPr/>
            </a:pPr>
            <a:r>
              <a:rPr lang="ru-RU" sz="1800" b="1"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2" name="Прямоугольник 1"/>
          <p:cNvSpPr/>
          <p:nvPr/>
        </p:nvSpPr>
        <p:spPr>
          <a:xfrm>
            <a:off x="323528" y="2276872"/>
            <a:ext cx="8543490" cy="3170099"/>
          </a:xfrm>
          <a:prstGeom prst="rect">
            <a:avLst/>
          </a:prstGeom>
          <a:solidFill>
            <a:schemeClr val="tx1"/>
          </a:solidFill>
        </p:spPr>
        <p:txBody>
          <a:bodyPr wrap="square">
            <a:spAutoFit/>
          </a:bodyPr>
          <a:lstStyle/>
          <a:p>
            <a:r>
              <a:rPr lang="ru-RU" sz="2000" b="1" dirty="0" smtClean="0">
                <a:hlinkClick r:id="rId2"/>
              </a:rPr>
              <a:t>Глава </a:t>
            </a:r>
            <a:r>
              <a:rPr lang="ru-RU" sz="2000" b="1" dirty="0">
                <a:hlinkClick r:id="rId2"/>
              </a:rPr>
              <a:t>2. Требования к измерениям, единицам величин, эталонам единиц величин, стандартным образцам, средствам измерений</a:t>
            </a:r>
            <a:r>
              <a:rPr lang="ru-RU" sz="2000" b="1" dirty="0"/>
              <a:t> </a:t>
            </a:r>
          </a:p>
          <a:p>
            <a:r>
              <a:rPr lang="ru-RU" sz="2000" b="1" dirty="0">
                <a:hlinkClick r:id="rId3"/>
              </a:rPr>
              <a:t>Статья 5.</a:t>
            </a:r>
            <a:r>
              <a:rPr lang="ru-RU" sz="2000" dirty="0">
                <a:hlinkClick r:id="rId3"/>
              </a:rPr>
              <a:t> Требования к измерениям</a:t>
            </a:r>
            <a:r>
              <a:rPr lang="ru-RU" sz="2000" dirty="0"/>
              <a:t> </a:t>
            </a:r>
          </a:p>
          <a:p>
            <a:r>
              <a:rPr lang="ru-RU" sz="2000" b="1" dirty="0">
                <a:hlinkClick r:id="rId4"/>
              </a:rPr>
              <a:t>Статья 6.</a:t>
            </a:r>
            <a:r>
              <a:rPr lang="ru-RU" sz="2000" dirty="0">
                <a:hlinkClick r:id="rId4"/>
              </a:rPr>
              <a:t> Требования к единицам величин</a:t>
            </a:r>
            <a:r>
              <a:rPr lang="ru-RU" sz="2000" dirty="0"/>
              <a:t> </a:t>
            </a:r>
          </a:p>
          <a:p>
            <a:r>
              <a:rPr lang="ru-RU" sz="2000" b="1" dirty="0">
                <a:hlinkClick r:id="rId5"/>
              </a:rPr>
              <a:t>Статья 7.</a:t>
            </a:r>
            <a:r>
              <a:rPr lang="ru-RU" sz="2000" dirty="0">
                <a:hlinkClick r:id="rId5"/>
              </a:rPr>
              <a:t> Требования к эталонам единиц величин</a:t>
            </a:r>
            <a:r>
              <a:rPr lang="ru-RU" sz="2000" dirty="0"/>
              <a:t> </a:t>
            </a:r>
          </a:p>
          <a:p>
            <a:r>
              <a:rPr lang="ru-RU" sz="2000" b="1" dirty="0">
                <a:hlinkClick r:id="rId6"/>
              </a:rPr>
              <a:t>Статья 8.</a:t>
            </a:r>
            <a:r>
              <a:rPr lang="ru-RU" sz="2000" dirty="0">
                <a:hlinkClick r:id="rId6"/>
              </a:rPr>
              <a:t> Требования к стандартным образцам</a:t>
            </a:r>
            <a:r>
              <a:rPr lang="ru-RU" sz="2000" dirty="0"/>
              <a:t> </a:t>
            </a:r>
          </a:p>
          <a:p>
            <a:r>
              <a:rPr lang="ru-RU" sz="2000" b="1" dirty="0">
                <a:hlinkClick r:id="rId7"/>
              </a:rPr>
              <a:t>Статья 9.</a:t>
            </a:r>
            <a:r>
              <a:rPr lang="ru-RU" sz="2000" dirty="0">
                <a:hlinkClick r:id="rId7"/>
              </a:rPr>
              <a:t> Требования к средствам измерений</a:t>
            </a:r>
            <a:r>
              <a:rPr lang="ru-RU" sz="2000" dirty="0"/>
              <a:t> </a:t>
            </a:r>
          </a:p>
          <a:p>
            <a:r>
              <a:rPr lang="ru-RU" sz="2000" b="1" dirty="0">
                <a:hlinkClick r:id="rId8"/>
              </a:rPr>
              <a:t>Статья 10.</a:t>
            </a:r>
            <a:r>
              <a:rPr lang="ru-RU" sz="2000" dirty="0">
                <a:hlinkClick r:id="rId8"/>
              </a:rPr>
              <a:t> Технические системы и устройства с измерительными функциями</a:t>
            </a:r>
            <a:r>
              <a:rPr lang="ru-RU" sz="2000" dirty="0"/>
              <a:t> </a:t>
            </a:r>
          </a:p>
        </p:txBody>
      </p:sp>
      <p:sp>
        <p:nvSpPr>
          <p:cNvPr id="3" name="Прямоугольник 2"/>
          <p:cNvSpPr/>
          <p:nvPr/>
        </p:nvSpPr>
        <p:spPr>
          <a:xfrm>
            <a:off x="323528" y="812611"/>
            <a:ext cx="8543490" cy="1200329"/>
          </a:xfrm>
          <a:prstGeom prst="rect">
            <a:avLst/>
          </a:prstGeom>
          <a:solidFill>
            <a:srgbClr val="FFFF00"/>
          </a:solidFill>
        </p:spPr>
        <p:txBody>
          <a:bodyPr wrap="square">
            <a:spAutoFit/>
          </a:bodyPr>
          <a:lstStyle/>
          <a:p>
            <a:pPr algn="ctr"/>
            <a:r>
              <a:rPr lang="ru-RU" sz="2400" b="1" dirty="0">
                <a:solidFill>
                  <a:srgbClr val="0000FF"/>
                </a:solidFill>
              </a:rPr>
              <a:t>Федеральный закон </a:t>
            </a:r>
            <a:endParaRPr lang="ru-RU" sz="2400" b="1" dirty="0" smtClean="0">
              <a:solidFill>
                <a:srgbClr val="0000FF"/>
              </a:solidFill>
            </a:endParaRPr>
          </a:p>
          <a:p>
            <a:pPr algn="ctr"/>
            <a:r>
              <a:rPr lang="ru-RU" sz="2400" b="1" dirty="0" smtClean="0">
                <a:solidFill>
                  <a:srgbClr val="FF0000"/>
                </a:solidFill>
              </a:rPr>
              <a:t>«Об </a:t>
            </a:r>
            <a:r>
              <a:rPr lang="ru-RU" sz="2400" b="1" dirty="0">
                <a:solidFill>
                  <a:srgbClr val="FF0000"/>
                </a:solidFill>
              </a:rPr>
              <a:t>обеспечении единства </a:t>
            </a:r>
            <a:r>
              <a:rPr lang="ru-RU" sz="2400" b="1" dirty="0" smtClean="0">
                <a:solidFill>
                  <a:srgbClr val="FF0000"/>
                </a:solidFill>
              </a:rPr>
              <a:t>измерений» </a:t>
            </a:r>
          </a:p>
          <a:p>
            <a:pPr algn="ctr"/>
            <a:r>
              <a:rPr lang="ru-RU" sz="2400" b="1" dirty="0" smtClean="0">
                <a:solidFill>
                  <a:srgbClr val="0000FF"/>
                </a:solidFill>
              </a:rPr>
              <a:t>от </a:t>
            </a:r>
            <a:r>
              <a:rPr lang="ru-RU" sz="2400" b="1" dirty="0">
                <a:solidFill>
                  <a:srgbClr val="0000FF"/>
                </a:solidFill>
              </a:rPr>
              <a:t>26.06.2008 N 102-ФЗ </a:t>
            </a:r>
            <a:endParaRPr lang="ru-RU" sz="2400" b="1" dirty="0">
              <a:solidFill>
                <a:srgbClr val="0000FF"/>
              </a:solidFill>
              <a:latin typeface="Book Antiqua" pitchFamily="18" charset="0"/>
            </a:endParaRPr>
          </a:p>
        </p:txBody>
      </p:sp>
    </p:spTree>
    <p:extLst>
      <p:ext uri="{BB962C8B-B14F-4D97-AF65-F5344CB8AC3E}">
        <p14:creationId xmlns:p14="http://schemas.microsoft.com/office/powerpoint/2010/main" val="17798198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622648" y="116632"/>
            <a:ext cx="7875984" cy="648072"/>
          </a:xfrm>
          <a:solidFill>
            <a:schemeClr val="accent2">
              <a:lumMod val="20000"/>
              <a:lumOff val="80000"/>
            </a:schemeClr>
          </a:solidFill>
        </p:spPr>
        <p:txBody>
          <a:bodyPr>
            <a:noAutofit/>
          </a:bodyPr>
          <a:lstStyle/>
          <a:p>
            <a:pPr algn="ctr" eaLnBrk="1" hangingPunct="1">
              <a:defRPr/>
            </a:pPr>
            <a:r>
              <a:rPr lang="ru-RU" sz="1800" b="1"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2" name="Прямоугольник 1"/>
          <p:cNvSpPr/>
          <p:nvPr/>
        </p:nvSpPr>
        <p:spPr>
          <a:xfrm>
            <a:off x="288895" y="2124364"/>
            <a:ext cx="8543490" cy="4708981"/>
          </a:xfrm>
          <a:prstGeom prst="rect">
            <a:avLst/>
          </a:prstGeom>
          <a:solidFill>
            <a:schemeClr val="tx1"/>
          </a:solidFill>
        </p:spPr>
        <p:txBody>
          <a:bodyPr wrap="square">
            <a:spAutoFit/>
          </a:bodyPr>
          <a:lstStyle/>
          <a:p>
            <a:r>
              <a:rPr lang="ru-RU" sz="2000" b="1" dirty="0" smtClean="0">
                <a:hlinkClick r:id="rId2"/>
              </a:rPr>
              <a:t>Глава </a:t>
            </a:r>
            <a:r>
              <a:rPr lang="ru-RU" sz="2000" b="1" dirty="0">
                <a:hlinkClick r:id="rId2"/>
              </a:rPr>
              <a:t>3. Государственное регулирование в области обеспечения единства измерений</a:t>
            </a:r>
            <a:r>
              <a:rPr lang="ru-RU" sz="2000" b="1" dirty="0"/>
              <a:t> </a:t>
            </a:r>
          </a:p>
          <a:p>
            <a:r>
              <a:rPr lang="ru-RU" sz="2000" b="1" dirty="0">
                <a:hlinkClick r:id="rId3"/>
              </a:rPr>
              <a:t>Статья 11.</a:t>
            </a:r>
            <a:r>
              <a:rPr lang="ru-RU" sz="2000" dirty="0">
                <a:hlinkClick r:id="rId3"/>
              </a:rPr>
              <a:t> Формы государственного регулирования в области обеспечения единства измерений</a:t>
            </a:r>
            <a:r>
              <a:rPr lang="ru-RU" sz="2000" dirty="0"/>
              <a:t> </a:t>
            </a:r>
          </a:p>
          <a:p>
            <a:r>
              <a:rPr lang="ru-RU" sz="2000" b="1" dirty="0">
                <a:hlinkClick r:id="rId4"/>
              </a:rPr>
              <a:t>Статья 12.</a:t>
            </a:r>
            <a:r>
              <a:rPr lang="ru-RU" sz="2000" dirty="0">
                <a:hlinkClick r:id="rId4"/>
              </a:rPr>
              <a:t> Утверждение типа стандартных образцов или типа средств измерений</a:t>
            </a:r>
            <a:r>
              <a:rPr lang="ru-RU" sz="2000" dirty="0"/>
              <a:t> </a:t>
            </a:r>
          </a:p>
          <a:p>
            <a:r>
              <a:rPr lang="ru-RU" sz="2000" b="1" dirty="0">
                <a:hlinkClick r:id="rId5"/>
              </a:rPr>
              <a:t>Статья 13.</a:t>
            </a:r>
            <a:r>
              <a:rPr lang="ru-RU" sz="2000" dirty="0">
                <a:hlinkClick r:id="rId5"/>
              </a:rPr>
              <a:t> Поверка средств измерений</a:t>
            </a:r>
            <a:r>
              <a:rPr lang="ru-RU" sz="2000" dirty="0"/>
              <a:t> </a:t>
            </a:r>
          </a:p>
          <a:p>
            <a:r>
              <a:rPr lang="ru-RU" sz="2000" b="1" dirty="0">
                <a:hlinkClick r:id="rId6"/>
              </a:rPr>
              <a:t>Статья 14.</a:t>
            </a:r>
            <a:r>
              <a:rPr lang="ru-RU" sz="2000" dirty="0">
                <a:hlinkClick r:id="rId6"/>
              </a:rPr>
              <a:t> Метрологическая экспертиза</a:t>
            </a:r>
            <a:r>
              <a:rPr lang="ru-RU" sz="2000" dirty="0"/>
              <a:t> </a:t>
            </a:r>
          </a:p>
          <a:p>
            <a:r>
              <a:rPr lang="ru-RU" sz="2000" b="1" dirty="0">
                <a:hlinkClick r:id="rId7"/>
              </a:rPr>
              <a:t>Статья 15.</a:t>
            </a:r>
            <a:r>
              <a:rPr lang="ru-RU" sz="2000" dirty="0">
                <a:hlinkClick r:id="rId7"/>
              </a:rPr>
              <a:t> Федеральный государственный метрологический надзор</a:t>
            </a:r>
            <a:r>
              <a:rPr lang="ru-RU" sz="2000" dirty="0"/>
              <a:t> </a:t>
            </a:r>
          </a:p>
          <a:p>
            <a:r>
              <a:rPr lang="ru-RU" sz="2000" b="1" dirty="0">
                <a:hlinkClick r:id="rId8"/>
              </a:rPr>
              <a:t>Статья 16.</a:t>
            </a:r>
            <a:r>
              <a:rPr lang="ru-RU" sz="2000" dirty="0">
                <a:hlinkClick r:id="rId8"/>
              </a:rPr>
              <a:t> Утратила силу с 1 августа 2011 года. - Федеральный закон от 18.07.2011 N 242-ФЗ.</a:t>
            </a:r>
            <a:r>
              <a:rPr lang="ru-RU" sz="2000" dirty="0"/>
              <a:t> </a:t>
            </a:r>
          </a:p>
          <a:p>
            <a:r>
              <a:rPr lang="ru-RU" sz="2000" b="1" dirty="0">
                <a:hlinkClick r:id="rId9"/>
              </a:rPr>
              <a:t>Статья 17.</a:t>
            </a:r>
            <a:r>
              <a:rPr lang="ru-RU" sz="2000" dirty="0">
                <a:hlinkClick r:id="rId9"/>
              </a:rPr>
              <a:t> Права и обязанности должностных лиц при осуществлении федерального государственного метрологического надзора</a:t>
            </a:r>
            <a:r>
              <a:rPr lang="ru-RU" sz="2000" dirty="0"/>
              <a:t> </a:t>
            </a:r>
          </a:p>
        </p:txBody>
      </p:sp>
      <p:sp>
        <p:nvSpPr>
          <p:cNvPr id="3" name="Прямоугольник 2"/>
          <p:cNvSpPr/>
          <p:nvPr/>
        </p:nvSpPr>
        <p:spPr>
          <a:xfrm>
            <a:off x="323528" y="860519"/>
            <a:ext cx="8543490" cy="1200329"/>
          </a:xfrm>
          <a:prstGeom prst="rect">
            <a:avLst/>
          </a:prstGeom>
          <a:solidFill>
            <a:srgbClr val="FFFF00"/>
          </a:solidFill>
        </p:spPr>
        <p:txBody>
          <a:bodyPr wrap="square">
            <a:spAutoFit/>
          </a:bodyPr>
          <a:lstStyle/>
          <a:p>
            <a:pPr algn="ctr"/>
            <a:r>
              <a:rPr lang="ru-RU" sz="2400" b="1" dirty="0">
                <a:solidFill>
                  <a:srgbClr val="0000FF"/>
                </a:solidFill>
              </a:rPr>
              <a:t>Федеральный закон </a:t>
            </a:r>
            <a:endParaRPr lang="ru-RU" sz="2400" b="1" dirty="0" smtClean="0">
              <a:solidFill>
                <a:srgbClr val="0000FF"/>
              </a:solidFill>
            </a:endParaRPr>
          </a:p>
          <a:p>
            <a:pPr algn="ctr"/>
            <a:r>
              <a:rPr lang="ru-RU" sz="2400" b="1" dirty="0" smtClean="0">
                <a:solidFill>
                  <a:srgbClr val="FF0000"/>
                </a:solidFill>
              </a:rPr>
              <a:t>«Об </a:t>
            </a:r>
            <a:r>
              <a:rPr lang="ru-RU" sz="2400" b="1" dirty="0">
                <a:solidFill>
                  <a:srgbClr val="FF0000"/>
                </a:solidFill>
              </a:rPr>
              <a:t>обеспечении единства </a:t>
            </a:r>
            <a:r>
              <a:rPr lang="ru-RU" sz="2400" b="1" dirty="0" smtClean="0">
                <a:solidFill>
                  <a:srgbClr val="FF0000"/>
                </a:solidFill>
              </a:rPr>
              <a:t>измерений» </a:t>
            </a:r>
          </a:p>
          <a:p>
            <a:pPr algn="ctr"/>
            <a:r>
              <a:rPr lang="ru-RU" sz="2400" b="1" dirty="0" smtClean="0">
                <a:solidFill>
                  <a:srgbClr val="0000FF"/>
                </a:solidFill>
              </a:rPr>
              <a:t>от </a:t>
            </a:r>
            <a:r>
              <a:rPr lang="ru-RU" sz="2400" b="1" dirty="0">
                <a:solidFill>
                  <a:srgbClr val="0000FF"/>
                </a:solidFill>
              </a:rPr>
              <a:t>26.06.2008 N 102-ФЗ </a:t>
            </a:r>
            <a:endParaRPr lang="ru-RU" sz="2400" b="1" dirty="0">
              <a:solidFill>
                <a:srgbClr val="0000FF"/>
              </a:solidFill>
              <a:latin typeface="Book Antiqua" pitchFamily="18" charset="0"/>
            </a:endParaRPr>
          </a:p>
        </p:txBody>
      </p:sp>
    </p:spTree>
    <p:extLst>
      <p:ext uri="{BB962C8B-B14F-4D97-AF65-F5344CB8AC3E}">
        <p14:creationId xmlns:p14="http://schemas.microsoft.com/office/powerpoint/2010/main" val="34947114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622648" y="116632"/>
            <a:ext cx="7875984" cy="648072"/>
          </a:xfrm>
          <a:solidFill>
            <a:schemeClr val="accent2">
              <a:lumMod val="20000"/>
              <a:lumOff val="80000"/>
            </a:schemeClr>
          </a:solidFill>
        </p:spPr>
        <p:txBody>
          <a:bodyPr>
            <a:noAutofit/>
          </a:bodyPr>
          <a:lstStyle/>
          <a:p>
            <a:pPr algn="ctr" eaLnBrk="1" hangingPunct="1">
              <a:defRPr/>
            </a:pPr>
            <a:r>
              <a:rPr lang="ru-RU" sz="1800" b="1"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2" name="Прямоугольник 1"/>
          <p:cNvSpPr/>
          <p:nvPr/>
        </p:nvSpPr>
        <p:spPr>
          <a:xfrm>
            <a:off x="323528" y="1895867"/>
            <a:ext cx="8543490" cy="4770537"/>
          </a:xfrm>
          <a:prstGeom prst="rect">
            <a:avLst/>
          </a:prstGeom>
          <a:solidFill>
            <a:schemeClr val="tx1"/>
          </a:solidFill>
        </p:spPr>
        <p:txBody>
          <a:bodyPr wrap="square">
            <a:spAutoFit/>
          </a:bodyPr>
          <a:lstStyle/>
          <a:p>
            <a:r>
              <a:rPr lang="ru-RU" b="1" dirty="0" smtClean="0">
                <a:hlinkClick r:id="rId2"/>
              </a:rPr>
              <a:t>Глава </a:t>
            </a:r>
            <a:r>
              <a:rPr lang="ru-RU" b="1" dirty="0">
                <a:hlinkClick r:id="rId2"/>
              </a:rPr>
              <a:t>4. Калибровка средств измерений</a:t>
            </a:r>
            <a:r>
              <a:rPr lang="ru-RU" b="1" dirty="0"/>
              <a:t> </a:t>
            </a:r>
          </a:p>
          <a:p>
            <a:r>
              <a:rPr lang="ru-RU" b="1" dirty="0">
                <a:hlinkClick r:id="rId3"/>
              </a:rPr>
              <a:t>Статья 18.</a:t>
            </a:r>
            <a:r>
              <a:rPr lang="ru-RU" dirty="0">
                <a:hlinkClick r:id="rId3"/>
              </a:rPr>
              <a:t> Калибровка средств измерений</a:t>
            </a:r>
            <a:r>
              <a:rPr lang="ru-RU" dirty="0"/>
              <a:t> </a:t>
            </a:r>
          </a:p>
          <a:p>
            <a:endParaRPr lang="ru-RU" sz="800" b="1" dirty="0" smtClean="0">
              <a:hlinkClick r:id="rId4"/>
            </a:endParaRPr>
          </a:p>
          <a:p>
            <a:r>
              <a:rPr lang="ru-RU" b="1" dirty="0" smtClean="0">
                <a:hlinkClick r:id="rId4"/>
              </a:rPr>
              <a:t>Глава </a:t>
            </a:r>
            <a:r>
              <a:rPr lang="ru-RU" b="1" dirty="0">
                <a:hlinkClick r:id="rId4"/>
              </a:rPr>
              <a:t>5. Аккредитация в области обеспечения единства измерений</a:t>
            </a:r>
            <a:r>
              <a:rPr lang="ru-RU" b="1" dirty="0"/>
              <a:t> </a:t>
            </a:r>
          </a:p>
          <a:p>
            <a:r>
              <a:rPr lang="ru-RU" b="1" dirty="0">
                <a:hlinkClick r:id="rId5"/>
              </a:rPr>
              <a:t>Статья 19.</a:t>
            </a:r>
            <a:r>
              <a:rPr lang="ru-RU" dirty="0">
                <a:hlinkClick r:id="rId5"/>
              </a:rPr>
              <a:t> Аккредитация в области обеспечения единства измерений</a:t>
            </a:r>
            <a:r>
              <a:rPr lang="ru-RU" dirty="0"/>
              <a:t> </a:t>
            </a:r>
          </a:p>
          <a:p>
            <a:endParaRPr lang="ru-RU" sz="800" b="1" dirty="0" smtClean="0">
              <a:hlinkClick r:id="rId6"/>
            </a:endParaRPr>
          </a:p>
          <a:p>
            <a:r>
              <a:rPr lang="ru-RU" b="1" dirty="0" smtClean="0">
                <a:hlinkClick r:id="rId6"/>
              </a:rPr>
              <a:t>Глава </a:t>
            </a:r>
            <a:r>
              <a:rPr lang="ru-RU" b="1" dirty="0">
                <a:hlinkClick r:id="rId6"/>
              </a:rPr>
              <a:t>6. Федеральный информационный фонд по обеспечению единства измерений</a:t>
            </a:r>
            <a:r>
              <a:rPr lang="ru-RU" b="1" dirty="0"/>
              <a:t> </a:t>
            </a:r>
          </a:p>
          <a:p>
            <a:r>
              <a:rPr lang="ru-RU" b="1" dirty="0">
                <a:hlinkClick r:id="rId7"/>
              </a:rPr>
              <a:t>Статья 20.</a:t>
            </a:r>
            <a:r>
              <a:rPr lang="ru-RU" dirty="0">
                <a:hlinkClick r:id="rId7"/>
              </a:rPr>
              <a:t> Федеральный информационный фонд по обеспечению единства измерений</a:t>
            </a:r>
            <a:r>
              <a:rPr lang="ru-RU" dirty="0"/>
              <a:t> </a:t>
            </a:r>
          </a:p>
          <a:p>
            <a:endParaRPr lang="ru-RU" sz="800" b="1" dirty="0" smtClean="0">
              <a:hlinkClick r:id="rId8"/>
            </a:endParaRPr>
          </a:p>
          <a:p>
            <a:r>
              <a:rPr lang="ru-RU" b="1" dirty="0" smtClean="0">
                <a:hlinkClick r:id="rId8"/>
              </a:rPr>
              <a:t>Глава </a:t>
            </a:r>
            <a:r>
              <a:rPr lang="ru-RU" b="1" dirty="0">
                <a:hlinkClick r:id="rId8"/>
              </a:rPr>
              <a:t>7. Организационные основы обеспечения единства измерений</a:t>
            </a:r>
            <a:r>
              <a:rPr lang="ru-RU" b="1" dirty="0"/>
              <a:t> </a:t>
            </a:r>
          </a:p>
          <a:p>
            <a:r>
              <a:rPr lang="ru-RU" b="1" dirty="0">
                <a:hlinkClick r:id="rId9"/>
              </a:rPr>
              <a:t>Статья 21.</a:t>
            </a:r>
            <a:r>
              <a:rPr lang="ru-RU" dirty="0">
                <a:hlinkClick r:id="rId9"/>
              </a:rPr>
              <a:t> Федеральные органы исполнительной власти, государственные научные метрологические институты, государственные региональные центры метрологии, метрологические службы, организации, осуществляющие деятельность по обеспечению единства измерений</a:t>
            </a:r>
            <a:r>
              <a:rPr lang="ru-RU" dirty="0"/>
              <a:t> </a:t>
            </a:r>
          </a:p>
          <a:p>
            <a:r>
              <a:rPr lang="ru-RU" b="1" dirty="0">
                <a:hlinkClick r:id="rId10"/>
              </a:rPr>
              <a:t>Статья 22.</a:t>
            </a:r>
            <a:r>
              <a:rPr lang="ru-RU" dirty="0">
                <a:hlinkClick r:id="rId10"/>
              </a:rPr>
              <a:t> Метрологические службы</a:t>
            </a:r>
            <a:r>
              <a:rPr lang="ru-RU" dirty="0"/>
              <a:t> </a:t>
            </a:r>
          </a:p>
        </p:txBody>
      </p:sp>
      <p:sp>
        <p:nvSpPr>
          <p:cNvPr id="3" name="Прямоугольник 2"/>
          <p:cNvSpPr/>
          <p:nvPr/>
        </p:nvSpPr>
        <p:spPr>
          <a:xfrm>
            <a:off x="323528" y="822454"/>
            <a:ext cx="8543490" cy="1015663"/>
          </a:xfrm>
          <a:prstGeom prst="rect">
            <a:avLst/>
          </a:prstGeom>
          <a:solidFill>
            <a:srgbClr val="FFFF00"/>
          </a:solidFill>
        </p:spPr>
        <p:txBody>
          <a:bodyPr wrap="square">
            <a:spAutoFit/>
          </a:bodyPr>
          <a:lstStyle/>
          <a:p>
            <a:pPr algn="ctr"/>
            <a:r>
              <a:rPr lang="ru-RU" sz="2000" b="1" dirty="0">
                <a:solidFill>
                  <a:srgbClr val="0000FF"/>
                </a:solidFill>
              </a:rPr>
              <a:t>Федеральный закон </a:t>
            </a:r>
            <a:endParaRPr lang="ru-RU" sz="2000" b="1" dirty="0" smtClean="0">
              <a:solidFill>
                <a:srgbClr val="0000FF"/>
              </a:solidFill>
            </a:endParaRPr>
          </a:p>
          <a:p>
            <a:pPr algn="ctr"/>
            <a:r>
              <a:rPr lang="ru-RU" sz="2000" b="1" dirty="0" smtClean="0">
                <a:solidFill>
                  <a:srgbClr val="FF0000"/>
                </a:solidFill>
              </a:rPr>
              <a:t>«Об </a:t>
            </a:r>
            <a:r>
              <a:rPr lang="ru-RU" sz="2000" b="1" dirty="0">
                <a:solidFill>
                  <a:srgbClr val="FF0000"/>
                </a:solidFill>
              </a:rPr>
              <a:t>обеспечении единства </a:t>
            </a:r>
            <a:r>
              <a:rPr lang="ru-RU" sz="2000" b="1" dirty="0" smtClean="0">
                <a:solidFill>
                  <a:srgbClr val="FF0000"/>
                </a:solidFill>
              </a:rPr>
              <a:t>измерений» </a:t>
            </a:r>
          </a:p>
          <a:p>
            <a:pPr algn="ctr"/>
            <a:r>
              <a:rPr lang="ru-RU" sz="2000" b="1" dirty="0" smtClean="0">
                <a:solidFill>
                  <a:srgbClr val="0000FF"/>
                </a:solidFill>
              </a:rPr>
              <a:t>от </a:t>
            </a:r>
            <a:r>
              <a:rPr lang="ru-RU" sz="2000" b="1" dirty="0">
                <a:solidFill>
                  <a:srgbClr val="0000FF"/>
                </a:solidFill>
              </a:rPr>
              <a:t>26.06.2008 N 102-ФЗ </a:t>
            </a:r>
            <a:endParaRPr lang="ru-RU" sz="2000" b="1" dirty="0">
              <a:solidFill>
                <a:srgbClr val="0000FF"/>
              </a:solidFill>
              <a:latin typeface="Book Antiqua" pitchFamily="18" charset="0"/>
            </a:endParaRPr>
          </a:p>
        </p:txBody>
      </p:sp>
    </p:spTree>
    <p:extLst>
      <p:ext uri="{BB962C8B-B14F-4D97-AF65-F5344CB8AC3E}">
        <p14:creationId xmlns:p14="http://schemas.microsoft.com/office/powerpoint/2010/main" val="41542584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622648" y="116632"/>
            <a:ext cx="7875984" cy="648072"/>
          </a:xfrm>
          <a:solidFill>
            <a:schemeClr val="accent2">
              <a:lumMod val="20000"/>
              <a:lumOff val="80000"/>
            </a:schemeClr>
          </a:solidFill>
        </p:spPr>
        <p:txBody>
          <a:bodyPr>
            <a:noAutofit/>
          </a:bodyPr>
          <a:lstStyle/>
          <a:p>
            <a:pPr algn="ctr" eaLnBrk="1" hangingPunct="1">
              <a:defRPr/>
            </a:pPr>
            <a:r>
              <a:rPr lang="ru-RU" sz="1800" b="1"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2" name="Прямоугольник 1"/>
          <p:cNvSpPr/>
          <p:nvPr/>
        </p:nvSpPr>
        <p:spPr>
          <a:xfrm>
            <a:off x="323528" y="1526535"/>
            <a:ext cx="8543490" cy="5262979"/>
          </a:xfrm>
          <a:prstGeom prst="rect">
            <a:avLst/>
          </a:prstGeom>
          <a:solidFill>
            <a:schemeClr val="tx1"/>
          </a:solidFill>
        </p:spPr>
        <p:txBody>
          <a:bodyPr wrap="square">
            <a:spAutoFit/>
          </a:bodyPr>
          <a:lstStyle/>
          <a:p>
            <a:r>
              <a:rPr lang="ru-RU" sz="1900" b="1" dirty="0" smtClean="0">
                <a:hlinkClick r:id="rId2"/>
              </a:rPr>
              <a:t>Глава </a:t>
            </a:r>
            <a:r>
              <a:rPr lang="ru-RU" sz="1900" b="1" dirty="0">
                <a:hlinkClick r:id="rId2"/>
              </a:rPr>
              <a:t>8. Ответственность за нарушение законодательства российской федерации об обеспечении единства измерений</a:t>
            </a:r>
            <a:r>
              <a:rPr lang="ru-RU" sz="1900" b="1" dirty="0"/>
              <a:t> </a:t>
            </a:r>
          </a:p>
          <a:p>
            <a:r>
              <a:rPr lang="ru-RU" sz="1900" b="1" dirty="0">
                <a:hlinkClick r:id="rId3"/>
              </a:rPr>
              <a:t>Статья 23.</a:t>
            </a:r>
            <a:r>
              <a:rPr lang="ru-RU" sz="1900" dirty="0">
                <a:hlinkClick r:id="rId3"/>
              </a:rPr>
              <a:t> Ответственность юридических лиц, их руководителей и работников, индивидуальных предпринимателей</a:t>
            </a:r>
            <a:r>
              <a:rPr lang="ru-RU" sz="1900" dirty="0"/>
              <a:t> </a:t>
            </a:r>
          </a:p>
          <a:p>
            <a:r>
              <a:rPr lang="ru-RU" sz="1900" b="1" dirty="0">
                <a:hlinkClick r:id="rId4"/>
              </a:rPr>
              <a:t>Статья 24.</a:t>
            </a:r>
            <a:r>
              <a:rPr lang="ru-RU" sz="1900" dirty="0">
                <a:hlinkClick r:id="rId4"/>
              </a:rPr>
              <a:t> Ответственность должностных лиц</a:t>
            </a:r>
            <a:r>
              <a:rPr lang="ru-RU" sz="1900" dirty="0"/>
              <a:t> </a:t>
            </a:r>
          </a:p>
          <a:p>
            <a:endParaRPr lang="ru-RU" sz="500" b="1" dirty="0" smtClean="0">
              <a:hlinkClick r:id="rId5"/>
            </a:endParaRPr>
          </a:p>
          <a:p>
            <a:r>
              <a:rPr lang="ru-RU" sz="1900" b="1" dirty="0" smtClean="0">
                <a:hlinkClick r:id="rId5"/>
              </a:rPr>
              <a:t>Глава </a:t>
            </a:r>
            <a:r>
              <a:rPr lang="ru-RU" sz="1900" b="1" dirty="0">
                <a:hlinkClick r:id="rId5"/>
              </a:rPr>
              <a:t>9. Финансирование в области обеспечения единства измерений</a:t>
            </a:r>
            <a:r>
              <a:rPr lang="ru-RU" sz="1900" b="1" dirty="0"/>
              <a:t> </a:t>
            </a:r>
          </a:p>
          <a:p>
            <a:r>
              <a:rPr lang="ru-RU" sz="1900" b="1" dirty="0">
                <a:hlinkClick r:id="rId6"/>
              </a:rPr>
              <a:t>Статья 25.</a:t>
            </a:r>
            <a:r>
              <a:rPr lang="ru-RU" sz="1900" dirty="0">
                <a:hlinkClick r:id="rId6"/>
              </a:rPr>
              <a:t> Финансирование в области обеспечения единства измерений за счет средств федерального бюджета</a:t>
            </a:r>
            <a:r>
              <a:rPr lang="ru-RU" sz="1900" dirty="0"/>
              <a:t> </a:t>
            </a:r>
          </a:p>
          <a:p>
            <a:r>
              <a:rPr lang="ru-RU" sz="1900" b="1" dirty="0">
                <a:hlinkClick r:id="rId7"/>
              </a:rPr>
              <a:t>Статья 26.</a:t>
            </a:r>
            <a:r>
              <a:rPr lang="ru-RU" sz="1900" dirty="0">
                <a:hlinkClick r:id="rId7"/>
              </a:rPr>
              <a:t> Оплата работ и (или) услуг по обеспечению единства измерений</a:t>
            </a:r>
            <a:r>
              <a:rPr lang="ru-RU" sz="1900" dirty="0"/>
              <a:t> </a:t>
            </a:r>
          </a:p>
          <a:p>
            <a:endParaRPr lang="ru-RU" sz="500" b="1" dirty="0" smtClean="0">
              <a:hlinkClick r:id="rId8"/>
            </a:endParaRPr>
          </a:p>
          <a:p>
            <a:r>
              <a:rPr lang="ru-RU" sz="1900" b="1" dirty="0" smtClean="0">
                <a:hlinkClick r:id="rId8"/>
              </a:rPr>
              <a:t>Глава </a:t>
            </a:r>
            <a:r>
              <a:rPr lang="ru-RU" sz="1900" b="1" dirty="0">
                <a:hlinkClick r:id="rId8"/>
              </a:rPr>
              <a:t>10. Заключительные положения</a:t>
            </a:r>
            <a:r>
              <a:rPr lang="ru-RU" sz="1900" b="1" dirty="0"/>
              <a:t> </a:t>
            </a:r>
          </a:p>
          <a:p>
            <a:r>
              <a:rPr lang="ru-RU" sz="1900" b="1" dirty="0">
                <a:hlinkClick r:id="rId9"/>
              </a:rPr>
              <a:t>Статья 27.</a:t>
            </a:r>
            <a:r>
              <a:rPr lang="ru-RU" sz="1900" dirty="0">
                <a:hlinkClick r:id="rId9"/>
              </a:rPr>
              <a:t> Заключительные положения</a:t>
            </a:r>
            <a:r>
              <a:rPr lang="ru-RU" sz="1900" dirty="0"/>
              <a:t> </a:t>
            </a:r>
          </a:p>
          <a:p>
            <a:r>
              <a:rPr lang="ru-RU" sz="1900" b="1" dirty="0">
                <a:hlinkClick r:id="rId10"/>
              </a:rPr>
              <a:t>Статья 28.</a:t>
            </a:r>
            <a:r>
              <a:rPr lang="ru-RU" sz="1900" dirty="0">
                <a:hlinkClick r:id="rId10"/>
              </a:rPr>
              <a:t> О признании утратившими силу отдельных законодательных актов (положений законодательных актов) Российской Федерации</a:t>
            </a:r>
            <a:r>
              <a:rPr lang="ru-RU" sz="1900" dirty="0"/>
              <a:t> </a:t>
            </a:r>
          </a:p>
          <a:p>
            <a:r>
              <a:rPr lang="ru-RU" sz="1900" b="1" dirty="0">
                <a:hlinkClick r:id="rId11"/>
              </a:rPr>
              <a:t>Статья 29.</a:t>
            </a:r>
            <a:r>
              <a:rPr lang="ru-RU" sz="1900" dirty="0">
                <a:hlinkClick r:id="rId11"/>
              </a:rPr>
              <a:t> Вступление в силу настоящего Федерального закона</a:t>
            </a:r>
            <a:endParaRPr lang="ru-RU" sz="1900" dirty="0"/>
          </a:p>
        </p:txBody>
      </p:sp>
      <p:sp>
        <p:nvSpPr>
          <p:cNvPr id="3" name="Прямоугольник 2"/>
          <p:cNvSpPr/>
          <p:nvPr/>
        </p:nvSpPr>
        <p:spPr>
          <a:xfrm>
            <a:off x="323528" y="822454"/>
            <a:ext cx="8543490" cy="646331"/>
          </a:xfrm>
          <a:prstGeom prst="rect">
            <a:avLst/>
          </a:prstGeom>
          <a:solidFill>
            <a:srgbClr val="FFFF00"/>
          </a:solidFill>
        </p:spPr>
        <p:txBody>
          <a:bodyPr wrap="square">
            <a:spAutoFit/>
          </a:bodyPr>
          <a:lstStyle/>
          <a:p>
            <a:pPr algn="ctr"/>
            <a:r>
              <a:rPr lang="ru-RU" b="1" dirty="0">
                <a:solidFill>
                  <a:srgbClr val="0000FF"/>
                </a:solidFill>
              </a:rPr>
              <a:t>Федеральный закон </a:t>
            </a:r>
            <a:r>
              <a:rPr lang="ru-RU" b="1" dirty="0" smtClean="0">
                <a:solidFill>
                  <a:srgbClr val="FF0000"/>
                </a:solidFill>
              </a:rPr>
              <a:t>«Об </a:t>
            </a:r>
            <a:r>
              <a:rPr lang="ru-RU" b="1" dirty="0">
                <a:solidFill>
                  <a:srgbClr val="FF0000"/>
                </a:solidFill>
              </a:rPr>
              <a:t>обеспечении единства </a:t>
            </a:r>
            <a:r>
              <a:rPr lang="ru-RU" b="1" dirty="0" smtClean="0">
                <a:solidFill>
                  <a:srgbClr val="FF0000"/>
                </a:solidFill>
              </a:rPr>
              <a:t>измерений» </a:t>
            </a:r>
          </a:p>
          <a:p>
            <a:pPr algn="ctr"/>
            <a:r>
              <a:rPr lang="ru-RU" b="1" dirty="0" smtClean="0">
                <a:solidFill>
                  <a:srgbClr val="0000FF"/>
                </a:solidFill>
              </a:rPr>
              <a:t>от </a:t>
            </a:r>
            <a:r>
              <a:rPr lang="ru-RU" b="1" dirty="0">
                <a:solidFill>
                  <a:srgbClr val="0000FF"/>
                </a:solidFill>
              </a:rPr>
              <a:t>26.06.2008 N 102-ФЗ </a:t>
            </a:r>
            <a:endParaRPr lang="ru-RU" b="1" dirty="0">
              <a:solidFill>
                <a:srgbClr val="0000FF"/>
              </a:solidFill>
              <a:latin typeface="Book Antiqua" pitchFamily="18" charset="0"/>
            </a:endParaRPr>
          </a:p>
        </p:txBody>
      </p:sp>
    </p:spTree>
    <p:extLst>
      <p:ext uri="{BB962C8B-B14F-4D97-AF65-F5344CB8AC3E}">
        <p14:creationId xmlns:p14="http://schemas.microsoft.com/office/powerpoint/2010/main" val="1238456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ctrTitle"/>
          </p:nvPr>
        </p:nvSpPr>
        <p:spPr>
          <a:xfrm>
            <a:off x="323528" y="1124744"/>
            <a:ext cx="8640960" cy="4392488"/>
          </a:xfrm>
          <a:solidFill>
            <a:srgbClr val="FFFF00"/>
          </a:solidFill>
          <a:ln w="38100">
            <a:solidFill>
              <a:srgbClr val="0000FF"/>
            </a:solidFill>
          </a:ln>
          <a:effectLst>
            <a:softEdge rad="317500"/>
          </a:effectLst>
        </p:spPr>
        <p:txBody>
          <a:bodyPr>
            <a:noAutofit/>
          </a:bodyPr>
          <a:lstStyle/>
          <a:p>
            <a:pPr algn="ctr" eaLnBrk="1" hangingPunct="1"/>
            <a:r>
              <a:rPr lang="ru-RU" sz="5400" b="1" dirty="0" smtClean="0">
                <a:solidFill>
                  <a:srgbClr val="FF0000"/>
                </a:solidFill>
                <a:effectLst>
                  <a:outerShdw blurRad="38100" dist="38100" dir="2700000" algn="tl">
                    <a:srgbClr val="000000">
                      <a:alpha val="43137"/>
                    </a:srgbClr>
                  </a:outerShdw>
                </a:effectLst>
                <a:latin typeface="Book Antiqua" pitchFamily="18" charset="0"/>
              </a:rPr>
              <a:t>Обеспечение ЕДИНСТВА ИЗМЕРЕНИЙ </a:t>
            </a:r>
            <a:br>
              <a:rPr lang="ru-RU" sz="5400" b="1" dirty="0" smtClean="0">
                <a:solidFill>
                  <a:srgbClr val="FF0000"/>
                </a:solidFill>
                <a:effectLst>
                  <a:outerShdw blurRad="38100" dist="38100" dir="2700000" algn="tl">
                    <a:srgbClr val="000000">
                      <a:alpha val="43137"/>
                    </a:srgbClr>
                  </a:outerShdw>
                </a:effectLst>
                <a:latin typeface="Book Antiqua" pitchFamily="18" charset="0"/>
              </a:rPr>
            </a:br>
            <a:r>
              <a:rPr lang="ru-RU" sz="5400" b="1" dirty="0" smtClean="0">
                <a:solidFill>
                  <a:srgbClr val="FF0000"/>
                </a:solidFill>
                <a:effectLst>
                  <a:outerShdw blurRad="38100" dist="38100" dir="2700000" algn="tl">
                    <a:srgbClr val="000000">
                      <a:alpha val="43137"/>
                    </a:srgbClr>
                  </a:outerShdw>
                </a:effectLst>
                <a:latin typeface="Book Antiqua" pitchFamily="18" charset="0"/>
              </a:rPr>
              <a:t>(</a:t>
            </a:r>
            <a:r>
              <a:rPr lang="ru-RU" sz="5400" b="1" dirty="0" smtClean="0">
                <a:solidFill>
                  <a:srgbClr val="1D08B8"/>
                </a:solidFill>
                <a:effectLst>
                  <a:outerShdw blurRad="38100" dist="38100" dir="2700000" algn="tl">
                    <a:srgbClr val="000000">
                      <a:alpha val="43137"/>
                    </a:srgbClr>
                  </a:outerShdw>
                </a:effectLst>
                <a:latin typeface="Book Antiqua" pitchFamily="18" charset="0"/>
              </a:rPr>
              <a:t>ОЕИ</a:t>
            </a:r>
            <a:r>
              <a:rPr lang="ru-RU" sz="5400" b="1" dirty="0" smtClean="0">
                <a:solidFill>
                  <a:srgbClr val="FF0000"/>
                </a:solidFill>
                <a:effectLst>
                  <a:outerShdw blurRad="38100" dist="38100" dir="2700000" algn="tl">
                    <a:srgbClr val="000000">
                      <a:alpha val="43137"/>
                    </a:srgbClr>
                  </a:outerShdw>
                </a:effectLst>
                <a:latin typeface="Book Antiqua" pitchFamily="18" charset="0"/>
              </a:rPr>
              <a:t>)</a:t>
            </a:r>
            <a:r>
              <a:rPr lang="ru-RU" sz="4800" b="1" dirty="0" smtClean="0">
                <a:solidFill>
                  <a:srgbClr val="FF0000"/>
                </a:solidFill>
                <a:effectLst>
                  <a:outerShdw blurRad="38100" dist="38100" dir="2700000" algn="tl">
                    <a:srgbClr val="000000">
                      <a:alpha val="43137"/>
                    </a:srgbClr>
                  </a:outerShdw>
                </a:effectLst>
                <a:latin typeface="Book Antiqua" pitchFamily="18" charset="0"/>
              </a:rPr>
              <a:t/>
            </a:r>
            <a:br>
              <a:rPr lang="ru-RU" sz="4800" b="1" dirty="0" smtClean="0">
                <a:solidFill>
                  <a:srgbClr val="FF0000"/>
                </a:solidFill>
                <a:effectLst>
                  <a:outerShdw blurRad="38100" dist="38100" dir="2700000" algn="tl">
                    <a:srgbClr val="000000">
                      <a:alpha val="43137"/>
                    </a:srgbClr>
                  </a:outerShdw>
                </a:effectLst>
                <a:latin typeface="Book Antiqua" pitchFamily="18" charset="0"/>
              </a:rPr>
            </a:br>
            <a:endParaRPr lang="ru-RU" sz="2800" b="1" dirty="0" smtClean="0">
              <a:solidFill>
                <a:srgbClr val="FF0000"/>
              </a:solidFill>
              <a:effectLst>
                <a:outerShdw blurRad="38100" dist="38100" dir="2700000" algn="tl">
                  <a:srgbClr val="000000">
                    <a:alpha val="43137"/>
                  </a:srgbClr>
                </a:outerShdw>
              </a:effectLst>
              <a:latin typeface="Book Antiqua" pitchFamily="18" charset="0"/>
            </a:endParaRPr>
          </a:p>
        </p:txBody>
      </p:sp>
      <p:sp>
        <p:nvSpPr>
          <p:cNvPr id="7" name="Номер слайда 6"/>
          <p:cNvSpPr>
            <a:spLocks noGrp="1"/>
          </p:cNvSpPr>
          <p:nvPr>
            <p:ph type="sldNum" sz="quarter" idx="12"/>
          </p:nvPr>
        </p:nvSpPr>
        <p:spPr>
          <a:xfrm>
            <a:off x="8287093" y="6188075"/>
            <a:ext cx="856907" cy="669925"/>
          </a:xfrm>
        </p:spPr>
        <p:txBody>
          <a:bodyPr/>
          <a:lstStyle/>
          <a:p>
            <a:pPr>
              <a:defRPr/>
            </a:pPr>
            <a:fld id="{058484C9-490D-4D29-B553-93C8E0EC740C}" type="slidenum">
              <a:rPr lang="ru-RU" sz="1600" smtClean="0"/>
              <a:pPr>
                <a:defRPr/>
              </a:pPr>
              <a:t>6</a:t>
            </a:fld>
            <a:endParaRPr lang="ru-RU" sz="1600" dirty="0"/>
          </a:p>
        </p:txBody>
      </p:sp>
    </p:spTree>
    <p:extLst>
      <p:ext uri="{BB962C8B-B14F-4D97-AF65-F5344CB8AC3E}">
        <p14:creationId xmlns:p14="http://schemas.microsoft.com/office/powerpoint/2010/main" val="39363931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622648" y="116632"/>
            <a:ext cx="7875984" cy="648072"/>
          </a:xfrm>
          <a:solidFill>
            <a:schemeClr val="accent2">
              <a:lumMod val="20000"/>
              <a:lumOff val="80000"/>
            </a:schemeClr>
          </a:solidFill>
        </p:spPr>
        <p:txBody>
          <a:bodyPr>
            <a:noAutofit/>
          </a:bodyPr>
          <a:lstStyle/>
          <a:p>
            <a:pPr algn="ctr" eaLnBrk="1" hangingPunct="1">
              <a:defRPr/>
            </a:pPr>
            <a:r>
              <a:rPr lang="ru-RU" sz="1800" b="1"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3" name="Прямоугольник 2"/>
          <p:cNvSpPr/>
          <p:nvPr/>
        </p:nvSpPr>
        <p:spPr>
          <a:xfrm>
            <a:off x="323528" y="822454"/>
            <a:ext cx="8543490" cy="646331"/>
          </a:xfrm>
          <a:prstGeom prst="rect">
            <a:avLst/>
          </a:prstGeom>
          <a:solidFill>
            <a:srgbClr val="FFFF00"/>
          </a:solidFill>
        </p:spPr>
        <p:txBody>
          <a:bodyPr wrap="square">
            <a:spAutoFit/>
          </a:bodyPr>
          <a:lstStyle/>
          <a:p>
            <a:pPr algn="ctr"/>
            <a:r>
              <a:rPr lang="ru-RU" b="1" dirty="0">
                <a:solidFill>
                  <a:srgbClr val="0000FF"/>
                </a:solidFill>
              </a:rPr>
              <a:t>Федеральный закон </a:t>
            </a:r>
            <a:r>
              <a:rPr lang="ru-RU" b="1" dirty="0" smtClean="0">
                <a:solidFill>
                  <a:srgbClr val="FF0000"/>
                </a:solidFill>
              </a:rPr>
              <a:t>«Об </a:t>
            </a:r>
            <a:r>
              <a:rPr lang="ru-RU" b="1" dirty="0">
                <a:solidFill>
                  <a:srgbClr val="FF0000"/>
                </a:solidFill>
              </a:rPr>
              <a:t>обеспечении единства </a:t>
            </a:r>
            <a:r>
              <a:rPr lang="ru-RU" b="1" dirty="0" smtClean="0">
                <a:solidFill>
                  <a:srgbClr val="FF0000"/>
                </a:solidFill>
              </a:rPr>
              <a:t>измерений» </a:t>
            </a:r>
          </a:p>
          <a:p>
            <a:pPr algn="ctr"/>
            <a:r>
              <a:rPr lang="ru-RU" b="1" dirty="0" smtClean="0">
                <a:solidFill>
                  <a:srgbClr val="0000FF"/>
                </a:solidFill>
              </a:rPr>
              <a:t>от </a:t>
            </a:r>
            <a:r>
              <a:rPr lang="ru-RU" b="1" dirty="0">
                <a:solidFill>
                  <a:srgbClr val="0000FF"/>
                </a:solidFill>
              </a:rPr>
              <a:t>26.06.2008 N 102-ФЗ </a:t>
            </a:r>
            <a:endParaRPr lang="ru-RU" b="1" dirty="0">
              <a:solidFill>
                <a:srgbClr val="0000FF"/>
              </a:solidFill>
              <a:latin typeface="Book Antiqua" pitchFamily="18" charset="0"/>
            </a:endParaRPr>
          </a:p>
        </p:txBody>
      </p:sp>
      <p:sp>
        <p:nvSpPr>
          <p:cNvPr id="4" name="Прямоугольник 3"/>
          <p:cNvSpPr/>
          <p:nvPr/>
        </p:nvSpPr>
        <p:spPr>
          <a:xfrm>
            <a:off x="107504" y="1800974"/>
            <a:ext cx="8928991" cy="4724370"/>
          </a:xfrm>
          <a:prstGeom prst="rect">
            <a:avLst/>
          </a:prstGeom>
          <a:solidFill>
            <a:schemeClr val="tx1"/>
          </a:solidFill>
        </p:spPr>
        <p:txBody>
          <a:bodyPr wrap="square">
            <a:spAutoFit/>
          </a:bodyPr>
          <a:lstStyle/>
          <a:p>
            <a:r>
              <a:rPr lang="ru-RU" sz="3200" b="1" dirty="0" smtClean="0">
                <a:solidFill>
                  <a:srgbClr val="FF0000"/>
                </a:solidFill>
              </a:rPr>
              <a:t>Цели: </a:t>
            </a:r>
            <a:endParaRPr lang="ru-RU" sz="3200" b="1" dirty="0">
              <a:solidFill>
                <a:srgbClr val="FF0000"/>
              </a:solidFill>
            </a:endParaRPr>
          </a:p>
          <a:p>
            <a:pPr marL="895350" lvl="1" indent="-438150">
              <a:spcBef>
                <a:spcPts val="600"/>
              </a:spcBef>
              <a:spcAft>
                <a:spcPts val="600"/>
              </a:spcAft>
              <a:buClr>
                <a:srgbClr val="FF0000"/>
              </a:buClr>
              <a:buFont typeface="Wingdings" panose="05000000000000000000" pitchFamily="2" charset="2"/>
              <a:buChar char="Ø"/>
            </a:pPr>
            <a:r>
              <a:rPr lang="ru-RU" sz="2400" dirty="0" smtClean="0">
                <a:solidFill>
                  <a:srgbClr val="0000FF"/>
                </a:solidFill>
              </a:rPr>
              <a:t>установление правовых основ ОЕИ в РФ; </a:t>
            </a:r>
          </a:p>
          <a:p>
            <a:pPr marL="895350" lvl="1" indent="-438150">
              <a:spcBef>
                <a:spcPts val="600"/>
              </a:spcBef>
              <a:spcAft>
                <a:spcPts val="600"/>
              </a:spcAft>
              <a:buClr>
                <a:srgbClr val="FF0000"/>
              </a:buClr>
              <a:buFont typeface="Wingdings" panose="05000000000000000000" pitchFamily="2" charset="2"/>
              <a:buChar char="Ø"/>
            </a:pPr>
            <a:r>
              <a:rPr lang="ru-RU" sz="2400" dirty="0" smtClean="0">
                <a:solidFill>
                  <a:srgbClr val="0000FF"/>
                </a:solidFill>
              </a:rPr>
              <a:t>защита прав </a:t>
            </a:r>
            <a:r>
              <a:rPr lang="ru-RU" sz="2400" dirty="0">
                <a:solidFill>
                  <a:srgbClr val="0000FF"/>
                </a:solidFill>
              </a:rPr>
              <a:t>и законных интересов граждан, общества и государства; </a:t>
            </a:r>
            <a:endParaRPr lang="ru-RU" sz="24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2400" dirty="0" smtClean="0">
                <a:solidFill>
                  <a:srgbClr val="0000FF"/>
                </a:solidFill>
              </a:rPr>
              <a:t>обеспечение потребности </a:t>
            </a:r>
            <a:r>
              <a:rPr lang="ru-RU" sz="2400" dirty="0">
                <a:solidFill>
                  <a:srgbClr val="0000FF"/>
                </a:solidFill>
              </a:rPr>
              <a:t>в получении объективных, достоверных и сопоставимых результатов измерений; </a:t>
            </a:r>
            <a:endParaRPr lang="ru-RU" sz="24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2400" dirty="0" smtClean="0">
                <a:solidFill>
                  <a:srgbClr val="0000FF"/>
                </a:solidFill>
              </a:rPr>
              <a:t>содействие развитию </a:t>
            </a:r>
            <a:r>
              <a:rPr lang="ru-RU" sz="2400" dirty="0">
                <a:solidFill>
                  <a:srgbClr val="0000FF"/>
                </a:solidFill>
              </a:rPr>
              <a:t>экономики и </a:t>
            </a:r>
            <a:r>
              <a:rPr lang="ru-RU" sz="2400" dirty="0" smtClean="0">
                <a:solidFill>
                  <a:srgbClr val="0000FF"/>
                </a:solidFill>
              </a:rPr>
              <a:t>НТП;</a:t>
            </a:r>
          </a:p>
          <a:p>
            <a:pPr marL="895350" lvl="1" indent="-438150">
              <a:spcBef>
                <a:spcPts val="600"/>
              </a:spcBef>
              <a:spcAft>
                <a:spcPts val="600"/>
              </a:spcAft>
              <a:buClr>
                <a:srgbClr val="FF0000"/>
              </a:buClr>
              <a:buFont typeface="Wingdings" panose="05000000000000000000" pitchFamily="2" charset="2"/>
              <a:buChar char="Ø"/>
            </a:pPr>
            <a:r>
              <a:rPr lang="ru-RU" sz="2400" dirty="0" smtClean="0">
                <a:solidFill>
                  <a:srgbClr val="0000FF"/>
                </a:solidFill>
                <a:effectLst/>
              </a:rPr>
              <a:t>гармонизация российской системы измерений с мировой практикой</a:t>
            </a:r>
            <a:endParaRPr lang="ru-RU" sz="2400" dirty="0">
              <a:solidFill>
                <a:srgbClr val="0000FF"/>
              </a:solidFill>
              <a:effectLst/>
            </a:endParaRPr>
          </a:p>
        </p:txBody>
      </p:sp>
    </p:spTree>
    <p:extLst>
      <p:ext uri="{BB962C8B-B14F-4D97-AF65-F5344CB8AC3E}">
        <p14:creationId xmlns:p14="http://schemas.microsoft.com/office/powerpoint/2010/main" val="9493776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622648" y="116632"/>
            <a:ext cx="7875984" cy="648072"/>
          </a:xfrm>
          <a:solidFill>
            <a:schemeClr val="accent2">
              <a:lumMod val="20000"/>
              <a:lumOff val="80000"/>
            </a:schemeClr>
          </a:solidFill>
        </p:spPr>
        <p:txBody>
          <a:bodyPr>
            <a:noAutofit/>
          </a:bodyPr>
          <a:lstStyle/>
          <a:p>
            <a:pPr algn="ctr" eaLnBrk="1" hangingPunct="1">
              <a:defRPr/>
            </a:pPr>
            <a:r>
              <a:rPr lang="ru-RU" sz="1800" b="1"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3" name="Прямоугольник 2"/>
          <p:cNvSpPr/>
          <p:nvPr/>
        </p:nvSpPr>
        <p:spPr>
          <a:xfrm>
            <a:off x="323528" y="822454"/>
            <a:ext cx="8543490" cy="646331"/>
          </a:xfrm>
          <a:prstGeom prst="rect">
            <a:avLst/>
          </a:prstGeom>
          <a:solidFill>
            <a:srgbClr val="FFFF00"/>
          </a:solidFill>
        </p:spPr>
        <p:txBody>
          <a:bodyPr wrap="square">
            <a:spAutoFit/>
          </a:bodyPr>
          <a:lstStyle/>
          <a:p>
            <a:pPr algn="ctr"/>
            <a:r>
              <a:rPr lang="ru-RU" b="1" dirty="0">
                <a:solidFill>
                  <a:srgbClr val="0000FF"/>
                </a:solidFill>
              </a:rPr>
              <a:t>Федеральный закон </a:t>
            </a:r>
            <a:r>
              <a:rPr lang="ru-RU" b="1" dirty="0" smtClean="0">
                <a:solidFill>
                  <a:srgbClr val="FF0000"/>
                </a:solidFill>
              </a:rPr>
              <a:t>«Об </a:t>
            </a:r>
            <a:r>
              <a:rPr lang="ru-RU" b="1" dirty="0">
                <a:solidFill>
                  <a:srgbClr val="FF0000"/>
                </a:solidFill>
              </a:rPr>
              <a:t>обеспечении единства </a:t>
            </a:r>
            <a:r>
              <a:rPr lang="ru-RU" b="1" dirty="0" smtClean="0">
                <a:solidFill>
                  <a:srgbClr val="FF0000"/>
                </a:solidFill>
              </a:rPr>
              <a:t>измерений» </a:t>
            </a:r>
          </a:p>
          <a:p>
            <a:pPr algn="ctr"/>
            <a:r>
              <a:rPr lang="ru-RU" b="1" dirty="0" smtClean="0">
                <a:solidFill>
                  <a:srgbClr val="0000FF"/>
                </a:solidFill>
              </a:rPr>
              <a:t>от </a:t>
            </a:r>
            <a:r>
              <a:rPr lang="ru-RU" b="1" dirty="0">
                <a:solidFill>
                  <a:srgbClr val="0000FF"/>
                </a:solidFill>
              </a:rPr>
              <a:t>26.06.2008 N 102-ФЗ </a:t>
            </a:r>
            <a:endParaRPr lang="ru-RU" b="1" dirty="0">
              <a:solidFill>
                <a:srgbClr val="0000FF"/>
              </a:solidFill>
              <a:latin typeface="Book Antiqua" pitchFamily="18" charset="0"/>
            </a:endParaRPr>
          </a:p>
        </p:txBody>
      </p:sp>
      <p:sp>
        <p:nvSpPr>
          <p:cNvPr id="4" name="Прямоугольник 3"/>
          <p:cNvSpPr/>
          <p:nvPr/>
        </p:nvSpPr>
        <p:spPr>
          <a:xfrm>
            <a:off x="215009" y="1526535"/>
            <a:ext cx="8928991" cy="5309146"/>
          </a:xfrm>
          <a:prstGeom prst="rect">
            <a:avLst/>
          </a:prstGeom>
          <a:solidFill>
            <a:schemeClr val="tx1"/>
          </a:solidFill>
        </p:spPr>
        <p:txBody>
          <a:bodyPr wrap="square">
            <a:spAutoFit/>
          </a:bodyPr>
          <a:lstStyle/>
          <a:p>
            <a:pPr algn="ctr"/>
            <a:r>
              <a:rPr lang="ru-RU" sz="4000" b="1" dirty="0">
                <a:solidFill>
                  <a:srgbClr val="FF0000"/>
                </a:solidFill>
              </a:rPr>
              <a:t>Регулирование отношений, возникающих при: </a:t>
            </a:r>
            <a:r>
              <a:rPr lang="ru-RU" sz="4000" b="1" dirty="0" smtClean="0">
                <a:solidFill>
                  <a:srgbClr val="FF0000"/>
                </a:solidFill>
              </a:rPr>
              <a:t> </a:t>
            </a:r>
            <a:endParaRPr lang="ru-RU" sz="4000" b="1" dirty="0">
              <a:solidFill>
                <a:srgbClr val="FF0000"/>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выполнении измерений</a:t>
            </a:r>
            <a:r>
              <a:rPr lang="ru-RU" sz="3200" dirty="0">
                <a:solidFill>
                  <a:srgbClr val="0000FF"/>
                </a:solidFill>
              </a:rPr>
              <a:t>; </a:t>
            </a:r>
            <a:endParaRPr lang="ru-RU" sz="32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установлении и </a:t>
            </a:r>
            <a:r>
              <a:rPr lang="ru-RU" sz="3200" dirty="0">
                <a:solidFill>
                  <a:srgbClr val="0000FF"/>
                </a:solidFill>
              </a:rPr>
              <a:t>соблюдении требований; </a:t>
            </a:r>
            <a:endParaRPr lang="ru-RU" sz="32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применении стандартных образцов (СО), </a:t>
            </a:r>
            <a:r>
              <a:rPr lang="ru-RU" sz="3200" dirty="0">
                <a:solidFill>
                  <a:srgbClr val="0000FF"/>
                </a:solidFill>
              </a:rPr>
              <a:t>СИ, методик измерений; </a:t>
            </a:r>
            <a:endParaRPr lang="ru-RU" sz="32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осуществлении деятельности </a:t>
            </a:r>
            <a:r>
              <a:rPr lang="ru-RU" sz="3200" dirty="0">
                <a:solidFill>
                  <a:srgbClr val="0000FF"/>
                </a:solidFill>
              </a:rPr>
              <a:t>по обеспечению единства </a:t>
            </a:r>
            <a:r>
              <a:rPr lang="ru-RU" sz="3200" dirty="0" smtClean="0">
                <a:solidFill>
                  <a:srgbClr val="0000FF"/>
                </a:solidFill>
              </a:rPr>
              <a:t>измерений</a:t>
            </a:r>
            <a:endParaRPr lang="ru-RU" sz="3000" dirty="0">
              <a:solidFill>
                <a:srgbClr val="0000FF"/>
              </a:solidFill>
              <a:effectLst/>
            </a:endParaRPr>
          </a:p>
        </p:txBody>
      </p:sp>
    </p:spTree>
    <p:extLst>
      <p:ext uri="{BB962C8B-B14F-4D97-AF65-F5344CB8AC3E}">
        <p14:creationId xmlns:p14="http://schemas.microsoft.com/office/powerpoint/2010/main" val="34944191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622648" y="116632"/>
            <a:ext cx="7875984" cy="648072"/>
          </a:xfrm>
          <a:solidFill>
            <a:schemeClr val="accent2">
              <a:lumMod val="20000"/>
              <a:lumOff val="80000"/>
            </a:schemeClr>
          </a:solidFill>
        </p:spPr>
        <p:txBody>
          <a:bodyPr>
            <a:noAutofit/>
          </a:bodyPr>
          <a:lstStyle/>
          <a:p>
            <a:pPr algn="ctr" eaLnBrk="1" hangingPunct="1">
              <a:defRPr/>
            </a:pPr>
            <a:r>
              <a:rPr lang="ru-RU" sz="1800" b="1"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3" name="Прямоугольник 2"/>
          <p:cNvSpPr/>
          <p:nvPr/>
        </p:nvSpPr>
        <p:spPr>
          <a:xfrm>
            <a:off x="323528" y="822454"/>
            <a:ext cx="8543490" cy="646331"/>
          </a:xfrm>
          <a:prstGeom prst="rect">
            <a:avLst/>
          </a:prstGeom>
          <a:solidFill>
            <a:srgbClr val="FFFF00"/>
          </a:solidFill>
        </p:spPr>
        <p:txBody>
          <a:bodyPr wrap="square">
            <a:spAutoFit/>
          </a:bodyPr>
          <a:lstStyle/>
          <a:p>
            <a:pPr algn="ctr"/>
            <a:r>
              <a:rPr lang="ru-RU" b="1" dirty="0">
                <a:solidFill>
                  <a:srgbClr val="0000FF"/>
                </a:solidFill>
              </a:rPr>
              <a:t>Федеральный закон </a:t>
            </a:r>
            <a:r>
              <a:rPr lang="ru-RU" b="1" dirty="0" smtClean="0">
                <a:solidFill>
                  <a:srgbClr val="FF0000"/>
                </a:solidFill>
              </a:rPr>
              <a:t>«Об </a:t>
            </a:r>
            <a:r>
              <a:rPr lang="ru-RU" b="1" dirty="0">
                <a:solidFill>
                  <a:srgbClr val="FF0000"/>
                </a:solidFill>
              </a:rPr>
              <a:t>обеспечении единства </a:t>
            </a:r>
            <a:r>
              <a:rPr lang="ru-RU" b="1" dirty="0" smtClean="0">
                <a:solidFill>
                  <a:srgbClr val="FF0000"/>
                </a:solidFill>
              </a:rPr>
              <a:t>измерений» </a:t>
            </a:r>
          </a:p>
          <a:p>
            <a:pPr algn="ctr"/>
            <a:r>
              <a:rPr lang="ru-RU" b="1" dirty="0" smtClean="0">
                <a:solidFill>
                  <a:srgbClr val="0000FF"/>
                </a:solidFill>
              </a:rPr>
              <a:t>от </a:t>
            </a:r>
            <a:r>
              <a:rPr lang="ru-RU" b="1" dirty="0">
                <a:solidFill>
                  <a:srgbClr val="0000FF"/>
                </a:solidFill>
              </a:rPr>
              <a:t>26.06.2008 N 102-ФЗ </a:t>
            </a:r>
            <a:endParaRPr lang="ru-RU" b="1" dirty="0">
              <a:solidFill>
                <a:srgbClr val="0000FF"/>
              </a:solidFill>
              <a:latin typeface="Book Antiqua" pitchFamily="18" charset="0"/>
            </a:endParaRPr>
          </a:p>
        </p:txBody>
      </p:sp>
      <p:sp>
        <p:nvSpPr>
          <p:cNvPr id="4" name="Прямоугольник 3"/>
          <p:cNvSpPr/>
          <p:nvPr/>
        </p:nvSpPr>
        <p:spPr>
          <a:xfrm>
            <a:off x="150027" y="1772816"/>
            <a:ext cx="8833711" cy="3400931"/>
          </a:xfrm>
          <a:prstGeom prst="rect">
            <a:avLst/>
          </a:prstGeom>
          <a:solidFill>
            <a:schemeClr val="tx1"/>
          </a:solidFill>
        </p:spPr>
        <p:txBody>
          <a:bodyPr wrap="square">
            <a:spAutoFit/>
          </a:bodyPr>
          <a:lstStyle/>
          <a:p>
            <a:pPr algn="ctr"/>
            <a:r>
              <a:rPr lang="ru-RU" sz="3600" b="1" dirty="0">
                <a:solidFill>
                  <a:srgbClr val="FF0000"/>
                </a:solidFill>
              </a:rPr>
              <a:t>Требования к </a:t>
            </a:r>
            <a:r>
              <a:rPr lang="ru-RU" sz="3600" b="1" dirty="0" smtClean="0">
                <a:solidFill>
                  <a:srgbClr val="FF0000"/>
                </a:solidFill>
              </a:rPr>
              <a:t>измерениям:  </a:t>
            </a:r>
            <a:endParaRPr lang="ru-RU" sz="3600" b="1" dirty="0">
              <a:solidFill>
                <a:srgbClr val="FF0000"/>
              </a:solidFill>
            </a:endParaRPr>
          </a:p>
          <a:p>
            <a:pPr marL="895350" lvl="1" indent="-438150">
              <a:spcBef>
                <a:spcPts val="600"/>
              </a:spcBef>
              <a:spcAft>
                <a:spcPts val="600"/>
              </a:spcAft>
              <a:buClr>
                <a:srgbClr val="FF0000"/>
              </a:buClr>
              <a:buFont typeface="Wingdings" panose="05000000000000000000" pitchFamily="2" charset="2"/>
              <a:buChar char="Ø"/>
            </a:pPr>
            <a:r>
              <a:rPr lang="ru-RU" sz="2800" dirty="0" smtClean="0">
                <a:solidFill>
                  <a:srgbClr val="0000FF"/>
                </a:solidFill>
              </a:rPr>
              <a:t>аттестованные методики </a:t>
            </a:r>
            <a:r>
              <a:rPr lang="ru-RU" sz="2800" dirty="0">
                <a:solidFill>
                  <a:srgbClr val="0000FF"/>
                </a:solidFill>
              </a:rPr>
              <a:t>измерений; </a:t>
            </a:r>
            <a:endParaRPr lang="ru-RU" sz="28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2800" dirty="0" smtClean="0">
                <a:solidFill>
                  <a:srgbClr val="0000FF"/>
                </a:solidFill>
              </a:rPr>
              <a:t>СИ </a:t>
            </a:r>
            <a:r>
              <a:rPr lang="ru-RU" sz="2800" dirty="0">
                <a:solidFill>
                  <a:srgbClr val="0000FF"/>
                </a:solidFill>
              </a:rPr>
              <a:t>утвержденного типа</a:t>
            </a:r>
            <a:r>
              <a:rPr lang="ru-RU" sz="2800" dirty="0" smtClean="0">
                <a:solidFill>
                  <a:srgbClr val="0000FF"/>
                </a:solidFill>
              </a:rPr>
              <a:t>;</a:t>
            </a:r>
          </a:p>
          <a:p>
            <a:pPr marL="895350" lvl="1" indent="-438150">
              <a:spcBef>
                <a:spcPts val="600"/>
              </a:spcBef>
              <a:spcAft>
                <a:spcPts val="600"/>
              </a:spcAft>
              <a:buClr>
                <a:srgbClr val="FF0000"/>
              </a:buClr>
              <a:buFont typeface="Wingdings" panose="05000000000000000000" pitchFamily="2" charset="2"/>
              <a:buChar char="Ø"/>
            </a:pPr>
            <a:r>
              <a:rPr lang="ru-RU" sz="2800" dirty="0" smtClean="0">
                <a:solidFill>
                  <a:srgbClr val="0000FF"/>
                </a:solidFill>
              </a:rPr>
              <a:t>аккредитованные юр</a:t>
            </a:r>
            <a:r>
              <a:rPr lang="ru-RU" sz="2800" dirty="0">
                <a:solidFill>
                  <a:srgbClr val="0000FF"/>
                </a:solidFill>
              </a:rPr>
              <a:t>. лица и ИП; </a:t>
            </a:r>
            <a:endParaRPr lang="ru-RU" sz="28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2800" dirty="0" smtClean="0">
                <a:solidFill>
                  <a:srgbClr val="0000FF"/>
                </a:solidFill>
              </a:rPr>
              <a:t>единицы величин</a:t>
            </a:r>
            <a:r>
              <a:rPr lang="ru-RU" sz="2800" dirty="0">
                <a:solidFill>
                  <a:srgbClr val="0000FF"/>
                </a:solidFill>
              </a:rPr>
              <a:t>, допущенные к применению в </a:t>
            </a:r>
            <a:r>
              <a:rPr lang="ru-RU" sz="2800" dirty="0" smtClean="0">
                <a:solidFill>
                  <a:srgbClr val="0000FF"/>
                </a:solidFill>
              </a:rPr>
              <a:t>РФ</a:t>
            </a:r>
            <a:endParaRPr lang="ru-RU" sz="2800" dirty="0">
              <a:solidFill>
                <a:srgbClr val="0000FF"/>
              </a:solidFill>
              <a:effectLst/>
            </a:endParaRPr>
          </a:p>
        </p:txBody>
      </p:sp>
    </p:spTree>
    <p:extLst>
      <p:ext uri="{BB962C8B-B14F-4D97-AF65-F5344CB8AC3E}">
        <p14:creationId xmlns:p14="http://schemas.microsoft.com/office/powerpoint/2010/main" val="8904101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622648" y="116632"/>
            <a:ext cx="7875984" cy="648072"/>
          </a:xfrm>
          <a:solidFill>
            <a:schemeClr val="accent2">
              <a:lumMod val="20000"/>
              <a:lumOff val="80000"/>
            </a:schemeClr>
          </a:solidFill>
        </p:spPr>
        <p:txBody>
          <a:bodyPr>
            <a:noAutofit/>
          </a:bodyPr>
          <a:lstStyle/>
          <a:p>
            <a:pPr algn="ctr" eaLnBrk="1" hangingPunct="1">
              <a:defRPr/>
            </a:pPr>
            <a:r>
              <a:rPr lang="ru-RU" sz="1800" b="1"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3" name="Прямоугольник 2"/>
          <p:cNvSpPr/>
          <p:nvPr/>
        </p:nvSpPr>
        <p:spPr>
          <a:xfrm>
            <a:off x="323528" y="822454"/>
            <a:ext cx="8543490" cy="646331"/>
          </a:xfrm>
          <a:prstGeom prst="rect">
            <a:avLst/>
          </a:prstGeom>
          <a:solidFill>
            <a:srgbClr val="FFFF00"/>
          </a:solidFill>
        </p:spPr>
        <p:txBody>
          <a:bodyPr wrap="square">
            <a:spAutoFit/>
          </a:bodyPr>
          <a:lstStyle/>
          <a:p>
            <a:pPr algn="ctr"/>
            <a:r>
              <a:rPr lang="ru-RU" b="1" dirty="0">
                <a:solidFill>
                  <a:srgbClr val="0000FF"/>
                </a:solidFill>
              </a:rPr>
              <a:t>Федеральный закон </a:t>
            </a:r>
            <a:r>
              <a:rPr lang="ru-RU" b="1" dirty="0" smtClean="0">
                <a:solidFill>
                  <a:srgbClr val="FF0000"/>
                </a:solidFill>
              </a:rPr>
              <a:t>«Об </a:t>
            </a:r>
            <a:r>
              <a:rPr lang="ru-RU" b="1" dirty="0">
                <a:solidFill>
                  <a:srgbClr val="FF0000"/>
                </a:solidFill>
              </a:rPr>
              <a:t>обеспечении единства </a:t>
            </a:r>
            <a:r>
              <a:rPr lang="ru-RU" b="1" dirty="0" smtClean="0">
                <a:solidFill>
                  <a:srgbClr val="FF0000"/>
                </a:solidFill>
              </a:rPr>
              <a:t>измерений» </a:t>
            </a:r>
          </a:p>
          <a:p>
            <a:pPr algn="ctr"/>
            <a:r>
              <a:rPr lang="ru-RU" b="1" dirty="0" smtClean="0">
                <a:solidFill>
                  <a:srgbClr val="0000FF"/>
                </a:solidFill>
              </a:rPr>
              <a:t>от </a:t>
            </a:r>
            <a:r>
              <a:rPr lang="ru-RU" b="1" dirty="0">
                <a:solidFill>
                  <a:srgbClr val="0000FF"/>
                </a:solidFill>
              </a:rPr>
              <a:t>26.06.2008 N 102-ФЗ </a:t>
            </a:r>
            <a:endParaRPr lang="ru-RU" b="1" dirty="0">
              <a:solidFill>
                <a:srgbClr val="0000FF"/>
              </a:solidFill>
              <a:latin typeface="Book Antiqua" pitchFamily="18" charset="0"/>
            </a:endParaRPr>
          </a:p>
        </p:txBody>
      </p:sp>
      <p:sp>
        <p:nvSpPr>
          <p:cNvPr id="4" name="Прямоугольник 3"/>
          <p:cNvSpPr/>
          <p:nvPr/>
        </p:nvSpPr>
        <p:spPr>
          <a:xfrm>
            <a:off x="0" y="1772816"/>
            <a:ext cx="9108503" cy="4539704"/>
          </a:xfrm>
          <a:prstGeom prst="rect">
            <a:avLst/>
          </a:prstGeom>
          <a:solidFill>
            <a:schemeClr val="tx1"/>
          </a:solidFill>
        </p:spPr>
        <p:txBody>
          <a:bodyPr wrap="square">
            <a:spAutoFit/>
          </a:bodyPr>
          <a:lstStyle/>
          <a:p>
            <a:pPr algn="ctr"/>
            <a:r>
              <a:rPr lang="ru-RU" sz="4000" b="1" dirty="0">
                <a:solidFill>
                  <a:srgbClr val="FF0000"/>
                </a:solidFill>
              </a:rPr>
              <a:t>Требования к единицам </a:t>
            </a:r>
            <a:r>
              <a:rPr lang="ru-RU" sz="4000" b="1" dirty="0" smtClean="0">
                <a:solidFill>
                  <a:srgbClr val="FF0000"/>
                </a:solidFill>
              </a:rPr>
              <a:t>величин:  </a:t>
            </a:r>
            <a:endParaRPr lang="ru-RU" sz="4000" b="1" dirty="0">
              <a:solidFill>
                <a:srgbClr val="FF0000"/>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единицы величин </a:t>
            </a:r>
            <a:r>
              <a:rPr lang="ru-RU" sz="3200" dirty="0">
                <a:solidFill>
                  <a:srgbClr val="0000FF"/>
                </a:solidFill>
              </a:rPr>
              <a:t>Международной СИ; </a:t>
            </a:r>
            <a:endParaRPr lang="ru-RU" sz="32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характеристики экспортной </a:t>
            </a:r>
            <a:r>
              <a:rPr lang="ru-RU" sz="3200" dirty="0">
                <a:solidFill>
                  <a:srgbClr val="0000FF"/>
                </a:solidFill>
              </a:rPr>
              <a:t>продукции выражены в единицах величин, предусмотренных договором; </a:t>
            </a:r>
            <a:endParaRPr lang="ru-RU" sz="32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передаются от </a:t>
            </a:r>
            <a:r>
              <a:rPr lang="ru-RU" sz="3200" dirty="0">
                <a:solidFill>
                  <a:srgbClr val="0000FF"/>
                </a:solidFill>
              </a:rPr>
              <a:t>эталонов единиц величин и СО</a:t>
            </a:r>
            <a:endParaRPr lang="ru-RU" sz="3000" dirty="0">
              <a:solidFill>
                <a:srgbClr val="0000FF"/>
              </a:solidFill>
              <a:effectLst/>
            </a:endParaRPr>
          </a:p>
        </p:txBody>
      </p:sp>
    </p:spTree>
    <p:extLst>
      <p:ext uri="{BB962C8B-B14F-4D97-AF65-F5344CB8AC3E}">
        <p14:creationId xmlns:p14="http://schemas.microsoft.com/office/powerpoint/2010/main" val="19479996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622648" y="116632"/>
            <a:ext cx="7875984" cy="648072"/>
          </a:xfrm>
          <a:solidFill>
            <a:schemeClr val="accent2">
              <a:lumMod val="20000"/>
              <a:lumOff val="80000"/>
            </a:schemeClr>
          </a:solidFill>
        </p:spPr>
        <p:txBody>
          <a:bodyPr>
            <a:noAutofit/>
          </a:bodyPr>
          <a:lstStyle/>
          <a:p>
            <a:pPr algn="ctr" eaLnBrk="1" hangingPunct="1">
              <a:defRPr/>
            </a:pPr>
            <a:r>
              <a:rPr lang="ru-RU" sz="1800" b="1"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3" name="Прямоугольник 2"/>
          <p:cNvSpPr/>
          <p:nvPr/>
        </p:nvSpPr>
        <p:spPr>
          <a:xfrm>
            <a:off x="323528" y="822454"/>
            <a:ext cx="8543490" cy="646331"/>
          </a:xfrm>
          <a:prstGeom prst="rect">
            <a:avLst/>
          </a:prstGeom>
          <a:solidFill>
            <a:srgbClr val="FFFF00"/>
          </a:solidFill>
        </p:spPr>
        <p:txBody>
          <a:bodyPr wrap="square">
            <a:spAutoFit/>
          </a:bodyPr>
          <a:lstStyle/>
          <a:p>
            <a:pPr algn="ctr"/>
            <a:r>
              <a:rPr lang="ru-RU" b="1" dirty="0">
                <a:solidFill>
                  <a:srgbClr val="0000FF"/>
                </a:solidFill>
              </a:rPr>
              <a:t>Федеральный закон </a:t>
            </a:r>
            <a:r>
              <a:rPr lang="ru-RU" b="1" dirty="0" smtClean="0">
                <a:solidFill>
                  <a:srgbClr val="FF0000"/>
                </a:solidFill>
              </a:rPr>
              <a:t>«Об </a:t>
            </a:r>
            <a:r>
              <a:rPr lang="ru-RU" b="1" dirty="0">
                <a:solidFill>
                  <a:srgbClr val="FF0000"/>
                </a:solidFill>
              </a:rPr>
              <a:t>обеспечении единства </a:t>
            </a:r>
            <a:r>
              <a:rPr lang="ru-RU" b="1" dirty="0" smtClean="0">
                <a:solidFill>
                  <a:srgbClr val="FF0000"/>
                </a:solidFill>
              </a:rPr>
              <a:t>измерений» </a:t>
            </a:r>
          </a:p>
          <a:p>
            <a:pPr algn="ctr"/>
            <a:r>
              <a:rPr lang="ru-RU" b="1" dirty="0" smtClean="0">
                <a:solidFill>
                  <a:srgbClr val="0000FF"/>
                </a:solidFill>
              </a:rPr>
              <a:t>от </a:t>
            </a:r>
            <a:r>
              <a:rPr lang="ru-RU" b="1" dirty="0">
                <a:solidFill>
                  <a:srgbClr val="0000FF"/>
                </a:solidFill>
              </a:rPr>
              <a:t>26.06.2008 N 102-ФЗ </a:t>
            </a:r>
            <a:endParaRPr lang="ru-RU" b="1" dirty="0">
              <a:solidFill>
                <a:srgbClr val="0000FF"/>
              </a:solidFill>
              <a:latin typeface="Book Antiqua" pitchFamily="18" charset="0"/>
            </a:endParaRPr>
          </a:p>
        </p:txBody>
      </p:sp>
      <p:sp>
        <p:nvSpPr>
          <p:cNvPr id="4" name="Прямоугольник 3"/>
          <p:cNvSpPr/>
          <p:nvPr/>
        </p:nvSpPr>
        <p:spPr>
          <a:xfrm>
            <a:off x="150027" y="1772816"/>
            <a:ext cx="8833711" cy="4170372"/>
          </a:xfrm>
          <a:prstGeom prst="rect">
            <a:avLst/>
          </a:prstGeom>
          <a:solidFill>
            <a:schemeClr val="tx1"/>
          </a:solidFill>
        </p:spPr>
        <p:txBody>
          <a:bodyPr wrap="square">
            <a:spAutoFit/>
          </a:bodyPr>
          <a:lstStyle/>
          <a:p>
            <a:pPr algn="ctr"/>
            <a:r>
              <a:rPr lang="ru-RU" sz="4000" b="1" dirty="0">
                <a:solidFill>
                  <a:srgbClr val="FF0000"/>
                </a:solidFill>
              </a:rPr>
              <a:t>Требования к эталонам единиц </a:t>
            </a:r>
            <a:r>
              <a:rPr lang="ru-RU" sz="4000" b="1" dirty="0" smtClean="0">
                <a:solidFill>
                  <a:srgbClr val="FF0000"/>
                </a:solidFill>
              </a:rPr>
              <a:t>величин:  </a:t>
            </a:r>
            <a:endParaRPr lang="ru-RU" sz="4000" b="1" dirty="0">
              <a:solidFill>
                <a:srgbClr val="FF0000"/>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эталонная база </a:t>
            </a:r>
            <a:r>
              <a:rPr lang="ru-RU" sz="3200" dirty="0">
                <a:solidFill>
                  <a:srgbClr val="0000FF"/>
                </a:solidFill>
              </a:rPr>
              <a:t>РФ; </a:t>
            </a:r>
            <a:endParaRPr lang="ru-RU" sz="32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первичные эталоны </a:t>
            </a:r>
            <a:r>
              <a:rPr lang="ru-RU" sz="3200" dirty="0">
                <a:solidFill>
                  <a:srgbClr val="0000FF"/>
                </a:solidFill>
              </a:rPr>
              <a:t>содержатся и применяются в ГНМИ; </a:t>
            </a:r>
            <a:endParaRPr lang="ru-RU" sz="32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первичные эталоны </a:t>
            </a:r>
            <a:r>
              <a:rPr lang="ru-RU" sz="3200" dirty="0">
                <a:solidFill>
                  <a:srgbClr val="0000FF"/>
                </a:solidFill>
              </a:rPr>
              <a:t>подлежат сличению</a:t>
            </a:r>
            <a:endParaRPr lang="ru-RU" sz="3000" dirty="0">
              <a:solidFill>
                <a:srgbClr val="0000FF"/>
              </a:solidFill>
              <a:effectLst/>
            </a:endParaRPr>
          </a:p>
        </p:txBody>
      </p:sp>
    </p:spTree>
    <p:extLst>
      <p:ext uri="{BB962C8B-B14F-4D97-AF65-F5344CB8AC3E}">
        <p14:creationId xmlns:p14="http://schemas.microsoft.com/office/powerpoint/2010/main" val="1701165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622648" y="116632"/>
            <a:ext cx="7875984" cy="648072"/>
          </a:xfrm>
          <a:solidFill>
            <a:schemeClr val="accent2">
              <a:lumMod val="20000"/>
              <a:lumOff val="80000"/>
            </a:schemeClr>
          </a:solidFill>
        </p:spPr>
        <p:txBody>
          <a:bodyPr>
            <a:noAutofit/>
          </a:bodyPr>
          <a:lstStyle/>
          <a:p>
            <a:pPr algn="ctr" eaLnBrk="1" hangingPunct="1">
              <a:defRPr/>
            </a:pPr>
            <a:r>
              <a:rPr lang="ru-RU" sz="1800" b="1"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3" name="Прямоугольник 2"/>
          <p:cNvSpPr/>
          <p:nvPr/>
        </p:nvSpPr>
        <p:spPr>
          <a:xfrm>
            <a:off x="323528" y="822454"/>
            <a:ext cx="8543490" cy="646331"/>
          </a:xfrm>
          <a:prstGeom prst="rect">
            <a:avLst/>
          </a:prstGeom>
          <a:solidFill>
            <a:srgbClr val="FFFF00"/>
          </a:solidFill>
        </p:spPr>
        <p:txBody>
          <a:bodyPr wrap="square">
            <a:spAutoFit/>
          </a:bodyPr>
          <a:lstStyle/>
          <a:p>
            <a:pPr algn="ctr"/>
            <a:r>
              <a:rPr lang="ru-RU" b="1" dirty="0">
                <a:solidFill>
                  <a:srgbClr val="0000FF"/>
                </a:solidFill>
              </a:rPr>
              <a:t>Федеральный закон </a:t>
            </a:r>
            <a:r>
              <a:rPr lang="ru-RU" b="1" dirty="0" smtClean="0">
                <a:solidFill>
                  <a:srgbClr val="FF0000"/>
                </a:solidFill>
              </a:rPr>
              <a:t>«Об </a:t>
            </a:r>
            <a:r>
              <a:rPr lang="ru-RU" b="1" dirty="0">
                <a:solidFill>
                  <a:srgbClr val="FF0000"/>
                </a:solidFill>
              </a:rPr>
              <a:t>обеспечении единства </a:t>
            </a:r>
            <a:r>
              <a:rPr lang="ru-RU" b="1" dirty="0" smtClean="0">
                <a:solidFill>
                  <a:srgbClr val="FF0000"/>
                </a:solidFill>
              </a:rPr>
              <a:t>измерений» </a:t>
            </a:r>
          </a:p>
          <a:p>
            <a:pPr algn="ctr"/>
            <a:r>
              <a:rPr lang="ru-RU" b="1" dirty="0" smtClean="0">
                <a:solidFill>
                  <a:srgbClr val="0000FF"/>
                </a:solidFill>
              </a:rPr>
              <a:t>от </a:t>
            </a:r>
            <a:r>
              <a:rPr lang="ru-RU" b="1" dirty="0">
                <a:solidFill>
                  <a:srgbClr val="0000FF"/>
                </a:solidFill>
              </a:rPr>
              <a:t>26.06.2008 N 102-ФЗ </a:t>
            </a:r>
            <a:endParaRPr lang="ru-RU" b="1" dirty="0">
              <a:solidFill>
                <a:srgbClr val="0000FF"/>
              </a:solidFill>
              <a:latin typeface="Book Antiqua" pitchFamily="18" charset="0"/>
            </a:endParaRPr>
          </a:p>
        </p:txBody>
      </p:sp>
      <p:sp>
        <p:nvSpPr>
          <p:cNvPr id="4" name="Прямоугольник 3"/>
          <p:cNvSpPr/>
          <p:nvPr/>
        </p:nvSpPr>
        <p:spPr>
          <a:xfrm>
            <a:off x="150027" y="1772816"/>
            <a:ext cx="8833711" cy="3031599"/>
          </a:xfrm>
          <a:prstGeom prst="rect">
            <a:avLst/>
          </a:prstGeom>
          <a:solidFill>
            <a:schemeClr val="tx1"/>
          </a:solidFill>
        </p:spPr>
        <p:txBody>
          <a:bodyPr wrap="square">
            <a:spAutoFit/>
          </a:bodyPr>
          <a:lstStyle/>
          <a:p>
            <a:pPr algn="ctr"/>
            <a:r>
              <a:rPr lang="ru-RU" sz="4000" b="1" dirty="0">
                <a:solidFill>
                  <a:srgbClr val="FF0000"/>
                </a:solidFill>
              </a:rPr>
              <a:t>Требования к </a:t>
            </a:r>
            <a:r>
              <a:rPr lang="ru-RU" sz="4000" b="1" dirty="0" smtClean="0">
                <a:solidFill>
                  <a:srgbClr val="FF0000"/>
                </a:solidFill>
              </a:rPr>
              <a:t>стандартным образцам (СО):  </a:t>
            </a:r>
            <a:endParaRPr lang="ru-RU" sz="4000" b="1" dirty="0">
              <a:solidFill>
                <a:srgbClr val="FF0000"/>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a:solidFill>
                  <a:srgbClr val="0000FF"/>
                </a:solidFill>
              </a:rPr>
              <a:t>СО утвержденного типа; </a:t>
            </a:r>
            <a:endParaRPr lang="ru-RU" sz="32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воспроизведение, </a:t>
            </a:r>
            <a:r>
              <a:rPr lang="ru-RU" sz="3200" dirty="0">
                <a:solidFill>
                  <a:srgbClr val="0000FF"/>
                </a:solidFill>
              </a:rPr>
              <a:t>хранение и передача характеристик состава</a:t>
            </a:r>
            <a:endParaRPr lang="ru-RU" sz="3000" dirty="0">
              <a:solidFill>
                <a:srgbClr val="0000FF"/>
              </a:solidFill>
              <a:effectLst/>
            </a:endParaRPr>
          </a:p>
        </p:txBody>
      </p:sp>
    </p:spTree>
    <p:extLst>
      <p:ext uri="{BB962C8B-B14F-4D97-AF65-F5344CB8AC3E}">
        <p14:creationId xmlns:p14="http://schemas.microsoft.com/office/powerpoint/2010/main" val="40545020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622648" y="116632"/>
            <a:ext cx="7875984" cy="648072"/>
          </a:xfrm>
          <a:solidFill>
            <a:schemeClr val="accent2">
              <a:lumMod val="20000"/>
              <a:lumOff val="80000"/>
            </a:schemeClr>
          </a:solidFill>
        </p:spPr>
        <p:txBody>
          <a:bodyPr>
            <a:noAutofit/>
          </a:bodyPr>
          <a:lstStyle/>
          <a:p>
            <a:pPr algn="ctr" eaLnBrk="1" hangingPunct="1">
              <a:defRPr/>
            </a:pPr>
            <a:r>
              <a:rPr lang="ru-RU" sz="1800" b="1"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3" name="Прямоугольник 2"/>
          <p:cNvSpPr/>
          <p:nvPr/>
        </p:nvSpPr>
        <p:spPr>
          <a:xfrm>
            <a:off x="323528" y="822454"/>
            <a:ext cx="8543490" cy="646331"/>
          </a:xfrm>
          <a:prstGeom prst="rect">
            <a:avLst/>
          </a:prstGeom>
          <a:solidFill>
            <a:srgbClr val="FFFF00"/>
          </a:solidFill>
        </p:spPr>
        <p:txBody>
          <a:bodyPr wrap="square">
            <a:spAutoFit/>
          </a:bodyPr>
          <a:lstStyle/>
          <a:p>
            <a:pPr algn="ctr"/>
            <a:r>
              <a:rPr lang="ru-RU" b="1" dirty="0">
                <a:solidFill>
                  <a:srgbClr val="0000FF"/>
                </a:solidFill>
              </a:rPr>
              <a:t>Федеральный закон </a:t>
            </a:r>
            <a:r>
              <a:rPr lang="ru-RU" b="1" dirty="0" smtClean="0">
                <a:solidFill>
                  <a:srgbClr val="FF0000"/>
                </a:solidFill>
              </a:rPr>
              <a:t>«Об </a:t>
            </a:r>
            <a:r>
              <a:rPr lang="ru-RU" b="1" dirty="0">
                <a:solidFill>
                  <a:srgbClr val="FF0000"/>
                </a:solidFill>
              </a:rPr>
              <a:t>обеспечении единства </a:t>
            </a:r>
            <a:r>
              <a:rPr lang="ru-RU" b="1" dirty="0" smtClean="0">
                <a:solidFill>
                  <a:srgbClr val="FF0000"/>
                </a:solidFill>
              </a:rPr>
              <a:t>измерений» </a:t>
            </a:r>
          </a:p>
          <a:p>
            <a:pPr algn="ctr"/>
            <a:r>
              <a:rPr lang="ru-RU" b="1" dirty="0" smtClean="0">
                <a:solidFill>
                  <a:srgbClr val="0000FF"/>
                </a:solidFill>
              </a:rPr>
              <a:t>от </a:t>
            </a:r>
            <a:r>
              <a:rPr lang="ru-RU" b="1" dirty="0">
                <a:solidFill>
                  <a:srgbClr val="0000FF"/>
                </a:solidFill>
              </a:rPr>
              <a:t>26.06.2008 N 102-ФЗ </a:t>
            </a:r>
            <a:endParaRPr lang="ru-RU" b="1" dirty="0">
              <a:solidFill>
                <a:srgbClr val="0000FF"/>
              </a:solidFill>
              <a:latin typeface="Book Antiqua" pitchFamily="18" charset="0"/>
            </a:endParaRPr>
          </a:p>
        </p:txBody>
      </p:sp>
      <p:sp>
        <p:nvSpPr>
          <p:cNvPr id="4" name="Прямоугольник 3"/>
          <p:cNvSpPr/>
          <p:nvPr/>
        </p:nvSpPr>
        <p:spPr>
          <a:xfrm>
            <a:off x="0" y="1772816"/>
            <a:ext cx="9144000" cy="3554819"/>
          </a:xfrm>
          <a:prstGeom prst="rect">
            <a:avLst/>
          </a:prstGeom>
          <a:solidFill>
            <a:schemeClr val="tx1"/>
          </a:solidFill>
        </p:spPr>
        <p:txBody>
          <a:bodyPr wrap="square">
            <a:spAutoFit/>
          </a:bodyPr>
          <a:lstStyle/>
          <a:p>
            <a:pPr algn="ctr"/>
            <a:r>
              <a:rPr lang="ru-RU" sz="4000" b="1" dirty="0">
                <a:solidFill>
                  <a:srgbClr val="FF0000"/>
                </a:solidFill>
              </a:rPr>
              <a:t>Требования к </a:t>
            </a:r>
            <a:r>
              <a:rPr lang="ru-RU" sz="4000" b="1" dirty="0" smtClean="0">
                <a:solidFill>
                  <a:srgbClr val="FF0000"/>
                </a:solidFill>
              </a:rPr>
              <a:t>СИ:  </a:t>
            </a:r>
            <a:endParaRPr lang="ru-RU" sz="4000" b="1" dirty="0">
              <a:solidFill>
                <a:srgbClr val="FF0000"/>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a:solidFill>
                  <a:srgbClr val="0000FF"/>
                </a:solidFill>
              </a:rPr>
              <a:t>СИ утвержденного типа</a:t>
            </a:r>
            <a:r>
              <a:rPr lang="ru-RU" sz="3200" dirty="0" smtClean="0">
                <a:solidFill>
                  <a:srgbClr val="0000FF"/>
                </a:solidFill>
              </a:rPr>
              <a:t>;</a:t>
            </a: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соблюдение требований </a:t>
            </a:r>
            <a:r>
              <a:rPr lang="ru-RU" sz="3200" dirty="0">
                <a:solidFill>
                  <a:srgbClr val="0000FF"/>
                </a:solidFill>
              </a:rPr>
              <a:t>к условиям эксплуатации; </a:t>
            </a:r>
            <a:endParaRPr lang="ru-RU" sz="32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ограниченный доступ </a:t>
            </a:r>
            <a:r>
              <a:rPr lang="ru-RU" sz="3200" dirty="0">
                <a:solidFill>
                  <a:srgbClr val="0000FF"/>
                </a:solidFill>
              </a:rPr>
              <a:t>к определенным частям</a:t>
            </a:r>
            <a:endParaRPr lang="ru-RU" sz="3000" dirty="0">
              <a:solidFill>
                <a:srgbClr val="0000FF"/>
              </a:solidFill>
              <a:effectLst/>
            </a:endParaRPr>
          </a:p>
        </p:txBody>
      </p:sp>
    </p:spTree>
    <p:extLst>
      <p:ext uri="{BB962C8B-B14F-4D97-AF65-F5344CB8AC3E}">
        <p14:creationId xmlns:p14="http://schemas.microsoft.com/office/powerpoint/2010/main" val="11943032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622648" y="116632"/>
            <a:ext cx="7875984" cy="648072"/>
          </a:xfrm>
          <a:solidFill>
            <a:schemeClr val="accent2">
              <a:lumMod val="20000"/>
              <a:lumOff val="80000"/>
            </a:schemeClr>
          </a:solidFill>
        </p:spPr>
        <p:txBody>
          <a:bodyPr>
            <a:noAutofit/>
          </a:bodyPr>
          <a:lstStyle/>
          <a:p>
            <a:pPr algn="ctr" eaLnBrk="1" hangingPunct="1">
              <a:defRPr/>
            </a:pPr>
            <a:r>
              <a:rPr lang="ru-RU" sz="1800" b="1"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3" name="Прямоугольник 2"/>
          <p:cNvSpPr/>
          <p:nvPr/>
        </p:nvSpPr>
        <p:spPr>
          <a:xfrm>
            <a:off x="323528" y="764704"/>
            <a:ext cx="8543490" cy="646331"/>
          </a:xfrm>
          <a:prstGeom prst="rect">
            <a:avLst/>
          </a:prstGeom>
          <a:solidFill>
            <a:srgbClr val="FFFF00"/>
          </a:solidFill>
        </p:spPr>
        <p:txBody>
          <a:bodyPr wrap="square">
            <a:spAutoFit/>
          </a:bodyPr>
          <a:lstStyle/>
          <a:p>
            <a:pPr algn="ctr"/>
            <a:r>
              <a:rPr lang="ru-RU" b="1" dirty="0">
                <a:solidFill>
                  <a:srgbClr val="0000FF"/>
                </a:solidFill>
              </a:rPr>
              <a:t>Федеральный закон </a:t>
            </a:r>
            <a:r>
              <a:rPr lang="ru-RU" b="1" dirty="0" smtClean="0">
                <a:solidFill>
                  <a:srgbClr val="FF0000"/>
                </a:solidFill>
              </a:rPr>
              <a:t>«Об </a:t>
            </a:r>
            <a:r>
              <a:rPr lang="ru-RU" b="1" dirty="0">
                <a:solidFill>
                  <a:srgbClr val="FF0000"/>
                </a:solidFill>
              </a:rPr>
              <a:t>обеспечении единства </a:t>
            </a:r>
            <a:r>
              <a:rPr lang="ru-RU" b="1" dirty="0" smtClean="0">
                <a:solidFill>
                  <a:srgbClr val="FF0000"/>
                </a:solidFill>
              </a:rPr>
              <a:t>измерений» </a:t>
            </a:r>
          </a:p>
          <a:p>
            <a:pPr algn="ctr"/>
            <a:r>
              <a:rPr lang="ru-RU" b="1" dirty="0" smtClean="0">
                <a:solidFill>
                  <a:srgbClr val="0000FF"/>
                </a:solidFill>
              </a:rPr>
              <a:t>от </a:t>
            </a:r>
            <a:r>
              <a:rPr lang="ru-RU" b="1" dirty="0">
                <a:solidFill>
                  <a:srgbClr val="0000FF"/>
                </a:solidFill>
              </a:rPr>
              <a:t>26.06.2008 N 102-ФЗ </a:t>
            </a:r>
            <a:endParaRPr lang="ru-RU" b="1" dirty="0">
              <a:solidFill>
                <a:srgbClr val="0000FF"/>
              </a:solidFill>
              <a:latin typeface="Book Antiqua" pitchFamily="18" charset="0"/>
            </a:endParaRPr>
          </a:p>
        </p:txBody>
      </p:sp>
      <p:sp>
        <p:nvSpPr>
          <p:cNvPr id="4" name="Прямоугольник 3"/>
          <p:cNvSpPr/>
          <p:nvPr/>
        </p:nvSpPr>
        <p:spPr>
          <a:xfrm>
            <a:off x="23273" y="1628800"/>
            <a:ext cx="9143999" cy="4878259"/>
          </a:xfrm>
          <a:prstGeom prst="rect">
            <a:avLst/>
          </a:prstGeom>
          <a:solidFill>
            <a:schemeClr val="tx1"/>
          </a:solidFill>
        </p:spPr>
        <p:txBody>
          <a:bodyPr wrap="square">
            <a:spAutoFit/>
          </a:bodyPr>
          <a:lstStyle/>
          <a:p>
            <a:pPr algn="ctr"/>
            <a:r>
              <a:rPr lang="ru-RU" sz="3200" b="1" dirty="0">
                <a:solidFill>
                  <a:srgbClr val="FF0000"/>
                </a:solidFill>
              </a:rPr>
              <a:t>Формы государственного </a:t>
            </a:r>
            <a:r>
              <a:rPr lang="ru-RU" sz="3200" b="1" dirty="0" smtClean="0">
                <a:solidFill>
                  <a:srgbClr val="FF0000"/>
                </a:solidFill>
              </a:rPr>
              <a:t>регулирования:  </a:t>
            </a:r>
            <a:endParaRPr lang="ru-RU" sz="3200" b="1" dirty="0">
              <a:solidFill>
                <a:srgbClr val="FF0000"/>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утверждение типа </a:t>
            </a:r>
            <a:r>
              <a:rPr lang="ru-RU" sz="3200" dirty="0">
                <a:solidFill>
                  <a:srgbClr val="0000FF"/>
                </a:solidFill>
              </a:rPr>
              <a:t>СО или типа СИ; </a:t>
            </a:r>
            <a:endParaRPr lang="ru-RU" sz="32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поверка СИ</a:t>
            </a:r>
            <a:r>
              <a:rPr lang="ru-RU" sz="3200" dirty="0">
                <a:solidFill>
                  <a:srgbClr val="0000FF"/>
                </a:solidFill>
              </a:rPr>
              <a:t>; </a:t>
            </a:r>
            <a:endParaRPr lang="ru-RU" sz="32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метрологическая экспертиза</a:t>
            </a:r>
            <a:r>
              <a:rPr lang="ru-RU" sz="3200" dirty="0">
                <a:solidFill>
                  <a:srgbClr val="0000FF"/>
                </a:solidFill>
              </a:rPr>
              <a:t>; </a:t>
            </a:r>
            <a:endParaRPr lang="ru-RU" sz="32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Федеральный </a:t>
            </a:r>
            <a:r>
              <a:rPr lang="ru-RU" sz="3200" dirty="0">
                <a:solidFill>
                  <a:srgbClr val="0000FF"/>
                </a:solidFill>
              </a:rPr>
              <a:t>государственный метрологический надзор; </a:t>
            </a:r>
            <a:endParaRPr lang="ru-RU" sz="32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аттестация методик </a:t>
            </a:r>
            <a:r>
              <a:rPr lang="ru-RU" sz="3200" dirty="0">
                <a:solidFill>
                  <a:srgbClr val="0000FF"/>
                </a:solidFill>
              </a:rPr>
              <a:t>измерений; </a:t>
            </a:r>
            <a:endParaRPr lang="ru-RU" sz="32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аккредитация юр</a:t>
            </a:r>
            <a:r>
              <a:rPr lang="ru-RU" sz="3200" dirty="0">
                <a:solidFill>
                  <a:srgbClr val="0000FF"/>
                </a:solidFill>
              </a:rPr>
              <a:t>. лиц и ИП</a:t>
            </a:r>
            <a:endParaRPr lang="ru-RU" sz="3000" dirty="0">
              <a:solidFill>
                <a:srgbClr val="0000FF"/>
              </a:solidFill>
              <a:effectLst/>
            </a:endParaRPr>
          </a:p>
        </p:txBody>
      </p:sp>
    </p:spTree>
    <p:extLst>
      <p:ext uri="{BB962C8B-B14F-4D97-AF65-F5344CB8AC3E}">
        <p14:creationId xmlns:p14="http://schemas.microsoft.com/office/powerpoint/2010/main" val="705660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622648" y="116632"/>
            <a:ext cx="7875984" cy="648072"/>
          </a:xfrm>
          <a:solidFill>
            <a:schemeClr val="accent2">
              <a:lumMod val="20000"/>
              <a:lumOff val="80000"/>
            </a:schemeClr>
          </a:solidFill>
        </p:spPr>
        <p:txBody>
          <a:bodyPr>
            <a:noAutofit/>
          </a:bodyPr>
          <a:lstStyle/>
          <a:p>
            <a:pPr algn="ctr" eaLnBrk="1" hangingPunct="1">
              <a:defRPr/>
            </a:pPr>
            <a:r>
              <a:rPr lang="ru-RU" sz="1800" b="1"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3" name="Прямоугольник 2"/>
          <p:cNvSpPr/>
          <p:nvPr/>
        </p:nvSpPr>
        <p:spPr>
          <a:xfrm>
            <a:off x="323528" y="822454"/>
            <a:ext cx="8543490" cy="646331"/>
          </a:xfrm>
          <a:prstGeom prst="rect">
            <a:avLst/>
          </a:prstGeom>
          <a:solidFill>
            <a:srgbClr val="FFFF00"/>
          </a:solidFill>
        </p:spPr>
        <p:txBody>
          <a:bodyPr wrap="square">
            <a:spAutoFit/>
          </a:bodyPr>
          <a:lstStyle/>
          <a:p>
            <a:pPr algn="ctr"/>
            <a:r>
              <a:rPr lang="ru-RU" b="1" dirty="0">
                <a:solidFill>
                  <a:srgbClr val="0000FF"/>
                </a:solidFill>
              </a:rPr>
              <a:t>Федеральный закон </a:t>
            </a:r>
            <a:r>
              <a:rPr lang="ru-RU" b="1" dirty="0" smtClean="0">
                <a:solidFill>
                  <a:srgbClr val="FF0000"/>
                </a:solidFill>
              </a:rPr>
              <a:t>«Об </a:t>
            </a:r>
            <a:r>
              <a:rPr lang="ru-RU" b="1" dirty="0">
                <a:solidFill>
                  <a:srgbClr val="FF0000"/>
                </a:solidFill>
              </a:rPr>
              <a:t>обеспечении единства </a:t>
            </a:r>
            <a:r>
              <a:rPr lang="ru-RU" b="1" dirty="0" smtClean="0">
                <a:solidFill>
                  <a:srgbClr val="FF0000"/>
                </a:solidFill>
              </a:rPr>
              <a:t>измерений» </a:t>
            </a:r>
          </a:p>
          <a:p>
            <a:pPr algn="ctr"/>
            <a:r>
              <a:rPr lang="ru-RU" b="1" dirty="0" smtClean="0">
                <a:solidFill>
                  <a:srgbClr val="0000FF"/>
                </a:solidFill>
              </a:rPr>
              <a:t>от </a:t>
            </a:r>
            <a:r>
              <a:rPr lang="ru-RU" b="1" dirty="0">
                <a:solidFill>
                  <a:srgbClr val="0000FF"/>
                </a:solidFill>
              </a:rPr>
              <a:t>26.06.2008 N 102-ФЗ </a:t>
            </a:r>
            <a:endParaRPr lang="ru-RU" b="1" dirty="0">
              <a:solidFill>
                <a:srgbClr val="0000FF"/>
              </a:solidFill>
              <a:latin typeface="Book Antiqua" pitchFamily="18" charset="0"/>
            </a:endParaRPr>
          </a:p>
        </p:txBody>
      </p:sp>
      <p:sp>
        <p:nvSpPr>
          <p:cNvPr id="4" name="Прямоугольник 3"/>
          <p:cNvSpPr/>
          <p:nvPr/>
        </p:nvSpPr>
        <p:spPr>
          <a:xfrm>
            <a:off x="150027" y="1772816"/>
            <a:ext cx="8833711" cy="2846933"/>
          </a:xfrm>
          <a:prstGeom prst="rect">
            <a:avLst/>
          </a:prstGeom>
          <a:solidFill>
            <a:schemeClr val="tx1"/>
          </a:solidFill>
        </p:spPr>
        <p:txBody>
          <a:bodyPr wrap="square">
            <a:spAutoFit/>
          </a:bodyPr>
          <a:lstStyle/>
          <a:p>
            <a:pPr algn="ctr"/>
            <a:r>
              <a:rPr lang="ru-RU" sz="3600" b="1" dirty="0">
                <a:solidFill>
                  <a:srgbClr val="FF0000"/>
                </a:solidFill>
              </a:rPr>
              <a:t>Утверждение типа СО или типа </a:t>
            </a:r>
            <a:r>
              <a:rPr lang="ru-RU" sz="3600" b="1" dirty="0" smtClean="0">
                <a:solidFill>
                  <a:srgbClr val="FF0000"/>
                </a:solidFill>
              </a:rPr>
              <a:t>СИ:  </a:t>
            </a:r>
            <a:endParaRPr lang="ru-RU" sz="3600" b="1" dirty="0">
              <a:solidFill>
                <a:srgbClr val="FF0000"/>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обязательное утверждение</a:t>
            </a:r>
            <a:r>
              <a:rPr lang="ru-RU" sz="3200" dirty="0">
                <a:solidFill>
                  <a:srgbClr val="0000FF"/>
                </a:solidFill>
              </a:rPr>
              <a:t>; </a:t>
            </a:r>
            <a:endParaRPr lang="ru-RU" sz="32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установление показателей </a:t>
            </a:r>
            <a:r>
              <a:rPr lang="ru-RU" sz="3200" dirty="0">
                <a:solidFill>
                  <a:srgbClr val="0000FF"/>
                </a:solidFill>
              </a:rPr>
              <a:t>точности, интервала между поверками СИ и методики поверки</a:t>
            </a:r>
            <a:endParaRPr lang="ru-RU" sz="3000" dirty="0">
              <a:solidFill>
                <a:srgbClr val="0000FF"/>
              </a:solidFill>
              <a:effectLst/>
            </a:endParaRPr>
          </a:p>
        </p:txBody>
      </p:sp>
    </p:spTree>
    <p:extLst>
      <p:ext uri="{BB962C8B-B14F-4D97-AF65-F5344CB8AC3E}">
        <p14:creationId xmlns:p14="http://schemas.microsoft.com/office/powerpoint/2010/main" val="7339681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622648" y="116632"/>
            <a:ext cx="7875984" cy="648072"/>
          </a:xfrm>
          <a:solidFill>
            <a:schemeClr val="accent2">
              <a:lumMod val="20000"/>
              <a:lumOff val="80000"/>
            </a:schemeClr>
          </a:solidFill>
        </p:spPr>
        <p:txBody>
          <a:bodyPr>
            <a:noAutofit/>
          </a:bodyPr>
          <a:lstStyle/>
          <a:p>
            <a:pPr algn="ctr" eaLnBrk="1" hangingPunct="1">
              <a:defRPr/>
            </a:pPr>
            <a:r>
              <a:rPr lang="ru-RU" sz="1800" b="1"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3" name="Прямоугольник 2"/>
          <p:cNvSpPr/>
          <p:nvPr/>
        </p:nvSpPr>
        <p:spPr>
          <a:xfrm>
            <a:off x="323528" y="822454"/>
            <a:ext cx="8543490" cy="646331"/>
          </a:xfrm>
          <a:prstGeom prst="rect">
            <a:avLst/>
          </a:prstGeom>
          <a:solidFill>
            <a:srgbClr val="FFFF00"/>
          </a:solidFill>
        </p:spPr>
        <p:txBody>
          <a:bodyPr wrap="square">
            <a:spAutoFit/>
          </a:bodyPr>
          <a:lstStyle/>
          <a:p>
            <a:pPr algn="ctr"/>
            <a:r>
              <a:rPr lang="ru-RU" b="1" dirty="0">
                <a:solidFill>
                  <a:srgbClr val="0000FF"/>
                </a:solidFill>
              </a:rPr>
              <a:t>Федеральный закон </a:t>
            </a:r>
            <a:r>
              <a:rPr lang="ru-RU" b="1" dirty="0" smtClean="0">
                <a:solidFill>
                  <a:srgbClr val="FF0000"/>
                </a:solidFill>
              </a:rPr>
              <a:t>«Об </a:t>
            </a:r>
            <a:r>
              <a:rPr lang="ru-RU" b="1" dirty="0">
                <a:solidFill>
                  <a:srgbClr val="FF0000"/>
                </a:solidFill>
              </a:rPr>
              <a:t>обеспечении единства </a:t>
            </a:r>
            <a:r>
              <a:rPr lang="ru-RU" b="1" dirty="0" smtClean="0">
                <a:solidFill>
                  <a:srgbClr val="FF0000"/>
                </a:solidFill>
              </a:rPr>
              <a:t>измерений» </a:t>
            </a:r>
          </a:p>
          <a:p>
            <a:pPr algn="ctr"/>
            <a:r>
              <a:rPr lang="ru-RU" b="1" dirty="0" smtClean="0">
                <a:solidFill>
                  <a:srgbClr val="0000FF"/>
                </a:solidFill>
              </a:rPr>
              <a:t>от </a:t>
            </a:r>
            <a:r>
              <a:rPr lang="ru-RU" b="1" dirty="0">
                <a:solidFill>
                  <a:srgbClr val="0000FF"/>
                </a:solidFill>
              </a:rPr>
              <a:t>26.06.2008 N 102-ФЗ </a:t>
            </a:r>
            <a:endParaRPr lang="ru-RU" b="1" dirty="0">
              <a:solidFill>
                <a:srgbClr val="0000FF"/>
              </a:solidFill>
              <a:latin typeface="Book Antiqua" pitchFamily="18" charset="0"/>
            </a:endParaRPr>
          </a:p>
        </p:txBody>
      </p:sp>
      <p:sp>
        <p:nvSpPr>
          <p:cNvPr id="4" name="Прямоугольник 3"/>
          <p:cNvSpPr/>
          <p:nvPr/>
        </p:nvSpPr>
        <p:spPr>
          <a:xfrm>
            <a:off x="150027" y="1772816"/>
            <a:ext cx="8833711" cy="2569934"/>
          </a:xfrm>
          <a:prstGeom prst="rect">
            <a:avLst/>
          </a:prstGeom>
          <a:solidFill>
            <a:schemeClr val="tx1"/>
          </a:solidFill>
        </p:spPr>
        <p:txBody>
          <a:bodyPr wrap="square">
            <a:spAutoFit/>
          </a:bodyPr>
          <a:lstStyle/>
          <a:p>
            <a:pPr algn="ctr"/>
            <a:r>
              <a:rPr lang="ru-RU" sz="4000" b="1" dirty="0">
                <a:solidFill>
                  <a:srgbClr val="FF0000"/>
                </a:solidFill>
              </a:rPr>
              <a:t>Поверка </a:t>
            </a:r>
            <a:r>
              <a:rPr lang="ru-RU" sz="4000" b="1" dirty="0" smtClean="0">
                <a:solidFill>
                  <a:srgbClr val="FF0000"/>
                </a:solidFill>
              </a:rPr>
              <a:t>СИ:  </a:t>
            </a:r>
            <a:endParaRPr lang="ru-RU" sz="4000" b="1" dirty="0">
              <a:solidFill>
                <a:srgbClr val="FF0000"/>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своевременная первичная </a:t>
            </a:r>
            <a:r>
              <a:rPr lang="ru-RU" sz="3200" dirty="0">
                <a:solidFill>
                  <a:srgbClr val="0000FF"/>
                </a:solidFill>
              </a:rPr>
              <a:t>поверка</a:t>
            </a:r>
            <a:r>
              <a:rPr lang="ru-RU" sz="3200" dirty="0" smtClean="0">
                <a:solidFill>
                  <a:srgbClr val="0000FF"/>
                </a:solidFill>
              </a:rPr>
              <a:t>;</a:t>
            </a: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периодическая поверка</a:t>
            </a:r>
            <a:r>
              <a:rPr lang="ru-RU" sz="3200" dirty="0">
                <a:solidFill>
                  <a:srgbClr val="0000FF"/>
                </a:solidFill>
              </a:rPr>
              <a:t>; </a:t>
            </a:r>
            <a:endParaRPr lang="ru-RU" sz="32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аккредитованные юр</a:t>
            </a:r>
            <a:r>
              <a:rPr lang="ru-RU" sz="3200" dirty="0">
                <a:solidFill>
                  <a:srgbClr val="0000FF"/>
                </a:solidFill>
              </a:rPr>
              <a:t>. лица и ИП</a:t>
            </a:r>
            <a:endParaRPr lang="ru-RU" sz="3000" dirty="0">
              <a:solidFill>
                <a:srgbClr val="0000FF"/>
              </a:solidFill>
              <a:effectLst/>
            </a:endParaRPr>
          </a:p>
        </p:txBody>
      </p:sp>
    </p:spTree>
    <p:extLst>
      <p:ext uri="{BB962C8B-B14F-4D97-AF65-F5344CB8AC3E}">
        <p14:creationId xmlns:p14="http://schemas.microsoft.com/office/powerpoint/2010/main" val="2408298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ctrTitle"/>
          </p:nvPr>
        </p:nvSpPr>
        <p:spPr>
          <a:xfrm>
            <a:off x="0" y="0"/>
            <a:ext cx="9144000" cy="599232"/>
          </a:xfrm>
          <a:solidFill>
            <a:srgbClr val="FFFF00"/>
          </a:solidFill>
          <a:ln w="38100">
            <a:solidFill>
              <a:srgbClr val="0000FF"/>
            </a:solidFill>
          </a:ln>
        </p:spPr>
        <p:txBody>
          <a:bodyPr anchor="ctr" anchorCtr="0"/>
          <a:lstStyle/>
          <a:p>
            <a:pPr algn="ctr" eaLnBrk="1" hangingPunct="1"/>
            <a:r>
              <a:rPr lang="ru-RU" sz="1800" b="1" dirty="0" smtClean="0">
                <a:solidFill>
                  <a:srgbClr val="FF0000"/>
                </a:solidFill>
                <a:latin typeface="Book Antiqua" pitchFamily="18" charset="0"/>
              </a:rPr>
              <a:t>ОБЕСПЕЧЕНИЕ ЕДИНСТВА ИЗМЕРЕНИЙ (</a:t>
            </a:r>
            <a:r>
              <a:rPr lang="ru-RU" sz="1800" b="1" dirty="0" smtClean="0">
                <a:solidFill>
                  <a:srgbClr val="1D08B8"/>
                </a:solidFill>
                <a:latin typeface="Book Antiqua" pitchFamily="18" charset="0"/>
              </a:rPr>
              <a:t>ОЕИ</a:t>
            </a:r>
            <a:r>
              <a:rPr lang="ru-RU" sz="1800" b="1" dirty="0" smtClean="0">
                <a:solidFill>
                  <a:srgbClr val="FF0000"/>
                </a:solidFill>
                <a:latin typeface="Book Antiqua" pitchFamily="18" charset="0"/>
              </a:rPr>
              <a:t>)</a:t>
            </a:r>
          </a:p>
        </p:txBody>
      </p:sp>
      <p:sp>
        <p:nvSpPr>
          <p:cNvPr id="7" name="Номер слайда 6"/>
          <p:cNvSpPr>
            <a:spLocks noGrp="1"/>
          </p:cNvSpPr>
          <p:nvPr>
            <p:ph type="sldNum" sz="quarter" idx="12"/>
          </p:nvPr>
        </p:nvSpPr>
        <p:spPr>
          <a:xfrm>
            <a:off x="8287093" y="6188075"/>
            <a:ext cx="856907" cy="669925"/>
          </a:xfrm>
        </p:spPr>
        <p:txBody>
          <a:bodyPr/>
          <a:lstStyle/>
          <a:p>
            <a:pPr>
              <a:defRPr/>
            </a:pPr>
            <a:fld id="{058484C9-490D-4D29-B553-93C8E0EC740C}" type="slidenum">
              <a:rPr lang="ru-RU" sz="1600" smtClean="0"/>
              <a:pPr>
                <a:defRPr/>
              </a:pPr>
              <a:t>7</a:t>
            </a:fld>
            <a:endParaRPr lang="ru-RU" sz="1600" dirty="0"/>
          </a:p>
        </p:txBody>
      </p:sp>
      <p:sp>
        <p:nvSpPr>
          <p:cNvPr id="2" name="Прямоугольник 1"/>
          <p:cNvSpPr/>
          <p:nvPr/>
        </p:nvSpPr>
        <p:spPr>
          <a:xfrm>
            <a:off x="125759" y="1342445"/>
            <a:ext cx="8892480" cy="2677656"/>
          </a:xfrm>
          <a:prstGeom prst="rect">
            <a:avLst/>
          </a:prstGeom>
          <a:solidFill>
            <a:schemeClr val="tx1"/>
          </a:solidFill>
        </p:spPr>
        <p:txBody>
          <a:bodyPr wrap="square">
            <a:spAutoFit/>
          </a:bodyPr>
          <a:lstStyle/>
          <a:p>
            <a:pPr algn="just">
              <a:spcBef>
                <a:spcPct val="50000"/>
              </a:spcBef>
            </a:pPr>
            <a:r>
              <a:rPr lang="ru-RU" sz="2400" b="1" u="sng" dirty="0">
                <a:solidFill>
                  <a:srgbClr val="FF0000"/>
                </a:solidFill>
                <a:latin typeface="Book Antiqua" pitchFamily="18" charset="0"/>
              </a:rPr>
              <a:t>Единство измерений (</a:t>
            </a:r>
            <a:r>
              <a:rPr lang="ru-RU" sz="2400" b="1" u="sng" dirty="0">
                <a:solidFill>
                  <a:srgbClr val="0000FF"/>
                </a:solidFill>
                <a:latin typeface="Book Antiqua" pitchFamily="18" charset="0"/>
              </a:rPr>
              <a:t>ЕИ</a:t>
            </a:r>
            <a:r>
              <a:rPr lang="ru-RU" sz="2400" b="1" dirty="0">
                <a:solidFill>
                  <a:srgbClr val="FF0000"/>
                </a:solidFill>
                <a:latin typeface="Book Antiqua" pitchFamily="18" charset="0"/>
              </a:rPr>
              <a:t>) </a:t>
            </a:r>
            <a:r>
              <a:rPr lang="ru-RU" sz="2400" b="1" dirty="0">
                <a:solidFill>
                  <a:srgbClr val="006600"/>
                </a:solidFill>
                <a:latin typeface="Book Antiqua" pitchFamily="18" charset="0"/>
              </a:rPr>
              <a:t>– это состояние измерений, при котором их результаты </a:t>
            </a:r>
            <a:r>
              <a:rPr lang="ru-RU" sz="2400" b="1" dirty="0" smtClean="0">
                <a:solidFill>
                  <a:srgbClr val="006600"/>
                </a:solidFill>
                <a:latin typeface="Book Antiqua" pitchFamily="18" charset="0"/>
              </a:rPr>
              <a:t>выражены </a:t>
            </a:r>
            <a:r>
              <a:rPr lang="ru-RU" sz="2400" b="1" dirty="0">
                <a:solidFill>
                  <a:srgbClr val="006600"/>
                </a:solidFill>
                <a:latin typeface="Book Antiqua" pitchFamily="18" charset="0"/>
              </a:rPr>
              <a:t>в </a:t>
            </a:r>
            <a:r>
              <a:rPr lang="ru-RU" sz="2400" b="1" u="sng" dirty="0">
                <a:solidFill>
                  <a:srgbClr val="0000FF"/>
                </a:solidFill>
                <a:latin typeface="Book Antiqua" pitchFamily="18" charset="0"/>
              </a:rPr>
              <a:t>узаконенных</a:t>
            </a:r>
            <a:r>
              <a:rPr lang="ru-RU" sz="2400" b="1" u="sng" dirty="0">
                <a:solidFill>
                  <a:srgbClr val="000000"/>
                </a:solidFill>
                <a:latin typeface="Book Antiqua" pitchFamily="18" charset="0"/>
              </a:rPr>
              <a:t> </a:t>
            </a:r>
            <a:r>
              <a:rPr lang="ru-RU" sz="2400" b="1" u="sng" dirty="0" smtClean="0">
                <a:solidFill>
                  <a:srgbClr val="0000FF"/>
                </a:solidFill>
                <a:latin typeface="Book Antiqua" pitchFamily="18" charset="0"/>
              </a:rPr>
              <a:t>единицах величин</a:t>
            </a:r>
            <a:r>
              <a:rPr lang="ru-RU" sz="2400" b="1" dirty="0" smtClean="0">
                <a:solidFill>
                  <a:srgbClr val="0000FF"/>
                </a:solidFill>
                <a:latin typeface="Book Antiqua" pitchFamily="18" charset="0"/>
              </a:rPr>
              <a:t>,</a:t>
            </a:r>
            <a:r>
              <a:rPr lang="ru-RU" sz="2400" b="1" dirty="0" smtClean="0">
                <a:solidFill>
                  <a:srgbClr val="000000"/>
                </a:solidFill>
                <a:latin typeface="Book Antiqua" pitchFamily="18" charset="0"/>
              </a:rPr>
              <a:t> </a:t>
            </a:r>
            <a:r>
              <a:rPr lang="ru-RU" sz="2400" b="1" dirty="0">
                <a:solidFill>
                  <a:srgbClr val="006600"/>
                </a:solidFill>
              </a:rPr>
              <a:t> </a:t>
            </a:r>
            <a:r>
              <a:rPr lang="ru-RU" sz="2400" b="1" dirty="0">
                <a:solidFill>
                  <a:srgbClr val="006600"/>
                </a:solidFill>
                <a:latin typeface="Book Antiqua" panose="02040602050305030304" pitchFamily="18" charset="0"/>
              </a:rPr>
              <a:t>размеры которых в установленных пределах равны размерам единиц, воспроизводимых первичными эталонами, </a:t>
            </a:r>
            <a:r>
              <a:rPr lang="ru-RU" sz="2400" b="1" dirty="0" smtClean="0">
                <a:solidFill>
                  <a:srgbClr val="006600"/>
                </a:solidFill>
                <a:latin typeface="Book Antiqua" pitchFamily="18" charset="0"/>
              </a:rPr>
              <a:t>а </a:t>
            </a:r>
            <a:r>
              <a:rPr lang="ru-RU" sz="2400" b="1" dirty="0" smtClean="0">
                <a:solidFill>
                  <a:srgbClr val="0000FF"/>
                </a:solidFill>
                <a:latin typeface="Book Antiqua" pitchFamily="18" charset="0"/>
              </a:rPr>
              <a:t>погрешности измерений известны и с </a:t>
            </a:r>
            <a:r>
              <a:rPr lang="ru-RU" sz="2400" b="1" dirty="0">
                <a:solidFill>
                  <a:srgbClr val="0000FF"/>
                </a:solidFill>
                <a:latin typeface="Book Antiqua" pitchFamily="18" charset="0"/>
              </a:rPr>
              <a:t>заданной вероятностью </a:t>
            </a:r>
            <a:r>
              <a:rPr lang="ru-RU" sz="2400" b="1" dirty="0" smtClean="0">
                <a:solidFill>
                  <a:srgbClr val="0000FF"/>
                </a:solidFill>
                <a:latin typeface="Book Antiqua" pitchFamily="18" charset="0"/>
              </a:rPr>
              <a:t>не </a:t>
            </a:r>
            <a:r>
              <a:rPr lang="ru-RU" sz="2400" b="1" dirty="0">
                <a:solidFill>
                  <a:srgbClr val="0000FF"/>
                </a:solidFill>
                <a:latin typeface="Book Antiqua" pitchFamily="18" charset="0"/>
              </a:rPr>
              <a:t>выходят за установленные </a:t>
            </a:r>
            <a:r>
              <a:rPr lang="ru-RU" sz="2400" b="1" dirty="0" smtClean="0">
                <a:solidFill>
                  <a:srgbClr val="0000FF"/>
                </a:solidFill>
                <a:latin typeface="Book Antiqua" pitchFamily="18" charset="0"/>
              </a:rPr>
              <a:t>пределы.</a:t>
            </a:r>
            <a:r>
              <a:rPr lang="ru-RU" sz="2400" b="1" dirty="0" smtClean="0">
                <a:solidFill>
                  <a:srgbClr val="000000"/>
                </a:solidFill>
                <a:latin typeface="Book Antiqua" pitchFamily="18" charset="0"/>
              </a:rPr>
              <a:t> </a:t>
            </a:r>
            <a:endParaRPr lang="ru-RU" sz="2400" b="1" dirty="0">
              <a:solidFill>
                <a:srgbClr val="000000"/>
              </a:solidFill>
              <a:latin typeface="Book Antiqua" pitchFamily="18" charset="0"/>
            </a:endParaRPr>
          </a:p>
        </p:txBody>
      </p:sp>
      <p:sp>
        <p:nvSpPr>
          <p:cNvPr id="3" name="Прямоугольник 2"/>
          <p:cNvSpPr/>
          <p:nvPr/>
        </p:nvSpPr>
        <p:spPr>
          <a:xfrm>
            <a:off x="1948525" y="775171"/>
            <a:ext cx="5246949" cy="461665"/>
          </a:xfrm>
          <a:prstGeom prst="rect">
            <a:avLst/>
          </a:prstGeom>
          <a:solidFill>
            <a:schemeClr val="accent5">
              <a:lumMod val="20000"/>
              <a:lumOff val="80000"/>
            </a:schemeClr>
          </a:solidFill>
        </p:spPr>
        <p:txBody>
          <a:bodyPr wrap="none">
            <a:spAutoFit/>
          </a:bodyPr>
          <a:lstStyle/>
          <a:p>
            <a:r>
              <a:rPr lang="ru-RU" sz="2400" b="1" dirty="0" smtClean="0">
                <a:solidFill>
                  <a:srgbClr val="C00000"/>
                </a:solidFill>
              </a:rPr>
              <a:t>Основные </a:t>
            </a:r>
            <a:r>
              <a:rPr lang="ru-RU" sz="2400" b="1" dirty="0">
                <a:solidFill>
                  <a:srgbClr val="C00000"/>
                </a:solidFill>
              </a:rPr>
              <a:t>понятия </a:t>
            </a:r>
            <a:r>
              <a:rPr lang="ru-RU" sz="2400" b="1" dirty="0" smtClean="0">
                <a:solidFill>
                  <a:srgbClr val="C00000"/>
                </a:solidFill>
              </a:rPr>
              <a:t>метрологии: </a:t>
            </a:r>
            <a:endParaRPr lang="ru-RU" sz="2400" dirty="0"/>
          </a:p>
        </p:txBody>
      </p:sp>
      <p:sp>
        <p:nvSpPr>
          <p:cNvPr id="4" name="Прямоугольник 3"/>
          <p:cNvSpPr/>
          <p:nvPr/>
        </p:nvSpPr>
        <p:spPr>
          <a:xfrm>
            <a:off x="127180" y="4145058"/>
            <a:ext cx="8891059" cy="830997"/>
          </a:xfrm>
          <a:prstGeom prst="rect">
            <a:avLst/>
          </a:prstGeom>
          <a:solidFill>
            <a:schemeClr val="tx1"/>
          </a:solidFill>
        </p:spPr>
        <p:txBody>
          <a:bodyPr wrap="square">
            <a:spAutoFit/>
          </a:bodyPr>
          <a:lstStyle/>
          <a:p>
            <a:r>
              <a:rPr lang="ru-RU" sz="2400" b="1" dirty="0" smtClean="0">
                <a:solidFill>
                  <a:srgbClr val="FF0000"/>
                </a:solidFill>
                <a:latin typeface="Times New Roman" panose="02020603050405020304" pitchFamily="18" charset="0"/>
                <a:cs typeface="Times New Roman" panose="02020603050405020304" pitchFamily="18" charset="0"/>
              </a:rPr>
              <a:t>Единство измерений </a:t>
            </a:r>
            <a:r>
              <a:rPr lang="ru-RU" sz="2400" b="1" dirty="0" smtClean="0">
                <a:solidFill>
                  <a:srgbClr val="006600"/>
                </a:solidFill>
                <a:latin typeface="Times New Roman" panose="02020603050405020304" pitchFamily="18" charset="0"/>
                <a:cs typeface="Times New Roman" panose="02020603050405020304" pitchFamily="18" charset="0"/>
              </a:rPr>
              <a:t>– это характеристика качества измерений.</a:t>
            </a:r>
            <a:endParaRPr lang="ru-RU" sz="2400" b="1"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18906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622648" y="116632"/>
            <a:ext cx="7875984" cy="648072"/>
          </a:xfrm>
          <a:solidFill>
            <a:schemeClr val="accent2">
              <a:lumMod val="20000"/>
              <a:lumOff val="80000"/>
            </a:schemeClr>
          </a:solidFill>
        </p:spPr>
        <p:txBody>
          <a:bodyPr>
            <a:noAutofit/>
          </a:bodyPr>
          <a:lstStyle/>
          <a:p>
            <a:pPr algn="ctr" eaLnBrk="1" hangingPunct="1">
              <a:defRPr/>
            </a:pPr>
            <a:r>
              <a:rPr lang="ru-RU" sz="1800" b="1"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3" name="Прямоугольник 2"/>
          <p:cNvSpPr/>
          <p:nvPr/>
        </p:nvSpPr>
        <p:spPr>
          <a:xfrm>
            <a:off x="323528" y="822454"/>
            <a:ext cx="8543490" cy="646331"/>
          </a:xfrm>
          <a:prstGeom prst="rect">
            <a:avLst/>
          </a:prstGeom>
          <a:solidFill>
            <a:srgbClr val="FFFF00"/>
          </a:solidFill>
        </p:spPr>
        <p:txBody>
          <a:bodyPr wrap="square">
            <a:spAutoFit/>
          </a:bodyPr>
          <a:lstStyle/>
          <a:p>
            <a:pPr algn="ctr"/>
            <a:r>
              <a:rPr lang="ru-RU" b="1" dirty="0">
                <a:solidFill>
                  <a:srgbClr val="0000FF"/>
                </a:solidFill>
              </a:rPr>
              <a:t>Федеральный закон </a:t>
            </a:r>
            <a:r>
              <a:rPr lang="ru-RU" b="1" dirty="0" smtClean="0">
                <a:solidFill>
                  <a:srgbClr val="FF0000"/>
                </a:solidFill>
              </a:rPr>
              <a:t>«Об </a:t>
            </a:r>
            <a:r>
              <a:rPr lang="ru-RU" b="1" dirty="0">
                <a:solidFill>
                  <a:srgbClr val="FF0000"/>
                </a:solidFill>
              </a:rPr>
              <a:t>обеспечении единства </a:t>
            </a:r>
            <a:r>
              <a:rPr lang="ru-RU" b="1" dirty="0" smtClean="0">
                <a:solidFill>
                  <a:srgbClr val="FF0000"/>
                </a:solidFill>
              </a:rPr>
              <a:t>измерений» </a:t>
            </a:r>
          </a:p>
          <a:p>
            <a:pPr algn="ctr"/>
            <a:r>
              <a:rPr lang="ru-RU" b="1" dirty="0" smtClean="0">
                <a:solidFill>
                  <a:srgbClr val="0000FF"/>
                </a:solidFill>
              </a:rPr>
              <a:t>от </a:t>
            </a:r>
            <a:r>
              <a:rPr lang="ru-RU" b="1" dirty="0">
                <a:solidFill>
                  <a:srgbClr val="0000FF"/>
                </a:solidFill>
              </a:rPr>
              <a:t>26.06.2008 N 102-ФЗ </a:t>
            </a:r>
            <a:endParaRPr lang="ru-RU" b="1" dirty="0">
              <a:solidFill>
                <a:srgbClr val="0000FF"/>
              </a:solidFill>
              <a:latin typeface="Book Antiqua" pitchFamily="18" charset="0"/>
            </a:endParaRPr>
          </a:p>
        </p:txBody>
      </p:sp>
      <p:sp>
        <p:nvSpPr>
          <p:cNvPr id="4" name="Прямоугольник 3"/>
          <p:cNvSpPr/>
          <p:nvPr/>
        </p:nvSpPr>
        <p:spPr>
          <a:xfrm>
            <a:off x="150027" y="1772816"/>
            <a:ext cx="8833711" cy="2416046"/>
          </a:xfrm>
          <a:prstGeom prst="rect">
            <a:avLst/>
          </a:prstGeom>
          <a:solidFill>
            <a:schemeClr val="tx1"/>
          </a:solidFill>
        </p:spPr>
        <p:txBody>
          <a:bodyPr wrap="square">
            <a:spAutoFit/>
          </a:bodyPr>
          <a:lstStyle/>
          <a:p>
            <a:pPr algn="ctr"/>
            <a:r>
              <a:rPr lang="ru-RU" sz="4000" b="1" dirty="0">
                <a:solidFill>
                  <a:srgbClr val="FF0000"/>
                </a:solidFill>
              </a:rPr>
              <a:t>Метрологическая </a:t>
            </a:r>
            <a:r>
              <a:rPr lang="ru-RU" sz="4000" b="1" dirty="0" smtClean="0">
                <a:solidFill>
                  <a:srgbClr val="FF0000"/>
                </a:solidFill>
              </a:rPr>
              <a:t>экспертиза:  </a:t>
            </a:r>
            <a:endParaRPr lang="ru-RU" sz="4000" b="1" dirty="0">
              <a:solidFill>
                <a:srgbClr val="FF0000"/>
              </a:solidFill>
            </a:endParaRP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обязательная МЭ </a:t>
            </a:r>
            <a:r>
              <a:rPr lang="ru-RU" sz="3200" dirty="0">
                <a:solidFill>
                  <a:srgbClr val="0000FF"/>
                </a:solidFill>
              </a:rPr>
              <a:t>проводится ГНМИ</a:t>
            </a:r>
            <a:r>
              <a:rPr lang="ru-RU" sz="3200" dirty="0" smtClean="0">
                <a:solidFill>
                  <a:srgbClr val="0000FF"/>
                </a:solidFill>
              </a:rPr>
              <a:t>;</a:t>
            </a:r>
          </a:p>
          <a:p>
            <a:pPr marL="895350" lvl="1" indent="-438150">
              <a:spcBef>
                <a:spcPts val="600"/>
              </a:spcBef>
              <a:spcAft>
                <a:spcPts val="600"/>
              </a:spcAft>
              <a:buClr>
                <a:srgbClr val="FF0000"/>
              </a:buClr>
              <a:buFont typeface="Wingdings" panose="05000000000000000000" pitchFamily="2" charset="2"/>
              <a:buChar char="Ø"/>
            </a:pPr>
            <a:r>
              <a:rPr lang="ru-RU" sz="3200" dirty="0" smtClean="0">
                <a:solidFill>
                  <a:srgbClr val="0000FF"/>
                </a:solidFill>
              </a:rPr>
              <a:t>добровольная МЭ </a:t>
            </a:r>
            <a:r>
              <a:rPr lang="ru-RU" sz="3200" dirty="0">
                <a:solidFill>
                  <a:srgbClr val="0000FF"/>
                </a:solidFill>
              </a:rPr>
              <a:t>проводится аккредитованными юр. лицами и ИП</a:t>
            </a:r>
            <a:endParaRPr lang="ru-RU" sz="3000" dirty="0">
              <a:solidFill>
                <a:srgbClr val="0000FF"/>
              </a:solidFill>
              <a:effectLst/>
            </a:endParaRPr>
          </a:p>
        </p:txBody>
      </p:sp>
    </p:spTree>
    <p:extLst>
      <p:ext uri="{BB962C8B-B14F-4D97-AF65-F5344CB8AC3E}">
        <p14:creationId xmlns:p14="http://schemas.microsoft.com/office/powerpoint/2010/main" val="8216056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622648" y="116632"/>
            <a:ext cx="7875984" cy="648072"/>
          </a:xfrm>
          <a:solidFill>
            <a:schemeClr val="accent2">
              <a:lumMod val="20000"/>
              <a:lumOff val="80000"/>
            </a:schemeClr>
          </a:solidFill>
        </p:spPr>
        <p:txBody>
          <a:bodyPr>
            <a:noAutofit/>
          </a:bodyPr>
          <a:lstStyle/>
          <a:p>
            <a:pPr algn="ctr" eaLnBrk="1" hangingPunct="1">
              <a:defRPr/>
            </a:pPr>
            <a:r>
              <a:rPr lang="ru-RU" sz="1800" b="1"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3" name="Прямоугольник 2"/>
          <p:cNvSpPr/>
          <p:nvPr/>
        </p:nvSpPr>
        <p:spPr>
          <a:xfrm>
            <a:off x="323528" y="822454"/>
            <a:ext cx="8543490" cy="646331"/>
          </a:xfrm>
          <a:prstGeom prst="rect">
            <a:avLst/>
          </a:prstGeom>
          <a:solidFill>
            <a:srgbClr val="FFFF00"/>
          </a:solidFill>
        </p:spPr>
        <p:txBody>
          <a:bodyPr wrap="square">
            <a:spAutoFit/>
          </a:bodyPr>
          <a:lstStyle/>
          <a:p>
            <a:pPr algn="ctr"/>
            <a:r>
              <a:rPr lang="ru-RU" b="1" dirty="0">
                <a:solidFill>
                  <a:srgbClr val="0000FF"/>
                </a:solidFill>
              </a:rPr>
              <a:t>Федеральный закон </a:t>
            </a:r>
            <a:r>
              <a:rPr lang="ru-RU" b="1" dirty="0" smtClean="0">
                <a:solidFill>
                  <a:srgbClr val="FF0000"/>
                </a:solidFill>
              </a:rPr>
              <a:t>«Об </a:t>
            </a:r>
            <a:r>
              <a:rPr lang="ru-RU" b="1" dirty="0">
                <a:solidFill>
                  <a:srgbClr val="FF0000"/>
                </a:solidFill>
              </a:rPr>
              <a:t>обеспечении единства </a:t>
            </a:r>
            <a:r>
              <a:rPr lang="ru-RU" b="1" dirty="0" smtClean="0">
                <a:solidFill>
                  <a:srgbClr val="FF0000"/>
                </a:solidFill>
              </a:rPr>
              <a:t>измерений» </a:t>
            </a:r>
          </a:p>
          <a:p>
            <a:pPr algn="ctr"/>
            <a:r>
              <a:rPr lang="ru-RU" b="1" dirty="0" smtClean="0">
                <a:solidFill>
                  <a:srgbClr val="0000FF"/>
                </a:solidFill>
              </a:rPr>
              <a:t>от </a:t>
            </a:r>
            <a:r>
              <a:rPr lang="ru-RU" b="1" dirty="0">
                <a:solidFill>
                  <a:srgbClr val="0000FF"/>
                </a:solidFill>
              </a:rPr>
              <a:t>26.06.2008 N 102-ФЗ </a:t>
            </a:r>
            <a:endParaRPr lang="ru-RU" b="1" dirty="0">
              <a:solidFill>
                <a:srgbClr val="0000FF"/>
              </a:solidFill>
              <a:latin typeface="Book Antiqua" pitchFamily="18" charset="0"/>
            </a:endParaRPr>
          </a:p>
        </p:txBody>
      </p:sp>
      <p:sp>
        <p:nvSpPr>
          <p:cNvPr id="4" name="Прямоугольник 3"/>
          <p:cNvSpPr/>
          <p:nvPr/>
        </p:nvSpPr>
        <p:spPr>
          <a:xfrm>
            <a:off x="0" y="1526535"/>
            <a:ext cx="9144000" cy="4878259"/>
          </a:xfrm>
          <a:prstGeom prst="rect">
            <a:avLst/>
          </a:prstGeom>
          <a:solidFill>
            <a:schemeClr val="tx1"/>
          </a:solidFill>
        </p:spPr>
        <p:txBody>
          <a:bodyPr wrap="square">
            <a:spAutoFit/>
          </a:bodyPr>
          <a:lstStyle/>
          <a:p>
            <a:pPr algn="ctr"/>
            <a:r>
              <a:rPr lang="ru-RU" sz="4000" b="1" dirty="0">
                <a:solidFill>
                  <a:srgbClr val="FF0000"/>
                </a:solidFill>
              </a:rPr>
              <a:t>Аккредитация юр. лиц и </a:t>
            </a:r>
            <a:r>
              <a:rPr lang="ru-RU" sz="4000" b="1" dirty="0" smtClean="0">
                <a:solidFill>
                  <a:srgbClr val="FF0000"/>
                </a:solidFill>
              </a:rPr>
              <a:t>ИП:  </a:t>
            </a:r>
            <a:endParaRPr lang="ru-RU" sz="4000" b="1" dirty="0">
              <a:solidFill>
                <a:srgbClr val="FF0000"/>
              </a:solidFill>
            </a:endParaRPr>
          </a:p>
          <a:p>
            <a:pPr marL="895350" lvl="1" indent="-438150">
              <a:spcBef>
                <a:spcPts val="600"/>
              </a:spcBef>
              <a:spcAft>
                <a:spcPts val="600"/>
              </a:spcAft>
              <a:buClr>
                <a:srgbClr val="FF0000"/>
              </a:buClr>
              <a:buFont typeface="Wingdings" panose="05000000000000000000" pitchFamily="2" charset="2"/>
              <a:buChar char="Ø"/>
            </a:pPr>
            <a:r>
              <a:rPr lang="ru-RU" sz="2700" dirty="0" smtClean="0">
                <a:solidFill>
                  <a:srgbClr val="0000FF"/>
                </a:solidFill>
              </a:rPr>
              <a:t>добровольность; </a:t>
            </a:r>
          </a:p>
          <a:p>
            <a:pPr marL="895350" lvl="1" indent="-438150">
              <a:spcBef>
                <a:spcPts val="600"/>
              </a:spcBef>
              <a:spcAft>
                <a:spcPts val="600"/>
              </a:spcAft>
              <a:buClr>
                <a:srgbClr val="FF0000"/>
              </a:buClr>
              <a:buFont typeface="Wingdings" panose="05000000000000000000" pitchFamily="2" charset="2"/>
              <a:buChar char="Ø"/>
            </a:pPr>
            <a:r>
              <a:rPr lang="ru-RU" sz="2700" dirty="0" smtClean="0">
                <a:solidFill>
                  <a:srgbClr val="0000FF"/>
                </a:solidFill>
              </a:rPr>
              <a:t>компетентность и </a:t>
            </a:r>
            <a:r>
              <a:rPr lang="ru-RU" sz="2700" dirty="0">
                <a:solidFill>
                  <a:srgbClr val="0000FF"/>
                </a:solidFill>
              </a:rPr>
              <a:t>независимость экспертов; </a:t>
            </a:r>
            <a:endParaRPr lang="ru-RU" sz="27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2700" dirty="0" smtClean="0">
                <a:solidFill>
                  <a:srgbClr val="0000FF"/>
                </a:solidFill>
              </a:rPr>
              <a:t>недопустимость совмещения </a:t>
            </a:r>
            <a:r>
              <a:rPr lang="ru-RU" sz="2700" dirty="0">
                <a:solidFill>
                  <a:srgbClr val="0000FF"/>
                </a:solidFill>
              </a:rPr>
              <a:t>полномочий; </a:t>
            </a:r>
            <a:endParaRPr lang="ru-RU" sz="27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2700" dirty="0" smtClean="0">
                <a:solidFill>
                  <a:srgbClr val="0000FF"/>
                </a:solidFill>
              </a:rPr>
              <a:t>применение единых </a:t>
            </a:r>
            <a:r>
              <a:rPr lang="ru-RU" sz="2700" dirty="0">
                <a:solidFill>
                  <a:srgbClr val="0000FF"/>
                </a:solidFill>
              </a:rPr>
              <a:t>правил аккредитации, открытость и доступность; </a:t>
            </a:r>
            <a:endParaRPr lang="ru-RU" sz="27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2700" dirty="0" smtClean="0">
                <a:solidFill>
                  <a:srgbClr val="0000FF"/>
                </a:solidFill>
              </a:rPr>
              <a:t>обеспечение равных </a:t>
            </a:r>
            <a:r>
              <a:rPr lang="ru-RU" sz="2700" dirty="0">
                <a:solidFill>
                  <a:srgbClr val="0000FF"/>
                </a:solidFill>
              </a:rPr>
              <a:t>условий претендентам; </a:t>
            </a:r>
            <a:endParaRPr lang="ru-RU" sz="2700" dirty="0" smtClean="0">
              <a:solidFill>
                <a:srgbClr val="0000FF"/>
              </a:solidFill>
            </a:endParaRPr>
          </a:p>
          <a:p>
            <a:pPr marL="895350" lvl="1" indent="-438150">
              <a:spcBef>
                <a:spcPts val="600"/>
              </a:spcBef>
              <a:spcAft>
                <a:spcPts val="600"/>
              </a:spcAft>
              <a:buClr>
                <a:srgbClr val="FF0000"/>
              </a:buClr>
              <a:buFont typeface="Wingdings" panose="05000000000000000000" pitchFamily="2" charset="2"/>
              <a:buChar char="Ø"/>
            </a:pPr>
            <a:r>
              <a:rPr lang="ru-RU" sz="2700" dirty="0" smtClean="0">
                <a:solidFill>
                  <a:srgbClr val="0000FF"/>
                </a:solidFill>
              </a:rPr>
              <a:t>недопустимость незаконного </a:t>
            </a:r>
            <a:r>
              <a:rPr lang="ru-RU" sz="2700" dirty="0">
                <a:solidFill>
                  <a:srgbClr val="0000FF"/>
                </a:solidFill>
              </a:rPr>
              <a:t>ограничения прав</a:t>
            </a:r>
            <a:endParaRPr lang="ru-RU" sz="2700" dirty="0">
              <a:solidFill>
                <a:srgbClr val="0000FF"/>
              </a:solidFill>
              <a:effectLst/>
            </a:endParaRPr>
          </a:p>
        </p:txBody>
      </p:sp>
    </p:spTree>
    <p:extLst>
      <p:ext uri="{BB962C8B-B14F-4D97-AF65-F5344CB8AC3E}">
        <p14:creationId xmlns:p14="http://schemas.microsoft.com/office/powerpoint/2010/main" val="33176219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6"/>
          <p:cNvSpPr txBox="1">
            <a:spLocks noChangeArrowheads="1"/>
          </p:cNvSpPr>
          <p:nvPr/>
        </p:nvSpPr>
        <p:spPr bwMode="auto">
          <a:xfrm>
            <a:off x="3492500" y="3048000"/>
            <a:ext cx="2324100" cy="396875"/>
          </a:xfrm>
          <a:prstGeom prst="rect">
            <a:avLst/>
          </a:prstGeom>
          <a:noFill/>
          <a:ln w="9525">
            <a:noFill/>
            <a:miter lim="800000"/>
            <a:headEnd/>
            <a:tailEnd/>
          </a:ln>
        </p:spPr>
        <p:txBody>
          <a:bodyPr>
            <a:spAutoFit/>
          </a:bodyPr>
          <a:lstStyle/>
          <a:p>
            <a:endParaRPr lang="ru-RU"/>
          </a:p>
        </p:txBody>
      </p:sp>
      <p:sp>
        <p:nvSpPr>
          <p:cNvPr id="17410" name="Rectangle 2"/>
          <p:cNvSpPr>
            <a:spLocks noGrp="1" noRot="1" noChangeArrowheads="1"/>
          </p:cNvSpPr>
          <p:nvPr>
            <p:ph type="title"/>
          </p:nvPr>
        </p:nvSpPr>
        <p:spPr>
          <a:xfrm>
            <a:off x="622648" y="116632"/>
            <a:ext cx="7875984" cy="648072"/>
          </a:xfrm>
          <a:solidFill>
            <a:schemeClr val="accent2">
              <a:lumMod val="20000"/>
              <a:lumOff val="80000"/>
            </a:schemeClr>
          </a:solidFill>
        </p:spPr>
        <p:txBody>
          <a:bodyPr>
            <a:noAutofit/>
          </a:bodyPr>
          <a:lstStyle/>
          <a:p>
            <a:pPr algn="ctr" eaLnBrk="1" hangingPunct="1">
              <a:defRPr/>
            </a:pPr>
            <a:r>
              <a:rPr lang="ru-RU" sz="1800" b="1" dirty="0" smtClean="0">
                <a:solidFill>
                  <a:srgbClr val="0000FF"/>
                </a:solidFill>
                <a:latin typeface="Times New Roman" pitchFamily="18" charset="0"/>
              </a:rPr>
              <a:t>Документальная база системы обеспечения единства измерений Российской Федерации </a:t>
            </a:r>
          </a:p>
        </p:txBody>
      </p:sp>
      <p:sp>
        <p:nvSpPr>
          <p:cNvPr id="3" name="Прямоугольник 2"/>
          <p:cNvSpPr/>
          <p:nvPr/>
        </p:nvSpPr>
        <p:spPr>
          <a:xfrm>
            <a:off x="323528" y="822454"/>
            <a:ext cx="8543490" cy="646331"/>
          </a:xfrm>
          <a:prstGeom prst="rect">
            <a:avLst/>
          </a:prstGeom>
          <a:solidFill>
            <a:srgbClr val="FFFF00"/>
          </a:solidFill>
        </p:spPr>
        <p:txBody>
          <a:bodyPr wrap="square">
            <a:spAutoFit/>
          </a:bodyPr>
          <a:lstStyle/>
          <a:p>
            <a:pPr algn="ctr"/>
            <a:r>
              <a:rPr lang="ru-RU" b="1" dirty="0">
                <a:solidFill>
                  <a:srgbClr val="0000FF"/>
                </a:solidFill>
              </a:rPr>
              <a:t>Федеральный закон </a:t>
            </a:r>
            <a:r>
              <a:rPr lang="ru-RU" b="1" dirty="0" smtClean="0">
                <a:solidFill>
                  <a:srgbClr val="FF0000"/>
                </a:solidFill>
              </a:rPr>
              <a:t>«Об </a:t>
            </a:r>
            <a:r>
              <a:rPr lang="ru-RU" b="1" dirty="0">
                <a:solidFill>
                  <a:srgbClr val="FF0000"/>
                </a:solidFill>
              </a:rPr>
              <a:t>обеспечении единства </a:t>
            </a:r>
            <a:r>
              <a:rPr lang="ru-RU" b="1" dirty="0" smtClean="0">
                <a:solidFill>
                  <a:srgbClr val="FF0000"/>
                </a:solidFill>
              </a:rPr>
              <a:t>измерений» </a:t>
            </a:r>
          </a:p>
          <a:p>
            <a:pPr algn="ctr"/>
            <a:r>
              <a:rPr lang="ru-RU" b="1" dirty="0" smtClean="0">
                <a:solidFill>
                  <a:srgbClr val="0000FF"/>
                </a:solidFill>
              </a:rPr>
              <a:t>от </a:t>
            </a:r>
            <a:r>
              <a:rPr lang="ru-RU" b="1" dirty="0">
                <a:solidFill>
                  <a:srgbClr val="0000FF"/>
                </a:solidFill>
              </a:rPr>
              <a:t>26.06.2008 N 102-ФЗ </a:t>
            </a:r>
            <a:endParaRPr lang="ru-RU" b="1" dirty="0">
              <a:solidFill>
                <a:srgbClr val="0000FF"/>
              </a:solidFill>
              <a:latin typeface="Book Antiqua" pitchFamily="18" charset="0"/>
            </a:endParaRPr>
          </a:p>
        </p:txBody>
      </p:sp>
      <p:sp>
        <p:nvSpPr>
          <p:cNvPr id="4" name="Прямоугольник 3"/>
          <p:cNvSpPr/>
          <p:nvPr/>
        </p:nvSpPr>
        <p:spPr>
          <a:xfrm>
            <a:off x="-11360" y="1628800"/>
            <a:ext cx="9143999" cy="4570482"/>
          </a:xfrm>
          <a:prstGeom prst="rect">
            <a:avLst/>
          </a:prstGeom>
          <a:solidFill>
            <a:schemeClr val="tx1"/>
          </a:solidFill>
        </p:spPr>
        <p:txBody>
          <a:bodyPr wrap="square">
            <a:spAutoFit/>
          </a:bodyPr>
          <a:lstStyle/>
          <a:p>
            <a:pPr algn="ctr"/>
            <a:r>
              <a:rPr lang="ru-RU" sz="3400" b="1" dirty="0">
                <a:solidFill>
                  <a:srgbClr val="FF0000"/>
                </a:solidFill>
              </a:rPr>
              <a:t>Органы, ведущие деятельность по ОЕИ</a:t>
            </a:r>
            <a:r>
              <a:rPr lang="ru-RU" sz="3400" b="1" dirty="0" smtClean="0">
                <a:solidFill>
                  <a:srgbClr val="FF0000"/>
                </a:solidFill>
              </a:rPr>
              <a:t>:  </a:t>
            </a:r>
            <a:endParaRPr lang="ru-RU" sz="3400" b="1" dirty="0">
              <a:solidFill>
                <a:srgbClr val="FF0000"/>
              </a:solidFill>
            </a:endParaRPr>
          </a:p>
          <a:p>
            <a:pPr marL="438150" indent="-438150">
              <a:spcBef>
                <a:spcPts val="600"/>
              </a:spcBef>
              <a:spcAft>
                <a:spcPts val="600"/>
              </a:spcAft>
              <a:buClr>
                <a:srgbClr val="FF0000"/>
              </a:buClr>
              <a:buFont typeface="Wingdings" panose="05000000000000000000" pitchFamily="2" charset="2"/>
              <a:buChar char="Ø"/>
            </a:pPr>
            <a:r>
              <a:rPr lang="ru-RU" sz="2800" dirty="0">
                <a:solidFill>
                  <a:srgbClr val="0000FF"/>
                </a:solidFill>
              </a:rPr>
              <a:t>Федеральные органы исполнительной власти; </a:t>
            </a:r>
            <a:endParaRPr lang="ru-RU" sz="2800" dirty="0" smtClean="0">
              <a:solidFill>
                <a:srgbClr val="0000FF"/>
              </a:solidFill>
            </a:endParaRPr>
          </a:p>
          <a:p>
            <a:pPr marL="438150" indent="-438150">
              <a:spcBef>
                <a:spcPts val="600"/>
              </a:spcBef>
              <a:spcAft>
                <a:spcPts val="600"/>
              </a:spcAft>
              <a:buClr>
                <a:srgbClr val="FF0000"/>
              </a:buClr>
              <a:buFont typeface="Wingdings" panose="05000000000000000000" pitchFamily="2" charset="2"/>
              <a:buChar char="Ø"/>
            </a:pPr>
            <a:r>
              <a:rPr lang="ru-RU" sz="2800" dirty="0" smtClean="0">
                <a:solidFill>
                  <a:srgbClr val="0000FF"/>
                </a:solidFill>
              </a:rPr>
              <a:t>ГНМИ </a:t>
            </a:r>
            <a:r>
              <a:rPr lang="ru-RU" sz="2800" dirty="0">
                <a:solidFill>
                  <a:srgbClr val="0000FF"/>
                </a:solidFill>
              </a:rPr>
              <a:t>и </a:t>
            </a:r>
            <a:r>
              <a:rPr lang="ru-RU" sz="2800" dirty="0" smtClean="0">
                <a:solidFill>
                  <a:srgbClr val="0000FF"/>
                </a:solidFill>
              </a:rPr>
              <a:t>ГРЦМ </a:t>
            </a:r>
            <a:r>
              <a:rPr lang="ru-RU" sz="1400" dirty="0" smtClean="0">
                <a:solidFill>
                  <a:srgbClr val="0000FF"/>
                </a:solidFill>
              </a:rPr>
              <a:t>(Гос. </a:t>
            </a:r>
            <a:r>
              <a:rPr lang="ru-RU" sz="1400" dirty="0">
                <a:solidFill>
                  <a:srgbClr val="0000FF"/>
                </a:solidFill>
              </a:rPr>
              <a:t>научные метрологические </a:t>
            </a:r>
            <a:r>
              <a:rPr lang="ru-RU" sz="1400" dirty="0" smtClean="0">
                <a:solidFill>
                  <a:srgbClr val="0000FF"/>
                </a:solidFill>
              </a:rPr>
              <a:t>институты и Гос. региональный центр метрологии); </a:t>
            </a:r>
          </a:p>
          <a:p>
            <a:pPr marL="438150" indent="-438150">
              <a:spcBef>
                <a:spcPts val="600"/>
              </a:spcBef>
              <a:spcAft>
                <a:spcPts val="600"/>
              </a:spcAft>
              <a:buClr>
                <a:srgbClr val="FF0000"/>
              </a:buClr>
              <a:buFont typeface="Wingdings" panose="05000000000000000000" pitchFamily="2" charset="2"/>
              <a:buChar char="Ø"/>
            </a:pPr>
            <a:r>
              <a:rPr lang="ru-RU" sz="2800" dirty="0" smtClean="0">
                <a:solidFill>
                  <a:srgbClr val="0000FF"/>
                </a:solidFill>
              </a:rPr>
              <a:t>ГСВЧ</a:t>
            </a:r>
            <a:r>
              <a:rPr lang="ru-RU" sz="3200" dirty="0" smtClean="0">
                <a:solidFill>
                  <a:srgbClr val="0000FF"/>
                </a:solidFill>
              </a:rPr>
              <a:t> </a:t>
            </a:r>
            <a:r>
              <a:rPr lang="ru-RU" sz="1400" dirty="0" smtClean="0">
                <a:solidFill>
                  <a:srgbClr val="0000FF"/>
                </a:solidFill>
              </a:rPr>
              <a:t>(Гос. служба времени и частоты и определения параметров вращения Земли); </a:t>
            </a:r>
          </a:p>
          <a:p>
            <a:pPr marL="438150" indent="-438150">
              <a:spcBef>
                <a:spcPts val="600"/>
              </a:spcBef>
              <a:spcAft>
                <a:spcPts val="600"/>
              </a:spcAft>
              <a:buClr>
                <a:srgbClr val="FF0000"/>
              </a:buClr>
              <a:buFont typeface="Wingdings" panose="05000000000000000000" pitchFamily="2" charset="2"/>
              <a:buChar char="Ø"/>
            </a:pPr>
            <a:r>
              <a:rPr lang="ru-RU" sz="2800" dirty="0" smtClean="0">
                <a:solidFill>
                  <a:srgbClr val="0000FF"/>
                </a:solidFill>
              </a:rPr>
              <a:t>ГСССД</a:t>
            </a:r>
            <a:r>
              <a:rPr lang="ru-RU" sz="3200" dirty="0" smtClean="0">
                <a:solidFill>
                  <a:srgbClr val="0000FF"/>
                </a:solidFill>
              </a:rPr>
              <a:t> </a:t>
            </a:r>
            <a:r>
              <a:rPr lang="ru-RU" sz="1400" dirty="0">
                <a:solidFill>
                  <a:srgbClr val="0000FF"/>
                </a:solidFill>
              </a:rPr>
              <a:t>(Гос. служба </a:t>
            </a:r>
            <a:r>
              <a:rPr lang="ru-RU" sz="1400" dirty="0" smtClean="0">
                <a:solidFill>
                  <a:srgbClr val="0000FF"/>
                </a:solidFill>
              </a:rPr>
              <a:t>стандартных справочных данных); </a:t>
            </a:r>
          </a:p>
          <a:p>
            <a:pPr marL="438150" indent="-438150">
              <a:spcBef>
                <a:spcPts val="600"/>
              </a:spcBef>
              <a:spcAft>
                <a:spcPts val="600"/>
              </a:spcAft>
              <a:buClr>
                <a:srgbClr val="FF0000"/>
              </a:buClr>
              <a:buFont typeface="Wingdings" panose="05000000000000000000" pitchFamily="2" charset="2"/>
              <a:buChar char="Ø"/>
            </a:pPr>
            <a:r>
              <a:rPr lang="ru-RU" sz="2800" dirty="0" smtClean="0">
                <a:solidFill>
                  <a:srgbClr val="0000FF"/>
                </a:solidFill>
              </a:rPr>
              <a:t>ГССО</a:t>
            </a:r>
            <a:r>
              <a:rPr lang="ru-RU" sz="3200" dirty="0" smtClean="0">
                <a:solidFill>
                  <a:srgbClr val="0000FF"/>
                </a:solidFill>
              </a:rPr>
              <a:t> </a:t>
            </a:r>
            <a:r>
              <a:rPr lang="ru-RU" sz="1400" dirty="0">
                <a:solidFill>
                  <a:srgbClr val="0000FF"/>
                </a:solidFill>
              </a:rPr>
              <a:t>(Гос. служба </a:t>
            </a:r>
            <a:r>
              <a:rPr lang="ru-RU" sz="1400" dirty="0" smtClean="0">
                <a:solidFill>
                  <a:srgbClr val="0000FF"/>
                </a:solidFill>
              </a:rPr>
              <a:t>стандартных образцов); </a:t>
            </a:r>
          </a:p>
          <a:p>
            <a:pPr marL="438150" indent="-438150">
              <a:spcBef>
                <a:spcPts val="600"/>
              </a:spcBef>
              <a:spcAft>
                <a:spcPts val="600"/>
              </a:spcAft>
              <a:buClr>
                <a:srgbClr val="FF0000"/>
              </a:buClr>
              <a:buFont typeface="Wingdings" panose="05000000000000000000" pitchFamily="2" charset="2"/>
              <a:buChar char="Ø"/>
            </a:pPr>
            <a:r>
              <a:rPr lang="ru-RU" sz="2800" dirty="0" smtClean="0">
                <a:solidFill>
                  <a:srgbClr val="0000FF"/>
                </a:solidFill>
              </a:rPr>
              <a:t>Метрологические </a:t>
            </a:r>
            <a:r>
              <a:rPr lang="ru-RU" sz="2800" dirty="0">
                <a:solidFill>
                  <a:srgbClr val="0000FF"/>
                </a:solidFill>
              </a:rPr>
              <a:t>службы</a:t>
            </a:r>
            <a:endParaRPr lang="ru-RU" sz="2800" dirty="0">
              <a:solidFill>
                <a:srgbClr val="0000FF"/>
              </a:solidFill>
              <a:effectLst/>
            </a:endParaRPr>
          </a:p>
        </p:txBody>
      </p:sp>
    </p:spTree>
    <p:extLst>
      <p:ext uri="{BB962C8B-B14F-4D97-AF65-F5344CB8AC3E}">
        <p14:creationId xmlns:p14="http://schemas.microsoft.com/office/powerpoint/2010/main" val="13074043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16160" y="-58738"/>
            <a:ext cx="9252520" cy="774701"/>
          </a:xfrm>
          <a:solidFill>
            <a:srgbClr val="FFFF00"/>
          </a:solidFill>
        </p:spPr>
        <p:txBody>
          <a:bodyPr>
            <a:normAutofit/>
          </a:bodyPr>
          <a:lstStyle/>
          <a:p>
            <a:pPr algn="ctr" eaLnBrk="1" hangingPunct="1">
              <a:defRPr/>
            </a:pPr>
            <a:r>
              <a:rPr lang="ru-RU" sz="2000" b="1" dirty="0" smtClean="0">
                <a:solidFill>
                  <a:srgbClr val="0000FF"/>
                </a:solidFill>
                <a:latin typeface="Times New Roman" pitchFamily="18" charset="0"/>
              </a:rPr>
              <a:t>Организация поверочной деятельности в </a:t>
            </a:r>
            <a:br>
              <a:rPr lang="ru-RU" sz="2000" b="1" dirty="0" smtClean="0">
                <a:solidFill>
                  <a:srgbClr val="0000FF"/>
                </a:solidFill>
                <a:latin typeface="Times New Roman" pitchFamily="18" charset="0"/>
              </a:rPr>
            </a:br>
            <a:r>
              <a:rPr lang="ru-RU" sz="2000" b="1" dirty="0" smtClean="0">
                <a:solidFill>
                  <a:srgbClr val="0000FF"/>
                </a:solidFill>
                <a:latin typeface="Times New Roman" pitchFamily="18" charset="0"/>
              </a:rPr>
              <a:t>Российской Федерации </a:t>
            </a:r>
          </a:p>
        </p:txBody>
      </p:sp>
      <p:grpSp>
        <p:nvGrpSpPr>
          <p:cNvPr id="2" name="Group 51"/>
          <p:cNvGrpSpPr>
            <a:grpSpLocks/>
          </p:cNvGrpSpPr>
          <p:nvPr/>
        </p:nvGrpSpPr>
        <p:grpSpPr bwMode="auto">
          <a:xfrm>
            <a:off x="377824" y="765175"/>
            <a:ext cx="8464551" cy="5522913"/>
            <a:chOff x="-382" y="695"/>
            <a:chExt cx="5332" cy="3479"/>
          </a:xfrm>
        </p:grpSpPr>
        <p:sp>
          <p:nvSpPr>
            <p:cNvPr id="14340" name="Rectangle 5"/>
            <p:cNvSpPr>
              <a:spLocks noChangeArrowheads="1"/>
            </p:cNvSpPr>
            <p:nvPr/>
          </p:nvSpPr>
          <p:spPr bwMode="auto">
            <a:xfrm>
              <a:off x="1220" y="695"/>
              <a:ext cx="1951" cy="515"/>
            </a:xfrm>
            <a:prstGeom prst="rect">
              <a:avLst/>
            </a:prstGeom>
            <a:solidFill>
              <a:schemeClr val="accent2">
                <a:lumMod val="20000"/>
                <a:lumOff val="80000"/>
              </a:schemeClr>
            </a:solidFill>
            <a:ln w="9525">
              <a:solidFill>
                <a:srgbClr val="FF0000"/>
              </a:solidFill>
              <a:miter lim="800000"/>
              <a:headEnd/>
              <a:tailEnd/>
            </a:ln>
          </p:spPr>
          <p:txBody>
            <a:bodyPr/>
            <a:lstStyle/>
            <a:p>
              <a:pPr algn="ctr"/>
              <a:r>
                <a:rPr lang="ru-RU" b="1" dirty="0" smtClean="0">
                  <a:solidFill>
                    <a:srgbClr val="00FF00"/>
                  </a:solidFill>
                  <a:effectLst>
                    <a:outerShdw blurRad="38100" dist="38100" dir="2700000" algn="tl">
                      <a:srgbClr val="000000">
                        <a:alpha val="43137"/>
                      </a:srgbClr>
                    </a:outerShdw>
                  </a:effectLst>
                </a:rPr>
                <a:t>РОССТАНДАРТ</a:t>
              </a:r>
              <a:endParaRPr lang="ru-RU" b="1" dirty="0">
                <a:solidFill>
                  <a:srgbClr val="00FF00"/>
                </a:solidFill>
                <a:effectLst>
                  <a:outerShdw blurRad="38100" dist="38100" dir="2700000" algn="tl">
                    <a:srgbClr val="000000">
                      <a:alpha val="43137"/>
                    </a:srgbClr>
                  </a:outerShdw>
                </a:effectLst>
              </a:endParaRPr>
            </a:p>
            <a:p>
              <a:pPr algn="ctr"/>
              <a:endParaRPr lang="ru-RU" sz="800" b="1" dirty="0">
                <a:solidFill>
                  <a:schemeClr val="bg1"/>
                </a:solidFill>
              </a:endParaRPr>
            </a:p>
            <a:p>
              <a:pPr algn="ctr"/>
              <a:r>
                <a:rPr lang="ru-RU" sz="1600" b="1" dirty="0">
                  <a:solidFill>
                    <a:schemeClr val="bg1"/>
                  </a:solidFill>
                </a:rPr>
                <a:t>Управление метрологии</a:t>
              </a:r>
            </a:p>
            <a:p>
              <a:endParaRPr lang="ru-RU" sz="1600" dirty="0">
                <a:solidFill>
                  <a:srgbClr val="FFFF00"/>
                </a:solidFill>
              </a:endParaRPr>
            </a:p>
          </p:txBody>
        </p:sp>
        <p:sp>
          <p:nvSpPr>
            <p:cNvPr id="14341" name="Rectangle 6"/>
            <p:cNvSpPr>
              <a:spLocks noChangeArrowheads="1"/>
            </p:cNvSpPr>
            <p:nvPr/>
          </p:nvSpPr>
          <p:spPr bwMode="auto">
            <a:xfrm>
              <a:off x="2364" y="1338"/>
              <a:ext cx="2283" cy="487"/>
            </a:xfrm>
            <a:prstGeom prst="rect">
              <a:avLst/>
            </a:prstGeom>
            <a:solidFill>
              <a:schemeClr val="tx1"/>
            </a:solidFill>
            <a:ln w="9525">
              <a:solidFill>
                <a:srgbClr val="FF0000"/>
              </a:solidFill>
              <a:miter lim="800000"/>
              <a:headEnd/>
              <a:tailEnd/>
            </a:ln>
          </p:spPr>
          <p:txBody>
            <a:bodyPr/>
            <a:lstStyle/>
            <a:p>
              <a:pPr algn="ctr"/>
              <a:r>
                <a:rPr lang="ru-RU" sz="1600" b="1" dirty="0">
                  <a:solidFill>
                    <a:schemeClr val="bg2"/>
                  </a:solidFill>
                </a:rPr>
                <a:t>Аккредитация на техническую</a:t>
              </a:r>
            </a:p>
            <a:p>
              <a:pPr algn="ctr"/>
              <a:r>
                <a:rPr lang="ru-RU" sz="1600" b="1" dirty="0">
                  <a:solidFill>
                    <a:schemeClr val="bg2"/>
                  </a:solidFill>
                </a:rPr>
                <a:t>компетентность в области поверки</a:t>
              </a:r>
            </a:p>
          </p:txBody>
        </p:sp>
        <p:sp>
          <p:nvSpPr>
            <p:cNvPr id="18439" name="Rectangle 7"/>
            <p:cNvSpPr>
              <a:spLocks noChangeArrowheads="1"/>
            </p:cNvSpPr>
            <p:nvPr/>
          </p:nvSpPr>
          <p:spPr bwMode="auto">
            <a:xfrm>
              <a:off x="141" y="1467"/>
              <a:ext cx="1752" cy="365"/>
            </a:xfrm>
            <a:prstGeom prst="rect">
              <a:avLst/>
            </a:prstGeom>
            <a:solidFill>
              <a:srgbClr val="00B0F0"/>
            </a:solidFill>
            <a:ln w="9525">
              <a:solidFill>
                <a:srgbClr val="FF0000"/>
              </a:solidFill>
              <a:miter lim="800000"/>
              <a:headEnd/>
              <a:tailEnd/>
            </a:ln>
            <a:effectLst>
              <a:outerShdw dist="107763" dir="2700000" algn="ctr" rotWithShape="0">
                <a:srgbClr val="808080"/>
              </a:outerShdw>
            </a:effectLst>
          </p:spPr>
          <p:txBody>
            <a:bodyPr/>
            <a:lstStyle/>
            <a:p>
              <a:pPr algn="ctr">
                <a:defRPr/>
              </a:pPr>
              <a:r>
                <a:rPr lang="ru-RU" sz="1600" b="1" dirty="0">
                  <a:solidFill>
                    <a:srgbClr val="FFFF00"/>
                  </a:solidFill>
                </a:rPr>
                <a:t>Метрологические НИИ</a:t>
              </a:r>
            </a:p>
            <a:p>
              <a:pPr algn="ctr">
                <a:defRPr/>
              </a:pPr>
              <a:r>
                <a:rPr lang="ru-RU" sz="1600" b="1" dirty="0" smtClean="0">
                  <a:solidFill>
                    <a:srgbClr val="FFFF00"/>
                  </a:solidFill>
                </a:rPr>
                <a:t>Росстандарта</a:t>
              </a:r>
              <a:endParaRPr lang="ru-RU" sz="1600" b="1" dirty="0">
                <a:solidFill>
                  <a:srgbClr val="FFFF00"/>
                </a:solidFill>
              </a:endParaRPr>
            </a:p>
          </p:txBody>
        </p:sp>
        <p:sp>
          <p:nvSpPr>
            <p:cNvPr id="14343" name="Rectangle 8"/>
            <p:cNvSpPr>
              <a:spLocks noChangeArrowheads="1"/>
            </p:cNvSpPr>
            <p:nvPr/>
          </p:nvSpPr>
          <p:spPr bwMode="auto">
            <a:xfrm>
              <a:off x="-382" y="1967"/>
              <a:ext cx="2140" cy="492"/>
            </a:xfrm>
            <a:prstGeom prst="rect">
              <a:avLst/>
            </a:prstGeom>
            <a:solidFill>
              <a:schemeClr val="tx1"/>
            </a:solidFill>
            <a:ln w="9525">
              <a:solidFill>
                <a:srgbClr val="FF0000"/>
              </a:solidFill>
              <a:miter lim="800000"/>
              <a:headEnd/>
              <a:tailEnd/>
            </a:ln>
          </p:spPr>
          <p:txBody>
            <a:bodyPr tIns="0" bIns="0"/>
            <a:lstStyle/>
            <a:p>
              <a:pPr algn="ctr"/>
              <a:r>
                <a:rPr lang="ru-RU" sz="1600" b="1" dirty="0">
                  <a:solidFill>
                    <a:schemeClr val="bg2"/>
                  </a:solidFill>
                </a:rPr>
                <a:t>Воспроизведение и хранение размера единиц физических величин</a:t>
              </a:r>
            </a:p>
          </p:txBody>
        </p:sp>
        <p:sp>
          <p:nvSpPr>
            <p:cNvPr id="14344" name="Rectangle 9"/>
            <p:cNvSpPr>
              <a:spLocks noChangeArrowheads="1"/>
            </p:cNvSpPr>
            <p:nvPr/>
          </p:nvSpPr>
          <p:spPr bwMode="auto">
            <a:xfrm>
              <a:off x="2431" y="1917"/>
              <a:ext cx="2213" cy="504"/>
            </a:xfrm>
            <a:prstGeom prst="rect">
              <a:avLst/>
            </a:prstGeom>
            <a:solidFill>
              <a:schemeClr val="tx1"/>
            </a:solidFill>
            <a:ln w="9525">
              <a:solidFill>
                <a:srgbClr val="FF0000"/>
              </a:solidFill>
              <a:miter lim="800000"/>
              <a:headEnd/>
              <a:tailEnd/>
            </a:ln>
          </p:spPr>
          <p:txBody>
            <a:bodyPr tIns="0" bIns="0"/>
            <a:lstStyle/>
            <a:p>
              <a:pPr algn="ctr"/>
              <a:r>
                <a:rPr lang="ru-RU" sz="1600" b="1" dirty="0">
                  <a:solidFill>
                    <a:schemeClr val="bg2"/>
                  </a:solidFill>
                </a:rPr>
                <a:t>Инспекционный контроль за поверочной деятельностью</a:t>
              </a:r>
            </a:p>
            <a:p>
              <a:pPr algn="ctr"/>
              <a:r>
                <a:rPr lang="ru-RU" sz="1600" b="1" dirty="0">
                  <a:solidFill>
                    <a:schemeClr val="bg2"/>
                  </a:solidFill>
                </a:rPr>
                <a:t>ЦСМ и метрологических НИИ</a:t>
              </a:r>
            </a:p>
          </p:txBody>
        </p:sp>
        <p:sp>
          <p:nvSpPr>
            <p:cNvPr id="14345" name="Rectangle 10"/>
            <p:cNvSpPr>
              <a:spLocks noChangeArrowheads="1"/>
            </p:cNvSpPr>
            <p:nvPr/>
          </p:nvSpPr>
          <p:spPr bwMode="auto">
            <a:xfrm>
              <a:off x="-382" y="2564"/>
              <a:ext cx="2139" cy="206"/>
            </a:xfrm>
            <a:prstGeom prst="rect">
              <a:avLst/>
            </a:prstGeom>
            <a:solidFill>
              <a:schemeClr val="tx1"/>
            </a:solidFill>
            <a:ln w="9525">
              <a:solidFill>
                <a:srgbClr val="FF0000"/>
              </a:solidFill>
              <a:miter lim="800000"/>
              <a:headEnd/>
              <a:tailEnd/>
            </a:ln>
          </p:spPr>
          <p:txBody>
            <a:bodyPr/>
            <a:lstStyle/>
            <a:p>
              <a:pPr algn="ctr"/>
              <a:r>
                <a:rPr lang="ru-RU" sz="1600" b="1" dirty="0">
                  <a:solidFill>
                    <a:schemeClr val="bg2"/>
                  </a:solidFill>
                </a:rPr>
                <a:t>Передача размера величин</a:t>
              </a:r>
            </a:p>
          </p:txBody>
        </p:sp>
        <p:sp>
          <p:nvSpPr>
            <p:cNvPr id="14346" name="Rectangle 11"/>
            <p:cNvSpPr>
              <a:spLocks noChangeArrowheads="1"/>
            </p:cNvSpPr>
            <p:nvPr/>
          </p:nvSpPr>
          <p:spPr bwMode="auto">
            <a:xfrm>
              <a:off x="884" y="2947"/>
              <a:ext cx="1480" cy="257"/>
            </a:xfrm>
            <a:prstGeom prst="rect">
              <a:avLst/>
            </a:prstGeom>
            <a:solidFill>
              <a:schemeClr val="tx1"/>
            </a:solidFill>
            <a:ln w="9525">
              <a:solidFill>
                <a:srgbClr val="FF0000"/>
              </a:solidFill>
              <a:miter lim="800000"/>
              <a:headEnd/>
              <a:tailEnd/>
            </a:ln>
          </p:spPr>
          <p:txBody>
            <a:bodyPr/>
            <a:lstStyle/>
            <a:p>
              <a:pPr algn="ctr">
                <a:spcBef>
                  <a:spcPts val="600"/>
                </a:spcBef>
              </a:pPr>
              <a:r>
                <a:rPr lang="ru-RU" sz="1600" b="1" dirty="0">
                  <a:solidFill>
                    <a:srgbClr val="C00000"/>
                  </a:solidFill>
                </a:rPr>
                <a:t>ЦСМ</a:t>
              </a:r>
            </a:p>
          </p:txBody>
        </p:sp>
        <p:sp>
          <p:nvSpPr>
            <p:cNvPr id="14347" name="Rectangle 12"/>
            <p:cNvSpPr>
              <a:spLocks noChangeArrowheads="1"/>
            </p:cNvSpPr>
            <p:nvPr/>
          </p:nvSpPr>
          <p:spPr bwMode="auto">
            <a:xfrm>
              <a:off x="2362" y="2568"/>
              <a:ext cx="2588" cy="201"/>
            </a:xfrm>
            <a:prstGeom prst="rect">
              <a:avLst/>
            </a:prstGeom>
            <a:solidFill>
              <a:schemeClr val="tx1"/>
            </a:solidFill>
            <a:ln w="9525">
              <a:solidFill>
                <a:srgbClr val="FF0000"/>
              </a:solidFill>
              <a:miter lim="800000"/>
              <a:headEnd/>
              <a:tailEnd/>
            </a:ln>
          </p:spPr>
          <p:txBody>
            <a:bodyPr tIns="0" bIns="0"/>
            <a:lstStyle/>
            <a:p>
              <a:pPr algn="ctr"/>
              <a:r>
                <a:rPr lang="ru-RU" sz="1600" b="1" dirty="0">
                  <a:solidFill>
                    <a:schemeClr val="bg2"/>
                  </a:solidFill>
                </a:rPr>
                <a:t>Аккредитация на право поверки СИ</a:t>
              </a:r>
            </a:p>
          </p:txBody>
        </p:sp>
        <p:sp>
          <p:nvSpPr>
            <p:cNvPr id="14348" name="Rectangle 13"/>
            <p:cNvSpPr>
              <a:spLocks noChangeArrowheads="1"/>
            </p:cNvSpPr>
            <p:nvPr/>
          </p:nvSpPr>
          <p:spPr bwMode="auto">
            <a:xfrm>
              <a:off x="2633" y="2890"/>
              <a:ext cx="2002" cy="553"/>
            </a:xfrm>
            <a:prstGeom prst="rect">
              <a:avLst/>
            </a:prstGeom>
            <a:solidFill>
              <a:schemeClr val="tx1"/>
            </a:solidFill>
            <a:ln w="9525">
              <a:solidFill>
                <a:srgbClr val="FF0000"/>
              </a:solidFill>
              <a:miter lim="800000"/>
              <a:headEnd/>
              <a:tailEnd/>
            </a:ln>
          </p:spPr>
          <p:txBody>
            <a:bodyPr/>
            <a:lstStyle/>
            <a:p>
              <a:pPr algn="ctr"/>
              <a:r>
                <a:rPr lang="ru-RU" sz="1600" b="1" dirty="0">
                  <a:solidFill>
                    <a:schemeClr val="bg2"/>
                  </a:solidFill>
                </a:rPr>
                <a:t>Инспекционный контроль за аккредитованными на право поверки МС</a:t>
              </a:r>
            </a:p>
          </p:txBody>
        </p:sp>
        <p:sp>
          <p:nvSpPr>
            <p:cNvPr id="14349" name="Rectangle 14"/>
            <p:cNvSpPr>
              <a:spLocks noChangeArrowheads="1"/>
            </p:cNvSpPr>
            <p:nvPr/>
          </p:nvSpPr>
          <p:spPr bwMode="auto">
            <a:xfrm>
              <a:off x="141" y="3612"/>
              <a:ext cx="4093" cy="562"/>
            </a:xfrm>
            <a:prstGeom prst="rect">
              <a:avLst/>
            </a:prstGeom>
            <a:noFill/>
            <a:ln w="9525">
              <a:solidFill>
                <a:srgbClr val="FF0000"/>
              </a:solidFill>
              <a:miter lim="800000"/>
              <a:headEnd/>
              <a:tailEnd/>
            </a:ln>
          </p:spPr>
          <p:txBody>
            <a:bodyPr/>
            <a:lstStyle/>
            <a:p>
              <a:pPr algn="ctr"/>
              <a:r>
                <a:rPr lang="ru-RU" sz="1600" dirty="0">
                  <a:solidFill>
                    <a:srgbClr val="FFFF00"/>
                  </a:solidFill>
                </a:rPr>
                <a:t>Неаккредитованные </a:t>
              </a:r>
              <a:r>
                <a:rPr lang="ru-RU" sz="1600" dirty="0" smtClean="0">
                  <a:solidFill>
                    <a:srgbClr val="FFFF00"/>
                  </a:solidFill>
                </a:rPr>
                <a:t>на </a:t>
              </a:r>
              <a:r>
                <a:rPr lang="ru-RU" sz="1600" dirty="0">
                  <a:solidFill>
                    <a:srgbClr val="FFFF00"/>
                  </a:solidFill>
                </a:rPr>
                <a:t>право            Аккредитованные на право поверки                                               </a:t>
              </a:r>
              <a:r>
                <a:rPr lang="ru-RU" sz="1600" dirty="0" err="1">
                  <a:solidFill>
                    <a:srgbClr val="FFFF00"/>
                  </a:solidFill>
                </a:rPr>
                <a:t>поверки</a:t>
              </a:r>
              <a:endParaRPr lang="ru-RU" sz="1600" dirty="0">
                <a:solidFill>
                  <a:srgbClr val="FFFF00"/>
                </a:solidFill>
              </a:endParaRPr>
            </a:p>
            <a:p>
              <a:endParaRPr lang="ru-RU" sz="600" dirty="0">
                <a:solidFill>
                  <a:srgbClr val="FFFF00"/>
                </a:solidFill>
              </a:endParaRPr>
            </a:p>
            <a:p>
              <a:pPr algn="ctr"/>
              <a:r>
                <a:rPr lang="ru-RU" sz="1600" dirty="0">
                  <a:solidFill>
                    <a:srgbClr val="FFFF00"/>
                  </a:solidFill>
                </a:rPr>
                <a:t>Метрологические службы юридических лиц</a:t>
              </a:r>
            </a:p>
          </p:txBody>
        </p:sp>
        <p:sp>
          <p:nvSpPr>
            <p:cNvPr id="14350" name="Line 15"/>
            <p:cNvSpPr>
              <a:spLocks noChangeShapeType="1"/>
            </p:cNvSpPr>
            <p:nvPr/>
          </p:nvSpPr>
          <p:spPr bwMode="auto">
            <a:xfrm>
              <a:off x="3170" y="967"/>
              <a:ext cx="1683" cy="0"/>
            </a:xfrm>
            <a:prstGeom prst="line">
              <a:avLst/>
            </a:prstGeom>
            <a:noFill/>
            <a:ln w="19050">
              <a:solidFill>
                <a:srgbClr val="FF0000"/>
              </a:solidFill>
              <a:round/>
              <a:headEnd/>
              <a:tailEnd/>
            </a:ln>
          </p:spPr>
          <p:txBody>
            <a:bodyPr/>
            <a:lstStyle/>
            <a:p>
              <a:endParaRPr lang="ru-RU"/>
            </a:p>
          </p:txBody>
        </p:sp>
        <p:sp>
          <p:nvSpPr>
            <p:cNvPr id="14351" name="Line 16"/>
            <p:cNvSpPr>
              <a:spLocks noChangeShapeType="1"/>
            </p:cNvSpPr>
            <p:nvPr/>
          </p:nvSpPr>
          <p:spPr bwMode="auto">
            <a:xfrm>
              <a:off x="4853" y="967"/>
              <a:ext cx="0" cy="1609"/>
            </a:xfrm>
            <a:prstGeom prst="line">
              <a:avLst/>
            </a:prstGeom>
            <a:noFill/>
            <a:ln w="19050">
              <a:solidFill>
                <a:srgbClr val="FF0000"/>
              </a:solidFill>
              <a:round/>
              <a:headEnd/>
              <a:tailEnd type="triangle" w="med" len="med"/>
            </a:ln>
          </p:spPr>
          <p:txBody>
            <a:bodyPr/>
            <a:lstStyle/>
            <a:p>
              <a:endParaRPr lang="ru-RU"/>
            </a:p>
          </p:txBody>
        </p:sp>
        <p:sp>
          <p:nvSpPr>
            <p:cNvPr id="14352" name="Line 17"/>
            <p:cNvSpPr>
              <a:spLocks noChangeShapeType="1"/>
            </p:cNvSpPr>
            <p:nvPr/>
          </p:nvSpPr>
          <p:spPr bwMode="auto">
            <a:xfrm>
              <a:off x="4848" y="2769"/>
              <a:ext cx="5" cy="965"/>
            </a:xfrm>
            <a:prstGeom prst="line">
              <a:avLst/>
            </a:prstGeom>
            <a:noFill/>
            <a:ln w="19050">
              <a:solidFill>
                <a:srgbClr val="FF0000"/>
              </a:solidFill>
              <a:round/>
              <a:headEnd/>
              <a:tailEnd/>
            </a:ln>
          </p:spPr>
          <p:txBody>
            <a:bodyPr/>
            <a:lstStyle/>
            <a:p>
              <a:endParaRPr lang="ru-RU"/>
            </a:p>
          </p:txBody>
        </p:sp>
        <p:sp>
          <p:nvSpPr>
            <p:cNvPr id="14353" name="Line 18"/>
            <p:cNvSpPr>
              <a:spLocks noChangeShapeType="1"/>
            </p:cNvSpPr>
            <p:nvPr/>
          </p:nvSpPr>
          <p:spPr bwMode="auto">
            <a:xfrm>
              <a:off x="4236" y="3732"/>
              <a:ext cx="612" cy="0"/>
            </a:xfrm>
            <a:prstGeom prst="line">
              <a:avLst/>
            </a:prstGeom>
            <a:noFill/>
            <a:ln w="19050">
              <a:solidFill>
                <a:srgbClr val="FF0000"/>
              </a:solidFill>
              <a:round/>
              <a:headEnd type="triangle" w="med" len="med"/>
              <a:tailEnd/>
            </a:ln>
          </p:spPr>
          <p:txBody>
            <a:bodyPr/>
            <a:lstStyle/>
            <a:p>
              <a:endParaRPr lang="ru-RU"/>
            </a:p>
          </p:txBody>
        </p:sp>
        <p:sp>
          <p:nvSpPr>
            <p:cNvPr id="14354" name="Line 19"/>
            <p:cNvSpPr>
              <a:spLocks noChangeShapeType="1"/>
            </p:cNvSpPr>
            <p:nvPr/>
          </p:nvSpPr>
          <p:spPr bwMode="auto">
            <a:xfrm>
              <a:off x="4651" y="1546"/>
              <a:ext cx="202" cy="0"/>
            </a:xfrm>
            <a:prstGeom prst="line">
              <a:avLst/>
            </a:prstGeom>
            <a:noFill/>
            <a:ln w="19050">
              <a:solidFill>
                <a:srgbClr val="FF0000"/>
              </a:solidFill>
              <a:round/>
              <a:headEnd type="triangle" w="med" len="med"/>
              <a:tailEnd/>
            </a:ln>
          </p:spPr>
          <p:txBody>
            <a:bodyPr/>
            <a:lstStyle/>
            <a:p>
              <a:endParaRPr lang="ru-RU"/>
            </a:p>
          </p:txBody>
        </p:sp>
        <p:sp>
          <p:nvSpPr>
            <p:cNvPr id="14355" name="Line 20"/>
            <p:cNvSpPr>
              <a:spLocks noChangeShapeType="1"/>
            </p:cNvSpPr>
            <p:nvPr/>
          </p:nvSpPr>
          <p:spPr bwMode="auto">
            <a:xfrm>
              <a:off x="4651" y="2125"/>
              <a:ext cx="202" cy="0"/>
            </a:xfrm>
            <a:prstGeom prst="line">
              <a:avLst/>
            </a:prstGeom>
            <a:noFill/>
            <a:ln w="19050">
              <a:solidFill>
                <a:srgbClr val="FF0000"/>
              </a:solidFill>
              <a:round/>
              <a:headEnd type="triangle" w="med" len="med"/>
              <a:tailEnd/>
            </a:ln>
          </p:spPr>
          <p:txBody>
            <a:bodyPr/>
            <a:lstStyle/>
            <a:p>
              <a:endParaRPr lang="ru-RU"/>
            </a:p>
          </p:txBody>
        </p:sp>
        <p:sp>
          <p:nvSpPr>
            <p:cNvPr id="14356" name="Line 21"/>
            <p:cNvSpPr>
              <a:spLocks noChangeShapeType="1"/>
            </p:cNvSpPr>
            <p:nvPr/>
          </p:nvSpPr>
          <p:spPr bwMode="auto">
            <a:xfrm>
              <a:off x="2162" y="1210"/>
              <a:ext cx="0" cy="1737"/>
            </a:xfrm>
            <a:prstGeom prst="line">
              <a:avLst/>
            </a:prstGeom>
            <a:noFill/>
            <a:ln w="38100" cmpd="dbl">
              <a:solidFill>
                <a:srgbClr val="FF0000"/>
              </a:solidFill>
              <a:round/>
              <a:headEnd/>
              <a:tailEnd type="triangle" w="med" len="med"/>
            </a:ln>
          </p:spPr>
          <p:txBody>
            <a:bodyPr/>
            <a:lstStyle/>
            <a:p>
              <a:endParaRPr lang="ru-RU"/>
            </a:p>
          </p:txBody>
        </p:sp>
        <p:sp>
          <p:nvSpPr>
            <p:cNvPr id="14357" name="Line 22"/>
            <p:cNvSpPr>
              <a:spLocks noChangeShapeType="1"/>
            </p:cNvSpPr>
            <p:nvPr/>
          </p:nvSpPr>
          <p:spPr bwMode="auto">
            <a:xfrm flipH="1">
              <a:off x="1422" y="1403"/>
              <a:ext cx="942" cy="0"/>
            </a:xfrm>
            <a:prstGeom prst="line">
              <a:avLst/>
            </a:prstGeom>
            <a:noFill/>
            <a:ln w="19050">
              <a:solidFill>
                <a:srgbClr val="FF0000"/>
              </a:solidFill>
              <a:round/>
              <a:headEnd/>
              <a:tailEnd/>
            </a:ln>
          </p:spPr>
          <p:txBody>
            <a:bodyPr/>
            <a:lstStyle/>
            <a:p>
              <a:endParaRPr lang="ru-RU"/>
            </a:p>
          </p:txBody>
        </p:sp>
        <p:sp>
          <p:nvSpPr>
            <p:cNvPr id="14358" name="Line 23"/>
            <p:cNvSpPr>
              <a:spLocks noChangeShapeType="1"/>
            </p:cNvSpPr>
            <p:nvPr/>
          </p:nvSpPr>
          <p:spPr bwMode="auto">
            <a:xfrm>
              <a:off x="1422" y="1403"/>
              <a:ext cx="0" cy="64"/>
            </a:xfrm>
            <a:prstGeom prst="line">
              <a:avLst/>
            </a:prstGeom>
            <a:noFill/>
            <a:ln w="9525">
              <a:solidFill>
                <a:srgbClr val="FF0000"/>
              </a:solidFill>
              <a:round/>
              <a:headEnd/>
              <a:tailEnd type="triangle" w="med" len="med"/>
            </a:ln>
          </p:spPr>
          <p:txBody>
            <a:bodyPr/>
            <a:lstStyle/>
            <a:p>
              <a:endParaRPr lang="ru-RU"/>
            </a:p>
          </p:txBody>
        </p:sp>
        <p:sp>
          <p:nvSpPr>
            <p:cNvPr id="14359" name="Line 24"/>
            <p:cNvSpPr>
              <a:spLocks noChangeShapeType="1"/>
            </p:cNvSpPr>
            <p:nvPr/>
          </p:nvSpPr>
          <p:spPr bwMode="auto">
            <a:xfrm>
              <a:off x="1960" y="1403"/>
              <a:ext cx="0" cy="1544"/>
            </a:xfrm>
            <a:prstGeom prst="line">
              <a:avLst/>
            </a:prstGeom>
            <a:noFill/>
            <a:ln w="19050">
              <a:solidFill>
                <a:srgbClr val="FF0000"/>
              </a:solidFill>
              <a:round/>
              <a:headEnd/>
              <a:tailEnd type="triangle" w="med" len="med"/>
            </a:ln>
          </p:spPr>
          <p:txBody>
            <a:bodyPr/>
            <a:lstStyle/>
            <a:p>
              <a:endParaRPr lang="ru-RU"/>
            </a:p>
          </p:txBody>
        </p:sp>
        <p:sp>
          <p:nvSpPr>
            <p:cNvPr id="14360" name="Line 25"/>
            <p:cNvSpPr>
              <a:spLocks noChangeShapeType="1"/>
            </p:cNvSpPr>
            <p:nvPr/>
          </p:nvSpPr>
          <p:spPr bwMode="auto">
            <a:xfrm flipV="1">
              <a:off x="1886" y="1600"/>
              <a:ext cx="167" cy="0"/>
            </a:xfrm>
            <a:prstGeom prst="line">
              <a:avLst/>
            </a:prstGeom>
            <a:noFill/>
            <a:ln w="9525">
              <a:solidFill>
                <a:srgbClr val="FF0000"/>
              </a:solidFill>
              <a:round/>
              <a:headEnd type="triangle" w="med" len="med"/>
              <a:tailEnd/>
            </a:ln>
          </p:spPr>
          <p:txBody>
            <a:bodyPr/>
            <a:lstStyle/>
            <a:p>
              <a:endParaRPr lang="ru-RU"/>
            </a:p>
          </p:txBody>
        </p:sp>
        <p:sp>
          <p:nvSpPr>
            <p:cNvPr id="14361" name="Line 26"/>
            <p:cNvSpPr>
              <a:spLocks noChangeShapeType="1"/>
            </p:cNvSpPr>
            <p:nvPr/>
          </p:nvSpPr>
          <p:spPr bwMode="auto">
            <a:xfrm>
              <a:off x="2053" y="1604"/>
              <a:ext cx="0" cy="1351"/>
            </a:xfrm>
            <a:prstGeom prst="line">
              <a:avLst/>
            </a:prstGeom>
            <a:noFill/>
            <a:ln w="19050">
              <a:solidFill>
                <a:srgbClr val="FF0000"/>
              </a:solidFill>
              <a:round/>
              <a:headEnd/>
              <a:tailEnd type="triangle" w="med" len="med"/>
            </a:ln>
          </p:spPr>
          <p:txBody>
            <a:bodyPr/>
            <a:lstStyle/>
            <a:p>
              <a:endParaRPr lang="ru-RU"/>
            </a:p>
          </p:txBody>
        </p:sp>
        <p:sp>
          <p:nvSpPr>
            <p:cNvPr id="14362" name="Line 27"/>
            <p:cNvSpPr>
              <a:spLocks noChangeShapeType="1"/>
            </p:cNvSpPr>
            <p:nvPr/>
          </p:nvSpPr>
          <p:spPr bwMode="auto">
            <a:xfrm>
              <a:off x="1355" y="1845"/>
              <a:ext cx="0" cy="121"/>
            </a:xfrm>
            <a:prstGeom prst="line">
              <a:avLst/>
            </a:prstGeom>
            <a:noFill/>
            <a:ln w="9525">
              <a:solidFill>
                <a:srgbClr val="FF0000"/>
              </a:solidFill>
              <a:prstDash val="lgDash"/>
              <a:round/>
              <a:headEnd/>
              <a:tailEnd type="triangle" w="med" len="med"/>
            </a:ln>
          </p:spPr>
          <p:txBody>
            <a:bodyPr/>
            <a:lstStyle/>
            <a:p>
              <a:endParaRPr lang="ru-RU"/>
            </a:p>
          </p:txBody>
        </p:sp>
        <p:sp>
          <p:nvSpPr>
            <p:cNvPr id="14363" name="Line 28"/>
            <p:cNvSpPr>
              <a:spLocks noChangeShapeType="1"/>
            </p:cNvSpPr>
            <p:nvPr/>
          </p:nvSpPr>
          <p:spPr bwMode="auto">
            <a:xfrm>
              <a:off x="2054" y="2104"/>
              <a:ext cx="377" cy="0"/>
            </a:xfrm>
            <a:prstGeom prst="line">
              <a:avLst/>
            </a:prstGeom>
            <a:noFill/>
            <a:ln w="9525">
              <a:solidFill>
                <a:srgbClr val="FF0000"/>
              </a:solidFill>
              <a:round/>
              <a:headEnd/>
              <a:tailEnd/>
            </a:ln>
          </p:spPr>
          <p:txBody>
            <a:bodyPr/>
            <a:lstStyle/>
            <a:p>
              <a:endParaRPr lang="ru-RU"/>
            </a:p>
          </p:txBody>
        </p:sp>
        <p:sp>
          <p:nvSpPr>
            <p:cNvPr id="14364" name="Line 29"/>
            <p:cNvSpPr>
              <a:spLocks noChangeShapeType="1"/>
            </p:cNvSpPr>
            <p:nvPr/>
          </p:nvSpPr>
          <p:spPr bwMode="auto">
            <a:xfrm>
              <a:off x="2364" y="3140"/>
              <a:ext cx="269" cy="0"/>
            </a:xfrm>
            <a:prstGeom prst="line">
              <a:avLst/>
            </a:prstGeom>
            <a:noFill/>
            <a:ln w="19050">
              <a:solidFill>
                <a:srgbClr val="FF0000"/>
              </a:solidFill>
              <a:round/>
              <a:headEnd/>
              <a:tailEnd type="triangle" w="med" len="med"/>
            </a:ln>
          </p:spPr>
          <p:txBody>
            <a:bodyPr/>
            <a:lstStyle/>
            <a:p>
              <a:endParaRPr lang="ru-RU"/>
            </a:p>
          </p:txBody>
        </p:sp>
        <p:sp>
          <p:nvSpPr>
            <p:cNvPr id="14365" name="Line 30"/>
            <p:cNvSpPr>
              <a:spLocks noChangeShapeType="1"/>
            </p:cNvSpPr>
            <p:nvPr/>
          </p:nvSpPr>
          <p:spPr bwMode="auto">
            <a:xfrm>
              <a:off x="1355" y="2452"/>
              <a:ext cx="0" cy="109"/>
            </a:xfrm>
            <a:prstGeom prst="line">
              <a:avLst/>
            </a:prstGeom>
            <a:noFill/>
            <a:ln w="9525">
              <a:solidFill>
                <a:srgbClr val="FF0000"/>
              </a:solidFill>
              <a:prstDash val="lgDash"/>
              <a:round/>
              <a:headEnd/>
              <a:tailEnd type="triangle" w="med" len="med"/>
            </a:ln>
          </p:spPr>
          <p:txBody>
            <a:bodyPr/>
            <a:lstStyle/>
            <a:p>
              <a:endParaRPr lang="ru-RU"/>
            </a:p>
          </p:txBody>
        </p:sp>
        <p:sp>
          <p:nvSpPr>
            <p:cNvPr id="14366" name="Line 31"/>
            <p:cNvSpPr>
              <a:spLocks noChangeShapeType="1"/>
            </p:cNvSpPr>
            <p:nvPr/>
          </p:nvSpPr>
          <p:spPr bwMode="auto">
            <a:xfrm>
              <a:off x="1355" y="2754"/>
              <a:ext cx="0" cy="193"/>
            </a:xfrm>
            <a:prstGeom prst="line">
              <a:avLst/>
            </a:prstGeom>
            <a:noFill/>
            <a:ln w="9525">
              <a:solidFill>
                <a:srgbClr val="FF0000"/>
              </a:solidFill>
              <a:prstDash val="lgDash"/>
              <a:round/>
              <a:headEnd/>
              <a:tailEnd type="triangle" w="med" len="med"/>
            </a:ln>
          </p:spPr>
          <p:txBody>
            <a:bodyPr/>
            <a:lstStyle/>
            <a:p>
              <a:endParaRPr lang="ru-RU"/>
            </a:p>
          </p:txBody>
        </p:sp>
        <p:sp>
          <p:nvSpPr>
            <p:cNvPr id="14367" name="Line 32"/>
            <p:cNvSpPr>
              <a:spLocks noChangeShapeType="1"/>
            </p:cNvSpPr>
            <p:nvPr/>
          </p:nvSpPr>
          <p:spPr bwMode="auto">
            <a:xfrm>
              <a:off x="4041" y="3443"/>
              <a:ext cx="5" cy="161"/>
            </a:xfrm>
            <a:prstGeom prst="line">
              <a:avLst/>
            </a:prstGeom>
            <a:noFill/>
            <a:ln w="19050">
              <a:solidFill>
                <a:srgbClr val="FF0000"/>
              </a:solidFill>
              <a:round/>
              <a:headEnd/>
              <a:tailEnd type="triangle" w="med" len="med"/>
            </a:ln>
          </p:spPr>
          <p:txBody>
            <a:bodyPr/>
            <a:lstStyle/>
            <a:p>
              <a:endParaRPr lang="ru-RU"/>
            </a:p>
          </p:txBody>
        </p:sp>
        <p:sp>
          <p:nvSpPr>
            <p:cNvPr id="14368" name="Line 33"/>
            <p:cNvSpPr>
              <a:spLocks noChangeShapeType="1"/>
            </p:cNvSpPr>
            <p:nvPr/>
          </p:nvSpPr>
          <p:spPr bwMode="auto">
            <a:xfrm>
              <a:off x="1355" y="3203"/>
              <a:ext cx="0" cy="400"/>
            </a:xfrm>
            <a:prstGeom prst="line">
              <a:avLst/>
            </a:prstGeom>
            <a:noFill/>
            <a:ln w="9525">
              <a:solidFill>
                <a:srgbClr val="FF0000"/>
              </a:solidFill>
              <a:prstDash val="lgDash"/>
              <a:round/>
              <a:headEnd/>
              <a:tailEnd type="triangle" w="med" len="med"/>
            </a:ln>
          </p:spPr>
          <p:txBody>
            <a:bodyPr/>
            <a:lstStyle/>
            <a:p>
              <a:endParaRPr lang="ru-RU"/>
            </a:p>
          </p:txBody>
        </p:sp>
        <p:sp>
          <p:nvSpPr>
            <p:cNvPr id="14369" name="Line 34"/>
            <p:cNvSpPr>
              <a:spLocks noChangeShapeType="1"/>
            </p:cNvSpPr>
            <p:nvPr/>
          </p:nvSpPr>
          <p:spPr bwMode="auto">
            <a:xfrm flipH="1">
              <a:off x="682" y="2818"/>
              <a:ext cx="673" cy="0"/>
            </a:xfrm>
            <a:prstGeom prst="line">
              <a:avLst/>
            </a:prstGeom>
            <a:noFill/>
            <a:ln w="9525">
              <a:solidFill>
                <a:srgbClr val="FF0000"/>
              </a:solidFill>
              <a:prstDash val="lgDash"/>
              <a:round/>
              <a:headEnd/>
              <a:tailEnd/>
            </a:ln>
          </p:spPr>
          <p:txBody>
            <a:bodyPr/>
            <a:lstStyle/>
            <a:p>
              <a:endParaRPr lang="ru-RU"/>
            </a:p>
          </p:txBody>
        </p:sp>
        <p:sp>
          <p:nvSpPr>
            <p:cNvPr id="14370" name="Line 35"/>
            <p:cNvSpPr>
              <a:spLocks noChangeShapeType="1"/>
            </p:cNvSpPr>
            <p:nvPr/>
          </p:nvSpPr>
          <p:spPr bwMode="auto">
            <a:xfrm>
              <a:off x="682" y="2818"/>
              <a:ext cx="0" cy="579"/>
            </a:xfrm>
            <a:prstGeom prst="line">
              <a:avLst/>
            </a:prstGeom>
            <a:noFill/>
            <a:ln w="9525">
              <a:solidFill>
                <a:srgbClr val="FF0000"/>
              </a:solidFill>
              <a:prstDash val="lgDash"/>
              <a:round/>
              <a:headEnd/>
              <a:tailEnd/>
            </a:ln>
          </p:spPr>
          <p:txBody>
            <a:bodyPr/>
            <a:lstStyle/>
            <a:p>
              <a:endParaRPr lang="ru-RU"/>
            </a:p>
          </p:txBody>
        </p:sp>
        <p:sp>
          <p:nvSpPr>
            <p:cNvPr id="14371" name="Line 36"/>
            <p:cNvSpPr>
              <a:spLocks noChangeShapeType="1"/>
            </p:cNvSpPr>
            <p:nvPr/>
          </p:nvSpPr>
          <p:spPr bwMode="auto">
            <a:xfrm>
              <a:off x="1355" y="3397"/>
              <a:ext cx="1143" cy="0"/>
            </a:xfrm>
            <a:prstGeom prst="line">
              <a:avLst/>
            </a:prstGeom>
            <a:noFill/>
            <a:ln w="9525">
              <a:solidFill>
                <a:srgbClr val="FF0000"/>
              </a:solidFill>
              <a:prstDash val="lgDash"/>
              <a:round/>
              <a:headEnd/>
              <a:tailEnd/>
            </a:ln>
          </p:spPr>
          <p:txBody>
            <a:bodyPr/>
            <a:lstStyle/>
            <a:p>
              <a:endParaRPr lang="ru-RU"/>
            </a:p>
          </p:txBody>
        </p:sp>
        <p:sp>
          <p:nvSpPr>
            <p:cNvPr id="14372" name="Line 37"/>
            <p:cNvSpPr>
              <a:spLocks noChangeShapeType="1"/>
            </p:cNvSpPr>
            <p:nvPr/>
          </p:nvSpPr>
          <p:spPr bwMode="auto">
            <a:xfrm>
              <a:off x="2498" y="3397"/>
              <a:ext cx="0" cy="213"/>
            </a:xfrm>
            <a:prstGeom prst="line">
              <a:avLst/>
            </a:prstGeom>
            <a:noFill/>
            <a:ln w="9525">
              <a:solidFill>
                <a:srgbClr val="FF0000"/>
              </a:solidFill>
              <a:prstDash val="lgDash"/>
              <a:round/>
              <a:headEnd/>
              <a:tailEnd type="triangle" w="med" len="med"/>
            </a:ln>
          </p:spPr>
          <p:txBody>
            <a:bodyPr/>
            <a:lstStyle/>
            <a:p>
              <a:endParaRPr lang="ru-RU"/>
            </a:p>
          </p:txBody>
        </p:sp>
        <p:sp>
          <p:nvSpPr>
            <p:cNvPr id="14373" name="Line 38"/>
            <p:cNvSpPr>
              <a:spLocks noChangeShapeType="1"/>
            </p:cNvSpPr>
            <p:nvPr/>
          </p:nvSpPr>
          <p:spPr bwMode="auto">
            <a:xfrm>
              <a:off x="681" y="3397"/>
              <a:ext cx="673" cy="0"/>
            </a:xfrm>
            <a:prstGeom prst="line">
              <a:avLst/>
            </a:prstGeom>
            <a:noFill/>
            <a:ln w="9525">
              <a:solidFill>
                <a:srgbClr val="FF0000"/>
              </a:solidFill>
              <a:prstDash val="lgDash"/>
              <a:round/>
              <a:headEnd/>
              <a:tailEnd type="triangle" w="med" len="med"/>
            </a:ln>
          </p:spPr>
          <p:txBody>
            <a:bodyPr/>
            <a:lstStyle/>
            <a:p>
              <a:endParaRPr lang="ru-RU"/>
            </a:p>
          </p:txBody>
        </p:sp>
        <p:sp>
          <p:nvSpPr>
            <p:cNvPr id="14374" name="Line 39"/>
            <p:cNvSpPr>
              <a:spLocks noChangeShapeType="1"/>
            </p:cNvSpPr>
            <p:nvPr/>
          </p:nvSpPr>
          <p:spPr bwMode="auto">
            <a:xfrm>
              <a:off x="1287" y="1210"/>
              <a:ext cx="0" cy="257"/>
            </a:xfrm>
            <a:prstGeom prst="line">
              <a:avLst/>
            </a:prstGeom>
            <a:noFill/>
            <a:ln w="38100" cmpd="dbl">
              <a:solidFill>
                <a:srgbClr val="FF0000"/>
              </a:solidFill>
              <a:round/>
              <a:headEnd/>
              <a:tailEnd type="triangle" w="med" len="med"/>
            </a:ln>
          </p:spPr>
          <p:txBody>
            <a:bodyPr/>
            <a:lstStyle/>
            <a:p>
              <a:endParaRPr lang="ru-RU"/>
            </a:p>
          </p:txBody>
        </p:sp>
        <p:sp>
          <p:nvSpPr>
            <p:cNvPr id="14375" name="Line 40"/>
            <p:cNvSpPr>
              <a:spLocks noChangeShapeType="1"/>
            </p:cNvSpPr>
            <p:nvPr/>
          </p:nvSpPr>
          <p:spPr bwMode="auto">
            <a:xfrm>
              <a:off x="1220" y="940"/>
              <a:ext cx="1951" cy="0"/>
            </a:xfrm>
            <a:prstGeom prst="line">
              <a:avLst/>
            </a:prstGeom>
            <a:noFill/>
            <a:ln w="9525">
              <a:solidFill>
                <a:srgbClr val="FF0000"/>
              </a:solidFill>
              <a:round/>
              <a:headEnd/>
              <a:tailEnd/>
            </a:ln>
          </p:spPr>
          <p:txBody>
            <a:bodyPr/>
            <a:lstStyle/>
            <a:p>
              <a:endParaRPr lang="ru-RU"/>
            </a:p>
          </p:txBody>
        </p:sp>
        <p:sp>
          <p:nvSpPr>
            <p:cNvPr id="14376" name="Line 42"/>
            <p:cNvSpPr>
              <a:spLocks noChangeShapeType="1"/>
            </p:cNvSpPr>
            <p:nvPr/>
          </p:nvSpPr>
          <p:spPr bwMode="auto">
            <a:xfrm flipV="1">
              <a:off x="139" y="3982"/>
              <a:ext cx="4093" cy="4"/>
            </a:xfrm>
            <a:prstGeom prst="line">
              <a:avLst/>
            </a:prstGeom>
            <a:noFill/>
            <a:ln w="9525">
              <a:solidFill>
                <a:srgbClr val="FF0000"/>
              </a:solidFill>
              <a:round/>
              <a:headEnd/>
              <a:tailEnd/>
            </a:ln>
          </p:spPr>
          <p:txBody>
            <a:bodyPr/>
            <a:lstStyle/>
            <a:p>
              <a:endParaRPr lang="ru-RU"/>
            </a:p>
          </p:txBody>
        </p:sp>
        <p:sp>
          <p:nvSpPr>
            <p:cNvPr id="14377" name="Line 43"/>
            <p:cNvSpPr>
              <a:spLocks noChangeShapeType="1"/>
            </p:cNvSpPr>
            <p:nvPr/>
          </p:nvSpPr>
          <p:spPr bwMode="auto">
            <a:xfrm flipH="1">
              <a:off x="2053" y="3610"/>
              <a:ext cx="0" cy="388"/>
            </a:xfrm>
            <a:prstGeom prst="line">
              <a:avLst/>
            </a:prstGeom>
            <a:noFill/>
            <a:ln w="9525">
              <a:solidFill>
                <a:srgbClr val="FF0000"/>
              </a:solidFill>
              <a:round/>
              <a:headEnd/>
              <a:tailEnd/>
            </a:ln>
          </p:spPr>
          <p:txBody>
            <a:bodyPr/>
            <a:lstStyle/>
            <a:p>
              <a:endParaRPr lang="ru-RU"/>
            </a:p>
          </p:txBody>
        </p:sp>
      </p:grpSp>
      <p:sp>
        <p:nvSpPr>
          <p:cNvPr id="42" name="Rectangle 11"/>
          <p:cNvSpPr>
            <a:spLocks noChangeArrowheads="1"/>
          </p:cNvSpPr>
          <p:nvPr/>
        </p:nvSpPr>
        <p:spPr bwMode="auto">
          <a:xfrm>
            <a:off x="1204912" y="5378873"/>
            <a:ext cx="3451226" cy="608459"/>
          </a:xfrm>
          <a:prstGeom prst="rect">
            <a:avLst/>
          </a:prstGeom>
          <a:solidFill>
            <a:schemeClr val="tx1"/>
          </a:solidFill>
          <a:ln w="9525">
            <a:solidFill>
              <a:srgbClr val="FF0000"/>
            </a:solidFill>
            <a:miter lim="800000"/>
            <a:headEnd/>
            <a:tailEnd/>
          </a:ln>
        </p:spPr>
        <p:txBody>
          <a:bodyPr/>
          <a:lstStyle/>
          <a:p>
            <a:pPr algn="ctr">
              <a:spcBef>
                <a:spcPts val="600"/>
              </a:spcBef>
            </a:pPr>
            <a:r>
              <a:rPr lang="ru-RU" sz="1600" b="1" dirty="0">
                <a:solidFill>
                  <a:srgbClr val="C00000"/>
                </a:solidFill>
              </a:rPr>
              <a:t>Неаккредитованные </a:t>
            </a:r>
            <a:r>
              <a:rPr lang="ru-RU" sz="1600" b="1" dirty="0" smtClean="0">
                <a:solidFill>
                  <a:srgbClr val="C00000"/>
                </a:solidFill>
              </a:rPr>
              <a:t>                                             на право поверки</a:t>
            </a:r>
            <a:endParaRPr lang="ru-RU" sz="1600" b="1" dirty="0">
              <a:solidFill>
                <a:srgbClr val="C00000"/>
              </a:solidFill>
            </a:endParaRPr>
          </a:p>
        </p:txBody>
      </p:sp>
      <p:sp>
        <p:nvSpPr>
          <p:cNvPr id="43" name="Rectangle 11"/>
          <p:cNvSpPr>
            <a:spLocks noChangeArrowheads="1"/>
          </p:cNvSpPr>
          <p:nvPr/>
        </p:nvSpPr>
        <p:spPr bwMode="auto">
          <a:xfrm>
            <a:off x="4656138" y="5376905"/>
            <a:ext cx="3044824" cy="612733"/>
          </a:xfrm>
          <a:prstGeom prst="rect">
            <a:avLst/>
          </a:prstGeom>
          <a:solidFill>
            <a:schemeClr val="tx1"/>
          </a:solidFill>
          <a:ln w="9525">
            <a:solidFill>
              <a:srgbClr val="FF0000"/>
            </a:solidFill>
            <a:miter lim="800000"/>
            <a:headEnd/>
            <a:tailEnd/>
          </a:ln>
        </p:spPr>
        <p:txBody>
          <a:bodyPr/>
          <a:lstStyle/>
          <a:p>
            <a:pPr algn="ctr">
              <a:spcBef>
                <a:spcPts val="600"/>
              </a:spcBef>
            </a:pPr>
            <a:r>
              <a:rPr lang="ru-RU" sz="1600" b="1" dirty="0" smtClean="0">
                <a:solidFill>
                  <a:srgbClr val="C00000"/>
                </a:solidFill>
              </a:rPr>
              <a:t>Аккредитованные                                      на право поверки</a:t>
            </a:r>
            <a:endParaRPr lang="ru-RU" sz="1600" b="1" dirty="0">
              <a:solidFill>
                <a:srgbClr val="C00000"/>
              </a:solidFill>
            </a:endParaRPr>
          </a:p>
        </p:txBody>
      </p:sp>
      <p:sp>
        <p:nvSpPr>
          <p:cNvPr id="44" name="Rectangle 11"/>
          <p:cNvSpPr>
            <a:spLocks noChangeArrowheads="1"/>
          </p:cNvSpPr>
          <p:nvPr/>
        </p:nvSpPr>
        <p:spPr bwMode="auto">
          <a:xfrm>
            <a:off x="1204912" y="5972323"/>
            <a:ext cx="6503988" cy="315765"/>
          </a:xfrm>
          <a:prstGeom prst="rect">
            <a:avLst/>
          </a:prstGeom>
          <a:solidFill>
            <a:schemeClr val="tx1"/>
          </a:solidFill>
          <a:ln w="9525">
            <a:solidFill>
              <a:srgbClr val="FF0000"/>
            </a:solidFill>
            <a:miter lim="800000"/>
            <a:headEnd/>
            <a:tailEnd/>
          </a:ln>
        </p:spPr>
        <p:txBody>
          <a:bodyPr/>
          <a:lstStyle/>
          <a:p>
            <a:pPr algn="ctr"/>
            <a:r>
              <a:rPr lang="ru-RU" sz="1600" b="1" dirty="0">
                <a:solidFill>
                  <a:srgbClr val="C00000"/>
                </a:solidFill>
              </a:rPr>
              <a:t>Метрологические службы юридических лиц</a:t>
            </a:r>
          </a:p>
        </p:txBody>
      </p:sp>
    </p:spTree>
    <p:extLst>
      <p:ext uri="{BB962C8B-B14F-4D97-AF65-F5344CB8AC3E}">
        <p14:creationId xmlns:p14="http://schemas.microsoft.com/office/powerpoint/2010/main" val="874535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504" y="1"/>
            <a:ext cx="8856984" cy="620688"/>
          </a:xfrm>
          <a:solidFill>
            <a:srgbClr val="0000FF"/>
          </a:solidFill>
        </p:spPr>
        <p:txBody>
          <a:bodyPr anchor="ctr">
            <a:normAutofit/>
          </a:bodyPr>
          <a:lstStyle/>
          <a:p>
            <a:pPr algn="ctr"/>
            <a:r>
              <a:rPr lang="ru-RU" altLang="ru-RU" b="1" dirty="0" smtClean="0">
                <a:latin typeface="Times New Roman" panose="02020603050405020304" pitchFamily="18" charset="0"/>
              </a:rPr>
              <a:t>Узаконенные единицы измерений</a:t>
            </a:r>
          </a:p>
        </p:txBody>
      </p:sp>
      <p:sp>
        <p:nvSpPr>
          <p:cNvPr id="3" name="Прямоугольник 2"/>
          <p:cNvSpPr/>
          <p:nvPr/>
        </p:nvSpPr>
        <p:spPr>
          <a:xfrm>
            <a:off x="83684" y="764704"/>
            <a:ext cx="8880804" cy="5816977"/>
          </a:xfrm>
          <a:prstGeom prst="rect">
            <a:avLst/>
          </a:prstGeom>
          <a:solidFill>
            <a:schemeClr val="tx1"/>
          </a:solidFill>
        </p:spPr>
        <p:txBody>
          <a:bodyPr wrap="square">
            <a:spAutoFit/>
          </a:bodyPr>
          <a:lstStyle/>
          <a:p>
            <a:pPr marL="452438" indent="-452438">
              <a:spcBef>
                <a:spcPts val="600"/>
              </a:spcBef>
              <a:buFont typeface="Wingdings" panose="05000000000000000000" pitchFamily="2" charset="2"/>
              <a:buChar char="q"/>
            </a:pPr>
            <a:r>
              <a:rPr lang="ru-RU" altLang="ru-RU" sz="2800" b="1" u="sng" dirty="0">
                <a:solidFill>
                  <a:srgbClr val="FF0000"/>
                </a:solidFill>
                <a:effectLst>
                  <a:outerShdw blurRad="38100" dist="38100" dir="2700000" algn="tl">
                    <a:srgbClr val="000000">
                      <a:alpha val="43137"/>
                    </a:srgbClr>
                  </a:outerShdw>
                </a:effectLst>
                <a:latin typeface="Times New Roman" panose="02020603050405020304" pitchFamily="18" charset="0"/>
              </a:rPr>
              <a:t>Узаконенными единицами измерений</a:t>
            </a:r>
            <a:r>
              <a:rPr lang="ru-RU" altLang="ru-RU" sz="2800" b="1" dirty="0">
                <a:solidFill>
                  <a:srgbClr val="FF0000"/>
                </a:solidFill>
                <a:latin typeface="Times New Roman" panose="02020603050405020304" pitchFamily="18" charset="0"/>
              </a:rPr>
              <a:t>,</a:t>
            </a:r>
            <a:r>
              <a:rPr lang="ru-RU" altLang="ru-RU" sz="2800" b="1" dirty="0">
                <a:solidFill>
                  <a:srgbClr val="0000FF"/>
                </a:solidFill>
                <a:latin typeface="Times New Roman" panose="02020603050405020304" pitchFamily="18" charset="0"/>
              </a:rPr>
              <a:t> принятыми в большинстве стран мира, </a:t>
            </a:r>
            <a:r>
              <a:rPr lang="ru-RU" altLang="ru-RU" sz="2800" b="1" dirty="0" smtClean="0">
                <a:solidFill>
                  <a:srgbClr val="0000FF"/>
                </a:solidFill>
                <a:latin typeface="Times New Roman" panose="02020603050405020304" pitchFamily="18" charset="0"/>
              </a:rPr>
              <a:t>являются:</a:t>
            </a:r>
          </a:p>
          <a:p>
            <a:pPr marL="800100" lvl="1" indent="-342900">
              <a:spcBef>
                <a:spcPts val="600"/>
              </a:spcBef>
              <a:buClr>
                <a:srgbClr val="0000FF"/>
              </a:buClr>
              <a:buFont typeface="Wingdings" panose="05000000000000000000" pitchFamily="2" charset="2"/>
              <a:buChar char="ü"/>
            </a:pPr>
            <a:r>
              <a:rPr lang="ru-RU" altLang="ru-RU" sz="2400" b="1" dirty="0" smtClean="0">
                <a:solidFill>
                  <a:srgbClr val="006600"/>
                </a:solidFill>
                <a:latin typeface="Times New Roman" panose="02020603050405020304" pitchFamily="18" charset="0"/>
              </a:rPr>
              <a:t>единицы </a:t>
            </a:r>
            <a:r>
              <a:rPr lang="ru-RU" altLang="ru-RU" sz="2400" b="1" dirty="0">
                <a:solidFill>
                  <a:srgbClr val="006600"/>
                </a:solidFill>
                <a:latin typeface="Times New Roman" panose="02020603050405020304" pitchFamily="18" charset="0"/>
              </a:rPr>
              <a:t>Международной системы единиц (СИ</a:t>
            </a:r>
            <a:r>
              <a:rPr lang="ru-RU" altLang="ru-RU" sz="2400" b="1" dirty="0" smtClean="0">
                <a:solidFill>
                  <a:srgbClr val="006600"/>
                </a:solidFill>
                <a:latin typeface="Times New Roman" panose="02020603050405020304" pitchFamily="18" charset="0"/>
              </a:rPr>
              <a:t>);</a:t>
            </a:r>
          </a:p>
          <a:p>
            <a:pPr marL="800100" lvl="1" indent="-342900">
              <a:spcBef>
                <a:spcPts val="600"/>
              </a:spcBef>
              <a:buClr>
                <a:srgbClr val="0000FF"/>
              </a:buClr>
              <a:buFont typeface="Wingdings" panose="05000000000000000000" pitchFamily="2" charset="2"/>
              <a:buChar char="ü"/>
            </a:pPr>
            <a:r>
              <a:rPr lang="ru-RU" altLang="ru-RU" sz="2400" b="1" dirty="0">
                <a:solidFill>
                  <a:srgbClr val="006600"/>
                </a:solidFill>
                <a:latin typeface="Times New Roman" panose="02020603050405020304" pitchFamily="18" charset="0"/>
              </a:rPr>
              <a:t>десятичные кратные и дольные </a:t>
            </a:r>
            <a:r>
              <a:rPr lang="ru-RU" altLang="ru-RU" sz="2400" b="1" dirty="0" smtClean="0">
                <a:solidFill>
                  <a:srgbClr val="006600"/>
                </a:solidFill>
                <a:latin typeface="Times New Roman" panose="02020603050405020304" pitchFamily="18" charset="0"/>
              </a:rPr>
              <a:t>единицы, </a:t>
            </a:r>
            <a:r>
              <a:rPr lang="ru-RU" altLang="ru-RU" sz="2400" b="1" dirty="0">
                <a:solidFill>
                  <a:srgbClr val="006600"/>
                </a:solidFill>
                <a:latin typeface="Times New Roman" panose="02020603050405020304" pitchFamily="18" charset="0"/>
              </a:rPr>
              <a:t>образованные с помощью приставок </a:t>
            </a:r>
            <a:r>
              <a:rPr lang="ru-RU" altLang="ru-RU" sz="2400" b="1" dirty="0" smtClean="0">
                <a:solidFill>
                  <a:srgbClr val="006600"/>
                </a:solidFill>
                <a:latin typeface="Times New Roman" panose="02020603050405020304" pitchFamily="18" charset="0"/>
              </a:rPr>
              <a:t>СИ;</a:t>
            </a:r>
          </a:p>
          <a:p>
            <a:pPr marL="800100" lvl="1" indent="-342900">
              <a:spcBef>
                <a:spcPts val="600"/>
              </a:spcBef>
              <a:buClr>
                <a:srgbClr val="0000FF"/>
              </a:buClr>
              <a:buFont typeface="Wingdings" panose="05000000000000000000" pitchFamily="2" charset="2"/>
              <a:buChar char="ü"/>
            </a:pPr>
            <a:r>
              <a:rPr lang="ru-RU" altLang="ru-RU" sz="2400" b="1" dirty="0">
                <a:solidFill>
                  <a:srgbClr val="006600"/>
                </a:solidFill>
                <a:latin typeface="Times New Roman" panose="02020603050405020304" pitchFamily="18" charset="0"/>
              </a:rPr>
              <a:t>некоторые несистемные единицы, </a:t>
            </a:r>
            <a:r>
              <a:rPr lang="ru-RU" altLang="ru-RU" sz="2400" b="1" dirty="0" smtClean="0">
                <a:solidFill>
                  <a:srgbClr val="006600"/>
                </a:solidFill>
                <a:latin typeface="Times New Roman" panose="02020603050405020304" pitchFamily="18" charset="0"/>
              </a:rPr>
              <a:t>применяемые </a:t>
            </a:r>
            <a:r>
              <a:rPr lang="ru-RU" altLang="ru-RU" sz="2400" b="1" dirty="0">
                <a:solidFill>
                  <a:srgbClr val="006600"/>
                </a:solidFill>
                <a:latin typeface="Times New Roman" panose="02020603050405020304" pitchFamily="18" charset="0"/>
              </a:rPr>
              <a:t>в отдельных </a:t>
            </a:r>
            <a:r>
              <a:rPr lang="ru-RU" altLang="ru-RU" sz="2400" b="1" dirty="0" smtClean="0">
                <a:solidFill>
                  <a:srgbClr val="006600"/>
                </a:solidFill>
                <a:latin typeface="Times New Roman" panose="02020603050405020304" pitchFamily="18" charset="0"/>
              </a:rPr>
              <a:t>областях.                                                      </a:t>
            </a:r>
            <a:r>
              <a:rPr lang="ru-RU" altLang="ru-RU" sz="2400" b="1" i="1" dirty="0" smtClean="0">
                <a:solidFill>
                  <a:srgbClr val="C00000"/>
                </a:solidFill>
                <a:latin typeface="Times New Roman" panose="02020603050405020304" pitchFamily="18" charset="0"/>
              </a:rPr>
              <a:t>Например</a:t>
            </a:r>
            <a:r>
              <a:rPr lang="ru-RU" altLang="ru-RU" sz="2400" b="1" i="1" dirty="0">
                <a:solidFill>
                  <a:srgbClr val="C00000"/>
                </a:solidFill>
                <a:latin typeface="Times New Roman" panose="02020603050405020304" pitchFamily="18" charset="0"/>
              </a:rPr>
              <a:t>, в </a:t>
            </a:r>
            <a:r>
              <a:rPr lang="ru-RU" altLang="ru-RU" sz="2400" b="1" i="1" dirty="0" smtClean="0">
                <a:solidFill>
                  <a:srgbClr val="C00000"/>
                </a:solidFill>
                <a:latin typeface="Times New Roman" panose="02020603050405020304" pitchFamily="18" charset="0"/>
              </a:rPr>
              <a:t>навигации (</a:t>
            </a:r>
            <a:r>
              <a:rPr lang="ru-RU" altLang="ru-RU" sz="2400" b="1" i="1" dirty="0">
                <a:solidFill>
                  <a:srgbClr val="0000FF"/>
                </a:solidFill>
                <a:latin typeface="Times New Roman" panose="02020603050405020304" pitchFamily="18" charset="0"/>
              </a:rPr>
              <a:t>1 морская миля = 1852 м</a:t>
            </a:r>
            <a:r>
              <a:rPr lang="ru-RU" altLang="ru-RU" sz="2400" b="1" i="1" dirty="0">
                <a:solidFill>
                  <a:srgbClr val="C00000"/>
                </a:solidFill>
                <a:latin typeface="Times New Roman" panose="02020603050405020304" pitchFamily="18" charset="0"/>
              </a:rPr>
              <a:t>), или в торговле </a:t>
            </a:r>
            <a:r>
              <a:rPr lang="ru-RU" altLang="ru-RU" sz="2400" b="1" i="1" dirty="0" smtClean="0">
                <a:solidFill>
                  <a:srgbClr val="C00000"/>
                </a:solidFill>
                <a:latin typeface="Times New Roman" panose="02020603050405020304" pitchFamily="18" charset="0"/>
              </a:rPr>
              <a:t>сырой нефтью </a:t>
            </a:r>
            <a:r>
              <a:rPr lang="ru-RU" altLang="ru-RU" sz="2400" b="1" i="1" dirty="0">
                <a:solidFill>
                  <a:srgbClr val="C00000"/>
                </a:solidFill>
                <a:latin typeface="Times New Roman" panose="02020603050405020304" pitchFamily="18" charset="0"/>
              </a:rPr>
              <a:t>(</a:t>
            </a:r>
            <a:r>
              <a:rPr lang="ru-RU" altLang="ru-RU" sz="2400" b="1" i="1" dirty="0">
                <a:solidFill>
                  <a:srgbClr val="0000FF"/>
                </a:solidFill>
                <a:latin typeface="Times New Roman" panose="02020603050405020304" pitchFamily="18" charset="0"/>
              </a:rPr>
              <a:t>1 баррель = 159 л</a:t>
            </a:r>
            <a:r>
              <a:rPr lang="ru-RU" altLang="ru-RU" sz="2400" b="1" i="1" dirty="0" smtClean="0">
                <a:solidFill>
                  <a:srgbClr val="C00000"/>
                </a:solidFill>
                <a:latin typeface="Times New Roman" panose="02020603050405020304" pitchFamily="18" charset="0"/>
              </a:rPr>
              <a:t>)</a:t>
            </a:r>
            <a:r>
              <a:rPr lang="ru-RU" altLang="ru-RU" sz="2400" b="1" dirty="0" smtClean="0">
                <a:solidFill>
                  <a:srgbClr val="C00000"/>
                </a:solidFill>
                <a:latin typeface="Times New Roman" panose="02020603050405020304" pitchFamily="18" charset="0"/>
              </a:rPr>
              <a:t>.</a:t>
            </a:r>
            <a:endParaRPr lang="ru-RU" altLang="ru-RU" sz="2400" b="1" dirty="0">
              <a:solidFill>
                <a:srgbClr val="C00000"/>
              </a:solidFill>
              <a:latin typeface="Times New Roman" panose="02020603050405020304" pitchFamily="18" charset="0"/>
            </a:endParaRPr>
          </a:p>
          <a:p>
            <a:pPr marL="452438" indent="-452438">
              <a:spcBef>
                <a:spcPts val="600"/>
              </a:spcBef>
              <a:buFont typeface="Wingdings" panose="05000000000000000000" pitchFamily="2" charset="2"/>
              <a:buChar char="q"/>
            </a:pPr>
            <a:r>
              <a:rPr lang="ru-RU" altLang="ru-RU" sz="2400" b="1" dirty="0">
                <a:solidFill>
                  <a:srgbClr val="C00000"/>
                </a:solidFill>
                <a:latin typeface="Times New Roman" panose="02020603050405020304" pitchFamily="18" charset="0"/>
              </a:rPr>
              <a:t>	</a:t>
            </a:r>
            <a:r>
              <a:rPr lang="ru-RU" altLang="ru-RU" sz="2800" b="1" dirty="0">
                <a:solidFill>
                  <a:srgbClr val="0000FF"/>
                </a:solidFill>
                <a:latin typeface="Times New Roman" panose="02020603050405020304" pitchFamily="18" charset="0"/>
              </a:rPr>
              <a:t>В некоторых странах, кроме СИ, существуют также другие узаконенные единицы </a:t>
            </a:r>
            <a:r>
              <a:rPr lang="ru-RU" altLang="ru-RU" sz="2800" b="1" dirty="0" smtClean="0">
                <a:solidFill>
                  <a:srgbClr val="0000FF"/>
                </a:solidFill>
                <a:latin typeface="Times New Roman" panose="02020603050405020304" pitchFamily="18" charset="0"/>
              </a:rPr>
              <a:t>измерений.                                </a:t>
            </a:r>
            <a:r>
              <a:rPr lang="ru-RU" altLang="ru-RU" sz="2400" b="1" i="1" dirty="0" smtClean="0">
                <a:solidFill>
                  <a:srgbClr val="C00000"/>
                </a:solidFill>
                <a:latin typeface="Times New Roman" panose="02020603050405020304" pitchFamily="18" charset="0"/>
              </a:rPr>
              <a:t>Например</a:t>
            </a:r>
            <a:r>
              <a:rPr lang="ru-RU" altLang="ru-RU" sz="2400" b="1" i="1" dirty="0">
                <a:solidFill>
                  <a:srgbClr val="C00000"/>
                </a:solidFill>
                <a:latin typeface="Times New Roman" panose="02020603050405020304" pitchFamily="18" charset="0"/>
              </a:rPr>
              <a:t>, в США это такие единицы, как </a:t>
            </a:r>
            <a:r>
              <a:rPr lang="ru-RU" altLang="ru-RU" sz="2400" b="1" i="1" u="sng" dirty="0" smtClean="0">
                <a:solidFill>
                  <a:srgbClr val="C00000"/>
                </a:solidFill>
                <a:latin typeface="Times New Roman" panose="02020603050405020304" pitchFamily="18" charset="0"/>
              </a:rPr>
              <a:t>фунт</a:t>
            </a:r>
            <a:r>
              <a:rPr lang="ru-RU" altLang="ru-RU" sz="2400" b="1" i="1" dirty="0" smtClean="0">
                <a:solidFill>
                  <a:srgbClr val="C00000"/>
                </a:solidFill>
                <a:latin typeface="Times New Roman" panose="02020603050405020304" pitchFamily="18" charset="0"/>
              </a:rPr>
              <a:t> (</a:t>
            </a:r>
            <a:r>
              <a:rPr lang="ru-RU" altLang="ru-RU" sz="2400" b="1" i="1" dirty="0">
                <a:solidFill>
                  <a:srgbClr val="0000FF"/>
                </a:solidFill>
                <a:latin typeface="Times New Roman" panose="02020603050405020304" pitchFamily="18" charset="0"/>
              </a:rPr>
              <a:t>1 фунт = 0,454  кг</a:t>
            </a:r>
            <a:r>
              <a:rPr lang="ru-RU" altLang="ru-RU" sz="2400" b="1" i="1" dirty="0">
                <a:solidFill>
                  <a:srgbClr val="C00000"/>
                </a:solidFill>
                <a:latin typeface="Times New Roman" panose="02020603050405020304" pitchFamily="18" charset="0"/>
              </a:rPr>
              <a:t>), </a:t>
            </a:r>
            <a:r>
              <a:rPr lang="ru-RU" altLang="ru-RU" sz="2400" b="1" i="1" u="sng" dirty="0">
                <a:solidFill>
                  <a:srgbClr val="C00000"/>
                </a:solidFill>
                <a:latin typeface="Times New Roman" panose="02020603050405020304" pitchFamily="18" charset="0"/>
              </a:rPr>
              <a:t>галлон</a:t>
            </a:r>
            <a:r>
              <a:rPr lang="ru-RU" altLang="ru-RU" sz="2400" b="1" i="1" dirty="0">
                <a:solidFill>
                  <a:srgbClr val="C00000"/>
                </a:solidFill>
                <a:latin typeface="Times New Roman" panose="02020603050405020304" pitchFamily="18" charset="0"/>
              </a:rPr>
              <a:t> (</a:t>
            </a:r>
            <a:r>
              <a:rPr lang="ru-RU" altLang="ru-RU" sz="2400" b="1" i="1" dirty="0">
                <a:solidFill>
                  <a:srgbClr val="0000FF"/>
                </a:solidFill>
                <a:latin typeface="Times New Roman" panose="02020603050405020304" pitchFamily="18" charset="0"/>
              </a:rPr>
              <a:t>1 галлон = 3,785 л</a:t>
            </a:r>
            <a:r>
              <a:rPr lang="ru-RU" altLang="ru-RU" sz="2400" b="1" i="1" dirty="0">
                <a:solidFill>
                  <a:srgbClr val="C00000"/>
                </a:solidFill>
                <a:latin typeface="Times New Roman" panose="02020603050405020304" pitchFamily="18" charset="0"/>
              </a:rPr>
              <a:t>), </a:t>
            </a:r>
            <a:r>
              <a:rPr lang="ru-RU" altLang="ru-RU" sz="2400" b="1" i="1" u="sng" dirty="0">
                <a:solidFill>
                  <a:srgbClr val="C00000"/>
                </a:solidFill>
                <a:latin typeface="Times New Roman" panose="02020603050405020304" pitchFamily="18" charset="0"/>
              </a:rPr>
              <a:t>дюйм</a:t>
            </a:r>
            <a:r>
              <a:rPr lang="ru-RU" altLang="ru-RU" sz="2400" b="1" i="1" dirty="0">
                <a:solidFill>
                  <a:srgbClr val="C00000"/>
                </a:solidFill>
                <a:latin typeface="Times New Roman" panose="02020603050405020304" pitchFamily="18" charset="0"/>
              </a:rPr>
              <a:t> (</a:t>
            </a:r>
            <a:r>
              <a:rPr lang="ru-RU" altLang="ru-RU" sz="2400" b="1" i="1" dirty="0">
                <a:solidFill>
                  <a:srgbClr val="0000FF"/>
                </a:solidFill>
                <a:latin typeface="Times New Roman" panose="02020603050405020304" pitchFamily="18" charset="0"/>
              </a:rPr>
              <a:t>1 дюйм = 2,54 см</a:t>
            </a:r>
            <a:r>
              <a:rPr lang="ru-RU" altLang="ru-RU" sz="2400" b="1" i="1" dirty="0">
                <a:solidFill>
                  <a:srgbClr val="C00000"/>
                </a:solidFill>
                <a:latin typeface="Times New Roman" panose="02020603050405020304" pitchFamily="18" charset="0"/>
              </a:rPr>
              <a:t>), а также используются другие внесистемные </a:t>
            </a:r>
            <a:r>
              <a:rPr lang="ru-RU" altLang="ru-RU" sz="2400" b="1" i="1" dirty="0" smtClean="0">
                <a:solidFill>
                  <a:srgbClr val="C00000"/>
                </a:solidFill>
                <a:latin typeface="Times New Roman" panose="02020603050405020304" pitchFamily="18" charset="0"/>
              </a:rPr>
              <a:t>единицы.</a:t>
            </a:r>
            <a:endParaRPr lang="ru-RU" sz="2400" i="1" dirty="0">
              <a:solidFill>
                <a:srgbClr val="C00000"/>
              </a:solidFill>
            </a:endParaRPr>
          </a:p>
        </p:txBody>
      </p:sp>
      <p:sp>
        <p:nvSpPr>
          <p:cNvPr id="8" name="Номер слайда 6"/>
          <p:cNvSpPr>
            <a:spLocks noGrp="1"/>
          </p:cNvSpPr>
          <p:nvPr>
            <p:ph type="sldNum" sz="quarter" idx="12"/>
          </p:nvPr>
        </p:nvSpPr>
        <p:spPr>
          <a:xfrm>
            <a:off x="8287093" y="6188075"/>
            <a:ext cx="856907" cy="669925"/>
          </a:xfrm>
        </p:spPr>
        <p:txBody>
          <a:bodyPr/>
          <a:lstStyle/>
          <a:p>
            <a:pPr>
              <a:defRPr/>
            </a:pPr>
            <a:r>
              <a:rPr lang="ru-RU" sz="1600" dirty="0" smtClean="0"/>
              <a:t>6</a:t>
            </a:r>
            <a:endParaRPr lang="ru-RU" sz="1600" dirty="0"/>
          </a:p>
        </p:txBody>
      </p:sp>
    </p:spTree>
    <p:extLst>
      <p:ext uri="{BB962C8B-B14F-4D97-AF65-F5344CB8AC3E}">
        <p14:creationId xmlns:p14="http://schemas.microsoft.com/office/powerpoint/2010/main" val="1750490938"/>
      </p:ext>
    </p:extLst>
  </p:cSld>
  <p:clrMapOvr>
    <a:masterClrMapping/>
  </p:clrMapOvr>
  <p:transition advTm="170759"/>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ctrTitle"/>
          </p:nvPr>
        </p:nvSpPr>
        <p:spPr>
          <a:xfrm>
            <a:off x="0" y="0"/>
            <a:ext cx="9144000" cy="599232"/>
          </a:xfrm>
          <a:solidFill>
            <a:srgbClr val="FFFF00"/>
          </a:solidFill>
          <a:ln w="38100">
            <a:solidFill>
              <a:srgbClr val="0000FF"/>
            </a:solidFill>
          </a:ln>
        </p:spPr>
        <p:txBody>
          <a:bodyPr anchor="ctr" anchorCtr="0"/>
          <a:lstStyle/>
          <a:p>
            <a:pPr algn="ctr" eaLnBrk="1" hangingPunct="1"/>
            <a:r>
              <a:rPr lang="ru-RU" sz="1800" b="1" dirty="0" smtClean="0">
                <a:solidFill>
                  <a:srgbClr val="FF0000"/>
                </a:solidFill>
                <a:latin typeface="Book Antiqua" pitchFamily="18" charset="0"/>
              </a:rPr>
              <a:t>ОБЕСПЕЧЕНИЕ ЕДИНСТВА ИЗМЕРЕНИЙ (</a:t>
            </a:r>
            <a:r>
              <a:rPr lang="ru-RU" sz="1800" b="1" dirty="0" smtClean="0">
                <a:solidFill>
                  <a:srgbClr val="1D08B8"/>
                </a:solidFill>
                <a:latin typeface="Book Antiqua" pitchFamily="18" charset="0"/>
              </a:rPr>
              <a:t>ОЕИ</a:t>
            </a:r>
            <a:r>
              <a:rPr lang="ru-RU" sz="1800" b="1" dirty="0" smtClean="0">
                <a:solidFill>
                  <a:srgbClr val="FF0000"/>
                </a:solidFill>
                <a:latin typeface="Book Antiqua" pitchFamily="18" charset="0"/>
              </a:rPr>
              <a:t>)</a:t>
            </a:r>
          </a:p>
        </p:txBody>
      </p:sp>
      <p:sp>
        <p:nvSpPr>
          <p:cNvPr id="7" name="Номер слайда 6"/>
          <p:cNvSpPr>
            <a:spLocks noGrp="1"/>
          </p:cNvSpPr>
          <p:nvPr>
            <p:ph type="sldNum" sz="quarter" idx="12"/>
          </p:nvPr>
        </p:nvSpPr>
        <p:spPr>
          <a:xfrm>
            <a:off x="8287093" y="6188075"/>
            <a:ext cx="856907" cy="669925"/>
          </a:xfrm>
        </p:spPr>
        <p:txBody>
          <a:bodyPr/>
          <a:lstStyle/>
          <a:p>
            <a:pPr>
              <a:defRPr/>
            </a:pPr>
            <a:fld id="{058484C9-490D-4D29-B553-93C8E0EC740C}" type="slidenum">
              <a:rPr lang="ru-RU" sz="1600" smtClean="0"/>
              <a:pPr>
                <a:defRPr/>
              </a:pPr>
              <a:t>9</a:t>
            </a:fld>
            <a:endParaRPr lang="ru-RU" sz="1600" dirty="0"/>
          </a:p>
        </p:txBody>
      </p:sp>
      <p:sp>
        <p:nvSpPr>
          <p:cNvPr id="2" name="Прямоугольник 1"/>
          <p:cNvSpPr/>
          <p:nvPr/>
        </p:nvSpPr>
        <p:spPr>
          <a:xfrm>
            <a:off x="127180" y="692696"/>
            <a:ext cx="8892480" cy="3539430"/>
          </a:xfrm>
          <a:prstGeom prst="rect">
            <a:avLst/>
          </a:prstGeom>
          <a:solidFill>
            <a:schemeClr val="tx1"/>
          </a:solidFill>
        </p:spPr>
        <p:txBody>
          <a:bodyPr wrap="square">
            <a:spAutoFit/>
          </a:bodyPr>
          <a:lstStyle/>
          <a:p>
            <a:pPr>
              <a:spcBef>
                <a:spcPct val="50000"/>
              </a:spcBef>
            </a:pPr>
            <a:r>
              <a:rPr lang="ru-RU" sz="2800" b="1" i="1" u="sng" dirty="0">
                <a:solidFill>
                  <a:srgbClr val="FF0000"/>
                </a:solidFill>
              </a:rPr>
              <a:t>Обеспечение единства измерений</a:t>
            </a:r>
            <a:r>
              <a:rPr lang="ru-RU" sz="2800" b="1" i="1" dirty="0">
                <a:solidFill>
                  <a:srgbClr val="006600"/>
                </a:solidFill>
              </a:rPr>
              <a:t> </a:t>
            </a:r>
            <a:r>
              <a:rPr lang="ru-RU" sz="2800" b="1" dirty="0">
                <a:solidFill>
                  <a:srgbClr val="006600"/>
                </a:solidFill>
              </a:rPr>
              <a:t>– </a:t>
            </a:r>
            <a:r>
              <a:rPr lang="ru-RU" sz="2800" b="1" u="sng" dirty="0">
                <a:solidFill>
                  <a:srgbClr val="0000FF"/>
                </a:solidFill>
              </a:rPr>
              <a:t>деятельность метрологических служб</a:t>
            </a:r>
            <a:r>
              <a:rPr lang="ru-RU" sz="2800" b="1" dirty="0">
                <a:solidFill>
                  <a:srgbClr val="0000FF"/>
                </a:solidFill>
              </a:rPr>
              <a:t>,</a:t>
            </a:r>
            <a:r>
              <a:rPr lang="ru-RU" sz="2800" b="1" dirty="0">
                <a:solidFill>
                  <a:srgbClr val="006600"/>
                </a:solidFill>
              </a:rPr>
              <a:t> направленная на достижение и поддержание единства измерений в соответствии с законодательными нормами, установленными </a:t>
            </a:r>
            <a:r>
              <a:rPr lang="ru-RU" sz="2800" b="1" dirty="0" smtClean="0">
                <a:solidFill>
                  <a:srgbClr val="006600"/>
                </a:solidFill>
              </a:rPr>
              <a:t>стандартами </a:t>
            </a:r>
            <a:r>
              <a:rPr lang="ru-RU" sz="2800" b="1" dirty="0">
                <a:solidFill>
                  <a:srgbClr val="006600"/>
                </a:solidFill>
              </a:rPr>
              <a:t>и другими нормативными документами по обеспечению единства измерений.</a:t>
            </a:r>
            <a:endParaRPr lang="ru-RU" sz="2800" b="1" dirty="0">
              <a:solidFill>
                <a:srgbClr val="006600"/>
              </a:solidFill>
              <a:latin typeface="Book Antiqua" pitchFamily="18" charset="0"/>
            </a:endParaRPr>
          </a:p>
        </p:txBody>
      </p:sp>
      <p:sp>
        <p:nvSpPr>
          <p:cNvPr id="4" name="Прямоугольник 3"/>
          <p:cNvSpPr/>
          <p:nvPr/>
        </p:nvSpPr>
        <p:spPr>
          <a:xfrm>
            <a:off x="128601" y="4325590"/>
            <a:ext cx="8891059" cy="2308324"/>
          </a:xfrm>
          <a:prstGeom prst="rect">
            <a:avLst/>
          </a:prstGeom>
          <a:solidFill>
            <a:schemeClr val="tx1"/>
          </a:solidFill>
        </p:spPr>
        <p:txBody>
          <a:bodyPr wrap="square">
            <a:spAutoFit/>
          </a:bodyPr>
          <a:lstStyle/>
          <a:p>
            <a:r>
              <a:rPr lang="ru-RU" sz="2400" b="1" dirty="0">
                <a:solidFill>
                  <a:srgbClr val="FF0000"/>
                </a:solidFill>
              </a:rPr>
              <a:t>Обеспечение единства измерений в стране осуществляется:</a:t>
            </a:r>
          </a:p>
          <a:p>
            <a:pPr marL="804863" lvl="1" indent="-347663">
              <a:buClr>
                <a:srgbClr val="FF0000"/>
              </a:buClr>
              <a:buFont typeface="Wingdings" panose="05000000000000000000" pitchFamily="2" charset="2"/>
              <a:buChar char="Ø"/>
            </a:pPr>
            <a:r>
              <a:rPr lang="ru-RU" sz="2400" b="1" dirty="0" smtClean="0">
                <a:solidFill>
                  <a:srgbClr val="0000FF"/>
                </a:solidFill>
              </a:rPr>
              <a:t>на </a:t>
            </a:r>
            <a:r>
              <a:rPr lang="ru-RU" sz="2400" b="1" dirty="0">
                <a:solidFill>
                  <a:srgbClr val="0000FF"/>
                </a:solidFill>
              </a:rPr>
              <a:t>государственном уровне;</a:t>
            </a:r>
          </a:p>
          <a:p>
            <a:pPr marL="804863" lvl="1" indent="-347663">
              <a:buClr>
                <a:srgbClr val="FF0000"/>
              </a:buClr>
              <a:buFont typeface="Wingdings" panose="05000000000000000000" pitchFamily="2" charset="2"/>
              <a:buChar char="Ø"/>
            </a:pPr>
            <a:r>
              <a:rPr lang="ru-RU" sz="2400" b="1" dirty="0" smtClean="0">
                <a:solidFill>
                  <a:srgbClr val="0000FF"/>
                </a:solidFill>
              </a:rPr>
              <a:t>на </a:t>
            </a:r>
            <a:r>
              <a:rPr lang="ru-RU" sz="2400" b="1" dirty="0">
                <a:solidFill>
                  <a:srgbClr val="0000FF"/>
                </a:solidFill>
              </a:rPr>
              <a:t>уровне федеральных органов исполнительной власти;</a:t>
            </a:r>
          </a:p>
          <a:p>
            <a:pPr marL="804863" lvl="1" indent="-347663">
              <a:buClr>
                <a:srgbClr val="FF0000"/>
              </a:buClr>
              <a:buFont typeface="Wingdings" panose="05000000000000000000" pitchFamily="2" charset="2"/>
              <a:buChar char="Ø"/>
            </a:pPr>
            <a:r>
              <a:rPr lang="ru-RU" sz="2400" b="1" dirty="0" smtClean="0">
                <a:solidFill>
                  <a:srgbClr val="0000FF"/>
                </a:solidFill>
              </a:rPr>
              <a:t>на </a:t>
            </a:r>
            <a:r>
              <a:rPr lang="ru-RU" sz="2400" b="1" dirty="0">
                <a:solidFill>
                  <a:srgbClr val="0000FF"/>
                </a:solidFill>
              </a:rPr>
              <a:t>уровне физических лиц.</a:t>
            </a:r>
          </a:p>
        </p:txBody>
      </p:sp>
    </p:spTree>
    <p:extLst>
      <p:ext uri="{BB962C8B-B14F-4D97-AF65-F5344CB8AC3E}">
        <p14:creationId xmlns:p14="http://schemas.microsoft.com/office/powerpoint/2010/main" val="12779568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8381</TotalTime>
  <Words>5971</Words>
  <Application>Microsoft Office PowerPoint</Application>
  <PresentationFormat>Экран (4:3)</PresentationFormat>
  <Paragraphs>705</Paragraphs>
  <Slides>73</Slides>
  <Notes>46</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73</vt:i4>
      </vt:variant>
    </vt:vector>
  </HeadingPairs>
  <TitlesOfParts>
    <vt:vector size="88" baseType="lpstr">
      <vt:lpstr>Arial Unicode MS</vt:lpstr>
      <vt:lpstr>Arial</vt:lpstr>
      <vt:lpstr>Arial Black</vt:lpstr>
      <vt:lpstr>Book Antiqua</vt:lpstr>
      <vt:lpstr>Calibri</vt:lpstr>
      <vt:lpstr>Century Gothic</vt:lpstr>
      <vt:lpstr>Helvetica Neue</vt:lpstr>
      <vt:lpstr>Merriweather</vt:lpstr>
      <vt:lpstr>PT Sans</vt:lpstr>
      <vt:lpstr>PT Sans Bold</vt:lpstr>
      <vt:lpstr>Times New Roman</vt:lpstr>
      <vt:lpstr>Wingdings</vt:lpstr>
      <vt:lpstr>Wingdings 2</vt:lpstr>
      <vt:lpstr>Wingdings 3</vt:lpstr>
      <vt:lpstr>Сектор</vt:lpstr>
      <vt:lpstr>Презентация PowerPoint</vt:lpstr>
      <vt:lpstr>ТЕМА 2.2  ПРАВОВЫЕ ОСНОВЫ ОБЕСПЕЧЕНИЯ ЕДИНСТВА  измерений  (ОЕИ)</vt:lpstr>
      <vt:lpstr>ТЕМА 2.2 ПРАВОВЫЕ ОСНОВЫ                                                                 ОБЕСПЕЧЕНИЯ ЕДИНСТВА измерений (ОЕИ)</vt:lpstr>
      <vt:lpstr>Презентация PowerPoint</vt:lpstr>
      <vt:lpstr>Презентация PowerPoint</vt:lpstr>
      <vt:lpstr>Обеспечение ЕДИНСТВА ИЗМЕРЕНИЙ  (ОЕИ) </vt:lpstr>
      <vt:lpstr>ОБЕСПЕЧЕНИЕ ЕДИНСТВА ИЗМЕРЕНИЙ (ОЕИ)</vt:lpstr>
      <vt:lpstr>Узаконенные единицы измерений</vt:lpstr>
      <vt:lpstr>ОБЕСПЕЧЕНИЕ ЕДИНСТВА ИЗМЕРЕНИЙ (ОЕИ)</vt:lpstr>
      <vt:lpstr>ОБЕСПЕЧЕНИЕ ЕДИНСТВА ИЗМЕРЕНИЙ (ОЕИ)</vt:lpstr>
      <vt:lpstr>ГОСУДАРСТВЕННАЯ СИСТЕМА ОБЕСПЕЧЕНИЯ ЕДИНСТВА ИЗМЕРЕНИЙ  (ГСИ) </vt:lpstr>
      <vt:lpstr>ГОСУДАРСТВЕННАЯ СИСТЕМА ОБЕСПЕЧЕНИЯ ЕДИНСТВА ИЗМЕРЕНИЙ (ГСИ)</vt:lpstr>
      <vt:lpstr>ГОСУДАРСТВЕННАЯ СИСТЕМА ОБЕСПЕЧЕНИЯ ЕДИНСТВА ИЗМЕРЕНИЙ (ГСИ)</vt:lpstr>
      <vt:lpstr>Государственная система обеспечения единства измерений</vt:lpstr>
      <vt:lpstr>Государственная система обеспечения единства измерений</vt:lpstr>
      <vt:lpstr>Государственная система обеспечения единства измерений</vt:lpstr>
      <vt:lpstr>Структура системы обеспечения единства измерений Российской Федерации </vt:lpstr>
      <vt:lpstr>Структура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Структура системы обеспечения единства измерений Российской Федерации </vt:lpstr>
      <vt:lpstr>СОСТОЯНИЕ ЭТАЛОННОЙ БАЗЫ  РОССИЙСКОЙ ФЕДЕРАЦИИ</vt:lpstr>
      <vt:lpstr>Структура системы обеспечения единства измерений Российской Федерации </vt:lpstr>
      <vt:lpstr>Презентация PowerPoint</vt:lpstr>
      <vt:lpstr>Презентация PowerPoint</vt:lpstr>
      <vt:lpstr>Презентация PowerPoint</vt:lpstr>
      <vt:lpstr>Презентация PowerPoint</vt:lpstr>
      <vt:lpstr>Государственный метрологический контроль и надзор  </vt:lpstr>
      <vt:lpstr>Государственный метрологический контроль и надзор (ГМКиН)</vt:lpstr>
      <vt:lpstr>Государственный метрологический контроль и надзор (ГМКиН)</vt:lpstr>
      <vt:lpstr>Государственный метрологический контроль и надзор (ГМКиН)</vt:lpstr>
      <vt:lpstr>Государственный метрологический контроль и надзор (ГМКиН)</vt:lpstr>
      <vt:lpstr>Государственный метрологический контроль и надзор (ГМКиН)  Поверка и калибровка средств измерений </vt:lpstr>
      <vt:lpstr>Государственный метрологический контроль и надзор  ПОВЕРКА и КАЛИБРОВКА СРЕДСТВ ИЗМЕРЕНИЙ</vt:lpstr>
      <vt:lpstr>Государственный метрологический контроль и надзор  ПОВЕРКА и КАЛИБРОВКА СРЕДСТВ ИЗМЕРЕНИЙ</vt:lpstr>
      <vt:lpstr>Государственный метрологический контроль и надзор  ПОВЕРКА СРЕДСТВ ИЗМЕРЕНИЙ</vt:lpstr>
      <vt:lpstr>Государственный метрологический контроль и надзор  1) ПЕРВИЧНАЯ ПОВЕРКА СРЕДСТВ ИЗМЕРЕНИЙ</vt:lpstr>
      <vt:lpstr>Государственный метрологический контроль и надзор  2) ПЕРЕОДИЧЕСКАЯ ПОВЕРКА СРЕДСТВ ИЗМЕРЕНИЙ</vt:lpstr>
      <vt:lpstr>Государственный метрологический контроль и надзор  3) ВНЕОЧЕРЕДНАЯ ПОВЕРКА СРЕДСТВ ИЗМЕРЕНИЙ</vt:lpstr>
      <vt:lpstr>Государственный метрологический контроль и надзор  4) ИНСПЕКЦИОННАЯ ПОВЕРКА СРЕДСТВ ИЗМЕРЕНИЙ</vt:lpstr>
      <vt:lpstr>Государственный метрологический контроль и надзор  5) ЭКСПЕРТНАЯ ПОВЕРКА СРЕДСТВ ИЗМЕРЕНИЙ</vt:lpstr>
      <vt:lpstr>Государственный метрологический контроль и надзор  СВИДЕТЕЛЬСТВО О ПОВЕРКЕ</vt:lpstr>
      <vt:lpstr>Государственный метрологический контроль и надзор  ПОВЕРКА СРЕДСТВ ИЗМЕРЕНИЙ</vt:lpstr>
      <vt:lpstr>Государственный метрологический контроль и надзор  ПОВЕРКА СРЕДСТВ ИЗМЕРЕНИЙ</vt:lpstr>
      <vt:lpstr>Государственный метрологический контроль и надзор  отличия ПОВЕРКи и калибровки СРЕДСТВ ИЗМЕРЕНИЙ</vt:lpstr>
      <vt:lpstr>Государственный метрологический контроль и надзор  отличия ПОВЕРКи и калибровки СРЕДСТВ ИЗМЕРЕНИЙ</vt:lpstr>
      <vt:lpstr>Государственный метрологический контроль и надзор  ПОВЕРКА СРЕДСТВ ИЗМЕРЕНИЙ</vt:lpstr>
      <vt:lpstr>Государственный метрологический контроль и надзор  отличия ПОВЕРКи и калибровки СРЕДСТВ ИЗМЕРЕНИЙ</vt:lpstr>
      <vt:lpstr>Государственный метрологический контроль и надзор  ПОВЕРКА СРЕДСТВ ИЗМЕРЕНИЙ</vt:lpstr>
      <vt:lpstr>Государственный метрологический контроль и надзор  ПОВЕРКА СРЕДСТВ ИЗМЕРЕНИЙ</vt:lpstr>
      <vt:lpstr>Государственный метрологический контроль и надзор  ПОВЕРКА СРЕДСТВ ИЗМЕРЕНИЙ</vt:lpstr>
      <vt:lpstr>Государственный метрологический контроль и надзор  ПОВЕРКА И КАЛИБРОВКА СРЕДСТВ ИЗМЕРЕНИЙ</vt:lpstr>
      <vt:lpstr>Документальная база Государственной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Документальная база системы обеспечения единства измерений Российской Федерации </vt:lpstr>
      <vt:lpstr>Организация поверочной деятельности в  Российской Федерации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Михаил</dc:creator>
  <cp:lastModifiedBy>user</cp:lastModifiedBy>
  <cp:revision>946</cp:revision>
  <cp:lastPrinted>2017-05-26T04:39:56Z</cp:lastPrinted>
  <dcterms:created xsi:type="dcterms:W3CDTF">2007-12-12T16:22:21Z</dcterms:created>
  <dcterms:modified xsi:type="dcterms:W3CDTF">2021-01-17T19:46:36Z</dcterms:modified>
</cp:coreProperties>
</file>