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4" r:id="rId1"/>
  </p:sldMasterIdLst>
  <p:notesMasterIdLst>
    <p:notesMasterId r:id="rId131"/>
  </p:notesMasterIdLst>
  <p:sldIdLst>
    <p:sldId id="716" r:id="rId2"/>
    <p:sldId id="717" r:id="rId3"/>
    <p:sldId id="475" r:id="rId4"/>
    <p:sldId id="498" r:id="rId5"/>
    <p:sldId id="799" r:id="rId6"/>
    <p:sldId id="474" r:id="rId7"/>
    <p:sldId id="452" r:id="rId8"/>
    <p:sldId id="829" r:id="rId9"/>
    <p:sldId id="713" r:id="rId10"/>
    <p:sldId id="828" r:id="rId11"/>
    <p:sldId id="714" r:id="rId12"/>
    <p:sldId id="761" r:id="rId13"/>
    <p:sldId id="495" r:id="rId14"/>
    <p:sldId id="637" r:id="rId15"/>
    <p:sldId id="770" r:id="rId16"/>
    <p:sldId id="843" r:id="rId17"/>
    <p:sldId id="636" r:id="rId18"/>
    <p:sldId id="844" r:id="rId19"/>
    <p:sldId id="738" r:id="rId20"/>
    <p:sldId id="739" r:id="rId21"/>
    <p:sldId id="810" r:id="rId22"/>
    <p:sldId id="811" r:id="rId23"/>
    <p:sldId id="748" r:id="rId24"/>
    <p:sldId id="749" r:id="rId25"/>
    <p:sldId id="824" r:id="rId26"/>
    <p:sldId id="840" r:id="rId27"/>
    <p:sldId id="804" r:id="rId28"/>
    <p:sldId id="805" r:id="rId29"/>
    <p:sldId id="806" r:id="rId30"/>
    <p:sldId id="807" r:id="rId31"/>
    <p:sldId id="839" r:id="rId32"/>
    <p:sldId id="755" r:id="rId33"/>
    <p:sldId id="752" r:id="rId34"/>
    <p:sldId id="842" r:id="rId35"/>
    <p:sldId id="756" r:id="rId36"/>
    <p:sldId id="841" r:id="rId37"/>
    <p:sldId id="813" r:id="rId38"/>
    <p:sldId id="814" r:id="rId39"/>
    <p:sldId id="815" r:id="rId40"/>
    <p:sldId id="816" r:id="rId41"/>
    <p:sldId id="818" r:id="rId42"/>
    <p:sldId id="758" r:id="rId43"/>
    <p:sldId id="757" r:id="rId44"/>
    <p:sldId id="759" r:id="rId45"/>
    <p:sldId id="760" r:id="rId46"/>
    <p:sldId id="763" r:id="rId47"/>
    <p:sldId id="767" r:id="rId48"/>
    <p:sldId id="766" r:id="rId49"/>
    <p:sldId id="768" r:id="rId50"/>
    <p:sldId id="803" r:id="rId51"/>
    <p:sldId id="781" r:id="rId52"/>
    <p:sldId id="436" r:id="rId53"/>
    <p:sldId id="773" r:id="rId54"/>
    <p:sldId id="774" r:id="rId55"/>
    <p:sldId id="769" r:id="rId56"/>
    <p:sldId id="771" r:id="rId57"/>
    <p:sldId id="772" r:id="rId58"/>
    <p:sldId id="647" r:id="rId59"/>
    <p:sldId id="775" r:id="rId60"/>
    <p:sldId id="776" r:id="rId61"/>
    <p:sldId id="762" r:id="rId62"/>
    <p:sldId id="794" r:id="rId63"/>
    <p:sldId id="795" r:id="rId64"/>
    <p:sldId id="808" r:id="rId65"/>
    <p:sldId id="783" r:id="rId66"/>
    <p:sldId id="655" r:id="rId67"/>
    <p:sldId id="730" r:id="rId68"/>
    <p:sldId id="826" r:id="rId69"/>
    <p:sldId id="523" r:id="rId70"/>
    <p:sldId id="725" r:id="rId71"/>
    <p:sldId id="782" r:id="rId72"/>
    <p:sldId id="724" r:id="rId73"/>
    <p:sldId id="653" r:id="rId74"/>
    <p:sldId id="524" r:id="rId75"/>
    <p:sldId id="654" r:id="rId76"/>
    <p:sldId id="656" r:id="rId77"/>
    <p:sldId id="525" r:id="rId78"/>
    <p:sldId id="526" r:id="rId79"/>
    <p:sldId id="845" r:id="rId80"/>
    <p:sldId id="737" r:id="rId81"/>
    <p:sldId id="735" r:id="rId82"/>
    <p:sldId id="765" r:id="rId83"/>
    <p:sldId id="764" r:id="rId84"/>
    <p:sldId id="745" r:id="rId85"/>
    <p:sldId id="846" r:id="rId86"/>
    <p:sldId id="746" r:id="rId87"/>
    <p:sldId id="809" r:id="rId88"/>
    <p:sldId id="819" r:id="rId89"/>
    <p:sldId id="777" r:id="rId90"/>
    <p:sldId id="778" r:id="rId91"/>
    <p:sldId id="779" r:id="rId92"/>
    <p:sldId id="827" r:id="rId93"/>
    <p:sldId id="734" r:id="rId94"/>
    <p:sldId id="721" r:id="rId95"/>
    <p:sldId id="726" r:id="rId96"/>
    <p:sldId id="727" r:id="rId97"/>
    <p:sldId id="731" r:id="rId98"/>
    <p:sldId id="732" r:id="rId99"/>
    <p:sldId id="812" r:id="rId100"/>
    <p:sldId id="800" r:id="rId101"/>
    <p:sldId id="736" r:id="rId102"/>
    <p:sldId id="733" r:id="rId103"/>
    <p:sldId id="747" r:id="rId104"/>
    <p:sldId id="651" r:id="rId105"/>
    <p:sldId id="728" r:id="rId106"/>
    <p:sldId id="820" r:id="rId107"/>
    <p:sldId id="796" r:id="rId108"/>
    <p:sldId id="797" r:id="rId109"/>
    <p:sldId id="780" r:id="rId110"/>
    <p:sldId id="719" r:id="rId111"/>
    <p:sldId id="571" r:id="rId112"/>
    <p:sldId id="561" r:id="rId113"/>
    <p:sldId id="569" r:id="rId114"/>
    <p:sldId id="562" r:id="rId115"/>
    <p:sldId id="563" r:id="rId116"/>
    <p:sldId id="564" r:id="rId117"/>
    <p:sldId id="578" r:id="rId118"/>
    <p:sldId id="579" r:id="rId119"/>
    <p:sldId id="580" r:id="rId120"/>
    <p:sldId id="581" r:id="rId121"/>
    <p:sldId id="658" r:id="rId122"/>
    <p:sldId id="798" r:id="rId123"/>
    <p:sldId id="583" r:id="rId124"/>
    <p:sldId id="565" r:id="rId125"/>
    <p:sldId id="591" r:id="rId126"/>
    <p:sldId id="570" r:id="rId127"/>
    <p:sldId id="356" r:id="rId128"/>
    <p:sldId id="715" r:id="rId129"/>
    <p:sldId id="633" r:id="rId130"/>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Tahoma" panose="020B0604030504040204" pitchFamily="34" charset="0"/>
        <a:ea typeface="+mn-ea"/>
        <a:cs typeface="+mn-cs"/>
      </a:defRPr>
    </a:lvl1pPr>
    <a:lvl2pPr marL="457200" algn="l" rtl="0" fontAlgn="base">
      <a:spcBef>
        <a:spcPct val="0"/>
      </a:spcBef>
      <a:spcAft>
        <a:spcPct val="0"/>
      </a:spcAft>
      <a:defRPr kern="1200">
        <a:solidFill>
          <a:schemeClr val="tx1"/>
        </a:solidFill>
        <a:latin typeface="Tahoma" panose="020B0604030504040204" pitchFamily="34" charset="0"/>
        <a:ea typeface="+mn-ea"/>
        <a:cs typeface="+mn-cs"/>
      </a:defRPr>
    </a:lvl2pPr>
    <a:lvl3pPr marL="914400" algn="l" rtl="0" fontAlgn="base">
      <a:spcBef>
        <a:spcPct val="0"/>
      </a:spcBef>
      <a:spcAft>
        <a:spcPct val="0"/>
      </a:spcAft>
      <a:defRPr kern="1200">
        <a:solidFill>
          <a:schemeClr val="tx1"/>
        </a:solidFill>
        <a:latin typeface="Tahoma" panose="020B0604030504040204" pitchFamily="34" charset="0"/>
        <a:ea typeface="+mn-ea"/>
        <a:cs typeface="+mn-cs"/>
      </a:defRPr>
    </a:lvl3pPr>
    <a:lvl4pPr marL="1371600" algn="l" rtl="0" fontAlgn="base">
      <a:spcBef>
        <a:spcPct val="0"/>
      </a:spcBef>
      <a:spcAft>
        <a:spcPct val="0"/>
      </a:spcAft>
      <a:defRPr kern="1200">
        <a:solidFill>
          <a:schemeClr val="tx1"/>
        </a:solidFill>
        <a:latin typeface="Tahoma" panose="020B0604030504040204" pitchFamily="34" charset="0"/>
        <a:ea typeface="+mn-ea"/>
        <a:cs typeface="+mn-cs"/>
      </a:defRPr>
    </a:lvl4pPr>
    <a:lvl5pPr marL="1828800" algn="l" rtl="0" fontAlgn="base">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00D0"/>
    <a:srgbClr val="006600"/>
    <a:srgbClr val="FFFFFF"/>
    <a:srgbClr val="0000CC"/>
    <a:srgbClr val="CCFFFF"/>
    <a:srgbClr val="CCFFCC"/>
    <a:srgbClr val="FF00FF"/>
    <a:srgbClr val="0000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642" autoAdjust="0"/>
    <p:restoredTop sz="89005" autoAdjust="0"/>
  </p:normalViewPr>
  <p:slideViewPr>
    <p:cSldViewPr>
      <p:cViewPr varScale="1">
        <p:scale>
          <a:sx n="91" d="100"/>
          <a:sy n="91" d="100"/>
        </p:scale>
        <p:origin x="1242" y="90"/>
      </p:cViewPr>
      <p:guideLst/>
    </p:cSldViewPr>
  </p:slideViewPr>
  <p:outlineViewPr>
    <p:cViewPr>
      <p:scale>
        <a:sx n="33" d="100"/>
        <a:sy n="33" d="100"/>
      </p:scale>
      <p:origin x="0" y="-5220"/>
    </p:cViewPr>
  </p:outlineViewPr>
  <p:notesTextViewPr>
    <p:cViewPr>
      <p:scale>
        <a:sx n="100" d="100"/>
        <a:sy n="100" d="100"/>
      </p:scale>
      <p:origin x="0" y="0"/>
    </p:cViewPr>
  </p:notesTextViewPr>
  <p:sorterViewPr>
    <p:cViewPr>
      <p:scale>
        <a:sx n="66" d="100"/>
        <a:sy n="66" d="100"/>
      </p:scale>
      <p:origin x="0" y="696"/>
    </p:cViewPr>
  </p:sorterViewPr>
  <p:gridSpacing cx="36004" cy="36004"/>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atin typeface="Arial" charset="0"/>
              </a:defRPr>
            </a:lvl1pPr>
          </a:lstStyle>
          <a:p>
            <a:pPr>
              <a:defRPr/>
            </a:pPr>
            <a:endParaRPr lang="ru-RU"/>
          </a:p>
        </p:txBody>
      </p:sp>
      <p:sp>
        <p:nvSpPr>
          <p:cNvPr id="409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atin typeface="Arial" charset="0"/>
              </a:defRPr>
            </a:lvl1pPr>
          </a:lstStyle>
          <a:p>
            <a:pPr>
              <a:defRPr/>
            </a:pPr>
            <a:endParaRPr lang="ru-RU"/>
          </a:p>
        </p:txBody>
      </p:sp>
      <p:sp>
        <p:nvSpPr>
          <p:cNvPr id="399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p>
        </p:txBody>
      </p:sp>
      <p:sp>
        <p:nvSpPr>
          <p:cNvPr id="410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atin typeface="Arial" charset="0"/>
              </a:defRPr>
            </a:lvl1pPr>
          </a:lstStyle>
          <a:p>
            <a:pPr>
              <a:defRPr/>
            </a:pPr>
            <a:endParaRPr lang="ru-RU"/>
          </a:p>
        </p:txBody>
      </p:sp>
      <p:sp>
        <p:nvSpPr>
          <p:cNvPr id="410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DBB5CD27-577B-48BB-88CF-523D38A15013}" type="slidenum">
              <a:rPr lang="ru-RU" altLang="ru-RU"/>
              <a:pPr/>
              <a:t>‹#›</a:t>
            </a:fld>
            <a:endParaRPr lang="ru-RU" altLang="ru-RU"/>
          </a:p>
        </p:txBody>
      </p:sp>
    </p:spTree>
    <p:extLst>
      <p:ext uri="{BB962C8B-B14F-4D97-AF65-F5344CB8AC3E}">
        <p14:creationId xmlns:p14="http://schemas.microsoft.com/office/powerpoint/2010/main" val="120036305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3BF9D004-0297-444A-9403-32D94099DA29}" type="slidenum">
              <a:rPr lang="ru-RU" smtClean="0"/>
              <a:pPr/>
              <a:t>2</a:t>
            </a:fld>
            <a:endParaRPr lang="ru-RU"/>
          </a:p>
        </p:txBody>
      </p:sp>
    </p:spTree>
    <p:extLst>
      <p:ext uri="{BB962C8B-B14F-4D97-AF65-F5344CB8AC3E}">
        <p14:creationId xmlns:p14="http://schemas.microsoft.com/office/powerpoint/2010/main" val="16195756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4096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ru-RU" smtClean="0"/>
          </a:p>
        </p:txBody>
      </p:sp>
    </p:spTree>
    <p:extLst>
      <p:ext uri="{BB962C8B-B14F-4D97-AF65-F5344CB8AC3E}">
        <p14:creationId xmlns:p14="http://schemas.microsoft.com/office/powerpoint/2010/main" val="8574945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3891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ru-RU" smtClean="0"/>
          </a:p>
        </p:txBody>
      </p:sp>
    </p:spTree>
    <p:extLst>
      <p:ext uri="{BB962C8B-B14F-4D97-AF65-F5344CB8AC3E}">
        <p14:creationId xmlns:p14="http://schemas.microsoft.com/office/powerpoint/2010/main" val="25511685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4"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38915"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ru-RU" smtClean="0"/>
          </a:p>
        </p:txBody>
      </p:sp>
    </p:spTree>
    <p:extLst>
      <p:ext uri="{BB962C8B-B14F-4D97-AF65-F5344CB8AC3E}">
        <p14:creationId xmlns:p14="http://schemas.microsoft.com/office/powerpoint/2010/main" val="42289877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2D5B119-BCF8-4727-AC5C-B3FEC69A8B50}" type="slidenum">
              <a:rPr lang="ru-RU" smtClean="0"/>
              <a:pPr/>
              <a:t>50</a:t>
            </a:fld>
            <a:endParaRPr lang="ru-RU"/>
          </a:p>
        </p:txBody>
      </p:sp>
    </p:spTree>
    <p:extLst>
      <p:ext uri="{BB962C8B-B14F-4D97-AF65-F5344CB8AC3E}">
        <p14:creationId xmlns:p14="http://schemas.microsoft.com/office/powerpoint/2010/main" val="37548968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41987"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ru-RU" smtClean="0"/>
          </a:p>
        </p:txBody>
      </p:sp>
    </p:spTree>
    <p:extLst>
      <p:ext uri="{BB962C8B-B14F-4D97-AF65-F5344CB8AC3E}">
        <p14:creationId xmlns:p14="http://schemas.microsoft.com/office/powerpoint/2010/main" val="1335763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2D5B119-BCF8-4727-AC5C-B3FEC69A8B50}" type="slidenum">
              <a:rPr lang="ru-RU" smtClean="0"/>
              <a:pPr/>
              <a:t>64</a:t>
            </a:fld>
            <a:endParaRPr lang="ru-RU"/>
          </a:p>
        </p:txBody>
      </p:sp>
    </p:spTree>
    <p:extLst>
      <p:ext uri="{BB962C8B-B14F-4D97-AF65-F5344CB8AC3E}">
        <p14:creationId xmlns:p14="http://schemas.microsoft.com/office/powerpoint/2010/main" val="1799593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3BF9D004-0297-444A-9403-32D94099DA29}" type="slidenum">
              <a:rPr lang="ru-RU" smtClean="0"/>
              <a:pPr/>
              <a:t>110</a:t>
            </a:fld>
            <a:endParaRPr lang="ru-RU"/>
          </a:p>
        </p:txBody>
      </p:sp>
    </p:spTree>
    <p:extLst>
      <p:ext uri="{BB962C8B-B14F-4D97-AF65-F5344CB8AC3E}">
        <p14:creationId xmlns:p14="http://schemas.microsoft.com/office/powerpoint/2010/main" val="2861196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8773B190-C1CA-49AD-820D-CB455D0397AC}" type="slidenum">
              <a:rPr lang="ru-RU" smtClean="0"/>
              <a:pPr/>
              <a:t>128</a:t>
            </a:fld>
            <a:endParaRPr lang="ru-RU"/>
          </a:p>
        </p:txBody>
      </p:sp>
    </p:spTree>
    <p:extLst>
      <p:ext uri="{BB962C8B-B14F-4D97-AF65-F5344CB8AC3E}">
        <p14:creationId xmlns:p14="http://schemas.microsoft.com/office/powerpoint/2010/main" val="534671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BB5CD27-577B-48BB-88CF-523D38A15013}" type="slidenum">
              <a:rPr lang="ru-RU" altLang="ru-RU" smtClean="0"/>
              <a:pPr/>
              <a:t>4</a:t>
            </a:fld>
            <a:endParaRPr lang="ru-RU" altLang="ru-RU"/>
          </a:p>
        </p:txBody>
      </p:sp>
    </p:spTree>
    <p:extLst>
      <p:ext uri="{BB962C8B-B14F-4D97-AF65-F5344CB8AC3E}">
        <p14:creationId xmlns:p14="http://schemas.microsoft.com/office/powerpoint/2010/main" val="2479163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a:p>
        </p:txBody>
      </p:sp>
      <p:sp>
        <p:nvSpPr>
          <p:cNvPr id="4" name="Номер слайда 3"/>
          <p:cNvSpPr>
            <a:spLocks noGrp="1"/>
          </p:cNvSpPr>
          <p:nvPr>
            <p:ph type="sldNum" sz="quarter" idx="10"/>
          </p:nvPr>
        </p:nvSpPr>
        <p:spPr/>
        <p:txBody>
          <a:bodyPr/>
          <a:lstStyle/>
          <a:p>
            <a:fld id="{3BF9D004-0297-444A-9403-32D94099DA29}" type="slidenum">
              <a:rPr lang="ru-RU" smtClean="0"/>
              <a:pPr/>
              <a:t>8</a:t>
            </a:fld>
            <a:endParaRPr lang="ru-RU"/>
          </a:p>
        </p:txBody>
      </p:sp>
    </p:spTree>
    <p:extLst>
      <p:ext uri="{BB962C8B-B14F-4D97-AF65-F5344CB8AC3E}">
        <p14:creationId xmlns:p14="http://schemas.microsoft.com/office/powerpoint/2010/main" val="11029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DBB5CD27-577B-48BB-88CF-523D38A15013}" type="slidenum">
              <a:rPr lang="ru-RU" altLang="ru-RU" smtClean="0"/>
              <a:pPr/>
              <a:t>9</a:t>
            </a:fld>
            <a:endParaRPr lang="ru-RU" altLang="ru-RU"/>
          </a:p>
        </p:txBody>
      </p:sp>
    </p:spTree>
    <p:extLst>
      <p:ext uri="{BB962C8B-B14F-4D97-AF65-F5344CB8AC3E}">
        <p14:creationId xmlns:p14="http://schemas.microsoft.com/office/powerpoint/2010/main" val="30279896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2" name="Rectangle 1"/>
          <p:cNvSpPr>
            <a:spLocks noGrp="1" noRot="1" noChangeAspect="1" noChangeArrowheads="1" noTextEdit="1"/>
          </p:cNvSpPr>
          <p:nvPr>
            <p:ph type="sldImg"/>
          </p:nvPr>
        </p:nvSpPr>
        <p:spPr>
          <a:xfrm>
            <a:off x="1143000" y="695325"/>
            <a:ext cx="4572000" cy="3429000"/>
          </a:xfrm>
          <a:solidFill>
            <a:srgbClr val="FFFFFF"/>
          </a:solidFill>
          <a:ln>
            <a:solidFill>
              <a:srgbClr val="000000"/>
            </a:solidFill>
            <a:miter lim="800000"/>
            <a:headEnd/>
            <a:tailEnd/>
          </a:ln>
        </p:spPr>
      </p:sp>
      <p:sp>
        <p:nvSpPr>
          <p:cNvPr id="35843" name="Rectangle 2"/>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ru-RU" altLang="ru-RU" smtClean="0"/>
          </a:p>
        </p:txBody>
      </p:sp>
    </p:spTree>
    <p:extLst>
      <p:ext uri="{BB962C8B-B14F-4D97-AF65-F5344CB8AC3E}">
        <p14:creationId xmlns:p14="http://schemas.microsoft.com/office/powerpoint/2010/main" val="806528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2D5B119-BCF8-4727-AC5C-B3FEC69A8B50}" type="slidenum">
              <a:rPr lang="ru-RU" smtClean="0"/>
              <a:pPr/>
              <a:t>21</a:t>
            </a:fld>
            <a:endParaRPr lang="ru-RU"/>
          </a:p>
        </p:txBody>
      </p:sp>
    </p:spTree>
    <p:extLst>
      <p:ext uri="{BB962C8B-B14F-4D97-AF65-F5344CB8AC3E}">
        <p14:creationId xmlns:p14="http://schemas.microsoft.com/office/powerpoint/2010/main" val="3227650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2D5B119-BCF8-4727-AC5C-B3FEC69A8B50}" type="slidenum">
              <a:rPr lang="ru-RU" smtClean="0"/>
              <a:pPr/>
              <a:t>27</a:t>
            </a:fld>
            <a:endParaRPr lang="ru-RU"/>
          </a:p>
        </p:txBody>
      </p:sp>
    </p:spTree>
    <p:extLst>
      <p:ext uri="{BB962C8B-B14F-4D97-AF65-F5344CB8AC3E}">
        <p14:creationId xmlns:p14="http://schemas.microsoft.com/office/powerpoint/2010/main" val="35646073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2D5B119-BCF8-4727-AC5C-B3FEC69A8B50}" type="slidenum">
              <a:rPr lang="ru-RU" smtClean="0"/>
              <a:pPr/>
              <a:t>29</a:t>
            </a:fld>
            <a:endParaRPr lang="ru-RU"/>
          </a:p>
        </p:txBody>
      </p:sp>
    </p:spTree>
    <p:extLst>
      <p:ext uri="{BB962C8B-B14F-4D97-AF65-F5344CB8AC3E}">
        <p14:creationId xmlns:p14="http://schemas.microsoft.com/office/powerpoint/2010/main" val="3830098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42D5B119-BCF8-4727-AC5C-B3FEC69A8B50}" type="slidenum">
              <a:rPr lang="ru-RU" smtClean="0"/>
              <a:pPr/>
              <a:t>31</a:t>
            </a:fld>
            <a:endParaRPr lang="ru-RU"/>
          </a:p>
        </p:txBody>
      </p:sp>
    </p:spTree>
    <p:extLst>
      <p:ext uri="{BB962C8B-B14F-4D97-AF65-F5344CB8AC3E}">
        <p14:creationId xmlns:p14="http://schemas.microsoft.com/office/powerpoint/2010/main" val="139625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36546" name="Rectangle 2"/>
          <p:cNvSpPr>
            <a:spLocks noGrp="1" noChangeArrowheads="1"/>
          </p:cNvSpPr>
          <p:nvPr>
            <p:ph type="ctrTitle" sz="quarter"/>
          </p:nvPr>
        </p:nvSpPr>
        <p:spPr>
          <a:xfrm>
            <a:off x="685800" y="1676400"/>
            <a:ext cx="7772400" cy="1828800"/>
          </a:xfrm>
        </p:spPr>
        <p:txBody>
          <a:bodyPr/>
          <a:lstStyle>
            <a:lvl1pPr>
              <a:defRPr/>
            </a:lvl1pPr>
          </a:lstStyle>
          <a:p>
            <a:pPr lvl="0"/>
            <a:r>
              <a:rPr lang="ru-RU" noProof="0" smtClean="0"/>
              <a:t>Образец заголовка</a:t>
            </a:r>
          </a:p>
        </p:txBody>
      </p:sp>
      <p:sp>
        <p:nvSpPr>
          <p:cNvPr id="236547"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pPr lvl="0"/>
            <a:r>
              <a:rPr lang="ru-RU" noProof="0" smtClean="0"/>
              <a:t>Образец подзаголовка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6" name="Rectangle 6"/>
          <p:cNvSpPr>
            <a:spLocks noGrp="1" noChangeArrowheads="1"/>
          </p:cNvSpPr>
          <p:nvPr>
            <p:ph type="sldNum" sz="quarter" idx="12"/>
          </p:nvPr>
        </p:nvSpPr>
        <p:spPr>
          <a:ln/>
        </p:spPr>
        <p:txBody>
          <a:bodyPr/>
          <a:lstStyle>
            <a:lvl1pPr>
              <a:defRPr/>
            </a:lvl1pPr>
          </a:lstStyle>
          <a:p>
            <a:fld id="{E6D96EDC-A732-415D-84CE-790CD1E46DDC}" type="slidenum">
              <a:rPr lang="ru-RU" altLang="ru-RU"/>
              <a:pPr/>
              <a:t>‹#›</a:t>
            </a:fld>
            <a:endParaRPr lang="ru-RU" altLang="ru-RU"/>
          </a:p>
        </p:txBody>
      </p:sp>
    </p:spTree>
    <p:extLst>
      <p:ext uri="{BB962C8B-B14F-4D97-AF65-F5344CB8AC3E}">
        <p14:creationId xmlns:p14="http://schemas.microsoft.com/office/powerpoint/2010/main" val="1819156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6" name="Rectangle 6"/>
          <p:cNvSpPr>
            <a:spLocks noGrp="1" noChangeArrowheads="1"/>
          </p:cNvSpPr>
          <p:nvPr>
            <p:ph type="sldNum" sz="quarter" idx="12"/>
          </p:nvPr>
        </p:nvSpPr>
        <p:spPr>
          <a:ln/>
        </p:spPr>
        <p:txBody>
          <a:bodyPr/>
          <a:lstStyle>
            <a:lvl1pPr>
              <a:defRPr/>
            </a:lvl1pPr>
          </a:lstStyle>
          <a:p>
            <a:fld id="{129AB593-6025-47D8-83DE-39CD3F7A7F95}" type="slidenum">
              <a:rPr lang="ru-RU" altLang="ru-RU"/>
              <a:pPr/>
              <a:t>‹#›</a:t>
            </a:fld>
            <a:endParaRPr lang="ru-RU" altLang="ru-RU"/>
          </a:p>
        </p:txBody>
      </p:sp>
    </p:spTree>
    <p:extLst>
      <p:ext uri="{BB962C8B-B14F-4D97-AF65-F5344CB8AC3E}">
        <p14:creationId xmlns:p14="http://schemas.microsoft.com/office/powerpoint/2010/main" val="4272667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381000"/>
            <a:ext cx="2057400" cy="57150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381000"/>
            <a:ext cx="6019800" cy="57150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6" name="Rectangle 6"/>
          <p:cNvSpPr>
            <a:spLocks noGrp="1" noChangeArrowheads="1"/>
          </p:cNvSpPr>
          <p:nvPr>
            <p:ph type="sldNum" sz="quarter" idx="12"/>
          </p:nvPr>
        </p:nvSpPr>
        <p:spPr>
          <a:ln/>
        </p:spPr>
        <p:txBody>
          <a:bodyPr/>
          <a:lstStyle>
            <a:lvl1pPr>
              <a:defRPr/>
            </a:lvl1pPr>
          </a:lstStyle>
          <a:p>
            <a:fld id="{FA8E5DBD-7680-4547-8685-90276AAEF64B}" type="slidenum">
              <a:rPr lang="ru-RU" altLang="ru-RU"/>
              <a:pPr/>
              <a:t>‹#›</a:t>
            </a:fld>
            <a:endParaRPr lang="ru-RU" altLang="ru-RU"/>
          </a:p>
        </p:txBody>
      </p:sp>
    </p:spTree>
    <p:extLst>
      <p:ext uri="{BB962C8B-B14F-4D97-AF65-F5344CB8AC3E}">
        <p14:creationId xmlns:p14="http://schemas.microsoft.com/office/powerpoint/2010/main" val="1308748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Заголовок, текст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7" name="Rectangle 6"/>
          <p:cNvSpPr>
            <a:spLocks noGrp="1" noChangeArrowheads="1"/>
          </p:cNvSpPr>
          <p:nvPr>
            <p:ph type="sldNum" sz="quarter" idx="12"/>
          </p:nvPr>
        </p:nvSpPr>
        <p:spPr>
          <a:ln/>
        </p:spPr>
        <p:txBody>
          <a:bodyPr/>
          <a:lstStyle>
            <a:lvl1pPr>
              <a:defRPr/>
            </a:lvl1pPr>
          </a:lstStyle>
          <a:p>
            <a:fld id="{4856B1A2-C6CB-402E-AF5D-BF6BABB5D10D}" type="slidenum">
              <a:rPr lang="ru-RU" altLang="ru-RU"/>
              <a:pPr/>
              <a:t>‹#›</a:t>
            </a:fld>
            <a:endParaRPr lang="ru-RU" altLang="ru-RU"/>
          </a:p>
        </p:txBody>
      </p:sp>
    </p:spTree>
    <p:extLst>
      <p:ext uri="{BB962C8B-B14F-4D97-AF65-F5344CB8AC3E}">
        <p14:creationId xmlns:p14="http://schemas.microsoft.com/office/powerpoint/2010/main" val="4748364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Заголовок, текст и 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457200" y="1981200"/>
            <a:ext cx="40386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quarter" idx="2"/>
          </p:nvPr>
        </p:nvSpPr>
        <p:spPr>
          <a:xfrm>
            <a:off x="4648200" y="19812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Объект 4"/>
          <p:cNvSpPr>
            <a:spLocks noGrp="1"/>
          </p:cNvSpPr>
          <p:nvPr>
            <p:ph sz="quarter" idx="3"/>
          </p:nvPr>
        </p:nvSpPr>
        <p:spPr>
          <a:xfrm>
            <a:off x="4648200" y="4114800"/>
            <a:ext cx="4038600" cy="1981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Rectangle 4"/>
          <p:cNvSpPr>
            <a:spLocks noGrp="1" noChangeArrowheads="1"/>
          </p:cNvSpPr>
          <p:nvPr>
            <p:ph type="dt" sz="half" idx="10"/>
          </p:nvPr>
        </p:nvSpPr>
        <p:spPr>
          <a:ln/>
        </p:spPr>
        <p:txBody>
          <a:bodyPr/>
          <a:lstStyle>
            <a:lvl1pPr>
              <a:defRPr/>
            </a:lvl1pPr>
          </a:lstStyle>
          <a:p>
            <a:pPr>
              <a:defRPr/>
            </a:pPr>
            <a:endParaRPr lang="ru-RU"/>
          </a:p>
        </p:txBody>
      </p:sp>
      <p:sp>
        <p:nvSpPr>
          <p:cNvPr id="7"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8" name="Rectangle 6"/>
          <p:cNvSpPr>
            <a:spLocks noGrp="1" noChangeArrowheads="1"/>
          </p:cNvSpPr>
          <p:nvPr>
            <p:ph type="sldNum" sz="quarter" idx="12"/>
          </p:nvPr>
        </p:nvSpPr>
        <p:spPr>
          <a:ln/>
        </p:spPr>
        <p:txBody>
          <a:bodyPr/>
          <a:lstStyle>
            <a:lvl1pPr>
              <a:defRPr/>
            </a:lvl1pPr>
          </a:lstStyle>
          <a:p>
            <a:fld id="{04F836D5-801B-4319-B1A7-62FD1DF5D2FF}" type="slidenum">
              <a:rPr lang="ru-RU" altLang="ru-RU"/>
              <a:pPr/>
              <a:t>‹#›</a:t>
            </a:fld>
            <a:endParaRPr lang="ru-RU" altLang="ru-RU"/>
          </a:p>
        </p:txBody>
      </p:sp>
    </p:spTree>
    <p:extLst>
      <p:ext uri="{BB962C8B-B14F-4D97-AF65-F5344CB8AC3E}">
        <p14:creationId xmlns:p14="http://schemas.microsoft.com/office/powerpoint/2010/main" val="2559636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verTx">
  <p:cSld name="Заголовок и объект над текстом">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8229600" cy="21859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3938588"/>
            <a:ext cx="8229600" cy="218757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fld id="{0DDDE507-87B9-4CD2-B215-131FC5E90C87}" type="slidenum">
              <a:rPr lang="ru-RU" altLang="ru-RU"/>
              <a:pPr/>
              <a:t>‹#›</a:t>
            </a:fld>
            <a:endParaRPr lang="ru-RU" altLang="ru-RU"/>
          </a:p>
        </p:txBody>
      </p:sp>
    </p:spTree>
    <p:extLst>
      <p:ext uri="{BB962C8B-B14F-4D97-AF65-F5344CB8AC3E}">
        <p14:creationId xmlns:p14="http://schemas.microsoft.com/office/powerpoint/2010/main" val="2323997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bl">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381000"/>
            <a:ext cx="8229600" cy="1371600"/>
          </a:xfrm>
        </p:spPr>
        <p:txBody>
          <a:bodyPr/>
          <a:lstStyle/>
          <a:p>
            <a:r>
              <a:rPr lang="ru-RU" smtClean="0"/>
              <a:t>Образец заголовка</a:t>
            </a:r>
            <a:endParaRPr lang="ru-RU"/>
          </a:p>
        </p:txBody>
      </p:sp>
      <p:sp>
        <p:nvSpPr>
          <p:cNvPr id="3" name="Таблица 2"/>
          <p:cNvSpPr>
            <a:spLocks noGrp="1"/>
          </p:cNvSpPr>
          <p:nvPr>
            <p:ph type="tbl" idx="1"/>
          </p:nvPr>
        </p:nvSpPr>
        <p:spPr>
          <a:xfrm>
            <a:off x="457200" y="1981200"/>
            <a:ext cx="8229600" cy="4114800"/>
          </a:xfrm>
        </p:spPr>
        <p:txBody>
          <a:bodyPr/>
          <a:lstStyle/>
          <a:p>
            <a:endParaRPr lang="ru-RU"/>
          </a:p>
        </p:txBody>
      </p:sp>
      <p:sp>
        <p:nvSpPr>
          <p:cNvPr id="4" name="Дата 3"/>
          <p:cNvSpPr>
            <a:spLocks noGrp="1"/>
          </p:cNvSpPr>
          <p:nvPr>
            <p:ph type="dt" sz="half" idx="10"/>
          </p:nvPr>
        </p:nvSpPr>
        <p:spPr>
          <a:xfrm>
            <a:off x="457200" y="6245225"/>
            <a:ext cx="2133600" cy="476250"/>
          </a:xfrm>
        </p:spPr>
        <p:txBody>
          <a:bodyPr/>
          <a:lstStyle>
            <a:lvl1pPr>
              <a:defRPr/>
            </a:lvl1pPr>
          </a:lstStyle>
          <a:p>
            <a:endParaRPr lang="ru-RU" altLang="ru-RU"/>
          </a:p>
        </p:txBody>
      </p:sp>
      <p:sp>
        <p:nvSpPr>
          <p:cNvPr id="5" name="Нижний колонтитул 4"/>
          <p:cNvSpPr>
            <a:spLocks noGrp="1"/>
          </p:cNvSpPr>
          <p:nvPr>
            <p:ph type="ftr" sz="quarter" idx="11"/>
          </p:nvPr>
        </p:nvSpPr>
        <p:spPr>
          <a:xfrm>
            <a:off x="3124200" y="6245225"/>
            <a:ext cx="2895600" cy="476250"/>
          </a:xfrm>
        </p:spPr>
        <p:txBody>
          <a:bodyPr/>
          <a:lstStyle>
            <a:lvl1pPr>
              <a:defRPr/>
            </a:lvl1pPr>
          </a:lstStyle>
          <a:p>
            <a:endParaRPr lang="ru-RU" altLang="ru-RU"/>
          </a:p>
        </p:txBody>
      </p:sp>
      <p:sp>
        <p:nvSpPr>
          <p:cNvPr id="6" name="Номер слайда 5"/>
          <p:cNvSpPr>
            <a:spLocks noGrp="1"/>
          </p:cNvSpPr>
          <p:nvPr>
            <p:ph type="sldNum" sz="quarter" idx="12"/>
          </p:nvPr>
        </p:nvSpPr>
        <p:spPr>
          <a:xfrm>
            <a:off x="6553200" y="6245225"/>
            <a:ext cx="2133600" cy="476250"/>
          </a:xfrm>
        </p:spPr>
        <p:txBody>
          <a:bodyPr/>
          <a:lstStyle>
            <a:lvl1pPr>
              <a:defRPr/>
            </a:lvl1pPr>
          </a:lstStyle>
          <a:p>
            <a:fld id="{0A94B7FF-878E-48F1-BFCA-00DEE5E00BA9}" type="slidenum">
              <a:rPr lang="ru-RU" altLang="ru-RU"/>
              <a:pPr/>
              <a:t>‹#›</a:t>
            </a:fld>
            <a:endParaRPr lang="ru-RU" altLang="ru-RU"/>
          </a:p>
        </p:txBody>
      </p:sp>
    </p:spTree>
    <p:extLst>
      <p:ext uri="{BB962C8B-B14F-4D97-AF65-F5344CB8AC3E}">
        <p14:creationId xmlns:p14="http://schemas.microsoft.com/office/powerpoint/2010/main" val="1595577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6" name="Rectangle 6"/>
          <p:cNvSpPr>
            <a:spLocks noGrp="1" noChangeArrowheads="1"/>
          </p:cNvSpPr>
          <p:nvPr>
            <p:ph type="sldNum" sz="quarter" idx="12"/>
          </p:nvPr>
        </p:nvSpPr>
        <p:spPr>
          <a:ln/>
        </p:spPr>
        <p:txBody>
          <a:bodyPr/>
          <a:lstStyle>
            <a:lvl1pPr>
              <a:defRPr/>
            </a:lvl1pPr>
          </a:lstStyle>
          <a:p>
            <a:fld id="{8ECB82BE-41FA-49F3-8D33-63598FF9054F}" type="slidenum">
              <a:rPr lang="ru-RU" altLang="ru-RU"/>
              <a:pPr/>
              <a:t>‹#›</a:t>
            </a:fld>
            <a:endParaRPr lang="ru-RU" altLang="ru-RU"/>
          </a:p>
        </p:txBody>
      </p:sp>
    </p:spTree>
    <p:extLst>
      <p:ext uri="{BB962C8B-B14F-4D97-AF65-F5344CB8AC3E}">
        <p14:creationId xmlns:p14="http://schemas.microsoft.com/office/powerpoint/2010/main" val="2229350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6" name="Rectangle 6"/>
          <p:cNvSpPr>
            <a:spLocks noGrp="1" noChangeArrowheads="1"/>
          </p:cNvSpPr>
          <p:nvPr>
            <p:ph type="sldNum" sz="quarter" idx="12"/>
          </p:nvPr>
        </p:nvSpPr>
        <p:spPr>
          <a:ln/>
        </p:spPr>
        <p:txBody>
          <a:bodyPr/>
          <a:lstStyle>
            <a:lvl1pPr>
              <a:defRPr/>
            </a:lvl1pPr>
          </a:lstStyle>
          <a:p>
            <a:fld id="{0CE67C31-A720-4DF1-9981-D07296F88CA1}" type="slidenum">
              <a:rPr lang="ru-RU" altLang="ru-RU"/>
              <a:pPr/>
              <a:t>‹#›</a:t>
            </a:fld>
            <a:endParaRPr lang="ru-RU" altLang="ru-RU"/>
          </a:p>
        </p:txBody>
      </p:sp>
    </p:spTree>
    <p:extLst>
      <p:ext uri="{BB962C8B-B14F-4D97-AF65-F5344CB8AC3E}">
        <p14:creationId xmlns:p14="http://schemas.microsoft.com/office/powerpoint/2010/main" val="1187988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7" name="Rectangle 6"/>
          <p:cNvSpPr>
            <a:spLocks noGrp="1" noChangeArrowheads="1"/>
          </p:cNvSpPr>
          <p:nvPr>
            <p:ph type="sldNum" sz="quarter" idx="12"/>
          </p:nvPr>
        </p:nvSpPr>
        <p:spPr>
          <a:ln/>
        </p:spPr>
        <p:txBody>
          <a:bodyPr/>
          <a:lstStyle>
            <a:lvl1pPr>
              <a:defRPr/>
            </a:lvl1pPr>
          </a:lstStyle>
          <a:p>
            <a:fld id="{F3720C89-8B64-45F5-B1CA-47B9C93746CF}" type="slidenum">
              <a:rPr lang="ru-RU" altLang="ru-RU"/>
              <a:pPr/>
              <a:t>‹#›</a:t>
            </a:fld>
            <a:endParaRPr lang="ru-RU" altLang="ru-RU"/>
          </a:p>
        </p:txBody>
      </p:sp>
    </p:spTree>
    <p:extLst>
      <p:ext uri="{BB962C8B-B14F-4D97-AF65-F5344CB8AC3E}">
        <p14:creationId xmlns:p14="http://schemas.microsoft.com/office/powerpoint/2010/main" val="1565242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9" name="Rectangle 6"/>
          <p:cNvSpPr>
            <a:spLocks noGrp="1" noChangeArrowheads="1"/>
          </p:cNvSpPr>
          <p:nvPr>
            <p:ph type="sldNum" sz="quarter" idx="12"/>
          </p:nvPr>
        </p:nvSpPr>
        <p:spPr>
          <a:ln/>
        </p:spPr>
        <p:txBody>
          <a:bodyPr/>
          <a:lstStyle>
            <a:lvl1pPr>
              <a:defRPr/>
            </a:lvl1pPr>
          </a:lstStyle>
          <a:p>
            <a:fld id="{B156C502-0FDA-407E-A2F5-C5A87EB5407D}" type="slidenum">
              <a:rPr lang="ru-RU" altLang="ru-RU"/>
              <a:pPr/>
              <a:t>‹#›</a:t>
            </a:fld>
            <a:endParaRPr lang="ru-RU" altLang="ru-RU"/>
          </a:p>
        </p:txBody>
      </p:sp>
    </p:spTree>
    <p:extLst>
      <p:ext uri="{BB962C8B-B14F-4D97-AF65-F5344CB8AC3E}">
        <p14:creationId xmlns:p14="http://schemas.microsoft.com/office/powerpoint/2010/main" val="1240673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5" name="Rectangle 6"/>
          <p:cNvSpPr>
            <a:spLocks noGrp="1" noChangeArrowheads="1"/>
          </p:cNvSpPr>
          <p:nvPr>
            <p:ph type="sldNum" sz="quarter" idx="12"/>
          </p:nvPr>
        </p:nvSpPr>
        <p:spPr>
          <a:ln/>
        </p:spPr>
        <p:txBody>
          <a:bodyPr/>
          <a:lstStyle>
            <a:lvl1pPr>
              <a:defRPr/>
            </a:lvl1pPr>
          </a:lstStyle>
          <a:p>
            <a:fld id="{564A57EF-48EB-4598-9800-A52809850674}" type="slidenum">
              <a:rPr lang="ru-RU" altLang="ru-RU"/>
              <a:pPr/>
              <a:t>‹#›</a:t>
            </a:fld>
            <a:endParaRPr lang="ru-RU" altLang="ru-RU"/>
          </a:p>
        </p:txBody>
      </p:sp>
    </p:spTree>
    <p:extLst>
      <p:ext uri="{BB962C8B-B14F-4D97-AF65-F5344CB8AC3E}">
        <p14:creationId xmlns:p14="http://schemas.microsoft.com/office/powerpoint/2010/main" val="3355142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4" name="Rectangle 6"/>
          <p:cNvSpPr>
            <a:spLocks noGrp="1" noChangeArrowheads="1"/>
          </p:cNvSpPr>
          <p:nvPr>
            <p:ph type="sldNum" sz="quarter" idx="12"/>
          </p:nvPr>
        </p:nvSpPr>
        <p:spPr>
          <a:ln/>
        </p:spPr>
        <p:txBody>
          <a:bodyPr/>
          <a:lstStyle>
            <a:lvl1pPr>
              <a:defRPr/>
            </a:lvl1pPr>
          </a:lstStyle>
          <a:p>
            <a:fld id="{AF82873C-D1E2-4691-9FA9-4D155F3429D5}" type="slidenum">
              <a:rPr lang="ru-RU" altLang="ru-RU"/>
              <a:pPr/>
              <a:t>‹#›</a:t>
            </a:fld>
            <a:endParaRPr lang="ru-RU" altLang="ru-RU"/>
          </a:p>
        </p:txBody>
      </p:sp>
    </p:spTree>
    <p:extLst>
      <p:ext uri="{BB962C8B-B14F-4D97-AF65-F5344CB8AC3E}">
        <p14:creationId xmlns:p14="http://schemas.microsoft.com/office/powerpoint/2010/main" val="2464951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7" name="Rectangle 6"/>
          <p:cNvSpPr>
            <a:spLocks noGrp="1" noChangeArrowheads="1"/>
          </p:cNvSpPr>
          <p:nvPr>
            <p:ph type="sldNum" sz="quarter" idx="12"/>
          </p:nvPr>
        </p:nvSpPr>
        <p:spPr>
          <a:ln/>
        </p:spPr>
        <p:txBody>
          <a:bodyPr/>
          <a:lstStyle>
            <a:lvl1pPr>
              <a:defRPr/>
            </a:lvl1pPr>
          </a:lstStyle>
          <a:p>
            <a:fld id="{DA915BC9-0B04-4A69-A971-993EF73A3967}" type="slidenum">
              <a:rPr lang="ru-RU" altLang="ru-RU"/>
              <a:pPr/>
              <a:t>‹#›</a:t>
            </a:fld>
            <a:endParaRPr lang="ru-RU" altLang="ru-RU"/>
          </a:p>
        </p:txBody>
      </p:sp>
    </p:spTree>
    <p:extLst>
      <p:ext uri="{BB962C8B-B14F-4D97-AF65-F5344CB8AC3E}">
        <p14:creationId xmlns:p14="http://schemas.microsoft.com/office/powerpoint/2010/main" val="4192704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r>
              <a:rPr lang="ru-RU"/>
              <a:t>рисунок взят с сайтаinformatika.ru</a:t>
            </a:r>
          </a:p>
        </p:txBody>
      </p:sp>
      <p:sp>
        <p:nvSpPr>
          <p:cNvPr id="7" name="Rectangle 6"/>
          <p:cNvSpPr>
            <a:spLocks noGrp="1" noChangeArrowheads="1"/>
          </p:cNvSpPr>
          <p:nvPr>
            <p:ph type="sldNum" sz="quarter" idx="12"/>
          </p:nvPr>
        </p:nvSpPr>
        <p:spPr>
          <a:ln/>
        </p:spPr>
        <p:txBody>
          <a:bodyPr/>
          <a:lstStyle>
            <a:lvl1pPr>
              <a:defRPr/>
            </a:lvl1pPr>
          </a:lstStyle>
          <a:p>
            <a:fld id="{22E4982C-C35A-4855-9651-EA68C997D040}" type="slidenum">
              <a:rPr lang="ru-RU" altLang="ru-RU"/>
              <a:pPr/>
              <a:t>‹#›</a:t>
            </a:fld>
            <a:endParaRPr lang="ru-RU" altLang="ru-RU"/>
          </a:p>
        </p:txBody>
      </p:sp>
    </p:spTree>
    <p:extLst>
      <p:ext uri="{BB962C8B-B14F-4D97-AF65-F5344CB8AC3E}">
        <p14:creationId xmlns:p14="http://schemas.microsoft.com/office/powerpoint/2010/main" val="4221704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bwMode="auto">
          <a:xfrm>
            <a:off x="457200" y="3810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35523" name="Rectangle 3"/>
          <p:cNvSpPr>
            <a:spLocks noGrp="1" noChangeArrowheads="1"/>
          </p:cNvSpPr>
          <p:nvPr>
            <p:ph type="body" idx="1"/>
          </p:nvPr>
        </p:nvSpPr>
        <p:spPr bwMode="auto">
          <a:xfrm>
            <a:off x="457200" y="1981200"/>
            <a:ext cx="8229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23552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smtClean="0">
                <a:effectLst>
                  <a:outerShdw blurRad="38100" dist="38100" dir="2700000" algn="tl">
                    <a:srgbClr val="FFFFFF"/>
                  </a:outerShdw>
                </a:effectLst>
                <a:latin typeface="Arial" charset="0"/>
              </a:defRPr>
            </a:lvl1pPr>
          </a:lstStyle>
          <a:p>
            <a:pPr>
              <a:defRPr/>
            </a:pPr>
            <a:endParaRPr lang="ru-RU"/>
          </a:p>
        </p:txBody>
      </p:sp>
      <p:sp>
        <p:nvSpPr>
          <p:cNvPr id="23552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smtClean="0">
                <a:effectLst>
                  <a:outerShdw blurRad="38100" dist="38100" dir="2700000" algn="tl">
                    <a:srgbClr val="FFFFFF"/>
                  </a:outerShdw>
                </a:effectLst>
                <a:latin typeface="Arial" charset="0"/>
              </a:defRPr>
            </a:lvl1pPr>
          </a:lstStyle>
          <a:p>
            <a:pPr>
              <a:defRPr/>
            </a:pPr>
            <a:r>
              <a:rPr lang="ru-RU"/>
              <a:t>рисунок взят с сайтаinformatika.ru</a:t>
            </a:r>
          </a:p>
        </p:txBody>
      </p:sp>
      <p:sp>
        <p:nvSpPr>
          <p:cNvPr id="23552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effectLst>
                  <a:outerShdw blurRad="38100" dist="38100" dir="2700000" algn="tl">
                    <a:srgbClr val="FFFFFF"/>
                  </a:outerShdw>
                </a:effectLst>
                <a:latin typeface="Arial" panose="020B0604020202020204" pitchFamily="34" charset="0"/>
              </a:defRPr>
            </a:lvl1pPr>
          </a:lstStyle>
          <a:p>
            <a:fld id="{65D0B767-B89F-485C-A478-909573F3ECD7}"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9" r:id="rId14"/>
    <p:sldLayoutId id="2147483711" r:id="rId15"/>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slide" Target="slide12.xml"/><Relationship Id="rId1" Type="http://schemas.openxmlformats.org/officeDocument/2006/relationships/slideLayout" Target="../slideLayouts/slideLayout4.xml"/><Relationship Id="rId4" Type="http://schemas.openxmlformats.org/officeDocument/2006/relationships/slide" Target="slide24.xml"/></Relationships>
</file>

<file path=ppt/slides/_rels/slide10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114.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2.xml"/><Relationship Id="rId5" Type="http://schemas.openxmlformats.org/officeDocument/2006/relationships/image" Target="../media/image92.gif"/><Relationship Id="rId4" Type="http://schemas.openxmlformats.org/officeDocument/2006/relationships/image" Target="../media/image100.jpeg"/></Relationships>
</file>

<file path=ppt/slides/_rels/slide11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2.xml"/><Relationship Id="rId4" Type="http://schemas.openxmlformats.org/officeDocument/2006/relationships/image" Target="../media/image92.gif"/></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92.gif"/><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0.png"/><Relationship Id="rId7" Type="http://schemas.openxmlformats.org/officeDocument/2006/relationships/image" Target="../media/image92.gif"/><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png"/></Relationships>
</file>

<file path=ppt/slides/_rels/slide126.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image" Target="../media/image110.png"/><Relationship Id="rId7" Type="http://schemas.openxmlformats.org/officeDocument/2006/relationships/image" Target="../media/image113.jpe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4.jpeg"/><Relationship Id="rId5" Type="http://schemas.openxmlformats.org/officeDocument/2006/relationships/image" Target="../media/image112.png"/><Relationship Id="rId4" Type="http://schemas.openxmlformats.org/officeDocument/2006/relationships/image" Target="../media/image111.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10.jpeg"/><Relationship Id="rId4" Type="http://schemas.microsoft.com/office/2007/relationships/hdphoto" Target="../media/hdphoto1.wdp"/></Relationships>
</file>

<file path=ppt/slides/_rels/slide12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17.gif"/><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images.yandex.ru/yandsearch?text=%D0%BA%D0%B0%D1%80%D1%82%D0%B8%D0%BD%D0%BA%D0%B8%20%D0%B7%D0%B0%D0%BA%D0%BB%D0%B5%D0%BF%D0%BE%D1%87%D0%BD%D1%8B%D1%85%20%D1%81%D0%BE%D0%B5%D0%B4%D0%B8%D0%BD%D0%B5%D0%BD%D0%B8%D0%B9&amp;img_url=swiss.kiev.ua/shop/images/vinzer/69022-Orion/69022_Handles-2_thm.jpg&amp;pos=1&amp;rpt=simage&amp;noreask=1&amp;lr=213" TargetMode="Externa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images.yandex.ru/yandsearch?p=3&amp;text=%D0%BA%D0%B0%D1%80%D1%82%D0%B8%D0%BD%D0%BA%D0%B8%20%D0%B7%D0%B0%D0%BA%D0%BB%D0%B5%D0%BF%D0%BE%D1%87%D0%BD%D1%8B%D1%85%20%D1%81%D0%BE%D0%B5%D0%B4%D0%B8%D0%BD%D0%B5%D0%BD%D0%B8%D0%B9&amp;noreask=1&amp;img_url=dneprotrud.ru/wp-content/uploads/2012/01/montazhnye-i-zaklepochnye-soedineniya_1.jpg&amp;pos=75&amp;rpt=simage&amp;lr=213" TargetMode="Externa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21.xml"/><Relationship Id="rId13" Type="http://schemas.openxmlformats.org/officeDocument/2006/relationships/slide" Target="slide30.xml"/><Relationship Id="rId3" Type="http://schemas.openxmlformats.org/officeDocument/2006/relationships/slide" Target="slide37.xml"/><Relationship Id="rId7" Type="http://schemas.openxmlformats.org/officeDocument/2006/relationships/slide" Target="slide14.xml"/><Relationship Id="rId12" Type="http://schemas.openxmlformats.org/officeDocument/2006/relationships/slide" Target="slide28.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slide" Target="slide13.xml"/><Relationship Id="rId11" Type="http://schemas.openxmlformats.org/officeDocument/2006/relationships/slide" Target="slide3.xml"/><Relationship Id="rId5" Type="http://schemas.openxmlformats.org/officeDocument/2006/relationships/slide" Target="slide6.xml"/><Relationship Id="rId10" Type="http://schemas.openxmlformats.org/officeDocument/2006/relationships/slide" Target="slide15.xml"/><Relationship Id="rId4" Type="http://schemas.openxmlformats.org/officeDocument/2006/relationships/slide" Target="slide106.xml"/><Relationship Id="rId9" Type="http://schemas.openxmlformats.org/officeDocument/2006/relationships/slide" Target="slide24.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gi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2.wdp"/></Relationships>
</file>

<file path=ppt/slides/_rels/slide5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7.png"/></Relationships>
</file>

<file path=ppt/slides/_rels/slide5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hyperlink" Target="https://ru.wikipedia.org/wiki/%D0%93%D0%B5%D1%80%D0%BC%D0%B5%D1%82%D0%B8%D0%BA"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hyperlink" Target="https://ru.wikipedia.org/wiki/%D0%A7%D0%9F%D0%A3" TargetMode="Externa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hyperlink" Target="https://ru.wikipedia.org/wiki/%D0%9D%D0%B0%D1%82%D1%8F%D0%B3" TargetMode="External"/><Relationship Id="rId2" Type="http://schemas.openxmlformats.org/officeDocument/2006/relationships/hyperlink" Target="https://ru.wikipedia.org/w/index.php?title=%D0%97%D0%B0%D0%B7%D0%BE%D1%80&amp;action=edit&amp;redlink=1"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0.jpeg"/><Relationship Id="rId4" Type="http://schemas.microsoft.com/office/2007/relationships/hdphoto" Target="../media/hdphoto1.wdp"/></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212725" y="280989"/>
            <a:ext cx="8712200" cy="3976104"/>
          </a:xfrm>
          <a:solidFill>
            <a:srgbClr val="FFFFCC"/>
          </a:solidFill>
        </p:spPr>
        <p:txBody>
          <a:bodyPr wrap="square" lIns="91440" tIns="45720" rIns="91440" bIns="45720" numCol="1" anchorCtr="0" compatLnSpc="1">
            <a:prstTxWarp prst="textNoShape">
              <a:avLst/>
            </a:prstTxWarp>
            <a:normAutofit fontScale="90000"/>
          </a:bodyPr>
          <a:lstStyle/>
          <a:p>
            <a:pPr algn="ctr"/>
            <a:r>
              <a:rPr lang="ru-RU" altLang="ru-RU" sz="3100" cap="none" dirty="0" smtClean="0">
                <a:solidFill>
                  <a:srgbClr val="FF0000"/>
                </a:solidFill>
                <a:latin typeface="Tahoma" panose="020B0604030504040204" pitchFamily="34" charset="0"/>
                <a:cs typeface="Tahoma" panose="020B0604030504040204" pitchFamily="34" charset="0"/>
              </a:rPr>
              <a:t/>
            </a:r>
            <a:br>
              <a:rPr lang="ru-RU" altLang="ru-RU" sz="3100" cap="none" dirty="0" smtClean="0">
                <a:solidFill>
                  <a:srgbClr val="FF0000"/>
                </a:solidFill>
                <a:latin typeface="Tahoma" panose="020B0604030504040204" pitchFamily="34" charset="0"/>
                <a:cs typeface="Tahoma" panose="020B0604030504040204" pitchFamily="34" charset="0"/>
              </a:rPr>
            </a:br>
            <a:r>
              <a:rPr lang="ru-RU" altLang="ru-RU" sz="4400" b="1" cap="none" dirty="0" smtClean="0">
                <a:solidFill>
                  <a:srgbClr val="FF0000"/>
                </a:solidFill>
                <a:latin typeface="Tahoma" panose="020B0604030504040204" pitchFamily="34" charset="0"/>
                <a:cs typeface="Tahoma" panose="020B0604030504040204" pitchFamily="34" charset="0"/>
              </a:rPr>
              <a:t>МДК 03.01 </a:t>
            </a:r>
            <a:r>
              <a:rPr lang="ru-RU" altLang="ru-RU" sz="4400" cap="none" dirty="0" smtClean="0">
                <a:solidFill>
                  <a:srgbClr val="FF0000"/>
                </a:solidFill>
                <a:latin typeface="Calibri" panose="020F0502020204030204" pitchFamily="34" charset="0"/>
                <a:cs typeface="Calibri" panose="020F0502020204030204" pitchFamily="34" charset="0"/>
              </a:rPr>
              <a:t/>
            </a:r>
            <a:br>
              <a:rPr lang="ru-RU" altLang="ru-RU" sz="4400" cap="none" dirty="0" smtClean="0">
                <a:solidFill>
                  <a:srgbClr val="FF0000"/>
                </a:solidFill>
                <a:latin typeface="Calibri" panose="020F0502020204030204" pitchFamily="34" charset="0"/>
                <a:cs typeface="Calibri" panose="020F0502020204030204" pitchFamily="34" charset="0"/>
              </a:rPr>
            </a:br>
            <a:r>
              <a:rPr lang="ru-RU" altLang="ru-RU" sz="4400" cap="none" dirty="0" smtClean="0">
                <a:solidFill>
                  <a:srgbClr val="0000FF"/>
                </a:solidFill>
                <a:latin typeface="Arial Black" panose="020B0A04020102020204" pitchFamily="34" charset="0"/>
                <a:cs typeface="Calibri" panose="020F0502020204030204" pitchFamily="34" charset="0"/>
              </a:rPr>
              <a:t>СЛЕСАРНОЕ ДЕЛО И </a:t>
            </a:r>
            <a:br>
              <a:rPr lang="ru-RU" altLang="ru-RU" sz="4400" cap="none" dirty="0" smtClean="0">
                <a:solidFill>
                  <a:srgbClr val="0000FF"/>
                </a:solidFill>
                <a:latin typeface="Arial Black" panose="020B0A04020102020204" pitchFamily="34" charset="0"/>
                <a:cs typeface="Calibri" panose="020F0502020204030204" pitchFamily="34" charset="0"/>
              </a:rPr>
            </a:br>
            <a:r>
              <a:rPr lang="ru-RU" altLang="ru-RU" sz="4400" cap="none" dirty="0" smtClean="0">
                <a:solidFill>
                  <a:srgbClr val="0000FF"/>
                </a:solidFill>
                <a:latin typeface="Arial Black" panose="020B0A04020102020204" pitchFamily="34" charset="0"/>
                <a:cs typeface="Calibri" panose="020F0502020204030204" pitchFamily="34" charset="0"/>
              </a:rPr>
              <a:t>ТЕХНИЧЕСКИЕ ИЗМЕРЕНИЯ</a:t>
            </a:r>
            <a:br>
              <a:rPr lang="ru-RU" altLang="ru-RU" sz="4400" cap="none" dirty="0" smtClean="0">
                <a:solidFill>
                  <a:srgbClr val="0000FF"/>
                </a:solidFill>
                <a:latin typeface="Arial Black" panose="020B0A04020102020204" pitchFamily="34" charset="0"/>
                <a:cs typeface="Calibri" panose="020F0502020204030204" pitchFamily="34" charset="0"/>
              </a:rPr>
            </a:br>
            <a:r>
              <a:rPr lang="ru-RU" altLang="ru-RU" sz="2400" cap="none" dirty="0" smtClean="0">
                <a:latin typeface="Calibri" panose="020F0502020204030204" pitchFamily="34" charset="0"/>
                <a:cs typeface="Calibri" panose="020F0502020204030204" pitchFamily="34" charset="0"/>
              </a:rPr>
              <a:t> </a:t>
            </a:r>
            <a:r>
              <a:rPr lang="ru-RU" altLang="ru-RU" sz="3600" cap="none" dirty="0" smtClean="0">
                <a:latin typeface="Calibri" panose="020F0502020204030204" pitchFamily="34" charset="0"/>
                <a:cs typeface="Calibri" panose="020F0502020204030204" pitchFamily="34" charset="0"/>
              </a:rPr>
              <a:t/>
            </a:r>
            <a:br>
              <a:rPr lang="ru-RU" altLang="ru-RU" sz="3600" cap="none" dirty="0" smtClean="0">
                <a:latin typeface="Calibri" panose="020F0502020204030204" pitchFamily="34" charset="0"/>
                <a:cs typeface="Calibri" panose="020F0502020204030204" pitchFamily="34" charset="0"/>
              </a:rPr>
            </a:br>
            <a:r>
              <a:rPr lang="ru-RU" altLang="ru-RU" sz="5400" b="1" cap="none" dirty="0" smtClean="0">
                <a:solidFill>
                  <a:srgbClr val="006600"/>
                </a:solidFill>
                <a:latin typeface="Calibri" panose="020F0502020204030204" pitchFamily="34" charset="0"/>
                <a:cs typeface="Calibri" panose="020F0502020204030204" pitchFamily="34" charset="0"/>
              </a:rPr>
              <a:t>РАЗДЕЛ 1</a:t>
            </a:r>
            <a:r>
              <a:rPr lang="ru-RU" altLang="ru-RU" sz="5400" b="1" cap="none" dirty="0" smtClean="0">
                <a:latin typeface="Calibri" panose="020F0502020204030204" pitchFamily="34" charset="0"/>
                <a:cs typeface="Calibri" panose="020F0502020204030204" pitchFamily="34" charset="0"/>
              </a:rPr>
              <a:t> </a:t>
            </a:r>
            <a:r>
              <a:rPr lang="ru-RU" altLang="ru-RU" sz="5400" b="1" cap="none" dirty="0" smtClean="0">
                <a:solidFill>
                  <a:srgbClr val="FF00FF"/>
                </a:solidFill>
                <a:latin typeface="Calibri" panose="020F0502020204030204" pitchFamily="34" charset="0"/>
                <a:cs typeface="Calibri" panose="020F0502020204030204" pitchFamily="34" charset="0"/>
              </a:rPr>
              <a:t>СЛЕСАРНОЕ ДЕЛО</a:t>
            </a:r>
            <a:r>
              <a:rPr lang="ru-RU" altLang="ru-RU" sz="5000" cap="none" dirty="0" smtClean="0">
                <a:solidFill>
                  <a:srgbClr val="FF00FF"/>
                </a:solidFill>
                <a:latin typeface="Calibri" panose="020F0502020204030204" pitchFamily="34" charset="0"/>
                <a:cs typeface="Calibri" panose="020F0502020204030204" pitchFamily="34" charset="0"/>
              </a:rPr>
              <a:t/>
            </a:r>
            <a:br>
              <a:rPr lang="ru-RU" altLang="ru-RU" sz="5000" cap="none" dirty="0" smtClean="0">
                <a:solidFill>
                  <a:srgbClr val="FF00FF"/>
                </a:solidFill>
                <a:latin typeface="Calibri" panose="020F0502020204030204" pitchFamily="34" charset="0"/>
                <a:cs typeface="Calibri" panose="020F0502020204030204" pitchFamily="34" charset="0"/>
              </a:rPr>
            </a:br>
            <a:endParaRPr lang="ru-RU" altLang="ru-RU" sz="3100" cap="none" dirty="0" smtClean="0">
              <a:solidFill>
                <a:srgbClr val="00B050"/>
              </a:solidFill>
            </a:endParaRPr>
          </a:p>
        </p:txBody>
      </p:sp>
      <p:sp>
        <p:nvSpPr>
          <p:cNvPr id="3" name="Подзаголовок 2"/>
          <p:cNvSpPr>
            <a:spLocks noGrp="1"/>
          </p:cNvSpPr>
          <p:nvPr>
            <p:ph type="subTitle" idx="1"/>
          </p:nvPr>
        </p:nvSpPr>
        <p:spPr>
          <a:xfrm>
            <a:off x="212725" y="5747154"/>
            <a:ext cx="8712200" cy="936625"/>
          </a:xfrm>
          <a:solidFill>
            <a:srgbClr val="FFFF00"/>
          </a:solidFill>
        </p:spPr>
        <p:txBody>
          <a:bodyPr>
            <a:normAutofit fontScale="92500" lnSpcReduction="10000"/>
          </a:bodyPr>
          <a:lstStyle/>
          <a:p>
            <a:pPr algn="ctr">
              <a:defRPr/>
            </a:pPr>
            <a:r>
              <a:rPr lang="ru-RU" sz="4000" b="1" dirty="0">
                <a:solidFill>
                  <a:srgbClr val="0000FF"/>
                </a:solidFill>
                <a:latin typeface="Arial Unicode MS" panose="020B0604020202020204" pitchFamily="34" charset="-128"/>
                <a:ea typeface="Arial Unicode MS" panose="020B0604020202020204" pitchFamily="34" charset="-128"/>
                <a:cs typeface="Arial Unicode MS" panose="020B0604020202020204" pitchFamily="34" charset="-128"/>
              </a:rPr>
              <a:t>ТЕМА:</a:t>
            </a:r>
            <a:r>
              <a:rPr lang="ru-RU" sz="4800" b="1" dirty="0">
                <a:solidFill>
                  <a:srgbClr val="FF0000"/>
                </a:solidFill>
              </a:rPr>
              <a:t> </a:t>
            </a:r>
            <a:r>
              <a:rPr lang="ru-RU" sz="6000" b="1" dirty="0" smtClean="0">
                <a:solidFill>
                  <a:srgbClr val="FF0000"/>
                </a:solidFill>
              </a:rPr>
              <a:t>Клёпка</a:t>
            </a:r>
            <a:endParaRPr lang="ru-RU" sz="6000" b="1" dirty="0"/>
          </a:p>
        </p:txBody>
      </p:sp>
      <p:sp>
        <p:nvSpPr>
          <p:cNvPr id="4" name="Прямоугольник 3"/>
          <p:cNvSpPr/>
          <p:nvPr/>
        </p:nvSpPr>
        <p:spPr>
          <a:xfrm>
            <a:off x="203200" y="4401959"/>
            <a:ext cx="8721725" cy="1200329"/>
          </a:xfrm>
          <a:prstGeom prst="rect">
            <a:avLst/>
          </a:prstGeom>
          <a:solidFill>
            <a:srgbClr val="006600"/>
          </a:solidFill>
          <a:ln>
            <a:solidFill>
              <a:srgbClr val="0000FF"/>
            </a:solidFill>
          </a:ln>
        </p:spPr>
        <p:txBody>
          <a:bodyPr>
            <a:spAutoFit/>
          </a:bodyPr>
          <a:lstStyle/>
          <a:p>
            <a:pPr algn="ctr">
              <a:defRPr/>
            </a:pPr>
            <a:r>
              <a:rPr lang="ru-RU" altLang="ru-RU" sz="3600" b="1" dirty="0">
                <a:solidFill>
                  <a:srgbClr val="FFFFFF"/>
                </a:solidFill>
                <a:latin typeface="+mj-lt"/>
                <a:cs typeface="Times New Roman" panose="02020603050405020304" pitchFamily="18" charset="0"/>
              </a:rPr>
              <a:t>Монтажные (сборочные) слесарные </a:t>
            </a:r>
            <a:r>
              <a:rPr lang="ru-RU" altLang="ru-RU" sz="3600" b="1" dirty="0" smtClean="0">
                <a:solidFill>
                  <a:srgbClr val="FFFFFF"/>
                </a:solidFill>
                <a:latin typeface="+mj-lt"/>
                <a:cs typeface="Times New Roman" panose="02020603050405020304" pitchFamily="18" charset="0"/>
              </a:rPr>
              <a:t>операции</a:t>
            </a:r>
            <a:r>
              <a:rPr lang="ru-RU" sz="3600" b="1" dirty="0" smtClean="0">
                <a:solidFill>
                  <a:schemeClr val="bg1"/>
                </a:solidFill>
                <a:effectLst>
                  <a:outerShdw blurRad="38100" dist="38100" dir="2700000" algn="tl">
                    <a:srgbClr val="000000">
                      <a:alpha val="43137"/>
                    </a:srgbClr>
                  </a:outerShdw>
                </a:effectLst>
              </a:rPr>
              <a:t>:</a:t>
            </a:r>
            <a:endParaRPr lang="ru-RU" sz="36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93322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одержимое 3"/>
          <p:cNvSpPr>
            <a:spLocks noGrp="1"/>
          </p:cNvSpPr>
          <p:nvPr>
            <p:ph sz="half" idx="2"/>
          </p:nvPr>
        </p:nvSpPr>
        <p:spPr>
          <a:xfrm>
            <a:off x="320455" y="908720"/>
            <a:ext cx="8133066" cy="5554663"/>
          </a:xfrm>
          <a:solidFill>
            <a:srgbClr val="FFFFCC"/>
          </a:solidFill>
        </p:spPr>
        <p:txBody>
          <a:bodyPr rtlCol="0">
            <a:normAutofit fontScale="85000" lnSpcReduction="20000"/>
          </a:bodyPr>
          <a:lstStyle/>
          <a:p>
            <a:pPr eaLnBrk="1" fontAlgn="auto" hangingPunct="1">
              <a:spcAft>
                <a:spcPts val="0"/>
              </a:spcAft>
              <a:buFont typeface="Arial" pitchFamily="34" charset="0"/>
              <a:buChar char="•"/>
              <a:defRPr/>
            </a:pPr>
            <a:endParaRPr lang="ru-RU" b="1" u="sng" dirty="0" smtClean="0">
              <a:solidFill>
                <a:srgbClr val="FF0000"/>
              </a:solidFill>
              <a:latin typeface="Georgia" pitchFamily="18" charset="0"/>
            </a:endParaRP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hlinkClick r:id="rId2" action="ppaction://hlinksldjump"/>
              </a:rPr>
              <a:t>Клёпка</a:t>
            </a:r>
            <a:endParaRPr lang="ru-RU" sz="3200" b="1" dirty="0" smtClean="0">
              <a:solidFill>
                <a:srgbClr val="0000FF"/>
              </a:solidFill>
              <a:latin typeface="Georgia" pitchFamily="18" charset="0"/>
            </a:endParaRP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a:solidFill>
                  <a:srgbClr val="0000FF"/>
                </a:solidFill>
                <a:latin typeface="Georgia" pitchFamily="18" charset="0"/>
                <a:hlinkClick r:id="rId3" action="ppaction://hlinksldjump"/>
              </a:rPr>
              <a:t>Заклёпочное соединение</a:t>
            </a:r>
            <a:endParaRPr lang="ru-RU" sz="3200" b="1" dirty="0">
              <a:solidFill>
                <a:srgbClr val="0000FF"/>
              </a:solidFill>
              <a:latin typeface="Georgia" pitchFamily="18" charset="0"/>
            </a:endParaRP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hlinkClick r:id="rId4" action="ppaction://hlinksldjump"/>
              </a:rPr>
              <a:t>Заклёпка</a:t>
            </a:r>
            <a:endParaRPr lang="ru-RU" sz="3200" b="1" dirty="0" smtClean="0">
              <a:solidFill>
                <a:srgbClr val="0000FF"/>
              </a:solidFill>
              <a:latin typeface="Georgia" pitchFamily="18" charset="0"/>
            </a:endParaRP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hlinkClick r:id="rId4" action="ppaction://hlinksldjump"/>
              </a:rPr>
              <a:t>Закладная головка заклёпки</a:t>
            </a:r>
            <a:endParaRPr lang="ru-RU" sz="3200" b="1" dirty="0" smtClean="0">
              <a:solidFill>
                <a:srgbClr val="0000FF"/>
              </a:solidFill>
              <a:latin typeface="Georgia" pitchFamily="18" charset="0"/>
            </a:endParaRP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hlinkClick r:id="rId4" action="ppaction://hlinksldjump"/>
              </a:rPr>
              <a:t>Замыкающая </a:t>
            </a:r>
            <a:r>
              <a:rPr lang="ru-RU" sz="3200" b="1" dirty="0">
                <a:solidFill>
                  <a:srgbClr val="0000FF"/>
                </a:solidFill>
                <a:latin typeface="Georgia" pitchFamily="18" charset="0"/>
                <a:hlinkClick r:id="rId4" action="ppaction://hlinksldjump"/>
              </a:rPr>
              <a:t>головка заклёпки</a:t>
            </a:r>
            <a:endParaRPr lang="ru-RU" sz="3200" b="1" dirty="0">
              <a:solidFill>
                <a:srgbClr val="0000FF"/>
              </a:solidFill>
              <a:latin typeface="Georgia" pitchFamily="18" charset="0"/>
            </a:endParaRP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rPr>
              <a:t>Полукруглая </a:t>
            </a:r>
            <a:r>
              <a:rPr lang="ru-RU" sz="3200" b="1" dirty="0">
                <a:solidFill>
                  <a:srgbClr val="0000FF"/>
                </a:solidFill>
                <a:latin typeface="Georgia" pitchFamily="18" charset="0"/>
              </a:rPr>
              <a:t>головка заклёпки</a:t>
            </a: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rPr>
              <a:t>Потайная </a:t>
            </a:r>
            <a:r>
              <a:rPr lang="ru-RU" sz="3200" b="1" dirty="0">
                <a:solidFill>
                  <a:srgbClr val="0000FF"/>
                </a:solidFill>
                <a:latin typeface="Georgia" pitchFamily="18" charset="0"/>
              </a:rPr>
              <a:t>головка заклёпки</a:t>
            </a: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rPr>
              <a:t>Натяжка</a:t>
            </a: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rPr>
              <a:t>Поддержка</a:t>
            </a: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rPr>
              <a:t>Обжимка</a:t>
            </a: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rPr>
              <a:t>Чеканы</a:t>
            </a:r>
          </a:p>
          <a:p>
            <a:pPr marL="982663" indent="-539750" eaLnBrk="1" fontAlgn="auto" hangingPunct="1">
              <a:spcAft>
                <a:spcPts val="0"/>
              </a:spcAft>
              <a:buClr>
                <a:srgbClr val="FF0000"/>
              </a:buClr>
              <a:buSzPct val="100000"/>
              <a:buFont typeface="Wingdings" panose="05000000000000000000" pitchFamily="2" charset="2"/>
              <a:buChar char="q"/>
              <a:defRPr/>
            </a:pPr>
            <a:r>
              <a:rPr lang="ru-RU" sz="3200" b="1" dirty="0" smtClean="0">
                <a:solidFill>
                  <a:srgbClr val="0000FF"/>
                </a:solidFill>
                <a:latin typeface="Georgia" pitchFamily="18" charset="0"/>
              </a:rPr>
              <a:t>Заклёпочный шов</a:t>
            </a:r>
          </a:p>
          <a:p>
            <a:pPr marL="982663" indent="-539750" eaLnBrk="1" fontAlgn="auto" hangingPunct="1">
              <a:spcAft>
                <a:spcPts val="0"/>
              </a:spcAft>
              <a:buFont typeface="Arial" pitchFamily="34" charset="0"/>
              <a:buChar char="•"/>
              <a:defRPr/>
            </a:pPr>
            <a:endParaRPr lang="ru-RU" dirty="0"/>
          </a:p>
        </p:txBody>
      </p:sp>
      <p:sp>
        <p:nvSpPr>
          <p:cNvPr id="6" name="Номер слайда 5"/>
          <p:cNvSpPr>
            <a:spLocks noGrp="1"/>
          </p:cNvSpPr>
          <p:nvPr>
            <p:ph type="sldNum" sz="quarter" idx="12"/>
          </p:nvPr>
        </p:nvSpPr>
        <p:spPr/>
        <p:txBody>
          <a:bodyPr/>
          <a:lstStyle/>
          <a:p>
            <a:pPr>
              <a:defRPr/>
            </a:pPr>
            <a:fld id="{0050500C-7A50-4422-BC0B-6FD2D793D367}" type="slidenum">
              <a:rPr lang="ru-RU"/>
              <a:pPr>
                <a:defRPr/>
              </a:pPr>
              <a:t>10</a:t>
            </a:fld>
            <a:endParaRPr lang="ru-RU"/>
          </a:p>
        </p:txBody>
      </p:sp>
      <p:sp>
        <p:nvSpPr>
          <p:cNvPr id="8" name="Прямоугольник 7"/>
          <p:cNvSpPr/>
          <p:nvPr/>
        </p:nvSpPr>
        <p:spPr>
          <a:xfrm>
            <a:off x="2051720" y="11659"/>
            <a:ext cx="4261103" cy="646331"/>
          </a:xfrm>
          <a:prstGeom prst="rect">
            <a:avLst/>
          </a:prstGeom>
        </p:spPr>
        <p:txBody>
          <a:bodyPr wrap="none">
            <a:spAutoFit/>
          </a:bodyPr>
          <a:lstStyle/>
          <a:p>
            <a:pPr eaLnBrk="1" fontAlgn="auto" hangingPunct="1">
              <a:spcAft>
                <a:spcPts val="0"/>
              </a:spcAft>
              <a:defRPr/>
            </a:pPr>
            <a:r>
              <a:rPr lang="ru-RU" sz="3600" b="1" u="sng" dirty="0">
                <a:solidFill>
                  <a:srgbClr val="C00000"/>
                </a:solidFill>
                <a:latin typeface="Georgia" pitchFamily="18" charset="0"/>
              </a:rPr>
              <a:t>Новые термины</a:t>
            </a:r>
          </a:p>
        </p:txBody>
      </p:sp>
    </p:spTree>
    <p:extLst>
      <p:ext uri="{BB962C8B-B14F-4D97-AF65-F5344CB8AC3E}">
        <p14:creationId xmlns:p14="http://schemas.microsoft.com/office/powerpoint/2010/main" val="23182481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8" end="8"/>
                                            </p:txEl>
                                          </p:spTgt>
                                        </p:tgtEl>
                                        <p:attrNameLst>
                                          <p:attrName>style.visibility</p:attrName>
                                        </p:attrNameLst>
                                      </p:cBhvr>
                                      <p:to>
                                        <p:strVal val="visible"/>
                                      </p:to>
                                    </p:set>
                                    <p:animEffect transition="in" filter="fade">
                                      <p:cBhvr>
                                        <p:cTn id="49" dur="1000"/>
                                        <p:tgtEl>
                                          <p:spTgt spid="4">
                                            <p:txEl>
                                              <p:pRg st="8" end="8"/>
                                            </p:txEl>
                                          </p:spTgt>
                                        </p:tgtEl>
                                      </p:cBhvr>
                                    </p:animEffect>
                                    <p:anim calcmode="lin" valueType="num">
                                      <p:cBhvr>
                                        <p:cTn id="50"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4">
                                            <p:txEl>
                                              <p:pRg st="7" end="7"/>
                                            </p:txEl>
                                          </p:spTgt>
                                        </p:tgtEl>
                                        <p:attrNameLst>
                                          <p:attrName>style.visibility</p:attrName>
                                        </p:attrNameLst>
                                      </p:cBhvr>
                                      <p:to>
                                        <p:strVal val="visible"/>
                                      </p:to>
                                    </p:set>
                                    <p:animEffect transition="in" filter="fade">
                                      <p:cBhvr>
                                        <p:cTn id="56" dur="1000"/>
                                        <p:tgtEl>
                                          <p:spTgt spid="4">
                                            <p:txEl>
                                              <p:pRg st="7" end="7"/>
                                            </p:txEl>
                                          </p:spTgt>
                                        </p:tgtEl>
                                      </p:cBhvr>
                                    </p:animEffect>
                                    <p:anim calcmode="lin" valueType="num">
                                      <p:cBhvr>
                                        <p:cTn id="5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9" end="9"/>
                                            </p:txEl>
                                          </p:spTgt>
                                        </p:tgtEl>
                                        <p:attrNameLst>
                                          <p:attrName>style.visibility</p:attrName>
                                        </p:attrNameLst>
                                      </p:cBhvr>
                                      <p:to>
                                        <p:strVal val="visible"/>
                                      </p:to>
                                    </p:set>
                                    <p:animEffect transition="in" filter="fade">
                                      <p:cBhvr>
                                        <p:cTn id="63" dur="1000"/>
                                        <p:tgtEl>
                                          <p:spTgt spid="4">
                                            <p:txEl>
                                              <p:pRg st="9" end="9"/>
                                            </p:txEl>
                                          </p:spTgt>
                                        </p:tgtEl>
                                      </p:cBhvr>
                                    </p:animEffect>
                                    <p:anim calcmode="lin" valueType="num">
                                      <p:cBhvr>
                                        <p:cTn id="64"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4">
                                            <p:txEl>
                                              <p:pRg st="10" end="10"/>
                                            </p:txEl>
                                          </p:spTgt>
                                        </p:tgtEl>
                                        <p:attrNameLst>
                                          <p:attrName>style.visibility</p:attrName>
                                        </p:attrNameLst>
                                      </p:cBhvr>
                                      <p:to>
                                        <p:strVal val="visible"/>
                                      </p:to>
                                    </p:set>
                                    <p:animEffect transition="in" filter="fade">
                                      <p:cBhvr>
                                        <p:cTn id="70" dur="1000"/>
                                        <p:tgtEl>
                                          <p:spTgt spid="4">
                                            <p:txEl>
                                              <p:pRg st="10" end="10"/>
                                            </p:txEl>
                                          </p:spTgt>
                                        </p:tgtEl>
                                      </p:cBhvr>
                                    </p:animEffect>
                                    <p:anim calcmode="lin" valueType="num">
                                      <p:cBhvr>
                                        <p:cTn id="71"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72"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
                                            <p:txEl>
                                              <p:pRg st="11" end="11"/>
                                            </p:txEl>
                                          </p:spTgt>
                                        </p:tgtEl>
                                        <p:attrNameLst>
                                          <p:attrName>style.visibility</p:attrName>
                                        </p:attrNameLst>
                                      </p:cBhvr>
                                      <p:to>
                                        <p:strVal val="visible"/>
                                      </p:to>
                                    </p:set>
                                    <p:animEffect transition="in" filter="fade">
                                      <p:cBhvr>
                                        <p:cTn id="77" dur="1000"/>
                                        <p:tgtEl>
                                          <p:spTgt spid="4">
                                            <p:txEl>
                                              <p:pRg st="11" end="11"/>
                                            </p:txEl>
                                          </p:spTgt>
                                        </p:tgtEl>
                                      </p:cBhvr>
                                    </p:animEffect>
                                    <p:anim calcmode="lin" valueType="num">
                                      <p:cBhvr>
                                        <p:cTn id="78"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4">
                                            <p:txEl>
                                              <p:pRg st="12" end="12"/>
                                            </p:txEl>
                                          </p:spTgt>
                                        </p:tgtEl>
                                        <p:attrNameLst>
                                          <p:attrName>style.visibility</p:attrName>
                                        </p:attrNameLst>
                                      </p:cBhvr>
                                      <p:to>
                                        <p:strVal val="visible"/>
                                      </p:to>
                                    </p:set>
                                    <p:animEffect transition="in" filter="fade">
                                      <p:cBhvr>
                                        <p:cTn id="84" dur="1000"/>
                                        <p:tgtEl>
                                          <p:spTgt spid="4">
                                            <p:txEl>
                                              <p:pRg st="12" end="12"/>
                                            </p:txEl>
                                          </p:spTgt>
                                        </p:tgtEl>
                                      </p:cBhvr>
                                    </p:animEffect>
                                    <p:anim calcmode="lin" valueType="num">
                                      <p:cBhvr>
                                        <p:cTn id="85"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86"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6" presetClass="emph" presetSubtype="0" fill="hold" nodeType="clickEffect">
                                  <p:stCondLst>
                                    <p:cond delay="0"/>
                                  </p:stCondLst>
                                  <p:childTnLst>
                                    <p:animScale>
                                      <p:cBhvr>
                                        <p:cTn id="90" dur="2000" fill="hold"/>
                                        <p:tgtEl>
                                          <p:spTgt spid="8">
                                            <p:txEl>
                                              <p:pRg st="0" end="0"/>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636"/>
            <a:ext cx="8229600" cy="599728"/>
          </a:xfrm>
        </p:spPr>
        <p:txBody>
          <a:bodyPr/>
          <a:lstStyle/>
          <a:p>
            <a:r>
              <a:rPr lang="ru-RU" dirty="0" smtClean="0"/>
              <a:t>Механизация клёпки</a:t>
            </a:r>
            <a:endParaRPr lang="ru-RU" dirty="0"/>
          </a:p>
        </p:txBody>
      </p:sp>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071" t="24834" r="3125" b="8611"/>
          <a:stretch/>
        </p:blipFill>
        <p:spPr bwMode="auto">
          <a:xfrm>
            <a:off x="3347931" y="832269"/>
            <a:ext cx="3384309" cy="5873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401352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8100" y="2600325"/>
            <a:ext cx="6400800" cy="2286000"/>
          </a:xfrm>
        </p:spPr>
        <p:txBody>
          <a:bodyPr/>
          <a:lstStyle/>
          <a:p>
            <a:pPr>
              <a:defRPr/>
            </a:pPr>
            <a:endParaRPr lang="ru-RU" dirty="0"/>
          </a:p>
        </p:txBody>
      </p:sp>
      <p:pic>
        <p:nvPicPr>
          <p:cNvPr id="26628" name="Рисунок 3" descr="http://teacher.3xy.com.cn/sxyAdminData/images/resource/jpg/200805/20080528150033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CFFCC"/>
          </a:solidFill>
          <a:ln w="76200">
            <a:solidFill>
              <a:srgbClr val="FF0000"/>
            </a:solidFill>
          </a:ln>
          <a:extLst/>
        </p:spPr>
      </p:pic>
      <p:sp>
        <p:nvSpPr>
          <p:cNvPr id="5" name="TextBox 4"/>
          <p:cNvSpPr txBox="1"/>
          <p:nvPr/>
        </p:nvSpPr>
        <p:spPr>
          <a:xfrm>
            <a:off x="3311860" y="1340768"/>
            <a:ext cx="5234992" cy="4376083"/>
          </a:xfrm>
          <a:prstGeom prst="doubleWave">
            <a:avLst>
              <a:gd name="adj1" fmla="val 6250"/>
              <a:gd name="adj2" fmla="val -188"/>
            </a:avLst>
          </a:prstGeom>
          <a:solidFill>
            <a:srgbClr val="FFFF00"/>
          </a:solidFill>
          <a:ln w="57150">
            <a:solidFill>
              <a:srgbClr val="FF0000"/>
            </a:solidFill>
          </a:ln>
        </p:spPr>
        <p:txBody>
          <a:bodyPr wrap="square">
            <a:spAutoFit/>
          </a:bodyPr>
          <a:lstStyle/>
          <a:p>
            <a:pPr algn="ctr">
              <a:defRPr/>
            </a:pPr>
            <a:endParaRPr lang="en-US" sz="1600" b="1" dirty="0" smtClean="0">
              <a:solidFill>
                <a:srgbClr val="FF0000"/>
              </a:solidFill>
              <a:latin typeface="Times New Roman" pitchFamily="18" charset="0"/>
              <a:cs typeface="Times New Roman" pitchFamily="18" charset="0"/>
            </a:endParaRPr>
          </a:p>
          <a:p>
            <a:pPr algn="ctr">
              <a:defRPr/>
            </a:pP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6</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4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Качество клёпки и брак в заклёпочных соединениях</a:t>
            </a:r>
            <a:endParaRPr lang="en-US"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endParaRPr lang="ru-RU" sz="1600" b="1" dirty="0">
              <a:solidFill>
                <a:srgbClr val="0000FF"/>
              </a:solidFill>
            </a:endParaRPr>
          </a:p>
        </p:txBody>
      </p:sp>
    </p:spTree>
    <p:extLst>
      <p:ext uri="{BB962C8B-B14F-4D97-AF65-F5344CB8AC3E}">
        <p14:creationId xmlns:p14="http://schemas.microsoft.com/office/powerpoint/2010/main" val="1451351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down)">
                                      <p:cBhvr>
                                        <p:cTn id="13" dur="580">
                                          <p:stCondLst>
                                            <p:cond delay="0"/>
                                          </p:stCondLst>
                                        </p:cTn>
                                        <p:tgtEl>
                                          <p:spTgt spid="5">
                                            <p:txEl>
                                              <p:pRg st="1" end="1"/>
                                            </p:txEl>
                                          </p:spTgt>
                                        </p:tgtEl>
                                      </p:cBhvr>
                                    </p:animEffect>
                                    <p:anim calcmode="lin" valueType="num">
                                      <p:cBhvr>
                                        <p:cTn id="1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xEl>
                                              <p:pRg st="1" end="1"/>
                                            </p:txEl>
                                          </p:spTgt>
                                        </p:tgtEl>
                                      </p:cBhvr>
                                      <p:to x="100000" y="60000"/>
                                    </p:animScale>
                                    <p:animScale>
                                      <p:cBhvr>
                                        <p:cTn id="20" dur="166" decel="50000">
                                          <p:stCondLst>
                                            <p:cond delay="676"/>
                                          </p:stCondLst>
                                        </p:cTn>
                                        <p:tgtEl>
                                          <p:spTgt spid="5">
                                            <p:txEl>
                                              <p:pRg st="1" end="1"/>
                                            </p:txEl>
                                          </p:spTgt>
                                        </p:tgtEl>
                                      </p:cBhvr>
                                      <p:to x="100000" y="100000"/>
                                    </p:animScale>
                                    <p:animScale>
                                      <p:cBhvr>
                                        <p:cTn id="21" dur="26">
                                          <p:stCondLst>
                                            <p:cond delay="1312"/>
                                          </p:stCondLst>
                                        </p:cTn>
                                        <p:tgtEl>
                                          <p:spTgt spid="5">
                                            <p:txEl>
                                              <p:pRg st="1" end="1"/>
                                            </p:txEl>
                                          </p:spTgt>
                                        </p:tgtEl>
                                      </p:cBhvr>
                                      <p:to x="100000" y="80000"/>
                                    </p:animScale>
                                    <p:animScale>
                                      <p:cBhvr>
                                        <p:cTn id="22" dur="166" decel="50000">
                                          <p:stCondLst>
                                            <p:cond delay="1338"/>
                                          </p:stCondLst>
                                        </p:cTn>
                                        <p:tgtEl>
                                          <p:spTgt spid="5">
                                            <p:txEl>
                                              <p:pRg st="1" end="1"/>
                                            </p:txEl>
                                          </p:spTgt>
                                        </p:tgtEl>
                                      </p:cBhvr>
                                      <p:to x="100000" y="100000"/>
                                    </p:animScale>
                                    <p:animScale>
                                      <p:cBhvr>
                                        <p:cTn id="23" dur="26">
                                          <p:stCondLst>
                                            <p:cond delay="1642"/>
                                          </p:stCondLst>
                                        </p:cTn>
                                        <p:tgtEl>
                                          <p:spTgt spid="5">
                                            <p:txEl>
                                              <p:pRg st="1" end="1"/>
                                            </p:txEl>
                                          </p:spTgt>
                                        </p:tgtEl>
                                      </p:cBhvr>
                                      <p:to x="100000" y="90000"/>
                                    </p:animScale>
                                    <p:animScale>
                                      <p:cBhvr>
                                        <p:cTn id="24" dur="166" decel="50000">
                                          <p:stCondLst>
                                            <p:cond delay="1668"/>
                                          </p:stCondLst>
                                        </p:cTn>
                                        <p:tgtEl>
                                          <p:spTgt spid="5">
                                            <p:txEl>
                                              <p:pRg st="1" end="1"/>
                                            </p:txEl>
                                          </p:spTgt>
                                        </p:tgtEl>
                                      </p:cBhvr>
                                      <p:to x="100000" y="100000"/>
                                    </p:animScale>
                                    <p:animScale>
                                      <p:cBhvr>
                                        <p:cTn id="25" dur="26">
                                          <p:stCondLst>
                                            <p:cond delay="1808"/>
                                          </p:stCondLst>
                                        </p:cTn>
                                        <p:tgtEl>
                                          <p:spTgt spid="5">
                                            <p:txEl>
                                              <p:pRg st="1" end="1"/>
                                            </p:txEl>
                                          </p:spTgt>
                                        </p:tgtEl>
                                      </p:cBhvr>
                                      <p:to x="100000" y="95000"/>
                                    </p:animScale>
                                    <p:animScale>
                                      <p:cBhvr>
                                        <p:cTn id="26" dur="166" decel="50000">
                                          <p:stCondLst>
                                            <p:cond delay="1834"/>
                                          </p:stCondLst>
                                        </p:cTn>
                                        <p:tgtEl>
                                          <p:spTgt spid="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52623" y="10889"/>
            <a:ext cx="8229600" cy="779748"/>
          </a:xfrm>
        </p:spPr>
        <p:txBody>
          <a:bodyPr/>
          <a:lstStyle/>
          <a:p>
            <a:r>
              <a:rPr lang="ru-RU" altLang="ru-RU" b="1" dirty="0" smtClean="0">
                <a:solidFill>
                  <a:srgbClr val="C00000"/>
                </a:solidFill>
              </a:rPr>
              <a:t>Проверка качества клёпки</a:t>
            </a:r>
            <a:endParaRPr lang="ru-RU" altLang="ru-RU" b="1" dirty="0">
              <a:solidFill>
                <a:srgbClr val="C00000"/>
              </a:solidFill>
            </a:endParaRPr>
          </a:p>
        </p:txBody>
      </p:sp>
      <p:sp>
        <p:nvSpPr>
          <p:cNvPr id="30723" name="Rectangle 3"/>
          <p:cNvSpPr>
            <a:spLocks noGrp="1" noChangeArrowheads="1"/>
          </p:cNvSpPr>
          <p:nvPr>
            <p:ph type="body" idx="1"/>
          </p:nvPr>
        </p:nvSpPr>
        <p:spPr>
          <a:xfrm>
            <a:off x="143508" y="806673"/>
            <a:ext cx="9000492" cy="5913276"/>
          </a:xfrm>
        </p:spPr>
        <p:txBody>
          <a:bodyPr/>
          <a:lstStyle/>
          <a:p>
            <a:r>
              <a:rPr lang="ru-RU" sz="2400" dirty="0">
                <a:effectLst/>
              </a:rPr>
              <a:t>Качество клепки определяют наружным осмотром, плотность прилегания соединенных деталей проверяют щупом, форму и размеры замыкающих головок, а также расстояние между ними – шаблонами. Наиболее характерные виды брака при клепке: смещение и изгиб замыкающей головки, прогиб металла, </a:t>
            </a:r>
            <a:r>
              <a:rPr lang="ru-RU" sz="2400" dirty="0" err="1">
                <a:effectLst/>
              </a:rPr>
              <a:t>недотяжка</a:t>
            </a:r>
            <a:r>
              <a:rPr lang="ru-RU" sz="2400" dirty="0">
                <a:effectLst/>
              </a:rPr>
              <a:t> металла, неплотное прилегание замыкающей головки, малый размер замыкающей головки, рваные края головки и т.п.</a:t>
            </a:r>
          </a:p>
          <a:p>
            <a:r>
              <a:rPr lang="ru-RU" sz="2400" dirty="0">
                <a:effectLst/>
              </a:rPr>
              <a:t>Бракованную заклепку срубают зубилом, а затем </a:t>
            </a:r>
            <a:r>
              <a:rPr lang="ru-RU" sz="2400" dirty="0" err="1">
                <a:effectLst/>
              </a:rPr>
              <a:t>бородком</a:t>
            </a:r>
            <a:r>
              <a:rPr lang="ru-RU" sz="2400" dirty="0">
                <a:effectLst/>
              </a:rPr>
              <a:t> выбивают стержень. Заклепку можно также высверлить сверлом несколько меньшего диаметра, чем заклепка. Для этого закладную головку </a:t>
            </a:r>
            <a:r>
              <a:rPr lang="ru-RU" sz="2400" dirty="0" err="1">
                <a:effectLst/>
              </a:rPr>
              <a:t>накернивают</a:t>
            </a:r>
            <a:r>
              <a:rPr lang="ru-RU" sz="2400" dirty="0">
                <a:effectLst/>
              </a:rPr>
              <a:t> и сверлят на глубину, равную высоте головки. </a:t>
            </a:r>
            <a:r>
              <a:rPr lang="ru-RU" sz="2400" dirty="0" err="1">
                <a:effectLst/>
              </a:rPr>
              <a:t>Недосверленную</a:t>
            </a:r>
            <a:r>
              <a:rPr lang="ru-RU" sz="2400" dirty="0">
                <a:effectLst/>
              </a:rPr>
              <a:t> головку надламывают </a:t>
            </a:r>
            <a:r>
              <a:rPr lang="ru-RU" sz="2400" dirty="0" err="1">
                <a:effectLst/>
              </a:rPr>
              <a:t>бородком</a:t>
            </a:r>
            <a:r>
              <a:rPr lang="ru-RU" sz="2400" dirty="0">
                <a:effectLst/>
              </a:rPr>
              <a:t> или зубилом, а затем выбивают заклепку.</a:t>
            </a:r>
          </a:p>
          <a:p>
            <a:pPr marL="0" indent="0">
              <a:buNone/>
            </a:pPr>
            <a:endParaRPr lang="ru-RU" altLang="ru-RU" dirty="0"/>
          </a:p>
        </p:txBody>
      </p:sp>
    </p:spTree>
    <p:extLst>
      <p:ext uri="{BB962C8B-B14F-4D97-AF65-F5344CB8AC3E}">
        <p14:creationId xmlns:p14="http://schemas.microsoft.com/office/powerpoint/2010/main" val="43109924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143508" y="1376772"/>
            <a:ext cx="9000492" cy="5070599"/>
          </a:xfrm>
        </p:spPr>
        <p:txBody>
          <a:bodyPr/>
          <a:lstStyle/>
          <a:p>
            <a:r>
              <a:rPr lang="ru-RU" sz="2400" dirty="0">
                <a:effectLst/>
              </a:rPr>
              <a:t>Неправильная </a:t>
            </a:r>
            <a:r>
              <a:rPr lang="ru-RU" sz="2400" dirty="0" smtClean="0">
                <a:effectLst/>
              </a:rPr>
              <a:t>клёпка </a:t>
            </a:r>
            <a:r>
              <a:rPr lang="ru-RU" sz="2400" dirty="0">
                <a:effectLst/>
              </a:rPr>
              <a:t>имеет место вследствие </a:t>
            </a:r>
            <a:r>
              <a:rPr lang="ru-RU" sz="2400" dirty="0" err="1">
                <a:effectLst/>
              </a:rPr>
              <a:t>недогретой</a:t>
            </a:r>
            <a:r>
              <a:rPr lang="ru-RU" sz="2400" dirty="0">
                <a:effectLst/>
              </a:rPr>
              <a:t> или перегретой заклепки, плохой подгонки друг к другу соединяемых элементов, ошибки при формировании головки, чрезмерно короткого или длинного тела заклепки, искривления тела </a:t>
            </a:r>
            <a:r>
              <a:rPr lang="ru-RU" sz="2400" dirty="0" smtClean="0">
                <a:effectLst/>
              </a:rPr>
              <a:t>заклёпки </a:t>
            </a:r>
            <a:r>
              <a:rPr lang="ru-RU" sz="2400" dirty="0">
                <a:effectLst/>
              </a:rPr>
              <a:t>в отверстии, а также из-за слишком глубокого отверстия, просверленного для потайной головки.</a:t>
            </a:r>
          </a:p>
          <a:p>
            <a:r>
              <a:rPr lang="ru-RU" sz="2400" dirty="0">
                <a:effectLst/>
              </a:rPr>
              <a:t>Для </a:t>
            </a:r>
            <a:r>
              <a:rPr lang="ru-RU" sz="2400" dirty="0" smtClean="0">
                <a:effectLst/>
              </a:rPr>
              <a:t>клёпки </a:t>
            </a:r>
            <a:r>
              <a:rPr lang="ru-RU" sz="2400" dirty="0">
                <a:effectLst/>
              </a:rPr>
              <a:t>необходимо использовать исправный инструмент. На руки следует надеть рукавицы, глаза защитить очками. Следует правильно установить головку заклепки в поддержку или консоль, правильно установить обжимку на тело заклепки. Во время клепки нельзя касаться обжимки рукой.</a:t>
            </a:r>
          </a:p>
          <a:p>
            <a:pPr marL="0" indent="0">
              <a:buNone/>
            </a:pPr>
            <a:endParaRPr lang="ru-RU" altLang="ru-RU" dirty="0"/>
          </a:p>
        </p:txBody>
      </p:sp>
      <p:sp>
        <p:nvSpPr>
          <p:cNvPr id="2" name="Заголовок 1"/>
          <p:cNvSpPr>
            <a:spLocks noGrp="1"/>
          </p:cNvSpPr>
          <p:nvPr>
            <p:ph type="title"/>
          </p:nvPr>
        </p:nvSpPr>
        <p:spPr>
          <a:xfrm>
            <a:off x="528954" y="120873"/>
            <a:ext cx="8229600" cy="685800"/>
          </a:xfrm>
        </p:spPr>
        <p:txBody>
          <a:bodyPr/>
          <a:lstStyle/>
          <a:p>
            <a:endParaRPr lang="ru-RU"/>
          </a:p>
        </p:txBody>
      </p:sp>
    </p:spTree>
    <p:extLst>
      <p:ext uri="{BB962C8B-B14F-4D97-AF65-F5344CB8AC3E}">
        <p14:creationId xmlns:p14="http://schemas.microsoft.com/office/powerpoint/2010/main" val="15057526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endParaRPr lang="ru-RU" altLang="ru-RU"/>
          </a:p>
        </p:txBody>
      </p:sp>
      <p:sp>
        <p:nvSpPr>
          <p:cNvPr id="30723" name="Rectangle 3"/>
          <p:cNvSpPr>
            <a:spLocks noGrp="1" noChangeArrowheads="1"/>
          </p:cNvSpPr>
          <p:nvPr>
            <p:ph type="body" idx="1"/>
          </p:nvPr>
        </p:nvSpPr>
        <p:spPr/>
        <p:txBody>
          <a:bodyPr/>
          <a:lstStyle/>
          <a:p>
            <a:endParaRPr lang="ru-RU" altLang="ru-RU"/>
          </a:p>
        </p:txBody>
      </p:sp>
      <p:pic>
        <p:nvPicPr>
          <p:cNvPr id="30725" name="Picture 5" descr="img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3"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05133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142852"/>
            <a:ext cx="8283864" cy="642942"/>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ru-RU" dirty="0" smtClean="0">
                <a:solidFill>
                  <a:srgbClr val="C00000"/>
                </a:solidFill>
              </a:rPr>
              <a:t>Основные дефекты при клепке</a:t>
            </a:r>
            <a:endParaRPr lang="ru-RU" dirty="0">
              <a:solidFill>
                <a:srgbClr val="C00000"/>
              </a:solidFill>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2953939441"/>
              </p:ext>
            </p:extLst>
          </p:nvPr>
        </p:nvGraphicFramePr>
        <p:xfrm>
          <a:off x="287524" y="1196752"/>
          <a:ext cx="8570187" cy="5125720"/>
        </p:xfrm>
        <a:graphic>
          <a:graphicData uri="http://schemas.openxmlformats.org/drawingml/2006/table">
            <a:tbl>
              <a:tblPr firstRow="1" bandRow="1">
                <a:tableStyleId>{21E4AEA4-8DFA-4A89-87EB-49C32662AFE0}</a:tableStyleId>
              </a:tblPr>
              <a:tblGrid>
                <a:gridCol w="2076022">
                  <a:extLst>
                    <a:ext uri="{9D8B030D-6E8A-4147-A177-3AD203B41FA5}">
                      <a16:colId xmlns:a16="http://schemas.microsoft.com/office/drawing/2014/main" xmlns="" val="20000"/>
                    </a:ext>
                  </a:extLst>
                </a:gridCol>
                <a:gridCol w="2710878">
                  <a:extLst>
                    <a:ext uri="{9D8B030D-6E8A-4147-A177-3AD203B41FA5}">
                      <a16:colId xmlns:a16="http://schemas.microsoft.com/office/drawing/2014/main" xmlns="" val="20001"/>
                    </a:ext>
                  </a:extLst>
                </a:gridCol>
                <a:gridCol w="3783287">
                  <a:extLst>
                    <a:ext uri="{9D8B030D-6E8A-4147-A177-3AD203B41FA5}">
                      <a16:colId xmlns:a16="http://schemas.microsoft.com/office/drawing/2014/main" xmlns="" val="20002"/>
                    </a:ext>
                  </a:extLst>
                </a:gridCol>
              </a:tblGrid>
              <a:tr h="370840">
                <a:tc>
                  <a:txBody>
                    <a:bodyPr/>
                    <a:lstStyle/>
                    <a:p>
                      <a:pPr algn="ctr"/>
                      <a:r>
                        <a:rPr lang="ru-RU" dirty="0" smtClean="0">
                          <a:solidFill>
                            <a:srgbClr val="FFFF00"/>
                          </a:solidFill>
                        </a:rPr>
                        <a:t>Дефекты</a:t>
                      </a:r>
                      <a:endParaRPr lang="ru-RU" dirty="0">
                        <a:solidFill>
                          <a:srgbClr val="FFFF00"/>
                        </a:solidFill>
                      </a:endParaRPr>
                    </a:p>
                  </a:txBody>
                  <a:tcPr/>
                </a:tc>
                <a:tc>
                  <a:txBody>
                    <a:bodyPr/>
                    <a:lstStyle/>
                    <a:p>
                      <a:pPr algn="ctr"/>
                      <a:r>
                        <a:rPr lang="ru-RU" dirty="0" smtClean="0">
                          <a:solidFill>
                            <a:srgbClr val="FFFF00"/>
                          </a:solidFill>
                        </a:rPr>
                        <a:t>Причины</a:t>
                      </a:r>
                      <a:endParaRPr lang="ru-RU" dirty="0">
                        <a:solidFill>
                          <a:srgbClr val="FFFF00"/>
                        </a:solidFill>
                      </a:endParaRPr>
                    </a:p>
                  </a:txBody>
                  <a:tcPr/>
                </a:tc>
                <a:tc>
                  <a:txBody>
                    <a:bodyPr/>
                    <a:lstStyle/>
                    <a:p>
                      <a:pPr algn="ctr"/>
                      <a:r>
                        <a:rPr lang="ru-RU" dirty="0" smtClean="0">
                          <a:solidFill>
                            <a:srgbClr val="FFFF00"/>
                          </a:solidFill>
                        </a:rPr>
                        <a:t>Способы предупреждения</a:t>
                      </a:r>
                      <a:endParaRPr lang="ru-RU" dirty="0">
                        <a:solidFill>
                          <a:srgbClr val="FFFF00"/>
                        </a:solidFill>
                      </a:endParaRPr>
                    </a:p>
                  </a:txBody>
                  <a:tcPr/>
                </a:tc>
                <a:extLst>
                  <a:ext uri="{0D108BD9-81ED-4DB2-BD59-A6C34878D82A}">
                    <a16:rowId xmlns:a16="http://schemas.microsoft.com/office/drawing/2014/main" xmlns="" val="10000"/>
                  </a:ext>
                </a:extLst>
              </a:tr>
              <a:tr h="370840">
                <a:tc>
                  <a:txBody>
                    <a:bodyPr/>
                    <a:lstStyle/>
                    <a:p>
                      <a:r>
                        <a:rPr lang="ru-RU" dirty="0" smtClean="0"/>
                        <a:t>Перекос заклепки при расклепывании</a:t>
                      </a:r>
                      <a:endParaRPr lang="ru-RU" dirty="0"/>
                    </a:p>
                  </a:txBody>
                  <a:tcPr/>
                </a:tc>
                <a:tc>
                  <a:txBody>
                    <a:bodyPr/>
                    <a:lstStyle/>
                    <a:p>
                      <a:r>
                        <a:rPr lang="ru-RU" dirty="0" smtClean="0"/>
                        <a:t>Диаметр отверстия больше требуемого. Наносятся</a:t>
                      </a:r>
                      <a:r>
                        <a:rPr lang="ru-RU" baseline="0" dirty="0" smtClean="0"/>
                        <a:t> косые удары по стержню заклепки</a:t>
                      </a:r>
                      <a:endParaRPr lang="ru-RU" dirty="0"/>
                    </a:p>
                  </a:txBody>
                  <a:tcPr/>
                </a:tc>
                <a:tc>
                  <a:txBody>
                    <a:bodyPr/>
                    <a:lstStyle/>
                    <a:p>
                      <a:r>
                        <a:rPr lang="ru-RU" dirty="0" smtClean="0"/>
                        <a:t>Выбирать заклепку по диаметру отверстия. Соблюдать правила заклепки</a:t>
                      </a:r>
                      <a:endParaRPr lang="ru-RU" dirty="0"/>
                    </a:p>
                  </a:txBody>
                  <a:tcPr/>
                </a:tc>
                <a:extLst>
                  <a:ext uri="{0D108BD9-81ED-4DB2-BD59-A6C34878D82A}">
                    <a16:rowId xmlns:a16="http://schemas.microsoft.com/office/drawing/2014/main" xmlns="" val="10001"/>
                  </a:ext>
                </a:extLst>
              </a:tr>
              <a:tr h="370840">
                <a:tc>
                  <a:txBody>
                    <a:bodyPr/>
                    <a:lstStyle/>
                    <a:p>
                      <a:r>
                        <a:rPr lang="ru-RU" dirty="0" smtClean="0"/>
                        <a:t>Прогиб листовой</a:t>
                      </a:r>
                      <a:r>
                        <a:rPr lang="ru-RU" baseline="0" dirty="0" smtClean="0"/>
                        <a:t> заготовки при постановке заклепок</a:t>
                      </a:r>
                      <a:endParaRPr lang="ru-RU" dirty="0"/>
                    </a:p>
                  </a:txBody>
                  <a:tcPr/>
                </a:tc>
                <a:tc>
                  <a:txBody>
                    <a:bodyPr/>
                    <a:lstStyle/>
                    <a:p>
                      <a:r>
                        <a:rPr lang="ru-RU" dirty="0" smtClean="0"/>
                        <a:t>Диаметр стержня</a:t>
                      </a:r>
                      <a:r>
                        <a:rPr lang="ru-RU" baseline="0" dirty="0" smtClean="0"/>
                        <a:t> заклепки больше диаметра отверстия – заклепку в отверстие забивали</a:t>
                      </a:r>
                      <a:endParaRPr lang="ru-RU" dirty="0"/>
                    </a:p>
                  </a:txBody>
                  <a:tcPr/>
                </a:tc>
                <a:tc>
                  <a:txBody>
                    <a:bodyPr/>
                    <a:lstStyle/>
                    <a:p>
                      <a:r>
                        <a:rPr lang="ru-RU" dirty="0" smtClean="0"/>
                        <a:t>Заклепку из отверстия</a:t>
                      </a:r>
                      <a:r>
                        <a:rPr lang="ru-RU" baseline="0" dirty="0" smtClean="0"/>
                        <a:t> выбить, осадить прогнутое место, при необходимости исправить отверстие, просверлив его заново</a:t>
                      </a:r>
                      <a:endParaRPr lang="ru-RU" dirty="0"/>
                    </a:p>
                  </a:txBody>
                  <a:tcPr/>
                </a:tc>
                <a:extLst>
                  <a:ext uri="{0D108BD9-81ED-4DB2-BD59-A6C34878D82A}">
                    <a16:rowId xmlns:a16="http://schemas.microsoft.com/office/drawing/2014/main" xmlns="" val="10002"/>
                  </a:ext>
                </a:extLst>
              </a:tr>
              <a:tr h="370840">
                <a:tc>
                  <a:txBody>
                    <a:bodyPr/>
                    <a:lstStyle/>
                    <a:p>
                      <a:r>
                        <a:rPr lang="ru-RU" dirty="0" smtClean="0"/>
                        <a:t>Стержень заклепки при расклеивании изгибается</a:t>
                      </a:r>
                      <a:endParaRPr lang="ru-RU" dirty="0"/>
                    </a:p>
                  </a:txBody>
                  <a:tcPr/>
                </a:tc>
                <a:tc>
                  <a:txBody>
                    <a:bodyPr/>
                    <a:lstStyle/>
                    <a:p>
                      <a:r>
                        <a:rPr lang="ru-RU" dirty="0" smtClean="0"/>
                        <a:t>Слишком большой вылет стержня</a:t>
                      </a:r>
                      <a:r>
                        <a:rPr lang="ru-RU" baseline="0" dirty="0" smtClean="0"/>
                        <a:t> заклепки</a:t>
                      </a:r>
                      <a:endParaRPr lang="ru-RU" dirty="0"/>
                    </a:p>
                  </a:txBody>
                  <a:tcPr/>
                </a:tc>
                <a:tc>
                  <a:txBody>
                    <a:bodyPr/>
                    <a:lstStyle/>
                    <a:p>
                      <a:r>
                        <a:rPr lang="ru-RU" dirty="0" smtClean="0"/>
                        <a:t>Выбить заклепку из отверстия и заменить ее. </a:t>
                      </a:r>
                    </a:p>
                    <a:p>
                      <a:r>
                        <a:rPr lang="ru-RU" dirty="0" smtClean="0"/>
                        <a:t>При возможности замены – укоротить стержень</a:t>
                      </a:r>
                      <a:endParaRPr lang="ru-RU" dirty="0"/>
                    </a:p>
                  </a:txBody>
                  <a:tcPr/>
                </a:tc>
                <a:extLst>
                  <a:ext uri="{0D108BD9-81ED-4DB2-BD59-A6C34878D82A}">
                    <a16:rowId xmlns:a16="http://schemas.microsoft.com/office/drawing/2014/main" xmlns="" val="10003"/>
                  </a:ext>
                </a:extLst>
              </a:tr>
              <a:tr h="370840">
                <a:tc>
                  <a:txBody>
                    <a:bodyPr/>
                    <a:lstStyle/>
                    <a:p>
                      <a:r>
                        <a:rPr lang="ru-RU" dirty="0" smtClean="0"/>
                        <a:t>Замыкающая головка неполная</a:t>
                      </a:r>
                      <a:endParaRPr lang="ru-RU" dirty="0"/>
                    </a:p>
                  </a:txBody>
                  <a:tcPr/>
                </a:tc>
                <a:tc>
                  <a:txBody>
                    <a:bodyPr/>
                    <a:lstStyle/>
                    <a:p>
                      <a:r>
                        <a:rPr lang="ru-RU" dirty="0" smtClean="0"/>
                        <a:t>Длина стержня заклепки меньше расчетной</a:t>
                      </a:r>
                      <a:endParaRPr lang="ru-RU" dirty="0"/>
                    </a:p>
                  </a:txBody>
                  <a:tcPr/>
                </a:tc>
                <a:tc>
                  <a:txBody>
                    <a:bodyPr/>
                    <a:lstStyle/>
                    <a:p>
                      <a:r>
                        <a:rPr lang="ru-RU" dirty="0" smtClean="0"/>
                        <a:t>Выбить заклепку из отверстия и заменить ее. Отсортировать заклепки по длине</a:t>
                      </a:r>
                      <a:endParaRPr lang="ru-RU"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57378737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02394" y="4986"/>
            <a:ext cx="4402138" cy="770439"/>
          </a:xfrm>
        </p:spPr>
        <p:txBody>
          <a:bodyPr/>
          <a:lstStyle/>
          <a:p>
            <a:r>
              <a:rPr lang="ru-RU" altLang="ru-RU" sz="2300" b="1" dirty="0">
                <a:solidFill>
                  <a:srgbClr val="C00000"/>
                </a:solidFill>
                <a:effectLst/>
                <a:latin typeface="Times New Roman" panose="02020603050405020304" pitchFamily="18" charset="0"/>
              </a:rPr>
              <a:t>Виды и причины брака </a:t>
            </a:r>
            <a:br>
              <a:rPr lang="ru-RU" altLang="ru-RU" sz="2300" b="1" dirty="0">
                <a:solidFill>
                  <a:srgbClr val="C00000"/>
                </a:solidFill>
                <a:effectLst/>
                <a:latin typeface="Times New Roman" panose="02020603050405020304" pitchFamily="18" charset="0"/>
              </a:rPr>
            </a:br>
            <a:r>
              <a:rPr lang="ru-RU" altLang="ru-RU" sz="2300" b="1" dirty="0">
                <a:solidFill>
                  <a:srgbClr val="C00000"/>
                </a:solidFill>
                <a:effectLst/>
                <a:latin typeface="Times New Roman" panose="02020603050405020304" pitchFamily="18" charset="0"/>
              </a:rPr>
              <a:t>при выполнении </a:t>
            </a:r>
            <a:r>
              <a:rPr lang="ru-RU" altLang="ru-RU" sz="2300" b="1" dirty="0" smtClean="0">
                <a:solidFill>
                  <a:srgbClr val="C00000"/>
                </a:solidFill>
                <a:effectLst/>
                <a:latin typeface="Times New Roman" panose="02020603050405020304" pitchFamily="18" charset="0"/>
              </a:rPr>
              <a:t>клёпки</a:t>
            </a:r>
            <a:endParaRPr lang="ru-RU" altLang="ru-RU" sz="2300" b="1" dirty="0">
              <a:solidFill>
                <a:srgbClr val="C00000"/>
              </a:solidFill>
              <a:effectLst/>
              <a:latin typeface="Times New Roman" panose="02020603050405020304" pitchFamily="18" charset="0"/>
            </a:endParaRPr>
          </a:p>
        </p:txBody>
      </p:sp>
      <p:sp>
        <p:nvSpPr>
          <p:cNvPr id="63493" name="Text Box 5"/>
          <p:cNvSpPr txBox="1">
            <a:spLocks noChangeArrowheads="1"/>
          </p:cNvSpPr>
          <p:nvPr/>
        </p:nvSpPr>
        <p:spPr bwMode="auto">
          <a:xfrm>
            <a:off x="102394" y="775425"/>
            <a:ext cx="4685506" cy="3110724"/>
          </a:xfrm>
          <a:prstGeom prst="rect">
            <a:avLst/>
          </a:prstGeom>
          <a:solidFill>
            <a:srgbClr val="FFFFCC"/>
          </a:solidFill>
          <a:ln>
            <a:noFill/>
          </a:ln>
          <a:effectLst/>
          <a:extLst/>
        </p:spPr>
        <p:txBody>
          <a:bodyPr wrap="square" lIns="90000" tIns="46800" rIns="90000" bIns="46800">
            <a:spAutoFit/>
          </a:bodyPr>
          <a:lstStyle/>
          <a:p>
            <a:pPr>
              <a:spcBef>
                <a:spcPct val="50000"/>
              </a:spcBef>
            </a:pPr>
            <a:r>
              <a:rPr lang="ru-RU" altLang="ru-RU" sz="1400" b="1" dirty="0">
                <a:solidFill>
                  <a:srgbClr val="006600"/>
                </a:solidFill>
                <a:latin typeface="Times New Roman" panose="02020603050405020304" pitchFamily="18" charset="0"/>
              </a:rPr>
              <a:t>Только высокое качество заклепочного шва гарантирует надежность работы и продолжительность службы клепаных изделий.</a:t>
            </a:r>
            <a:br>
              <a:rPr lang="ru-RU" altLang="ru-RU" sz="1400" b="1" dirty="0">
                <a:solidFill>
                  <a:srgbClr val="006600"/>
                </a:solidFill>
                <a:latin typeface="Times New Roman" panose="02020603050405020304" pitchFamily="18" charset="0"/>
              </a:rPr>
            </a:br>
            <a:r>
              <a:rPr lang="ru-RU" altLang="ru-RU" sz="1400" b="1" dirty="0">
                <a:solidFill>
                  <a:srgbClr val="006600"/>
                </a:solidFill>
                <a:latin typeface="Times New Roman" panose="02020603050405020304" pitchFamily="18" charset="0"/>
              </a:rPr>
              <a:t>При клепке брак возникает по разным причинам и бывает двух видов: исправимый и неисправимый. Для устранения исправимого брака заклепки плохого качества заменяют. При неисправимом браке изготовляется новое изделие. При клепке брак самой операции не всегда влечет за собой брак изделия: заклепку можно заменить новой; но если на детали появятся неисправимые дефекты, то изделие бракуется. Для устранения недостатков клепки удаляют заклепки, затем детали выправляют и лишь только после этого выполняют клепку. </a:t>
            </a:r>
          </a:p>
        </p:txBody>
      </p:sp>
      <p:sp>
        <p:nvSpPr>
          <p:cNvPr id="63494" name="Text Box 6"/>
          <p:cNvSpPr txBox="1">
            <a:spLocks noChangeArrowheads="1"/>
          </p:cNvSpPr>
          <p:nvPr/>
        </p:nvSpPr>
        <p:spPr bwMode="auto">
          <a:xfrm>
            <a:off x="5129213" y="1931988"/>
            <a:ext cx="1809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p>
            <a:endParaRPr lang="ru-RU" altLang="ru-RU"/>
          </a:p>
        </p:txBody>
      </p:sp>
      <p:graphicFrame>
        <p:nvGraphicFramePr>
          <p:cNvPr id="63906" name="Group 418"/>
          <p:cNvGraphicFramePr>
            <a:graphicFrameLocks noGrp="1"/>
          </p:cNvGraphicFramePr>
          <p:nvPr>
            <p:ph type="tbl" idx="1"/>
            <p:extLst>
              <p:ext uri="{D42A27DB-BD31-4B8C-83A1-F6EECF244321}">
                <p14:modId xmlns:p14="http://schemas.microsoft.com/office/powerpoint/2010/main" val="2797831158"/>
              </p:ext>
            </p:extLst>
          </p:nvPr>
        </p:nvGraphicFramePr>
        <p:xfrm>
          <a:off x="4968044" y="116632"/>
          <a:ext cx="4103688" cy="6480181"/>
        </p:xfrm>
        <a:graphic>
          <a:graphicData uri="http://schemas.openxmlformats.org/drawingml/2006/table">
            <a:tbl>
              <a:tblPr/>
              <a:tblGrid>
                <a:gridCol w="1914525">
                  <a:extLst>
                    <a:ext uri="{9D8B030D-6E8A-4147-A177-3AD203B41FA5}">
                      <a16:colId xmlns:a16="http://schemas.microsoft.com/office/drawing/2014/main" xmlns="" val="20000"/>
                    </a:ext>
                  </a:extLst>
                </a:gridCol>
                <a:gridCol w="2189163">
                  <a:extLst>
                    <a:ext uri="{9D8B030D-6E8A-4147-A177-3AD203B41FA5}">
                      <a16:colId xmlns:a16="http://schemas.microsoft.com/office/drawing/2014/main" xmlns="" val="20001"/>
                    </a:ext>
                  </a:extLst>
                </a:gridCol>
              </a:tblGrid>
              <a:tr h="2381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Брак</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Причина брака</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445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Смещение головки, недотянутость ее</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 Дрожание или перемещение головки под ударами молотка.</a:t>
                      </a:r>
                      <a:b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 Недостаточное закрепление заготовок под клепку</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642938">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Неплотное поджатие головки к склепываемым деталям по всему контуру головки</a:t>
                      </a:r>
                      <a:endParaRPr kumimoji="0" lang="ru-RU" altLang="ru-RU" sz="800" b="0" i="0" u="none" strike="noStrike" cap="none" normalizeH="0" baseline="0" dirty="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 Прилив в месте сопряжения головки со стержнем.</a:t>
                      </a:r>
                      <a:b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 Неплотное прижатие поддержкой закладной головки</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09588">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Неплотное поджатие головки к склепываемым деталям по части контура заклепки</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Косое расположение поддержки</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2381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Подчеканка головки</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Перекос инструмента</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73063">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Трещины на головке</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Неудовлетворительное качество   металла заклепки</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73063">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Зарубание головки</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Обжимка при отделке головки была поставлена косо</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73063">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Сбитая с оси головка</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Отверстие просверлено косо, неправильно установлена поддержка</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73063">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Неоформленность головки по всему контуру заклепки</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 Недостаточная длина стержня.</a:t>
                      </a:r>
                      <a:b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 Неправильное сжатие деталей</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373063">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Неоформленность головки по всему контуру заклепки</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 Недостаточная длина стержня.</a:t>
                      </a:r>
                      <a:b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 Неправильное сжатие деталей</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2381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Маломерная головка</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Маломерная обжимка</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r h="373063">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Венчик около заклепочной головки</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Излишняя длина головки</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1"/>
                  </a:ext>
                </a:extLst>
              </a:tr>
              <a:tr h="373063">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Зарубка металла обжимкой</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Недостаточная длина  стержня заклепки</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2"/>
                  </a:ext>
                </a:extLst>
              </a:tr>
              <a:tr h="373063">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Неровная поверхность заклепочной головки</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Неудовлетворительное  качество  металла заклепки</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3"/>
                  </a:ext>
                </a:extLst>
              </a:tr>
              <a:tr h="238125">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Косая заклепка</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Неправильно рассверленное отверстие</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4"/>
                  </a:ext>
                </a:extLst>
              </a:tr>
              <a:tr h="373063">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Неполное заполнение потайной головки</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1. Неправильная раззенковка.</a:t>
                      </a:r>
                      <a:b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b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2. Недостаточная длина стержня</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5"/>
                  </a:ext>
                </a:extLst>
              </a:tr>
              <a:tr h="373063">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smtClean="0">
                          <a:ln>
                            <a:noFill/>
                          </a:ln>
                          <a:solidFill>
                            <a:schemeClr val="tx1"/>
                          </a:solidFill>
                          <a:effectLst/>
                          <a:latin typeface="Times New Roman" panose="02020603050405020304" pitchFamily="18" charset="0"/>
                          <a:cs typeface="Times New Roman" panose="02020603050405020304" pitchFamily="18" charset="0"/>
                        </a:rPr>
                        <a:t>Избыток по высоте потайной головки</a:t>
                      </a:r>
                      <a:endParaRPr kumimoji="0" lang="ru-RU" altLang="ru-RU" sz="800" b="0" i="0" u="none" strike="noStrike" cap="none" normalizeH="0" baseline="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hlink"/>
                        </a:buClr>
                        <a:buSzPct val="65000"/>
                        <a:buFont typeface="Wingdings" panose="05000000000000000000" pitchFamily="2" charset="2"/>
                        <a:defRPr sz="2800">
                          <a:solidFill>
                            <a:schemeClr val="tx1"/>
                          </a:solidFill>
                          <a:effectLst>
                            <a:outerShdw blurRad="38100" dist="38100" dir="2700000" algn="tl">
                              <a:srgbClr val="000000"/>
                            </a:outerShdw>
                          </a:effectLst>
                          <a:latin typeface="Tahoma" panose="020B0604030504040204" pitchFamily="34" charset="0"/>
                        </a:defRPr>
                      </a:lvl1pPr>
                      <a:lvl2pPr>
                        <a:spcBef>
                          <a:spcPct val="20000"/>
                        </a:spcBef>
                        <a:buClr>
                          <a:schemeClr val="folHlink"/>
                        </a:buClr>
                        <a:buSzPct val="65000"/>
                        <a:buFont typeface="Wingdings" panose="05000000000000000000" pitchFamily="2" charset="2"/>
                        <a:defRPr sz="2400">
                          <a:solidFill>
                            <a:schemeClr val="tx1"/>
                          </a:solidFill>
                          <a:effectLst>
                            <a:outerShdw blurRad="38100" dist="38100" dir="2700000" algn="tl">
                              <a:srgbClr val="000000"/>
                            </a:outerShdw>
                          </a:effectLst>
                          <a:latin typeface="Tahoma" panose="020B0604030504040204" pitchFamily="34" charset="0"/>
                        </a:defRPr>
                      </a:lvl2pPr>
                      <a:lvl3pPr>
                        <a:spcBef>
                          <a:spcPct val="20000"/>
                        </a:spcBef>
                        <a:buClr>
                          <a:schemeClr val="hlink"/>
                        </a:buClr>
                        <a:buSzPct val="65000"/>
                        <a:buFont typeface="Wingdings" panose="05000000000000000000" pitchFamily="2" charset="2"/>
                        <a:defRPr sz="2000">
                          <a:solidFill>
                            <a:schemeClr val="tx1"/>
                          </a:solidFill>
                          <a:effectLst>
                            <a:outerShdw blurRad="38100" dist="38100" dir="2700000" algn="tl">
                              <a:srgbClr val="000000"/>
                            </a:outerShdw>
                          </a:effectLst>
                          <a:latin typeface="Tahoma" panose="020B0604030504040204" pitchFamily="34" charset="0"/>
                        </a:defRPr>
                      </a:lvl3pPr>
                      <a:lvl4pPr>
                        <a:spcBef>
                          <a:spcPct val="20000"/>
                        </a:spcBef>
                        <a:buClr>
                          <a:schemeClr val="fo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4pPr>
                      <a:lvl5pPr>
                        <a:spcBef>
                          <a:spcPct val="20000"/>
                        </a:spcBef>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5pPr>
                      <a:lvl6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6pPr>
                      <a:lvl7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7pPr>
                      <a:lvl8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8pPr>
                      <a:lvl9pPr fontAlgn="base">
                        <a:spcBef>
                          <a:spcPct val="20000"/>
                        </a:spcBef>
                        <a:spcAft>
                          <a:spcPct val="0"/>
                        </a:spcAft>
                        <a:buClr>
                          <a:schemeClr val="hlink"/>
                        </a:buClr>
                        <a:buSzPct val="65000"/>
                        <a:buFont typeface="Wingdings" panose="05000000000000000000" pitchFamily="2" charset="2"/>
                        <a:defRPr>
                          <a:solidFill>
                            <a:schemeClr val="tx1"/>
                          </a:solidFill>
                          <a:effectLst>
                            <a:outerShdw blurRad="38100" dist="38100" dir="2700000" algn="tl">
                              <a:srgbClr val="000000"/>
                            </a:outerShdw>
                          </a:effectLst>
                          <a:latin typeface="Tahoma" panose="020B060403050404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altLang="ru-RU" sz="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rPr>
                        <a:t>Чрезмерная длина стержня</a:t>
                      </a:r>
                      <a:endParaRPr kumimoji="0" lang="ru-RU" altLang="ru-RU" sz="800" b="0" i="0" u="none" strike="noStrike" cap="none" normalizeH="0" baseline="0" dirty="0" smtClean="0">
                        <a:ln>
                          <a:noFill/>
                        </a:ln>
                        <a:solidFill>
                          <a:schemeClr val="tx1"/>
                        </a:solidFill>
                        <a:effectLst/>
                        <a:latin typeface="Arial" panose="020B0604020202020204" pitchFamily="34" charset="0"/>
                      </a:endParaRPr>
                    </a:p>
                  </a:txBody>
                  <a:tcPr marL="90000" marR="90000" marT="46800" marB="46800"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6"/>
                  </a:ext>
                </a:extLst>
              </a:tr>
            </a:tbl>
          </a:graphicData>
        </a:graphic>
      </p:graphicFrame>
      <p:pic>
        <p:nvPicPr>
          <p:cNvPr id="63908" name="Picture 420" descr="klepk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238" y="4149080"/>
            <a:ext cx="4464050" cy="2579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21834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8062" y="527279"/>
            <a:ext cx="9140671" cy="6324808"/>
          </a:xfrm>
          <a:prstGeom prst="rect">
            <a:avLst/>
          </a:prstGeom>
          <a:solidFill>
            <a:srgbClr val="FFFFFF"/>
          </a:solidFill>
        </p:spPr>
        <p:txBody>
          <a:bodyPr wrap="square">
            <a:spAutoFit/>
          </a:bodyPr>
          <a:lstStyle/>
          <a:p>
            <a:pPr algn="ctr"/>
            <a:endParaRPr lang="ru-RU" sz="1400" b="1" dirty="0" smtClean="0">
              <a:solidFill>
                <a:srgbClr val="FF0000"/>
              </a:solidFill>
              <a:latin typeface="Roboto"/>
            </a:endParaRPr>
          </a:p>
          <a:p>
            <a:pPr algn="ctr"/>
            <a:r>
              <a:rPr lang="ru-RU" sz="2000" b="1" dirty="0" smtClean="0">
                <a:solidFill>
                  <a:srgbClr val="FF0000"/>
                </a:solidFill>
                <a:latin typeface="Roboto"/>
              </a:rPr>
              <a:t>ТЕХНИКА БЕЗОПАСНОСТИ ПРИ РУЧНОЙ КЛЁПКЕ </a:t>
            </a:r>
          </a:p>
          <a:p>
            <a:pPr algn="ctr"/>
            <a:endParaRPr lang="ru-RU" sz="1000" b="1" dirty="0" smtClean="0">
              <a:solidFill>
                <a:srgbClr val="FF0000"/>
              </a:solidFill>
              <a:latin typeface="Roboto"/>
            </a:endParaRPr>
          </a:p>
          <a:p>
            <a:pPr marL="538163" indent="-342900">
              <a:buClr>
                <a:srgbClr val="FF0000"/>
              </a:buClr>
              <a:buAutoNum type="arabicPeriod"/>
            </a:pPr>
            <a:r>
              <a:rPr lang="ru-RU" sz="1900" b="1" dirty="0" smtClean="0">
                <a:solidFill>
                  <a:srgbClr val="0000D0"/>
                </a:solidFill>
                <a:latin typeface="Roboto"/>
              </a:rPr>
              <a:t>Перед </a:t>
            </a:r>
            <a:r>
              <a:rPr lang="ru-RU" sz="1900" b="1" dirty="0">
                <a:solidFill>
                  <a:srgbClr val="0000D0"/>
                </a:solidFill>
                <a:latin typeface="Roboto"/>
              </a:rPr>
              <a:t>началом работы следует проверить: </a:t>
            </a:r>
            <a:endParaRPr lang="ru-RU" sz="1900" b="1" dirty="0" smtClean="0">
              <a:solidFill>
                <a:srgbClr val="0000D0"/>
              </a:solidFill>
              <a:latin typeface="Roboto"/>
            </a:endParaRPr>
          </a:p>
          <a:p>
            <a:pPr marL="806450" indent="-285750">
              <a:buClr>
                <a:srgbClr val="FF0000"/>
              </a:buClr>
              <a:buFont typeface="Arial" panose="020B0604020202020204" pitchFamily="34" charset="0"/>
              <a:buChar char="•"/>
            </a:pPr>
            <a:r>
              <a:rPr lang="ru-RU" sz="1900" b="1" dirty="0" smtClean="0">
                <a:solidFill>
                  <a:srgbClr val="0000D0"/>
                </a:solidFill>
                <a:latin typeface="Roboto"/>
              </a:rPr>
              <a:t>совпадение </a:t>
            </a:r>
            <a:r>
              <a:rPr lang="ru-RU" sz="1900" b="1" dirty="0">
                <a:solidFill>
                  <a:srgbClr val="0000D0"/>
                </a:solidFill>
                <a:latin typeface="Roboto"/>
              </a:rPr>
              <a:t>отверстий в </a:t>
            </a:r>
            <a:r>
              <a:rPr lang="ru-RU" sz="1900" b="1" dirty="0" smtClean="0">
                <a:solidFill>
                  <a:srgbClr val="0000D0"/>
                </a:solidFill>
                <a:latin typeface="Roboto"/>
              </a:rPr>
              <a:t>склёпываемых </a:t>
            </a:r>
            <a:r>
              <a:rPr lang="ru-RU" sz="1900" b="1" dirty="0">
                <a:solidFill>
                  <a:srgbClr val="0000D0"/>
                </a:solidFill>
                <a:latin typeface="Roboto"/>
              </a:rPr>
              <a:t>деталях; </a:t>
            </a:r>
            <a:endParaRPr lang="ru-RU" sz="1900" b="1" dirty="0" smtClean="0">
              <a:solidFill>
                <a:srgbClr val="0000D0"/>
              </a:solidFill>
              <a:latin typeface="Roboto"/>
            </a:endParaRPr>
          </a:p>
          <a:p>
            <a:pPr marL="806450" indent="-285750">
              <a:buClr>
                <a:srgbClr val="FF0000"/>
              </a:buClr>
              <a:buFont typeface="Arial" panose="020B0604020202020204" pitchFamily="34" charset="0"/>
              <a:buChar char="•"/>
            </a:pPr>
            <a:r>
              <a:rPr lang="ru-RU" sz="1900" b="1" dirty="0" smtClean="0">
                <a:solidFill>
                  <a:srgbClr val="0000D0"/>
                </a:solidFill>
                <a:latin typeface="Roboto"/>
              </a:rPr>
              <a:t>соответствие </a:t>
            </a:r>
            <a:r>
              <a:rPr lang="ru-RU" sz="1900" b="1" dirty="0">
                <a:solidFill>
                  <a:srgbClr val="0000D0"/>
                </a:solidFill>
                <a:latin typeface="Roboto"/>
              </a:rPr>
              <a:t>диаметра стержня заклепки диаметру отверстия; </a:t>
            </a:r>
            <a:endParaRPr lang="ru-RU" sz="1900" b="1" dirty="0" smtClean="0">
              <a:solidFill>
                <a:srgbClr val="0000D0"/>
              </a:solidFill>
              <a:latin typeface="Roboto"/>
            </a:endParaRPr>
          </a:p>
          <a:p>
            <a:pPr marL="806450" indent="-285750">
              <a:buClr>
                <a:srgbClr val="FF0000"/>
              </a:buClr>
              <a:buFont typeface="Arial" panose="020B0604020202020204" pitchFamily="34" charset="0"/>
              <a:buChar char="•"/>
            </a:pPr>
            <a:r>
              <a:rPr lang="ru-RU" sz="1900" b="1" dirty="0" smtClean="0">
                <a:solidFill>
                  <a:srgbClr val="0000D0"/>
                </a:solidFill>
                <a:latin typeface="Roboto"/>
              </a:rPr>
              <a:t>длину </a:t>
            </a:r>
            <a:r>
              <a:rPr lang="ru-RU" sz="1900" b="1" dirty="0">
                <a:solidFill>
                  <a:srgbClr val="0000D0"/>
                </a:solidFill>
                <a:latin typeface="Roboto"/>
              </a:rPr>
              <a:t>стержня </a:t>
            </a:r>
            <a:r>
              <a:rPr lang="ru-RU" sz="1900" b="1" dirty="0" smtClean="0">
                <a:solidFill>
                  <a:srgbClr val="0000D0"/>
                </a:solidFill>
                <a:latin typeface="Roboto"/>
              </a:rPr>
              <a:t>заклёпки </a:t>
            </a:r>
            <a:r>
              <a:rPr lang="ru-RU" sz="1900" b="1" dirty="0">
                <a:solidFill>
                  <a:srgbClr val="0000D0"/>
                </a:solidFill>
                <a:latin typeface="Roboto"/>
              </a:rPr>
              <a:t>для получения полноценной замыкающей головки. </a:t>
            </a:r>
            <a:endParaRPr lang="ru-RU" sz="1900" b="1" dirty="0" smtClean="0">
              <a:solidFill>
                <a:srgbClr val="0000D0"/>
              </a:solidFill>
              <a:latin typeface="Roboto"/>
            </a:endParaRPr>
          </a:p>
          <a:p>
            <a:pPr marL="538163" indent="-342900">
              <a:buClr>
                <a:srgbClr val="FF0000"/>
              </a:buClr>
              <a:buFont typeface="+mj-lt"/>
              <a:buAutoNum type="arabicPeriod" startAt="2"/>
            </a:pPr>
            <a:r>
              <a:rPr lang="ru-RU" sz="1900" b="1" dirty="0" smtClean="0">
                <a:solidFill>
                  <a:srgbClr val="0000D0"/>
                </a:solidFill>
                <a:latin typeface="Roboto"/>
              </a:rPr>
              <a:t>Зенкование </a:t>
            </a:r>
            <a:r>
              <a:rPr lang="ru-RU" sz="1900" b="1" dirty="0">
                <a:solidFill>
                  <a:srgbClr val="0000D0"/>
                </a:solidFill>
                <a:latin typeface="Roboto"/>
              </a:rPr>
              <a:t>отверстия под потайную головку следует выполнять с контролем глубины и диаметра углубления под головку при помощи контрольной </a:t>
            </a:r>
            <a:r>
              <a:rPr lang="ru-RU" sz="1900" b="1" dirty="0" smtClean="0">
                <a:solidFill>
                  <a:srgbClr val="0000D0"/>
                </a:solidFill>
                <a:latin typeface="Roboto"/>
              </a:rPr>
              <a:t>заклёпки.</a:t>
            </a:r>
          </a:p>
          <a:p>
            <a:pPr marL="538163" indent="-342900">
              <a:buClr>
                <a:srgbClr val="FF0000"/>
              </a:buClr>
              <a:buFont typeface="+mj-lt"/>
              <a:buAutoNum type="arabicPeriod" startAt="2"/>
            </a:pPr>
            <a:r>
              <a:rPr lang="ru-RU" sz="1900" b="1" dirty="0" smtClean="0">
                <a:solidFill>
                  <a:srgbClr val="0000D0"/>
                </a:solidFill>
              </a:rPr>
              <a:t>Склёпывание </a:t>
            </a:r>
            <a:r>
              <a:rPr lang="ru-RU" sz="1900" b="1" dirty="0">
                <a:solidFill>
                  <a:srgbClr val="0000D0"/>
                </a:solidFill>
              </a:rPr>
              <a:t>деталей необходимо производить с упором потайной головки заклепки в плиту, полукруглой – в поддержку со сферическим углублением соответствующего размера. </a:t>
            </a:r>
            <a:endParaRPr lang="ru-RU" sz="1900" b="1" dirty="0" smtClean="0">
              <a:solidFill>
                <a:srgbClr val="0000D0"/>
              </a:solidFill>
            </a:endParaRPr>
          </a:p>
          <a:p>
            <a:pPr marL="538163" indent="-342900">
              <a:buClr>
                <a:srgbClr val="FF0000"/>
              </a:buClr>
              <a:buFont typeface="+mj-lt"/>
              <a:buAutoNum type="arabicPeriod" startAt="2"/>
            </a:pPr>
            <a:r>
              <a:rPr lang="ru-RU" sz="1900" b="1" dirty="0">
                <a:solidFill>
                  <a:srgbClr val="0000D0"/>
                </a:solidFill>
              </a:rPr>
              <a:t>Следует обязательно осаживать </a:t>
            </a:r>
            <a:r>
              <a:rPr lang="ru-RU" sz="1900" b="1" dirty="0" smtClean="0">
                <a:solidFill>
                  <a:srgbClr val="0000D0"/>
                </a:solidFill>
              </a:rPr>
              <a:t>склёпываемые </a:t>
            </a:r>
            <a:r>
              <a:rPr lang="ru-RU" sz="1900" b="1" dirty="0">
                <a:solidFill>
                  <a:srgbClr val="0000D0"/>
                </a:solidFill>
              </a:rPr>
              <a:t>детали натяжкой с отверстием, соответствующим диаметру стержня </a:t>
            </a:r>
            <a:r>
              <a:rPr lang="ru-RU" sz="1900" b="1" dirty="0" smtClean="0">
                <a:solidFill>
                  <a:srgbClr val="0000D0"/>
                </a:solidFill>
              </a:rPr>
              <a:t>заклёпки</a:t>
            </a:r>
            <a:r>
              <a:rPr lang="ru-RU" sz="1900" b="1" dirty="0">
                <a:solidFill>
                  <a:srgbClr val="0000D0"/>
                </a:solidFill>
              </a:rPr>
              <a:t>. </a:t>
            </a:r>
            <a:endParaRPr lang="ru-RU" sz="1900" b="1" dirty="0" smtClean="0">
              <a:solidFill>
                <a:srgbClr val="0000D0"/>
              </a:solidFill>
            </a:endParaRPr>
          </a:p>
          <a:p>
            <a:pPr marL="538163" indent="-342900">
              <a:buClr>
                <a:srgbClr val="FF0000"/>
              </a:buClr>
              <a:buFont typeface="+mj-lt"/>
              <a:buAutoNum type="arabicPeriod" startAt="2"/>
            </a:pPr>
            <a:r>
              <a:rPr lang="ru-RU" sz="1900" b="1" dirty="0">
                <a:solidFill>
                  <a:srgbClr val="0000D0"/>
                </a:solidFill>
              </a:rPr>
              <a:t>Запрещается забивать </a:t>
            </a:r>
            <a:r>
              <a:rPr lang="ru-RU" sz="1900" b="1" dirty="0" smtClean="0">
                <a:solidFill>
                  <a:srgbClr val="0000D0"/>
                </a:solidFill>
              </a:rPr>
              <a:t>заклёпку </a:t>
            </a:r>
            <a:r>
              <a:rPr lang="ru-RU" sz="1900" b="1" dirty="0">
                <a:solidFill>
                  <a:srgbClr val="0000D0"/>
                </a:solidFill>
              </a:rPr>
              <a:t>в отверстие, если она не входит в него свободно</a:t>
            </a:r>
            <a:r>
              <a:rPr lang="ru-RU" sz="1900" b="1" dirty="0" smtClean="0">
                <a:solidFill>
                  <a:srgbClr val="0000D0"/>
                </a:solidFill>
              </a:rPr>
              <a:t>.</a:t>
            </a:r>
          </a:p>
          <a:p>
            <a:pPr marL="538163" indent="-342900">
              <a:buClr>
                <a:srgbClr val="FF0000"/>
              </a:buClr>
              <a:buFont typeface="+mj-lt"/>
              <a:buAutoNum type="arabicPeriod" startAt="2"/>
            </a:pPr>
            <a:r>
              <a:rPr lang="ru-RU" sz="1900" b="1" dirty="0">
                <a:solidFill>
                  <a:srgbClr val="0000D0"/>
                </a:solidFill>
              </a:rPr>
              <a:t>При </a:t>
            </a:r>
            <a:r>
              <a:rPr lang="ru-RU" sz="1900" b="1" dirty="0" smtClean="0">
                <a:solidFill>
                  <a:srgbClr val="0000D0"/>
                </a:solidFill>
              </a:rPr>
              <a:t>расклёпывании заклёпок </a:t>
            </a:r>
            <a:r>
              <a:rPr lang="ru-RU" sz="1900" b="1" dirty="0">
                <a:solidFill>
                  <a:srgbClr val="0000D0"/>
                </a:solidFill>
              </a:rPr>
              <a:t>шарнирного соединения необходимо подкладывать между соединяемыми деталями шарнира тонкую бумажную прокладку и по ходу проверять подвижность шарнирного соединения</a:t>
            </a:r>
            <a:r>
              <a:rPr lang="ru-RU" sz="1900" b="1" dirty="0" smtClean="0">
                <a:solidFill>
                  <a:srgbClr val="0000D0"/>
                </a:solidFill>
              </a:rPr>
              <a:t>.</a:t>
            </a:r>
            <a:r>
              <a:rPr lang="ru-RU" sz="1900" dirty="0">
                <a:solidFill>
                  <a:srgbClr val="0000D0"/>
                </a:solidFill>
              </a:rPr>
              <a:t> </a:t>
            </a:r>
          </a:p>
        </p:txBody>
      </p:sp>
      <p:sp>
        <p:nvSpPr>
          <p:cNvPr id="5" name="Заголовок 1"/>
          <p:cNvSpPr>
            <a:spLocks noGrp="1"/>
          </p:cNvSpPr>
          <p:nvPr>
            <p:ph type="title"/>
          </p:nvPr>
        </p:nvSpPr>
        <p:spPr>
          <a:xfrm>
            <a:off x="0" y="0"/>
            <a:ext cx="9134030" cy="512676"/>
          </a:xfrm>
          <a:solidFill>
            <a:srgbClr val="0000D0"/>
          </a:solidFill>
        </p:spPr>
        <p:txBody>
          <a:bodyPr/>
          <a:lstStyle/>
          <a:p>
            <a:pPr algn="ctr"/>
            <a:r>
              <a:rPr lang="ru-RU" sz="3200" b="1" dirty="0">
                <a:solidFill>
                  <a:srgbClr val="FFFFFF"/>
                </a:solidFill>
                <a:latin typeface="Times New Roman" panose="02020603050405020304" pitchFamily="18" charset="0"/>
                <a:cs typeface="Times New Roman" panose="02020603050405020304" pitchFamily="18" charset="0"/>
              </a:rPr>
              <a:t>Техника безопасности </a:t>
            </a:r>
          </a:p>
        </p:txBody>
      </p:sp>
    </p:spTree>
    <p:extLst>
      <p:ext uri="{BB962C8B-B14F-4D97-AF65-F5344CB8AC3E}">
        <p14:creationId xmlns:p14="http://schemas.microsoft.com/office/powerpoint/2010/main" val="107898842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34030" cy="512676"/>
          </a:xfrm>
          <a:solidFill>
            <a:srgbClr val="0000D0"/>
          </a:solidFill>
        </p:spPr>
        <p:txBody>
          <a:bodyPr/>
          <a:lstStyle/>
          <a:p>
            <a:pPr algn="ctr"/>
            <a:r>
              <a:rPr lang="ru-RU" sz="3200" b="1" dirty="0">
                <a:solidFill>
                  <a:srgbClr val="FFFFFF"/>
                </a:solidFill>
                <a:latin typeface="Times New Roman" panose="02020603050405020304" pitchFamily="18" charset="0"/>
                <a:cs typeface="Times New Roman" panose="02020603050405020304" pitchFamily="18" charset="0"/>
              </a:rPr>
              <a:t>Техника безопасности </a:t>
            </a:r>
          </a:p>
        </p:txBody>
      </p:sp>
      <p:pic>
        <p:nvPicPr>
          <p:cNvPr id="8" name="Picture 6" descr="instrumenty_i_prisposobleniya_dlya_ruchnoi_klepki_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4995" y="518625"/>
            <a:ext cx="4999035" cy="2892383"/>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https://chekich-shoes.ru/wp-content/uploads/09930ff677d926179c1679c2b61fe10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7279" y="3813573"/>
            <a:ext cx="4566721" cy="228607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329" y="524080"/>
            <a:ext cx="4923673" cy="4093428"/>
          </a:xfrm>
          <a:prstGeom prst="rect">
            <a:avLst/>
          </a:prstGeom>
          <a:solidFill>
            <a:srgbClr val="FFFFFF"/>
          </a:solidFill>
        </p:spPr>
        <p:txBody>
          <a:bodyPr wrap="square">
            <a:spAutoFit/>
          </a:bodyPr>
          <a:lstStyle/>
          <a:p>
            <a:pPr marL="342900" indent="-342900">
              <a:buClr>
                <a:srgbClr val="FF0000"/>
              </a:buClr>
              <a:buFont typeface="+mj-lt"/>
              <a:buAutoNum type="arabicPeriod" startAt="7"/>
            </a:pPr>
            <a:r>
              <a:rPr lang="ru-RU" sz="2000" b="1" dirty="0">
                <a:solidFill>
                  <a:srgbClr val="0000D0"/>
                </a:solidFill>
              </a:rPr>
              <a:t>При клепке </a:t>
            </a:r>
            <a:r>
              <a:rPr lang="ru-RU" sz="2000" b="1" dirty="0">
                <a:solidFill>
                  <a:srgbClr val="FF0000"/>
                </a:solidFill>
              </a:rPr>
              <a:t>«на весу»</a:t>
            </a:r>
            <a:r>
              <a:rPr lang="ru-RU" sz="2000" b="1" dirty="0">
                <a:solidFill>
                  <a:srgbClr val="0000D0"/>
                </a:solidFill>
              </a:rPr>
              <a:t> , т. е. когда </a:t>
            </a:r>
            <a:r>
              <a:rPr lang="ru-RU" sz="2000" b="1" dirty="0" smtClean="0">
                <a:solidFill>
                  <a:srgbClr val="0000D0"/>
                </a:solidFill>
              </a:rPr>
              <a:t>склёпываемые </a:t>
            </a:r>
            <a:r>
              <a:rPr lang="ru-RU" sz="2000" b="1" dirty="0">
                <a:solidFill>
                  <a:srgbClr val="0000D0"/>
                </a:solidFill>
              </a:rPr>
              <a:t>детали находятся в вертикальном положении, а также при </a:t>
            </a:r>
            <a:r>
              <a:rPr lang="ru-RU" sz="2000" b="1" dirty="0" smtClean="0">
                <a:solidFill>
                  <a:srgbClr val="0000D0"/>
                </a:solidFill>
              </a:rPr>
              <a:t>клёпке </a:t>
            </a:r>
            <a:r>
              <a:rPr lang="ru-RU" sz="2000" b="1" dirty="0">
                <a:solidFill>
                  <a:srgbClr val="0000D0"/>
                </a:solidFill>
              </a:rPr>
              <a:t>пневматическим клепальным молотком работу следует выполнять вдвоем: один упирается в закладку головку поддержку, а второй расклепывает стержень заклепки для образования замыкающей головки</a:t>
            </a:r>
            <a:r>
              <a:rPr lang="ru-RU" sz="2000" b="1" dirty="0" smtClean="0">
                <a:solidFill>
                  <a:srgbClr val="0000D0"/>
                </a:solidFill>
              </a:rPr>
              <a:t>.</a:t>
            </a:r>
          </a:p>
          <a:p>
            <a:pPr>
              <a:buClr>
                <a:srgbClr val="FF0000"/>
              </a:buClr>
            </a:pPr>
            <a:endParaRPr lang="ru-RU" sz="2000" b="1" dirty="0">
              <a:solidFill>
                <a:srgbClr val="0000D0"/>
              </a:solidFill>
            </a:endParaRPr>
          </a:p>
        </p:txBody>
      </p:sp>
      <p:sp>
        <p:nvSpPr>
          <p:cNvPr id="6" name="Прямоугольник 5"/>
          <p:cNvSpPr/>
          <p:nvPr/>
        </p:nvSpPr>
        <p:spPr>
          <a:xfrm>
            <a:off x="11440" y="4580996"/>
            <a:ext cx="4628175" cy="2246769"/>
          </a:xfrm>
          <a:prstGeom prst="rect">
            <a:avLst/>
          </a:prstGeom>
          <a:solidFill>
            <a:srgbClr val="FFFFFF"/>
          </a:solidFill>
        </p:spPr>
        <p:txBody>
          <a:bodyPr wrap="square">
            <a:spAutoFit/>
          </a:bodyPr>
          <a:lstStyle/>
          <a:p>
            <a:pPr marL="342900" indent="-342900">
              <a:buClr>
                <a:srgbClr val="FF0000"/>
              </a:buClr>
              <a:buFont typeface="+mj-lt"/>
              <a:buAutoNum type="arabicPeriod" startAt="8"/>
            </a:pPr>
            <a:r>
              <a:rPr lang="ru-RU" sz="2000" b="1" dirty="0">
                <a:solidFill>
                  <a:srgbClr val="0000D0"/>
                </a:solidFill>
              </a:rPr>
              <a:t>При кустарном изготовлении заклепки следует использовать пруток или проволоку из мягкой стали, меди, применяя для этого специальное приспособление. </a:t>
            </a:r>
            <a:endParaRPr lang="ru-RU" sz="2000" b="1" dirty="0" smtClean="0">
              <a:solidFill>
                <a:srgbClr val="0000D0"/>
              </a:solidFill>
            </a:endParaRPr>
          </a:p>
          <a:p>
            <a:endParaRPr lang="ru-RU" sz="2000" b="1" dirty="0"/>
          </a:p>
        </p:txBody>
      </p:sp>
      <p:sp>
        <p:nvSpPr>
          <p:cNvPr id="3" name="Прямоугольник 2"/>
          <p:cNvSpPr/>
          <p:nvPr/>
        </p:nvSpPr>
        <p:spPr>
          <a:xfrm>
            <a:off x="4577279" y="5912792"/>
            <a:ext cx="4571999" cy="923330"/>
          </a:xfrm>
          <a:prstGeom prst="rect">
            <a:avLst/>
          </a:prstGeom>
          <a:solidFill>
            <a:srgbClr val="FFFFFF"/>
          </a:solidFill>
        </p:spPr>
        <p:txBody>
          <a:bodyPr wrap="square">
            <a:spAutoFit/>
          </a:bodyPr>
          <a:lstStyle/>
          <a:p>
            <a:pPr marL="268288" algn="ctr"/>
            <a:r>
              <a:rPr lang="ru-RU" b="1" dirty="0">
                <a:solidFill>
                  <a:srgbClr val="FF0000"/>
                </a:solidFill>
              </a:rPr>
              <a:t>Приспособление для изготовления </a:t>
            </a:r>
            <a:r>
              <a:rPr lang="ru-RU" b="1" dirty="0" smtClean="0">
                <a:solidFill>
                  <a:srgbClr val="FF0000"/>
                </a:solidFill>
              </a:rPr>
              <a:t>заклёпок</a:t>
            </a:r>
          </a:p>
          <a:p>
            <a:pPr algn="ctr"/>
            <a:endParaRPr lang="ru-RU" b="1" dirty="0">
              <a:solidFill>
                <a:srgbClr val="FF0000"/>
              </a:solidFill>
            </a:endParaRPr>
          </a:p>
        </p:txBody>
      </p:sp>
      <p:sp>
        <p:nvSpPr>
          <p:cNvPr id="10" name="Прямоугольник 9"/>
          <p:cNvSpPr/>
          <p:nvPr/>
        </p:nvSpPr>
        <p:spPr>
          <a:xfrm>
            <a:off x="4567198" y="3368301"/>
            <a:ext cx="4572000" cy="523220"/>
          </a:xfrm>
          <a:prstGeom prst="rect">
            <a:avLst/>
          </a:prstGeom>
          <a:solidFill>
            <a:srgbClr val="FFFFFF"/>
          </a:solidFill>
        </p:spPr>
        <p:txBody>
          <a:bodyPr>
            <a:spAutoFit/>
          </a:bodyPr>
          <a:lstStyle/>
          <a:p>
            <a:pPr algn="ctr"/>
            <a:endParaRPr lang="ru-RU" sz="1400" b="1" dirty="0" smtClean="0">
              <a:solidFill>
                <a:srgbClr val="FF0000"/>
              </a:solidFill>
            </a:endParaRPr>
          </a:p>
          <a:p>
            <a:pPr algn="ctr"/>
            <a:endParaRPr lang="ru-RU" sz="1400" b="1" dirty="0">
              <a:solidFill>
                <a:srgbClr val="FF0000"/>
              </a:solidFill>
            </a:endParaRPr>
          </a:p>
        </p:txBody>
      </p:sp>
      <p:sp>
        <p:nvSpPr>
          <p:cNvPr id="5" name="Прямоугольник 4"/>
          <p:cNvSpPr/>
          <p:nvPr/>
        </p:nvSpPr>
        <p:spPr>
          <a:xfrm>
            <a:off x="6156176" y="3160113"/>
            <a:ext cx="2085827" cy="369332"/>
          </a:xfrm>
          <a:prstGeom prst="rect">
            <a:avLst/>
          </a:prstGeom>
          <a:noFill/>
        </p:spPr>
        <p:txBody>
          <a:bodyPr wrap="none">
            <a:spAutoFit/>
          </a:bodyPr>
          <a:lstStyle/>
          <a:p>
            <a:r>
              <a:rPr lang="ru-RU" b="1" dirty="0" smtClean="0">
                <a:solidFill>
                  <a:srgbClr val="FF0000"/>
                </a:solidFill>
              </a:rPr>
              <a:t>Клёпка </a:t>
            </a:r>
            <a:r>
              <a:rPr lang="ru-RU" b="1" dirty="0">
                <a:solidFill>
                  <a:srgbClr val="FF0000"/>
                </a:solidFill>
              </a:rPr>
              <a:t>на весу </a:t>
            </a:r>
          </a:p>
        </p:txBody>
      </p:sp>
    </p:spTree>
    <p:extLst>
      <p:ext uri="{BB962C8B-B14F-4D97-AF65-F5344CB8AC3E}">
        <p14:creationId xmlns:p14="http://schemas.microsoft.com/office/powerpoint/2010/main" val="683103816"/>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970" y="517476"/>
            <a:ext cx="9144000" cy="6340524"/>
          </a:xfrm>
          <a:solidFill>
            <a:srgbClr val="FFFFFF"/>
          </a:solidFill>
        </p:spPr>
        <p:txBody>
          <a:bodyPr/>
          <a:lstStyle/>
          <a:p>
            <a:pPr marL="714375" indent="-504825">
              <a:buClr>
                <a:srgbClr val="FF0000"/>
              </a:buClr>
              <a:buSzPct val="100000"/>
              <a:buFont typeface="+mj-lt"/>
              <a:buAutoNum type="arabicPeriod" startAt="9"/>
            </a:pPr>
            <a:r>
              <a:rPr lang="ru-RU" sz="1900" b="1" dirty="0" smtClean="0">
                <a:solidFill>
                  <a:srgbClr val="0000D0"/>
                </a:solidFill>
              </a:rPr>
              <a:t>Клёпка </a:t>
            </a:r>
            <a:r>
              <a:rPr lang="ru-RU" sz="1900" b="1" dirty="0">
                <a:solidFill>
                  <a:srgbClr val="0000D0"/>
                </a:solidFill>
              </a:rPr>
              <a:t>металла производится только в специальной одежде (рабочий халат или фартук, головной убор, перчатки) и защитных очках. </a:t>
            </a:r>
          </a:p>
          <a:p>
            <a:pPr marL="714375" indent="-504825">
              <a:buClr>
                <a:srgbClr val="FF0000"/>
              </a:buClr>
              <a:buSzPct val="100000"/>
              <a:buFont typeface="+mj-lt"/>
              <a:buAutoNum type="arabicPeriod" startAt="9"/>
            </a:pPr>
            <a:r>
              <a:rPr lang="ru-RU" sz="1900" b="1" dirty="0" smtClean="0">
                <a:solidFill>
                  <a:srgbClr val="0000D0"/>
                </a:solidFill>
              </a:rPr>
              <a:t>При клёпке </a:t>
            </a:r>
            <a:r>
              <a:rPr lang="ru-RU" sz="1900" b="1" dirty="0">
                <a:solidFill>
                  <a:srgbClr val="0000D0"/>
                </a:solidFill>
              </a:rPr>
              <a:t>следует соблюдать общие правила техники </a:t>
            </a:r>
            <a:r>
              <a:rPr lang="ru-RU" sz="1900" b="1" dirty="0" smtClean="0">
                <a:solidFill>
                  <a:srgbClr val="0000D0"/>
                </a:solidFill>
              </a:rPr>
              <a:t>безопасности:</a:t>
            </a:r>
          </a:p>
          <a:p>
            <a:pPr marL="1076325" indent="-361950">
              <a:buClr>
                <a:srgbClr val="FF0000"/>
              </a:buClr>
              <a:buSzPct val="100000"/>
              <a:buFont typeface="Wingdings" panose="05000000000000000000" pitchFamily="2" charset="2"/>
              <a:buChar char="§"/>
            </a:pPr>
            <a:r>
              <a:rPr lang="ru-RU" sz="1900" b="1" dirty="0" smtClean="0">
                <a:solidFill>
                  <a:srgbClr val="0000D0"/>
                </a:solidFill>
              </a:rPr>
              <a:t>работать </a:t>
            </a:r>
            <a:r>
              <a:rPr lang="ru-RU" sz="1900" b="1" dirty="0">
                <a:solidFill>
                  <a:srgbClr val="0000D0"/>
                </a:solidFill>
              </a:rPr>
              <a:t>исправным </a:t>
            </a:r>
            <a:r>
              <a:rPr lang="ru-RU" sz="1900" b="1" dirty="0" smtClean="0">
                <a:solidFill>
                  <a:srgbClr val="0000D0"/>
                </a:solidFill>
              </a:rPr>
              <a:t>инструментом;</a:t>
            </a:r>
          </a:p>
          <a:p>
            <a:pPr marL="1076325" indent="-361950">
              <a:buClr>
                <a:srgbClr val="FF0000"/>
              </a:buClr>
              <a:buSzPct val="100000"/>
              <a:buFont typeface="Wingdings" panose="05000000000000000000" pitchFamily="2" charset="2"/>
              <a:buChar char="§"/>
            </a:pPr>
            <a:r>
              <a:rPr lang="ru-RU" altLang="ru-RU" sz="1900" b="1" dirty="0">
                <a:solidFill>
                  <a:srgbClr val="0000D0"/>
                </a:solidFill>
                <a:effectLst/>
              </a:rPr>
              <a:t>молоток должен быть надёжно закреплён на ручке, боёк молотка, натяжки не должны иметь выбоин, заусенцев и </a:t>
            </a:r>
            <a:r>
              <a:rPr lang="ru-RU" altLang="ru-RU" sz="1900" b="1" dirty="0" smtClean="0">
                <a:solidFill>
                  <a:srgbClr val="0000D0"/>
                </a:solidFill>
                <a:effectLst/>
              </a:rPr>
              <a:t>трещин;</a:t>
            </a:r>
          </a:p>
          <a:p>
            <a:pPr marL="1076325" indent="-361950">
              <a:buClr>
                <a:srgbClr val="FF0000"/>
              </a:buClr>
              <a:buSzPct val="100000"/>
              <a:buFont typeface="Wingdings" panose="05000000000000000000" pitchFamily="2" charset="2"/>
              <a:buChar char="§"/>
            </a:pPr>
            <a:r>
              <a:rPr lang="ru-RU" altLang="ru-RU" sz="1900" b="1" dirty="0">
                <a:solidFill>
                  <a:srgbClr val="0000D0"/>
                </a:solidFill>
              </a:rPr>
              <a:t>поддержка должна быть тяжелее молотка, а если она закрепляется в тисках, крепление должно быть </a:t>
            </a:r>
            <a:r>
              <a:rPr lang="ru-RU" altLang="ru-RU" sz="1900" b="1" dirty="0" smtClean="0">
                <a:solidFill>
                  <a:srgbClr val="0000D0"/>
                </a:solidFill>
              </a:rPr>
              <a:t>надёжным;</a:t>
            </a:r>
          </a:p>
          <a:p>
            <a:pPr marL="1076325" indent="-361950">
              <a:buClr>
                <a:srgbClr val="FF0000"/>
              </a:buClr>
              <a:buSzPct val="100000"/>
              <a:buFont typeface="Wingdings" panose="05000000000000000000" pitchFamily="2" charset="2"/>
              <a:buChar char="§"/>
            </a:pPr>
            <a:r>
              <a:rPr lang="ru-RU" altLang="ru-RU" sz="1900" b="1" dirty="0">
                <a:solidFill>
                  <a:srgbClr val="0000D0"/>
                </a:solidFill>
              </a:rPr>
              <a:t>при сверлении отверстий под заклёпки нужно соблюдать правила работы на сверлильном </a:t>
            </a:r>
            <a:r>
              <a:rPr lang="ru-RU" altLang="ru-RU" sz="1900" b="1" dirty="0" smtClean="0">
                <a:solidFill>
                  <a:srgbClr val="0000D0"/>
                </a:solidFill>
              </a:rPr>
              <a:t>станке;</a:t>
            </a:r>
            <a:endParaRPr lang="ru-RU" sz="1900" b="1" dirty="0" smtClean="0">
              <a:solidFill>
                <a:srgbClr val="0000D0"/>
              </a:solidFill>
            </a:endParaRPr>
          </a:p>
          <a:p>
            <a:pPr marL="1076325" indent="-361950">
              <a:buClr>
                <a:srgbClr val="FF0000"/>
              </a:buClr>
              <a:buSzPct val="100000"/>
              <a:buFont typeface="Wingdings" panose="05000000000000000000" pitchFamily="2" charset="2"/>
              <a:buChar char="§"/>
            </a:pPr>
            <a:r>
              <a:rPr lang="ru-RU" sz="1900" b="1" dirty="0" smtClean="0">
                <a:solidFill>
                  <a:srgbClr val="0000D0"/>
                </a:solidFill>
              </a:rPr>
              <a:t>на </a:t>
            </a:r>
            <a:r>
              <a:rPr lang="ru-RU" sz="1900" b="1" dirty="0">
                <a:solidFill>
                  <a:srgbClr val="0000D0"/>
                </a:solidFill>
              </a:rPr>
              <a:t>рабочем месте не держать ничего лишнего и т. д</a:t>
            </a:r>
            <a:r>
              <a:rPr lang="ru-RU" sz="1900" b="1" dirty="0" smtClean="0">
                <a:solidFill>
                  <a:srgbClr val="0000D0"/>
                </a:solidFill>
              </a:rPr>
              <a:t>. </a:t>
            </a:r>
            <a:endParaRPr lang="ru-RU" sz="1900" b="1" dirty="0">
              <a:solidFill>
                <a:srgbClr val="0000D0"/>
              </a:solidFill>
            </a:endParaRPr>
          </a:p>
          <a:p>
            <a:pPr marL="714375" indent="-504825">
              <a:buClr>
                <a:srgbClr val="FF0000"/>
              </a:buClr>
              <a:buSzPct val="100000"/>
              <a:buFont typeface="+mj-lt"/>
              <a:buAutoNum type="arabicPeriod" startAt="9"/>
            </a:pPr>
            <a:r>
              <a:rPr lang="ru-RU" sz="1900" b="1" dirty="0" smtClean="0">
                <a:solidFill>
                  <a:srgbClr val="0000D0"/>
                </a:solidFill>
              </a:rPr>
              <a:t>При </a:t>
            </a:r>
            <a:r>
              <a:rPr lang="ru-RU" sz="1900" b="1" dirty="0">
                <a:solidFill>
                  <a:srgbClr val="0000D0"/>
                </a:solidFill>
              </a:rPr>
              <a:t>регулировании пневматического инструмента нельзя пробовать молоток, придерживая обжимку руками, так как из-за большой силы удара удержать ее очень трудно, и в результате могут быть повреждены руки. Поддержку не следует сжимать в руках, ее лишь надо направлять на заклепку</a:t>
            </a:r>
            <a:r>
              <a:rPr lang="ru-RU" sz="1900" b="1" dirty="0" smtClean="0">
                <a:solidFill>
                  <a:srgbClr val="0000D0"/>
                </a:solidFill>
              </a:rPr>
              <a:t>. </a:t>
            </a:r>
            <a:endParaRPr lang="ru-RU" sz="1900" b="1" dirty="0">
              <a:solidFill>
                <a:srgbClr val="0000D0"/>
              </a:solidFill>
            </a:endParaRPr>
          </a:p>
          <a:p>
            <a:pPr marL="457200" indent="-457200">
              <a:buClr>
                <a:srgbClr val="FF0000"/>
              </a:buClr>
              <a:buSzPct val="100000"/>
              <a:buFont typeface="+mj-lt"/>
              <a:buAutoNum type="arabicPeriod" startAt="9"/>
            </a:pPr>
            <a:endParaRPr lang="ru-RU" sz="2400" b="1" dirty="0"/>
          </a:p>
        </p:txBody>
      </p:sp>
      <p:sp>
        <p:nvSpPr>
          <p:cNvPr id="5" name="Заголовок 1"/>
          <p:cNvSpPr>
            <a:spLocks noGrp="1"/>
          </p:cNvSpPr>
          <p:nvPr>
            <p:ph type="title"/>
          </p:nvPr>
        </p:nvSpPr>
        <p:spPr>
          <a:xfrm>
            <a:off x="0" y="0"/>
            <a:ext cx="9134030" cy="512676"/>
          </a:xfrm>
          <a:solidFill>
            <a:srgbClr val="0000D0"/>
          </a:solidFill>
        </p:spPr>
        <p:txBody>
          <a:bodyPr/>
          <a:lstStyle/>
          <a:p>
            <a:pPr algn="ctr"/>
            <a:r>
              <a:rPr lang="ru-RU" sz="3200" b="1" dirty="0">
                <a:solidFill>
                  <a:srgbClr val="FFFFFF"/>
                </a:solidFill>
                <a:latin typeface="Times New Roman" panose="02020603050405020304" pitchFamily="18" charset="0"/>
                <a:cs typeface="Times New Roman" panose="02020603050405020304" pitchFamily="18" charset="0"/>
              </a:rPr>
              <a:t>Техника безопасности </a:t>
            </a:r>
          </a:p>
        </p:txBody>
      </p:sp>
    </p:spTree>
    <p:extLst>
      <p:ext uri="{BB962C8B-B14F-4D97-AF65-F5344CB8AC3E}">
        <p14:creationId xmlns:p14="http://schemas.microsoft.com/office/powerpoint/2010/main" val="419540420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8100" y="2600325"/>
            <a:ext cx="6400800" cy="2286000"/>
          </a:xfrm>
        </p:spPr>
        <p:txBody>
          <a:bodyPr/>
          <a:lstStyle/>
          <a:p>
            <a:pPr>
              <a:defRPr/>
            </a:pPr>
            <a:endParaRPr lang="ru-RU" dirty="0"/>
          </a:p>
        </p:txBody>
      </p:sp>
      <p:pic>
        <p:nvPicPr>
          <p:cNvPr id="26628" name="Рисунок 3" descr="http://teacher.3xy.com.cn/sxyAdminData/images/resource/jpg/200805/20080528150033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CFFCC"/>
          </a:solidFill>
          <a:ln w="76200">
            <a:solidFill>
              <a:srgbClr val="FF0000"/>
            </a:solidFill>
          </a:ln>
          <a:extLst/>
        </p:spPr>
      </p:pic>
      <p:sp>
        <p:nvSpPr>
          <p:cNvPr id="5" name="TextBox 4"/>
          <p:cNvSpPr txBox="1"/>
          <p:nvPr/>
        </p:nvSpPr>
        <p:spPr>
          <a:xfrm>
            <a:off x="3455876" y="1409998"/>
            <a:ext cx="4932548" cy="3476327"/>
          </a:xfrm>
          <a:prstGeom prst="doubleWave">
            <a:avLst>
              <a:gd name="adj1" fmla="val 6250"/>
              <a:gd name="adj2" fmla="val -188"/>
            </a:avLst>
          </a:prstGeom>
          <a:solidFill>
            <a:srgbClr val="FFFF00"/>
          </a:solidFill>
          <a:ln w="57150">
            <a:solidFill>
              <a:srgbClr val="FF0000"/>
            </a:solidFill>
          </a:ln>
        </p:spPr>
        <p:txBody>
          <a:bodyPr wrap="square">
            <a:spAutoFit/>
          </a:bodyPr>
          <a:lstStyle/>
          <a:p>
            <a:pPr algn="ctr">
              <a:defRPr/>
            </a:pPr>
            <a:endParaRPr lang="en-US" sz="1600" b="1" dirty="0" smtClean="0">
              <a:solidFill>
                <a:srgbClr val="FF0000"/>
              </a:solidFill>
              <a:latin typeface="Times New Roman" pitchFamily="18" charset="0"/>
              <a:cs typeface="Times New Roman" pitchFamily="18" charset="0"/>
            </a:endParaRPr>
          </a:p>
          <a:p>
            <a:pPr algn="ctr">
              <a:defRPr/>
            </a:pP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4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Сущность и назначение клёпки</a:t>
            </a:r>
            <a:endParaRPr lang="en-US"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endParaRPr lang="ru-RU" sz="1600" b="1" dirty="0">
              <a:solidFill>
                <a:srgbClr val="0000FF"/>
              </a:solidFill>
            </a:endParaRPr>
          </a:p>
        </p:txBody>
      </p:sp>
    </p:spTree>
    <p:extLst>
      <p:ext uri="{BB962C8B-B14F-4D97-AF65-F5344CB8AC3E}">
        <p14:creationId xmlns:p14="http://schemas.microsoft.com/office/powerpoint/2010/main" val="3891959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down)">
                                      <p:cBhvr>
                                        <p:cTn id="13" dur="580">
                                          <p:stCondLst>
                                            <p:cond delay="0"/>
                                          </p:stCondLst>
                                        </p:cTn>
                                        <p:tgtEl>
                                          <p:spTgt spid="5">
                                            <p:txEl>
                                              <p:pRg st="1" end="1"/>
                                            </p:txEl>
                                          </p:spTgt>
                                        </p:tgtEl>
                                      </p:cBhvr>
                                    </p:animEffect>
                                    <p:anim calcmode="lin" valueType="num">
                                      <p:cBhvr>
                                        <p:cTn id="1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xEl>
                                              <p:pRg st="1" end="1"/>
                                            </p:txEl>
                                          </p:spTgt>
                                        </p:tgtEl>
                                      </p:cBhvr>
                                      <p:to x="100000" y="60000"/>
                                    </p:animScale>
                                    <p:animScale>
                                      <p:cBhvr>
                                        <p:cTn id="20" dur="166" decel="50000">
                                          <p:stCondLst>
                                            <p:cond delay="676"/>
                                          </p:stCondLst>
                                        </p:cTn>
                                        <p:tgtEl>
                                          <p:spTgt spid="5">
                                            <p:txEl>
                                              <p:pRg st="1" end="1"/>
                                            </p:txEl>
                                          </p:spTgt>
                                        </p:tgtEl>
                                      </p:cBhvr>
                                      <p:to x="100000" y="100000"/>
                                    </p:animScale>
                                    <p:animScale>
                                      <p:cBhvr>
                                        <p:cTn id="21" dur="26">
                                          <p:stCondLst>
                                            <p:cond delay="1312"/>
                                          </p:stCondLst>
                                        </p:cTn>
                                        <p:tgtEl>
                                          <p:spTgt spid="5">
                                            <p:txEl>
                                              <p:pRg st="1" end="1"/>
                                            </p:txEl>
                                          </p:spTgt>
                                        </p:tgtEl>
                                      </p:cBhvr>
                                      <p:to x="100000" y="80000"/>
                                    </p:animScale>
                                    <p:animScale>
                                      <p:cBhvr>
                                        <p:cTn id="22" dur="166" decel="50000">
                                          <p:stCondLst>
                                            <p:cond delay="1338"/>
                                          </p:stCondLst>
                                        </p:cTn>
                                        <p:tgtEl>
                                          <p:spTgt spid="5">
                                            <p:txEl>
                                              <p:pRg st="1" end="1"/>
                                            </p:txEl>
                                          </p:spTgt>
                                        </p:tgtEl>
                                      </p:cBhvr>
                                      <p:to x="100000" y="100000"/>
                                    </p:animScale>
                                    <p:animScale>
                                      <p:cBhvr>
                                        <p:cTn id="23" dur="26">
                                          <p:stCondLst>
                                            <p:cond delay="1642"/>
                                          </p:stCondLst>
                                        </p:cTn>
                                        <p:tgtEl>
                                          <p:spTgt spid="5">
                                            <p:txEl>
                                              <p:pRg st="1" end="1"/>
                                            </p:txEl>
                                          </p:spTgt>
                                        </p:tgtEl>
                                      </p:cBhvr>
                                      <p:to x="100000" y="90000"/>
                                    </p:animScale>
                                    <p:animScale>
                                      <p:cBhvr>
                                        <p:cTn id="24" dur="166" decel="50000">
                                          <p:stCondLst>
                                            <p:cond delay="1668"/>
                                          </p:stCondLst>
                                        </p:cTn>
                                        <p:tgtEl>
                                          <p:spTgt spid="5">
                                            <p:txEl>
                                              <p:pRg st="1" end="1"/>
                                            </p:txEl>
                                          </p:spTgt>
                                        </p:tgtEl>
                                      </p:cBhvr>
                                      <p:to x="100000" y="100000"/>
                                    </p:animScale>
                                    <p:animScale>
                                      <p:cBhvr>
                                        <p:cTn id="25" dur="26">
                                          <p:stCondLst>
                                            <p:cond delay="1808"/>
                                          </p:stCondLst>
                                        </p:cTn>
                                        <p:tgtEl>
                                          <p:spTgt spid="5">
                                            <p:txEl>
                                              <p:pRg st="1" end="1"/>
                                            </p:txEl>
                                          </p:spTgt>
                                        </p:tgtEl>
                                      </p:cBhvr>
                                      <p:to x="100000" y="95000"/>
                                    </p:animScale>
                                    <p:animScale>
                                      <p:cBhvr>
                                        <p:cTn id="26" dur="166" decel="50000">
                                          <p:stCondLst>
                                            <p:cond delay="1834"/>
                                          </p:stCondLst>
                                        </p:cTn>
                                        <p:tgtEl>
                                          <p:spTgt spid="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Прямоугольник 1"/>
          <p:cNvSpPr/>
          <p:nvPr/>
        </p:nvSpPr>
        <p:spPr>
          <a:xfrm>
            <a:off x="3851920" y="188640"/>
            <a:ext cx="5112568" cy="5078313"/>
          </a:xfrm>
          <a:prstGeom prst="rect">
            <a:avLst/>
          </a:prstGeom>
          <a:solidFill>
            <a:srgbClr val="FFFF00"/>
          </a:solidFill>
          <a:effectLst>
            <a:softEdge rad="635000"/>
          </a:effectLst>
        </p:spPr>
        <p:txBody>
          <a:bodyPr wrap="square">
            <a:spAutoFit/>
          </a:bodyPr>
          <a:lstStyle/>
          <a:p>
            <a:pPr algn="ctr"/>
            <a:endParaRPr lang="ru-RU" sz="72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6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ПРОВЕРЬ СВОИ ЗНАНИЯ</a:t>
            </a:r>
          </a:p>
          <a:p>
            <a:pPr algn="ctr"/>
            <a:endParaRPr lang="ru-RU" sz="7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 name="Рисунок 2" descr="http://wiki.iteach.ru/images/9/93/%D0%9F%D1%80%D0%B5%D0%B7%D0%B5%D0%BD%D1%82%D0%B0%D1%86%D0%B8%D1%8F_%D1%83%D1%87%D0%B5%D0%BD%D0%B8%D0%BA%D0%B0513.jpg"/>
          <p:cNvPicPr/>
          <p:nvPr/>
        </p:nvPicPr>
        <p:blipFill>
          <a:blip r:embed="rId3" cstate="print"/>
          <a:srcRect/>
          <a:stretch>
            <a:fillRect/>
          </a:stretch>
        </p:blipFill>
        <p:spPr bwMode="auto">
          <a:xfrm>
            <a:off x="316111" y="2204864"/>
            <a:ext cx="3888432" cy="4314874"/>
          </a:xfrm>
          <a:prstGeom prst="rect">
            <a:avLst/>
          </a:prstGeom>
          <a:solidFill>
            <a:srgbClr val="FFFF00"/>
          </a:solidFill>
          <a:ln w="9525">
            <a:noFill/>
            <a:miter lim="800000"/>
            <a:headEnd/>
            <a:tailEnd/>
          </a:ln>
        </p:spPr>
      </p:pic>
    </p:spTree>
    <p:extLst>
      <p:ext uri="{BB962C8B-B14F-4D97-AF65-F5344CB8AC3E}">
        <p14:creationId xmlns:p14="http://schemas.microsoft.com/office/powerpoint/2010/main" val="59735802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Блок-схема: документ 3"/>
          <p:cNvSpPr/>
          <p:nvPr/>
        </p:nvSpPr>
        <p:spPr>
          <a:xfrm>
            <a:off x="719572" y="260648"/>
            <a:ext cx="7776864" cy="6192688"/>
          </a:xfrm>
          <a:prstGeom prst="flowChartDocument">
            <a:avLst/>
          </a:prstGeom>
          <a:solidFill>
            <a:srgbClr val="92D050">
              <a:alpha val="90000"/>
            </a:srgbClr>
          </a:solidFill>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rtlCol="0" anchor="ctr" anchorCtr="0">
            <a:noAutofit/>
          </a:bodyPr>
          <a:lstStyle/>
          <a:p>
            <a:pPr algn="ctr" defTabSz="622300">
              <a:lnSpc>
                <a:spcPct val="90000"/>
              </a:lnSpc>
              <a:spcAft>
                <a:spcPct val="35000"/>
              </a:spcAft>
            </a:pPr>
            <a:endParaRPr lang="ru-RU" altLang="ru-RU" sz="3200" b="1" dirty="0" smtClean="0">
              <a:solidFill>
                <a:srgbClr val="FFFFFF"/>
              </a:solidFill>
            </a:endParaRPr>
          </a:p>
          <a:p>
            <a:pPr algn="ctr" defTabSz="622300">
              <a:lnSpc>
                <a:spcPct val="130000"/>
              </a:lnSpc>
              <a:spcAft>
                <a:spcPts val="0"/>
              </a:spcAft>
            </a:pPr>
            <a:r>
              <a:rPr lang="ru-RU" altLang="ru-RU" sz="6000" b="1" dirty="0" smtClean="0">
                <a:solidFill>
                  <a:srgbClr val="FF00FF"/>
                </a:solidFill>
                <a:effectLst>
                  <a:outerShdw blurRad="38100" dist="38100" dir="2700000" algn="tl">
                    <a:srgbClr val="000000">
                      <a:alpha val="43137"/>
                    </a:srgbClr>
                  </a:outerShdw>
                </a:effectLst>
              </a:rPr>
              <a:t>ПОВТОРИМ ПРОЙДЕННЫЙ УЧЕБНЫЙ МАТЕРИАЛ</a:t>
            </a:r>
          </a:p>
          <a:p>
            <a:pPr algn="ctr" defTabSz="622300">
              <a:lnSpc>
                <a:spcPct val="90000"/>
              </a:lnSpc>
              <a:spcBef>
                <a:spcPct val="0"/>
              </a:spcBef>
              <a:spcAft>
                <a:spcPct val="35000"/>
              </a:spcAft>
            </a:pPr>
            <a:endParaRPr lang="ru-RU" sz="1400" b="1" kern="1200" dirty="0" smtClean="0"/>
          </a:p>
        </p:txBody>
      </p:sp>
      <p:pic>
        <p:nvPicPr>
          <p:cNvPr id="3" name="Picture 10" descr="J025450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912260" y="5589240"/>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038328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49955" y="131762"/>
            <a:ext cx="5186370" cy="796908"/>
          </a:xfrm>
        </p:spPr>
        <p:txBody>
          <a:bodyPr>
            <a:normAutofit fontScale="90000"/>
          </a:bodyPr>
          <a:lstStyle/>
          <a:p>
            <a:r>
              <a:rPr lang="ru-RU" sz="4000" b="1" dirty="0" smtClean="0">
                <a:latin typeface="Times New Roman" pitchFamily="18" charset="0"/>
                <a:cs typeface="Times New Roman" pitchFamily="18" charset="0"/>
              </a:rPr>
              <a:t>   </a:t>
            </a:r>
            <a:r>
              <a:rPr lang="ru-RU" sz="4000" b="1" dirty="0" smtClean="0">
                <a:solidFill>
                  <a:schemeClr val="tx1"/>
                </a:solidFill>
                <a:latin typeface="Times New Roman" pitchFamily="18" charset="0"/>
                <a:cs typeface="Times New Roman" pitchFamily="18" charset="0"/>
              </a:rPr>
              <a:t> </a:t>
            </a:r>
            <a:r>
              <a:rPr lang="ru-RU" sz="4000" b="1" dirty="0" smtClean="0">
                <a:solidFill>
                  <a:srgbClr val="FF0000"/>
                </a:solidFill>
                <a:latin typeface="Times New Roman" pitchFamily="18" charset="0"/>
                <a:cs typeface="Times New Roman" pitchFamily="18" charset="0"/>
              </a:rPr>
              <a:t>Соединения деталей </a:t>
            </a:r>
            <a:endParaRPr lang="ru-RU" sz="4000" b="1" dirty="0">
              <a:solidFill>
                <a:srgbClr val="FF0000"/>
              </a:solidFill>
              <a:latin typeface="Times New Roman" pitchFamily="18" charset="0"/>
              <a:cs typeface="Times New Roman" pitchFamily="18" charset="0"/>
            </a:endParaRPr>
          </a:p>
        </p:txBody>
      </p:sp>
      <p:sp>
        <p:nvSpPr>
          <p:cNvPr id="6" name="Прямоугольник 5"/>
          <p:cNvSpPr/>
          <p:nvPr/>
        </p:nvSpPr>
        <p:spPr>
          <a:xfrm>
            <a:off x="1000100" y="1214422"/>
            <a:ext cx="3286148" cy="857256"/>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a:solidFill>
                  <a:srgbClr val="0000FF"/>
                </a:solidFill>
              </a:rPr>
              <a:t>Разъемные</a:t>
            </a:r>
          </a:p>
          <a:p>
            <a:pPr algn="ctr">
              <a:defRPr/>
            </a:pPr>
            <a:r>
              <a:rPr lang="ru-RU" sz="2800" b="1" dirty="0">
                <a:solidFill>
                  <a:srgbClr val="0000FF"/>
                </a:solidFill>
              </a:rPr>
              <a:t>соединения</a:t>
            </a:r>
          </a:p>
        </p:txBody>
      </p:sp>
      <p:sp>
        <p:nvSpPr>
          <p:cNvPr id="7" name="Прямоугольник 6"/>
          <p:cNvSpPr/>
          <p:nvPr/>
        </p:nvSpPr>
        <p:spPr>
          <a:xfrm>
            <a:off x="5500694" y="1214422"/>
            <a:ext cx="3286148" cy="857256"/>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a:solidFill>
                  <a:srgbClr val="006600"/>
                </a:solidFill>
              </a:rPr>
              <a:t>Неразъемные</a:t>
            </a:r>
          </a:p>
          <a:p>
            <a:pPr algn="ctr">
              <a:defRPr/>
            </a:pPr>
            <a:r>
              <a:rPr lang="ru-RU" sz="2800" b="1" dirty="0">
                <a:solidFill>
                  <a:srgbClr val="006600"/>
                </a:solidFill>
              </a:rPr>
              <a:t>соединения</a:t>
            </a:r>
          </a:p>
        </p:txBody>
      </p:sp>
      <p:sp>
        <p:nvSpPr>
          <p:cNvPr id="8" name="TextBox 7"/>
          <p:cNvSpPr txBox="1"/>
          <p:nvPr/>
        </p:nvSpPr>
        <p:spPr>
          <a:xfrm>
            <a:off x="500063" y="4857750"/>
            <a:ext cx="261610" cy="461665"/>
          </a:xfrm>
          <a:prstGeom prst="rect">
            <a:avLst/>
          </a:prstGeom>
          <a:noFill/>
        </p:spPr>
        <p:txBody>
          <a:bodyPr wrap="none">
            <a:spAutoFit/>
          </a:bodyPr>
          <a:lstStyle/>
          <a:p>
            <a:pPr>
              <a:defRPr/>
            </a:pPr>
            <a:r>
              <a:rPr lang="ru-RU" sz="2400" b="1" dirty="0" smtClean="0">
                <a:latin typeface="Times New Roman" pitchFamily="18" charset="0"/>
                <a:cs typeface="Times New Roman" pitchFamily="18" charset="0"/>
              </a:rPr>
              <a:t> </a:t>
            </a:r>
            <a:endParaRPr lang="ru-RU" sz="2400" b="1" dirty="0">
              <a:latin typeface="Times New Roman" pitchFamily="18" charset="0"/>
              <a:cs typeface="Times New Roman" pitchFamily="18" charset="0"/>
            </a:endParaRPr>
          </a:p>
        </p:txBody>
      </p:sp>
      <p:sp>
        <p:nvSpPr>
          <p:cNvPr id="9" name="Прямоугольник 8"/>
          <p:cNvSpPr/>
          <p:nvPr/>
        </p:nvSpPr>
        <p:spPr>
          <a:xfrm>
            <a:off x="1785918" y="2643182"/>
            <a:ext cx="2071702" cy="2428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600" b="1" dirty="0" smtClean="0">
                <a:solidFill>
                  <a:srgbClr val="FF0000"/>
                </a:solidFill>
              </a:rPr>
              <a:t>?</a:t>
            </a:r>
            <a:endParaRPr lang="ru-RU" sz="9600" b="1" dirty="0">
              <a:solidFill>
                <a:srgbClr val="FF0000"/>
              </a:solidFill>
            </a:endParaRPr>
          </a:p>
        </p:txBody>
      </p:sp>
      <p:sp>
        <p:nvSpPr>
          <p:cNvPr id="13" name="Прямоугольник 12"/>
          <p:cNvSpPr/>
          <p:nvPr/>
        </p:nvSpPr>
        <p:spPr>
          <a:xfrm>
            <a:off x="6000760" y="2643182"/>
            <a:ext cx="2071702" cy="24288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9600" b="1" dirty="0" smtClean="0">
                <a:solidFill>
                  <a:srgbClr val="FF0000"/>
                </a:solidFill>
              </a:rPr>
              <a:t>?</a:t>
            </a:r>
            <a:endParaRPr lang="ru-RU" sz="9600" b="1" dirty="0">
              <a:solidFill>
                <a:srgbClr val="FF0000"/>
              </a:solidFill>
            </a:endParaRPr>
          </a:p>
        </p:txBody>
      </p:sp>
      <p:pic>
        <p:nvPicPr>
          <p:cNvPr id="10" name="Picture 10" descr="J025450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28000" y="22755"/>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635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9" presetID="8" presetClass="entr" presetSubtype="16"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diamond(in)">
                                      <p:cBhvr>
                                        <p:cTn id="11" dur="1000"/>
                                        <p:tgtEl>
                                          <p:spTgt spid="9"/>
                                        </p:tgtEl>
                                      </p:cBhvr>
                                    </p:animEffect>
                                  </p:childTnLst>
                                </p:cTn>
                              </p:par>
                              <p:par>
                                <p:cTn id="12" presetID="8" presetClass="entr" presetSubtype="16"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diamond(in)">
                                      <p:cBhvr>
                                        <p:cTn id="14"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62069" y="230236"/>
            <a:ext cx="5186370" cy="796908"/>
          </a:xfrm>
        </p:spPr>
        <p:txBody>
          <a:bodyPr>
            <a:normAutofit fontScale="90000"/>
          </a:bodyPr>
          <a:lstStyle/>
          <a:p>
            <a:r>
              <a:rPr lang="ru-RU" sz="4000" b="1" dirty="0" smtClean="0">
                <a:latin typeface="Times New Roman" pitchFamily="18" charset="0"/>
                <a:cs typeface="Times New Roman" pitchFamily="18" charset="0"/>
              </a:rPr>
              <a:t>   </a:t>
            </a:r>
            <a:r>
              <a:rPr lang="ru-RU" sz="4000" b="1" dirty="0" smtClean="0">
                <a:solidFill>
                  <a:schemeClr val="tx1"/>
                </a:solidFill>
                <a:latin typeface="Times New Roman" pitchFamily="18" charset="0"/>
                <a:cs typeface="Times New Roman" pitchFamily="18" charset="0"/>
              </a:rPr>
              <a:t> </a:t>
            </a:r>
            <a:r>
              <a:rPr lang="ru-RU" sz="4000" b="1" dirty="0" smtClean="0">
                <a:solidFill>
                  <a:srgbClr val="FF0000"/>
                </a:solidFill>
                <a:latin typeface="Times New Roman" pitchFamily="18" charset="0"/>
                <a:cs typeface="Times New Roman" pitchFamily="18" charset="0"/>
              </a:rPr>
              <a:t>Соединения деталей </a:t>
            </a:r>
            <a:endParaRPr lang="ru-RU" sz="4000" b="1" dirty="0">
              <a:solidFill>
                <a:srgbClr val="FF0000"/>
              </a:solidFill>
              <a:latin typeface="Times New Roman" pitchFamily="18" charset="0"/>
              <a:cs typeface="Times New Roman" pitchFamily="18" charset="0"/>
            </a:endParaRPr>
          </a:p>
        </p:txBody>
      </p:sp>
      <p:sp>
        <p:nvSpPr>
          <p:cNvPr id="6" name="Прямоугольник 5"/>
          <p:cNvSpPr/>
          <p:nvPr/>
        </p:nvSpPr>
        <p:spPr>
          <a:xfrm>
            <a:off x="1000100" y="1214422"/>
            <a:ext cx="3286148" cy="857256"/>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a:solidFill>
                  <a:srgbClr val="0000FF"/>
                </a:solidFill>
              </a:rPr>
              <a:t>Разъемные</a:t>
            </a:r>
          </a:p>
          <a:p>
            <a:pPr algn="ctr">
              <a:defRPr/>
            </a:pPr>
            <a:r>
              <a:rPr lang="ru-RU" sz="2800" b="1" dirty="0">
                <a:solidFill>
                  <a:srgbClr val="0000FF"/>
                </a:solidFill>
              </a:rPr>
              <a:t>соединения</a:t>
            </a:r>
          </a:p>
        </p:txBody>
      </p:sp>
      <p:sp>
        <p:nvSpPr>
          <p:cNvPr id="7" name="Прямоугольник 6"/>
          <p:cNvSpPr/>
          <p:nvPr/>
        </p:nvSpPr>
        <p:spPr>
          <a:xfrm>
            <a:off x="5500694" y="1214422"/>
            <a:ext cx="3286148" cy="857256"/>
          </a:xfrm>
          <a:prstGeom prst="rect">
            <a:avLst/>
          </a:prstGeom>
          <a:solidFill>
            <a:schemeClr val="accent2">
              <a:lumMod val="60000"/>
              <a:lumOff val="40000"/>
            </a:schemeClr>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800" b="1" dirty="0">
                <a:solidFill>
                  <a:srgbClr val="006600"/>
                </a:solidFill>
              </a:rPr>
              <a:t>Неразъемные</a:t>
            </a:r>
          </a:p>
          <a:p>
            <a:pPr algn="ctr">
              <a:defRPr/>
            </a:pPr>
            <a:r>
              <a:rPr lang="ru-RU" sz="2800" b="1" dirty="0">
                <a:solidFill>
                  <a:srgbClr val="006600"/>
                </a:solidFill>
              </a:rPr>
              <a:t>соединения</a:t>
            </a:r>
          </a:p>
        </p:txBody>
      </p:sp>
      <p:sp>
        <p:nvSpPr>
          <p:cNvPr id="8" name="TextBox 7"/>
          <p:cNvSpPr txBox="1"/>
          <p:nvPr/>
        </p:nvSpPr>
        <p:spPr>
          <a:xfrm>
            <a:off x="500063" y="4857750"/>
            <a:ext cx="261610" cy="461665"/>
          </a:xfrm>
          <a:prstGeom prst="rect">
            <a:avLst/>
          </a:prstGeom>
          <a:noFill/>
        </p:spPr>
        <p:txBody>
          <a:bodyPr wrap="none">
            <a:spAutoFit/>
          </a:bodyPr>
          <a:lstStyle/>
          <a:p>
            <a:pPr>
              <a:defRPr/>
            </a:pPr>
            <a:r>
              <a:rPr lang="ru-RU" sz="2400" b="1" dirty="0" smtClean="0">
                <a:latin typeface="Times New Roman" pitchFamily="18" charset="0"/>
                <a:cs typeface="Times New Roman" pitchFamily="18" charset="0"/>
              </a:rPr>
              <a:t> </a:t>
            </a:r>
            <a:endParaRPr lang="ru-RU" sz="2400" b="1" dirty="0">
              <a:latin typeface="Times New Roman" pitchFamily="18" charset="0"/>
              <a:cs typeface="Times New Roman" pitchFamily="18" charset="0"/>
            </a:endParaRPr>
          </a:p>
        </p:txBody>
      </p:sp>
      <p:sp>
        <p:nvSpPr>
          <p:cNvPr id="10" name="Прямоугольник 9"/>
          <p:cNvSpPr/>
          <p:nvPr/>
        </p:nvSpPr>
        <p:spPr>
          <a:xfrm>
            <a:off x="785786" y="2500306"/>
            <a:ext cx="1428760"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2800" b="1" dirty="0" smtClean="0">
                <a:solidFill>
                  <a:srgbClr val="FFFF00"/>
                </a:solidFill>
              </a:rPr>
              <a:t>Болтовое</a:t>
            </a:r>
          </a:p>
          <a:p>
            <a:pPr algn="ctr"/>
            <a:r>
              <a:rPr lang="ru-RU" sz="2800" b="1" dirty="0" smtClean="0">
                <a:solidFill>
                  <a:srgbClr val="FFFF00"/>
                </a:solidFill>
              </a:rPr>
              <a:t>Винтовое </a:t>
            </a:r>
          </a:p>
          <a:p>
            <a:pPr algn="ctr"/>
            <a:r>
              <a:rPr lang="ru-RU" sz="2800" b="1" dirty="0" smtClean="0">
                <a:solidFill>
                  <a:srgbClr val="FFFF00"/>
                </a:solidFill>
              </a:rPr>
              <a:t>Шпилечное</a:t>
            </a:r>
            <a:endParaRPr lang="ru-RU" sz="2800" b="1" dirty="0">
              <a:solidFill>
                <a:srgbClr val="FFFF00"/>
              </a:solidFill>
            </a:endParaRPr>
          </a:p>
        </p:txBody>
      </p:sp>
      <p:sp>
        <p:nvSpPr>
          <p:cNvPr id="11" name="Прямоугольник 10"/>
          <p:cNvSpPr/>
          <p:nvPr/>
        </p:nvSpPr>
        <p:spPr>
          <a:xfrm>
            <a:off x="2787149" y="2527342"/>
            <a:ext cx="1143008"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ru-RU" sz="2800" b="1" dirty="0" smtClean="0">
                <a:solidFill>
                  <a:srgbClr val="FFFF00"/>
                </a:solidFill>
              </a:rPr>
              <a:t>Шпоночное</a:t>
            </a:r>
          </a:p>
          <a:p>
            <a:pPr algn="ctr"/>
            <a:r>
              <a:rPr lang="ru-RU" sz="2800" b="1" dirty="0" smtClean="0">
                <a:solidFill>
                  <a:srgbClr val="FFFF00"/>
                </a:solidFill>
              </a:rPr>
              <a:t>штифтовое</a:t>
            </a:r>
            <a:endParaRPr lang="ru-RU" sz="2800" b="1" dirty="0">
              <a:solidFill>
                <a:srgbClr val="FFFF00"/>
              </a:solidFill>
            </a:endParaRPr>
          </a:p>
        </p:txBody>
      </p:sp>
      <p:sp>
        <p:nvSpPr>
          <p:cNvPr id="12" name="Прямоугольник 11"/>
          <p:cNvSpPr/>
          <p:nvPr/>
        </p:nvSpPr>
        <p:spPr>
          <a:xfrm>
            <a:off x="5715008" y="2428868"/>
            <a:ext cx="2786082" cy="25717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algn="ctr"/>
            <a:r>
              <a:rPr lang="ru-RU" sz="2800" b="1" dirty="0" smtClean="0">
                <a:solidFill>
                  <a:srgbClr val="7030A0"/>
                </a:solidFill>
              </a:rPr>
              <a:t>Паяное </a:t>
            </a:r>
          </a:p>
          <a:p>
            <a:pPr algn="ctr"/>
            <a:r>
              <a:rPr lang="ru-RU" sz="2800" b="1" dirty="0" smtClean="0">
                <a:solidFill>
                  <a:srgbClr val="7030A0"/>
                </a:solidFill>
              </a:rPr>
              <a:t>Заклепочное</a:t>
            </a:r>
          </a:p>
          <a:p>
            <a:pPr algn="ctr"/>
            <a:r>
              <a:rPr lang="ru-RU" sz="2800" b="1" dirty="0" smtClean="0">
                <a:solidFill>
                  <a:srgbClr val="7030A0"/>
                </a:solidFill>
              </a:rPr>
              <a:t>Сварные Клеевые</a:t>
            </a:r>
          </a:p>
          <a:p>
            <a:pPr algn="ctr"/>
            <a:r>
              <a:rPr lang="ru-RU" sz="2800" b="1" dirty="0" smtClean="0">
                <a:solidFill>
                  <a:srgbClr val="7030A0"/>
                </a:solidFill>
              </a:rPr>
              <a:t>Сшивные</a:t>
            </a:r>
            <a:endParaRPr lang="ru-RU" sz="2800" b="1" dirty="0">
              <a:solidFill>
                <a:srgbClr val="7030A0"/>
              </a:solidFill>
            </a:endParaRPr>
          </a:p>
        </p:txBody>
      </p:sp>
      <p:pic>
        <p:nvPicPr>
          <p:cNvPr id="27649" name="Picture 1" descr="D:\школа\изо черчение\черчение\открыт урок\шпоночное.jpg"/>
          <p:cNvPicPr>
            <a:picLocks noChangeAspect="1" noChangeArrowheads="1"/>
          </p:cNvPicPr>
          <p:nvPr/>
        </p:nvPicPr>
        <p:blipFill>
          <a:blip r:embed="rId2" cstate="print"/>
          <a:srcRect/>
          <a:stretch>
            <a:fillRect/>
          </a:stretch>
        </p:blipFill>
        <p:spPr bwMode="auto">
          <a:xfrm>
            <a:off x="4214810" y="5429264"/>
            <a:ext cx="1285884" cy="964414"/>
          </a:xfrm>
          <a:prstGeom prst="rect">
            <a:avLst/>
          </a:prstGeom>
          <a:noFill/>
        </p:spPr>
      </p:pic>
      <p:pic>
        <p:nvPicPr>
          <p:cNvPr id="27650" name="Picture 2" descr="D:\школа\изо черчение\черчение\открыт урок\штифт.jpg"/>
          <p:cNvPicPr>
            <a:picLocks noChangeAspect="1" noChangeArrowheads="1"/>
          </p:cNvPicPr>
          <p:nvPr/>
        </p:nvPicPr>
        <p:blipFill>
          <a:blip r:embed="rId3" cstate="print"/>
          <a:srcRect/>
          <a:stretch>
            <a:fillRect/>
          </a:stretch>
        </p:blipFill>
        <p:spPr bwMode="auto">
          <a:xfrm>
            <a:off x="2500298" y="5072074"/>
            <a:ext cx="1420794" cy="1065596"/>
          </a:xfrm>
          <a:prstGeom prst="rect">
            <a:avLst/>
          </a:prstGeom>
          <a:noFill/>
        </p:spPr>
      </p:pic>
      <p:pic>
        <p:nvPicPr>
          <p:cNvPr id="27651" name="Picture 3" descr="D:\школа\изо черчение\черчение\открыт урок\imgpreview.jpg"/>
          <p:cNvPicPr>
            <a:picLocks noChangeAspect="1" noChangeArrowheads="1"/>
          </p:cNvPicPr>
          <p:nvPr/>
        </p:nvPicPr>
        <p:blipFill>
          <a:blip r:embed="rId4"/>
          <a:srcRect l="9524" t="14411" r="14286" b="28529"/>
          <a:stretch>
            <a:fillRect/>
          </a:stretch>
        </p:blipFill>
        <p:spPr bwMode="auto">
          <a:xfrm>
            <a:off x="428596" y="5072074"/>
            <a:ext cx="1143008" cy="1143008"/>
          </a:xfrm>
          <a:prstGeom prst="rect">
            <a:avLst/>
          </a:prstGeom>
          <a:noFill/>
        </p:spPr>
      </p:pic>
      <p:pic>
        <p:nvPicPr>
          <p:cNvPr id="27652" name="Picture 4" descr="D:\школа\изо черчение\черчение\открыт урок\соед дееталки - копия.jpg"/>
          <p:cNvPicPr>
            <a:picLocks noChangeAspect="1" noChangeArrowheads="1"/>
          </p:cNvPicPr>
          <p:nvPr/>
        </p:nvPicPr>
        <p:blipFill>
          <a:blip r:embed="rId5"/>
          <a:srcRect/>
          <a:stretch>
            <a:fillRect/>
          </a:stretch>
        </p:blipFill>
        <p:spPr bwMode="auto">
          <a:xfrm>
            <a:off x="5643570" y="5072074"/>
            <a:ext cx="1214446" cy="1104597"/>
          </a:xfrm>
          <a:prstGeom prst="rect">
            <a:avLst/>
          </a:prstGeom>
          <a:noFill/>
        </p:spPr>
      </p:pic>
      <p:pic>
        <p:nvPicPr>
          <p:cNvPr id="27653" name="Picture 5" descr="D:\школа\изо черчение\черчение\открыт урок\соед дееталки - копия (5).jpg"/>
          <p:cNvPicPr>
            <a:picLocks noChangeAspect="1" noChangeArrowheads="1"/>
          </p:cNvPicPr>
          <p:nvPr/>
        </p:nvPicPr>
        <p:blipFill>
          <a:blip r:embed="rId6"/>
          <a:srcRect/>
          <a:stretch>
            <a:fillRect/>
          </a:stretch>
        </p:blipFill>
        <p:spPr bwMode="auto">
          <a:xfrm>
            <a:off x="7215206" y="5072074"/>
            <a:ext cx="1476378" cy="1279528"/>
          </a:xfrm>
          <a:prstGeom prst="rect">
            <a:avLst/>
          </a:prstGeom>
          <a:noFill/>
        </p:spPr>
      </p:pic>
    </p:spTree>
    <p:extLst>
      <p:ext uri="{BB962C8B-B14F-4D97-AF65-F5344CB8AC3E}">
        <p14:creationId xmlns:p14="http://schemas.microsoft.com/office/powerpoint/2010/main" val="61982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linds(horizont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516" y="116632"/>
            <a:ext cx="7912484" cy="1116124"/>
          </a:xfrm>
        </p:spPr>
        <p:txBody>
          <a:bodyPr>
            <a:noAutofit/>
          </a:bodyPr>
          <a:lstStyle/>
          <a:p>
            <a:r>
              <a:rPr lang="ru-RU" sz="8000" b="1" dirty="0" smtClean="0">
                <a:solidFill>
                  <a:srgbClr val="FF0000"/>
                </a:solidFill>
                <a:latin typeface="Times New Roman" pitchFamily="18" charset="0"/>
                <a:cs typeface="Times New Roman" pitchFamily="18" charset="0"/>
              </a:rPr>
              <a:t>Проверим</a:t>
            </a:r>
            <a:endParaRPr lang="ru-RU" sz="8000" b="1" dirty="0">
              <a:solidFill>
                <a:srgbClr val="FF0000"/>
              </a:solidFill>
              <a:latin typeface="Times New Roman" pitchFamily="18" charset="0"/>
              <a:cs typeface="Times New Roman" pitchFamily="18" charset="0"/>
            </a:endParaRPr>
          </a:p>
        </p:txBody>
      </p:sp>
      <p:pic>
        <p:nvPicPr>
          <p:cNvPr id="30721" name="Picture 1" descr="D:\школа\изо черчение\черчение\открыт урок\болт\10-10 - копия.jpg"/>
          <p:cNvPicPr>
            <a:picLocks noChangeAspect="1" noChangeArrowheads="1"/>
          </p:cNvPicPr>
          <p:nvPr/>
        </p:nvPicPr>
        <p:blipFill>
          <a:blip r:embed="rId2"/>
          <a:srcRect/>
          <a:stretch>
            <a:fillRect/>
          </a:stretch>
        </p:blipFill>
        <p:spPr bwMode="auto">
          <a:xfrm flipH="1">
            <a:off x="357158" y="3714752"/>
            <a:ext cx="2714644" cy="2624129"/>
          </a:xfrm>
          <a:prstGeom prst="rect">
            <a:avLst/>
          </a:prstGeom>
          <a:noFill/>
        </p:spPr>
      </p:pic>
      <p:pic>
        <p:nvPicPr>
          <p:cNvPr id="30722" name="Picture 2" descr="D:\школа\изо черчение\черчение\открыт урок\шпилька\8-8 (1) - копия.jpg"/>
          <p:cNvPicPr>
            <a:picLocks noChangeAspect="1" noChangeArrowheads="1"/>
          </p:cNvPicPr>
          <p:nvPr/>
        </p:nvPicPr>
        <p:blipFill>
          <a:blip r:embed="rId3"/>
          <a:srcRect/>
          <a:stretch>
            <a:fillRect/>
          </a:stretch>
        </p:blipFill>
        <p:spPr bwMode="auto">
          <a:xfrm>
            <a:off x="6143636" y="3929066"/>
            <a:ext cx="2631327" cy="2256195"/>
          </a:xfrm>
          <a:prstGeom prst="rect">
            <a:avLst/>
          </a:prstGeom>
          <a:noFill/>
        </p:spPr>
      </p:pic>
      <p:pic>
        <p:nvPicPr>
          <p:cNvPr id="30723" name="Picture 3" descr="D:\школа\изо черчение\черчение\открыт урок\шпоночное.jpg"/>
          <p:cNvPicPr>
            <a:picLocks noChangeAspect="1" noChangeArrowheads="1"/>
          </p:cNvPicPr>
          <p:nvPr/>
        </p:nvPicPr>
        <p:blipFill>
          <a:blip r:embed="rId4"/>
          <a:srcRect/>
          <a:stretch>
            <a:fillRect/>
          </a:stretch>
        </p:blipFill>
        <p:spPr bwMode="auto">
          <a:xfrm>
            <a:off x="3286116" y="2857496"/>
            <a:ext cx="2762269" cy="2071702"/>
          </a:xfrm>
          <a:prstGeom prst="rect">
            <a:avLst/>
          </a:prstGeom>
          <a:noFill/>
        </p:spPr>
      </p:pic>
      <p:pic>
        <p:nvPicPr>
          <p:cNvPr id="6" name="Picture 10" descr="J02545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28000" y="22755"/>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724087"/>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91580" y="152636"/>
            <a:ext cx="7668852" cy="981892"/>
          </a:xfrm>
        </p:spPr>
        <p:txBody>
          <a:bodyPr>
            <a:noAutofit/>
          </a:bodyPr>
          <a:lstStyle/>
          <a:p>
            <a:pPr algn="ctr"/>
            <a:r>
              <a:rPr lang="ru-RU" sz="3200" b="1" dirty="0" smtClean="0">
                <a:solidFill>
                  <a:srgbClr val="C00000"/>
                </a:solidFill>
              </a:rPr>
              <a:t>Выбери разъёмные соединения и по буквам  составь слово</a:t>
            </a:r>
            <a:endParaRPr lang="ru-RU" sz="3200" b="1" dirty="0">
              <a:solidFill>
                <a:srgbClr val="C00000"/>
              </a:solidFill>
            </a:endParaRPr>
          </a:p>
        </p:txBody>
      </p:sp>
      <p:pic>
        <p:nvPicPr>
          <p:cNvPr id="4" name="Содержимое 3" descr="http://s017.radikal.ru/i411/1112/55/7c9d25f3f288.jpg"/>
          <p:cNvPicPr>
            <a:picLocks noGrp="1"/>
          </p:cNvPicPr>
          <p:nvPr>
            <p:ph sz="quarter" idx="1"/>
          </p:nvPr>
        </p:nvPicPr>
        <p:blipFill>
          <a:blip r:embed="rId2"/>
          <a:stretch>
            <a:fillRect/>
          </a:stretch>
        </p:blipFill>
        <p:spPr bwMode="auto">
          <a:xfrm>
            <a:off x="2069722" y="1186047"/>
            <a:ext cx="5112568" cy="5555321"/>
          </a:xfrm>
          <a:prstGeom prst="rect">
            <a:avLst/>
          </a:prstGeom>
          <a:noFill/>
          <a:ln w="9525">
            <a:noFill/>
            <a:miter lim="800000"/>
            <a:headEnd/>
            <a:tailEnd/>
          </a:ln>
        </p:spPr>
      </p:pic>
      <p:pic>
        <p:nvPicPr>
          <p:cNvPr id="37892" name="Picture 4" descr="https://textarchive.ru/images/841/1680034/e62b0747.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6" y="0"/>
            <a:ext cx="9143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092132" y="181511"/>
            <a:ext cx="3687025" cy="2185214"/>
          </a:xfrm>
          <a:prstGeom prst="rect">
            <a:avLst/>
          </a:prstGeom>
          <a:pattFill prst="pct5">
            <a:fgClr>
              <a:srgbClr val="3434CC"/>
            </a:fgClr>
            <a:bgClr>
              <a:srgbClr val="000082"/>
            </a:bgClr>
          </a:pattFill>
        </p:spPr>
        <p:txBody>
          <a:bodyPr wrap="square">
            <a:spAutoFit/>
          </a:bodyPr>
          <a:lstStyle/>
          <a:p>
            <a:endParaRPr lang="ru-RU" sz="1400" b="1" i="1" dirty="0" smtClean="0">
              <a:solidFill>
                <a:srgbClr val="FFFFFF"/>
              </a:solidFill>
            </a:endParaRPr>
          </a:p>
          <a:p>
            <a:r>
              <a:rPr lang="ru-RU" sz="2700" b="1" i="1" dirty="0" smtClean="0">
                <a:solidFill>
                  <a:srgbClr val="FFFFFF"/>
                </a:solidFill>
              </a:rPr>
              <a:t>Выбери </a:t>
            </a:r>
            <a:r>
              <a:rPr lang="ru-RU" sz="2700" b="1" i="1" dirty="0">
                <a:solidFill>
                  <a:srgbClr val="FFFFFF"/>
                </a:solidFill>
              </a:rPr>
              <a:t>разъёмные соединения и </a:t>
            </a:r>
            <a:r>
              <a:rPr lang="ru-RU" sz="2700" b="1" i="1" dirty="0" smtClean="0">
                <a:solidFill>
                  <a:srgbClr val="FFFFFF"/>
                </a:solidFill>
              </a:rPr>
              <a:t>           по </a:t>
            </a:r>
            <a:r>
              <a:rPr lang="ru-RU" sz="2700" b="1" i="1" dirty="0">
                <a:solidFill>
                  <a:srgbClr val="FFFFFF"/>
                </a:solidFill>
              </a:rPr>
              <a:t>буквам </a:t>
            </a:r>
            <a:r>
              <a:rPr lang="ru-RU" sz="2700" b="1" i="1" dirty="0" smtClean="0">
                <a:solidFill>
                  <a:srgbClr val="FFFFFF"/>
                </a:solidFill>
              </a:rPr>
              <a:t>составь слово</a:t>
            </a:r>
          </a:p>
          <a:p>
            <a:endParaRPr lang="ru-RU" sz="1400" i="1" dirty="0">
              <a:solidFill>
                <a:srgbClr val="FFFFFF"/>
              </a:solidFill>
            </a:endParaRPr>
          </a:p>
        </p:txBody>
      </p:sp>
      <p:pic>
        <p:nvPicPr>
          <p:cNvPr id="6" name="Picture 10" descr="J0254500"/>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63688" y="5553236"/>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756048"/>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60" y="152636"/>
            <a:ext cx="7668852" cy="981892"/>
          </a:xfrm>
        </p:spPr>
        <p:txBody>
          <a:bodyPr>
            <a:noAutofit/>
          </a:bodyPr>
          <a:lstStyle/>
          <a:p>
            <a:pPr algn="ctr"/>
            <a:r>
              <a:rPr lang="ru-RU" sz="3200" b="1" dirty="0" smtClean="0">
                <a:solidFill>
                  <a:srgbClr val="C00000"/>
                </a:solidFill>
              </a:rPr>
              <a:t>ОТВЕТ</a:t>
            </a:r>
            <a:endParaRPr lang="ru-RU" sz="3200" b="1" dirty="0">
              <a:solidFill>
                <a:srgbClr val="C00000"/>
              </a:solidFill>
            </a:endParaRPr>
          </a:p>
        </p:txBody>
      </p:sp>
      <p:sp>
        <p:nvSpPr>
          <p:cNvPr id="3" name="Прямоугольник 2"/>
          <p:cNvSpPr/>
          <p:nvPr/>
        </p:nvSpPr>
        <p:spPr>
          <a:xfrm>
            <a:off x="756572" y="2657709"/>
            <a:ext cx="1029449" cy="1569660"/>
          </a:xfrm>
          <a:prstGeom prst="rect">
            <a:avLst/>
          </a:prstGeom>
          <a:solidFill>
            <a:srgbClr val="CCFFCC"/>
          </a:solidFill>
        </p:spPr>
        <p:txBody>
          <a:bodyPr wrap="none">
            <a:spAutoFit/>
          </a:bodyPr>
          <a:lstStyle/>
          <a:p>
            <a:r>
              <a:rPr lang="ru-RU" sz="9600" b="1" dirty="0">
                <a:solidFill>
                  <a:srgbClr val="FF0000"/>
                </a:solidFill>
              </a:rPr>
              <a:t>В</a:t>
            </a:r>
            <a:endParaRPr lang="ru-RU" sz="9600" dirty="0">
              <a:solidFill>
                <a:srgbClr val="FF0000"/>
              </a:solidFill>
            </a:endParaRPr>
          </a:p>
        </p:txBody>
      </p:sp>
      <p:sp>
        <p:nvSpPr>
          <p:cNvPr id="5" name="Прямоугольник 4"/>
          <p:cNvSpPr/>
          <p:nvPr/>
        </p:nvSpPr>
        <p:spPr>
          <a:xfrm>
            <a:off x="5465467" y="2655822"/>
            <a:ext cx="1125629" cy="1569660"/>
          </a:xfrm>
          <a:prstGeom prst="rect">
            <a:avLst/>
          </a:prstGeom>
          <a:solidFill>
            <a:srgbClr val="CCFFCC"/>
          </a:solidFill>
        </p:spPr>
        <p:txBody>
          <a:bodyPr wrap="none">
            <a:spAutoFit/>
          </a:bodyPr>
          <a:lstStyle/>
          <a:p>
            <a:r>
              <a:rPr lang="ru-RU" sz="9600" b="1" dirty="0" smtClean="0">
                <a:solidFill>
                  <a:srgbClr val="FF0000"/>
                </a:solidFill>
              </a:rPr>
              <a:t>Н</a:t>
            </a:r>
            <a:endParaRPr lang="ru-RU" sz="9600" dirty="0">
              <a:solidFill>
                <a:srgbClr val="FF0000"/>
              </a:solidFill>
            </a:endParaRPr>
          </a:p>
        </p:txBody>
      </p:sp>
      <p:sp>
        <p:nvSpPr>
          <p:cNvPr id="6" name="Прямоугольник 5"/>
          <p:cNvSpPr/>
          <p:nvPr/>
        </p:nvSpPr>
        <p:spPr>
          <a:xfrm>
            <a:off x="7185930" y="2655822"/>
            <a:ext cx="1125629" cy="1569660"/>
          </a:xfrm>
          <a:prstGeom prst="rect">
            <a:avLst/>
          </a:prstGeom>
          <a:solidFill>
            <a:srgbClr val="CCFFCC"/>
          </a:solidFill>
        </p:spPr>
        <p:txBody>
          <a:bodyPr wrap="none">
            <a:spAutoFit/>
          </a:bodyPr>
          <a:lstStyle/>
          <a:p>
            <a:r>
              <a:rPr lang="ru-RU" sz="9600" b="1" dirty="0" smtClean="0">
                <a:solidFill>
                  <a:srgbClr val="FF0000"/>
                </a:solidFill>
              </a:rPr>
              <a:t>О</a:t>
            </a:r>
            <a:endParaRPr lang="ru-RU" sz="9600" dirty="0">
              <a:solidFill>
                <a:srgbClr val="FF0000"/>
              </a:solidFill>
            </a:endParaRPr>
          </a:p>
        </p:txBody>
      </p:sp>
      <p:sp>
        <p:nvSpPr>
          <p:cNvPr id="7" name="Прямоугольник 6"/>
          <p:cNvSpPr/>
          <p:nvPr/>
        </p:nvSpPr>
        <p:spPr>
          <a:xfrm>
            <a:off x="3948894" y="2655822"/>
            <a:ext cx="994183" cy="1569660"/>
          </a:xfrm>
          <a:prstGeom prst="rect">
            <a:avLst/>
          </a:prstGeom>
          <a:solidFill>
            <a:srgbClr val="CCFFCC"/>
          </a:solidFill>
        </p:spPr>
        <p:txBody>
          <a:bodyPr wrap="none">
            <a:spAutoFit/>
          </a:bodyPr>
          <a:lstStyle/>
          <a:p>
            <a:r>
              <a:rPr lang="ru-RU" sz="9600" b="1" dirty="0" smtClean="0">
                <a:solidFill>
                  <a:srgbClr val="FF0000"/>
                </a:solidFill>
              </a:rPr>
              <a:t>Р</a:t>
            </a:r>
            <a:endParaRPr lang="ru-RU" sz="9600" dirty="0">
              <a:solidFill>
                <a:srgbClr val="FF0000"/>
              </a:solidFill>
            </a:endParaRPr>
          </a:p>
        </p:txBody>
      </p:sp>
      <p:sp>
        <p:nvSpPr>
          <p:cNvPr id="8" name="Прямоугольник 7"/>
          <p:cNvSpPr/>
          <p:nvPr/>
        </p:nvSpPr>
        <p:spPr>
          <a:xfrm>
            <a:off x="2380855" y="2655822"/>
            <a:ext cx="942887" cy="1569660"/>
          </a:xfrm>
          <a:prstGeom prst="rect">
            <a:avLst/>
          </a:prstGeom>
          <a:solidFill>
            <a:srgbClr val="CCFFCC"/>
          </a:solidFill>
        </p:spPr>
        <p:txBody>
          <a:bodyPr wrap="none">
            <a:spAutoFit/>
          </a:bodyPr>
          <a:lstStyle/>
          <a:p>
            <a:r>
              <a:rPr lang="ru-RU" sz="9600" b="1" dirty="0" smtClean="0">
                <a:solidFill>
                  <a:srgbClr val="FF0000"/>
                </a:solidFill>
              </a:rPr>
              <a:t>Е</a:t>
            </a:r>
            <a:endParaRPr lang="ru-RU" sz="9600" dirty="0">
              <a:solidFill>
                <a:srgbClr val="FF0000"/>
              </a:solidFill>
            </a:endParaRPr>
          </a:p>
        </p:txBody>
      </p:sp>
    </p:spTree>
    <p:extLst>
      <p:ext uri="{BB962C8B-B14F-4D97-AF65-F5344CB8AC3E}">
        <p14:creationId xmlns:p14="http://schemas.microsoft.com/office/powerpoint/2010/main" val="10608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down)">
                                      <p:cBhvr>
                                        <p:cTn id="18" dur="580">
                                          <p:stCondLst>
                                            <p:cond delay="0"/>
                                          </p:stCondLst>
                                        </p:cTn>
                                        <p:tgtEl>
                                          <p:spTgt spid="5"/>
                                        </p:tgtEl>
                                      </p:cBhvr>
                                    </p:animEffect>
                                    <p:anim calcmode="lin" valueType="num">
                                      <p:cBhvr>
                                        <p:cTn id="19"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4" dur="26">
                                          <p:stCondLst>
                                            <p:cond delay="650"/>
                                          </p:stCondLst>
                                        </p:cTn>
                                        <p:tgtEl>
                                          <p:spTgt spid="5"/>
                                        </p:tgtEl>
                                      </p:cBhvr>
                                      <p:to x="100000" y="60000"/>
                                    </p:animScale>
                                    <p:animScale>
                                      <p:cBhvr>
                                        <p:cTn id="25" dur="166" decel="50000">
                                          <p:stCondLst>
                                            <p:cond delay="676"/>
                                          </p:stCondLst>
                                        </p:cTn>
                                        <p:tgtEl>
                                          <p:spTgt spid="5"/>
                                        </p:tgtEl>
                                      </p:cBhvr>
                                      <p:to x="100000" y="100000"/>
                                    </p:animScale>
                                    <p:animScale>
                                      <p:cBhvr>
                                        <p:cTn id="26" dur="26">
                                          <p:stCondLst>
                                            <p:cond delay="1312"/>
                                          </p:stCondLst>
                                        </p:cTn>
                                        <p:tgtEl>
                                          <p:spTgt spid="5"/>
                                        </p:tgtEl>
                                      </p:cBhvr>
                                      <p:to x="100000" y="80000"/>
                                    </p:animScale>
                                    <p:animScale>
                                      <p:cBhvr>
                                        <p:cTn id="27" dur="166" decel="50000">
                                          <p:stCondLst>
                                            <p:cond delay="1338"/>
                                          </p:stCondLst>
                                        </p:cTn>
                                        <p:tgtEl>
                                          <p:spTgt spid="5"/>
                                        </p:tgtEl>
                                      </p:cBhvr>
                                      <p:to x="100000" y="100000"/>
                                    </p:animScale>
                                    <p:animScale>
                                      <p:cBhvr>
                                        <p:cTn id="28" dur="26">
                                          <p:stCondLst>
                                            <p:cond delay="1642"/>
                                          </p:stCondLst>
                                        </p:cTn>
                                        <p:tgtEl>
                                          <p:spTgt spid="5"/>
                                        </p:tgtEl>
                                      </p:cBhvr>
                                      <p:to x="100000" y="90000"/>
                                    </p:animScale>
                                    <p:animScale>
                                      <p:cBhvr>
                                        <p:cTn id="29" dur="166" decel="50000">
                                          <p:stCondLst>
                                            <p:cond delay="1668"/>
                                          </p:stCondLst>
                                        </p:cTn>
                                        <p:tgtEl>
                                          <p:spTgt spid="5"/>
                                        </p:tgtEl>
                                      </p:cBhvr>
                                      <p:to x="100000" y="100000"/>
                                    </p:animScale>
                                    <p:animScale>
                                      <p:cBhvr>
                                        <p:cTn id="30" dur="26">
                                          <p:stCondLst>
                                            <p:cond delay="1808"/>
                                          </p:stCondLst>
                                        </p:cTn>
                                        <p:tgtEl>
                                          <p:spTgt spid="5"/>
                                        </p:tgtEl>
                                      </p:cBhvr>
                                      <p:to x="100000" y="95000"/>
                                    </p:animScale>
                                    <p:animScale>
                                      <p:cBhvr>
                                        <p:cTn id="31" dur="166" decel="50000">
                                          <p:stCondLst>
                                            <p:cond delay="1834"/>
                                          </p:stCondLst>
                                        </p:cTn>
                                        <p:tgtEl>
                                          <p:spTgt spid="5"/>
                                        </p:tgtEl>
                                      </p:cBhvr>
                                      <p:to x="100000" y="100000"/>
                                    </p:animScale>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2000"/>
                                        <p:tgtEl>
                                          <p:spTgt spid="8"/>
                                        </p:tgtEl>
                                      </p:cBhvr>
                                    </p:animEffect>
                                    <p:anim calcmode="lin" valueType="num">
                                      <p:cBhvr>
                                        <p:cTn id="44" dur="2000" fill="hold"/>
                                        <p:tgtEl>
                                          <p:spTgt spid="8"/>
                                        </p:tgtEl>
                                        <p:attrNameLst>
                                          <p:attrName>ppt_w</p:attrName>
                                        </p:attrNameLst>
                                      </p:cBhvr>
                                      <p:tavLst>
                                        <p:tav tm="0" fmla="#ppt_w*sin(2.5*pi*$)">
                                          <p:val>
                                            <p:fltVal val="0"/>
                                          </p:val>
                                        </p:tav>
                                        <p:tav tm="100000">
                                          <p:val>
                                            <p:fltVal val="1"/>
                                          </p:val>
                                        </p:tav>
                                      </p:tavLst>
                                    </p:anim>
                                    <p:anim calcmode="lin" valueType="num">
                                      <p:cBhvr>
                                        <p:cTn id="45"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соединение 1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263" y="1113634"/>
            <a:ext cx="8424863" cy="4938713"/>
          </a:xfrm>
          <a:prstGeom prst="rect">
            <a:avLst/>
          </a:prstGeom>
          <a:noFill/>
          <a:extLst>
            <a:ext uri="{909E8E84-426E-40DD-AFC4-6F175D3DCCD1}">
              <a14:hiddenFill xmlns:a14="http://schemas.microsoft.com/office/drawing/2010/main">
                <a:solidFill>
                  <a:srgbClr val="FFFFFF"/>
                </a:solidFill>
              </a14:hiddenFill>
            </a:ext>
          </a:extLst>
        </p:spPr>
      </p:pic>
      <p:sp>
        <p:nvSpPr>
          <p:cNvPr id="21509" name="Text Box 5"/>
          <p:cNvSpPr txBox="1">
            <a:spLocks noChangeArrowheads="1"/>
          </p:cNvSpPr>
          <p:nvPr/>
        </p:nvSpPr>
        <p:spPr bwMode="auto">
          <a:xfrm>
            <a:off x="698500" y="5507038"/>
            <a:ext cx="184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ru-RU" altLang="ru-RU">
              <a:latin typeface="Arial" panose="020B0604020202020204" pitchFamily="34" charset="0"/>
            </a:endParaRPr>
          </a:p>
        </p:txBody>
      </p:sp>
      <p:pic>
        <p:nvPicPr>
          <p:cNvPr id="21510" name="Picture 6" descr="J02545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58203" y="5873750"/>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1511" name="Text Box 7"/>
          <p:cNvSpPr txBox="1">
            <a:spLocks noChangeArrowheads="1"/>
          </p:cNvSpPr>
          <p:nvPr/>
        </p:nvSpPr>
        <p:spPr bwMode="auto">
          <a:xfrm>
            <a:off x="142875" y="15385"/>
            <a:ext cx="864076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altLang="ru-RU" sz="3200" b="1" dirty="0">
                <a:solidFill>
                  <a:srgbClr val="009900"/>
                </a:solidFill>
                <a:latin typeface="Times New Roman" panose="02020603050405020304" pitchFamily="18" charset="0"/>
              </a:rPr>
              <a:t>Определите какие соединения изображены на чертежах</a:t>
            </a:r>
          </a:p>
        </p:txBody>
      </p:sp>
      <p:sp>
        <p:nvSpPr>
          <p:cNvPr id="21512" name="Text Box 8"/>
          <p:cNvSpPr txBox="1">
            <a:spLocks noChangeArrowheads="1"/>
          </p:cNvSpPr>
          <p:nvPr/>
        </p:nvSpPr>
        <p:spPr bwMode="auto">
          <a:xfrm>
            <a:off x="584484" y="5558057"/>
            <a:ext cx="208756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FF0000"/>
              </a:buClr>
              <a:buFontTx/>
              <a:buAutoNum type="arabicPeriod"/>
            </a:pPr>
            <a:r>
              <a:rPr lang="ru-RU" altLang="ru-RU" sz="2000" b="1" dirty="0">
                <a:solidFill>
                  <a:srgbClr val="0000D0"/>
                </a:solidFill>
                <a:latin typeface="Times New Roman" panose="02020603050405020304" pitchFamily="18" charset="0"/>
              </a:rPr>
              <a:t>Болтовое</a:t>
            </a:r>
          </a:p>
          <a:p>
            <a:pPr>
              <a:spcBef>
                <a:spcPct val="50000"/>
              </a:spcBef>
              <a:buClr>
                <a:srgbClr val="FF0000"/>
              </a:buClr>
              <a:buFontTx/>
              <a:buAutoNum type="arabicPeriod"/>
            </a:pPr>
            <a:r>
              <a:rPr lang="ru-RU" altLang="ru-RU" sz="2000" b="1" dirty="0">
                <a:solidFill>
                  <a:srgbClr val="0000D0"/>
                </a:solidFill>
                <a:latin typeface="Times New Roman" panose="02020603050405020304" pitchFamily="18" charset="0"/>
              </a:rPr>
              <a:t>Шпилечное </a:t>
            </a:r>
          </a:p>
        </p:txBody>
      </p:sp>
      <p:sp>
        <p:nvSpPr>
          <p:cNvPr id="21513" name="Text Box 9"/>
          <p:cNvSpPr txBox="1">
            <a:spLocks noChangeArrowheads="1"/>
          </p:cNvSpPr>
          <p:nvPr/>
        </p:nvSpPr>
        <p:spPr bwMode="auto">
          <a:xfrm>
            <a:off x="3428577" y="5627172"/>
            <a:ext cx="208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ru-RU" altLang="ru-RU" sz="2000" b="1" dirty="0">
                <a:solidFill>
                  <a:srgbClr val="FF0000"/>
                </a:solidFill>
                <a:latin typeface="Times New Roman" panose="02020603050405020304" pitchFamily="18" charset="0"/>
              </a:rPr>
              <a:t>3. </a:t>
            </a:r>
            <a:r>
              <a:rPr lang="ru-RU" altLang="ru-RU" sz="2000" b="1" dirty="0">
                <a:solidFill>
                  <a:srgbClr val="0000D0"/>
                </a:solidFill>
                <a:latin typeface="Times New Roman" panose="02020603050405020304" pitchFamily="18" charset="0"/>
              </a:rPr>
              <a:t>Заклепочное</a:t>
            </a:r>
          </a:p>
          <a:p>
            <a:pPr>
              <a:spcBef>
                <a:spcPct val="50000"/>
              </a:spcBef>
            </a:pPr>
            <a:r>
              <a:rPr lang="ru-RU" altLang="ru-RU" sz="2000" b="1" dirty="0">
                <a:solidFill>
                  <a:srgbClr val="FF0000"/>
                </a:solidFill>
                <a:latin typeface="Times New Roman" panose="02020603050405020304" pitchFamily="18" charset="0"/>
              </a:rPr>
              <a:t>4. </a:t>
            </a:r>
            <a:r>
              <a:rPr lang="ru-RU" altLang="ru-RU" sz="2000" b="1" dirty="0">
                <a:solidFill>
                  <a:srgbClr val="0000D0"/>
                </a:solidFill>
                <a:latin typeface="Times New Roman" panose="02020603050405020304" pitchFamily="18" charset="0"/>
              </a:rPr>
              <a:t>Винтовое </a:t>
            </a:r>
          </a:p>
        </p:txBody>
      </p:sp>
      <p:sp>
        <p:nvSpPr>
          <p:cNvPr id="21514" name="Text Box 10"/>
          <p:cNvSpPr txBox="1">
            <a:spLocks noChangeArrowheads="1"/>
          </p:cNvSpPr>
          <p:nvPr/>
        </p:nvSpPr>
        <p:spPr bwMode="auto">
          <a:xfrm>
            <a:off x="6287160" y="5643748"/>
            <a:ext cx="208756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ru-RU" altLang="ru-RU" sz="2000" b="1" dirty="0">
                <a:solidFill>
                  <a:srgbClr val="FF0000"/>
                </a:solidFill>
                <a:latin typeface="Times New Roman" panose="02020603050405020304" pitchFamily="18" charset="0"/>
              </a:rPr>
              <a:t>5. </a:t>
            </a:r>
            <a:r>
              <a:rPr lang="ru-RU" altLang="ru-RU" sz="2000" b="1" dirty="0">
                <a:solidFill>
                  <a:srgbClr val="0000D0"/>
                </a:solidFill>
                <a:latin typeface="Times New Roman" panose="02020603050405020304" pitchFamily="18" charset="0"/>
              </a:rPr>
              <a:t>Винтовое</a:t>
            </a:r>
          </a:p>
          <a:p>
            <a:pPr>
              <a:spcBef>
                <a:spcPct val="50000"/>
              </a:spcBef>
            </a:pPr>
            <a:r>
              <a:rPr lang="ru-RU" altLang="ru-RU" sz="2000" b="1" dirty="0">
                <a:solidFill>
                  <a:srgbClr val="FF0000"/>
                </a:solidFill>
                <a:latin typeface="Times New Roman" panose="02020603050405020304" pitchFamily="18" charset="0"/>
              </a:rPr>
              <a:t>6. </a:t>
            </a:r>
            <a:r>
              <a:rPr lang="ru-RU" altLang="ru-RU" sz="2000" b="1" dirty="0">
                <a:solidFill>
                  <a:srgbClr val="0000D0"/>
                </a:solidFill>
                <a:latin typeface="Times New Roman" panose="02020603050405020304" pitchFamily="18" charset="0"/>
              </a:rPr>
              <a:t>Штифтовое </a:t>
            </a:r>
          </a:p>
        </p:txBody>
      </p:sp>
    </p:spTree>
    <p:extLst>
      <p:ext uri="{BB962C8B-B14F-4D97-AF65-F5344CB8AC3E}">
        <p14:creationId xmlns:p14="http://schemas.microsoft.com/office/powerpoint/2010/main" val="20520762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51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51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5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2" grpId="0"/>
      <p:bldP spid="21513" grpId="0"/>
      <p:bldP spid="21514"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5" name="Picture 5" descr="соединение12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302" y="1426369"/>
            <a:ext cx="8316913" cy="3932237"/>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J02545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00392" y="62074"/>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5607" name="Text Box 7"/>
          <p:cNvSpPr txBox="1">
            <a:spLocks noChangeArrowheads="1"/>
          </p:cNvSpPr>
          <p:nvPr/>
        </p:nvSpPr>
        <p:spPr bwMode="auto">
          <a:xfrm>
            <a:off x="107504" y="4924"/>
            <a:ext cx="777686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ru-RU" sz="3200" b="1" dirty="0">
                <a:solidFill>
                  <a:srgbClr val="DC3A61"/>
                </a:solidFill>
                <a:latin typeface="Times New Roman" panose="02020603050405020304" pitchFamily="18" charset="0"/>
              </a:rPr>
              <a:t>Определите какие соединения изображены на чертежах</a:t>
            </a:r>
          </a:p>
        </p:txBody>
      </p:sp>
      <p:sp>
        <p:nvSpPr>
          <p:cNvPr id="25608" name="Text Box 8"/>
          <p:cNvSpPr txBox="1">
            <a:spLocks noChangeArrowheads="1"/>
          </p:cNvSpPr>
          <p:nvPr/>
        </p:nvSpPr>
        <p:spPr bwMode="auto">
          <a:xfrm>
            <a:off x="755576" y="5683768"/>
            <a:ext cx="208756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buFontTx/>
              <a:buAutoNum type="arabicPeriod"/>
            </a:pPr>
            <a:r>
              <a:rPr lang="ru-RU" altLang="ru-RU" sz="2000" b="1" dirty="0">
                <a:solidFill>
                  <a:srgbClr val="009900"/>
                </a:solidFill>
                <a:latin typeface="Times New Roman" panose="02020603050405020304" pitchFamily="18" charset="0"/>
              </a:rPr>
              <a:t>Клеевое</a:t>
            </a:r>
          </a:p>
          <a:p>
            <a:pPr>
              <a:spcBef>
                <a:spcPct val="50000"/>
              </a:spcBef>
            </a:pPr>
            <a:endParaRPr lang="ru-RU" altLang="ru-RU" sz="2000" b="1" dirty="0">
              <a:solidFill>
                <a:srgbClr val="009900"/>
              </a:solidFill>
              <a:latin typeface="Times New Roman" panose="02020603050405020304" pitchFamily="18" charset="0"/>
            </a:endParaRPr>
          </a:p>
        </p:txBody>
      </p:sp>
      <p:sp>
        <p:nvSpPr>
          <p:cNvPr id="25609" name="Text Box 9"/>
          <p:cNvSpPr txBox="1">
            <a:spLocks noChangeArrowheads="1"/>
          </p:cNvSpPr>
          <p:nvPr/>
        </p:nvSpPr>
        <p:spPr bwMode="auto">
          <a:xfrm>
            <a:off x="3707904" y="5589240"/>
            <a:ext cx="208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ru-RU" altLang="ru-RU" sz="2000" b="1" dirty="0">
                <a:solidFill>
                  <a:srgbClr val="009900"/>
                </a:solidFill>
                <a:latin typeface="Times New Roman" panose="02020603050405020304" pitchFamily="18" charset="0"/>
              </a:rPr>
              <a:t>2.  Сварное</a:t>
            </a:r>
          </a:p>
          <a:p>
            <a:pPr>
              <a:spcBef>
                <a:spcPct val="50000"/>
              </a:spcBef>
            </a:pPr>
            <a:endParaRPr lang="ru-RU" altLang="ru-RU" sz="2000" b="1" dirty="0">
              <a:solidFill>
                <a:srgbClr val="009900"/>
              </a:solidFill>
              <a:latin typeface="Times New Roman" panose="02020603050405020304" pitchFamily="18" charset="0"/>
            </a:endParaRPr>
          </a:p>
        </p:txBody>
      </p:sp>
      <p:sp>
        <p:nvSpPr>
          <p:cNvPr id="25610" name="Text Box 10"/>
          <p:cNvSpPr txBox="1">
            <a:spLocks noChangeArrowheads="1"/>
          </p:cNvSpPr>
          <p:nvPr/>
        </p:nvSpPr>
        <p:spPr bwMode="auto">
          <a:xfrm>
            <a:off x="6601653" y="5584278"/>
            <a:ext cx="20875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ru-RU" altLang="ru-RU" sz="2000" b="1" dirty="0">
                <a:solidFill>
                  <a:srgbClr val="009900"/>
                </a:solidFill>
                <a:latin typeface="Times New Roman" panose="02020603050405020304" pitchFamily="18" charset="0"/>
              </a:rPr>
              <a:t>3. Паяное</a:t>
            </a:r>
          </a:p>
        </p:txBody>
      </p:sp>
    </p:spTree>
    <p:extLst>
      <p:ext uri="{BB962C8B-B14F-4D97-AF65-F5344CB8AC3E}">
        <p14:creationId xmlns:p14="http://schemas.microsoft.com/office/powerpoint/2010/main" val="13056547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61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5608">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256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8" grpId="0" build="allAtOnce"/>
      <p:bldP spid="25609" grpId="0"/>
      <p:bldP spid="25610" grpId="0"/>
      <p:bldP spid="25610" grpId="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2" name="Picture 6" descr="соединение1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341438"/>
            <a:ext cx="8496300" cy="4184650"/>
          </a:xfrm>
          <a:prstGeom prst="rect">
            <a:avLst/>
          </a:prstGeom>
          <a:noFill/>
          <a:extLst>
            <a:ext uri="{909E8E84-426E-40DD-AFC4-6F175D3DCCD1}">
              <a14:hiddenFill xmlns:a14="http://schemas.microsoft.com/office/drawing/2010/main">
                <a:solidFill>
                  <a:srgbClr val="FFFFFF"/>
                </a:solidFill>
              </a14:hiddenFill>
            </a:ext>
          </a:extLst>
        </p:spPr>
      </p:pic>
      <p:pic>
        <p:nvPicPr>
          <p:cNvPr id="24586" name="Picture 10" descr="J02545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28000" y="22755"/>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4587" name="Text Box 11"/>
          <p:cNvSpPr txBox="1">
            <a:spLocks noChangeArrowheads="1"/>
          </p:cNvSpPr>
          <p:nvPr/>
        </p:nvSpPr>
        <p:spPr bwMode="auto">
          <a:xfrm>
            <a:off x="179512" y="19382"/>
            <a:ext cx="792100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ru-RU" sz="3200" b="1" dirty="0">
                <a:solidFill>
                  <a:srgbClr val="0066FF"/>
                </a:solidFill>
                <a:latin typeface="Times New Roman" panose="02020603050405020304" pitchFamily="18" charset="0"/>
              </a:rPr>
              <a:t>Определите какие соединения изображены на чертежах</a:t>
            </a:r>
          </a:p>
        </p:txBody>
      </p:sp>
      <p:sp>
        <p:nvSpPr>
          <p:cNvPr id="24591" name="Text Box 15"/>
          <p:cNvSpPr txBox="1">
            <a:spLocks noChangeArrowheads="1"/>
          </p:cNvSpPr>
          <p:nvPr/>
        </p:nvSpPr>
        <p:spPr bwMode="auto">
          <a:xfrm>
            <a:off x="684213" y="5734050"/>
            <a:ext cx="208756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FF0000"/>
              </a:buClr>
              <a:buFontTx/>
              <a:buAutoNum type="arabicPeriod"/>
            </a:pPr>
            <a:r>
              <a:rPr lang="ru-RU" altLang="ru-RU" sz="2000" b="1" dirty="0">
                <a:solidFill>
                  <a:srgbClr val="9933FF"/>
                </a:solidFill>
                <a:latin typeface="Times New Roman" panose="02020603050405020304" pitchFamily="18" charset="0"/>
              </a:rPr>
              <a:t>Паяное</a:t>
            </a:r>
          </a:p>
          <a:p>
            <a:pPr>
              <a:spcBef>
                <a:spcPct val="50000"/>
              </a:spcBef>
            </a:pPr>
            <a:endParaRPr lang="ru-RU" altLang="ru-RU" sz="2000" b="1" dirty="0">
              <a:solidFill>
                <a:srgbClr val="9933FF"/>
              </a:solidFill>
              <a:latin typeface="Times New Roman" panose="02020603050405020304" pitchFamily="18" charset="0"/>
            </a:endParaRPr>
          </a:p>
        </p:txBody>
      </p:sp>
      <p:sp>
        <p:nvSpPr>
          <p:cNvPr id="24592" name="Text Box 16"/>
          <p:cNvSpPr txBox="1">
            <a:spLocks noChangeArrowheads="1"/>
          </p:cNvSpPr>
          <p:nvPr/>
        </p:nvSpPr>
        <p:spPr bwMode="auto">
          <a:xfrm>
            <a:off x="3600450" y="5734050"/>
            <a:ext cx="208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ru-RU" altLang="ru-RU" sz="2000" b="1" dirty="0">
                <a:solidFill>
                  <a:srgbClr val="FF0000"/>
                </a:solidFill>
                <a:latin typeface="Times New Roman" panose="02020603050405020304" pitchFamily="18" charset="0"/>
              </a:rPr>
              <a:t>2.  </a:t>
            </a:r>
            <a:r>
              <a:rPr lang="ru-RU" altLang="ru-RU" sz="2000" b="1" dirty="0">
                <a:solidFill>
                  <a:srgbClr val="9933FF"/>
                </a:solidFill>
                <a:latin typeface="Times New Roman" panose="02020603050405020304" pitchFamily="18" charset="0"/>
              </a:rPr>
              <a:t>Сварное</a:t>
            </a:r>
          </a:p>
          <a:p>
            <a:pPr>
              <a:spcBef>
                <a:spcPct val="50000"/>
              </a:spcBef>
            </a:pPr>
            <a:endParaRPr lang="ru-RU" altLang="ru-RU" sz="2000" b="1" dirty="0">
              <a:solidFill>
                <a:srgbClr val="9933FF"/>
              </a:solidFill>
              <a:latin typeface="Times New Roman" panose="02020603050405020304" pitchFamily="18" charset="0"/>
            </a:endParaRPr>
          </a:p>
        </p:txBody>
      </p:sp>
      <p:sp>
        <p:nvSpPr>
          <p:cNvPr id="24593" name="Text Box 17"/>
          <p:cNvSpPr txBox="1">
            <a:spLocks noChangeArrowheads="1"/>
          </p:cNvSpPr>
          <p:nvPr/>
        </p:nvSpPr>
        <p:spPr bwMode="auto">
          <a:xfrm>
            <a:off x="6516688" y="5734050"/>
            <a:ext cx="2087562"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ru-RU" altLang="ru-RU" sz="2000" b="1" dirty="0">
                <a:solidFill>
                  <a:srgbClr val="FF0000"/>
                </a:solidFill>
                <a:latin typeface="Times New Roman" panose="02020603050405020304" pitchFamily="18" charset="0"/>
              </a:rPr>
              <a:t>3. </a:t>
            </a:r>
            <a:r>
              <a:rPr lang="ru-RU" altLang="ru-RU" sz="2000" b="1" dirty="0" smtClean="0">
                <a:solidFill>
                  <a:srgbClr val="9933FF"/>
                </a:solidFill>
                <a:latin typeface="Times New Roman" panose="02020603050405020304" pitchFamily="18" charset="0"/>
              </a:rPr>
              <a:t>Заклёпочное</a:t>
            </a:r>
            <a:endParaRPr lang="ru-RU" altLang="ru-RU" sz="2000" b="1" dirty="0">
              <a:solidFill>
                <a:srgbClr val="9933FF"/>
              </a:solidFill>
              <a:latin typeface="Times New Roman" panose="02020603050405020304" pitchFamily="18" charset="0"/>
            </a:endParaRPr>
          </a:p>
        </p:txBody>
      </p:sp>
    </p:spTree>
    <p:extLst>
      <p:ext uri="{BB962C8B-B14F-4D97-AF65-F5344CB8AC3E}">
        <p14:creationId xmlns:p14="http://schemas.microsoft.com/office/powerpoint/2010/main" val="26573519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5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91" grpId="0"/>
      <p:bldP spid="24592" grpId="0"/>
      <p:bldP spid="2459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3145" y="666383"/>
            <a:ext cx="8748971" cy="769441"/>
          </a:xfrm>
          <a:prstGeom prst="rect">
            <a:avLst/>
          </a:prstGeom>
          <a:solidFill>
            <a:srgbClr val="FFFFCC"/>
          </a:solidFill>
        </p:spPr>
        <p:txBody>
          <a:bodyPr wrap="square">
            <a:spAutoFit/>
          </a:bodyPr>
          <a:lstStyle/>
          <a:p>
            <a:pPr>
              <a:spcBef>
                <a:spcPts val="600"/>
              </a:spcBef>
              <a:spcAft>
                <a:spcPts val="600"/>
              </a:spcAft>
            </a:pPr>
            <a:r>
              <a:rPr lang="ru-RU" sz="2200" b="1" i="1" u="sng"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КЛЁПКА</a:t>
            </a:r>
            <a:r>
              <a:rPr lang="ru-RU" sz="2200" b="1" dirty="0">
                <a:solidFill>
                  <a:srgbClr val="4C4C4C"/>
                </a:solidFill>
                <a:latin typeface="Arial" panose="020B0604020202020204" pitchFamily="34" charset="0"/>
                <a:ea typeface="Times New Roman" panose="02020603050405020304" pitchFamily="18" charset="0"/>
                <a:cs typeface="Times New Roman" panose="02020603050405020304" pitchFamily="18" charset="0"/>
              </a:rPr>
              <a:t> </a:t>
            </a:r>
            <a:r>
              <a:rPr lang="ru-RU" sz="2200" b="1" dirty="0">
                <a:solidFill>
                  <a:srgbClr val="0000D0"/>
                </a:solidFill>
                <a:latin typeface="Arial" panose="020B0604020202020204" pitchFamily="34" charset="0"/>
                <a:ea typeface="Times New Roman" panose="02020603050405020304" pitchFamily="18" charset="0"/>
                <a:cs typeface="Times New Roman" panose="02020603050405020304" pitchFamily="18" charset="0"/>
              </a:rPr>
              <a:t>– это процесс </a:t>
            </a:r>
            <a:r>
              <a:rPr lang="ru-RU" sz="2200" b="1" dirty="0" smtClean="0">
                <a:solidFill>
                  <a:srgbClr val="0000D0"/>
                </a:solidFill>
                <a:latin typeface="Arial" panose="020B0604020202020204" pitchFamily="34" charset="0"/>
                <a:ea typeface="Times New Roman" panose="02020603050405020304" pitchFamily="18" charset="0"/>
                <a:cs typeface="Times New Roman" panose="02020603050405020304" pitchFamily="18" charset="0"/>
              </a:rPr>
              <a:t>получения неразъёмных соединений </a:t>
            </a:r>
            <a:r>
              <a:rPr lang="ru-RU" sz="2200" b="1" dirty="0">
                <a:solidFill>
                  <a:srgbClr val="0000D0"/>
                </a:solidFill>
                <a:latin typeface="Arial" panose="020B0604020202020204" pitchFamily="34" charset="0"/>
                <a:ea typeface="Times New Roman" panose="02020603050405020304" pitchFamily="18" charset="0"/>
                <a:cs typeface="Times New Roman" panose="02020603050405020304" pitchFamily="18" charset="0"/>
              </a:rPr>
              <a:t>двух или нескольких деталей с помощью </a:t>
            </a:r>
            <a:r>
              <a:rPr lang="ru-RU" sz="2200" b="1" dirty="0" smtClean="0">
                <a:solidFill>
                  <a:srgbClr val="00B050"/>
                </a:solidFill>
                <a:latin typeface="Arial" panose="020B0604020202020204" pitchFamily="34" charset="0"/>
                <a:ea typeface="Times New Roman" panose="02020603050405020304" pitchFamily="18" charset="0"/>
                <a:cs typeface="Times New Roman" panose="02020603050405020304" pitchFamily="18" charset="0"/>
              </a:rPr>
              <a:t>заклёпок</a:t>
            </a:r>
            <a:r>
              <a:rPr lang="ru-RU" sz="2200" b="1"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a:t>
            </a:r>
          </a:p>
        </p:txBody>
      </p:sp>
      <p:sp>
        <p:nvSpPr>
          <p:cNvPr id="4" name="Прямоугольник 3"/>
          <p:cNvSpPr/>
          <p:nvPr/>
        </p:nvSpPr>
        <p:spPr>
          <a:xfrm>
            <a:off x="120826" y="1517432"/>
            <a:ext cx="8793607" cy="2092881"/>
          </a:xfrm>
          <a:prstGeom prst="rect">
            <a:avLst/>
          </a:prstGeom>
          <a:solidFill>
            <a:srgbClr val="CCFFCC"/>
          </a:solidFill>
        </p:spPr>
        <p:txBody>
          <a:bodyPr wrap="square">
            <a:spAutoFit/>
          </a:bodyPr>
          <a:lstStyle/>
          <a:p>
            <a:pPr>
              <a:spcBef>
                <a:spcPts val="600"/>
              </a:spcBef>
              <a:spcAft>
                <a:spcPts val="600"/>
              </a:spcAft>
            </a:pPr>
            <a:r>
              <a:rPr lang="ru-RU" sz="20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Заклёпочные соединения </a:t>
            </a:r>
            <a:r>
              <a:rPr lang="ru-RU" sz="2000" b="1" dirty="0">
                <a:solidFill>
                  <a:srgbClr val="4C4C4C"/>
                </a:solidFill>
                <a:latin typeface="Arial" panose="020B0604020202020204" pitchFamily="34" charset="0"/>
                <a:ea typeface="Times New Roman" panose="02020603050405020304" pitchFamily="18" charset="0"/>
                <a:cs typeface="Times New Roman" panose="02020603050405020304" pitchFamily="18" charset="0"/>
              </a:rPr>
              <a:t>относятся к группе </a:t>
            </a:r>
            <a:r>
              <a:rPr lang="ru-RU" sz="2000" b="1" dirty="0">
                <a:solidFill>
                  <a:srgbClr val="0000D0"/>
                </a:solidFill>
                <a:latin typeface="Arial" panose="020B0604020202020204" pitchFamily="34" charset="0"/>
                <a:ea typeface="Times New Roman" panose="02020603050405020304" pitchFamily="18" charset="0"/>
                <a:cs typeface="Times New Roman" panose="02020603050405020304" pitchFamily="18" charset="0"/>
              </a:rPr>
              <a:t>неразъёмных соединений</a:t>
            </a:r>
            <a:r>
              <a:rPr lang="ru-RU" sz="2000" b="1" dirty="0">
                <a:solidFill>
                  <a:srgbClr val="4C4C4C"/>
                </a:solidFill>
                <a:latin typeface="Arial" panose="020B0604020202020204" pitchFamily="34" charset="0"/>
                <a:ea typeface="Times New Roman" panose="02020603050405020304" pitchFamily="18" charset="0"/>
                <a:cs typeface="Times New Roman" panose="02020603050405020304" pitchFamily="18" charset="0"/>
              </a:rPr>
              <a:t>, так как разъединить склёпанные детали можно только путём </a:t>
            </a:r>
            <a:r>
              <a:rPr lang="ru-RU" sz="2000" b="1" dirty="0">
                <a:solidFill>
                  <a:srgbClr val="0000D0"/>
                </a:solidFill>
                <a:latin typeface="Arial" panose="020B0604020202020204" pitchFamily="34" charset="0"/>
                <a:ea typeface="Times New Roman" panose="02020603050405020304" pitchFamily="18" charset="0"/>
                <a:cs typeface="Times New Roman" panose="02020603050405020304" pitchFamily="18" charset="0"/>
              </a:rPr>
              <a:t>разрушения заклёпки</a:t>
            </a:r>
            <a:r>
              <a:rPr lang="ru-RU" sz="2000" b="1" dirty="0" smtClean="0">
                <a:solidFill>
                  <a:srgbClr val="4C4C4C"/>
                </a:solidFill>
                <a:latin typeface="Arial" panose="020B0604020202020204" pitchFamily="34" charset="0"/>
                <a:ea typeface="Times New Roman" panose="02020603050405020304" pitchFamily="18" charset="0"/>
                <a:cs typeface="Times New Roman" panose="02020603050405020304" pitchFamily="18" charset="0"/>
              </a:rPr>
              <a:t>.</a:t>
            </a:r>
            <a:r>
              <a:rPr lang="ru-RU" sz="2000" b="1" dirty="0">
                <a:solidFill>
                  <a:srgbClr val="7030A0"/>
                </a:solidFill>
                <a:latin typeface="Arial" panose="020B0604020202020204" pitchFamily="34" charset="0"/>
                <a:ea typeface="Times New Roman" panose="02020603050405020304" pitchFamily="18" charset="0"/>
                <a:cs typeface="Times New Roman" panose="02020603050405020304" pitchFamily="18" charset="0"/>
              </a:rPr>
              <a:t> </a:t>
            </a:r>
            <a:endParaRPr lang="ru-RU" sz="2000" b="1" dirty="0" smtClean="0">
              <a:solidFill>
                <a:srgbClr val="7030A0"/>
              </a:solidFill>
              <a:latin typeface="Arial" panose="020B0604020202020204" pitchFamily="34" charset="0"/>
              <a:ea typeface="Times New Roman" panose="02020603050405020304" pitchFamily="18" charset="0"/>
              <a:cs typeface="Times New Roman" panose="02020603050405020304" pitchFamily="18" charset="0"/>
            </a:endParaRPr>
          </a:p>
          <a:p>
            <a:pPr>
              <a:spcBef>
                <a:spcPts val="600"/>
              </a:spcBef>
              <a:spcAft>
                <a:spcPts val="600"/>
              </a:spcAft>
            </a:pPr>
            <a:r>
              <a:rPr lang="ru-RU" sz="2000" b="1" dirty="0" smtClean="0">
                <a:solidFill>
                  <a:srgbClr val="7030A0"/>
                </a:solidFill>
                <a:latin typeface="Arial" panose="020B0604020202020204" pitchFamily="34" charset="0"/>
                <a:ea typeface="Times New Roman" panose="02020603050405020304" pitchFamily="18" charset="0"/>
                <a:cs typeface="Times New Roman" panose="02020603050405020304" pitchFamily="18" charset="0"/>
              </a:rPr>
              <a:t>Соединения </a:t>
            </a:r>
            <a:r>
              <a:rPr lang="ru-RU" sz="2000" b="1" dirty="0">
                <a:solidFill>
                  <a:srgbClr val="7030A0"/>
                </a:solidFill>
                <a:latin typeface="Arial" panose="020B0604020202020204" pitchFamily="34" charset="0"/>
                <a:ea typeface="Times New Roman" panose="02020603050405020304" pitchFamily="18" charset="0"/>
                <a:cs typeface="Times New Roman" panose="02020603050405020304" pitchFamily="18" charset="0"/>
              </a:rPr>
              <a:t>деталей клёпкой широко </a:t>
            </a:r>
            <a:r>
              <a:rPr lang="ru-RU" sz="20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применяют</a:t>
            </a:r>
            <a:r>
              <a:rPr lang="ru-RU" sz="2000" b="1" dirty="0">
                <a:solidFill>
                  <a:srgbClr val="7030A0"/>
                </a:solidFill>
                <a:latin typeface="Arial" panose="020B0604020202020204" pitchFamily="34" charset="0"/>
                <a:ea typeface="Times New Roman" panose="02020603050405020304" pitchFamily="18" charset="0"/>
                <a:cs typeface="Times New Roman" panose="02020603050405020304" pitchFamily="18" charset="0"/>
              </a:rPr>
              <a:t> при изготовлении металлических конструкций мостов, ферм, рам, балок, а также в котлостроении, </a:t>
            </a:r>
            <a:r>
              <a:rPr lang="ru-RU" sz="2000" b="1" dirty="0" err="1">
                <a:solidFill>
                  <a:srgbClr val="7030A0"/>
                </a:solidFill>
                <a:latin typeface="Arial" panose="020B0604020202020204" pitchFamily="34" charset="0"/>
                <a:ea typeface="Times New Roman" panose="02020603050405020304" pitchFamily="18" charset="0"/>
                <a:cs typeface="Times New Roman" panose="02020603050405020304" pitchFamily="18" charset="0"/>
              </a:rPr>
              <a:t>самолето</a:t>
            </a:r>
            <a:r>
              <a:rPr lang="ru-RU" sz="2000" b="1" dirty="0">
                <a:solidFill>
                  <a:srgbClr val="7030A0"/>
                </a:solidFill>
                <a:latin typeface="Arial" panose="020B0604020202020204" pitchFamily="34" charset="0"/>
                <a:ea typeface="Times New Roman" panose="02020603050405020304" pitchFamily="18" charset="0"/>
                <a:cs typeface="Times New Roman" panose="02020603050405020304" pitchFamily="18" charset="0"/>
              </a:rPr>
              <a:t>- и судостроении и др. </a:t>
            </a:r>
            <a:endParaRPr lang="ru-RU" sz="2000" b="1" dirty="0">
              <a:solidFill>
                <a:srgbClr val="4C4C4C"/>
              </a:solidFill>
              <a:latin typeface="Arial" panose="020B0604020202020204" pitchFamily="34" charset="0"/>
              <a:ea typeface="Times New Roman" panose="02020603050405020304" pitchFamily="18" charset="0"/>
              <a:cs typeface="Times New Roman" panose="02020603050405020304" pitchFamily="18" charset="0"/>
            </a:endParaRPr>
          </a:p>
        </p:txBody>
      </p:sp>
      <p:sp>
        <p:nvSpPr>
          <p:cNvPr id="6" name="Прямоугольник 5"/>
          <p:cNvSpPr/>
          <p:nvPr/>
        </p:nvSpPr>
        <p:spPr>
          <a:xfrm>
            <a:off x="71403" y="3789040"/>
            <a:ext cx="8906235" cy="2862322"/>
          </a:xfrm>
          <a:prstGeom prst="rect">
            <a:avLst/>
          </a:prstGeom>
          <a:solidFill>
            <a:srgbClr val="FFFFCC"/>
          </a:solidFill>
        </p:spPr>
        <p:txBody>
          <a:bodyPr wrap="square">
            <a:spAutoFit/>
          </a:bodyPr>
          <a:lstStyle/>
          <a:p>
            <a:pPr>
              <a:spcAft>
                <a:spcPts val="0"/>
              </a:spcAft>
            </a:pPr>
            <a:r>
              <a:rPr lang="ru-RU" sz="2000" b="1" dirty="0" smtClean="0">
                <a:solidFill>
                  <a:srgbClr val="FF0000"/>
                </a:solidFill>
                <a:latin typeface="Times New Roman" panose="02020603050405020304" pitchFamily="18" charset="0"/>
                <a:ea typeface="Times New Roman" panose="02020603050405020304" pitchFamily="18" charset="0"/>
              </a:rPr>
              <a:t>Заклёпочные </a:t>
            </a:r>
            <a:r>
              <a:rPr lang="ru-RU" sz="2000" b="1" dirty="0">
                <a:solidFill>
                  <a:srgbClr val="FF0000"/>
                </a:solidFill>
                <a:latin typeface="Times New Roman" panose="02020603050405020304" pitchFamily="18" charset="0"/>
                <a:ea typeface="Times New Roman" panose="02020603050405020304" pitchFamily="18" charset="0"/>
              </a:rPr>
              <a:t>соединения применяются:</a:t>
            </a:r>
          </a:p>
          <a:p>
            <a:pPr marL="442913" indent="-442913">
              <a:spcAft>
                <a:spcPts val="0"/>
              </a:spcAft>
              <a:buClr>
                <a:srgbClr val="FF0000"/>
              </a:buClr>
              <a:buFont typeface="Wingdings" panose="05000000000000000000" pitchFamily="2" charset="2"/>
              <a:buChar char="q"/>
            </a:pPr>
            <a:r>
              <a:rPr lang="ru-RU" sz="2000" b="1" dirty="0">
                <a:solidFill>
                  <a:srgbClr val="006600"/>
                </a:solidFill>
                <a:latin typeface="Times New Roman" panose="02020603050405020304" pitchFamily="18" charset="0"/>
                <a:ea typeface="Times New Roman" panose="02020603050405020304" pitchFamily="18" charset="0"/>
              </a:rPr>
              <a:t>в конструкциях, работающих под действием вибрационной и ударной нагрузки, при высоких требованиях к надежности соединения, когда сварка этих соединений технологически затруднена или невозможна;</a:t>
            </a:r>
          </a:p>
          <a:p>
            <a:pPr marL="442913" indent="-442913">
              <a:spcAft>
                <a:spcPts val="0"/>
              </a:spcAft>
              <a:buClr>
                <a:srgbClr val="FF0000"/>
              </a:buClr>
              <a:buFont typeface="Wingdings" panose="05000000000000000000" pitchFamily="2" charset="2"/>
              <a:buChar char="q"/>
            </a:pPr>
            <a:r>
              <a:rPr lang="ru-RU" sz="2000" b="1" dirty="0">
                <a:solidFill>
                  <a:srgbClr val="006600"/>
                </a:solidFill>
                <a:latin typeface="Times New Roman" panose="02020603050405020304" pitchFamily="18" charset="0"/>
                <a:ea typeface="Times New Roman" panose="02020603050405020304" pitchFamily="18" charset="0"/>
              </a:rPr>
              <a:t>когда нагревание мест соединения при сварке недопустимо вследствие возможности коробления, термических изменений в металлах и появляющихся значительных внутренних напряжениях;</a:t>
            </a:r>
          </a:p>
          <a:p>
            <a:pPr marL="442913" indent="-442913">
              <a:spcAft>
                <a:spcPts val="0"/>
              </a:spcAft>
              <a:buClr>
                <a:srgbClr val="FF0000"/>
              </a:buClr>
              <a:buFont typeface="Wingdings" panose="05000000000000000000" pitchFamily="2" charset="2"/>
              <a:buChar char="q"/>
            </a:pPr>
            <a:r>
              <a:rPr lang="ru-RU" sz="2000" b="1" dirty="0">
                <a:solidFill>
                  <a:srgbClr val="006600"/>
                </a:solidFill>
                <a:latin typeface="Times New Roman" panose="02020603050405020304" pitchFamily="18" charset="0"/>
                <a:ea typeface="Times New Roman" panose="02020603050405020304" pitchFamily="18" charset="0"/>
              </a:rPr>
              <a:t>в случаях соединения различных металлов и материалов, для которых сварка неприменима.</a:t>
            </a:r>
            <a:endParaRPr lang="ru-RU" sz="2000" b="1" dirty="0">
              <a:solidFill>
                <a:srgbClr val="006600"/>
              </a:solidFill>
              <a:effectLst/>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3059832" y="0"/>
            <a:ext cx="2544286" cy="707886"/>
          </a:xfrm>
          <a:prstGeom prst="rect">
            <a:avLst/>
          </a:prstGeom>
        </p:spPr>
        <p:txBody>
          <a:bodyPr wrap="none">
            <a:spAutoFit/>
          </a:bodyPr>
          <a:lstStyle/>
          <a:p>
            <a:r>
              <a:rPr lang="ru-RU" altLang="ru-RU" sz="4000" b="1" dirty="0" smtClean="0">
                <a:solidFill>
                  <a:srgbClr val="C00000"/>
                </a:solidFill>
                <a:latin typeface="Arial Black" panose="020B0A04020102020204" pitchFamily="34" charset="0"/>
              </a:rPr>
              <a:t>КЛЁПКА</a:t>
            </a:r>
            <a:endParaRPr lang="ru-RU" sz="4000" dirty="0">
              <a:solidFill>
                <a:srgbClr val="C00000"/>
              </a:solidFill>
              <a:latin typeface="Arial Black" panose="020B0A04020102020204" pitchFamily="34" charset="0"/>
            </a:endParaRPr>
          </a:p>
        </p:txBody>
      </p:sp>
    </p:spTree>
    <p:extLst>
      <p:ext uri="{BB962C8B-B14F-4D97-AF65-F5344CB8AC3E}">
        <p14:creationId xmlns:p14="http://schemas.microsoft.com/office/powerpoint/2010/main" val="17207737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соединение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267" y="1176338"/>
            <a:ext cx="8066088" cy="4646612"/>
          </a:xfrm>
          <a:prstGeom prst="rect">
            <a:avLst/>
          </a:prstGeom>
          <a:noFill/>
          <a:extLst>
            <a:ext uri="{909E8E84-426E-40DD-AFC4-6F175D3DCCD1}">
              <a14:hiddenFill xmlns:a14="http://schemas.microsoft.com/office/drawing/2010/main">
                <a:solidFill>
                  <a:srgbClr val="FFFFFF"/>
                </a:solidFill>
              </a14:hiddenFill>
            </a:ext>
          </a:extLst>
        </p:spPr>
      </p:pic>
      <p:pic>
        <p:nvPicPr>
          <p:cNvPr id="40965" name="Picture 5" descr="J02545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28794" y="5822950"/>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40966" name="Text Box 6"/>
          <p:cNvSpPr txBox="1">
            <a:spLocks noChangeArrowheads="1"/>
          </p:cNvSpPr>
          <p:nvPr/>
        </p:nvSpPr>
        <p:spPr bwMode="auto">
          <a:xfrm>
            <a:off x="250825" y="0"/>
            <a:ext cx="864076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altLang="ru-RU" sz="3200" b="1" dirty="0">
                <a:solidFill>
                  <a:srgbClr val="0066FF"/>
                </a:solidFill>
                <a:latin typeface="Times New Roman" panose="02020603050405020304" pitchFamily="18" charset="0"/>
              </a:rPr>
              <a:t>Определите какие соединения изображены на чертежах</a:t>
            </a:r>
          </a:p>
        </p:txBody>
      </p:sp>
      <p:sp>
        <p:nvSpPr>
          <p:cNvPr id="40967" name="Text Box 7"/>
          <p:cNvSpPr txBox="1">
            <a:spLocks noChangeArrowheads="1"/>
          </p:cNvSpPr>
          <p:nvPr/>
        </p:nvSpPr>
        <p:spPr bwMode="auto">
          <a:xfrm>
            <a:off x="827584" y="5728494"/>
            <a:ext cx="208756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0000FF"/>
              </a:buClr>
              <a:buFontTx/>
              <a:buAutoNum type="arabicPeriod"/>
            </a:pPr>
            <a:r>
              <a:rPr lang="ru-RU" altLang="ru-RU" sz="2000" b="1" dirty="0">
                <a:solidFill>
                  <a:srgbClr val="FF6600"/>
                </a:solidFill>
                <a:latin typeface="Times New Roman" panose="02020603050405020304" pitchFamily="18" charset="0"/>
              </a:rPr>
              <a:t>Штифтовое</a:t>
            </a:r>
          </a:p>
          <a:p>
            <a:pPr>
              <a:spcBef>
                <a:spcPct val="50000"/>
              </a:spcBef>
              <a:buClr>
                <a:srgbClr val="0000FF"/>
              </a:buClr>
              <a:buFontTx/>
              <a:buAutoNum type="arabicPeriod"/>
            </a:pPr>
            <a:r>
              <a:rPr lang="ru-RU" altLang="ru-RU" sz="2000" b="1" dirty="0">
                <a:solidFill>
                  <a:srgbClr val="FF6600"/>
                </a:solidFill>
                <a:latin typeface="Times New Roman" panose="02020603050405020304" pitchFamily="18" charset="0"/>
              </a:rPr>
              <a:t>Заклепочное </a:t>
            </a:r>
          </a:p>
        </p:txBody>
      </p:sp>
      <p:sp>
        <p:nvSpPr>
          <p:cNvPr id="40968" name="Text Box 8"/>
          <p:cNvSpPr txBox="1">
            <a:spLocks noChangeArrowheads="1"/>
          </p:cNvSpPr>
          <p:nvPr/>
        </p:nvSpPr>
        <p:spPr bwMode="auto">
          <a:xfrm>
            <a:off x="3640600" y="5722223"/>
            <a:ext cx="208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ru-RU" altLang="ru-RU" sz="2000" b="1" dirty="0">
                <a:solidFill>
                  <a:srgbClr val="0000FF"/>
                </a:solidFill>
                <a:latin typeface="Times New Roman" panose="02020603050405020304" pitchFamily="18" charset="0"/>
              </a:rPr>
              <a:t>3. </a:t>
            </a:r>
            <a:r>
              <a:rPr lang="ru-RU" altLang="ru-RU" sz="2000" b="1" dirty="0">
                <a:solidFill>
                  <a:srgbClr val="FF6600"/>
                </a:solidFill>
                <a:latin typeface="Times New Roman" panose="02020603050405020304" pitchFamily="18" charset="0"/>
              </a:rPr>
              <a:t>Шпилечное</a:t>
            </a:r>
          </a:p>
          <a:p>
            <a:pPr>
              <a:spcBef>
                <a:spcPct val="50000"/>
              </a:spcBef>
            </a:pPr>
            <a:r>
              <a:rPr lang="ru-RU" altLang="ru-RU" sz="2000" b="1" dirty="0">
                <a:solidFill>
                  <a:srgbClr val="0000FF"/>
                </a:solidFill>
                <a:latin typeface="Times New Roman" panose="02020603050405020304" pitchFamily="18" charset="0"/>
              </a:rPr>
              <a:t>4.</a:t>
            </a:r>
            <a:r>
              <a:rPr lang="ru-RU" altLang="ru-RU" sz="2000" b="1" dirty="0">
                <a:solidFill>
                  <a:srgbClr val="FF6600"/>
                </a:solidFill>
                <a:latin typeface="Times New Roman" panose="02020603050405020304" pitchFamily="18" charset="0"/>
              </a:rPr>
              <a:t> Шпоночное </a:t>
            </a:r>
          </a:p>
        </p:txBody>
      </p:sp>
      <p:sp>
        <p:nvSpPr>
          <p:cNvPr id="40969" name="Text Box 9"/>
          <p:cNvSpPr txBox="1">
            <a:spLocks noChangeArrowheads="1"/>
          </p:cNvSpPr>
          <p:nvPr/>
        </p:nvSpPr>
        <p:spPr bwMode="auto">
          <a:xfrm>
            <a:off x="6296468" y="5713412"/>
            <a:ext cx="208756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ru-RU" altLang="ru-RU" sz="2000" b="1" dirty="0">
                <a:solidFill>
                  <a:srgbClr val="0000FF"/>
                </a:solidFill>
                <a:latin typeface="Times New Roman" panose="02020603050405020304" pitchFamily="18" charset="0"/>
              </a:rPr>
              <a:t>5.</a:t>
            </a:r>
            <a:r>
              <a:rPr lang="ru-RU" altLang="ru-RU" sz="2000" b="1" dirty="0">
                <a:solidFill>
                  <a:srgbClr val="FF6600"/>
                </a:solidFill>
                <a:latin typeface="Times New Roman" panose="02020603050405020304" pitchFamily="18" charset="0"/>
              </a:rPr>
              <a:t> Винтовое</a:t>
            </a:r>
          </a:p>
          <a:p>
            <a:pPr>
              <a:spcBef>
                <a:spcPct val="50000"/>
              </a:spcBef>
            </a:pPr>
            <a:r>
              <a:rPr lang="ru-RU" altLang="ru-RU" sz="2000" b="1" dirty="0">
                <a:solidFill>
                  <a:srgbClr val="0000FF"/>
                </a:solidFill>
                <a:latin typeface="Times New Roman" panose="02020603050405020304" pitchFamily="18" charset="0"/>
              </a:rPr>
              <a:t>6. </a:t>
            </a:r>
            <a:r>
              <a:rPr lang="ru-RU" altLang="ru-RU" sz="2000" b="1" dirty="0">
                <a:solidFill>
                  <a:srgbClr val="FF6600"/>
                </a:solidFill>
                <a:latin typeface="Times New Roman" panose="02020603050405020304" pitchFamily="18" charset="0"/>
              </a:rPr>
              <a:t>Болтовое </a:t>
            </a:r>
          </a:p>
        </p:txBody>
      </p:sp>
    </p:spTree>
    <p:extLst>
      <p:ext uri="{BB962C8B-B14F-4D97-AF65-F5344CB8AC3E}">
        <p14:creationId xmlns:p14="http://schemas.microsoft.com/office/powerpoint/2010/main" val="33467230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96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96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09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7" grpId="0"/>
      <p:bldP spid="40968" grpId="0"/>
      <p:bldP spid="40969"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79512" y="13208"/>
            <a:ext cx="8802826" cy="643484"/>
          </a:xfrm>
        </p:spPr>
        <p:txBody>
          <a:bodyPr/>
          <a:lstStyle/>
          <a:p>
            <a:pPr algn="ctr"/>
            <a:r>
              <a:rPr lang="ru-RU" altLang="ru-RU" sz="2400" b="1" dirty="0">
                <a:solidFill>
                  <a:srgbClr val="C00000"/>
                </a:solidFill>
              </a:rPr>
              <a:t>Контрольные вопросы</a:t>
            </a:r>
          </a:p>
        </p:txBody>
      </p:sp>
      <p:sp>
        <p:nvSpPr>
          <p:cNvPr id="35843" name="Rectangle 3"/>
          <p:cNvSpPr>
            <a:spLocks noGrp="1" noChangeArrowheads="1"/>
          </p:cNvSpPr>
          <p:nvPr>
            <p:ph type="body" idx="1"/>
          </p:nvPr>
        </p:nvSpPr>
        <p:spPr>
          <a:xfrm>
            <a:off x="179512" y="656692"/>
            <a:ext cx="8834976" cy="5940660"/>
          </a:xfrm>
          <a:solidFill>
            <a:srgbClr val="FFFFCC"/>
          </a:solidFill>
        </p:spPr>
        <p:txBody>
          <a:bodyPr>
            <a:normAutofit fontScale="85000" lnSpcReduction="20000"/>
          </a:bodyPr>
          <a:lstStyle/>
          <a:p>
            <a:pPr marL="0" indent="0">
              <a:lnSpc>
                <a:spcPct val="110000"/>
              </a:lnSpc>
              <a:spcBef>
                <a:spcPts val="600"/>
              </a:spcBef>
              <a:spcAft>
                <a:spcPts val="600"/>
              </a:spcAft>
              <a:buNone/>
            </a:pPr>
            <a:r>
              <a:rPr lang="ru-RU" altLang="ru-RU" sz="2000" b="1" dirty="0">
                <a:solidFill>
                  <a:srgbClr val="C00000"/>
                </a:solidFill>
              </a:rPr>
              <a:t>1.</a:t>
            </a:r>
            <a:r>
              <a:rPr lang="ru-RU" altLang="ru-RU" sz="2000" b="1" dirty="0"/>
              <a:t> Перечислите виды швов заклепочных соединений.</a:t>
            </a:r>
          </a:p>
          <a:p>
            <a:pPr marL="0" indent="0">
              <a:lnSpc>
                <a:spcPct val="110000"/>
              </a:lnSpc>
              <a:spcBef>
                <a:spcPts val="600"/>
              </a:spcBef>
              <a:spcAft>
                <a:spcPts val="600"/>
              </a:spcAft>
              <a:buNone/>
            </a:pPr>
            <a:r>
              <a:rPr lang="ru-RU" altLang="ru-RU" sz="2000" dirty="0"/>
              <a:t>Прочные, прочноплотные и плотные.</a:t>
            </a:r>
          </a:p>
          <a:p>
            <a:pPr marL="0" indent="0">
              <a:lnSpc>
                <a:spcPct val="110000"/>
              </a:lnSpc>
              <a:spcBef>
                <a:spcPts val="600"/>
              </a:spcBef>
              <a:spcAft>
                <a:spcPts val="600"/>
              </a:spcAft>
              <a:buNone/>
            </a:pPr>
            <a:r>
              <a:rPr lang="ru-RU" altLang="ru-RU" sz="2000" b="1" dirty="0">
                <a:solidFill>
                  <a:srgbClr val="C00000"/>
                </a:solidFill>
              </a:rPr>
              <a:t>2.</a:t>
            </a:r>
            <a:r>
              <a:rPr lang="ru-RU" altLang="ru-RU" sz="2000" b="1" dirty="0"/>
              <a:t> Перечислите материал из которого изготавливают заклепки.</a:t>
            </a:r>
          </a:p>
          <a:p>
            <a:pPr marL="0" indent="0">
              <a:lnSpc>
                <a:spcPct val="110000"/>
              </a:lnSpc>
              <a:spcBef>
                <a:spcPts val="600"/>
              </a:spcBef>
              <a:spcAft>
                <a:spcPts val="600"/>
              </a:spcAft>
              <a:buNone/>
            </a:pPr>
            <a:r>
              <a:rPr lang="ru-RU" altLang="ru-RU" sz="2000" dirty="0"/>
              <a:t>Заклепки изготавливают из мягкой стали, алюминия, меди или латуни.</a:t>
            </a:r>
          </a:p>
          <a:p>
            <a:pPr marL="0" indent="0">
              <a:lnSpc>
                <a:spcPct val="110000"/>
              </a:lnSpc>
              <a:spcBef>
                <a:spcPts val="600"/>
              </a:spcBef>
              <a:spcAft>
                <a:spcPts val="600"/>
              </a:spcAft>
              <a:buNone/>
            </a:pPr>
            <a:r>
              <a:rPr lang="ru-RU" altLang="ru-RU" sz="2000" b="1" dirty="0">
                <a:solidFill>
                  <a:srgbClr val="C00000"/>
                </a:solidFill>
              </a:rPr>
              <a:t>3.</a:t>
            </a:r>
            <a:r>
              <a:rPr lang="ru-RU" altLang="ru-RU" sz="2000" b="1" dirty="0"/>
              <a:t> Каким способами выполняют клепку?</a:t>
            </a:r>
          </a:p>
          <a:p>
            <a:pPr marL="0" indent="0">
              <a:lnSpc>
                <a:spcPct val="110000"/>
              </a:lnSpc>
              <a:spcBef>
                <a:spcPts val="600"/>
              </a:spcBef>
              <a:spcAft>
                <a:spcPts val="600"/>
              </a:spcAft>
              <a:buNone/>
            </a:pPr>
            <a:r>
              <a:rPr lang="ru-RU" altLang="ru-RU" sz="2000" dirty="0"/>
              <a:t>Холодным и горячим способами.</a:t>
            </a:r>
          </a:p>
          <a:p>
            <a:pPr marL="0" indent="0">
              <a:lnSpc>
                <a:spcPct val="110000"/>
              </a:lnSpc>
              <a:spcBef>
                <a:spcPts val="600"/>
              </a:spcBef>
              <a:spcAft>
                <a:spcPts val="600"/>
              </a:spcAft>
              <a:buNone/>
            </a:pPr>
            <a:r>
              <a:rPr lang="ru-RU" altLang="ru-RU" sz="2000" b="1" dirty="0">
                <a:solidFill>
                  <a:srgbClr val="C00000"/>
                </a:solidFill>
              </a:rPr>
              <a:t>4.</a:t>
            </a:r>
            <a:r>
              <a:rPr lang="ru-RU" altLang="ru-RU" sz="2000" b="1" dirty="0"/>
              <a:t> Какой применяют способ в зависимости от конструкции соединяемых деталей?</a:t>
            </a:r>
          </a:p>
          <a:p>
            <a:pPr marL="0" indent="0">
              <a:lnSpc>
                <a:spcPct val="110000"/>
              </a:lnSpc>
              <a:spcBef>
                <a:spcPts val="600"/>
              </a:spcBef>
              <a:spcAft>
                <a:spcPts val="600"/>
              </a:spcAft>
              <a:buNone/>
            </a:pPr>
            <a:r>
              <a:rPr lang="ru-RU" altLang="ru-RU" sz="2000" dirty="0" smtClean="0"/>
              <a:t>В зависимости </a:t>
            </a:r>
            <a:r>
              <a:rPr lang="ru-RU" altLang="ru-RU" sz="2000" dirty="0"/>
              <a:t>от конструкции соединяемых деталей применяют прямой или обратный способ клепки.</a:t>
            </a:r>
          </a:p>
          <a:p>
            <a:pPr marL="0" indent="0">
              <a:lnSpc>
                <a:spcPct val="110000"/>
              </a:lnSpc>
              <a:spcBef>
                <a:spcPts val="600"/>
              </a:spcBef>
              <a:spcAft>
                <a:spcPts val="600"/>
              </a:spcAft>
              <a:buNone/>
            </a:pPr>
            <a:r>
              <a:rPr lang="ru-RU" altLang="ru-RU" sz="2000" b="1" dirty="0">
                <a:solidFill>
                  <a:srgbClr val="C00000"/>
                </a:solidFill>
              </a:rPr>
              <a:t>5.</a:t>
            </a:r>
            <a:r>
              <a:rPr lang="ru-RU" altLang="ru-RU" sz="2000" b="1" dirty="0"/>
              <a:t> Какие требования предъявляются к материалам, из которых изготавливают заклепки?</a:t>
            </a:r>
          </a:p>
          <a:p>
            <a:pPr marL="0" indent="0">
              <a:lnSpc>
                <a:spcPct val="110000"/>
              </a:lnSpc>
              <a:spcBef>
                <a:spcPts val="600"/>
              </a:spcBef>
              <a:spcAft>
                <a:spcPts val="600"/>
              </a:spcAft>
              <a:buNone/>
            </a:pPr>
            <a:r>
              <a:rPr lang="ru-RU" altLang="ru-RU" sz="2000" dirty="0"/>
              <a:t>Пластичность, одинаковый температурный коэффициент расширения и однородность с материалом склепываемых деталей.</a:t>
            </a:r>
          </a:p>
          <a:p>
            <a:pPr marL="0" indent="0">
              <a:lnSpc>
                <a:spcPct val="110000"/>
              </a:lnSpc>
              <a:spcBef>
                <a:spcPts val="600"/>
              </a:spcBef>
              <a:spcAft>
                <a:spcPts val="600"/>
              </a:spcAft>
              <a:buNone/>
            </a:pPr>
            <a:r>
              <a:rPr lang="ru-RU" altLang="ru-RU" sz="2000" b="1" dirty="0">
                <a:solidFill>
                  <a:srgbClr val="C00000"/>
                </a:solidFill>
              </a:rPr>
              <a:t>6.</a:t>
            </a:r>
            <a:r>
              <a:rPr lang="ru-RU" altLang="ru-RU" sz="2000" b="1" dirty="0"/>
              <a:t> Перечислите недостатки заклепочных соединений.</a:t>
            </a:r>
          </a:p>
          <a:p>
            <a:pPr marL="0" indent="0">
              <a:lnSpc>
                <a:spcPct val="110000"/>
              </a:lnSpc>
              <a:spcBef>
                <a:spcPts val="600"/>
              </a:spcBef>
              <a:spcAft>
                <a:spcPts val="600"/>
              </a:spcAft>
              <a:buNone/>
            </a:pPr>
            <a:r>
              <a:rPr lang="ru-RU" altLang="ru-RU" sz="2000" dirty="0"/>
              <a:t>Трудоемкость процесса, повышенная материалоемкость соединения, профессиональное заболевание – глухота.</a:t>
            </a:r>
          </a:p>
          <a:p>
            <a:pPr>
              <a:lnSpc>
                <a:spcPct val="90000"/>
              </a:lnSpc>
            </a:pPr>
            <a:endParaRPr lang="ru-RU" altLang="ru-RU" sz="1400" b="1" dirty="0"/>
          </a:p>
          <a:p>
            <a:pPr>
              <a:lnSpc>
                <a:spcPct val="90000"/>
              </a:lnSpc>
            </a:pPr>
            <a:endParaRPr lang="ru-RU" altLang="ru-RU" sz="1400" dirty="0"/>
          </a:p>
          <a:p>
            <a:pPr>
              <a:lnSpc>
                <a:spcPct val="90000"/>
              </a:lnSpc>
            </a:pPr>
            <a:endParaRPr lang="ru-RU" altLang="ru-RU" sz="1400" dirty="0"/>
          </a:p>
        </p:txBody>
      </p:sp>
      <p:pic>
        <p:nvPicPr>
          <p:cNvPr id="4" name="Picture 5" descr="J025450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91500" y="0"/>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26674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5843">
                                            <p:txEl>
                                              <p:pRg st="1" end="1"/>
                                            </p:txEl>
                                          </p:spTgt>
                                        </p:tgtEl>
                                        <p:attrNameLst>
                                          <p:attrName>style.visibility</p:attrName>
                                        </p:attrNameLst>
                                      </p:cBhvr>
                                      <p:to>
                                        <p:strVal val="visible"/>
                                      </p:to>
                                    </p:set>
                                    <p:anim calcmode="lin" valueType="num">
                                      <p:cBhvr>
                                        <p:cTn id="7" dur="1000" fill="hold"/>
                                        <p:tgtEl>
                                          <p:spTgt spid="35843">
                                            <p:txEl>
                                              <p:pRg st="1" end="1"/>
                                            </p:txEl>
                                          </p:spTgt>
                                        </p:tgtEl>
                                        <p:attrNameLst>
                                          <p:attrName>ppt_x</p:attrName>
                                        </p:attrNameLst>
                                      </p:cBhvr>
                                      <p:tavLst>
                                        <p:tav tm="0">
                                          <p:val>
                                            <p:strVal val="#ppt_x-.2"/>
                                          </p:val>
                                        </p:tav>
                                        <p:tav tm="100000">
                                          <p:val>
                                            <p:strVal val="#ppt_x"/>
                                          </p:val>
                                        </p:tav>
                                      </p:tavLst>
                                    </p:anim>
                                    <p:anim calcmode="lin" valueType="num">
                                      <p:cBhvr>
                                        <p:cTn id="8" dur="1000" fill="hold"/>
                                        <p:tgtEl>
                                          <p:spTgt spid="3584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5843">
                                            <p:txEl>
                                              <p:pRg st="1" end="1"/>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 presetClass="entr" presetSubtype="10" fill="hold" nodeType="clickEffect">
                                  <p:stCondLst>
                                    <p:cond delay="0"/>
                                  </p:stCondLst>
                                  <p:childTnLst>
                                    <p:set>
                                      <p:cBhvr>
                                        <p:cTn id="13" dur="1" fill="hold">
                                          <p:stCondLst>
                                            <p:cond delay="0"/>
                                          </p:stCondLst>
                                        </p:cTn>
                                        <p:tgtEl>
                                          <p:spTgt spid="35843">
                                            <p:txEl>
                                              <p:pRg st="3" end="3"/>
                                            </p:txEl>
                                          </p:spTgt>
                                        </p:tgtEl>
                                        <p:attrNameLst>
                                          <p:attrName>style.visibility</p:attrName>
                                        </p:attrNameLst>
                                      </p:cBhvr>
                                      <p:to>
                                        <p:strVal val="visible"/>
                                      </p:to>
                                    </p:set>
                                    <p:animEffect transition="in" filter="blinds(horizontal)">
                                      <p:cBhvr>
                                        <p:cTn id="14" dur="500"/>
                                        <p:tgtEl>
                                          <p:spTgt spid="35843">
                                            <p:txEl>
                                              <p:pRg st="3" end="3"/>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9" presetClass="entr" presetSubtype="0" accel="100000" fill="hold" nodeType="clickEffect">
                                  <p:stCondLst>
                                    <p:cond delay="0"/>
                                  </p:stCondLst>
                                  <p:childTnLst>
                                    <p:set>
                                      <p:cBhvr>
                                        <p:cTn id="18" dur="1" fill="hold">
                                          <p:stCondLst>
                                            <p:cond delay="0"/>
                                          </p:stCondLst>
                                        </p:cTn>
                                        <p:tgtEl>
                                          <p:spTgt spid="35843">
                                            <p:txEl>
                                              <p:pRg st="5" end="5"/>
                                            </p:txEl>
                                          </p:spTgt>
                                        </p:tgtEl>
                                        <p:attrNameLst>
                                          <p:attrName>style.visibility</p:attrName>
                                        </p:attrNameLst>
                                      </p:cBhvr>
                                      <p:to>
                                        <p:strVal val="visible"/>
                                      </p:to>
                                    </p:set>
                                    <p:anim calcmode="lin" valueType="num">
                                      <p:cBhvr>
                                        <p:cTn id="19" dur="500" fill="hold"/>
                                        <p:tgtEl>
                                          <p:spTgt spid="3584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0" dur="500" fill="hold"/>
                                        <p:tgtEl>
                                          <p:spTgt spid="3584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1" dur="500" fill="hold"/>
                                        <p:tgtEl>
                                          <p:spTgt spid="3584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22" dur="500" fill="hold"/>
                                        <p:tgtEl>
                                          <p:spTgt spid="3584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9" presetClass="entr" presetSubtype="0" fill="hold" nodeType="clickEffect">
                                  <p:stCondLst>
                                    <p:cond delay="0"/>
                                  </p:stCondLst>
                                  <p:childTnLst>
                                    <p:set>
                                      <p:cBhvr>
                                        <p:cTn id="26" dur="1" fill="hold">
                                          <p:stCondLst>
                                            <p:cond delay="0"/>
                                          </p:stCondLst>
                                        </p:cTn>
                                        <p:tgtEl>
                                          <p:spTgt spid="35843">
                                            <p:txEl>
                                              <p:pRg st="7" end="7"/>
                                            </p:txEl>
                                          </p:spTgt>
                                        </p:tgtEl>
                                        <p:attrNameLst>
                                          <p:attrName>style.visibility</p:attrName>
                                        </p:attrNameLst>
                                      </p:cBhvr>
                                      <p:to>
                                        <p:strVal val="visible"/>
                                      </p:to>
                                    </p:set>
                                    <p:anim calcmode="lin" valueType="num">
                                      <p:cBhvr>
                                        <p:cTn id="27" dur="1000" fill="hold"/>
                                        <p:tgtEl>
                                          <p:spTgt spid="35843">
                                            <p:txEl>
                                              <p:pRg st="7" end="7"/>
                                            </p:txEl>
                                          </p:spTgt>
                                        </p:tgtEl>
                                        <p:attrNameLst>
                                          <p:attrName>ppt_x</p:attrName>
                                        </p:attrNameLst>
                                      </p:cBhvr>
                                      <p:tavLst>
                                        <p:tav tm="0">
                                          <p:val>
                                            <p:strVal val="#ppt_x-.2"/>
                                          </p:val>
                                        </p:tav>
                                        <p:tav tm="100000">
                                          <p:val>
                                            <p:strVal val="#ppt_x"/>
                                          </p:val>
                                        </p:tav>
                                      </p:tavLst>
                                    </p:anim>
                                    <p:anim calcmode="lin" valueType="num">
                                      <p:cBhvr>
                                        <p:cTn id="28" dur="1000" fill="hold"/>
                                        <p:tgtEl>
                                          <p:spTgt spid="3584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29" dur="1000"/>
                                        <p:tgtEl>
                                          <p:spTgt spid="35843">
                                            <p:txEl>
                                              <p:pRg st="7" end="7"/>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39" presetClass="entr" presetSubtype="0" accel="100000" fill="hold" nodeType="clickEffect">
                                  <p:stCondLst>
                                    <p:cond delay="0"/>
                                  </p:stCondLst>
                                  <p:childTnLst>
                                    <p:set>
                                      <p:cBhvr>
                                        <p:cTn id="33" dur="1" fill="hold">
                                          <p:stCondLst>
                                            <p:cond delay="0"/>
                                          </p:stCondLst>
                                        </p:cTn>
                                        <p:tgtEl>
                                          <p:spTgt spid="35843">
                                            <p:txEl>
                                              <p:pRg st="9" end="9"/>
                                            </p:txEl>
                                          </p:spTgt>
                                        </p:tgtEl>
                                        <p:attrNameLst>
                                          <p:attrName>style.visibility</p:attrName>
                                        </p:attrNameLst>
                                      </p:cBhvr>
                                      <p:to>
                                        <p:strVal val="visible"/>
                                      </p:to>
                                    </p:set>
                                    <p:anim calcmode="lin" valueType="num">
                                      <p:cBhvr>
                                        <p:cTn id="34" dur="500" fill="hold"/>
                                        <p:tgtEl>
                                          <p:spTgt spid="35843">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5" dur="500" fill="hold"/>
                                        <p:tgtEl>
                                          <p:spTgt spid="35843">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6" dur="500" fill="hold"/>
                                        <p:tgtEl>
                                          <p:spTgt spid="35843">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37" dur="500" fill="hold"/>
                                        <p:tgtEl>
                                          <p:spTgt spid="35843">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ntr" presetSubtype="10" fill="hold" nodeType="clickEffect">
                                  <p:stCondLst>
                                    <p:cond delay="0"/>
                                  </p:stCondLst>
                                  <p:childTnLst>
                                    <p:set>
                                      <p:cBhvr>
                                        <p:cTn id="41" dur="1" fill="hold">
                                          <p:stCondLst>
                                            <p:cond delay="0"/>
                                          </p:stCondLst>
                                        </p:cTn>
                                        <p:tgtEl>
                                          <p:spTgt spid="35843">
                                            <p:txEl>
                                              <p:pRg st="11" end="11"/>
                                            </p:txEl>
                                          </p:spTgt>
                                        </p:tgtEl>
                                        <p:attrNameLst>
                                          <p:attrName>style.visibility</p:attrName>
                                        </p:attrNameLst>
                                      </p:cBhvr>
                                      <p:to>
                                        <p:strVal val="visible"/>
                                      </p:to>
                                    </p:set>
                                    <p:animEffect transition="in" filter="blinds(horizontal)">
                                      <p:cBhvr>
                                        <p:cTn id="42" dur="500"/>
                                        <p:tgtEl>
                                          <p:spTgt spid="3584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79512" y="13208"/>
            <a:ext cx="8802826" cy="643484"/>
          </a:xfrm>
        </p:spPr>
        <p:txBody>
          <a:bodyPr/>
          <a:lstStyle/>
          <a:p>
            <a:pPr algn="ctr"/>
            <a:r>
              <a:rPr lang="ru-RU" altLang="ru-RU" sz="2400" b="1" dirty="0">
                <a:solidFill>
                  <a:srgbClr val="C00000"/>
                </a:solidFill>
              </a:rPr>
              <a:t>Контрольные вопросы</a:t>
            </a:r>
          </a:p>
        </p:txBody>
      </p:sp>
      <p:sp>
        <p:nvSpPr>
          <p:cNvPr id="35843" name="Rectangle 3"/>
          <p:cNvSpPr>
            <a:spLocks noGrp="1" noChangeArrowheads="1"/>
          </p:cNvSpPr>
          <p:nvPr>
            <p:ph type="body" idx="1"/>
          </p:nvPr>
        </p:nvSpPr>
        <p:spPr>
          <a:xfrm>
            <a:off x="147362" y="952500"/>
            <a:ext cx="8834976" cy="4140460"/>
          </a:xfrm>
          <a:solidFill>
            <a:srgbClr val="FFFFCC"/>
          </a:solidFill>
        </p:spPr>
        <p:txBody>
          <a:bodyPr>
            <a:normAutofit/>
          </a:bodyPr>
          <a:lstStyle/>
          <a:p>
            <a:pPr>
              <a:lnSpc>
                <a:spcPct val="110000"/>
              </a:lnSpc>
              <a:spcBef>
                <a:spcPts val="600"/>
              </a:spcBef>
              <a:spcAft>
                <a:spcPts val="600"/>
              </a:spcAft>
              <a:buClr>
                <a:srgbClr val="FF0000"/>
              </a:buClr>
              <a:buSzPct val="100000"/>
              <a:buAutoNum type="arabicPeriod"/>
            </a:pPr>
            <a:r>
              <a:rPr lang="ru-RU" sz="2400" b="1" dirty="0" smtClean="0">
                <a:solidFill>
                  <a:srgbClr val="0000D0"/>
                </a:solidFill>
                <a:effectLst/>
                <a:latin typeface="Arial" panose="020B0604020202020204" pitchFamily="34" charset="0"/>
                <a:cs typeface="Arial" panose="020B0604020202020204" pitchFamily="34" charset="0"/>
              </a:rPr>
              <a:t>Что </a:t>
            </a:r>
            <a:r>
              <a:rPr lang="ru-RU" sz="2400" b="1" dirty="0">
                <a:solidFill>
                  <a:srgbClr val="0000D0"/>
                </a:solidFill>
                <a:effectLst/>
                <a:latin typeface="Arial" panose="020B0604020202020204" pitchFamily="34" charset="0"/>
                <a:cs typeface="Arial" panose="020B0604020202020204" pitchFamily="34" charset="0"/>
              </a:rPr>
              <a:t>такое </a:t>
            </a:r>
            <a:r>
              <a:rPr lang="ru-RU" sz="2400" b="1" dirty="0" smtClean="0">
                <a:solidFill>
                  <a:srgbClr val="0000D0"/>
                </a:solidFill>
                <a:effectLst/>
                <a:latin typeface="Arial" panose="020B0604020202020204" pitchFamily="34" charset="0"/>
                <a:cs typeface="Arial" panose="020B0604020202020204" pitchFamily="34" charset="0"/>
              </a:rPr>
              <a:t>клёпка</a:t>
            </a:r>
            <a:r>
              <a:rPr lang="ru-RU" sz="2400" b="1" dirty="0">
                <a:solidFill>
                  <a:srgbClr val="0000D0"/>
                </a:solidFill>
                <a:effectLst/>
                <a:latin typeface="Arial" panose="020B0604020202020204" pitchFamily="34" charset="0"/>
                <a:cs typeface="Arial" panose="020B0604020202020204" pitchFamily="34" charset="0"/>
              </a:rPr>
              <a:t>? </a:t>
            </a:r>
            <a:endParaRPr lang="ru-RU" sz="2400" b="1" dirty="0" smtClean="0">
              <a:solidFill>
                <a:srgbClr val="0000D0"/>
              </a:solidFill>
              <a:effectLst/>
              <a:latin typeface="Arial" panose="020B0604020202020204" pitchFamily="34" charset="0"/>
              <a:cs typeface="Arial" panose="020B0604020202020204" pitchFamily="34" charset="0"/>
            </a:endParaRPr>
          </a:p>
          <a:p>
            <a:pPr>
              <a:lnSpc>
                <a:spcPct val="110000"/>
              </a:lnSpc>
              <a:spcBef>
                <a:spcPts val="600"/>
              </a:spcBef>
              <a:spcAft>
                <a:spcPts val="600"/>
              </a:spcAft>
              <a:buClr>
                <a:srgbClr val="FF0000"/>
              </a:buClr>
              <a:buSzPct val="100000"/>
              <a:buAutoNum type="arabicPeriod"/>
            </a:pPr>
            <a:r>
              <a:rPr lang="ru-RU" sz="2400" b="1" dirty="0" smtClean="0">
                <a:solidFill>
                  <a:srgbClr val="0000D0"/>
                </a:solidFill>
                <a:effectLst/>
                <a:latin typeface="Arial" panose="020B0604020202020204" pitchFamily="34" charset="0"/>
                <a:cs typeface="Arial" panose="020B0604020202020204" pitchFamily="34" charset="0"/>
              </a:rPr>
              <a:t>Почему заклёпки </a:t>
            </a:r>
            <a:r>
              <a:rPr lang="ru-RU" sz="2400" b="1" dirty="0">
                <a:solidFill>
                  <a:srgbClr val="0000D0"/>
                </a:solidFill>
                <a:effectLst/>
                <a:latin typeface="Arial" panose="020B0604020202020204" pitchFamily="34" charset="0"/>
                <a:cs typeface="Arial" panose="020B0604020202020204" pitchFamily="34" charset="0"/>
              </a:rPr>
              <a:t>следует изготовлять из пластичного материала? </a:t>
            </a:r>
            <a:endParaRPr lang="ru-RU" sz="2400" b="1" dirty="0" smtClean="0">
              <a:solidFill>
                <a:srgbClr val="0000D0"/>
              </a:solidFill>
              <a:effectLst/>
              <a:latin typeface="Arial" panose="020B0604020202020204" pitchFamily="34" charset="0"/>
              <a:cs typeface="Arial" panose="020B0604020202020204" pitchFamily="34" charset="0"/>
            </a:endParaRPr>
          </a:p>
          <a:p>
            <a:pPr>
              <a:lnSpc>
                <a:spcPct val="110000"/>
              </a:lnSpc>
              <a:spcBef>
                <a:spcPts val="600"/>
              </a:spcBef>
              <a:spcAft>
                <a:spcPts val="600"/>
              </a:spcAft>
              <a:buClr>
                <a:srgbClr val="FF0000"/>
              </a:buClr>
              <a:buSzPct val="100000"/>
              <a:buAutoNum type="arabicPeriod"/>
            </a:pPr>
            <a:r>
              <a:rPr lang="ru-RU" sz="2400" b="1" dirty="0" smtClean="0">
                <a:solidFill>
                  <a:srgbClr val="0000D0"/>
                </a:solidFill>
                <a:effectLst/>
                <a:latin typeface="Arial" panose="020B0604020202020204" pitchFamily="34" charset="0"/>
                <a:cs typeface="Arial" panose="020B0604020202020204" pitchFamily="34" charset="0"/>
              </a:rPr>
              <a:t>Почему </a:t>
            </a:r>
            <a:r>
              <a:rPr lang="ru-RU" sz="2400" b="1" dirty="0">
                <a:solidFill>
                  <a:srgbClr val="0000D0"/>
                </a:solidFill>
                <a:effectLst/>
                <a:latin typeface="Arial" panose="020B0604020202020204" pitchFamily="34" charset="0"/>
                <a:cs typeface="Arial" panose="020B0604020202020204" pitchFamily="34" charset="0"/>
              </a:rPr>
              <a:t>материал склепываемых деталей и </a:t>
            </a:r>
            <a:r>
              <a:rPr lang="ru-RU" sz="2400" b="1" dirty="0" smtClean="0">
                <a:solidFill>
                  <a:srgbClr val="0000D0"/>
                </a:solidFill>
                <a:effectLst/>
                <a:latin typeface="Arial" panose="020B0604020202020204" pitchFamily="34" charset="0"/>
                <a:cs typeface="Arial" panose="020B0604020202020204" pitchFamily="34" charset="0"/>
              </a:rPr>
              <a:t>заклёпок </a:t>
            </a:r>
            <a:r>
              <a:rPr lang="ru-RU" sz="2400" b="1" dirty="0">
                <a:solidFill>
                  <a:srgbClr val="0000D0"/>
                </a:solidFill>
                <a:effectLst/>
                <a:latin typeface="Arial" panose="020B0604020202020204" pitchFamily="34" charset="0"/>
                <a:cs typeface="Arial" panose="020B0604020202020204" pitchFamily="34" charset="0"/>
              </a:rPr>
              <a:t>должен быть одинаковым? </a:t>
            </a:r>
            <a:endParaRPr lang="ru-RU" sz="2400" b="1" dirty="0" smtClean="0">
              <a:solidFill>
                <a:srgbClr val="0000D0"/>
              </a:solidFill>
              <a:effectLst/>
              <a:latin typeface="Arial" panose="020B0604020202020204" pitchFamily="34" charset="0"/>
              <a:cs typeface="Arial" panose="020B0604020202020204" pitchFamily="34" charset="0"/>
            </a:endParaRPr>
          </a:p>
          <a:p>
            <a:pPr>
              <a:lnSpc>
                <a:spcPct val="110000"/>
              </a:lnSpc>
              <a:spcBef>
                <a:spcPts val="600"/>
              </a:spcBef>
              <a:spcAft>
                <a:spcPts val="600"/>
              </a:spcAft>
              <a:buClr>
                <a:srgbClr val="FF0000"/>
              </a:buClr>
              <a:buSzPct val="100000"/>
              <a:buAutoNum type="arabicPeriod"/>
            </a:pPr>
            <a:r>
              <a:rPr lang="ru-RU" sz="2400" b="1" dirty="0" smtClean="0">
                <a:solidFill>
                  <a:srgbClr val="0000D0"/>
                </a:solidFill>
                <a:effectLst/>
                <a:latin typeface="Arial" panose="020B0604020202020204" pitchFamily="34" charset="0"/>
                <a:cs typeface="Arial" panose="020B0604020202020204" pitchFamily="34" charset="0"/>
              </a:rPr>
              <a:t>Какие </a:t>
            </a:r>
            <a:r>
              <a:rPr lang="ru-RU" sz="2400" b="1" dirty="0">
                <a:solidFill>
                  <a:srgbClr val="0000D0"/>
                </a:solidFill>
                <a:effectLst/>
                <a:latin typeface="Arial" panose="020B0604020202020204" pitchFamily="34" charset="0"/>
                <a:cs typeface="Arial" panose="020B0604020202020204" pitchFamily="34" charset="0"/>
              </a:rPr>
              <a:t>этапы процесса </a:t>
            </a:r>
            <a:r>
              <a:rPr lang="ru-RU" sz="2400" b="1" dirty="0" smtClean="0">
                <a:solidFill>
                  <a:srgbClr val="0000D0"/>
                </a:solidFill>
                <a:effectLst/>
                <a:latin typeface="Arial" panose="020B0604020202020204" pitchFamily="34" charset="0"/>
                <a:cs typeface="Arial" panose="020B0604020202020204" pitchFamily="34" charset="0"/>
              </a:rPr>
              <a:t>клёпки </a:t>
            </a:r>
            <a:r>
              <a:rPr lang="ru-RU" sz="2400" b="1" dirty="0">
                <a:solidFill>
                  <a:srgbClr val="0000D0"/>
                </a:solidFill>
                <a:effectLst/>
                <a:latin typeface="Arial" panose="020B0604020202020204" pitchFamily="34" charset="0"/>
                <a:cs typeface="Arial" panose="020B0604020202020204" pitchFamily="34" charset="0"/>
              </a:rPr>
              <a:t>вы знаете? </a:t>
            </a:r>
            <a:r>
              <a:rPr lang="ru-RU" sz="2400" b="1" dirty="0" smtClean="0">
                <a:solidFill>
                  <a:srgbClr val="0000D0"/>
                </a:solidFill>
                <a:effectLst/>
                <a:latin typeface="Arial" panose="020B0604020202020204" pitchFamily="34" charset="0"/>
                <a:cs typeface="Arial" panose="020B0604020202020204" pitchFamily="34" charset="0"/>
              </a:rPr>
              <a:t>Что </a:t>
            </a:r>
            <a:r>
              <a:rPr lang="ru-RU" sz="2400" b="1" dirty="0">
                <a:solidFill>
                  <a:srgbClr val="0000D0"/>
                </a:solidFill>
                <a:effectLst/>
                <a:latin typeface="Arial" panose="020B0604020202020204" pitchFamily="34" charset="0"/>
                <a:cs typeface="Arial" panose="020B0604020202020204" pitchFamily="34" charset="0"/>
              </a:rPr>
              <a:t>они в себя включают? </a:t>
            </a:r>
            <a:endParaRPr lang="ru-RU" sz="2400" b="1" dirty="0" smtClean="0">
              <a:solidFill>
                <a:srgbClr val="0000D0"/>
              </a:solidFill>
              <a:effectLst/>
              <a:latin typeface="Arial" panose="020B0604020202020204" pitchFamily="34" charset="0"/>
              <a:cs typeface="Arial" panose="020B0604020202020204" pitchFamily="34" charset="0"/>
            </a:endParaRPr>
          </a:p>
          <a:p>
            <a:pPr>
              <a:lnSpc>
                <a:spcPct val="110000"/>
              </a:lnSpc>
              <a:spcBef>
                <a:spcPts val="600"/>
              </a:spcBef>
              <a:spcAft>
                <a:spcPts val="600"/>
              </a:spcAft>
              <a:buClr>
                <a:srgbClr val="FF0000"/>
              </a:buClr>
              <a:buSzPct val="100000"/>
              <a:buAutoNum type="arabicPeriod"/>
            </a:pPr>
            <a:r>
              <a:rPr lang="ru-RU" sz="2400" b="1" dirty="0" smtClean="0">
                <a:solidFill>
                  <a:srgbClr val="0000D0"/>
                </a:solidFill>
                <a:effectLst/>
                <a:latin typeface="Arial" panose="020B0604020202020204" pitchFamily="34" charset="0"/>
                <a:cs typeface="Arial" panose="020B0604020202020204" pitchFamily="34" charset="0"/>
              </a:rPr>
              <a:t>Перечислить </a:t>
            </a:r>
            <a:r>
              <a:rPr lang="ru-RU" sz="2400" b="1" dirty="0">
                <a:solidFill>
                  <a:srgbClr val="0000D0"/>
                </a:solidFill>
                <a:effectLst/>
                <a:latin typeface="Arial" panose="020B0604020202020204" pitchFamily="34" charset="0"/>
                <a:cs typeface="Arial" panose="020B0604020202020204" pitchFamily="34" charset="0"/>
              </a:rPr>
              <a:t>методы ручной </a:t>
            </a:r>
            <a:r>
              <a:rPr lang="ru-RU" sz="2400" b="1" dirty="0" smtClean="0">
                <a:solidFill>
                  <a:srgbClr val="0000D0"/>
                </a:solidFill>
                <a:effectLst/>
                <a:latin typeface="Arial" panose="020B0604020202020204" pitchFamily="34" charset="0"/>
                <a:cs typeface="Arial" panose="020B0604020202020204" pitchFamily="34" charset="0"/>
              </a:rPr>
              <a:t>клёпки</a:t>
            </a:r>
            <a:r>
              <a:rPr lang="ru-RU" sz="2400" b="1" dirty="0">
                <a:solidFill>
                  <a:srgbClr val="0000D0"/>
                </a:solidFill>
                <a:effectLst/>
                <a:latin typeface="Arial" panose="020B0604020202020204" pitchFamily="34" charset="0"/>
                <a:cs typeface="Arial" panose="020B0604020202020204" pitchFamily="34" charset="0"/>
              </a:rPr>
              <a:t>?</a:t>
            </a:r>
            <a:endParaRPr lang="ru-RU" altLang="ru-RU" sz="2400" b="1" dirty="0">
              <a:solidFill>
                <a:srgbClr val="0000D0"/>
              </a:solidFill>
              <a:latin typeface="Arial" panose="020B0604020202020204" pitchFamily="34" charset="0"/>
              <a:cs typeface="Arial" panose="020B0604020202020204" pitchFamily="34" charset="0"/>
            </a:endParaRPr>
          </a:p>
          <a:p>
            <a:pPr>
              <a:lnSpc>
                <a:spcPct val="90000"/>
              </a:lnSpc>
              <a:buClr>
                <a:srgbClr val="FF0000"/>
              </a:buClr>
              <a:buSzPct val="100000"/>
            </a:pPr>
            <a:endParaRPr lang="ru-RU" altLang="ru-RU" sz="1400" b="1" dirty="0">
              <a:latin typeface="Arial" panose="020B0604020202020204" pitchFamily="34" charset="0"/>
              <a:cs typeface="Arial" panose="020B0604020202020204" pitchFamily="34" charset="0"/>
            </a:endParaRPr>
          </a:p>
          <a:p>
            <a:pPr>
              <a:lnSpc>
                <a:spcPct val="90000"/>
              </a:lnSpc>
            </a:pPr>
            <a:endParaRPr lang="ru-RU" altLang="ru-RU" sz="1400" dirty="0"/>
          </a:p>
        </p:txBody>
      </p:sp>
      <p:pic>
        <p:nvPicPr>
          <p:cNvPr id="4" name="Picture 5" descr="J0254500"/>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8191500" y="0"/>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38015"/>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соединение 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228660"/>
            <a:ext cx="9144001" cy="4197350"/>
          </a:xfrm>
          <a:prstGeom prst="rect">
            <a:avLst/>
          </a:prstGeom>
          <a:noFill/>
          <a:extLst>
            <a:ext uri="{909E8E84-426E-40DD-AFC4-6F175D3DCCD1}">
              <a14:hiddenFill xmlns:a14="http://schemas.microsoft.com/office/drawing/2010/main">
                <a:solidFill>
                  <a:srgbClr val="FFFFFF"/>
                </a:solidFill>
              </a14:hiddenFill>
            </a:ext>
          </a:extLst>
        </p:spPr>
      </p:pic>
      <p:pic>
        <p:nvPicPr>
          <p:cNvPr id="27653" name="Picture 5" descr="J02545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91500" y="0"/>
            <a:ext cx="952500" cy="952500"/>
          </a:xfrm>
          <a:prstGeom prst="rect">
            <a:avLst/>
          </a:prstGeom>
          <a:noFill/>
          <a:extLst>
            <a:ext uri="{909E8E84-426E-40DD-AFC4-6F175D3DCCD1}">
              <a14:hiddenFill xmlns:a14="http://schemas.microsoft.com/office/drawing/2010/main">
                <a:solidFill>
                  <a:srgbClr val="FFFFFF"/>
                </a:solidFill>
              </a14:hiddenFill>
            </a:ext>
          </a:extLst>
        </p:spPr>
      </p:pic>
      <p:sp>
        <p:nvSpPr>
          <p:cNvPr id="27654" name="Text Box 6"/>
          <p:cNvSpPr txBox="1">
            <a:spLocks noChangeArrowheads="1"/>
          </p:cNvSpPr>
          <p:nvPr/>
        </p:nvSpPr>
        <p:spPr bwMode="auto">
          <a:xfrm>
            <a:off x="323528" y="47626"/>
            <a:ext cx="748895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ru-RU" sz="3200" b="1" dirty="0">
                <a:solidFill>
                  <a:srgbClr val="009900"/>
                </a:solidFill>
                <a:latin typeface="Times New Roman" panose="02020603050405020304" pitchFamily="18" charset="0"/>
              </a:rPr>
              <a:t>Определите какие соединения изображены на чертежах</a:t>
            </a:r>
          </a:p>
        </p:txBody>
      </p:sp>
      <p:sp>
        <p:nvSpPr>
          <p:cNvPr id="27655" name="Text Box 7"/>
          <p:cNvSpPr txBox="1">
            <a:spLocks noChangeArrowheads="1"/>
          </p:cNvSpPr>
          <p:nvPr/>
        </p:nvSpPr>
        <p:spPr bwMode="auto">
          <a:xfrm>
            <a:off x="827584" y="5649764"/>
            <a:ext cx="208756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buClr>
                <a:srgbClr val="FF0000"/>
              </a:buClr>
              <a:buFontTx/>
              <a:buAutoNum type="arabicPeriod"/>
            </a:pPr>
            <a:r>
              <a:rPr lang="ru-RU" altLang="ru-RU" sz="2000" b="1" dirty="0">
                <a:solidFill>
                  <a:srgbClr val="6600CC"/>
                </a:solidFill>
                <a:latin typeface="Times New Roman" panose="02020603050405020304" pitchFamily="18" charset="0"/>
              </a:rPr>
              <a:t>Шпилечное</a:t>
            </a:r>
          </a:p>
          <a:p>
            <a:pPr>
              <a:spcBef>
                <a:spcPct val="50000"/>
              </a:spcBef>
              <a:buClr>
                <a:srgbClr val="FF0000"/>
              </a:buClr>
              <a:buFontTx/>
              <a:buAutoNum type="arabicPeriod"/>
            </a:pPr>
            <a:r>
              <a:rPr lang="ru-RU" altLang="ru-RU" sz="2000" b="1" dirty="0">
                <a:solidFill>
                  <a:srgbClr val="6600CC"/>
                </a:solidFill>
                <a:latin typeface="Times New Roman" panose="02020603050405020304" pitchFamily="18" charset="0"/>
              </a:rPr>
              <a:t>Винтовое </a:t>
            </a:r>
          </a:p>
        </p:txBody>
      </p:sp>
      <p:sp>
        <p:nvSpPr>
          <p:cNvPr id="27656" name="Text Box 8"/>
          <p:cNvSpPr txBox="1">
            <a:spLocks noChangeArrowheads="1"/>
          </p:cNvSpPr>
          <p:nvPr/>
        </p:nvSpPr>
        <p:spPr bwMode="auto">
          <a:xfrm>
            <a:off x="3781870" y="5638497"/>
            <a:ext cx="2087563"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ru-RU" altLang="ru-RU" sz="2000" b="1" dirty="0">
                <a:solidFill>
                  <a:srgbClr val="FF0000"/>
                </a:solidFill>
                <a:latin typeface="Times New Roman" panose="02020603050405020304" pitchFamily="18" charset="0"/>
              </a:rPr>
              <a:t>3. </a:t>
            </a:r>
            <a:r>
              <a:rPr lang="ru-RU" altLang="ru-RU" sz="2000" b="1" dirty="0">
                <a:solidFill>
                  <a:srgbClr val="6600CC"/>
                </a:solidFill>
                <a:latin typeface="Times New Roman" panose="02020603050405020304" pitchFamily="18" charset="0"/>
              </a:rPr>
              <a:t>Шпилечное</a:t>
            </a:r>
          </a:p>
          <a:p>
            <a:pPr>
              <a:spcBef>
                <a:spcPct val="50000"/>
              </a:spcBef>
            </a:pPr>
            <a:r>
              <a:rPr lang="ru-RU" altLang="ru-RU" sz="2000" b="1" dirty="0">
                <a:solidFill>
                  <a:srgbClr val="FF0000"/>
                </a:solidFill>
                <a:latin typeface="Times New Roman" panose="02020603050405020304" pitchFamily="18" charset="0"/>
              </a:rPr>
              <a:t>4. </a:t>
            </a:r>
            <a:r>
              <a:rPr lang="ru-RU" altLang="ru-RU" sz="2000" b="1" dirty="0">
                <a:solidFill>
                  <a:srgbClr val="6600CC"/>
                </a:solidFill>
                <a:latin typeface="Times New Roman" panose="02020603050405020304" pitchFamily="18" charset="0"/>
              </a:rPr>
              <a:t>Шпоночное </a:t>
            </a:r>
          </a:p>
        </p:txBody>
      </p:sp>
      <p:sp>
        <p:nvSpPr>
          <p:cNvPr id="27657" name="Text Box 9"/>
          <p:cNvSpPr txBox="1">
            <a:spLocks noChangeArrowheads="1"/>
          </p:cNvSpPr>
          <p:nvPr/>
        </p:nvSpPr>
        <p:spPr bwMode="auto">
          <a:xfrm>
            <a:off x="6876256" y="5638497"/>
            <a:ext cx="2087562"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pPr>
              <a:spcBef>
                <a:spcPct val="50000"/>
              </a:spcBef>
            </a:pPr>
            <a:r>
              <a:rPr lang="ru-RU" altLang="ru-RU" sz="2000" b="1" dirty="0">
                <a:solidFill>
                  <a:srgbClr val="FF0000"/>
                </a:solidFill>
                <a:latin typeface="Times New Roman" panose="02020603050405020304" pitchFamily="18" charset="0"/>
              </a:rPr>
              <a:t>5. </a:t>
            </a:r>
            <a:r>
              <a:rPr lang="ru-RU" altLang="ru-RU" sz="2000" b="1" dirty="0" smtClean="0">
                <a:solidFill>
                  <a:srgbClr val="6600CC"/>
                </a:solidFill>
                <a:latin typeface="Times New Roman" panose="02020603050405020304" pitchFamily="18" charset="0"/>
              </a:rPr>
              <a:t>Заклёпочное</a:t>
            </a:r>
            <a:endParaRPr lang="ru-RU" altLang="ru-RU" sz="2000" b="1" dirty="0">
              <a:solidFill>
                <a:srgbClr val="6600CC"/>
              </a:solidFill>
              <a:latin typeface="Times New Roman" panose="02020603050405020304" pitchFamily="18" charset="0"/>
            </a:endParaRPr>
          </a:p>
          <a:p>
            <a:pPr>
              <a:spcBef>
                <a:spcPct val="50000"/>
              </a:spcBef>
            </a:pPr>
            <a:r>
              <a:rPr lang="ru-RU" altLang="ru-RU" sz="2000" b="1" dirty="0">
                <a:solidFill>
                  <a:srgbClr val="FF0000"/>
                </a:solidFill>
                <a:latin typeface="Times New Roman" panose="02020603050405020304" pitchFamily="18" charset="0"/>
              </a:rPr>
              <a:t>6. </a:t>
            </a:r>
            <a:r>
              <a:rPr lang="ru-RU" altLang="ru-RU" sz="2000" b="1" dirty="0">
                <a:solidFill>
                  <a:srgbClr val="6600CC"/>
                </a:solidFill>
                <a:latin typeface="Times New Roman" panose="02020603050405020304" pitchFamily="18" charset="0"/>
              </a:rPr>
              <a:t>Штифтовое </a:t>
            </a:r>
          </a:p>
        </p:txBody>
      </p:sp>
      <p:sp>
        <p:nvSpPr>
          <p:cNvPr id="2" name="Прямоугольник 1"/>
          <p:cNvSpPr/>
          <p:nvPr/>
        </p:nvSpPr>
        <p:spPr>
          <a:xfrm>
            <a:off x="6228184" y="1183333"/>
            <a:ext cx="338554" cy="461665"/>
          </a:xfrm>
          <a:prstGeom prst="rect">
            <a:avLst/>
          </a:prstGeom>
          <a:solidFill>
            <a:schemeClr val="bg2">
              <a:lumMod val="40000"/>
              <a:lumOff val="60000"/>
            </a:schemeClr>
          </a:solidFill>
        </p:spPr>
        <p:txBody>
          <a:bodyPr wrap="none">
            <a:spAutoFit/>
          </a:bodyPr>
          <a:lstStyle/>
          <a:p>
            <a:r>
              <a:rPr lang="ru-RU" altLang="ru-RU" sz="2400" b="1" dirty="0" smtClean="0">
                <a:solidFill>
                  <a:srgbClr val="FF0000"/>
                </a:solidFill>
                <a:latin typeface="Times New Roman" panose="02020603050405020304" pitchFamily="18" charset="0"/>
              </a:rPr>
              <a:t>3</a:t>
            </a:r>
            <a:endParaRPr lang="ru-RU" sz="2400" dirty="0"/>
          </a:p>
        </p:txBody>
      </p:sp>
      <p:sp>
        <p:nvSpPr>
          <p:cNvPr id="9" name="Прямоугольник 8"/>
          <p:cNvSpPr/>
          <p:nvPr/>
        </p:nvSpPr>
        <p:spPr>
          <a:xfrm>
            <a:off x="3309928" y="3388959"/>
            <a:ext cx="338554" cy="461665"/>
          </a:xfrm>
          <a:prstGeom prst="rect">
            <a:avLst/>
          </a:prstGeom>
          <a:solidFill>
            <a:schemeClr val="bg2">
              <a:lumMod val="40000"/>
              <a:lumOff val="60000"/>
            </a:schemeClr>
          </a:solidFill>
        </p:spPr>
        <p:txBody>
          <a:bodyPr wrap="none">
            <a:spAutoFit/>
          </a:bodyPr>
          <a:lstStyle/>
          <a:p>
            <a:r>
              <a:rPr lang="ru-RU" altLang="ru-RU" sz="2400" b="1" dirty="0" smtClean="0">
                <a:solidFill>
                  <a:srgbClr val="FF0000"/>
                </a:solidFill>
                <a:latin typeface="Times New Roman" panose="02020603050405020304" pitchFamily="18" charset="0"/>
              </a:rPr>
              <a:t>5</a:t>
            </a:r>
            <a:endParaRPr lang="ru-RU" sz="2400" dirty="0"/>
          </a:p>
        </p:txBody>
      </p:sp>
      <p:sp>
        <p:nvSpPr>
          <p:cNvPr id="10" name="Прямоугольник 9"/>
          <p:cNvSpPr/>
          <p:nvPr/>
        </p:nvSpPr>
        <p:spPr>
          <a:xfrm>
            <a:off x="489030" y="3388958"/>
            <a:ext cx="338554" cy="461665"/>
          </a:xfrm>
          <a:prstGeom prst="rect">
            <a:avLst/>
          </a:prstGeom>
          <a:solidFill>
            <a:schemeClr val="bg2">
              <a:lumMod val="40000"/>
              <a:lumOff val="60000"/>
            </a:schemeClr>
          </a:solidFill>
        </p:spPr>
        <p:txBody>
          <a:bodyPr wrap="none">
            <a:spAutoFit/>
          </a:bodyPr>
          <a:lstStyle/>
          <a:p>
            <a:r>
              <a:rPr lang="ru-RU" altLang="ru-RU" sz="2400" b="1" dirty="0" smtClean="0">
                <a:solidFill>
                  <a:srgbClr val="FF0000"/>
                </a:solidFill>
                <a:latin typeface="Times New Roman" panose="02020603050405020304" pitchFamily="18" charset="0"/>
              </a:rPr>
              <a:t>4</a:t>
            </a:r>
            <a:endParaRPr lang="ru-RU" sz="2400" dirty="0"/>
          </a:p>
        </p:txBody>
      </p:sp>
      <p:sp>
        <p:nvSpPr>
          <p:cNvPr id="11" name="Прямоугольник 10"/>
          <p:cNvSpPr/>
          <p:nvPr/>
        </p:nvSpPr>
        <p:spPr>
          <a:xfrm>
            <a:off x="3309928" y="1228660"/>
            <a:ext cx="338554" cy="461665"/>
          </a:xfrm>
          <a:prstGeom prst="rect">
            <a:avLst/>
          </a:prstGeom>
          <a:solidFill>
            <a:schemeClr val="bg2">
              <a:lumMod val="40000"/>
              <a:lumOff val="60000"/>
            </a:schemeClr>
          </a:solidFill>
        </p:spPr>
        <p:txBody>
          <a:bodyPr wrap="none">
            <a:spAutoFit/>
          </a:bodyPr>
          <a:lstStyle/>
          <a:p>
            <a:r>
              <a:rPr lang="ru-RU" altLang="ru-RU" sz="2400" b="1" dirty="0" smtClean="0">
                <a:solidFill>
                  <a:srgbClr val="FF0000"/>
                </a:solidFill>
                <a:latin typeface="Times New Roman" panose="02020603050405020304" pitchFamily="18" charset="0"/>
              </a:rPr>
              <a:t>2</a:t>
            </a:r>
            <a:endParaRPr lang="ru-RU" sz="2400" dirty="0"/>
          </a:p>
        </p:txBody>
      </p:sp>
      <p:sp>
        <p:nvSpPr>
          <p:cNvPr id="12" name="Прямоугольник 11"/>
          <p:cNvSpPr/>
          <p:nvPr/>
        </p:nvSpPr>
        <p:spPr>
          <a:xfrm>
            <a:off x="489030" y="1197830"/>
            <a:ext cx="338554" cy="461665"/>
          </a:xfrm>
          <a:prstGeom prst="rect">
            <a:avLst/>
          </a:prstGeom>
          <a:solidFill>
            <a:schemeClr val="bg2">
              <a:lumMod val="40000"/>
              <a:lumOff val="60000"/>
            </a:schemeClr>
          </a:solidFill>
        </p:spPr>
        <p:txBody>
          <a:bodyPr wrap="none">
            <a:spAutoFit/>
          </a:bodyPr>
          <a:lstStyle/>
          <a:p>
            <a:r>
              <a:rPr lang="ru-RU" altLang="ru-RU" sz="2400" b="1" dirty="0" smtClean="0">
                <a:solidFill>
                  <a:srgbClr val="FF0000"/>
                </a:solidFill>
                <a:latin typeface="Times New Roman" panose="02020603050405020304" pitchFamily="18" charset="0"/>
              </a:rPr>
              <a:t>1</a:t>
            </a:r>
            <a:endParaRPr lang="ru-RU" sz="2400" dirty="0"/>
          </a:p>
        </p:txBody>
      </p:sp>
      <p:sp>
        <p:nvSpPr>
          <p:cNvPr id="13" name="Прямоугольник 12"/>
          <p:cNvSpPr/>
          <p:nvPr/>
        </p:nvSpPr>
        <p:spPr>
          <a:xfrm>
            <a:off x="6228184" y="3367144"/>
            <a:ext cx="338554" cy="461665"/>
          </a:xfrm>
          <a:prstGeom prst="rect">
            <a:avLst/>
          </a:prstGeom>
          <a:solidFill>
            <a:schemeClr val="bg2">
              <a:lumMod val="40000"/>
              <a:lumOff val="60000"/>
            </a:schemeClr>
          </a:solidFill>
        </p:spPr>
        <p:txBody>
          <a:bodyPr wrap="none">
            <a:spAutoFit/>
          </a:bodyPr>
          <a:lstStyle/>
          <a:p>
            <a:r>
              <a:rPr lang="ru-RU" altLang="ru-RU" sz="2400" b="1" dirty="0" smtClean="0">
                <a:solidFill>
                  <a:srgbClr val="FF0000"/>
                </a:solidFill>
                <a:latin typeface="Times New Roman" panose="02020603050405020304" pitchFamily="18" charset="0"/>
              </a:rPr>
              <a:t>6</a:t>
            </a:r>
            <a:endParaRPr lang="ru-RU" sz="2400" dirty="0"/>
          </a:p>
        </p:txBody>
      </p:sp>
    </p:spTree>
    <p:extLst>
      <p:ext uri="{BB962C8B-B14F-4D97-AF65-F5344CB8AC3E}">
        <p14:creationId xmlns:p14="http://schemas.microsoft.com/office/powerpoint/2010/main" val="4029037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65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65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6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5" grpId="0"/>
      <p:bldP spid="27656" grpId="0"/>
      <p:bldP spid="27657"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540" y="17882"/>
            <a:ext cx="8255260" cy="410886"/>
          </a:xfrm>
        </p:spPr>
        <p:txBody>
          <a:bodyPr>
            <a:noAutofit/>
          </a:bodyPr>
          <a:lstStyle/>
          <a:p>
            <a:pPr algn="ctr"/>
            <a:r>
              <a:rPr lang="ru-RU" sz="2800" b="1" dirty="0" smtClean="0">
                <a:solidFill>
                  <a:srgbClr val="C00000"/>
                </a:solidFill>
                <a:latin typeface="Times New Roman" pitchFamily="18" charset="0"/>
                <a:cs typeface="Times New Roman" pitchFamily="18" charset="0"/>
              </a:rPr>
              <a:t>ПОВТОРЕНИЕ</a:t>
            </a:r>
            <a:endParaRPr lang="ru-RU" sz="2800" b="1" dirty="0">
              <a:solidFill>
                <a:srgbClr val="C00000"/>
              </a:solidFill>
              <a:latin typeface="Times New Roman" pitchFamily="18" charset="0"/>
              <a:cs typeface="Times New Roman" pitchFamily="18" charset="0"/>
            </a:endParaRPr>
          </a:p>
        </p:txBody>
      </p:sp>
      <p:sp>
        <p:nvSpPr>
          <p:cNvPr id="3" name="Содержимое 2"/>
          <p:cNvSpPr>
            <a:spLocks noGrp="1"/>
          </p:cNvSpPr>
          <p:nvPr>
            <p:ph sz="quarter" idx="1"/>
          </p:nvPr>
        </p:nvSpPr>
        <p:spPr>
          <a:xfrm>
            <a:off x="108012" y="366048"/>
            <a:ext cx="9036496" cy="6491952"/>
          </a:xfrm>
        </p:spPr>
        <p:txBody>
          <a:bodyPr>
            <a:normAutofit fontScale="25000" lnSpcReduction="20000"/>
          </a:bodyPr>
          <a:lstStyle/>
          <a:p>
            <a:r>
              <a:rPr lang="ru-RU" sz="8000" b="1" i="1" dirty="0" smtClean="0">
                <a:solidFill>
                  <a:srgbClr val="FF0000"/>
                </a:solidFill>
                <a:latin typeface="Times New Roman" pitchFamily="18" charset="0"/>
                <a:cs typeface="Times New Roman" pitchFamily="18" charset="0"/>
              </a:rPr>
              <a:t>по теме </a:t>
            </a:r>
            <a:r>
              <a:rPr lang="ru-RU" sz="8000" b="1" i="1" dirty="0" smtClean="0">
                <a:solidFill>
                  <a:srgbClr val="0000FF"/>
                </a:solidFill>
                <a:latin typeface="Times New Roman" pitchFamily="18" charset="0"/>
                <a:cs typeface="Times New Roman" pitchFamily="18" charset="0"/>
              </a:rPr>
              <a:t>«Винтовые поверхности и изделия с резьбой».</a:t>
            </a:r>
          </a:p>
          <a:p>
            <a:pPr marL="269875" indent="-269875">
              <a:buNone/>
            </a:pPr>
            <a:r>
              <a:rPr lang="ru-RU" sz="7200" b="1" dirty="0" smtClean="0">
                <a:solidFill>
                  <a:srgbClr val="FF0000"/>
                </a:solidFill>
                <a:latin typeface="Times New Roman" pitchFamily="18" charset="0"/>
                <a:cs typeface="Times New Roman" pitchFamily="18" charset="0"/>
              </a:rPr>
              <a:t>1.</a:t>
            </a:r>
            <a:r>
              <a:rPr lang="ru-RU" sz="7200" b="1" dirty="0" smtClean="0">
                <a:latin typeface="Times New Roman" pitchFamily="18" charset="0"/>
                <a:cs typeface="Times New Roman" pitchFamily="18" charset="0"/>
              </a:rPr>
              <a:t>  </a:t>
            </a:r>
            <a:r>
              <a:rPr lang="ru-RU" sz="7200" b="1" i="1" dirty="0" smtClean="0">
                <a:solidFill>
                  <a:srgbClr val="006600"/>
                </a:solidFill>
                <a:latin typeface="Times New Roman" pitchFamily="18" charset="0"/>
                <a:cs typeface="Times New Roman" pitchFamily="18" charset="0"/>
              </a:rPr>
              <a:t>Какими линиями надо изображать наружный и внутренние диаметры резьбы на стержне? </a:t>
            </a:r>
            <a:r>
              <a:rPr lang="ru-RU" sz="7200" i="1" dirty="0" smtClean="0">
                <a:solidFill>
                  <a:srgbClr val="006600"/>
                </a:solidFill>
                <a:latin typeface="Times New Roman" pitchFamily="18" charset="0"/>
                <a:cs typeface="Times New Roman" pitchFamily="18" charset="0"/>
              </a:rPr>
              <a:t>  </a:t>
            </a:r>
            <a:endParaRPr lang="ru-RU" sz="2000" i="1" dirty="0" smtClean="0">
              <a:solidFill>
                <a:srgbClr val="006600"/>
              </a:solidFill>
              <a:latin typeface="Times New Roman" pitchFamily="18" charset="0"/>
              <a:cs typeface="Times New Roman" pitchFamily="18" charset="0"/>
            </a:endParaRPr>
          </a:p>
          <a:p>
            <a:pPr>
              <a:buNone/>
            </a:pPr>
            <a:r>
              <a:rPr lang="ru-RU" sz="2000" dirty="0" smtClean="0">
                <a:latin typeface="Times New Roman" pitchFamily="18" charset="0"/>
                <a:cs typeface="Times New Roman" pitchFamily="18" charset="0"/>
              </a:rPr>
              <a:t>                                          </a:t>
            </a:r>
          </a:p>
          <a:p>
            <a:pPr marL="0" indent="0">
              <a:buNone/>
            </a:pPr>
            <a:r>
              <a:rPr lang="ru-RU" sz="7200" b="1" dirty="0" smtClean="0">
                <a:solidFill>
                  <a:srgbClr val="FF0000"/>
                </a:solidFill>
                <a:latin typeface="Times New Roman" pitchFamily="18" charset="0"/>
                <a:cs typeface="Times New Roman" pitchFamily="18" charset="0"/>
              </a:rPr>
              <a:t>2</a:t>
            </a:r>
            <a:r>
              <a:rPr lang="ru-RU" sz="7200" dirty="0" smtClean="0">
                <a:solidFill>
                  <a:srgbClr val="FF0000"/>
                </a:solidFill>
                <a:latin typeface="Times New Roman" pitchFamily="18" charset="0"/>
                <a:cs typeface="Times New Roman" pitchFamily="18" charset="0"/>
              </a:rPr>
              <a:t>.</a:t>
            </a:r>
            <a:r>
              <a:rPr lang="ru-RU" sz="7200" dirty="0" smtClean="0">
                <a:latin typeface="Times New Roman" pitchFamily="18" charset="0"/>
                <a:cs typeface="Times New Roman" pitchFamily="18" charset="0"/>
              </a:rPr>
              <a:t>  </a:t>
            </a:r>
            <a:r>
              <a:rPr lang="ru-RU" sz="7200" b="1" i="1" dirty="0" smtClean="0">
                <a:solidFill>
                  <a:srgbClr val="006600"/>
                </a:solidFill>
                <a:latin typeface="Times New Roman" pitchFamily="18" charset="0"/>
                <a:cs typeface="Times New Roman" pitchFamily="18" charset="0"/>
              </a:rPr>
              <a:t>Профиль резьбы бывает:</a:t>
            </a:r>
          </a:p>
          <a:p>
            <a:pPr marL="355600" indent="0">
              <a:lnSpc>
                <a:spcPct val="120000"/>
              </a:lnSpc>
              <a:spcBef>
                <a:spcPts val="0"/>
              </a:spcBef>
              <a:buNone/>
            </a:pPr>
            <a:r>
              <a:rPr lang="ru-RU" sz="7200" b="1" dirty="0" smtClean="0">
                <a:solidFill>
                  <a:srgbClr val="FF0000"/>
                </a:solidFill>
                <a:latin typeface="Times New Roman" pitchFamily="18" charset="0"/>
                <a:cs typeface="Times New Roman" pitchFamily="18" charset="0"/>
              </a:rPr>
              <a:t>а) </a:t>
            </a:r>
            <a:r>
              <a:rPr lang="ru-RU" sz="7200" dirty="0" smtClean="0">
                <a:latin typeface="Times New Roman" pitchFamily="18" charset="0"/>
                <a:cs typeface="Times New Roman" pitchFamily="18" charset="0"/>
              </a:rPr>
              <a:t>плоский; </a:t>
            </a:r>
          </a:p>
          <a:p>
            <a:pPr marL="355600" indent="0">
              <a:lnSpc>
                <a:spcPct val="120000"/>
              </a:lnSpc>
              <a:spcBef>
                <a:spcPts val="0"/>
              </a:spcBef>
              <a:buNone/>
            </a:pPr>
            <a:r>
              <a:rPr lang="ru-RU" sz="7200" b="1" dirty="0" smtClean="0">
                <a:solidFill>
                  <a:srgbClr val="FF0000"/>
                </a:solidFill>
                <a:latin typeface="Times New Roman" pitchFamily="18" charset="0"/>
                <a:cs typeface="Times New Roman" pitchFamily="18" charset="0"/>
              </a:rPr>
              <a:t>б)</a:t>
            </a:r>
            <a:r>
              <a:rPr lang="ru-RU" sz="7200" dirty="0" smtClean="0">
                <a:latin typeface="Times New Roman" pitchFamily="18" charset="0"/>
                <a:cs typeface="Times New Roman" pitchFamily="18" charset="0"/>
              </a:rPr>
              <a:t> линейный; </a:t>
            </a:r>
          </a:p>
          <a:p>
            <a:pPr marL="355600" indent="0">
              <a:lnSpc>
                <a:spcPct val="120000"/>
              </a:lnSpc>
              <a:spcBef>
                <a:spcPts val="0"/>
              </a:spcBef>
              <a:buNone/>
            </a:pPr>
            <a:r>
              <a:rPr lang="ru-RU" sz="7200" b="1" dirty="0" smtClean="0">
                <a:solidFill>
                  <a:srgbClr val="FF0000"/>
                </a:solidFill>
                <a:latin typeface="Times New Roman" pitchFamily="18" charset="0"/>
                <a:cs typeface="Times New Roman" pitchFamily="18" charset="0"/>
              </a:rPr>
              <a:t>в)</a:t>
            </a:r>
            <a:r>
              <a:rPr lang="ru-RU" sz="7200" dirty="0" smtClean="0">
                <a:latin typeface="Times New Roman" pitchFamily="18" charset="0"/>
                <a:cs typeface="Times New Roman" pitchFamily="18" charset="0"/>
              </a:rPr>
              <a:t> прямоугольный; </a:t>
            </a:r>
          </a:p>
          <a:p>
            <a:pPr marL="355600" indent="0">
              <a:lnSpc>
                <a:spcPct val="120000"/>
              </a:lnSpc>
              <a:spcBef>
                <a:spcPts val="0"/>
              </a:spcBef>
              <a:buNone/>
            </a:pPr>
            <a:r>
              <a:rPr lang="ru-RU" sz="7200" b="1" dirty="0" smtClean="0">
                <a:solidFill>
                  <a:srgbClr val="FF0000"/>
                </a:solidFill>
                <a:latin typeface="Times New Roman" pitchFamily="18" charset="0"/>
                <a:cs typeface="Times New Roman" pitchFamily="18" charset="0"/>
              </a:rPr>
              <a:t>г)</a:t>
            </a:r>
            <a:r>
              <a:rPr lang="ru-RU" sz="7200" dirty="0" smtClean="0">
                <a:latin typeface="Times New Roman" pitchFamily="18" charset="0"/>
                <a:cs typeface="Times New Roman" pitchFamily="18" charset="0"/>
              </a:rPr>
              <a:t> треугольный; </a:t>
            </a:r>
          </a:p>
          <a:p>
            <a:pPr marL="355600" indent="0">
              <a:lnSpc>
                <a:spcPct val="120000"/>
              </a:lnSpc>
              <a:spcBef>
                <a:spcPts val="0"/>
              </a:spcBef>
              <a:buNone/>
            </a:pPr>
            <a:r>
              <a:rPr lang="ru-RU" sz="7200" b="1" dirty="0" smtClean="0">
                <a:solidFill>
                  <a:srgbClr val="FF0000"/>
                </a:solidFill>
                <a:latin typeface="Times New Roman" pitchFamily="18" charset="0"/>
                <a:cs typeface="Times New Roman" pitchFamily="18" charset="0"/>
              </a:rPr>
              <a:t>д) </a:t>
            </a:r>
            <a:r>
              <a:rPr lang="ru-RU" sz="7200" dirty="0" smtClean="0">
                <a:latin typeface="Times New Roman" pitchFamily="18" charset="0"/>
                <a:cs typeface="Times New Roman" pitchFamily="18" charset="0"/>
              </a:rPr>
              <a:t>круглый; </a:t>
            </a:r>
            <a:br>
              <a:rPr lang="ru-RU" sz="7200" dirty="0" smtClean="0">
                <a:latin typeface="Times New Roman" pitchFamily="18" charset="0"/>
                <a:cs typeface="Times New Roman" pitchFamily="18" charset="0"/>
              </a:rPr>
            </a:br>
            <a:r>
              <a:rPr lang="ru-RU" sz="7200" b="1" dirty="0" smtClean="0">
                <a:solidFill>
                  <a:srgbClr val="FF0000"/>
                </a:solidFill>
                <a:latin typeface="Times New Roman" pitchFamily="18" charset="0"/>
                <a:cs typeface="Times New Roman" pitchFamily="18" charset="0"/>
              </a:rPr>
              <a:t>е)</a:t>
            </a:r>
            <a:r>
              <a:rPr lang="ru-RU" sz="7200" dirty="0" smtClean="0">
                <a:latin typeface="Times New Roman" pitchFamily="18" charset="0"/>
                <a:cs typeface="Times New Roman" pitchFamily="18" charset="0"/>
              </a:rPr>
              <a:t> трапецеидальный; </a:t>
            </a:r>
          </a:p>
          <a:p>
            <a:pPr marL="355600" indent="0">
              <a:lnSpc>
                <a:spcPct val="120000"/>
              </a:lnSpc>
              <a:spcBef>
                <a:spcPts val="0"/>
              </a:spcBef>
              <a:buNone/>
            </a:pPr>
            <a:r>
              <a:rPr lang="ru-RU" sz="7200" b="1" dirty="0" smtClean="0">
                <a:solidFill>
                  <a:srgbClr val="FF0000"/>
                </a:solidFill>
                <a:latin typeface="Times New Roman" pitchFamily="18" charset="0"/>
                <a:cs typeface="Times New Roman" pitchFamily="18" charset="0"/>
              </a:rPr>
              <a:t>г)</a:t>
            </a:r>
            <a:r>
              <a:rPr lang="ru-RU" sz="7200" dirty="0" smtClean="0">
                <a:latin typeface="Times New Roman" pitchFamily="18" charset="0"/>
                <a:cs typeface="Times New Roman" pitchFamily="18" charset="0"/>
              </a:rPr>
              <a:t> упорный</a:t>
            </a:r>
            <a:endParaRPr lang="ru-RU" sz="2000" dirty="0" smtClean="0">
              <a:latin typeface="Times New Roman" pitchFamily="18" charset="0"/>
              <a:cs typeface="Times New Roman" pitchFamily="18" charset="0"/>
            </a:endParaRPr>
          </a:p>
          <a:p>
            <a:pPr marL="0" indent="0">
              <a:lnSpc>
                <a:spcPct val="120000"/>
              </a:lnSpc>
              <a:spcBef>
                <a:spcPts val="0"/>
              </a:spcBef>
              <a:buNone/>
            </a:pPr>
            <a:r>
              <a:rPr lang="ru-RU" sz="2000" dirty="0" smtClean="0">
                <a:solidFill>
                  <a:srgbClr val="006600"/>
                </a:solidFill>
                <a:latin typeface="Times New Roman" pitchFamily="18" charset="0"/>
                <a:cs typeface="Times New Roman" pitchFamily="18" charset="0"/>
              </a:rPr>
              <a:t/>
            </a:r>
            <a:br>
              <a:rPr lang="ru-RU" sz="2000" dirty="0" smtClean="0">
                <a:solidFill>
                  <a:srgbClr val="006600"/>
                </a:solidFill>
                <a:latin typeface="Times New Roman" pitchFamily="18" charset="0"/>
                <a:cs typeface="Times New Roman" pitchFamily="18" charset="0"/>
              </a:rPr>
            </a:br>
            <a:r>
              <a:rPr lang="ru-RU" sz="7200" b="1" dirty="0" smtClean="0">
                <a:solidFill>
                  <a:srgbClr val="FF0000"/>
                </a:solidFill>
                <a:latin typeface="Times New Roman" pitchFamily="18" charset="0"/>
                <a:cs typeface="Times New Roman" pitchFamily="18" charset="0"/>
              </a:rPr>
              <a:t>3</a:t>
            </a:r>
            <a:r>
              <a:rPr lang="ru-RU" sz="7200" dirty="0" smtClean="0">
                <a:solidFill>
                  <a:srgbClr val="FF0000"/>
                </a:solidFill>
                <a:latin typeface="Times New Roman" pitchFamily="18" charset="0"/>
                <a:cs typeface="Times New Roman" pitchFamily="18" charset="0"/>
              </a:rPr>
              <a:t>.</a:t>
            </a:r>
            <a:r>
              <a:rPr lang="ru-RU" sz="7200" dirty="0" smtClean="0">
                <a:solidFill>
                  <a:srgbClr val="006600"/>
                </a:solidFill>
                <a:latin typeface="Times New Roman" pitchFamily="18" charset="0"/>
                <a:cs typeface="Times New Roman" pitchFamily="18" charset="0"/>
              </a:rPr>
              <a:t>  </a:t>
            </a:r>
            <a:r>
              <a:rPr lang="ru-RU" sz="7200" b="1" i="1" dirty="0" smtClean="0">
                <a:solidFill>
                  <a:srgbClr val="006600"/>
                </a:solidFill>
                <a:latin typeface="Times New Roman" pitchFamily="18" charset="0"/>
                <a:cs typeface="Times New Roman" pitchFamily="18" charset="0"/>
              </a:rPr>
              <a:t>Метрическая резьба с наружным диаметром </a:t>
            </a:r>
            <a:r>
              <a:rPr lang="ru-RU" sz="7200" b="1" i="1" dirty="0" smtClean="0">
                <a:solidFill>
                  <a:srgbClr val="FF0000"/>
                </a:solidFill>
                <a:latin typeface="Arial" panose="020B0604020202020204" pitchFamily="34" charset="0"/>
                <a:cs typeface="Arial" panose="020B0604020202020204" pitchFamily="34" charset="0"/>
              </a:rPr>
              <a:t>16 мм </a:t>
            </a:r>
            <a:r>
              <a:rPr lang="ru-RU" sz="7200" b="1" i="1" dirty="0" smtClean="0">
                <a:solidFill>
                  <a:srgbClr val="006600"/>
                </a:solidFill>
                <a:latin typeface="Times New Roman" pitchFamily="18" charset="0"/>
                <a:cs typeface="Times New Roman" pitchFamily="18" charset="0"/>
              </a:rPr>
              <a:t>и крупным шагом </a:t>
            </a:r>
            <a:r>
              <a:rPr lang="ru-RU" sz="7200" b="1" i="1" dirty="0" smtClean="0">
                <a:solidFill>
                  <a:srgbClr val="FF0000"/>
                </a:solidFill>
                <a:latin typeface="Arial" panose="020B0604020202020204" pitchFamily="34" charset="0"/>
                <a:cs typeface="Arial" panose="020B0604020202020204" pitchFamily="34" charset="0"/>
              </a:rPr>
              <a:t>2 мм</a:t>
            </a:r>
          </a:p>
          <a:p>
            <a:pPr marL="0" indent="0">
              <a:lnSpc>
                <a:spcPct val="120000"/>
              </a:lnSpc>
              <a:spcBef>
                <a:spcPts val="0"/>
              </a:spcBef>
              <a:buNone/>
            </a:pPr>
            <a:r>
              <a:rPr lang="ru-RU" sz="7200" b="1" i="1" dirty="0">
                <a:solidFill>
                  <a:srgbClr val="FF0000"/>
                </a:solidFill>
                <a:latin typeface="Times New Roman" pitchFamily="18" charset="0"/>
                <a:cs typeface="Times New Roman" pitchFamily="18" charset="0"/>
              </a:rPr>
              <a:t> </a:t>
            </a:r>
            <a:r>
              <a:rPr lang="ru-RU" sz="7200" b="1" i="1" dirty="0" smtClean="0">
                <a:solidFill>
                  <a:srgbClr val="FF0000"/>
                </a:solidFill>
                <a:latin typeface="Times New Roman" pitchFamily="18" charset="0"/>
                <a:cs typeface="Times New Roman" pitchFamily="18" charset="0"/>
              </a:rPr>
              <a:t>    </a:t>
            </a:r>
            <a:r>
              <a:rPr lang="ru-RU" sz="7200" b="1" i="1" dirty="0" smtClean="0">
                <a:solidFill>
                  <a:srgbClr val="006600"/>
                </a:solidFill>
                <a:latin typeface="Times New Roman" pitchFamily="18" charset="0"/>
                <a:cs typeface="Times New Roman" pitchFamily="18" charset="0"/>
              </a:rPr>
              <a:t>обозначается так:</a:t>
            </a:r>
          </a:p>
          <a:p>
            <a:pPr marL="452438" indent="0">
              <a:lnSpc>
                <a:spcPct val="120000"/>
              </a:lnSpc>
              <a:spcBef>
                <a:spcPts val="0"/>
              </a:spcBef>
              <a:buNone/>
            </a:pPr>
            <a:r>
              <a:rPr lang="ru-RU" sz="7200" b="1" dirty="0" smtClean="0">
                <a:solidFill>
                  <a:srgbClr val="FF0000"/>
                </a:solidFill>
                <a:latin typeface="Times New Roman" pitchFamily="18" charset="0"/>
                <a:cs typeface="Times New Roman" pitchFamily="18" charset="0"/>
              </a:rPr>
              <a:t>а)</a:t>
            </a:r>
            <a:r>
              <a:rPr lang="ru-RU" sz="7200" dirty="0" smtClean="0">
                <a:latin typeface="Times New Roman" pitchFamily="18" charset="0"/>
                <a:cs typeface="Times New Roman" pitchFamily="18" charset="0"/>
              </a:rPr>
              <a:t> </a:t>
            </a:r>
            <a:r>
              <a:rPr lang="ru-RU" sz="7200" dirty="0" err="1" smtClean="0">
                <a:latin typeface="Times New Roman" pitchFamily="18" charset="0"/>
                <a:cs typeface="Times New Roman" pitchFamily="18" charset="0"/>
              </a:rPr>
              <a:t>Tr</a:t>
            </a:r>
            <a:r>
              <a:rPr lang="ru-RU" sz="7200" dirty="0" smtClean="0">
                <a:latin typeface="Times New Roman" pitchFamily="18" charset="0"/>
                <a:cs typeface="Times New Roman" pitchFamily="18" charset="0"/>
              </a:rPr>
              <a:t> 16×2; </a:t>
            </a:r>
          </a:p>
          <a:p>
            <a:pPr marL="452438" indent="0">
              <a:buNone/>
            </a:pPr>
            <a:r>
              <a:rPr lang="ru-RU" sz="7200" b="1" dirty="0" smtClean="0">
                <a:solidFill>
                  <a:srgbClr val="FF0000"/>
                </a:solidFill>
                <a:latin typeface="Times New Roman" pitchFamily="18" charset="0"/>
                <a:cs typeface="Times New Roman" pitchFamily="18" charset="0"/>
              </a:rPr>
              <a:t>б)</a:t>
            </a:r>
            <a:r>
              <a:rPr lang="ru-RU" sz="7200" dirty="0" smtClean="0">
                <a:latin typeface="Times New Roman" pitchFamily="18" charset="0"/>
                <a:cs typeface="Times New Roman" pitchFamily="18" charset="0"/>
              </a:rPr>
              <a:t> М16 </a:t>
            </a:r>
          </a:p>
          <a:p>
            <a:pPr marL="452438" indent="0">
              <a:buNone/>
            </a:pPr>
            <a:r>
              <a:rPr lang="ru-RU" sz="7200" b="1" dirty="0" smtClean="0">
                <a:solidFill>
                  <a:srgbClr val="FF0000"/>
                </a:solidFill>
                <a:latin typeface="Times New Roman" pitchFamily="18" charset="0"/>
                <a:cs typeface="Times New Roman" pitchFamily="18" charset="0"/>
              </a:rPr>
              <a:t>в)</a:t>
            </a:r>
            <a:r>
              <a:rPr lang="ru-RU" sz="7200" dirty="0" smtClean="0">
                <a:latin typeface="Times New Roman" pitchFamily="18" charset="0"/>
                <a:cs typeface="Times New Roman" pitchFamily="18" charset="0"/>
              </a:rPr>
              <a:t> М16×2</a:t>
            </a:r>
          </a:p>
          <a:p>
            <a:pPr marL="0" indent="0">
              <a:buNone/>
            </a:pPr>
            <a:endParaRPr lang="ru-RU" sz="2000" dirty="0" smtClean="0">
              <a:latin typeface="Times New Roman" pitchFamily="18" charset="0"/>
              <a:cs typeface="Times New Roman" pitchFamily="18" charset="0"/>
            </a:endParaRPr>
          </a:p>
          <a:p>
            <a:pPr marL="0" indent="0">
              <a:buNone/>
            </a:pPr>
            <a:r>
              <a:rPr lang="ru-RU" sz="7200" b="1" dirty="0" smtClean="0">
                <a:solidFill>
                  <a:srgbClr val="FF0000"/>
                </a:solidFill>
                <a:latin typeface="Times New Roman" pitchFamily="18" charset="0"/>
                <a:cs typeface="Times New Roman" pitchFamily="18" charset="0"/>
              </a:rPr>
              <a:t>4.  </a:t>
            </a:r>
            <a:r>
              <a:rPr lang="ru-RU" sz="7200" b="1" i="1" dirty="0" smtClean="0">
                <a:solidFill>
                  <a:srgbClr val="006600"/>
                </a:solidFill>
                <a:latin typeface="Times New Roman" pitchFamily="18" charset="0"/>
                <a:cs typeface="Times New Roman" pitchFamily="18" charset="0"/>
              </a:rPr>
              <a:t>Расшифруйте обозначение: </a:t>
            </a:r>
            <a:r>
              <a:rPr lang="ru-RU" sz="7200" b="1" i="1" dirty="0" smtClean="0">
                <a:solidFill>
                  <a:srgbClr val="FF0000"/>
                </a:solidFill>
                <a:latin typeface="Arial" panose="020B0604020202020204" pitchFamily="34" charset="0"/>
                <a:cs typeface="Arial" panose="020B0604020202020204" pitchFamily="34" charset="0"/>
              </a:rPr>
              <a:t>Болт М16х1,5х70</a:t>
            </a:r>
          </a:p>
          <a:p>
            <a:pPr marL="0" indent="0">
              <a:buNone/>
            </a:pPr>
            <a:endParaRPr lang="ru-RU" sz="2000" b="1" i="1" dirty="0" smtClean="0">
              <a:solidFill>
                <a:srgbClr val="FF0000"/>
              </a:solidFill>
              <a:latin typeface="Times New Roman" pitchFamily="18" charset="0"/>
              <a:cs typeface="Times New Roman" pitchFamily="18" charset="0"/>
            </a:endParaRPr>
          </a:p>
          <a:p>
            <a:pPr marL="355600" indent="-355600">
              <a:buNone/>
            </a:pPr>
            <a:r>
              <a:rPr lang="ru-RU" sz="7200" b="1" dirty="0" smtClean="0">
                <a:solidFill>
                  <a:srgbClr val="FF0000"/>
                </a:solidFill>
                <a:latin typeface="Times New Roman" pitchFamily="18" charset="0"/>
                <a:cs typeface="Times New Roman" pitchFamily="18" charset="0"/>
              </a:rPr>
              <a:t>5.  </a:t>
            </a:r>
            <a:r>
              <a:rPr lang="ru-RU" sz="7200" b="1" i="1" dirty="0" smtClean="0">
                <a:solidFill>
                  <a:srgbClr val="006600"/>
                </a:solidFill>
                <a:latin typeface="Times New Roman" pitchFamily="18" charset="0"/>
                <a:cs typeface="Times New Roman" pitchFamily="18" charset="0"/>
              </a:rPr>
              <a:t>Какое из этих двух изображений является проекцией гайки, какое болта и почему</a:t>
            </a:r>
          </a:p>
          <a:p>
            <a:pPr>
              <a:buNone/>
            </a:pPr>
            <a:r>
              <a:rPr lang="ru-RU" dirty="0" smtClean="0"/>
              <a:t/>
            </a:r>
            <a:br>
              <a:rPr lang="ru-RU" dirty="0" smtClean="0"/>
            </a:br>
            <a:endParaRPr lang="ru-RU" dirty="0"/>
          </a:p>
        </p:txBody>
      </p:sp>
      <p:pic>
        <p:nvPicPr>
          <p:cNvPr id="5" name="Рисунок 4"/>
          <p:cNvPicPr/>
          <p:nvPr/>
        </p:nvPicPr>
        <p:blipFill>
          <a:blip r:embed="rId2"/>
          <a:srcRect/>
          <a:stretch>
            <a:fillRect/>
          </a:stretch>
        </p:blipFill>
        <p:spPr bwMode="auto">
          <a:xfrm>
            <a:off x="3299662" y="5625244"/>
            <a:ext cx="1969976" cy="1106434"/>
          </a:xfrm>
          <a:prstGeom prst="rect">
            <a:avLst/>
          </a:prstGeom>
          <a:noFill/>
          <a:ln w="9525">
            <a:noFill/>
            <a:miter lim="800000"/>
            <a:headEnd/>
            <a:tailEnd/>
          </a:ln>
        </p:spPr>
      </p:pic>
      <p:sp>
        <p:nvSpPr>
          <p:cNvPr id="6" name="TextBox 5"/>
          <p:cNvSpPr txBox="1"/>
          <p:nvPr/>
        </p:nvSpPr>
        <p:spPr>
          <a:xfrm>
            <a:off x="2960774" y="6403856"/>
            <a:ext cx="343364" cy="369332"/>
          </a:xfrm>
          <a:prstGeom prst="rect">
            <a:avLst/>
          </a:prstGeom>
          <a:noFill/>
        </p:spPr>
        <p:txBody>
          <a:bodyPr wrap="none" rtlCol="0">
            <a:spAutoFit/>
          </a:bodyPr>
          <a:lstStyle/>
          <a:p>
            <a:r>
              <a:rPr lang="ru-RU" b="1" dirty="0" smtClean="0">
                <a:solidFill>
                  <a:srgbClr val="FF0000"/>
                </a:solidFill>
              </a:rPr>
              <a:t>А</a:t>
            </a:r>
            <a:endParaRPr lang="ru-RU" b="1" dirty="0">
              <a:solidFill>
                <a:srgbClr val="FF0000"/>
              </a:solidFill>
            </a:endParaRPr>
          </a:p>
        </p:txBody>
      </p:sp>
      <p:sp>
        <p:nvSpPr>
          <p:cNvPr id="7" name="TextBox 6"/>
          <p:cNvSpPr txBox="1"/>
          <p:nvPr/>
        </p:nvSpPr>
        <p:spPr>
          <a:xfrm>
            <a:off x="5265161" y="6362346"/>
            <a:ext cx="432048" cy="369332"/>
          </a:xfrm>
          <a:prstGeom prst="rect">
            <a:avLst/>
          </a:prstGeom>
          <a:noFill/>
        </p:spPr>
        <p:txBody>
          <a:bodyPr wrap="square" rtlCol="0">
            <a:spAutoFit/>
          </a:bodyPr>
          <a:lstStyle/>
          <a:p>
            <a:r>
              <a:rPr lang="ru-RU" b="1" dirty="0" smtClean="0">
                <a:solidFill>
                  <a:srgbClr val="FF0000"/>
                </a:solidFill>
              </a:rPr>
              <a:t>Б</a:t>
            </a:r>
            <a:endParaRPr lang="ru-RU" b="1" dirty="0">
              <a:solidFill>
                <a:srgbClr val="FF0000"/>
              </a:solidFill>
            </a:endParaRPr>
          </a:p>
        </p:txBody>
      </p:sp>
      <p:pic>
        <p:nvPicPr>
          <p:cNvPr id="8" name="Picture 10" descr="J025450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57812" y="5886096"/>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141071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9811" y="40041"/>
            <a:ext cx="8229600" cy="801354"/>
          </a:xfrm>
        </p:spPr>
        <p:txBody>
          <a:bodyPr>
            <a:normAutofit/>
          </a:bodyPr>
          <a:lstStyle/>
          <a:p>
            <a:r>
              <a:rPr lang="ru-RU" b="1" dirty="0" smtClean="0">
                <a:solidFill>
                  <a:srgbClr val="C00000"/>
                </a:solidFill>
                <a:latin typeface="Times New Roman" pitchFamily="18" charset="0"/>
                <a:cs typeface="Times New Roman" pitchFamily="18" charset="0"/>
              </a:rPr>
              <a:t>Виды резьбы</a:t>
            </a:r>
            <a:endParaRPr lang="ru-RU" b="1"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179512" y="964823"/>
            <a:ext cx="8820980" cy="5668533"/>
          </a:xfrm>
        </p:spPr>
        <p:txBody>
          <a:bodyPr/>
          <a:lstStyle/>
          <a:p>
            <a:pPr>
              <a:buNone/>
            </a:pPr>
            <a:r>
              <a:rPr lang="ru-RU" dirty="0" smtClean="0"/>
              <a:t>                                 </a:t>
            </a:r>
          </a:p>
          <a:p>
            <a:pPr>
              <a:buNone/>
            </a:pPr>
            <a:r>
              <a:rPr lang="ru-RU" dirty="0" smtClean="0"/>
              <a:t>                                               </a:t>
            </a:r>
          </a:p>
          <a:p>
            <a:pPr>
              <a:buNone/>
            </a:pPr>
            <a:endParaRPr lang="ru-RU" dirty="0" smtClean="0"/>
          </a:p>
          <a:p>
            <a:pPr>
              <a:buNone/>
            </a:pPr>
            <a:r>
              <a:rPr lang="ru-RU" dirty="0" smtClean="0"/>
              <a:t>                                               </a:t>
            </a:r>
          </a:p>
          <a:p>
            <a:pPr>
              <a:buNone/>
            </a:pPr>
            <a:endParaRPr lang="ru-RU" dirty="0" smtClean="0"/>
          </a:p>
          <a:p>
            <a:pPr>
              <a:buNone/>
            </a:pPr>
            <a:r>
              <a:rPr lang="ru-RU" dirty="0" smtClean="0"/>
              <a:t>                                              </a:t>
            </a:r>
          </a:p>
          <a:p>
            <a:pPr>
              <a:buNone/>
            </a:pPr>
            <a:endParaRPr lang="ru-RU" dirty="0" smtClean="0"/>
          </a:p>
          <a:p>
            <a:pPr>
              <a:buNone/>
            </a:pPr>
            <a:r>
              <a:rPr lang="ru-RU" dirty="0" smtClean="0"/>
              <a:t>                                                  </a:t>
            </a:r>
          </a:p>
          <a:p>
            <a:endParaRPr lang="ru-RU" dirty="0"/>
          </a:p>
        </p:txBody>
      </p:sp>
      <p:pic>
        <p:nvPicPr>
          <p:cNvPr id="4" name="Рисунок 3" descr="Рисунок5"/>
          <p:cNvPicPr/>
          <p:nvPr/>
        </p:nvPicPr>
        <p:blipFill>
          <a:blip r:embed="rId2">
            <a:clrChange>
              <a:clrFrom>
                <a:srgbClr val="FFFFFF"/>
              </a:clrFrom>
              <a:clrTo>
                <a:srgbClr val="FFFFFF">
                  <a:alpha val="0"/>
                </a:srgbClr>
              </a:clrTo>
            </a:clrChange>
          </a:blip>
          <a:srcRect l="5185" r="13593"/>
          <a:stretch>
            <a:fillRect/>
          </a:stretch>
        </p:blipFill>
        <p:spPr bwMode="auto">
          <a:xfrm>
            <a:off x="928662" y="1116792"/>
            <a:ext cx="3067274" cy="802918"/>
          </a:xfrm>
          <a:prstGeom prst="rect">
            <a:avLst/>
          </a:prstGeom>
          <a:noFill/>
        </p:spPr>
      </p:pic>
      <p:pic>
        <p:nvPicPr>
          <p:cNvPr id="5" name="Рисунок 4" descr="Безымянный"/>
          <p:cNvPicPr/>
          <p:nvPr/>
        </p:nvPicPr>
        <p:blipFill>
          <a:blip r:embed="rId3">
            <a:clrChange>
              <a:clrFrom>
                <a:srgbClr val="FFFFFF"/>
              </a:clrFrom>
              <a:clrTo>
                <a:srgbClr val="FFFFFF">
                  <a:alpha val="0"/>
                </a:srgbClr>
              </a:clrTo>
            </a:clrChange>
          </a:blip>
          <a:srcRect l="10886" t="24945" r="10951" b="46248"/>
          <a:stretch>
            <a:fillRect/>
          </a:stretch>
        </p:blipFill>
        <p:spPr bwMode="auto">
          <a:xfrm>
            <a:off x="866751" y="2116923"/>
            <a:ext cx="3133510" cy="879538"/>
          </a:xfrm>
          <a:prstGeom prst="rect">
            <a:avLst/>
          </a:prstGeom>
          <a:noFill/>
        </p:spPr>
      </p:pic>
      <p:pic>
        <p:nvPicPr>
          <p:cNvPr id="6" name="Рисунок 5" descr="Рисунок6"/>
          <p:cNvPicPr/>
          <p:nvPr/>
        </p:nvPicPr>
        <p:blipFill>
          <a:blip r:embed="rId4">
            <a:clrChange>
              <a:clrFrom>
                <a:srgbClr val="FFFFFF"/>
              </a:clrFrom>
              <a:clrTo>
                <a:srgbClr val="FFFFFF">
                  <a:alpha val="0"/>
                </a:srgbClr>
              </a:clrTo>
            </a:clrChange>
          </a:blip>
          <a:srcRect l="16924" t="22667" r="13287" b="21889"/>
          <a:stretch>
            <a:fillRect/>
          </a:stretch>
        </p:blipFill>
        <p:spPr bwMode="auto">
          <a:xfrm>
            <a:off x="928662" y="3071810"/>
            <a:ext cx="2923258" cy="724734"/>
          </a:xfrm>
          <a:prstGeom prst="rect">
            <a:avLst/>
          </a:prstGeom>
          <a:noFill/>
        </p:spPr>
      </p:pic>
      <p:pic>
        <p:nvPicPr>
          <p:cNvPr id="7" name="Рисунок 6" descr="Рисунок7"/>
          <p:cNvPicPr/>
          <p:nvPr/>
        </p:nvPicPr>
        <p:blipFill>
          <a:blip r:embed="rId5">
            <a:clrChange>
              <a:clrFrom>
                <a:srgbClr val="FFFFFF"/>
              </a:clrFrom>
              <a:clrTo>
                <a:srgbClr val="FFFFFF">
                  <a:alpha val="0"/>
                </a:srgbClr>
              </a:clrTo>
            </a:clrChange>
          </a:blip>
          <a:srcRect/>
          <a:stretch>
            <a:fillRect/>
          </a:stretch>
        </p:blipFill>
        <p:spPr bwMode="auto">
          <a:xfrm>
            <a:off x="642910" y="5357826"/>
            <a:ext cx="3533046" cy="1000132"/>
          </a:xfrm>
          <a:prstGeom prst="rect">
            <a:avLst/>
          </a:prstGeom>
          <a:noFill/>
        </p:spPr>
      </p:pic>
      <p:sp>
        <p:nvSpPr>
          <p:cNvPr id="8" name="TextBox 7"/>
          <p:cNvSpPr txBox="1"/>
          <p:nvPr/>
        </p:nvSpPr>
        <p:spPr>
          <a:xfrm>
            <a:off x="4774341" y="1023548"/>
            <a:ext cx="1189842" cy="923330"/>
          </a:xfrm>
          <a:prstGeom prst="rect">
            <a:avLst/>
          </a:prstGeom>
          <a:noFill/>
        </p:spPr>
        <p:txBody>
          <a:bodyPr wrap="square" rtlCol="0">
            <a:spAutoFit/>
          </a:bodyPr>
          <a:lstStyle/>
          <a:p>
            <a:r>
              <a:rPr lang="ru-RU" sz="5400" b="1" dirty="0" smtClean="0">
                <a:solidFill>
                  <a:srgbClr val="FF0000"/>
                </a:solidFill>
              </a:rPr>
              <a:t>-?</a:t>
            </a:r>
            <a:endParaRPr lang="ru-RU" sz="5400" b="1" dirty="0">
              <a:solidFill>
                <a:srgbClr val="FF0000"/>
              </a:solidFill>
            </a:endParaRPr>
          </a:p>
        </p:txBody>
      </p:sp>
      <p:sp>
        <p:nvSpPr>
          <p:cNvPr id="9" name="TextBox 8"/>
          <p:cNvSpPr txBox="1"/>
          <p:nvPr/>
        </p:nvSpPr>
        <p:spPr>
          <a:xfrm>
            <a:off x="4786314" y="2005604"/>
            <a:ext cx="973248" cy="923330"/>
          </a:xfrm>
          <a:prstGeom prst="rect">
            <a:avLst/>
          </a:prstGeom>
          <a:noFill/>
        </p:spPr>
        <p:txBody>
          <a:bodyPr wrap="square" rtlCol="0">
            <a:spAutoFit/>
          </a:bodyPr>
          <a:lstStyle/>
          <a:p>
            <a:r>
              <a:rPr lang="ru-RU" sz="5400" b="1" dirty="0" smtClean="0">
                <a:solidFill>
                  <a:srgbClr val="FF0000"/>
                </a:solidFill>
              </a:rPr>
              <a:t>-?</a:t>
            </a:r>
            <a:endParaRPr lang="ru-RU" sz="5400" b="1" dirty="0">
              <a:solidFill>
                <a:srgbClr val="FF0000"/>
              </a:solidFill>
            </a:endParaRPr>
          </a:p>
        </p:txBody>
      </p:sp>
      <p:sp>
        <p:nvSpPr>
          <p:cNvPr id="10" name="TextBox 9"/>
          <p:cNvSpPr txBox="1"/>
          <p:nvPr/>
        </p:nvSpPr>
        <p:spPr>
          <a:xfrm>
            <a:off x="4876324" y="2928934"/>
            <a:ext cx="1009822" cy="923330"/>
          </a:xfrm>
          <a:prstGeom prst="rect">
            <a:avLst/>
          </a:prstGeom>
          <a:noFill/>
        </p:spPr>
        <p:txBody>
          <a:bodyPr wrap="square" rtlCol="0">
            <a:spAutoFit/>
          </a:bodyPr>
          <a:lstStyle/>
          <a:p>
            <a:r>
              <a:rPr lang="ru-RU" sz="5400" b="1" dirty="0" smtClean="0">
                <a:solidFill>
                  <a:srgbClr val="FF0000"/>
                </a:solidFill>
              </a:rPr>
              <a:t>-?</a:t>
            </a:r>
            <a:endParaRPr lang="ru-RU" sz="5400" b="1" dirty="0">
              <a:solidFill>
                <a:srgbClr val="FF0000"/>
              </a:solidFill>
            </a:endParaRPr>
          </a:p>
        </p:txBody>
      </p:sp>
      <p:sp>
        <p:nvSpPr>
          <p:cNvPr id="11" name="TextBox 10"/>
          <p:cNvSpPr txBox="1"/>
          <p:nvPr/>
        </p:nvSpPr>
        <p:spPr>
          <a:xfrm>
            <a:off x="4880167" y="5349329"/>
            <a:ext cx="1044686" cy="923330"/>
          </a:xfrm>
          <a:prstGeom prst="rect">
            <a:avLst/>
          </a:prstGeom>
          <a:noFill/>
        </p:spPr>
        <p:txBody>
          <a:bodyPr wrap="square" rtlCol="0">
            <a:spAutoFit/>
          </a:bodyPr>
          <a:lstStyle/>
          <a:p>
            <a:r>
              <a:rPr lang="ru-RU" sz="5400" b="1" dirty="0" smtClean="0">
                <a:solidFill>
                  <a:srgbClr val="FF0000"/>
                </a:solidFill>
              </a:rPr>
              <a:t>-?</a:t>
            </a:r>
            <a:endParaRPr lang="ru-RU" sz="5400" b="1" dirty="0">
              <a:solidFill>
                <a:srgbClr val="FF0000"/>
              </a:solidFill>
            </a:endParaRPr>
          </a:p>
        </p:txBody>
      </p:sp>
      <p:pic>
        <p:nvPicPr>
          <p:cNvPr id="1026" name="Picture 2" descr="D:\школа\изо черчение\черчение\открыт урок черчение\1.jpg"/>
          <p:cNvPicPr>
            <a:picLocks noChangeAspect="1" noChangeArrowheads="1"/>
          </p:cNvPicPr>
          <p:nvPr/>
        </p:nvPicPr>
        <p:blipFill>
          <a:blip r:embed="rId6"/>
          <a:srcRect/>
          <a:stretch>
            <a:fillRect/>
          </a:stretch>
        </p:blipFill>
        <p:spPr bwMode="auto">
          <a:xfrm>
            <a:off x="928662" y="4071942"/>
            <a:ext cx="3133510" cy="905230"/>
          </a:xfrm>
          <a:prstGeom prst="rect">
            <a:avLst/>
          </a:prstGeom>
          <a:noFill/>
        </p:spPr>
      </p:pic>
      <p:sp>
        <p:nvSpPr>
          <p:cNvPr id="13" name="TextBox 12"/>
          <p:cNvSpPr txBox="1"/>
          <p:nvPr/>
        </p:nvSpPr>
        <p:spPr>
          <a:xfrm>
            <a:off x="4843593" y="4143380"/>
            <a:ext cx="1081260" cy="923330"/>
          </a:xfrm>
          <a:prstGeom prst="rect">
            <a:avLst/>
          </a:prstGeom>
          <a:noFill/>
        </p:spPr>
        <p:txBody>
          <a:bodyPr wrap="square" rtlCol="0">
            <a:spAutoFit/>
          </a:bodyPr>
          <a:lstStyle/>
          <a:p>
            <a:r>
              <a:rPr lang="ru-RU" sz="5400" b="1" dirty="0" smtClean="0">
                <a:solidFill>
                  <a:srgbClr val="FF0000"/>
                </a:solidFill>
              </a:rPr>
              <a:t>-?</a:t>
            </a:r>
            <a:endParaRPr lang="ru-RU" sz="5400" b="1" dirty="0">
              <a:solidFill>
                <a:srgbClr val="FF0000"/>
              </a:solidFill>
            </a:endParaRPr>
          </a:p>
        </p:txBody>
      </p:sp>
      <p:pic>
        <p:nvPicPr>
          <p:cNvPr id="14" name="Picture 10" descr="J0254500"/>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8128000" y="22755"/>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1020185"/>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524" y="145953"/>
            <a:ext cx="8229600" cy="510334"/>
          </a:xfrm>
        </p:spPr>
        <p:txBody>
          <a:bodyPr>
            <a:noAutofit/>
          </a:bodyPr>
          <a:lstStyle/>
          <a:p>
            <a:r>
              <a:rPr lang="ru-RU" b="1" dirty="0" smtClean="0">
                <a:solidFill>
                  <a:srgbClr val="C00000"/>
                </a:solidFill>
                <a:latin typeface="Times New Roman" pitchFamily="18" charset="0"/>
                <a:cs typeface="Times New Roman" pitchFamily="18" charset="0"/>
              </a:rPr>
              <a:t>Виды резьбы</a:t>
            </a:r>
            <a:endParaRPr lang="ru-RU" b="1" dirty="0">
              <a:solidFill>
                <a:srgbClr val="C00000"/>
              </a:solidFill>
              <a:latin typeface="Times New Roman" pitchFamily="18" charset="0"/>
              <a:cs typeface="Times New Roman" pitchFamily="18" charset="0"/>
            </a:endParaRPr>
          </a:p>
        </p:txBody>
      </p:sp>
      <p:sp>
        <p:nvSpPr>
          <p:cNvPr id="3" name="Содержимое 2"/>
          <p:cNvSpPr>
            <a:spLocks noGrp="1"/>
          </p:cNvSpPr>
          <p:nvPr>
            <p:ph idx="1"/>
          </p:nvPr>
        </p:nvSpPr>
        <p:spPr>
          <a:xfrm>
            <a:off x="457200" y="1214422"/>
            <a:ext cx="8229600" cy="5110178"/>
          </a:xfrm>
        </p:spPr>
        <p:txBody>
          <a:bodyPr/>
          <a:lstStyle/>
          <a:p>
            <a:pPr>
              <a:buNone/>
            </a:pPr>
            <a:r>
              <a:rPr lang="ru-RU" dirty="0" smtClean="0"/>
              <a:t>                                 </a:t>
            </a:r>
          </a:p>
          <a:p>
            <a:pPr>
              <a:buNone/>
            </a:pPr>
            <a:r>
              <a:rPr lang="ru-RU" dirty="0" smtClean="0"/>
              <a:t>                                               </a:t>
            </a:r>
          </a:p>
          <a:p>
            <a:pPr>
              <a:buNone/>
            </a:pPr>
            <a:endParaRPr lang="ru-RU" dirty="0" smtClean="0"/>
          </a:p>
          <a:p>
            <a:pPr>
              <a:buNone/>
            </a:pPr>
            <a:r>
              <a:rPr lang="ru-RU" dirty="0" smtClean="0"/>
              <a:t>                                               </a:t>
            </a:r>
          </a:p>
          <a:p>
            <a:pPr>
              <a:buNone/>
            </a:pPr>
            <a:endParaRPr lang="ru-RU" dirty="0" smtClean="0"/>
          </a:p>
          <a:p>
            <a:pPr>
              <a:buNone/>
            </a:pPr>
            <a:r>
              <a:rPr lang="ru-RU" dirty="0" smtClean="0"/>
              <a:t>                                              </a:t>
            </a:r>
          </a:p>
          <a:p>
            <a:pPr>
              <a:buNone/>
            </a:pPr>
            <a:endParaRPr lang="ru-RU" dirty="0" smtClean="0"/>
          </a:p>
          <a:p>
            <a:pPr>
              <a:buNone/>
            </a:pPr>
            <a:r>
              <a:rPr lang="ru-RU" dirty="0" smtClean="0"/>
              <a:t>                                                  </a:t>
            </a:r>
          </a:p>
          <a:p>
            <a:endParaRPr lang="ru-RU" dirty="0"/>
          </a:p>
        </p:txBody>
      </p:sp>
      <p:pic>
        <p:nvPicPr>
          <p:cNvPr id="4" name="Рисунок 3" descr="Рисунок5"/>
          <p:cNvPicPr/>
          <p:nvPr/>
        </p:nvPicPr>
        <p:blipFill>
          <a:blip r:embed="rId2">
            <a:clrChange>
              <a:clrFrom>
                <a:srgbClr val="FFFFFF"/>
              </a:clrFrom>
              <a:clrTo>
                <a:srgbClr val="FFFFFF">
                  <a:alpha val="0"/>
                </a:srgbClr>
              </a:clrTo>
            </a:clrChange>
          </a:blip>
          <a:srcRect l="5185" r="13593"/>
          <a:stretch>
            <a:fillRect/>
          </a:stretch>
        </p:blipFill>
        <p:spPr bwMode="auto">
          <a:xfrm>
            <a:off x="1000100" y="1357298"/>
            <a:ext cx="2857520" cy="928694"/>
          </a:xfrm>
          <a:prstGeom prst="rect">
            <a:avLst/>
          </a:prstGeom>
          <a:noFill/>
        </p:spPr>
      </p:pic>
      <p:pic>
        <p:nvPicPr>
          <p:cNvPr id="5" name="Рисунок 4" descr="Безымянный"/>
          <p:cNvPicPr/>
          <p:nvPr/>
        </p:nvPicPr>
        <p:blipFill>
          <a:blip r:embed="rId3">
            <a:clrChange>
              <a:clrFrom>
                <a:srgbClr val="FFFFFF"/>
              </a:clrFrom>
              <a:clrTo>
                <a:srgbClr val="FFFFFF">
                  <a:alpha val="0"/>
                </a:srgbClr>
              </a:clrTo>
            </a:clrChange>
          </a:blip>
          <a:srcRect l="10886" t="24945" r="10951" b="46248"/>
          <a:stretch>
            <a:fillRect/>
          </a:stretch>
        </p:blipFill>
        <p:spPr bwMode="auto">
          <a:xfrm>
            <a:off x="857224" y="2357430"/>
            <a:ext cx="3214710" cy="933011"/>
          </a:xfrm>
          <a:prstGeom prst="rect">
            <a:avLst/>
          </a:prstGeom>
          <a:noFill/>
        </p:spPr>
      </p:pic>
      <p:pic>
        <p:nvPicPr>
          <p:cNvPr id="6" name="Рисунок 5" descr="Рисунок6"/>
          <p:cNvPicPr/>
          <p:nvPr/>
        </p:nvPicPr>
        <p:blipFill>
          <a:blip r:embed="rId4">
            <a:clrChange>
              <a:clrFrom>
                <a:srgbClr val="FFFFFF"/>
              </a:clrFrom>
              <a:clrTo>
                <a:srgbClr val="FFFFFF">
                  <a:alpha val="0"/>
                </a:srgbClr>
              </a:clrTo>
            </a:clrChange>
          </a:blip>
          <a:srcRect l="16924" t="22667" r="13287" b="21889"/>
          <a:stretch>
            <a:fillRect/>
          </a:stretch>
        </p:blipFill>
        <p:spPr bwMode="auto">
          <a:xfrm>
            <a:off x="642910" y="3500438"/>
            <a:ext cx="3500462" cy="875196"/>
          </a:xfrm>
          <a:prstGeom prst="rect">
            <a:avLst/>
          </a:prstGeom>
          <a:noFill/>
        </p:spPr>
      </p:pic>
      <p:pic>
        <p:nvPicPr>
          <p:cNvPr id="7" name="Рисунок 6" descr="Рисунок7"/>
          <p:cNvPicPr/>
          <p:nvPr/>
        </p:nvPicPr>
        <p:blipFill>
          <a:blip r:embed="rId5">
            <a:clrChange>
              <a:clrFrom>
                <a:srgbClr val="FFFFFF"/>
              </a:clrFrom>
              <a:clrTo>
                <a:srgbClr val="FFFFFF">
                  <a:alpha val="0"/>
                </a:srgbClr>
              </a:clrTo>
            </a:clrChange>
          </a:blip>
          <a:srcRect/>
          <a:stretch>
            <a:fillRect/>
          </a:stretch>
        </p:blipFill>
        <p:spPr bwMode="auto">
          <a:xfrm>
            <a:off x="928662" y="5643578"/>
            <a:ext cx="2857520" cy="857256"/>
          </a:xfrm>
          <a:prstGeom prst="rect">
            <a:avLst/>
          </a:prstGeom>
          <a:noFill/>
        </p:spPr>
      </p:pic>
      <p:sp>
        <p:nvSpPr>
          <p:cNvPr id="8" name="TextBox 7"/>
          <p:cNvSpPr txBox="1"/>
          <p:nvPr/>
        </p:nvSpPr>
        <p:spPr>
          <a:xfrm>
            <a:off x="4786314" y="1288542"/>
            <a:ext cx="1117834" cy="923330"/>
          </a:xfrm>
          <a:prstGeom prst="rect">
            <a:avLst/>
          </a:prstGeom>
          <a:noFill/>
        </p:spPr>
        <p:txBody>
          <a:bodyPr wrap="square" rtlCol="0">
            <a:spAutoFit/>
          </a:bodyPr>
          <a:lstStyle/>
          <a:p>
            <a:r>
              <a:rPr lang="ru-RU" sz="5400" b="1" dirty="0" smtClean="0">
                <a:solidFill>
                  <a:srgbClr val="FF0000"/>
                </a:solidFill>
              </a:rPr>
              <a:t>-?</a:t>
            </a:r>
            <a:endParaRPr lang="ru-RU" sz="5400" b="1" dirty="0">
              <a:solidFill>
                <a:srgbClr val="FF0000"/>
              </a:solidFill>
            </a:endParaRPr>
          </a:p>
        </p:txBody>
      </p:sp>
      <p:sp>
        <p:nvSpPr>
          <p:cNvPr id="9" name="TextBox 8"/>
          <p:cNvSpPr txBox="1"/>
          <p:nvPr/>
        </p:nvSpPr>
        <p:spPr>
          <a:xfrm>
            <a:off x="4786314" y="2357430"/>
            <a:ext cx="951524" cy="923330"/>
          </a:xfrm>
          <a:prstGeom prst="rect">
            <a:avLst/>
          </a:prstGeom>
          <a:noFill/>
        </p:spPr>
        <p:txBody>
          <a:bodyPr wrap="square" rtlCol="0">
            <a:spAutoFit/>
          </a:bodyPr>
          <a:lstStyle/>
          <a:p>
            <a:r>
              <a:rPr lang="ru-RU" sz="5400" b="1" dirty="0" smtClean="0">
                <a:solidFill>
                  <a:srgbClr val="FF0000"/>
                </a:solidFill>
              </a:rPr>
              <a:t>-?</a:t>
            </a:r>
            <a:endParaRPr lang="ru-RU" sz="5400" b="1" dirty="0">
              <a:solidFill>
                <a:srgbClr val="FF0000"/>
              </a:solidFill>
            </a:endParaRPr>
          </a:p>
        </p:txBody>
      </p:sp>
      <p:sp>
        <p:nvSpPr>
          <p:cNvPr id="10" name="TextBox 9"/>
          <p:cNvSpPr txBox="1"/>
          <p:nvPr/>
        </p:nvSpPr>
        <p:spPr>
          <a:xfrm>
            <a:off x="4786314" y="3500438"/>
            <a:ext cx="951524" cy="923330"/>
          </a:xfrm>
          <a:prstGeom prst="rect">
            <a:avLst/>
          </a:prstGeom>
          <a:noFill/>
        </p:spPr>
        <p:txBody>
          <a:bodyPr wrap="square" rtlCol="0">
            <a:spAutoFit/>
          </a:bodyPr>
          <a:lstStyle/>
          <a:p>
            <a:r>
              <a:rPr lang="ru-RU" sz="5400" b="1" dirty="0" smtClean="0">
                <a:solidFill>
                  <a:srgbClr val="FF0000"/>
                </a:solidFill>
              </a:rPr>
              <a:t>-?</a:t>
            </a:r>
            <a:endParaRPr lang="ru-RU" sz="5400" b="1" dirty="0">
              <a:solidFill>
                <a:srgbClr val="FF0000"/>
              </a:solidFill>
            </a:endParaRPr>
          </a:p>
        </p:txBody>
      </p:sp>
      <p:sp>
        <p:nvSpPr>
          <p:cNvPr id="11" name="TextBox 10"/>
          <p:cNvSpPr txBox="1"/>
          <p:nvPr/>
        </p:nvSpPr>
        <p:spPr>
          <a:xfrm>
            <a:off x="4786314" y="4643446"/>
            <a:ext cx="1117834" cy="923330"/>
          </a:xfrm>
          <a:prstGeom prst="rect">
            <a:avLst/>
          </a:prstGeom>
          <a:noFill/>
        </p:spPr>
        <p:txBody>
          <a:bodyPr wrap="square" rtlCol="0">
            <a:spAutoFit/>
          </a:bodyPr>
          <a:lstStyle/>
          <a:p>
            <a:r>
              <a:rPr lang="ru-RU" sz="5400" b="1" dirty="0" smtClean="0">
                <a:solidFill>
                  <a:srgbClr val="FF0000"/>
                </a:solidFill>
              </a:rPr>
              <a:t>-?</a:t>
            </a:r>
            <a:endParaRPr lang="ru-RU" sz="5400" b="1" dirty="0">
              <a:solidFill>
                <a:srgbClr val="FF0000"/>
              </a:solidFill>
            </a:endParaRPr>
          </a:p>
        </p:txBody>
      </p:sp>
      <p:sp>
        <p:nvSpPr>
          <p:cNvPr id="13" name="Прямоугольник 12"/>
          <p:cNvSpPr/>
          <p:nvPr/>
        </p:nvSpPr>
        <p:spPr>
          <a:xfrm>
            <a:off x="4643438" y="1374002"/>
            <a:ext cx="3500462" cy="64294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FF0000"/>
                </a:solidFill>
              </a:rPr>
              <a:t>Прямоугольная</a:t>
            </a:r>
            <a:endParaRPr lang="ru-RU" sz="2800" b="1" dirty="0">
              <a:solidFill>
                <a:srgbClr val="FF0000"/>
              </a:solidFill>
            </a:endParaRPr>
          </a:p>
        </p:txBody>
      </p:sp>
      <p:sp>
        <p:nvSpPr>
          <p:cNvPr id="14" name="Прямоугольник 13"/>
          <p:cNvSpPr/>
          <p:nvPr/>
        </p:nvSpPr>
        <p:spPr>
          <a:xfrm>
            <a:off x="4643438" y="2471096"/>
            <a:ext cx="3500462" cy="64294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FF0000"/>
                </a:solidFill>
              </a:rPr>
              <a:t>Треугольная</a:t>
            </a:r>
            <a:endParaRPr lang="ru-RU" sz="2800" b="1" dirty="0">
              <a:solidFill>
                <a:srgbClr val="FF0000"/>
              </a:solidFill>
            </a:endParaRPr>
          </a:p>
        </p:txBody>
      </p:sp>
      <p:sp>
        <p:nvSpPr>
          <p:cNvPr id="15" name="Прямоугольник 14"/>
          <p:cNvSpPr/>
          <p:nvPr/>
        </p:nvSpPr>
        <p:spPr>
          <a:xfrm>
            <a:off x="4643438" y="3571961"/>
            <a:ext cx="3500462" cy="64294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FF0000"/>
                </a:solidFill>
              </a:rPr>
              <a:t>Круглая</a:t>
            </a:r>
            <a:endParaRPr lang="ru-RU" sz="2800" b="1" dirty="0">
              <a:solidFill>
                <a:srgbClr val="FF0000"/>
              </a:solidFill>
            </a:endParaRPr>
          </a:p>
        </p:txBody>
      </p:sp>
      <p:sp>
        <p:nvSpPr>
          <p:cNvPr id="16" name="Прямоугольник 15"/>
          <p:cNvSpPr/>
          <p:nvPr/>
        </p:nvSpPr>
        <p:spPr>
          <a:xfrm>
            <a:off x="4643438" y="4712202"/>
            <a:ext cx="3500462" cy="64294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FF0000"/>
                </a:solidFill>
              </a:rPr>
              <a:t>Трапецеидальная</a:t>
            </a:r>
            <a:endParaRPr lang="ru-RU" sz="2800" b="1" dirty="0">
              <a:solidFill>
                <a:srgbClr val="FF0000"/>
              </a:solidFill>
            </a:endParaRPr>
          </a:p>
        </p:txBody>
      </p:sp>
      <p:pic>
        <p:nvPicPr>
          <p:cNvPr id="17" name="Picture 2" descr="C:\Users\Ольга\Pictures\2010-01-18\IMAGE0104.JPG"/>
          <p:cNvPicPr>
            <a:picLocks noChangeAspect="1" noChangeArrowheads="1"/>
          </p:cNvPicPr>
          <p:nvPr/>
        </p:nvPicPr>
        <p:blipFill>
          <a:blip r:embed="rId6"/>
          <a:srcRect t="3849" b="74982"/>
          <a:stretch>
            <a:fillRect/>
          </a:stretch>
        </p:blipFill>
        <p:spPr bwMode="auto">
          <a:xfrm>
            <a:off x="868627" y="2290064"/>
            <a:ext cx="3214710" cy="1143008"/>
          </a:xfrm>
          <a:prstGeom prst="rect">
            <a:avLst/>
          </a:prstGeom>
          <a:noFill/>
          <a:ln w="9525">
            <a:noFill/>
            <a:miter lim="800000"/>
            <a:headEnd/>
            <a:tailEnd/>
          </a:ln>
        </p:spPr>
      </p:pic>
      <p:pic>
        <p:nvPicPr>
          <p:cNvPr id="18" name="Picture 3" descr="C:\Users\Ольга\Pictures\2010-01-18\IMAGE0104.JPG"/>
          <p:cNvPicPr>
            <a:picLocks noChangeAspect="1" noChangeArrowheads="1"/>
          </p:cNvPicPr>
          <p:nvPr/>
        </p:nvPicPr>
        <p:blipFill>
          <a:blip r:embed="rId6"/>
          <a:srcRect t="78373" b="677"/>
          <a:stretch>
            <a:fillRect/>
          </a:stretch>
        </p:blipFill>
        <p:spPr bwMode="auto">
          <a:xfrm>
            <a:off x="928662" y="1265871"/>
            <a:ext cx="2928958" cy="1000132"/>
          </a:xfrm>
          <a:prstGeom prst="rect">
            <a:avLst/>
          </a:prstGeom>
          <a:noFill/>
          <a:ln w="9525">
            <a:noFill/>
            <a:miter lim="800000"/>
            <a:headEnd/>
            <a:tailEnd/>
          </a:ln>
        </p:spPr>
      </p:pic>
      <p:pic>
        <p:nvPicPr>
          <p:cNvPr id="19" name="Picture 3" descr="C:\Users\Ольга\Pictures\2010-01-18\IMAGE0104.JPG"/>
          <p:cNvPicPr>
            <a:picLocks noChangeAspect="1" noChangeArrowheads="1"/>
          </p:cNvPicPr>
          <p:nvPr/>
        </p:nvPicPr>
        <p:blipFill>
          <a:blip r:embed="rId6"/>
          <a:srcRect t="52661" b="26245"/>
          <a:stretch>
            <a:fillRect/>
          </a:stretch>
        </p:blipFill>
        <p:spPr bwMode="auto">
          <a:xfrm>
            <a:off x="857224" y="3429000"/>
            <a:ext cx="3216873" cy="1051581"/>
          </a:xfrm>
          <a:prstGeom prst="rect">
            <a:avLst/>
          </a:prstGeom>
          <a:noFill/>
          <a:ln w="9525">
            <a:noFill/>
            <a:miter lim="800000"/>
            <a:headEnd/>
            <a:tailEnd/>
          </a:ln>
        </p:spPr>
      </p:pic>
      <p:pic>
        <p:nvPicPr>
          <p:cNvPr id="22" name="Picture 2" descr="D:\школа\изо черчение\черчение\открыт урок черчение\1.jpg"/>
          <p:cNvPicPr>
            <a:picLocks noChangeAspect="1" noChangeArrowheads="1"/>
          </p:cNvPicPr>
          <p:nvPr/>
        </p:nvPicPr>
        <p:blipFill>
          <a:blip r:embed="rId7"/>
          <a:srcRect/>
          <a:stretch>
            <a:fillRect/>
          </a:stretch>
        </p:blipFill>
        <p:spPr bwMode="auto">
          <a:xfrm>
            <a:off x="1142976" y="4643446"/>
            <a:ext cx="2571768" cy="742950"/>
          </a:xfrm>
          <a:prstGeom prst="rect">
            <a:avLst/>
          </a:prstGeom>
          <a:noFill/>
        </p:spPr>
      </p:pic>
      <p:sp>
        <p:nvSpPr>
          <p:cNvPr id="23" name="TextBox 22"/>
          <p:cNvSpPr txBox="1"/>
          <p:nvPr/>
        </p:nvSpPr>
        <p:spPr>
          <a:xfrm>
            <a:off x="4786314" y="5643578"/>
            <a:ext cx="951524" cy="923330"/>
          </a:xfrm>
          <a:prstGeom prst="rect">
            <a:avLst/>
          </a:prstGeom>
          <a:noFill/>
        </p:spPr>
        <p:txBody>
          <a:bodyPr wrap="square" rtlCol="0">
            <a:spAutoFit/>
          </a:bodyPr>
          <a:lstStyle/>
          <a:p>
            <a:r>
              <a:rPr lang="ru-RU" sz="5400" b="1" dirty="0" smtClean="0">
                <a:solidFill>
                  <a:srgbClr val="FF0000"/>
                </a:solidFill>
              </a:rPr>
              <a:t>-?</a:t>
            </a:r>
            <a:endParaRPr lang="ru-RU" sz="5400" b="1" dirty="0">
              <a:solidFill>
                <a:srgbClr val="FF0000"/>
              </a:solidFill>
            </a:endParaRPr>
          </a:p>
        </p:txBody>
      </p:sp>
      <p:sp>
        <p:nvSpPr>
          <p:cNvPr id="21" name="Прямоугольник 20"/>
          <p:cNvSpPr/>
          <p:nvPr/>
        </p:nvSpPr>
        <p:spPr>
          <a:xfrm>
            <a:off x="4643438" y="5765019"/>
            <a:ext cx="3500462" cy="64294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rgbClr val="FF0000"/>
                </a:solidFill>
              </a:rPr>
              <a:t>Упорная</a:t>
            </a:r>
            <a:endParaRPr lang="ru-RU" sz="2800" b="1" dirty="0">
              <a:solidFill>
                <a:srgbClr val="FF0000"/>
              </a:solidFill>
            </a:endParaRPr>
          </a:p>
        </p:txBody>
      </p:sp>
      <p:pic>
        <p:nvPicPr>
          <p:cNvPr id="20" name="Picture 2" descr="C:\Users\Ольга\Pictures\2010-01-18\IMAGE0104.JPG"/>
          <p:cNvPicPr>
            <a:picLocks noChangeAspect="1" noChangeArrowheads="1"/>
          </p:cNvPicPr>
          <p:nvPr/>
        </p:nvPicPr>
        <p:blipFill>
          <a:blip r:embed="rId6"/>
          <a:srcRect t="28958" r="13408" b="51247"/>
          <a:stretch>
            <a:fillRect/>
          </a:stretch>
        </p:blipFill>
        <p:spPr bwMode="auto">
          <a:xfrm>
            <a:off x="928662" y="4500570"/>
            <a:ext cx="2928958" cy="1174719"/>
          </a:xfrm>
          <a:prstGeom prst="rect">
            <a:avLst/>
          </a:prstGeom>
          <a:noFill/>
          <a:ln w="9525">
            <a:noFill/>
            <a:miter lim="800000"/>
            <a:headEnd/>
            <a:tailEnd/>
          </a:ln>
        </p:spPr>
      </p:pic>
      <p:pic>
        <p:nvPicPr>
          <p:cNvPr id="24" name="Picture 10" descr="J0254500"/>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8128000" y="22755"/>
            <a:ext cx="952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8901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linds(horizontal)">
                                      <p:cBhvr>
                                        <p:cTn id="7" dur="500"/>
                                        <p:tgtEl>
                                          <p:spTgt spid="1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linds(horizontal)">
                                      <p:cBhvr>
                                        <p:cTn id="10" dur="500"/>
                                        <p:tgtEl>
                                          <p:spTgt spid="14"/>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linds(horizontal)">
                                      <p:cBhvr>
                                        <p:cTn id="13" dur="500"/>
                                        <p:tgtEl>
                                          <p:spTgt spid="1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linds(horizont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16"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ox(in)">
                                      <p:cBhvr>
                                        <p:cTn id="24" dur="500"/>
                                        <p:tgtEl>
                                          <p:spTgt spid="18"/>
                                        </p:tgtEl>
                                      </p:cBhvr>
                                    </p:animEffect>
                                  </p:childTnLst>
                                </p:cTn>
                              </p:par>
                              <p:par>
                                <p:cTn id="25" presetID="4" presetClass="entr" presetSubtype="16"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ox(in)">
                                      <p:cBhvr>
                                        <p:cTn id="27" dur="500"/>
                                        <p:tgtEl>
                                          <p:spTgt spid="17"/>
                                        </p:tgtEl>
                                      </p:cBhvr>
                                    </p:animEffect>
                                  </p:childTnLst>
                                </p:cTn>
                              </p:par>
                              <p:par>
                                <p:cTn id="28" presetID="4" presetClass="entr" presetSubtype="16"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ox(in)">
                                      <p:cBhvr>
                                        <p:cTn id="30" dur="500"/>
                                        <p:tgtEl>
                                          <p:spTgt spid="19"/>
                                        </p:tgtEl>
                                      </p:cBhvr>
                                    </p:animEffect>
                                  </p:childTnLst>
                                </p:cTn>
                              </p:par>
                              <p:par>
                                <p:cTn id="31" presetID="4" presetClass="entr" presetSubtype="16"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box(in)">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21" grpId="0" animBg="1"/>
    </p:bldLst>
  </p:timing>
</p:sld>
</file>

<file path=ppt/slides/slide1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Номер слайда 5"/>
          <p:cNvSpPr>
            <a:spLocks noGrp="1"/>
          </p:cNvSpPr>
          <p:nvPr>
            <p:ph type="sldNum" sz="quarter" idx="12"/>
          </p:nvPr>
        </p:nvSpPr>
        <p:spPr/>
        <p:txBody>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fld id="{4C8AB23F-4B20-4507-A54C-3FA5829D68FD}" type="slidenum">
              <a:rPr lang="ru-RU" altLang="ru-RU">
                <a:latin typeface="Arial" panose="020B0604020202020204" pitchFamily="34" charset="0"/>
              </a:rPr>
              <a:pPr eaLnBrk="1" hangingPunct="1"/>
              <a:t>127</a:t>
            </a:fld>
            <a:endParaRPr lang="ru-RU" altLang="ru-RU">
              <a:latin typeface="Arial" panose="020B0604020202020204" pitchFamily="34" charset="0"/>
            </a:endParaRPr>
          </a:p>
        </p:txBody>
      </p:sp>
      <p:sp>
        <p:nvSpPr>
          <p:cNvPr id="176130" name="Rectangle 2"/>
          <p:cNvSpPr>
            <a:spLocks noGrp="1" noChangeArrowheads="1"/>
          </p:cNvSpPr>
          <p:nvPr>
            <p:ph type="title"/>
          </p:nvPr>
        </p:nvSpPr>
        <p:spPr>
          <a:xfrm>
            <a:off x="611188" y="225425"/>
            <a:ext cx="7793037" cy="1079500"/>
          </a:xfrm>
        </p:spPr>
        <p:txBody>
          <a:bodyPr/>
          <a:lstStyle/>
          <a:p>
            <a:pPr eaLnBrk="1" hangingPunct="1">
              <a:defRPr/>
            </a:pPr>
            <a:r>
              <a:rPr lang="ru-RU" sz="2800" b="1" dirty="0" smtClean="0">
                <a:solidFill>
                  <a:srgbClr val="C00000"/>
                </a:solidFill>
              </a:rPr>
              <a:t>Рекомендуемые средства освоения дисциплины</a:t>
            </a:r>
          </a:p>
        </p:txBody>
      </p:sp>
      <p:sp>
        <p:nvSpPr>
          <p:cNvPr id="36868" name="Rectangle 3"/>
          <p:cNvSpPr>
            <a:spLocks noChangeArrowheads="1"/>
          </p:cNvSpPr>
          <p:nvPr/>
        </p:nvSpPr>
        <p:spPr bwMode="auto">
          <a:xfrm>
            <a:off x="431800" y="4292600"/>
            <a:ext cx="8424863" cy="161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sz="2000" b="1"/>
              <a:t> Электронные </a:t>
            </a:r>
          </a:p>
          <a:p>
            <a:pPr eaLnBrk="1" hangingPunct="1"/>
            <a:r>
              <a:rPr lang="ru-RU" altLang="ru-RU" sz="2000" b="1"/>
              <a:t> </a:t>
            </a:r>
          </a:p>
          <a:p>
            <a:pPr eaLnBrk="1" hangingPunct="1"/>
            <a:r>
              <a:rPr lang="ru-RU" altLang="ru-RU" sz="2000"/>
              <a:t>1. Графические пакеты Компас 3</a:t>
            </a:r>
            <a:r>
              <a:rPr lang="en-US" altLang="ru-RU" sz="2000"/>
              <a:t>D</a:t>
            </a:r>
            <a:r>
              <a:rPr lang="ru-RU" altLang="ru-RU" sz="2000"/>
              <a:t>, </a:t>
            </a:r>
            <a:r>
              <a:rPr lang="en-US" altLang="ru-RU" sz="2000"/>
              <a:t>AutoCAD</a:t>
            </a:r>
            <a:r>
              <a:rPr lang="ru-RU" altLang="ru-RU" sz="2000"/>
              <a:t>, Симплекс.</a:t>
            </a:r>
          </a:p>
          <a:p>
            <a:pPr eaLnBrk="1" hangingPunct="1"/>
            <a:r>
              <a:rPr lang="ru-RU" altLang="ru-RU" sz="2000"/>
              <a:t>2. Мультимедийный курс лекций, созданный  с использованием презентационного редактора «</a:t>
            </a:r>
            <a:r>
              <a:rPr lang="en-US" altLang="ru-RU" sz="2000"/>
              <a:t>Power Point</a:t>
            </a:r>
            <a:r>
              <a:rPr lang="ru-RU" altLang="ru-RU" sz="2000"/>
              <a:t>» и средств </a:t>
            </a:r>
            <a:r>
              <a:rPr lang="en-US" altLang="ru-RU" sz="2000"/>
              <a:t>Internet</a:t>
            </a:r>
            <a:r>
              <a:rPr lang="ru-RU" altLang="ru-RU" sz="2000"/>
              <a:t>.</a:t>
            </a:r>
          </a:p>
        </p:txBody>
      </p:sp>
      <p:sp>
        <p:nvSpPr>
          <p:cNvPr id="36869" name="Rectangle 4"/>
          <p:cNvSpPr>
            <a:spLocks noChangeArrowheads="1"/>
          </p:cNvSpPr>
          <p:nvPr/>
        </p:nvSpPr>
        <p:spPr bwMode="auto">
          <a:xfrm>
            <a:off x="250825" y="1323975"/>
            <a:ext cx="8605838"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chemeClr val="tx1"/>
                </a:solidFill>
                <a:latin typeface="Tahoma" panose="020B0604030504040204" pitchFamily="34" charset="0"/>
              </a:defRPr>
            </a:lvl1pPr>
            <a:lvl2pPr marL="742950" indent="-285750" eaLnBrk="0" hangingPunct="0">
              <a:defRPr>
                <a:solidFill>
                  <a:schemeClr val="tx1"/>
                </a:solidFill>
                <a:latin typeface="Tahoma" panose="020B0604030504040204" pitchFamily="34" charset="0"/>
              </a:defRPr>
            </a:lvl2pPr>
            <a:lvl3pPr marL="1143000" indent="-228600" eaLnBrk="0" hangingPunct="0">
              <a:defRPr>
                <a:solidFill>
                  <a:schemeClr val="tx1"/>
                </a:solidFill>
                <a:latin typeface="Tahoma" panose="020B0604030504040204" pitchFamily="34" charset="0"/>
              </a:defRPr>
            </a:lvl3pPr>
            <a:lvl4pPr marL="1600200" indent="-228600" eaLnBrk="0" hangingPunct="0">
              <a:defRPr>
                <a:solidFill>
                  <a:schemeClr val="tx1"/>
                </a:solidFill>
                <a:latin typeface="Tahoma" panose="020B0604030504040204" pitchFamily="34" charset="0"/>
              </a:defRPr>
            </a:lvl4pPr>
            <a:lvl5pPr marL="2057400" indent="-228600" eaLnBrk="0" hangingPunct="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ru-RU" altLang="ru-RU" sz="2000" b="1" dirty="0"/>
              <a:t>Бумажные </a:t>
            </a:r>
          </a:p>
          <a:p>
            <a:pPr algn="ctr" eaLnBrk="1" hangingPunct="1"/>
            <a:endParaRPr lang="ru-RU" altLang="ru-RU" sz="2000" b="1" dirty="0"/>
          </a:p>
          <a:p>
            <a:pPr eaLnBrk="1" hangingPunct="1"/>
            <a:r>
              <a:rPr lang="en-US" altLang="ru-RU" sz="2000" dirty="0"/>
              <a:t>1</a:t>
            </a:r>
            <a:r>
              <a:rPr lang="ru-RU" altLang="ru-RU" sz="2000" dirty="0"/>
              <a:t>. Бусыгина Е.Б., Соломонов К.Н., </a:t>
            </a:r>
            <a:r>
              <a:rPr lang="ru-RU" altLang="ru-RU" sz="2000" dirty="0" err="1"/>
              <a:t>Чиченёва</a:t>
            </a:r>
            <a:r>
              <a:rPr lang="ru-RU" altLang="ru-RU" sz="2000" dirty="0"/>
              <a:t> О.Н. Основы технического черчения. – М.: </a:t>
            </a:r>
            <a:r>
              <a:rPr lang="ru-RU" altLang="ru-RU" sz="2000" dirty="0" err="1"/>
              <a:t>МИСиС</a:t>
            </a:r>
            <a:r>
              <a:rPr lang="ru-RU" altLang="ru-RU" sz="2000" dirty="0"/>
              <a:t>, 2004.</a:t>
            </a:r>
          </a:p>
          <a:p>
            <a:pPr eaLnBrk="1" hangingPunct="1"/>
            <a:r>
              <a:rPr lang="en-US" altLang="ru-RU" sz="2000" dirty="0"/>
              <a:t>2</a:t>
            </a:r>
            <a:r>
              <a:rPr lang="ru-RU" altLang="ru-RU" sz="2000" dirty="0"/>
              <a:t>. </a:t>
            </a:r>
            <a:r>
              <a:rPr lang="ru-RU" altLang="ru-RU" sz="2000" dirty="0" err="1"/>
              <a:t>Чекмарёв</a:t>
            </a:r>
            <a:r>
              <a:rPr lang="ru-RU" altLang="ru-RU" sz="2000" dirty="0"/>
              <a:t>  А.А. Инженерная графика. </a:t>
            </a:r>
            <a:r>
              <a:rPr lang="ru-RU" altLang="ru-RU" dirty="0"/>
              <a:t>– </a:t>
            </a:r>
            <a:r>
              <a:rPr lang="ru-RU" altLang="ru-RU" sz="2000" dirty="0"/>
              <a:t>М.: Высшая школа, 1998. </a:t>
            </a:r>
          </a:p>
          <a:p>
            <a:pPr eaLnBrk="1" hangingPunct="1"/>
            <a:r>
              <a:rPr lang="ru-RU" altLang="ru-RU" sz="2000" dirty="0"/>
              <a:t>3. </a:t>
            </a:r>
            <a:r>
              <a:rPr lang="ru-RU" altLang="ru-RU" sz="2000" dirty="0" err="1"/>
              <a:t>Чекмарёв</a:t>
            </a:r>
            <a:r>
              <a:rPr lang="ru-RU" altLang="ru-RU" sz="2000" dirty="0"/>
              <a:t>  А.А., Осипов В.К. Справочник по машиностроительному черчению. </a:t>
            </a:r>
            <a:r>
              <a:rPr lang="ru-RU" altLang="ru-RU" dirty="0"/>
              <a:t>– </a:t>
            </a:r>
            <a:r>
              <a:rPr lang="ru-RU" altLang="ru-RU" sz="2000" dirty="0"/>
              <a:t>М.: Высшая школа, 2001. </a:t>
            </a:r>
          </a:p>
          <a:p>
            <a:pPr eaLnBrk="1" hangingPunct="1"/>
            <a:r>
              <a:rPr lang="en-US" altLang="ru-RU" sz="2000" dirty="0"/>
              <a:t>4</a:t>
            </a:r>
            <a:r>
              <a:rPr lang="ru-RU" altLang="ru-RU" sz="2000" dirty="0"/>
              <a:t>. Сборник «Национальные стандарты». ЕСКД</a:t>
            </a:r>
            <a:r>
              <a:rPr lang="ru-RU" altLang="ru-RU" sz="2000" dirty="0">
                <a:sym typeface="Symbol" panose="05050102010706020507" pitchFamily="18" charset="2"/>
              </a:rPr>
              <a:t>. </a:t>
            </a:r>
            <a:r>
              <a:rPr lang="ru-RU" altLang="ru-RU" sz="2000" dirty="0"/>
              <a:t>ГОСТы 2.301-68 </a:t>
            </a:r>
            <a:r>
              <a:rPr lang="ru-RU" altLang="ru-RU" sz="2000" dirty="0">
                <a:sym typeface="Symbol" panose="05050102010706020507" pitchFamily="18" charset="2"/>
              </a:rPr>
              <a:t>2.321-84. </a:t>
            </a:r>
            <a:r>
              <a:rPr lang="ru-RU" altLang="ru-RU" dirty="0"/>
              <a:t>–</a:t>
            </a:r>
            <a:r>
              <a:rPr lang="ru-RU" altLang="ru-RU" dirty="0">
                <a:sym typeface="Symbol" panose="05050102010706020507" pitchFamily="18" charset="2"/>
              </a:rPr>
              <a:t> </a:t>
            </a:r>
            <a:r>
              <a:rPr lang="ru-RU" altLang="ru-RU" sz="2000" dirty="0">
                <a:sym typeface="Symbol" panose="05050102010706020507" pitchFamily="18" charset="2"/>
              </a:rPr>
              <a:t>М.: ИПК Издательство Стандартов, 2004.</a:t>
            </a:r>
            <a:r>
              <a:rPr lang="ru-RU" altLang="ru-RU" sz="2000" dirty="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6130"/>
                                        </p:tgtEl>
                                        <p:attrNameLst>
                                          <p:attrName>style.visibility</p:attrName>
                                        </p:attrNameLst>
                                      </p:cBhvr>
                                      <p:to>
                                        <p:strVal val="visible"/>
                                      </p:to>
                                    </p:set>
                                    <p:animEffect transition="in" filter="wipe(left)">
                                      <p:cBhvr>
                                        <p:cTn id="7" dur="3000"/>
                                        <p:tgtEl>
                                          <p:spTgt spid="176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130"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Рисунок 45"/>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108519" y="260648"/>
            <a:ext cx="9378695" cy="6287640"/>
          </a:xfrm>
          <a:prstGeom prst="rect">
            <a:avLst/>
          </a:prstGeom>
          <a:gradFill>
            <a:gsLst>
              <a:gs pos="32000">
                <a:schemeClr val="tx2">
                  <a:lumMod val="40000"/>
                  <a:lumOff val="60000"/>
                </a:schemeClr>
              </a:gs>
              <a:gs pos="99000">
                <a:schemeClr val="bg2">
                  <a:tint val="97000"/>
                  <a:hueMod val="92000"/>
                  <a:satMod val="169000"/>
                  <a:lumMod val="164000"/>
                </a:schemeClr>
              </a:gs>
            </a:gsLst>
            <a:lin ang="6120000" scaled="1"/>
          </a:gradFill>
          <a:ln>
            <a:noFill/>
          </a:ln>
          <a:effectLst>
            <a:softEdge rad="112500"/>
          </a:effectLst>
        </p:spPr>
      </p:pic>
      <p:sp>
        <p:nvSpPr>
          <p:cNvPr id="55" name="Заголовок 54"/>
          <p:cNvSpPr>
            <a:spLocks noGrp="1"/>
          </p:cNvSpPr>
          <p:nvPr>
            <p:ph type="title"/>
          </p:nvPr>
        </p:nvSpPr>
        <p:spPr>
          <a:xfrm>
            <a:off x="1907704" y="-236329"/>
            <a:ext cx="9001000" cy="4608512"/>
          </a:xfrm>
          <a:effectLst>
            <a:glow rad="228600">
              <a:schemeClr val="accent5">
                <a:satMod val="175000"/>
                <a:alpha val="40000"/>
              </a:schemeClr>
            </a:glow>
            <a:outerShdw blurRad="50800" dist="38100" dir="18900000" algn="bl" rotWithShape="0">
              <a:prstClr val="black">
                <a:alpha val="40000"/>
              </a:prstClr>
            </a:outerShdw>
          </a:effectLst>
          <a:scene3d>
            <a:camera prst="perspectiveContrastingRightFacing"/>
            <a:lightRig rig="threePt" dir="t"/>
          </a:scene3d>
        </p:spPr>
        <p:txBody>
          <a:bodyPr>
            <a:noAutofit/>
          </a:bodyPr>
          <a:lstStyle/>
          <a:p>
            <a:r>
              <a:rPr lang="ru-RU" sz="6600" b="1" dirty="0" smtClean="0">
                <a:ln w="17780" cmpd="sng">
                  <a:solidFill>
                    <a:srgbClr val="FFFFFF"/>
                  </a:solidFill>
                  <a:prstDash val="solid"/>
                  <a:miter lim="800000"/>
                </a:ln>
                <a:solidFill>
                  <a:srgbClr val="00FFFF"/>
                </a:solidFill>
                <a:effectLst>
                  <a:glow rad="228600">
                    <a:schemeClr val="accent1">
                      <a:satMod val="175000"/>
                      <a:alpha val="40000"/>
                    </a:schemeClr>
                  </a:glow>
                  <a:outerShdw blurRad="50800" algn="tl" rotWithShape="0">
                    <a:srgbClr val="000000"/>
                  </a:outerShdw>
                </a:effectLst>
              </a:rPr>
              <a:t>Спасибо за </a:t>
            </a:r>
            <a:br>
              <a:rPr lang="ru-RU" sz="6600" b="1" dirty="0" smtClean="0">
                <a:ln w="17780" cmpd="sng">
                  <a:solidFill>
                    <a:srgbClr val="FFFFFF"/>
                  </a:solidFill>
                  <a:prstDash val="solid"/>
                  <a:miter lim="800000"/>
                </a:ln>
                <a:solidFill>
                  <a:srgbClr val="00FFFF"/>
                </a:solidFill>
                <a:effectLst>
                  <a:glow rad="228600">
                    <a:schemeClr val="accent1">
                      <a:satMod val="175000"/>
                      <a:alpha val="40000"/>
                    </a:schemeClr>
                  </a:glow>
                  <a:outerShdw blurRad="50800" algn="tl" rotWithShape="0">
                    <a:srgbClr val="000000"/>
                  </a:outerShdw>
                </a:effectLst>
              </a:rPr>
            </a:br>
            <a:r>
              <a:rPr lang="ru-RU" sz="6600" b="1" dirty="0" smtClean="0">
                <a:ln w="17780" cmpd="sng">
                  <a:solidFill>
                    <a:srgbClr val="FFFFFF"/>
                  </a:solidFill>
                  <a:prstDash val="solid"/>
                  <a:miter lim="800000"/>
                </a:ln>
                <a:solidFill>
                  <a:srgbClr val="00FFFF"/>
                </a:solidFill>
                <a:effectLst>
                  <a:glow rad="228600">
                    <a:schemeClr val="accent1">
                      <a:satMod val="175000"/>
                      <a:alpha val="40000"/>
                    </a:schemeClr>
                  </a:glow>
                  <a:outerShdw blurRad="50800" algn="tl" rotWithShape="0">
                    <a:srgbClr val="000000"/>
                  </a:outerShdw>
                </a:effectLst>
              </a:rPr>
              <a:t>внимание !</a:t>
            </a:r>
            <a:endParaRPr lang="ru-RU" sz="6600" b="1" dirty="0">
              <a:ln w="17780" cmpd="sng">
                <a:solidFill>
                  <a:srgbClr val="FFFFFF"/>
                </a:solidFill>
                <a:prstDash val="solid"/>
                <a:miter lim="800000"/>
              </a:ln>
              <a:solidFill>
                <a:srgbClr val="00FFFF"/>
              </a:solidFill>
              <a:effectLst>
                <a:glow rad="228600">
                  <a:schemeClr val="accent1">
                    <a:satMod val="175000"/>
                    <a:alpha val="40000"/>
                  </a:schemeClr>
                </a:glow>
                <a:outerShdw blurRad="50800" algn="tl" rotWithShape="0">
                  <a:srgbClr val="000000"/>
                </a:outerShdw>
              </a:effectLst>
            </a:endParaRPr>
          </a:p>
        </p:txBody>
      </p:sp>
      <p:sp>
        <p:nvSpPr>
          <p:cNvPr id="16" name="Прямоугольник 15"/>
          <p:cNvSpPr/>
          <p:nvPr/>
        </p:nvSpPr>
        <p:spPr>
          <a:xfrm>
            <a:off x="4261386" y="5013176"/>
            <a:ext cx="3822713" cy="369332"/>
          </a:xfrm>
          <a:prstGeom prst="rect">
            <a:avLst/>
          </a:prstGeom>
        </p:spPr>
        <p:txBody>
          <a:bodyPr wrap="none">
            <a:spAutoFit/>
          </a:bodyPr>
          <a:lstStyle/>
          <a:p>
            <a:r>
              <a:rPr lang="ru-RU" b="1" i="1" dirty="0" smtClean="0">
                <a:solidFill>
                  <a:srgbClr val="FF0000"/>
                </a:solidFill>
                <a:effectLst>
                  <a:outerShdw blurRad="38100" dist="38100" dir="2700000" algn="tl">
                    <a:srgbClr val="000000">
                      <a:alpha val="43137"/>
                    </a:srgbClr>
                  </a:outerShdw>
                </a:effectLst>
              </a:rPr>
              <a:t>Преподаватель: Тогидний И.И.</a:t>
            </a:r>
            <a:endParaRPr lang="ru-RU" dirty="0">
              <a:effectLst>
                <a:outerShdw blurRad="38100" dist="38100" dir="2700000" algn="tl">
                  <a:srgbClr val="000000">
                    <a:alpha val="43137"/>
                  </a:srgbClr>
                </a:outerShdw>
              </a:effectLst>
            </a:endParaRPr>
          </a:p>
        </p:txBody>
      </p:sp>
      <p:sp>
        <p:nvSpPr>
          <p:cNvPr id="47" name="Прямоугольник 46"/>
          <p:cNvSpPr/>
          <p:nvPr/>
        </p:nvSpPr>
        <p:spPr>
          <a:xfrm>
            <a:off x="3131840" y="3720849"/>
            <a:ext cx="5843724" cy="1569660"/>
          </a:xfrm>
          <a:prstGeom prst="rect">
            <a:avLst/>
          </a:prstGeom>
          <a:solidFill>
            <a:srgbClr val="FFFFCC"/>
          </a:solidFill>
          <a:effectLst>
            <a:softEdge rad="317500"/>
          </a:effectLst>
        </p:spPr>
        <p:txBody>
          <a:bodyPr wrap="square">
            <a:spAutoFit/>
          </a:bodyPr>
          <a:lstStyle/>
          <a:p>
            <a:pPr algn="ctr"/>
            <a:endParaRPr lang="ru-RU" sz="2400" b="1" i="1" spc="540" dirty="0">
              <a:solidFill>
                <a:srgbClr val="006600"/>
              </a:solidFill>
              <a:latin typeface="Monotype Corsiva" panose="03010101010201010101" pitchFamily="66" charset="0"/>
            </a:endParaRPr>
          </a:p>
          <a:p>
            <a:pPr algn="ctr"/>
            <a:r>
              <a:rPr lang="ru-RU" sz="2300" b="1" i="1" spc="540" dirty="0">
                <a:solidFill>
                  <a:srgbClr val="006600"/>
                </a:solidFill>
                <a:effectLst>
                  <a:outerShdw blurRad="38100" dist="38100" dir="2700000" algn="tl">
                    <a:srgbClr val="000000">
                      <a:alpha val="43137"/>
                    </a:srgbClr>
                  </a:outerShdw>
                </a:effectLst>
                <a:latin typeface="Monotype Corsiva" panose="03010101010201010101" pitchFamily="66" charset="0"/>
              </a:rPr>
              <a:t>УСПЕХА ВАМ В ОСВОЕНИИ УЧЕБНОГО МАТЕРИАЛА!</a:t>
            </a:r>
          </a:p>
          <a:p>
            <a:pPr algn="ctr"/>
            <a:endParaRPr lang="ru-RU" sz="2400" spc="540" dirty="0">
              <a:solidFill>
                <a:srgbClr val="006600"/>
              </a:solidFill>
              <a:latin typeface="Monotype Corsiva" panose="03010101010201010101" pitchFamily="66" charset="0"/>
            </a:endParaRPr>
          </a:p>
        </p:txBody>
      </p:sp>
      <p:sp>
        <p:nvSpPr>
          <p:cNvPr id="10" name="Прямоугольник 9"/>
          <p:cNvSpPr/>
          <p:nvPr/>
        </p:nvSpPr>
        <p:spPr>
          <a:xfrm>
            <a:off x="0" y="6361780"/>
            <a:ext cx="9144000" cy="476672"/>
          </a:xfrm>
          <a:prstGeom prst="rect">
            <a:avLst/>
          </a:prstGeom>
          <a:gradFill flip="none" rotWithShape="1">
            <a:gsLst>
              <a:gs pos="0">
                <a:srgbClr val="66FFFF">
                  <a:shade val="30000"/>
                  <a:satMod val="115000"/>
                </a:srgbClr>
              </a:gs>
              <a:gs pos="50000">
                <a:srgbClr val="66FFFF">
                  <a:shade val="67500"/>
                  <a:satMod val="115000"/>
                </a:srgbClr>
              </a:gs>
              <a:gs pos="100000">
                <a:srgbClr val="66FFFF">
                  <a:shade val="100000"/>
                  <a:satMod val="11500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37"/>
          <p:cNvSpPr/>
          <p:nvPr/>
        </p:nvSpPr>
        <p:spPr>
          <a:xfrm rot="10800000">
            <a:off x="0" y="1"/>
            <a:ext cx="9144000" cy="476672"/>
          </a:xfrm>
          <a:prstGeom prst="rect">
            <a:avLst/>
          </a:prstGeom>
          <a:gradFill flip="none" rotWithShape="1">
            <a:gsLst>
              <a:gs pos="0">
                <a:srgbClr val="66FFFF">
                  <a:shade val="30000"/>
                  <a:satMod val="115000"/>
                </a:srgbClr>
              </a:gs>
              <a:gs pos="50000">
                <a:srgbClr val="66FFFF">
                  <a:shade val="67500"/>
                  <a:satMod val="115000"/>
                </a:srgbClr>
              </a:gs>
              <a:gs pos="100000">
                <a:srgbClr val="66FFFF">
                  <a:shade val="100000"/>
                  <a:satMod val="1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 name="Рисунок 7" descr="http://www.hmcolleg.ru/images/stories/ikon/vY-Ka10c9JU.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14843">
            <a:off x="827556" y="2753866"/>
            <a:ext cx="288032" cy="275330"/>
          </a:xfrm>
          <a:prstGeom prst="rect">
            <a:avLst/>
          </a:prstGeom>
          <a:noFill/>
          <a:ln>
            <a:noFill/>
          </a:ln>
        </p:spPr>
      </p:pic>
    </p:spTree>
    <p:extLst>
      <p:ext uri="{BB962C8B-B14F-4D97-AF65-F5344CB8AC3E}">
        <p14:creationId xmlns:p14="http://schemas.microsoft.com/office/powerpoint/2010/main" val="3624777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55"/>
                                        </p:tgtEl>
                                        <p:attrNameLst>
                                          <p:attrName>style.visibility</p:attrName>
                                        </p:attrNameLst>
                                      </p:cBhvr>
                                      <p:to>
                                        <p:strVal val="visible"/>
                                      </p:to>
                                    </p:set>
                                    <p:anim calcmode="lin" valueType="num">
                                      <p:cBhvr additive="base">
                                        <p:cTn id="14" dur="500" fill="hold"/>
                                        <p:tgtEl>
                                          <p:spTgt spid="55"/>
                                        </p:tgtEl>
                                        <p:attrNameLst>
                                          <p:attrName>ppt_x</p:attrName>
                                        </p:attrNameLst>
                                      </p:cBhvr>
                                      <p:tavLst>
                                        <p:tav tm="0">
                                          <p:val>
                                            <p:strVal val="#ppt_x"/>
                                          </p:val>
                                        </p:tav>
                                        <p:tav tm="100000">
                                          <p:val>
                                            <p:strVal val="#ppt_x"/>
                                          </p:val>
                                        </p:tav>
                                      </p:tavLst>
                                    </p:anim>
                                    <p:anim calcmode="lin" valueType="num">
                                      <p:cBhvr additive="base">
                                        <p:cTn id="15"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7"/>
                                        </p:tgtEl>
                                        <p:attrNameLst>
                                          <p:attrName>style.visibility</p:attrName>
                                        </p:attrNameLst>
                                      </p:cBhvr>
                                      <p:to>
                                        <p:strVal val="visible"/>
                                      </p:to>
                                    </p:set>
                                    <p:animEffect transition="in" filter="fade">
                                      <p:cBhvr>
                                        <p:cTn id="20" dur="1000"/>
                                        <p:tgtEl>
                                          <p:spTgt spid="47"/>
                                        </p:tgtEl>
                                      </p:cBhvr>
                                    </p:animEffect>
                                    <p:anim calcmode="lin" valueType="num">
                                      <p:cBhvr>
                                        <p:cTn id="21" dur="1000" fill="hold"/>
                                        <p:tgtEl>
                                          <p:spTgt spid="47"/>
                                        </p:tgtEl>
                                        <p:attrNameLst>
                                          <p:attrName>ppt_x</p:attrName>
                                        </p:attrNameLst>
                                      </p:cBhvr>
                                      <p:tavLst>
                                        <p:tav tm="0">
                                          <p:val>
                                            <p:strVal val="#ppt_x"/>
                                          </p:val>
                                        </p:tav>
                                        <p:tav tm="100000">
                                          <p:val>
                                            <p:strVal val="#ppt_x"/>
                                          </p:val>
                                        </p:tav>
                                      </p:tavLst>
                                    </p:anim>
                                    <p:anim calcmode="lin" valueType="num">
                                      <p:cBhvr>
                                        <p:cTn id="22"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80">
                                          <p:stCondLst>
                                            <p:cond delay="0"/>
                                          </p:stCondLst>
                                        </p:cTn>
                                        <p:tgtEl>
                                          <p:spTgt spid="16"/>
                                        </p:tgtEl>
                                      </p:cBhvr>
                                    </p:animEffect>
                                    <p:anim calcmode="lin" valueType="num">
                                      <p:cBhvr>
                                        <p:cTn id="28"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3" dur="26">
                                          <p:stCondLst>
                                            <p:cond delay="650"/>
                                          </p:stCondLst>
                                        </p:cTn>
                                        <p:tgtEl>
                                          <p:spTgt spid="16"/>
                                        </p:tgtEl>
                                      </p:cBhvr>
                                      <p:to x="100000" y="60000"/>
                                    </p:animScale>
                                    <p:animScale>
                                      <p:cBhvr>
                                        <p:cTn id="34" dur="166" decel="50000">
                                          <p:stCondLst>
                                            <p:cond delay="676"/>
                                          </p:stCondLst>
                                        </p:cTn>
                                        <p:tgtEl>
                                          <p:spTgt spid="16"/>
                                        </p:tgtEl>
                                      </p:cBhvr>
                                      <p:to x="100000" y="100000"/>
                                    </p:animScale>
                                    <p:animScale>
                                      <p:cBhvr>
                                        <p:cTn id="35" dur="26">
                                          <p:stCondLst>
                                            <p:cond delay="1312"/>
                                          </p:stCondLst>
                                        </p:cTn>
                                        <p:tgtEl>
                                          <p:spTgt spid="16"/>
                                        </p:tgtEl>
                                      </p:cBhvr>
                                      <p:to x="100000" y="80000"/>
                                    </p:animScale>
                                    <p:animScale>
                                      <p:cBhvr>
                                        <p:cTn id="36" dur="166" decel="50000">
                                          <p:stCondLst>
                                            <p:cond delay="1338"/>
                                          </p:stCondLst>
                                        </p:cTn>
                                        <p:tgtEl>
                                          <p:spTgt spid="16"/>
                                        </p:tgtEl>
                                      </p:cBhvr>
                                      <p:to x="100000" y="100000"/>
                                    </p:animScale>
                                    <p:animScale>
                                      <p:cBhvr>
                                        <p:cTn id="37" dur="26">
                                          <p:stCondLst>
                                            <p:cond delay="1642"/>
                                          </p:stCondLst>
                                        </p:cTn>
                                        <p:tgtEl>
                                          <p:spTgt spid="16"/>
                                        </p:tgtEl>
                                      </p:cBhvr>
                                      <p:to x="100000" y="90000"/>
                                    </p:animScale>
                                    <p:animScale>
                                      <p:cBhvr>
                                        <p:cTn id="38" dur="166" decel="50000">
                                          <p:stCondLst>
                                            <p:cond delay="1668"/>
                                          </p:stCondLst>
                                        </p:cTn>
                                        <p:tgtEl>
                                          <p:spTgt spid="16"/>
                                        </p:tgtEl>
                                      </p:cBhvr>
                                      <p:to x="100000" y="100000"/>
                                    </p:animScale>
                                    <p:animScale>
                                      <p:cBhvr>
                                        <p:cTn id="39" dur="26">
                                          <p:stCondLst>
                                            <p:cond delay="1808"/>
                                          </p:stCondLst>
                                        </p:cTn>
                                        <p:tgtEl>
                                          <p:spTgt spid="16"/>
                                        </p:tgtEl>
                                      </p:cBhvr>
                                      <p:to x="100000" y="95000"/>
                                    </p:animScale>
                                    <p:animScale>
                                      <p:cBhvr>
                                        <p:cTn id="40"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16" grpId="0"/>
      <p:bldP spid="47" grpId="0"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descr="205eee5ef4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04664"/>
            <a:ext cx="8446810" cy="621851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2771800" y="5792177"/>
            <a:ext cx="4009431" cy="830997"/>
          </a:xfrm>
          <a:prstGeom prst="rect">
            <a:avLst/>
          </a:prstGeom>
        </p:spPr>
        <p:txBody>
          <a:bodyPr wrap="none">
            <a:spAutoFit/>
          </a:bodyPr>
          <a:lstStyle/>
          <a:p>
            <a:r>
              <a:rPr lang="ru-RU" altLang="ru-RU" sz="4800" b="1" dirty="0">
                <a:solidFill>
                  <a:srgbClr val="66FFFF"/>
                </a:solidFill>
                <a:effectLst>
                  <a:outerShdw blurRad="38100" dist="38100" dir="2700000" algn="tl">
                    <a:srgbClr val="000000">
                      <a:alpha val="43137"/>
                    </a:srgbClr>
                  </a:outerShdw>
                </a:effectLst>
                <a:latin typeface="Monotype Corsiva" panose="03010101010201010101" pitchFamily="66" charset="0"/>
              </a:rPr>
              <a:t>Будьте здоровы!</a:t>
            </a:r>
            <a:endParaRPr lang="ru-RU" sz="4800" dirty="0">
              <a:solidFill>
                <a:srgbClr val="66FFFF"/>
              </a:solidFill>
            </a:endParaRPr>
          </a:p>
        </p:txBody>
      </p:sp>
    </p:spTree>
    <p:extLst>
      <p:ext uri="{BB962C8B-B14F-4D97-AF65-F5344CB8AC3E}">
        <p14:creationId xmlns:p14="http://schemas.microsoft.com/office/powerpoint/2010/main" val="4403106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fade">
                                      <p:cBhvr>
                                        <p:cTn id="7" dur="2000"/>
                                        <p:tgtEl>
                                          <p:spTgt spid="39941"/>
                                        </p:tgtEl>
                                      </p:cBhvr>
                                    </p:animEffect>
                                    <p:anim calcmode="lin" valueType="num">
                                      <p:cBhvr>
                                        <p:cTn id="8" dur="2000" fill="hold"/>
                                        <p:tgtEl>
                                          <p:spTgt spid="39941"/>
                                        </p:tgtEl>
                                        <p:attrNameLst>
                                          <p:attrName>style.rotation</p:attrName>
                                        </p:attrNameLst>
                                      </p:cBhvr>
                                      <p:tavLst>
                                        <p:tav tm="0">
                                          <p:val>
                                            <p:fltVal val="720"/>
                                          </p:val>
                                        </p:tav>
                                        <p:tav tm="100000">
                                          <p:val>
                                            <p:fltVal val="0"/>
                                          </p:val>
                                        </p:tav>
                                      </p:tavLst>
                                    </p:anim>
                                    <p:anim calcmode="lin" valueType="num">
                                      <p:cBhvr>
                                        <p:cTn id="9" dur="2000" fill="hold"/>
                                        <p:tgtEl>
                                          <p:spTgt spid="39941"/>
                                        </p:tgtEl>
                                        <p:attrNameLst>
                                          <p:attrName>ppt_h</p:attrName>
                                        </p:attrNameLst>
                                      </p:cBhvr>
                                      <p:tavLst>
                                        <p:tav tm="0">
                                          <p:val>
                                            <p:fltVal val="0"/>
                                          </p:val>
                                        </p:tav>
                                        <p:tav tm="100000">
                                          <p:val>
                                            <p:strVal val="#ppt_h"/>
                                          </p:val>
                                        </p:tav>
                                      </p:tavLst>
                                    </p:anim>
                                    <p:anim calcmode="lin" valueType="num">
                                      <p:cBhvr>
                                        <p:cTn id="10" dur="2000" fill="hold"/>
                                        <p:tgtEl>
                                          <p:spTgt spid="39941"/>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4638"/>
            <a:ext cx="9144000" cy="654032"/>
          </a:xfrm>
        </p:spPr>
        <p:txBody>
          <a:bodyPr/>
          <a:lstStyle/>
          <a:p>
            <a:pPr algn="ctr"/>
            <a:r>
              <a:rPr lang="ru-RU" sz="3600" b="1" dirty="0" smtClean="0">
                <a:solidFill>
                  <a:srgbClr val="006600"/>
                </a:solidFill>
              </a:rPr>
              <a:t>ЗАКЛЁПОЧНЫЕ  СОЕДИНЕНИЯ</a:t>
            </a:r>
            <a:endParaRPr lang="ru-RU" sz="3600" b="1" dirty="0">
              <a:solidFill>
                <a:srgbClr val="006600"/>
              </a:solidFill>
            </a:endParaRPr>
          </a:p>
        </p:txBody>
      </p:sp>
      <p:sp>
        <p:nvSpPr>
          <p:cNvPr id="10" name="TextBox 9"/>
          <p:cNvSpPr txBox="1"/>
          <p:nvPr/>
        </p:nvSpPr>
        <p:spPr>
          <a:xfrm>
            <a:off x="323881" y="1707967"/>
            <a:ext cx="8496237" cy="430887"/>
          </a:xfrm>
          <a:prstGeom prst="rect">
            <a:avLst/>
          </a:prstGeom>
          <a:solidFill>
            <a:srgbClr val="FFFF00"/>
          </a:solidFill>
        </p:spPr>
        <p:txBody>
          <a:bodyPr wrap="none" rtlCol="0">
            <a:spAutoFit/>
          </a:bodyPr>
          <a:lstStyle/>
          <a:p>
            <a:pPr algn="ctr"/>
            <a:r>
              <a:rPr lang="ru-RU" sz="2200" b="1" dirty="0" smtClean="0">
                <a:solidFill>
                  <a:srgbClr val="006600"/>
                </a:solidFill>
              </a:rPr>
              <a:t>НЕРАЗЪЁМНЫЕ НЕПОДВИЖНЫЕ СОЕДИНЕНИЯ ДЕТАЛЕЙ</a:t>
            </a:r>
            <a:endParaRPr lang="ru-RU" sz="2200" b="1" dirty="0">
              <a:solidFill>
                <a:srgbClr val="006600"/>
              </a:solidFill>
            </a:endParaRPr>
          </a:p>
        </p:txBody>
      </p:sp>
      <p:sp>
        <p:nvSpPr>
          <p:cNvPr id="31" name="Стрелка вниз 30"/>
          <p:cNvSpPr/>
          <p:nvPr/>
        </p:nvSpPr>
        <p:spPr>
          <a:xfrm>
            <a:off x="4175956" y="941826"/>
            <a:ext cx="484632" cy="642942"/>
          </a:xfrm>
          <a:prstGeom prst="downArrow">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8" name="Рисунок 17" descr="https://findout.su/findoutsu/baza3/182426124261.files/image335.png"/>
          <p:cNvPicPr/>
          <p:nvPr/>
        </p:nvPicPr>
        <p:blipFill>
          <a:blip r:embed="rId2">
            <a:extLst>
              <a:ext uri="{28A0092B-C50C-407E-A947-70E740481C1C}">
                <a14:useLocalDpi xmlns:a14="http://schemas.microsoft.com/office/drawing/2010/main" val="0"/>
              </a:ext>
            </a:extLst>
          </a:blip>
          <a:srcRect/>
          <a:stretch>
            <a:fillRect/>
          </a:stretch>
        </p:blipFill>
        <p:spPr bwMode="auto">
          <a:xfrm>
            <a:off x="2843808" y="2262052"/>
            <a:ext cx="3132348" cy="4407307"/>
          </a:xfrm>
          <a:prstGeom prst="rect">
            <a:avLst/>
          </a:prstGeom>
          <a:noFill/>
          <a:ln>
            <a:noFill/>
          </a:ln>
        </p:spPr>
      </p:pic>
    </p:spTree>
    <p:extLst>
      <p:ext uri="{BB962C8B-B14F-4D97-AF65-F5344CB8AC3E}">
        <p14:creationId xmlns:p14="http://schemas.microsoft.com/office/powerpoint/2010/main" val="47074053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idx="4294967295"/>
          </p:nvPr>
        </p:nvSpPr>
        <p:spPr>
          <a:xfrm>
            <a:off x="386505" y="224644"/>
            <a:ext cx="8540750" cy="1143000"/>
          </a:xfrm>
          <a:solidFill>
            <a:srgbClr val="0070C0"/>
          </a:solidFill>
        </p:spPr>
        <p:txBody>
          <a:bodyPr/>
          <a:lstStyle/>
          <a:p>
            <a:pPr algn="ct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b="1" dirty="0" smtClean="0">
                <a:solidFill>
                  <a:srgbClr val="FFFF00"/>
                </a:solidFill>
              </a:rPr>
              <a:t>Заклёпочные соединения</a:t>
            </a:r>
            <a:r>
              <a:rPr lang="en-GB" dirty="0" smtClean="0">
                <a:solidFill>
                  <a:srgbClr val="FFFF00"/>
                </a:solidFill>
              </a:rPr>
              <a:t> </a:t>
            </a:r>
          </a:p>
        </p:txBody>
      </p:sp>
      <p:sp>
        <p:nvSpPr>
          <p:cNvPr id="7170" name="Rectangle 2"/>
          <p:cNvSpPr>
            <a:spLocks noGrp="1" noChangeArrowheads="1"/>
          </p:cNvSpPr>
          <p:nvPr>
            <p:ph type="body" idx="4294967295"/>
          </p:nvPr>
        </p:nvSpPr>
        <p:spPr>
          <a:xfrm>
            <a:off x="107504" y="1700808"/>
            <a:ext cx="8819751" cy="2988332"/>
          </a:xfrm>
          <a:solidFill>
            <a:srgbClr val="CCFFCC"/>
          </a:solidFill>
        </p:spPr>
        <p:txBody>
          <a:bodyPr/>
          <a:lstStyle/>
          <a:p>
            <a:pPr marL="0" indent="365125" eaLnBrk="1" hangingPunct="1">
              <a:lnSpc>
                <a:spcPct val="100000"/>
              </a:lnSpc>
              <a:spcBef>
                <a:spcPts val="225"/>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r>
              <a:rPr lang="en-GB" b="1" i="1" dirty="0" smtClean="0">
                <a:solidFill>
                  <a:srgbClr val="FF0000"/>
                </a:solidFill>
              </a:rPr>
              <a:t>Заклёпочное (клёпаное) соединение </a:t>
            </a:r>
            <a:r>
              <a:rPr lang="en-GB" i="1" dirty="0" smtClean="0"/>
              <a:t>– </a:t>
            </a:r>
            <a:r>
              <a:rPr lang="en-GB" b="1" i="1" dirty="0" smtClean="0">
                <a:solidFill>
                  <a:schemeClr val="tx1"/>
                </a:solidFill>
              </a:rPr>
              <a:t>неразъёмное</a:t>
            </a:r>
            <a:r>
              <a:rPr lang="ru-RU" b="1" i="1" dirty="0" smtClean="0">
                <a:solidFill>
                  <a:schemeClr val="tx1"/>
                </a:solidFill>
              </a:rPr>
              <a:t> </a:t>
            </a:r>
            <a:r>
              <a:rPr lang="en-GB" b="1" i="1" dirty="0" smtClean="0">
                <a:solidFill>
                  <a:schemeClr val="tx1"/>
                </a:solidFill>
              </a:rPr>
              <a:t>неподвижное соединение, образованное с применением специальных закладных деталей </a:t>
            </a:r>
            <a:r>
              <a:rPr lang="en-GB" b="1" i="1" dirty="0" smtClean="0">
                <a:solidFill>
                  <a:srgbClr val="0000D0"/>
                </a:solidFill>
              </a:rPr>
              <a:t>заклёпок, </a:t>
            </a:r>
            <a:r>
              <a:rPr lang="en-GB" b="1" i="1" dirty="0" smtClean="0">
                <a:solidFill>
                  <a:schemeClr val="tx1"/>
                </a:solidFill>
              </a:rPr>
              <a:t>выполненных из высокопластичного материала</a:t>
            </a:r>
            <a:r>
              <a:rPr lang="en-GB" b="1" dirty="0" smtClean="0">
                <a:solidFill>
                  <a:schemeClr val="tx1"/>
                </a:solidFill>
              </a:rPr>
              <a:t>. </a:t>
            </a:r>
          </a:p>
        </p:txBody>
      </p:sp>
    </p:spTree>
    <p:extLst>
      <p:ext uri="{BB962C8B-B14F-4D97-AF65-F5344CB8AC3E}">
        <p14:creationId xmlns:p14="http://schemas.microsoft.com/office/powerpoint/2010/main" val="25067358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1"/>
            <a:ext cx="8229600" cy="764704"/>
          </a:xfrm>
        </p:spPr>
        <p:txBody>
          <a:bodyPr/>
          <a:lstStyle/>
          <a:p>
            <a:pPr eaLnBrk="1" hangingPunct="1"/>
            <a:r>
              <a:rPr lang="ru-RU" altLang="ru-RU" sz="4000" b="1" dirty="0" smtClean="0">
                <a:solidFill>
                  <a:srgbClr val="C00000"/>
                </a:solidFill>
              </a:rPr>
              <a:t>Клёпаные соединения</a:t>
            </a:r>
            <a:endParaRPr lang="ru-RU" altLang="ru-RU" sz="4000" dirty="0" smtClean="0"/>
          </a:p>
        </p:txBody>
      </p:sp>
      <p:sp>
        <p:nvSpPr>
          <p:cNvPr id="17412" name="Rectangle 7"/>
          <p:cNvSpPr>
            <a:spLocks noGrp="1" noChangeArrowheads="1"/>
          </p:cNvSpPr>
          <p:nvPr>
            <p:ph type="body" sz="half" idx="2"/>
          </p:nvPr>
        </p:nvSpPr>
        <p:spPr>
          <a:xfrm>
            <a:off x="-9582" y="5412703"/>
            <a:ext cx="8892988" cy="1296144"/>
          </a:xfrm>
        </p:spPr>
        <p:txBody>
          <a:bodyPr/>
          <a:lstStyle/>
          <a:p>
            <a:pPr eaLnBrk="1" hangingPunct="1">
              <a:lnSpc>
                <a:spcPct val="90000"/>
              </a:lnSpc>
              <a:buClr>
                <a:srgbClr val="FF0000"/>
              </a:buClr>
              <a:buSzPct val="100000"/>
            </a:pPr>
            <a:r>
              <a:rPr lang="ru-RU" altLang="ru-RU" sz="2200" b="1" dirty="0" smtClean="0">
                <a:solidFill>
                  <a:srgbClr val="006600"/>
                </a:solidFill>
              </a:rPr>
              <a:t>Такие соединения нашли широкое применение в котлах, железнодорожных мостах, некоторых авиационных конструкциях, судостроении и в отраслях легкой промышленности. </a:t>
            </a:r>
          </a:p>
        </p:txBody>
      </p:sp>
      <p:sp>
        <p:nvSpPr>
          <p:cNvPr id="17413" name="Rectangle 3"/>
          <p:cNvSpPr>
            <a:spLocks noChangeArrowheads="1"/>
          </p:cNvSpPr>
          <p:nvPr/>
        </p:nvSpPr>
        <p:spPr bwMode="auto">
          <a:xfrm>
            <a:off x="0" y="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3200">
                <a:solidFill>
                  <a:schemeClr val="tx1"/>
                </a:solidFill>
                <a:latin typeface="Arial" panose="020B0604020202020204" pitchFamily="34" charset="0"/>
              </a:defRPr>
            </a:lvl1pPr>
            <a:lvl2pPr marL="742950" indent="-285750" eaLnBrk="0" hangingPunct="0">
              <a:buChar char="–"/>
              <a:defRPr sz="2800">
                <a:solidFill>
                  <a:schemeClr val="tx1"/>
                </a:solidFill>
                <a:latin typeface="Arial" panose="020B0604020202020204" pitchFamily="34" charset="0"/>
              </a:defRPr>
            </a:lvl2pPr>
            <a:lvl3pPr marL="1143000" indent="-228600" eaLnBrk="0" hangingPunct="0">
              <a:defRPr sz="2400">
                <a:solidFill>
                  <a:schemeClr val="tx1"/>
                </a:solidFill>
                <a:latin typeface="Arial" panose="020B0604020202020204" pitchFamily="34" charset="0"/>
              </a:defRPr>
            </a:lvl3pPr>
            <a:lvl4pPr marL="1600200" indent="-228600" eaLnBrk="0" hangingPunct="0">
              <a:buChar char="–"/>
              <a:defRPr sz="2000">
                <a:solidFill>
                  <a:schemeClr val="tx1"/>
                </a:solidFill>
                <a:latin typeface="Arial" panose="020B0604020202020204" pitchFamily="34" charset="0"/>
              </a:defRPr>
            </a:lvl4pPr>
            <a:lvl5pPr marL="2057400" indent="-228600" eaLnBrk="0" hangingPunct="0">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endParaRPr lang="ru-RU" altLang="ru-RU"/>
          </a:p>
        </p:txBody>
      </p:sp>
      <p:pic>
        <p:nvPicPr>
          <p:cNvPr id="17414" name="Picture 4" descr="Копия%2027"/>
          <p:cNvPicPr>
            <a:picLocks noChangeAspect="1" noChangeArrowheads="1"/>
          </p:cNvPicPr>
          <p:nvPr/>
        </p:nvPicPr>
        <p:blipFill>
          <a:blip r:embed="rId2">
            <a:extLst>
              <a:ext uri="{28A0092B-C50C-407E-A947-70E740481C1C}">
                <a14:useLocalDpi xmlns:a14="http://schemas.microsoft.com/office/drawing/2010/main" val="0"/>
              </a:ext>
            </a:extLst>
          </a:blip>
          <a:srcRect l="865" b="3021"/>
          <a:stretch>
            <a:fillRect/>
          </a:stretch>
        </p:blipFill>
        <p:spPr bwMode="auto">
          <a:xfrm>
            <a:off x="1087720" y="913010"/>
            <a:ext cx="6968560" cy="2412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Прямоугольник 1"/>
          <p:cNvSpPr/>
          <p:nvPr/>
        </p:nvSpPr>
        <p:spPr>
          <a:xfrm>
            <a:off x="359532" y="3399616"/>
            <a:ext cx="8784468" cy="1938992"/>
          </a:xfrm>
          <a:prstGeom prst="rect">
            <a:avLst/>
          </a:prstGeom>
        </p:spPr>
        <p:txBody>
          <a:bodyPr wrap="square">
            <a:spAutoFit/>
          </a:bodyPr>
          <a:lstStyle/>
          <a:p>
            <a:pPr>
              <a:spcBef>
                <a:spcPts val="600"/>
              </a:spcBef>
              <a:spcAft>
                <a:spcPts val="600"/>
              </a:spcAft>
            </a:pPr>
            <a:r>
              <a:rPr lang="ru-RU" sz="2200" b="1" dirty="0" smtClean="0">
                <a:solidFill>
                  <a:srgbClr val="FF0000"/>
                </a:solidFill>
                <a:latin typeface="+mj-lt"/>
                <a:ea typeface="Times New Roman" panose="02020603050405020304" pitchFamily="18" charset="0"/>
              </a:rPr>
              <a:t>Заклёпочные </a:t>
            </a:r>
            <a:r>
              <a:rPr lang="ru-RU" sz="2200" b="1" dirty="0">
                <a:solidFill>
                  <a:srgbClr val="FF0000"/>
                </a:solidFill>
                <a:latin typeface="+mj-lt"/>
                <a:ea typeface="Times New Roman" panose="02020603050405020304" pitchFamily="18" charset="0"/>
              </a:rPr>
              <a:t>соединения </a:t>
            </a:r>
            <a:r>
              <a:rPr lang="ru-RU" sz="2200" b="1" dirty="0">
                <a:solidFill>
                  <a:srgbClr val="0000D0"/>
                </a:solidFill>
                <a:latin typeface="+mj-lt"/>
                <a:ea typeface="Times New Roman" panose="02020603050405020304" pitchFamily="18" charset="0"/>
              </a:rPr>
              <a:t>состоят из двух или нескольких листов или деталей, соединяемых (</a:t>
            </a:r>
            <a:r>
              <a:rPr lang="ru-RU" sz="2200" b="1" dirty="0" smtClean="0">
                <a:solidFill>
                  <a:srgbClr val="0000D0"/>
                </a:solidFill>
                <a:latin typeface="+mj-lt"/>
                <a:ea typeface="Times New Roman" panose="02020603050405020304" pitchFamily="18" charset="0"/>
              </a:rPr>
              <a:t>склёпываемых</a:t>
            </a:r>
            <a:r>
              <a:rPr lang="ru-RU" sz="2200" b="1" dirty="0">
                <a:solidFill>
                  <a:srgbClr val="0000D0"/>
                </a:solidFill>
                <a:latin typeface="+mj-lt"/>
                <a:ea typeface="Times New Roman" panose="02020603050405020304" pitchFamily="18" charset="0"/>
              </a:rPr>
              <a:t>) в </a:t>
            </a:r>
            <a:r>
              <a:rPr lang="ru-RU" sz="2200" b="1" dirty="0" smtClean="0">
                <a:solidFill>
                  <a:srgbClr val="0000D0"/>
                </a:solidFill>
                <a:latin typeface="+mj-lt"/>
                <a:ea typeface="Times New Roman" panose="02020603050405020304" pitchFamily="18" charset="0"/>
              </a:rPr>
              <a:t>неразъёмную </a:t>
            </a:r>
            <a:r>
              <a:rPr lang="ru-RU" sz="2200" b="1" dirty="0">
                <a:solidFill>
                  <a:srgbClr val="0000D0"/>
                </a:solidFill>
                <a:latin typeface="+mj-lt"/>
                <a:ea typeface="Times New Roman" panose="02020603050405020304" pitchFamily="18" charset="0"/>
              </a:rPr>
              <a:t>конструкцию с помощью </a:t>
            </a:r>
            <a:r>
              <a:rPr lang="ru-RU" sz="2200" b="1" dirty="0" smtClean="0">
                <a:solidFill>
                  <a:srgbClr val="FF0000"/>
                </a:solidFill>
                <a:latin typeface="+mj-lt"/>
                <a:ea typeface="Times New Roman" panose="02020603050405020304" pitchFamily="18" charset="0"/>
              </a:rPr>
              <a:t>заклёпок</a:t>
            </a:r>
            <a:r>
              <a:rPr lang="ru-RU" sz="2200" b="1" dirty="0" smtClean="0">
                <a:solidFill>
                  <a:srgbClr val="0000D0"/>
                </a:solidFill>
                <a:latin typeface="+mj-lt"/>
                <a:ea typeface="Times New Roman" panose="02020603050405020304" pitchFamily="18" charset="0"/>
              </a:rPr>
              <a:t>.</a:t>
            </a:r>
          </a:p>
          <a:p>
            <a:pPr>
              <a:spcBef>
                <a:spcPts val="600"/>
              </a:spcBef>
              <a:spcAft>
                <a:spcPts val="600"/>
              </a:spcAft>
            </a:pPr>
            <a:r>
              <a:rPr lang="ru-RU" sz="2200" b="1" dirty="0">
                <a:solidFill>
                  <a:srgbClr val="006600"/>
                </a:solidFill>
                <a:latin typeface="+mj-lt"/>
              </a:rPr>
              <a:t>При этом детали сильно сжимаются, образуя прочное, </a:t>
            </a:r>
            <a:r>
              <a:rPr lang="ru-RU" sz="2200" b="1" dirty="0">
                <a:solidFill>
                  <a:srgbClr val="FF0000"/>
                </a:solidFill>
                <a:latin typeface="+mj-lt"/>
              </a:rPr>
              <a:t>неподвижное неразъёмное соединение</a:t>
            </a:r>
            <a:r>
              <a:rPr lang="ru-RU" sz="2200" b="1" dirty="0">
                <a:solidFill>
                  <a:srgbClr val="006600"/>
                </a:solidFill>
                <a:latin typeface="+mj-lt"/>
              </a:rPr>
              <a:t>. </a:t>
            </a:r>
          </a:p>
        </p:txBody>
      </p:sp>
    </p:spTree>
    <p:extLst>
      <p:ext uri="{BB962C8B-B14F-4D97-AF65-F5344CB8AC3E}">
        <p14:creationId xmlns:p14="http://schemas.microsoft.com/office/powerpoint/2010/main" val="376998766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заклепк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0732" y="1199357"/>
            <a:ext cx="3024187" cy="1795462"/>
          </a:xfrm>
          <a:prstGeom prst="rect">
            <a:avLst/>
          </a:prstGeom>
          <a:noFill/>
          <a:extLst>
            <a:ext uri="{909E8E84-426E-40DD-AFC4-6F175D3DCCD1}">
              <a14:hiddenFill xmlns:a14="http://schemas.microsoft.com/office/drawing/2010/main">
                <a:solidFill>
                  <a:srgbClr val="FFFFFF"/>
                </a:solidFill>
              </a14:hiddenFill>
            </a:ext>
          </a:extLst>
        </p:spPr>
      </p:pic>
      <p:pic>
        <p:nvPicPr>
          <p:cNvPr id="7173" name="Picture 5" descr="заклепка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762" y="46606"/>
            <a:ext cx="1290769" cy="103867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заклепка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1" y="3643931"/>
            <a:ext cx="3946525" cy="3197225"/>
          </a:xfrm>
          <a:prstGeom prst="rect">
            <a:avLst/>
          </a:prstGeom>
          <a:noFill/>
          <a:extLst>
            <a:ext uri="{909E8E84-426E-40DD-AFC4-6F175D3DCCD1}">
              <a14:hiddenFill xmlns:a14="http://schemas.microsoft.com/office/drawing/2010/main">
                <a:solidFill>
                  <a:srgbClr val="FFFFFF"/>
                </a:solidFill>
              </a14:hiddenFill>
            </a:ext>
          </a:extLst>
        </p:spPr>
      </p:pic>
      <p:sp>
        <p:nvSpPr>
          <p:cNvPr id="7175" name="Text Box 7"/>
          <p:cNvSpPr txBox="1">
            <a:spLocks noChangeArrowheads="1"/>
          </p:cNvSpPr>
          <p:nvPr/>
        </p:nvSpPr>
        <p:spPr bwMode="auto">
          <a:xfrm>
            <a:off x="2309436" y="-29084"/>
            <a:ext cx="54737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ru-RU" altLang="ru-RU" sz="3200" b="1" dirty="0">
                <a:solidFill>
                  <a:srgbClr val="FF0000"/>
                </a:solidFill>
                <a:latin typeface="Times New Roman" panose="02020603050405020304" pitchFamily="18" charset="0"/>
              </a:rPr>
              <a:t> </a:t>
            </a:r>
            <a:r>
              <a:rPr lang="ru-RU" altLang="ru-RU" sz="3200" b="1" dirty="0" smtClean="0">
                <a:solidFill>
                  <a:srgbClr val="C00000"/>
                </a:solidFill>
                <a:latin typeface="Times New Roman" panose="02020603050405020304" pitchFamily="18" charset="0"/>
              </a:rPr>
              <a:t>ЗАКЛЁПОЧНОЕ </a:t>
            </a:r>
            <a:r>
              <a:rPr lang="ru-RU" altLang="ru-RU" sz="3200" b="1" dirty="0">
                <a:solidFill>
                  <a:srgbClr val="C00000"/>
                </a:solidFill>
                <a:latin typeface="Times New Roman" panose="02020603050405020304" pitchFamily="18" charset="0"/>
              </a:rPr>
              <a:t>СОЕДИНЕНИЕ ДЕТАЛЕЙ</a:t>
            </a:r>
          </a:p>
        </p:txBody>
      </p:sp>
      <p:sp>
        <p:nvSpPr>
          <p:cNvPr id="7176" name="Text Box 8"/>
          <p:cNvSpPr txBox="1">
            <a:spLocks noChangeArrowheads="1"/>
          </p:cNvSpPr>
          <p:nvPr/>
        </p:nvSpPr>
        <p:spPr bwMode="auto">
          <a:xfrm>
            <a:off x="143508" y="1106549"/>
            <a:ext cx="6017224" cy="216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ru-RU" b="1" i="1" dirty="0" smtClean="0">
                <a:solidFill>
                  <a:srgbClr val="FF0000"/>
                </a:solidFill>
              </a:rPr>
              <a:t>Заклёпка</a:t>
            </a:r>
            <a:r>
              <a:rPr lang="ru-RU" b="1" i="1" dirty="0">
                <a:solidFill>
                  <a:srgbClr val="FF0000"/>
                </a:solidFill>
              </a:rPr>
              <a:t> </a:t>
            </a:r>
            <a:r>
              <a:rPr lang="ru-RU" b="1" i="1" dirty="0">
                <a:solidFill>
                  <a:srgbClr val="0000D0"/>
                </a:solidFill>
              </a:rPr>
              <a:t>– это цилиндрический металлический стержень с головкой </a:t>
            </a:r>
            <a:r>
              <a:rPr lang="ru-RU" b="1" i="1" dirty="0" smtClean="0">
                <a:solidFill>
                  <a:srgbClr val="0000D0"/>
                </a:solidFill>
              </a:rPr>
              <a:t>определённой </a:t>
            </a:r>
            <a:r>
              <a:rPr lang="ru-RU" b="1" i="1" dirty="0">
                <a:solidFill>
                  <a:srgbClr val="0000D0"/>
                </a:solidFill>
              </a:rPr>
              <a:t>формы. </a:t>
            </a:r>
            <a:endParaRPr lang="ru-RU" b="1" i="1" dirty="0" smtClean="0">
              <a:solidFill>
                <a:srgbClr val="0000D0"/>
              </a:solidFill>
            </a:endParaRPr>
          </a:p>
          <a:p>
            <a:pPr>
              <a:spcBef>
                <a:spcPct val="50000"/>
              </a:spcBef>
            </a:pPr>
            <a:r>
              <a:rPr lang="ru-RU" b="1" i="1" dirty="0" smtClean="0">
                <a:solidFill>
                  <a:srgbClr val="006600"/>
                </a:solidFill>
              </a:rPr>
              <a:t>Головка заклёпки</a:t>
            </a:r>
            <a:r>
              <a:rPr lang="ru-RU" b="1" i="1" dirty="0">
                <a:solidFill>
                  <a:srgbClr val="006600"/>
                </a:solidFill>
              </a:rPr>
              <a:t>, изготовленная вместе со стержнем, называется </a:t>
            </a:r>
            <a:r>
              <a:rPr lang="ru-RU" b="1" i="1" dirty="0">
                <a:solidFill>
                  <a:srgbClr val="FF0000"/>
                </a:solidFill>
              </a:rPr>
              <a:t>закладной, </a:t>
            </a:r>
            <a:r>
              <a:rPr lang="ru-RU" b="1" i="1" dirty="0">
                <a:solidFill>
                  <a:srgbClr val="0000D0"/>
                </a:solidFill>
              </a:rPr>
              <a:t>а образующаяся во время </a:t>
            </a:r>
            <a:r>
              <a:rPr lang="ru-RU" b="1" i="1" dirty="0" smtClean="0">
                <a:solidFill>
                  <a:srgbClr val="0000D0"/>
                </a:solidFill>
              </a:rPr>
              <a:t>клёпки </a:t>
            </a:r>
            <a:r>
              <a:rPr lang="ru-RU" b="1" i="1" dirty="0">
                <a:solidFill>
                  <a:srgbClr val="0000D0"/>
                </a:solidFill>
              </a:rPr>
              <a:t>из части стержня, выступающего над поверхностью </a:t>
            </a:r>
            <a:r>
              <a:rPr lang="ru-RU" b="1" i="1" dirty="0" smtClean="0">
                <a:solidFill>
                  <a:srgbClr val="0000D0"/>
                </a:solidFill>
              </a:rPr>
              <a:t>склёпываемых </a:t>
            </a:r>
            <a:r>
              <a:rPr lang="ru-RU" b="1" i="1" dirty="0">
                <a:solidFill>
                  <a:srgbClr val="0000D0"/>
                </a:solidFill>
              </a:rPr>
              <a:t>деталей, – </a:t>
            </a:r>
            <a:r>
              <a:rPr lang="ru-RU" b="1" i="1" dirty="0" smtClean="0">
                <a:solidFill>
                  <a:srgbClr val="FF0000"/>
                </a:solidFill>
              </a:rPr>
              <a:t>замыкающей.</a:t>
            </a:r>
            <a:endParaRPr lang="ru-RU" altLang="ru-RU" b="1" i="1" dirty="0">
              <a:solidFill>
                <a:srgbClr val="0066FF"/>
              </a:solidFill>
              <a:latin typeface="Times New Roman" panose="02020603050405020304" pitchFamily="18" charset="0"/>
            </a:endParaRPr>
          </a:p>
        </p:txBody>
      </p:sp>
      <p:sp>
        <p:nvSpPr>
          <p:cNvPr id="7177" name="Text Box 9"/>
          <p:cNvSpPr txBox="1">
            <a:spLocks noChangeArrowheads="1"/>
          </p:cNvSpPr>
          <p:nvPr/>
        </p:nvSpPr>
        <p:spPr bwMode="auto">
          <a:xfrm>
            <a:off x="4556611" y="3251201"/>
            <a:ext cx="4572000" cy="363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300"/>
              </a:spcBef>
            </a:pPr>
            <a:r>
              <a:rPr lang="ru-RU" altLang="ru-RU" sz="2000" b="1" dirty="0" smtClean="0">
                <a:solidFill>
                  <a:srgbClr val="FF0000"/>
                </a:solidFill>
                <a:latin typeface="Times New Roman" panose="02020603050405020304" pitchFamily="18" charset="0"/>
              </a:rPr>
              <a:t>Соединения заклёпками </a:t>
            </a:r>
            <a:r>
              <a:rPr lang="ru-RU" altLang="ru-RU" sz="2000" b="1" u="sng" dirty="0" smtClean="0">
                <a:solidFill>
                  <a:srgbClr val="FF0000"/>
                </a:solidFill>
                <a:latin typeface="Times New Roman" panose="02020603050405020304" pitchFamily="18" charset="0"/>
              </a:rPr>
              <a:t>используют</a:t>
            </a:r>
            <a:r>
              <a:rPr lang="ru-RU" altLang="ru-RU" sz="2000" b="1" dirty="0" smtClean="0">
                <a:solidFill>
                  <a:srgbClr val="FF0000"/>
                </a:solidFill>
                <a:latin typeface="Times New Roman" panose="02020603050405020304" pitchFamily="18" charset="0"/>
              </a:rPr>
              <a:t>:</a:t>
            </a:r>
          </a:p>
          <a:p>
            <a:pPr marL="342900" indent="-342900">
              <a:spcBef>
                <a:spcPts val="300"/>
              </a:spcBef>
              <a:buClr>
                <a:srgbClr val="FF0000"/>
              </a:buClr>
              <a:buFont typeface="Wingdings" panose="05000000000000000000" pitchFamily="2" charset="2"/>
              <a:buChar char="Ø"/>
            </a:pPr>
            <a:r>
              <a:rPr lang="ru-RU" altLang="ru-RU" sz="2000" b="1" dirty="0" smtClean="0">
                <a:solidFill>
                  <a:srgbClr val="0000D0"/>
                </a:solidFill>
                <a:latin typeface="Times New Roman" panose="02020603050405020304" pitchFamily="18" charset="0"/>
              </a:rPr>
              <a:t>в </a:t>
            </a:r>
            <a:r>
              <a:rPr lang="ru-RU" altLang="ru-RU" sz="2000" b="1" dirty="0">
                <a:solidFill>
                  <a:srgbClr val="0000D0"/>
                </a:solidFill>
                <a:latin typeface="Times New Roman" panose="02020603050405020304" pitchFamily="18" charset="0"/>
              </a:rPr>
              <a:t>конструкциях, подверженных </a:t>
            </a:r>
            <a:r>
              <a:rPr lang="ru-RU" altLang="ru-RU" sz="2000" b="1" dirty="0" smtClean="0">
                <a:solidFill>
                  <a:srgbClr val="0000D0"/>
                </a:solidFill>
                <a:latin typeface="Times New Roman" panose="02020603050405020304" pitchFamily="18" charset="0"/>
              </a:rPr>
              <a:t>вибрации, коррозии; </a:t>
            </a:r>
          </a:p>
          <a:p>
            <a:pPr marL="342900" indent="-342900">
              <a:spcBef>
                <a:spcPts val="300"/>
              </a:spcBef>
              <a:buClr>
                <a:srgbClr val="FF0000"/>
              </a:buClr>
              <a:buFont typeface="Wingdings" panose="05000000000000000000" pitchFamily="2" charset="2"/>
              <a:buChar char="Ø"/>
            </a:pPr>
            <a:r>
              <a:rPr lang="ru-RU" altLang="ru-RU" sz="2000" b="1" dirty="0" smtClean="0">
                <a:solidFill>
                  <a:srgbClr val="0000D0"/>
                </a:solidFill>
                <a:latin typeface="Times New Roman" panose="02020603050405020304" pitchFamily="18" charset="0"/>
              </a:rPr>
              <a:t>в </a:t>
            </a:r>
            <a:r>
              <a:rPr lang="ru-RU" altLang="ru-RU" sz="2000" b="1" dirty="0">
                <a:solidFill>
                  <a:srgbClr val="0000D0"/>
                </a:solidFill>
                <a:latin typeface="Times New Roman" panose="02020603050405020304" pitchFamily="18" charset="0"/>
              </a:rPr>
              <a:t>соединениях из плохо сваривающихся </a:t>
            </a:r>
            <a:r>
              <a:rPr lang="ru-RU" altLang="ru-RU" sz="2000" b="1" dirty="0" smtClean="0">
                <a:solidFill>
                  <a:srgbClr val="0000D0"/>
                </a:solidFill>
                <a:latin typeface="Times New Roman" panose="02020603050405020304" pitchFamily="18" charset="0"/>
              </a:rPr>
              <a:t>металлов; </a:t>
            </a:r>
          </a:p>
          <a:p>
            <a:pPr marL="342900" indent="-342900">
              <a:spcBef>
                <a:spcPts val="300"/>
              </a:spcBef>
              <a:buClr>
                <a:srgbClr val="FF0000"/>
              </a:buClr>
              <a:buFont typeface="Wingdings" panose="05000000000000000000" pitchFamily="2" charset="2"/>
              <a:buChar char="Ø"/>
            </a:pPr>
            <a:r>
              <a:rPr lang="ru-RU" altLang="ru-RU" sz="2000" b="1" dirty="0" smtClean="0">
                <a:solidFill>
                  <a:srgbClr val="0000D0"/>
                </a:solidFill>
                <a:latin typeface="Times New Roman" panose="02020603050405020304" pitchFamily="18" charset="0"/>
              </a:rPr>
              <a:t>в соединениях из деталей не допускающих нагрева </a:t>
            </a:r>
            <a:r>
              <a:rPr lang="ru-RU" altLang="ru-RU" sz="2000" b="1" i="1" dirty="0" smtClean="0">
                <a:solidFill>
                  <a:srgbClr val="0000D0"/>
                </a:solidFill>
                <a:latin typeface="Times New Roman" panose="02020603050405020304" pitchFamily="18" charset="0"/>
              </a:rPr>
              <a:t>(например, при сварке);</a:t>
            </a:r>
          </a:p>
          <a:p>
            <a:pPr marL="342900" indent="-342900">
              <a:spcBef>
                <a:spcPts val="300"/>
              </a:spcBef>
              <a:buClr>
                <a:srgbClr val="FF0000"/>
              </a:buClr>
              <a:buFont typeface="Wingdings" panose="05000000000000000000" pitchFamily="2" charset="2"/>
              <a:buChar char="Ø"/>
            </a:pPr>
            <a:r>
              <a:rPr lang="ru-RU" altLang="ru-RU" sz="2000" b="1" dirty="0" smtClean="0">
                <a:solidFill>
                  <a:srgbClr val="0000D0"/>
                </a:solidFill>
                <a:latin typeface="Times New Roman" panose="02020603050405020304" pitchFamily="18" charset="0"/>
              </a:rPr>
              <a:t>в </a:t>
            </a:r>
            <a:r>
              <a:rPr lang="ru-RU" altLang="ru-RU" sz="2000" b="1" dirty="0">
                <a:solidFill>
                  <a:srgbClr val="0000D0"/>
                </a:solidFill>
                <a:latin typeface="Times New Roman" panose="02020603050405020304" pitchFamily="18" charset="0"/>
              </a:rPr>
              <a:t>соединениях из неметаллических </a:t>
            </a:r>
            <a:r>
              <a:rPr lang="ru-RU" altLang="ru-RU" sz="2000" b="1" dirty="0" smtClean="0">
                <a:solidFill>
                  <a:srgbClr val="0000D0"/>
                </a:solidFill>
                <a:latin typeface="Times New Roman" panose="02020603050405020304" pitchFamily="18" charset="0"/>
              </a:rPr>
              <a:t>материалов, </a:t>
            </a:r>
            <a:r>
              <a:rPr lang="ru-RU" altLang="ru-RU" sz="2000" b="1" dirty="0" smtClean="0">
                <a:solidFill>
                  <a:srgbClr val="0000D0"/>
                </a:solidFill>
                <a:latin typeface="Times New Roman" panose="02020603050405020304" pitchFamily="18" charset="0"/>
                <a:cs typeface="Times New Roman" panose="02020603050405020304" pitchFamily="18" charset="0"/>
              </a:rPr>
              <a:t>металлов </a:t>
            </a:r>
            <a:r>
              <a:rPr lang="ru-RU" altLang="ru-RU" sz="2000" b="1" dirty="0">
                <a:solidFill>
                  <a:srgbClr val="0000D0"/>
                </a:solidFill>
                <a:latin typeface="Times New Roman" panose="02020603050405020304" pitchFamily="18" charset="0"/>
                <a:cs typeface="Times New Roman" panose="02020603050405020304" pitchFamily="18" charset="0"/>
              </a:rPr>
              <a:t>с неметаллическими частями</a:t>
            </a:r>
            <a:r>
              <a:rPr lang="ru-RU" altLang="ru-RU" sz="2000" b="1" dirty="0" smtClean="0">
                <a:solidFill>
                  <a:srgbClr val="0000D0"/>
                </a:solidFill>
                <a:latin typeface="Times New Roman" panose="02020603050405020304" pitchFamily="18" charset="0"/>
                <a:cs typeface="Times New Roman" panose="02020603050405020304" pitchFamily="18" charset="0"/>
              </a:rPr>
              <a:t>.</a:t>
            </a:r>
            <a:endParaRPr lang="ru-RU" altLang="ru-RU" sz="2000" b="1" dirty="0">
              <a:solidFill>
                <a:srgbClr val="0000D0"/>
              </a:solidFill>
              <a:latin typeface="Times New Roman" panose="02020603050405020304" pitchFamily="18" charset="0"/>
              <a:cs typeface="Times New Roman" panose="02020603050405020304" pitchFamily="18" charset="0"/>
            </a:endParaRPr>
          </a:p>
        </p:txBody>
      </p:sp>
      <p:pic>
        <p:nvPicPr>
          <p:cNvPr id="7178" name="Picture 10" descr="J0336969"/>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72450" y="188913"/>
            <a:ext cx="754063" cy="754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75022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1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17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17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6" grpId="0"/>
      <p:bldP spid="717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156" y="4117973"/>
            <a:ext cx="8876469" cy="1569660"/>
          </a:xfrm>
          <a:prstGeom prst="rect">
            <a:avLst/>
          </a:prstGeom>
          <a:solidFill>
            <a:srgbClr val="CCFFCC"/>
          </a:solidFill>
        </p:spPr>
        <p:txBody>
          <a:bodyPr wrap="square">
            <a:spAutoFit/>
          </a:bodyPr>
          <a:lstStyle/>
          <a:p>
            <a:pPr>
              <a:spcAft>
                <a:spcPts val="0"/>
              </a:spcAft>
            </a:pPr>
            <a:r>
              <a:rPr lang="ru-RU" sz="2400" b="1" dirty="0" smtClean="0">
                <a:solidFill>
                  <a:srgbClr val="FF0000"/>
                </a:solidFill>
                <a:latin typeface="Times New Roman" panose="02020603050405020304" pitchFamily="18" charset="0"/>
                <a:ea typeface="Times New Roman" panose="02020603050405020304" pitchFamily="18" charset="0"/>
              </a:rPr>
              <a:t>Заклёпка</a:t>
            </a:r>
            <a:r>
              <a:rPr lang="ru-RU" sz="2400" b="1" dirty="0">
                <a:solidFill>
                  <a:srgbClr val="0000D0"/>
                </a:solidFill>
                <a:latin typeface="Times New Roman" panose="02020603050405020304" pitchFamily="18" charset="0"/>
                <a:ea typeface="Times New Roman" panose="02020603050405020304" pitchFamily="18" charset="0"/>
              </a:rPr>
              <a:t>,</a:t>
            </a:r>
            <a:r>
              <a:rPr lang="ru-RU" sz="2400" b="1" dirty="0">
                <a:latin typeface="Times New Roman" panose="02020603050405020304" pitchFamily="18" charset="0"/>
                <a:ea typeface="Times New Roman" panose="02020603050405020304" pitchFamily="18" charset="0"/>
              </a:rPr>
              <a:t> </a:t>
            </a:r>
            <a:r>
              <a:rPr lang="ru-RU" sz="2400" b="1" dirty="0">
                <a:solidFill>
                  <a:srgbClr val="0000D0"/>
                </a:solidFill>
                <a:latin typeface="Times New Roman" panose="02020603050405020304" pitchFamily="18" charset="0"/>
                <a:ea typeface="Times New Roman" panose="02020603050405020304" pitchFamily="18" charset="0"/>
              </a:rPr>
              <a:t>заканчивающаяся головкой, устанавливается в отверстие соединяемых материалов. Выступающая из отверстия часть </a:t>
            </a:r>
            <a:r>
              <a:rPr lang="ru-RU" sz="2400" b="1" dirty="0" smtClean="0">
                <a:solidFill>
                  <a:srgbClr val="0000D0"/>
                </a:solidFill>
                <a:latin typeface="Times New Roman" panose="02020603050405020304" pitchFamily="18" charset="0"/>
                <a:ea typeface="Times New Roman" panose="02020603050405020304" pitchFamily="18" charset="0"/>
              </a:rPr>
              <a:t>заклёпки расклёпывается </a:t>
            </a:r>
            <a:r>
              <a:rPr lang="ru-RU" sz="2400" b="1" dirty="0">
                <a:solidFill>
                  <a:srgbClr val="0000D0"/>
                </a:solidFill>
                <a:latin typeface="Times New Roman" panose="02020603050405020304" pitchFamily="18" charset="0"/>
                <a:ea typeface="Times New Roman" panose="02020603050405020304" pitchFamily="18" charset="0"/>
              </a:rPr>
              <a:t>в холодном или горячем состоянии, образуя вторую головку.</a:t>
            </a:r>
            <a:endParaRPr lang="ru-RU" sz="2400" b="1" dirty="0">
              <a:solidFill>
                <a:srgbClr val="0000D0"/>
              </a:solidFill>
              <a:effectLst/>
              <a:latin typeface="Times New Roman" panose="02020603050405020304" pitchFamily="18" charset="0"/>
              <a:ea typeface="Times New Roman" panose="02020603050405020304" pitchFamily="18" charset="0"/>
            </a:endParaRPr>
          </a:p>
        </p:txBody>
      </p:sp>
      <p:sp>
        <p:nvSpPr>
          <p:cNvPr id="6" name="Прямоугольник 5"/>
          <p:cNvSpPr/>
          <p:nvPr/>
        </p:nvSpPr>
        <p:spPr>
          <a:xfrm>
            <a:off x="120911" y="1042916"/>
            <a:ext cx="8862714" cy="2739211"/>
          </a:xfrm>
          <a:prstGeom prst="rect">
            <a:avLst/>
          </a:prstGeom>
          <a:solidFill>
            <a:srgbClr val="FFFFCC"/>
          </a:solidFill>
        </p:spPr>
        <p:txBody>
          <a:bodyPr wrap="square">
            <a:spAutoFit/>
          </a:bodyPr>
          <a:lstStyle/>
          <a:p>
            <a:pPr>
              <a:spcBef>
                <a:spcPts val="600"/>
              </a:spcBef>
              <a:spcAft>
                <a:spcPts val="600"/>
              </a:spcAft>
            </a:pPr>
            <a:r>
              <a:rPr lang="ru-RU" sz="2200" b="1" i="1" u="sng"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Процесс клёпки</a:t>
            </a:r>
            <a:r>
              <a:rPr lang="ru-RU" sz="2200" b="1"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состоит из следующих основных </a:t>
            </a:r>
            <a:r>
              <a:rPr lang="ru-RU" sz="2200" b="1" i="1" u="sng"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операций</a:t>
            </a:r>
            <a:r>
              <a:rPr lang="ru-RU" sz="2200"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a:t>
            </a:r>
            <a:endParaRPr lang="ru-RU" sz="2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marL="722313" lvl="0" indent="-439738">
              <a:spcBef>
                <a:spcPts val="600"/>
              </a:spcBef>
              <a:spcAft>
                <a:spcPts val="600"/>
              </a:spcAft>
              <a:buClr>
                <a:srgbClr val="FF0000"/>
              </a:buClr>
              <a:buSzPct val="100000"/>
              <a:buFont typeface="Wingdings" panose="05000000000000000000" pitchFamily="2" charset="2"/>
              <a:buChar char="q"/>
              <a:tabLst>
                <a:tab pos="457200" algn="l"/>
              </a:tabLst>
            </a:pPr>
            <a:r>
              <a:rPr lang="ru-RU" sz="2200" b="1" dirty="0">
                <a:solidFill>
                  <a:srgbClr val="006600"/>
                </a:solidFill>
                <a:latin typeface="Arial" panose="020B0604020202020204" pitchFamily="34" charset="0"/>
                <a:ea typeface="Times New Roman" panose="02020603050405020304" pitchFamily="18" charset="0"/>
                <a:cs typeface="Times New Roman" panose="02020603050405020304" pitchFamily="18" charset="0"/>
              </a:rPr>
              <a:t>образование отверстия в соединяемых деталях сверлением или пробивкой;</a:t>
            </a:r>
            <a:endParaRPr lang="ru-RU" sz="2200" b="1" dirty="0">
              <a:solidFill>
                <a:srgbClr val="006600"/>
              </a:solidFill>
              <a:latin typeface="Calibri" panose="020F0502020204030204" pitchFamily="34" charset="0"/>
              <a:ea typeface="Calibri" panose="020F0502020204030204" pitchFamily="34" charset="0"/>
              <a:cs typeface="Times New Roman" panose="02020603050405020304" pitchFamily="18" charset="0"/>
            </a:endParaRPr>
          </a:p>
          <a:p>
            <a:pPr marL="722313" lvl="0" indent="-439738">
              <a:spcBef>
                <a:spcPts val="600"/>
              </a:spcBef>
              <a:spcAft>
                <a:spcPts val="600"/>
              </a:spcAft>
              <a:buClr>
                <a:srgbClr val="FF0000"/>
              </a:buClr>
              <a:buSzPct val="100000"/>
              <a:buFont typeface="Wingdings" panose="05000000000000000000" pitchFamily="2" charset="2"/>
              <a:buChar char="q"/>
              <a:tabLst>
                <a:tab pos="457200" algn="l"/>
              </a:tabLst>
            </a:pPr>
            <a:r>
              <a:rPr lang="ru-RU" sz="2200" b="1" dirty="0" err="1">
                <a:solidFill>
                  <a:srgbClr val="006600"/>
                </a:solidFill>
                <a:latin typeface="Arial" panose="020B0604020202020204" pitchFamily="34" charset="0"/>
                <a:ea typeface="Times New Roman" panose="02020603050405020304" pitchFamily="18" charset="0"/>
                <a:cs typeface="Times New Roman" panose="02020603050405020304" pitchFamily="18" charset="0"/>
              </a:rPr>
              <a:t>зенкование</a:t>
            </a:r>
            <a:r>
              <a:rPr lang="ru-RU" sz="2200" b="1" dirty="0">
                <a:solidFill>
                  <a:srgbClr val="006600"/>
                </a:solidFill>
                <a:latin typeface="Arial" panose="020B0604020202020204" pitchFamily="34" charset="0"/>
                <a:ea typeface="Times New Roman" panose="02020603050405020304" pitchFamily="18" charset="0"/>
                <a:cs typeface="Times New Roman" panose="02020603050405020304" pitchFamily="18" charset="0"/>
              </a:rPr>
              <a:t> гнезда под закладную головку заклепки;</a:t>
            </a:r>
            <a:endParaRPr lang="ru-RU" sz="2200" b="1" dirty="0">
              <a:solidFill>
                <a:srgbClr val="006600"/>
              </a:solidFill>
              <a:latin typeface="Calibri" panose="020F0502020204030204" pitchFamily="34" charset="0"/>
              <a:ea typeface="Calibri" panose="020F0502020204030204" pitchFamily="34" charset="0"/>
              <a:cs typeface="Times New Roman" panose="02020603050405020304" pitchFamily="18" charset="0"/>
            </a:endParaRPr>
          </a:p>
          <a:p>
            <a:pPr marL="722313" lvl="0" indent="-439738">
              <a:spcBef>
                <a:spcPts val="600"/>
              </a:spcBef>
              <a:spcAft>
                <a:spcPts val="600"/>
              </a:spcAft>
              <a:buClr>
                <a:srgbClr val="FF0000"/>
              </a:buClr>
              <a:buSzPct val="100000"/>
              <a:buFont typeface="Wingdings" panose="05000000000000000000" pitchFamily="2" charset="2"/>
              <a:buChar char="q"/>
              <a:tabLst>
                <a:tab pos="457200" algn="l"/>
              </a:tabLst>
            </a:pPr>
            <a:r>
              <a:rPr lang="ru-RU" sz="2200" b="1" dirty="0">
                <a:solidFill>
                  <a:srgbClr val="006600"/>
                </a:solidFill>
                <a:latin typeface="Arial" panose="020B0604020202020204" pitchFamily="34" charset="0"/>
                <a:ea typeface="Times New Roman" panose="02020603050405020304" pitchFamily="18" charset="0"/>
                <a:cs typeface="Times New Roman" panose="02020603050405020304" pitchFamily="18" charset="0"/>
              </a:rPr>
              <a:t>вставка </a:t>
            </a:r>
            <a:r>
              <a:rPr lang="ru-RU" sz="2200" b="1" dirty="0" smtClean="0">
                <a:solidFill>
                  <a:srgbClr val="006600"/>
                </a:solidFill>
                <a:latin typeface="Arial" panose="020B0604020202020204" pitchFamily="34" charset="0"/>
                <a:ea typeface="Times New Roman" panose="02020603050405020304" pitchFamily="18" charset="0"/>
                <a:cs typeface="Times New Roman" panose="02020603050405020304" pitchFamily="18" charset="0"/>
              </a:rPr>
              <a:t>заклёпки </a:t>
            </a:r>
            <a:r>
              <a:rPr lang="ru-RU" sz="2200" b="1" dirty="0">
                <a:solidFill>
                  <a:srgbClr val="006600"/>
                </a:solidFill>
                <a:latin typeface="Arial" panose="020B0604020202020204" pitchFamily="34" charset="0"/>
                <a:ea typeface="Times New Roman" panose="02020603050405020304" pitchFamily="18" charset="0"/>
                <a:cs typeface="Times New Roman" panose="02020603050405020304" pitchFamily="18" charset="0"/>
              </a:rPr>
              <a:t>в отверстие;</a:t>
            </a:r>
            <a:endParaRPr lang="ru-RU" sz="2200" b="1" dirty="0">
              <a:solidFill>
                <a:srgbClr val="006600"/>
              </a:solidFill>
              <a:latin typeface="Calibri" panose="020F0502020204030204" pitchFamily="34" charset="0"/>
              <a:ea typeface="Calibri" panose="020F0502020204030204" pitchFamily="34" charset="0"/>
              <a:cs typeface="Times New Roman" panose="02020603050405020304" pitchFamily="18" charset="0"/>
            </a:endParaRPr>
          </a:p>
          <a:p>
            <a:pPr marL="722313" lvl="0" indent="-439738">
              <a:spcBef>
                <a:spcPts val="600"/>
              </a:spcBef>
              <a:spcAft>
                <a:spcPts val="600"/>
              </a:spcAft>
              <a:buClr>
                <a:srgbClr val="FF0000"/>
              </a:buClr>
              <a:buSzPct val="100000"/>
              <a:buFont typeface="Wingdings" panose="05000000000000000000" pitchFamily="2" charset="2"/>
              <a:buChar char="q"/>
              <a:tabLst>
                <a:tab pos="457200" algn="l"/>
              </a:tabLst>
            </a:pPr>
            <a:r>
              <a:rPr lang="ru-RU" sz="2200" b="1" dirty="0">
                <a:solidFill>
                  <a:srgbClr val="006600"/>
                </a:solidFill>
                <a:latin typeface="Arial" panose="020B0604020202020204" pitchFamily="34" charset="0"/>
                <a:ea typeface="Times New Roman" panose="02020603050405020304" pitchFamily="18" charset="0"/>
                <a:cs typeface="Times New Roman" panose="02020603050405020304" pitchFamily="18" charset="0"/>
              </a:rPr>
              <a:t>образование замыкающей головки </a:t>
            </a:r>
            <a:r>
              <a:rPr lang="ru-RU" sz="2200" b="1" dirty="0" smtClean="0">
                <a:solidFill>
                  <a:srgbClr val="006600"/>
                </a:solidFill>
                <a:latin typeface="Arial" panose="020B0604020202020204" pitchFamily="34" charset="0"/>
                <a:ea typeface="Times New Roman" panose="02020603050405020304" pitchFamily="18" charset="0"/>
                <a:cs typeface="Times New Roman" panose="02020603050405020304" pitchFamily="18" charset="0"/>
              </a:rPr>
              <a:t>заклёпки</a:t>
            </a:r>
            <a:r>
              <a:rPr lang="ru-RU" sz="2200" b="1" dirty="0">
                <a:solidFill>
                  <a:srgbClr val="006600"/>
                </a:solidFill>
                <a:latin typeface="Arial" panose="020B0604020202020204" pitchFamily="34" charset="0"/>
                <a:ea typeface="Times New Roman" panose="02020603050405020304" pitchFamily="18" charset="0"/>
                <a:cs typeface="Times New Roman" panose="02020603050405020304" pitchFamily="18" charset="0"/>
              </a:rPr>
              <a:t>.</a:t>
            </a:r>
            <a:endParaRPr lang="ru-RU" sz="22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 Box 7"/>
          <p:cNvSpPr txBox="1">
            <a:spLocks noChangeArrowheads="1"/>
          </p:cNvSpPr>
          <p:nvPr/>
        </p:nvSpPr>
        <p:spPr bwMode="auto">
          <a:xfrm>
            <a:off x="120911" y="122295"/>
            <a:ext cx="885357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ru-RU" sz="3200" b="1" dirty="0" smtClean="0">
                <a:solidFill>
                  <a:srgbClr val="FF0000"/>
                </a:solidFill>
                <a:latin typeface="Times New Roman" panose="02020603050405020304" pitchFamily="18" charset="0"/>
              </a:rPr>
              <a:t> </a:t>
            </a:r>
            <a:r>
              <a:rPr lang="ru-RU" altLang="ru-RU" sz="3200" b="1" dirty="0" smtClean="0">
                <a:solidFill>
                  <a:srgbClr val="C00000"/>
                </a:solidFill>
                <a:latin typeface="Times New Roman" panose="02020603050405020304" pitchFamily="18" charset="0"/>
              </a:rPr>
              <a:t>СБОРКА СОЕДИНЕНИЙ КЛЁПКОЙ</a:t>
            </a:r>
            <a:endParaRPr lang="ru-RU" altLang="ru-RU" sz="3200" b="1" dirty="0">
              <a:solidFill>
                <a:srgbClr val="C00000"/>
              </a:solidFill>
              <a:latin typeface="Times New Roman" panose="02020603050405020304" pitchFamily="18" charset="0"/>
            </a:endParaRPr>
          </a:p>
        </p:txBody>
      </p:sp>
    </p:spTree>
    <p:extLst>
      <p:ext uri="{BB962C8B-B14F-4D97-AF65-F5344CB8AC3E}">
        <p14:creationId xmlns:p14="http://schemas.microsoft.com/office/powerpoint/2010/main" val="5344740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620687"/>
          </a:xfrm>
          <a:solidFill>
            <a:srgbClr val="0070C0"/>
          </a:solidFill>
        </p:spPr>
        <p:txBody>
          <a:bodyPr>
            <a:normAutofit fontScale="90000"/>
          </a:bodyPr>
          <a:lstStyle/>
          <a:p>
            <a:pPr algn="ctr"/>
            <a:r>
              <a:rPr lang="ru-RU" b="1" dirty="0">
                <a:solidFill>
                  <a:srgbClr val="FFFF00"/>
                </a:solidFill>
              </a:rPr>
              <a:t>ЗАКЛЕПОЧНЫЕ СОЕДИНЕНИЯ</a:t>
            </a:r>
          </a:p>
        </p:txBody>
      </p:sp>
      <p:sp>
        <p:nvSpPr>
          <p:cNvPr id="3" name="Содержимое 2"/>
          <p:cNvSpPr>
            <a:spLocks noGrp="1"/>
          </p:cNvSpPr>
          <p:nvPr>
            <p:ph idx="1"/>
          </p:nvPr>
        </p:nvSpPr>
        <p:spPr>
          <a:xfrm>
            <a:off x="323528" y="658068"/>
            <a:ext cx="8748972" cy="6199931"/>
          </a:xfrm>
        </p:spPr>
        <p:txBody>
          <a:bodyPr lIns="0" tIns="0" rIns="0" bIns="0">
            <a:noAutofit/>
          </a:bodyPr>
          <a:lstStyle/>
          <a:p>
            <a:pPr marL="0" indent="0" algn="ctr">
              <a:spcBef>
                <a:spcPts val="0"/>
              </a:spcBef>
              <a:buNone/>
            </a:pPr>
            <a:r>
              <a:rPr lang="ru-RU" sz="2000" b="1" dirty="0" smtClean="0">
                <a:solidFill>
                  <a:srgbClr val="FF0000"/>
                </a:solidFill>
              </a:rPr>
              <a:t>Общие сведения</a:t>
            </a:r>
          </a:p>
          <a:p>
            <a:pPr marL="4662488" indent="0">
              <a:buNone/>
            </a:pPr>
            <a:r>
              <a:rPr lang="ru-RU" sz="2000" b="1" dirty="0" smtClean="0">
                <a:solidFill>
                  <a:srgbClr val="0000CC"/>
                </a:solidFill>
              </a:rPr>
              <a:t>Образуются с помощью специальных деталей – </a:t>
            </a:r>
            <a:r>
              <a:rPr lang="ru-RU" sz="2000" b="1" dirty="0" smtClean="0">
                <a:solidFill>
                  <a:srgbClr val="FF0000"/>
                </a:solidFill>
              </a:rPr>
              <a:t>заклёпок.</a:t>
            </a:r>
            <a:r>
              <a:rPr lang="ru-RU" sz="2000" b="1" dirty="0" smtClean="0"/>
              <a:t>  </a:t>
            </a:r>
          </a:p>
          <a:p>
            <a:pPr marL="4662488" indent="0">
              <a:buNone/>
            </a:pPr>
            <a:r>
              <a:rPr lang="ru-RU" sz="2000" b="1" dirty="0" smtClean="0">
                <a:solidFill>
                  <a:srgbClr val="006600"/>
                </a:solidFill>
              </a:rPr>
              <a:t>Заклёпка имеет грибообразную форму и выпускается с одной головкой </a:t>
            </a:r>
            <a:r>
              <a:rPr lang="ru-RU" sz="2000" b="1" dirty="0" smtClean="0">
                <a:solidFill>
                  <a:srgbClr val="FF0000"/>
                </a:solidFill>
              </a:rPr>
              <a:t>(закладной) </a:t>
            </a:r>
            <a:r>
              <a:rPr lang="ru-RU" sz="2000" b="1" dirty="0" smtClean="0">
                <a:solidFill>
                  <a:srgbClr val="006600"/>
                </a:solidFill>
              </a:rPr>
              <a:t>вставляется в совместно просверленные детали,  а затем хвостовик ударами молотка или пресса расклёпывается, образуя вторую головку </a:t>
            </a:r>
            <a:r>
              <a:rPr lang="ru-RU" sz="2000" b="1" dirty="0" smtClean="0">
                <a:solidFill>
                  <a:srgbClr val="FF0000"/>
                </a:solidFill>
              </a:rPr>
              <a:t>(замыкающую)</a:t>
            </a:r>
            <a:r>
              <a:rPr lang="ru-RU" sz="2000" b="1" dirty="0" smtClean="0">
                <a:solidFill>
                  <a:srgbClr val="006600"/>
                </a:solidFill>
              </a:rPr>
              <a:t>.</a:t>
            </a:r>
          </a:p>
          <a:p>
            <a:pPr marL="4662488" indent="0">
              <a:buNone/>
            </a:pPr>
            <a:r>
              <a:rPr lang="ru-RU" sz="2000" b="1" dirty="0" smtClean="0">
                <a:solidFill>
                  <a:srgbClr val="006600"/>
                </a:solidFill>
              </a:rPr>
              <a:t>При этом детали сильно сжимаются, образуя прочное, неподвижное неразъёмное соединение. </a:t>
            </a:r>
          </a:p>
          <a:p>
            <a:pPr marL="4662488" indent="0" algn="just">
              <a:buNone/>
            </a:pPr>
            <a:endParaRPr lang="ru-RU" sz="800" dirty="0" smtClean="0"/>
          </a:p>
          <a:p>
            <a:pPr marL="4662488" indent="-4662488" algn="just">
              <a:buNone/>
            </a:pPr>
            <a:endParaRPr lang="ru-RU" sz="1600" dirty="0" smtClean="0">
              <a:solidFill>
                <a:srgbClr val="00B050"/>
              </a:solidFill>
            </a:endParaRPr>
          </a:p>
          <a:p>
            <a:pPr marL="4662488" indent="-4662488" algn="just">
              <a:buNone/>
            </a:pPr>
            <a:endParaRPr lang="ru-RU" sz="1600" dirty="0">
              <a:solidFill>
                <a:srgbClr val="00B050"/>
              </a:solidFill>
            </a:endParaRPr>
          </a:p>
          <a:p>
            <a:pPr marL="4662488" indent="-4662488" algn="just">
              <a:buNone/>
            </a:pPr>
            <a:endParaRPr lang="ru-RU" sz="1600" dirty="0" smtClean="0">
              <a:solidFill>
                <a:srgbClr val="00B050"/>
              </a:solidFill>
            </a:endParaRP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504" y="1124744"/>
            <a:ext cx="4752528" cy="2910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8" name="Rectangle 1"/>
          <p:cNvSpPr txBox="1">
            <a:spLocks noChangeArrowheads="1"/>
          </p:cNvSpPr>
          <p:nvPr/>
        </p:nvSpPr>
        <p:spPr>
          <a:xfrm>
            <a:off x="107504" y="4067966"/>
            <a:ext cx="4752528" cy="2790034"/>
          </a:xfrm>
          <a:prstGeom prst="rect">
            <a:avLst/>
          </a:prstGeom>
        </p:spPr>
        <p:txBody>
          <a:bodyPr vert="horz">
            <a:normAutofit fontScale="85000" lnSpcReduction="100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marL="0" indent="0" algn="ctr">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b="1" dirty="0" err="1" smtClean="0">
                <a:solidFill>
                  <a:srgbClr val="FF0000"/>
                </a:solidFill>
              </a:rPr>
              <a:t>Рис</a:t>
            </a:r>
            <a:r>
              <a:rPr lang="en-GB" sz="2400" b="1" dirty="0" smtClean="0">
                <a:solidFill>
                  <a:srgbClr val="FF0000"/>
                </a:solidFill>
              </a:rPr>
              <a:t>.</a:t>
            </a:r>
            <a:r>
              <a:rPr lang="ru-RU" sz="2400" b="1" dirty="0" smtClean="0">
                <a:solidFill>
                  <a:srgbClr val="FF0000"/>
                </a:solidFill>
              </a:rPr>
              <a:t> </a:t>
            </a:r>
            <a:r>
              <a:rPr lang="en-GB" sz="2400" b="1" dirty="0" smtClean="0">
                <a:solidFill>
                  <a:srgbClr val="FF0000"/>
                </a:solidFill>
              </a:rPr>
              <a:t>1. </a:t>
            </a:r>
            <a:r>
              <a:rPr lang="en-GB" sz="2400" b="1" dirty="0" smtClean="0">
                <a:solidFill>
                  <a:srgbClr val="0000CC"/>
                </a:solidFill>
              </a:rPr>
              <a:t>Заклёпочное соединение:</a:t>
            </a:r>
            <a:endParaRPr lang="ru-RU" sz="2000" b="1" dirty="0">
              <a:solidFill>
                <a:srgbClr val="0000CC"/>
              </a:solidFill>
            </a:endParaRPr>
          </a:p>
          <a:p>
            <a:pPr marL="800100" lvl="2" indent="0">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i="1" dirty="0" smtClean="0">
                <a:solidFill>
                  <a:srgbClr val="FF0000"/>
                </a:solidFill>
              </a:rPr>
              <a:t>а</a:t>
            </a:r>
            <a:r>
              <a:rPr lang="en-GB" dirty="0" smtClean="0">
                <a:solidFill>
                  <a:srgbClr val="FF0000"/>
                </a:solidFill>
              </a:rPr>
              <a:t> </a:t>
            </a:r>
            <a:r>
              <a:rPr lang="en-GB" b="1" dirty="0" smtClean="0">
                <a:solidFill>
                  <a:srgbClr val="006600"/>
                </a:solidFill>
              </a:rPr>
              <a:t>– в </a:t>
            </a:r>
            <a:r>
              <a:rPr lang="en-GB" b="1" dirty="0" err="1" smtClean="0">
                <a:solidFill>
                  <a:srgbClr val="006600"/>
                </a:solidFill>
              </a:rPr>
              <a:t>процессе</a:t>
            </a:r>
            <a:r>
              <a:rPr lang="en-GB" b="1" dirty="0" smtClean="0">
                <a:solidFill>
                  <a:srgbClr val="006600"/>
                </a:solidFill>
              </a:rPr>
              <a:t> </a:t>
            </a:r>
            <a:r>
              <a:rPr lang="en-GB" b="1" dirty="0" err="1" smtClean="0">
                <a:solidFill>
                  <a:srgbClr val="006600"/>
                </a:solidFill>
              </a:rPr>
              <a:t>сборки</a:t>
            </a:r>
            <a:r>
              <a:rPr lang="en-GB" b="1" dirty="0" smtClean="0">
                <a:solidFill>
                  <a:srgbClr val="006600"/>
                </a:solidFill>
              </a:rPr>
              <a:t>; </a:t>
            </a:r>
            <a:endParaRPr lang="ru-RU" b="1" dirty="0" smtClean="0">
              <a:solidFill>
                <a:srgbClr val="006600"/>
              </a:solidFill>
            </a:endParaRPr>
          </a:p>
          <a:p>
            <a:pPr marL="800100" lvl="2" indent="0">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b="1" i="1" dirty="0" smtClean="0">
                <a:solidFill>
                  <a:srgbClr val="FF0000"/>
                </a:solidFill>
              </a:rPr>
              <a:t>б</a:t>
            </a:r>
            <a:r>
              <a:rPr lang="en-GB" dirty="0" smtClean="0"/>
              <a:t> </a:t>
            </a:r>
            <a:r>
              <a:rPr lang="en-GB" b="1" dirty="0" smtClean="0">
                <a:solidFill>
                  <a:srgbClr val="006600"/>
                </a:solidFill>
              </a:rPr>
              <a:t>– в </a:t>
            </a:r>
            <a:r>
              <a:rPr lang="en-GB" b="1" dirty="0" err="1" smtClean="0">
                <a:solidFill>
                  <a:srgbClr val="006600"/>
                </a:solidFill>
              </a:rPr>
              <a:t>собранном</a:t>
            </a:r>
            <a:r>
              <a:rPr lang="en-GB" b="1" dirty="0" smtClean="0">
                <a:solidFill>
                  <a:srgbClr val="006600"/>
                </a:solidFill>
              </a:rPr>
              <a:t> </a:t>
            </a:r>
            <a:r>
              <a:rPr lang="en-GB" b="1" dirty="0" err="1" smtClean="0">
                <a:solidFill>
                  <a:srgbClr val="006600"/>
                </a:solidFill>
              </a:rPr>
              <a:t>виде</a:t>
            </a:r>
            <a:endParaRPr lang="ru-RU" b="1" dirty="0" smtClean="0">
              <a:solidFill>
                <a:srgbClr val="006600"/>
              </a:solidFill>
            </a:endParaRPr>
          </a:p>
          <a:p>
            <a:pPr marL="0" indent="0" algn="just">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000" b="1" dirty="0" smtClean="0">
                <a:solidFill>
                  <a:srgbClr val="FF0000"/>
                </a:solidFill>
              </a:rPr>
              <a:t>1, 2 </a:t>
            </a:r>
            <a:r>
              <a:rPr lang="ru-RU" sz="2000" b="1" dirty="0" smtClean="0">
                <a:solidFill>
                  <a:srgbClr val="7030A0"/>
                </a:solidFill>
              </a:rPr>
              <a:t>– соединяемые детали;</a:t>
            </a:r>
          </a:p>
          <a:p>
            <a:pPr marL="0" indent="0" algn="just">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000" b="1" dirty="0" smtClean="0">
                <a:solidFill>
                  <a:srgbClr val="FF0000"/>
                </a:solidFill>
              </a:rPr>
              <a:t>3</a:t>
            </a:r>
            <a:r>
              <a:rPr lang="ru-RU" sz="2000" dirty="0" smtClean="0"/>
              <a:t> </a:t>
            </a:r>
            <a:r>
              <a:rPr lang="ru-RU" sz="2000" b="1" dirty="0" smtClean="0">
                <a:solidFill>
                  <a:srgbClr val="7030A0"/>
                </a:solidFill>
              </a:rPr>
              <a:t>– заклёпка;</a:t>
            </a:r>
          </a:p>
          <a:p>
            <a:pPr marL="0" indent="0" algn="just">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000" b="1" dirty="0" smtClean="0">
                <a:solidFill>
                  <a:srgbClr val="FF0000"/>
                </a:solidFill>
              </a:rPr>
              <a:t>4</a:t>
            </a:r>
            <a:r>
              <a:rPr lang="ru-RU" sz="2000" dirty="0" smtClean="0"/>
              <a:t> </a:t>
            </a:r>
            <a:r>
              <a:rPr lang="ru-RU" sz="2000" b="1" dirty="0" smtClean="0">
                <a:solidFill>
                  <a:srgbClr val="7030A0"/>
                </a:solidFill>
              </a:rPr>
              <a:t>– тело заклёпки;</a:t>
            </a:r>
          </a:p>
          <a:p>
            <a:pPr marL="0" indent="0" algn="just">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000" b="1" dirty="0" smtClean="0">
                <a:solidFill>
                  <a:srgbClr val="FF0000"/>
                </a:solidFill>
              </a:rPr>
              <a:t>5</a:t>
            </a:r>
            <a:r>
              <a:rPr lang="ru-RU" sz="2000" dirty="0" smtClean="0"/>
              <a:t> </a:t>
            </a:r>
            <a:r>
              <a:rPr lang="ru-RU" sz="2000" b="1" dirty="0" smtClean="0">
                <a:solidFill>
                  <a:srgbClr val="7030A0"/>
                </a:solidFill>
              </a:rPr>
              <a:t>– закладная головка;</a:t>
            </a:r>
          </a:p>
          <a:p>
            <a:pPr marL="0" indent="0" algn="just">
              <a:spcBef>
                <a:spcPts val="7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ru-RU" sz="2000" b="1" dirty="0" smtClean="0">
                <a:solidFill>
                  <a:srgbClr val="FF0000"/>
                </a:solidFill>
              </a:rPr>
              <a:t>6</a:t>
            </a:r>
            <a:r>
              <a:rPr lang="ru-RU" sz="2000" dirty="0" smtClean="0"/>
              <a:t> </a:t>
            </a:r>
            <a:r>
              <a:rPr lang="ru-RU" sz="2000" b="1" dirty="0">
                <a:solidFill>
                  <a:srgbClr val="7030A0"/>
                </a:solidFill>
              </a:rPr>
              <a:t>– </a:t>
            </a:r>
            <a:r>
              <a:rPr lang="ru-RU" sz="2000" b="1" dirty="0" smtClean="0">
                <a:solidFill>
                  <a:srgbClr val="7030A0"/>
                </a:solidFill>
              </a:rPr>
              <a:t>замыкающая головка.</a:t>
            </a:r>
            <a:endParaRPr lang="en-GB" sz="2000" b="1" dirty="0" smtClean="0">
              <a:solidFill>
                <a:srgbClr val="7030A0"/>
              </a:solidFill>
            </a:endParaRPr>
          </a:p>
        </p:txBody>
      </p:sp>
    </p:spTree>
    <p:extLst>
      <p:ext uri="{BB962C8B-B14F-4D97-AF65-F5344CB8AC3E}">
        <p14:creationId xmlns:p14="http://schemas.microsoft.com/office/powerpoint/2010/main" val="4775715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447611" y="116632"/>
            <a:ext cx="6716678" cy="461665"/>
          </a:xfrm>
          <a:prstGeom prst="rect">
            <a:avLst/>
          </a:prstGeom>
          <a:solidFill>
            <a:srgbClr val="FFFF00"/>
          </a:solidFill>
        </p:spPr>
        <p:txBody>
          <a:bodyPr wrap="square">
            <a:spAutoFit/>
          </a:bodyPr>
          <a:lstStyle/>
          <a:p>
            <a:pPr algn="ctr"/>
            <a:r>
              <a:rPr lang="ru-RU" sz="2400" b="1" dirty="0" smtClean="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ДОСТОИНСТВА </a:t>
            </a:r>
            <a:r>
              <a:rPr lang="ru-RU" sz="2400" b="1" dirty="0" smtClean="0">
                <a:solidFill>
                  <a:srgbClr val="C00000"/>
                </a:solidFill>
                <a:effectLst>
                  <a:outerShdw blurRad="38100" dist="38100" dir="2700000" algn="tl">
                    <a:srgbClr val="000000">
                      <a:alpha val="43137"/>
                    </a:srgbClr>
                  </a:outerShdw>
                </a:effectLst>
                <a:latin typeface="Arial" panose="020B0604020202020204" pitchFamily="34" charset="0"/>
              </a:rPr>
              <a:t>заклёпочных соединений:</a:t>
            </a:r>
            <a:endParaRPr lang="ru-RU" sz="2400" dirty="0">
              <a:solidFill>
                <a:srgbClr val="C00000"/>
              </a:solidFill>
              <a:effectLst>
                <a:outerShdw blurRad="38100" dist="38100" dir="2700000" algn="tl">
                  <a:srgbClr val="000000">
                    <a:alpha val="43137"/>
                  </a:srgbClr>
                </a:outerShdw>
              </a:effectLst>
            </a:endParaRPr>
          </a:p>
        </p:txBody>
      </p:sp>
      <p:sp>
        <p:nvSpPr>
          <p:cNvPr id="2" name="Прямоугольник 1"/>
          <p:cNvSpPr/>
          <p:nvPr/>
        </p:nvSpPr>
        <p:spPr>
          <a:xfrm>
            <a:off x="11076" y="571660"/>
            <a:ext cx="9132923" cy="2585323"/>
          </a:xfrm>
          <a:prstGeom prst="rect">
            <a:avLst/>
          </a:prstGeom>
        </p:spPr>
        <p:txBody>
          <a:bodyPr wrap="square">
            <a:spAutoFit/>
          </a:bodyPr>
          <a:lstStyle/>
          <a:p>
            <a:pPr marL="355600" indent="-355600">
              <a:buClr>
                <a:srgbClr val="FF0000"/>
              </a:buClr>
              <a:buFont typeface="Wingdings" panose="05000000000000000000" pitchFamily="2" charset="2"/>
              <a:buChar char="Ø"/>
            </a:pPr>
            <a:r>
              <a:rPr lang="ru-RU" b="1" dirty="0">
                <a:solidFill>
                  <a:srgbClr val="006600"/>
                </a:solidFill>
              </a:rPr>
              <a:t>высокая надежность </a:t>
            </a:r>
            <a:r>
              <a:rPr lang="ru-RU" b="1" dirty="0" smtClean="0">
                <a:solidFill>
                  <a:srgbClr val="006600"/>
                </a:solidFill>
              </a:rPr>
              <a:t>соединения;</a:t>
            </a:r>
          </a:p>
          <a:p>
            <a:pPr marL="355600" indent="-355600">
              <a:buClr>
                <a:srgbClr val="FF0000"/>
              </a:buClr>
              <a:buFont typeface="Wingdings" panose="05000000000000000000" pitchFamily="2" charset="2"/>
              <a:buChar char="Ø"/>
            </a:pPr>
            <a:r>
              <a:rPr lang="ru-RU" b="1" dirty="0" smtClean="0">
                <a:solidFill>
                  <a:srgbClr val="006600"/>
                </a:solidFill>
              </a:rPr>
              <a:t>удобство </a:t>
            </a:r>
            <a:r>
              <a:rPr lang="ru-RU" b="1" dirty="0">
                <a:solidFill>
                  <a:srgbClr val="006600"/>
                </a:solidFill>
              </a:rPr>
              <a:t>контроля качества </a:t>
            </a:r>
            <a:r>
              <a:rPr lang="ru-RU" b="1" dirty="0" smtClean="0">
                <a:solidFill>
                  <a:srgbClr val="006600"/>
                </a:solidFill>
              </a:rPr>
              <a:t>клёпки;</a:t>
            </a:r>
          </a:p>
          <a:p>
            <a:pPr marL="355600" indent="-355600">
              <a:buClr>
                <a:srgbClr val="FF0000"/>
              </a:buClr>
              <a:buFont typeface="Wingdings" panose="05000000000000000000" pitchFamily="2" charset="2"/>
              <a:buChar char="Ø"/>
            </a:pPr>
            <a:r>
              <a:rPr lang="ru-RU" b="1" dirty="0" smtClean="0">
                <a:solidFill>
                  <a:srgbClr val="006600"/>
                </a:solidFill>
              </a:rPr>
              <a:t>повышенная </a:t>
            </a:r>
            <a:r>
              <a:rPr lang="ru-RU" b="1" dirty="0">
                <a:solidFill>
                  <a:srgbClr val="006600"/>
                </a:solidFill>
              </a:rPr>
              <a:t>сопротивляемость ударным и вибрационным </a:t>
            </a:r>
            <a:r>
              <a:rPr lang="ru-RU" b="1" dirty="0" smtClean="0">
                <a:solidFill>
                  <a:srgbClr val="006600"/>
                </a:solidFill>
              </a:rPr>
              <a:t>нагрузкам; </a:t>
            </a:r>
            <a:r>
              <a:rPr lang="ru-RU" altLang="ru-RU" b="1" dirty="0" smtClean="0">
                <a:solidFill>
                  <a:srgbClr val="006600"/>
                </a:solidFill>
              </a:rPr>
              <a:t>не позволяют </a:t>
            </a:r>
            <a:r>
              <a:rPr lang="ru-RU" altLang="ru-RU" b="1" dirty="0">
                <a:solidFill>
                  <a:srgbClr val="006600"/>
                </a:solidFill>
              </a:rPr>
              <a:t>распространяться усталостным трещинам, таким образом </a:t>
            </a:r>
            <a:r>
              <a:rPr lang="ru-RU" altLang="ru-RU" b="1" dirty="0" smtClean="0">
                <a:solidFill>
                  <a:srgbClr val="006600"/>
                </a:solidFill>
              </a:rPr>
              <a:t>повышают </a:t>
            </a:r>
            <a:r>
              <a:rPr lang="ru-RU" altLang="ru-RU" b="1" dirty="0">
                <a:solidFill>
                  <a:srgbClr val="006600"/>
                </a:solidFill>
              </a:rPr>
              <a:t>надёжность всего </a:t>
            </a:r>
            <a:r>
              <a:rPr lang="ru-RU" altLang="ru-RU" b="1" dirty="0" smtClean="0">
                <a:solidFill>
                  <a:srgbClr val="006600"/>
                </a:solidFill>
              </a:rPr>
              <a:t>изделия;</a:t>
            </a:r>
            <a:endParaRPr lang="ru-RU" b="1" dirty="0" smtClean="0">
              <a:solidFill>
                <a:srgbClr val="006600"/>
              </a:solidFill>
            </a:endParaRPr>
          </a:p>
          <a:p>
            <a:pPr marL="355600" indent="-355600">
              <a:buClr>
                <a:srgbClr val="FF0000"/>
              </a:buClr>
              <a:buFont typeface="Wingdings" panose="05000000000000000000" pitchFamily="2" charset="2"/>
              <a:buChar char="Ø"/>
            </a:pPr>
            <a:r>
              <a:rPr lang="ru-RU" b="1" dirty="0" smtClean="0">
                <a:solidFill>
                  <a:srgbClr val="006600"/>
                </a:solidFill>
              </a:rPr>
              <a:t>возможность </a:t>
            </a:r>
            <a:r>
              <a:rPr lang="ru-RU" b="1" dirty="0">
                <a:solidFill>
                  <a:srgbClr val="006600"/>
                </a:solidFill>
              </a:rPr>
              <a:t>соединения деталей из </a:t>
            </a:r>
            <a:r>
              <a:rPr lang="ru-RU" b="1" dirty="0" smtClean="0">
                <a:solidFill>
                  <a:srgbClr val="006600"/>
                </a:solidFill>
              </a:rPr>
              <a:t>трудно свариваемых металлов (например </a:t>
            </a:r>
            <a:r>
              <a:rPr lang="ru-RU" b="1" dirty="0">
                <a:solidFill>
                  <a:srgbClr val="006600"/>
                </a:solidFill>
              </a:rPr>
              <a:t>из </a:t>
            </a:r>
            <a:r>
              <a:rPr lang="ru-RU" b="1" dirty="0" smtClean="0">
                <a:solidFill>
                  <a:srgbClr val="006600"/>
                </a:solidFill>
              </a:rPr>
              <a:t>алюминия);</a:t>
            </a:r>
          </a:p>
          <a:p>
            <a:pPr marL="355600" indent="-355600">
              <a:buClr>
                <a:srgbClr val="FF0000"/>
              </a:buClr>
              <a:buFont typeface="Wingdings" panose="05000000000000000000" pitchFamily="2" charset="2"/>
              <a:buChar char="Ø"/>
            </a:pPr>
            <a:r>
              <a:rPr lang="ru-RU" b="1" dirty="0" smtClean="0">
                <a:solidFill>
                  <a:srgbClr val="006600"/>
                </a:solidFill>
              </a:rPr>
              <a:t>не </a:t>
            </a:r>
            <a:r>
              <a:rPr lang="ru-RU" b="1" dirty="0">
                <a:solidFill>
                  <a:srgbClr val="006600"/>
                </a:solidFill>
              </a:rPr>
              <a:t>дают температурных </a:t>
            </a:r>
            <a:r>
              <a:rPr lang="ru-RU" b="1" dirty="0" smtClean="0">
                <a:solidFill>
                  <a:srgbClr val="006600"/>
                </a:solidFill>
              </a:rPr>
              <a:t>деформаций;</a:t>
            </a:r>
          </a:p>
          <a:p>
            <a:pPr marL="355600" indent="-355600">
              <a:buClr>
                <a:srgbClr val="FF0000"/>
              </a:buClr>
              <a:buFont typeface="Wingdings" panose="05000000000000000000" pitchFamily="2" charset="2"/>
              <a:buChar char="Ø"/>
            </a:pPr>
            <a:r>
              <a:rPr lang="ru-RU" b="1" dirty="0" smtClean="0">
                <a:solidFill>
                  <a:srgbClr val="006600"/>
                </a:solidFill>
              </a:rPr>
              <a:t>детали </a:t>
            </a:r>
            <a:r>
              <a:rPr lang="ru-RU" b="1" dirty="0">
                <a:solidFill>
                  <a:srgbClr val="006600"/>
                </a:solidFill>
              </a:rPr>
              <a:t>при разборке не </a:t>
            </a:r>
            <a:r>
              <a:rPr lang="ru-RU" b="1" dirty="0" smtClean="0">
                <a:solidFill>
                  <a:srgbClr val="006600"/>
                </a:solidFill>
              </a:rPr>
              <a:t>разрушаются.</a:t>
            </a:r>
            <a:r>
              <a:rPr lang="ru-RU" b="1" dirty="0" smtClean="0">
                <a:solidFill>
                  <a:srgbClr val="006600"/>
                </a:solidFill>
                <a:latin typeface="Arial" panose="020B0604020202020204" pitchFamily="34" charset="0"/>
                <a:ea typeface="Times New Roman" panose="02020603050405020304" pitchFamily="18" charset="0"/>
              </a:rPr>
              <a:t> </a:t>
            </a:r>
          </a:p>
        </p:txBody>
      </p:sp>
      <p:sp>
        <p:nvSpPr>
          <p:cNvPr id="3" name="Прямоугольник 2"/>
          <p:cNvSpPr/>
          <p:nvPr/>
        </p:nvSpPr>
        <p:spPr>
          <a:xfrm>
            <a:off x="11076" y="3897052"/>
            <a:ext cx="9036496" cy="2862322"/>
          </a:xfrm>
          <a:prstGeom prst="rect">
            <a:avLst/>
          </a:prstGeom>
        </p:spPr>
        <p:txBody>
          <a:bodyPr wrap="square">
            <a:spAutoFit/>
          </a:bodyPr>
          <a:lstStyle/>
          <a:p>
            <a:pPr marL="355600" indent="-355600">
              <a:buClr>
                <a:srgbClr val="FF0000"/>
              </a:buClr>
              <a:buFont typeface="Wingdings" panose="05000000000000000000" pitchFamily="2" charset="2"/>
              <a:buChar char="Ø"/>
            </a:pPr>
            <a:r>
              <a:rPr lang="ru-RU" b="1" dirty="0">
                <a:solidFill>
                  <a:srgbClr val="0000D0"/>
                </a:solidFill>
              </a:rPr>
              <a:t>высокая стоимость, так как процесс получения </a:t>
            </a:r>
            <a:r>
              <a:rPr lang="ru-RU" b="1" dirty="0" smtClean="0">
                <a:solidFill>
                  <a:srgbClr val="0000D0"/>
                </a:solidFill>
              </a:rPr>
              <a:t>заклёпочного </a:t>
            </a:r>
            <a:r>
              <a:rPr lang="ru-RU" b="1" dirty="0">
                <a:solidFill>
                  <a:srgbClr val="0000D0"/>
                </a:solidFill>
              </a:rPr>
              <a:t>шва состоит из большого числа операций </a:t>
            </a:r>
            <a:r>
              <a:rPr lang="ru-RU" b="1" i="1" dirty="0">
                <a:solidFill>
                  <a:srgbClr val="0000D0"/>
                </a:solidFill>
              </a:rPr>
              <a:t>(разметка, продавливание или сверление отверстий, нагрев </a:t>
            </a:r>
            <a:r>
              <a:rPr lang="ru-RU" b="1" i="1" dirty="0" smtClean="0">
                <a:solidFill>
                  <a:srgbClr val="0000D0"/>
                </a:solidFill>
              </a:rPr>
              <a:t>заклёпок</a:t>
            </a:r>
            <a:r>
              <a:rPr lang="ru-RU" b="1" i="1" dirty="0">
                <a:solidFill>
                  <a:srgbClr val="0000D0"/>
                </a:solidFill>
              </a:rPr>
              <a:t>, их закладка, </a:t>
            </a:r>
            <a:r>
              <a:rPr lang="ru-RU" b="1" i="1" dirty="0" smtClean="0">
                <a:solidFill>
                  <a:srgbClr val="0000D0"/>
                </a:solidFill>
              </a:rPr>
              <a:t>клёпка</a:t>
            </a:r>
            <a:r>
              <a:rPr lang="ru-RU" b="1" i="1" dirty="0">
                <a:solidFill>
                  <a:srgbClr val="0000D0"/>
                </a:solidFill>
              </a:rPr>
              <a:t>) </a:t>
            </a:r>
            <a:r>
              <a:rPr lang="ru-RU" b="1" dirty="0">
                <a:solidFill>
                  <a:srgbClr val="0000D0"/>
                </a:solidFill>
              </a:rPr>
              <a:t>и требует применения дорогостоящего оборудования </a:t>
            </a:r>
            <a:r>
              <a:rPr lang="ru-RU" b="1" i="1" dirty="0">
                <a:solidFill>
                  <a:srgbClr val="0000D0"/>
                </a:solidFill>
              </a:rPr>
              <a:t>(станки, прессы, клепальные машины</a:t>
            </a:r>
            <a:r>
              <a:rPr lang="ru-RU" b="1" i="1" dirty="0" smtClean="0">
                <a:solidFill>
                  <a:srgbClr val="0000D0"/>
                </a:solidFill>
              </a:rPr>
              <a:t>)</a:t>
            </a:r>
            <a:r>
              <a:rPr lang="ru-RU" b="1" dirty="0" smtClean="0">
                <a:solidFill>
                  <a:srgbClr val="0000D0"/>
                </a:solidFill>
              </a:rPr>
              <a:t>;</a:t>
            </a:r>
          </a:p>
          <a:p>
            <a:pPr marL="355600" indent="-355600">
              <a:buClr>
                <a:srgbClr val="FF0000"/>
              </a:buClr>
              <a:buFont typeface="Wingdings" panose="05000000000000000000" pitchFamily="2" charset="2"/>
              <a:buChar char="Ø"/>
            </a:pPr>
            <a:r>
              <a:rPr lang="ru-RU" b="1" dirty="0" smtClean="0">
                <a:solidFill>
                  <a:srgbClr val="0000D0"/>
                </a:solidFill>
              </a:rPr>
              <a:t>повышенный </a:t>
            </a:r>
            <a:r>
              <a:rPr lang="ru-RU" b="1" dirty="0">
                <a:solidFill>
                  <a:srgbClr val="0000D0"/>
                </a:solidFill>
              </a:rPr>
              <a:t>расход материала для этого </a:t>
            </a:r>
            <a:r>
              <a:rPr lang="ru-RU" b="1" dirty="0" smtClean="0">
                <a:solidFill>
                  <a:srgbClr val="0000D0"/>
                </a:solidFill>
              </a:rPr>
              <a:t>соединения;</a:t>
            </a:r>
          </a:p>
          <a:p>
            <a:pPr marL="355600" indent="-355600">
              <a:buClr>
                <a:srgbClr val="FF0000"/>
              </a:buClr>
              <a:buFont typeface="Wingdings" panose="05000000000000000000" pitchFamily="2" charset="2"/>
              <a:buChar char="Ø"/>
            </a:pPr>
            <a:r>
              <a:rPr lang="ru-RU" b="1" dirty="0">
                <a:solidFill>
                  <a:srgbClr val="0000D0"/>
                </a:solidFill>
              </a:rPr>
              <a:t>детали ослаблены </a:t>
            </a:r>
            <a:r>
              <a:rPr lang="ru-RU" b="1" dirty="0" smtClean="0">
                <a:solidFill>
                  <a:srgbClr val="0000D0"/>
                </a:solidFill>
              </a:rPr>
              <a:t>отверстиями </a:t>
            </a:r>
            <a:r>
              <a:rPr lang="ru-RU" b="1" i="1" dirty="0" smtClean="0">
                <a:solidFill>
                  <a:srgbClr val="0000D0"/>
                </a:solidFill>
              </a:rPr>
              <a:t>(из-за </a:t>
            </a:r>
            <a:r>
              <a:rPr lang="ru-RU" b="1" i="1" dirty="0">
                <a:solidFill>
                  <a:srgbClr val="0000D0"/>
                </a:solidFill>
              </a:rPr>
              <a:t>ослабления соединяемых деталей отверстиями под </a:t>
            </a:r>
            <a:r>
              <a:rPr lang="ru-RU" b="1" i="1" dirty="0" smtClean="0">
                <a:solidFill>
                  <a:srgbClr val="0000D0"/>
                </a:solidFill>
              </a:rPr>
              <a:t>заклёпки </a:t>
            </a:r>
            <a:r>
              <a:rPr lang="ru-RU" b="1" i="1" dirty="0">
                <a:solidFill>
                  <a:srgbClr val="0000D0"/>
                </a:solidFill>
              </a:rPr>
              <a:t>требуется уве­личение их толщины, применение накладок и т. п</a:t>
            </a:r>
            <a:r>
              <a:rPr lang="ru-RU" b="1" i="1" dirty="0" smtClean="0">
                <a:solidFill>
                  <a:srgbClr val="0000D0"/>
                </a:solidFill>
              </a:rPr>
              <a:t>.)</a:t>
            </a:r>
            <a:r>
              <a:rPr lang="ru-RU" b="1" dirty="0" smtClean="0">
                <a:solidFill>
                  <a:srgbClr val="0000D0"/>
                </a:solidFill>
              </a:rPr>
              <a:t>;</a:t>
            </a:r>
          </a:p>
          <a:p>
            <a:pPr marL="355600" indent="-355600">
              <a:buClr>
                <a:srgbClr val="FF0000"/>
              </a:buClr>
              <a:buFont typeface="Wingdings" panose="05000000000000000000" pitchFamily="2" charset="2"/>
              <a:buChar char="Ø"/>
            </a:pPr>
            <a:r>
              <a:rPr lang="ru-RU" b="1" dirty="0" smtClean="0">
                <a:solidFill>
                  <a:srgbClr val="0000D0"/>
                </a:solidFill>
              </a:rPr>
              <a:t>высокий </a:t>
            </a:r>
            <a:r>
              <a:rPr lang="ru-RU" b="1" dirty="0">
                <a:solidFill>
                  <a:srgbClr val="0000D0"/>
                </a:solidFill>
              </a:rPr>
              <a:t>шум и ударные нагрузки при </a:t>
            </a:r>
            <a:r>
              <a:rPr lang="ru-RU" b="1" dirty="0" smtClean="0">
                <a:solidFill>
                  <a:srgbClr val="0000D0"/>
                </a:solidFill>
              </a:rPr>
              <a:t>изготовлении.</a:t>
            </a:r>
            <a:r>
              <a:rPr lang="ru-RU" b="1" dirty="0" smtClean="0">
                <a:solidFill>
                  <a:srgbClr val="0000D0"/>
                </a:solidFill>
                <a:latin typeface="Arial" panose="020B0604020202020204" pitchFamily="34" charset="0"/>
                <a:ea typeface="Times New Roman" panose="02020603050405020304" pitchFamily="18" charset="0"/>
              </a:rPr>
              <a:t> </a:t>
            </a:r>
          </a:p>
        </p:txBody>
      </p:sp>
      <p:sp>
        <p:nvSpPr>
          <p:cNvPr id="7" name="Прямоугольник 6"/>
          <p:cNvSpPr/>
          <p:nvPr/>
        </p:nvSpPr>
        <p:spPr>
          <a:xfrm>
            <a:off x="432629" y="3381178"/>
            <a:ext cx="6716677" cy="461665"/>
          </a:xfrm>
          <a:prstGeom prst="rect">
            <a:avLst/>
          </a:prstGeom>
          <a:solidFill>
            <a:srgbClr val="FFFF00"/>
          </a:solidFill>
        </p:spPr>
        <p:txBody>
          <a:bodyPr wrap="square">
            <a:spAutoFit/>
          </a:bodyPr>
          <a:lstStyle/>
          <a:p>
            <a:pPr algn="ctr"/>
            <a:r>
              <a:rPr lang="ru-RU" sz="2400" b="1" dirty="0" smtClean="0">
                <a:solidFill>
                  <a:srgbClr val="C0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НЕДОСТАТКИ </a:t>
            </a:r>
            <a:r>
              <a:rPr lang="ru-RU" sz="2400" b="1" dirty="0">
                <a:solidFill>
                  <a:srgbClr val="C00000"/>
                </a:solidFill>
                <a:effectLst>
                  <a:outerShdw blurRad="38100" dist="38100" dir="2700000" algn="tl">
                    <a:srgbClr val="000000">
                      <a:alpha val="43137"/>
                    </a:srgbClr>
                  </a:outerShdw>
                </a:effectLst>
                <a:latin typeface="Arial" panose="020B0604020202020204" pitchFamily="34" charset="0"/>
              </a:rPr>
              <a:t>заклёпочных</a:t>
            </a:r>
            <a:r>
              <a:rPr lang="ru-RU" sz="2400" b="1" dirty="0" smtClean="0">
                <a:solidFill>
                  <a:srgbClr val="C00000"/>
                </a:solidFill>
                <a:effectLst>
                  <a:outerShdw blurRad="38100" dist="38100" dir="2700000" algn="tl">
                    <a:srgbClr val="000000">
                      <a:alpha val="43137"/>
                    </a:srgbClr>
                  </a:outerShdw>
                </a:effectLst>
                <a:latin typeface="Arial" panose="020B0604020202020204" pitchFamily="34" charset="0"/>
              </a:rPr>
              <a:t> соединений:</a:t>
            </a:r>
            <a:endParaRPr lang="ru-RU" sz="2400" dirty="0">
              <a:solidFill>
                <a:srgbClr val="C0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014049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Блок-схема: несколько документов 1"/>
          <p:cNvSpPr/>
          <p:nvPr/>
        </p:nvSpPr>
        <p:spPr>
          <a:xfrm>
            <a:off x="432112" y="332656"/>
            <a:ext cx="8280920" cy="6120680"/>
          </a:xfrm>
          <a:prstGeom prst="flowChartMultidocument">
            <a:avLst/>
          </a:prstGeom>
          <a:solidFill>
            <a:srgbClr val="0000FF"/>
          </a:solid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altLang="ru-RU" sz="3200" b="1" dirty="0" smtClean="0">
                <a:solidFill>
                  <a:srgbClr val="FFFF00"/>
                </a:solidFill>
                <a:cs typeface="Times New Roman" panose="02020603050405020304" pitchFamily="18" charset="0"/>
              </a:rPr>
              <a:t>Монтажные </a:t>
            </a:r>
            <a:r>
              <a:rPr lang="ru-RU" altLang="ru-RU" sz="3200" b="1" dirty="0">
                <a:solidFill>
                  <a:srgbClr val="FFFF00"/>
                </a:solidFill>
                <a:cs typeface="Times New Roman" panose="02020603050405020304" pitchFamily="18" charset="0"/>
              </a:rPr>
              <a:t>(сборочные) слесарные </a:t>
            </a:r>
            <a:r>
              <a:rPr lang="ru-RU" altLang="ru-RU" sz="3200" b="1" dirty="0" smtClean="0">
                <a:solidFill>
                  <a:srgbClr val="FFFF00"/>
                </a:solidFill>
                <a:cs typeface="Times New Roman" panose="02020603050405020304" pitchFamily="18" charset="0"/>
              </a:rPr>
              <a:t>операции</a:t>
            </a:r>
            <a:r>
              <a:rPr lang="ru-RU" sz="3200" b="1" dirty="0" smtClean="0">
                <a:solidFill>
                  <a:srgbClr val="FFFF00"/>
                </a:solidFill>
                <a:effectLst>
                  <a:outerShdw blurRad="38100" dist="38100" dir="2700000" algn="tl">
                    <a:srgbClr val="000000">
                      <a:alpha val="43137"/>
                    </a:srgbClr>
                  </a:outerShdw>
                </a:effectLst>
                <a:latin typeface="Arial Black" panose="020B0A04020102020204" pitchFamily="34" charset="0"/>
              </a:rPr>
              <a:t>:</a:t>
            </a:r>
            <a:endParaRPr lang="ru-RU" sz="3200" b="1" dirty="0">
              <a:solidFill>
                <a:srgbClr val="FFFF00"/>
              </a:solidFill>
              <a:effectLst>
                <a:outerShdw blurRad="38100" dist="38100" dir="2700000" algn="tl">
                  <a:srgbClr val="000000">
                    <a:alpha val="43137"/>
                  </a:srgbClr>
                </a:outerShdw>
              </a:effectLst>
              <a:latin typeface="Arial Black" panose="020B0A04020102020204" pitchFamily="34" charset="0"/>
              <a:cs typeface="Times New Roman" pitchFamily="18" charset="0"/>
            </a:endParaRPr>
          </a:p>
          <a:p>
            <a:pPr algn="ctr"/>
            <a:endParaRPr lang="ru-RU" sz="1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marL="2155825" indent="-1619250"/>
            <a:r>
              <a:rPr lang="ru-RU" sz="3600" b="1"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Тема </a:t>
            </a:r>
            <a:r>
              <a:rPr lang="ru-RU" sz="3600" b="1" u="sng"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1.5</a:t>
            </a:r>
            <a:r>
              <a:rPr lang="ru-RU"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Клёпка</a:t>
            </a:r>
            <a:endParaRPr lang="ru-RU"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marL="2155825" indent="-1619250"/>
            <a:r>
              <a:rPr lang="ru-RU" sz="3600" b="1" u="sng" dirty="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Тема </a:t>
            </a:r>
            <a:r>
              <a:rPr lang="ru-RU" sz="3600" b="1" u="sng"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1.6</a:t>
            </a:r>
            <a:r>
              <a:rPr lang="ru-RU"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Склеивание</a:t>
            </a:r>
          </a:p>
          <a:p>
            <a:pPr marL="2155825" indent="-1619250"/>
            <a:r>
              <a:rPr lang="ru-RU" sz="3600" b="1" u="sng"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Тема 1.7</a:t>
            </a:r>
            <a:r>
              <a:rPr lang="ru-RU" sz="3600" b="1" dirty="0" smtClean="0">
                <a:solidFill>
                  <a:srgbClr val="FFC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Пайка и лужение</a:t>
            </a:r>
            <a:endParaRPr lang="ru-RU" sz="3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endParaRPr lang="ru-RU" sz="2400" b="1" dirty="0" smtClean="0">
              <a:ln>
                <a:solidFill>
                  <a:srgbClr val="FF3300"/>
                </a:solidFill>
              </a:ln>
              <a:solidFill>
                <a:srgbClr val="FF0000"/>
              </a:solidFill>
              <a:latin typeface="Times New Roman" pitchFamily="18" charset="0"/>
              <a:cs typeface="Times New Roman" pitchFamily="18" charset="0"/>
            </a:endParaRPr>
          </a:p>
          <a:p>
            <a:endParaRPr lang="ru-RU" sz="800" b="1" dirty="0">
              <a:ln>
                <a:solidFill>
                  <a:srgbClr val="FF3300"/>
                </a:solidFill>
              </a:ln>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1027441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36199" cy="548680"/>
          </a:xfrm>
        </p:spPr>
        <p:txBody>
          <a:bodyPr/>
          <a:lstStyle/>
          <a:p>
            <a:pPr algn="ctr"/>
            <a:r>
              <a:rPr lang="ru-RU" altLang="ru-RU" sz="2800" b="1" dirty="0">
                <a:solidFill>
                  <a:srgbClr val="C00000"/>
                </a:solidFill>
                <a:effectLst/>
                <a:latin typeface="Arial Black" panose="020B0A04020102020204" pitchFamily="34" charset="0"/>
              </a:rPr>
              <a:t>Применение </a:t>
            </a:r>
            <a:r>
              <a:rPr lang="ru-RU" altLang="ru-RU" sz="2800" b="1" dirty="0" smtClean="0">
                <a:solidFill>
                  <a:srgbClr val="C00000"/>
                </a:solidFill>
                <a:effectLst/>
                <a:latin typeface="Arial Black" panose="020B0A04020102020204" pitchFamily="34" charset="0"/>
              </a:rPr>
              <a:t>заклёпочных соединений</a:t>
            </a:r>
            <a:endParaRPr lang="ru-RU" altLang="ru-RU" sz="2800" b="1" dirty="0">
              <a:solidFill>
                <a:srgbClr val="C00000"/>
              </a:solidFill>
              <a:effectLst/>
              <a:latin typeface="Arial Black" panose="020B0A04020102020204" pitchFamily="34" charset="0"/>
            </a:endParaRPr>
          </a:p>
        </p:txBody>
      </p:sp>
      <p:sp>
        <p:nvSpPr>
          <p:cNvPr id="8195" name="Rectangle 3"/>
          <p:cNvSpPr>
            <a:spLocks noGrp="1" noChangeArrowheads="1"/>
          </p:cNvSpPr>
          <p:nvPr>
            <p:ph type="body" idx="1"/>
          </p:nvPr>
        </p:nvSpPr>
        <p:spPr>
          <a:xfrm>
            <a:off x="93241" y="2204864"/>
            <a:ext cx="8921352" cy="4500500"/>
          </a:xfrm>
          <a:solidFill>
            <a:srgbClr val="CCFFCC"/>
          </a:solidFill>
        </p:spPr>
        <p:txBody>
          <a:bodyPr>
            <a:noAutofit/>
          </a:bodyPr>
          <a:lstStyle/>
          <a:p>
            <a:pPr marL="0" indent="0">
              <a:lnSpc>
                <a:spcPct val="80000"/>
              </a:lnSpc>
              <a:buNone/>
            </a:pPr>
            <a:r>
              <a:rPr lang="ru-RU" altLang="ru-RU" sz="1850" b="1" dirty="0" smtClean="0">
                <a:solidFill>
                  <a:srgbClr val="0000D0"/>
                </a:solidFill>
              </a:rPr>
              <a:t>Однако заклёпочные соединения по-прежнему находят </a:t>
            </a:r>
            <a:r>
              <a:rPr lang="ru-RU" altLang="ru-RU" sz="1850" b="1" dirty="0">
                <a:solidFill>
                  <a:srgbClr val="0000D0"/>
                </a:solidFill>
              </a:rPr>
              <a:t>применение по конструктивным или технологическим соображениям:</a:t>
            </a:r>
            <a:r>
              <a:rPr lang="ru-RU" altLang="ru-RU" sz="1850" dirty="0">
                <a:solidFill>
                  <a:srgbClr val="0000D0"/>
                </a:solidFill>
              </a:rPr>
              <a:t> </a:t>
            </a:r>
          </a:p>
          <a:p>
            <a:pPr marL="539750">
              <a:lnSpc>
                <a:spcPct val="80000"/>
              </a:lnSpc>
              <a:buClr>
                <a:srgbClr val="0000D0"/>
              </a:buClr>
              <a:buSzPct val="100000"/>
              <a:buFont typeface="Wingdings" panose="05000000000000000000" pitchFamily="2" charset="2"/>
              <a:buChar char="Ø"/>
            </a:pPr>
            <a:r>
              <a:rPr lang="ru-RU" sz="185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в </a:t>
            </a:r>
            <a:r>
              <a:rPr lang="ru-RU" sz="1850" b="1" dirty="0">
                <a:solidFill>
                  <a:srgbClr val="FF0000"/>
                </a:solidFill>
                <a:latin typeface="Arial" panose="020B0604020202020204" pitchFamily="34" charset="0"/>
                <a:ea typeface="Times New Roman" panose="02020603050405020304" pitchFamily="18" charset="0"/>
                <a:cs typeface="Arial" panose="020B0604020202020204" pitchFamily="34" charset="0"/>
              </a:rPr>
              <a:t>конструкциях</a:t>
            </a:r>
            <a:r>
              <a:rPr lang="ru-RU" sz="1850" b="1" dirty="0">
                <a:solidFill>
                  <a:srgbClr val="006600"/>
                </a:solidFill>
                <a:latin typeface="Arial" panose="020B0604020202020204" pitchFamily="34" charset="0"/>
                <a:ea typeface="Times New Roman" panose="02020603050405020304" pitchFamily="18" charset="0"/>
                <a:cs typeface="Arial" panose="020B0604020202020204" pitchFamily="34" charset="0"/>
              </a:rPr>
              <a:t>, работающих под действием вибрационной и ударной нагрузки, при высоких требованиях к </a:t>
            </a:r>
            <a:r>
              <a:rPr lang="ru-RU" sz="1850" b="1" dirty="0" smtClean="0">
                <a:solidFill>
                  <a:srgbClr val="006600"/>
                </a:solidFill>
                <a:latin typeface="Arial" panose="020B0604020202020204" pitchFamily="34" charset="0"/>
                <a:ea typeface="Times New Roman" panose="02020603050405020304" pitchFamily="18" charset="0"/>
                <a:cs typeface="Arial" panose="020B0604020202020204" pitchFamily="34" charset="0"/>
              </a:rPr>
              <a:t>надёжности </a:t>
            </a:r>
            <a:r>
              <a:rPr lang="ru-RU" sz="1850" b="1" dirty="0">
                <a:solidFill>
                  <a:srgbClr val="006600"/>
                </a:solidFill>
                <a:latin typeface="Arial" panose="020B0604020202020204" pitchFamily="34" charset="0"/>
                <a:ea typeface="Times New Roman" panose="02020603050405020304" pitchFamily="18" charset="0"/>
                <a:cs typeface="Arial" panose="020B0604020202020204" pitchFamily="34" charset="0"/>
              </a:rPr>
              <a:t>соединения, когда сварка этих соединений технологически затруднена или невозможна;</a:t>
            </a:r>
          </a:p>
          <a:p>
            <a:pPr marL="539750">
              <a:lnSpc>
                <a:spcPct val="80000"/>
              </a:lnSpc>
              <a:buClr>
                <a:srgbClr val="0000D0"/>
              </a:buClr>
              <a:buSzPct val="100000"/>
              <a:buFont typeface="Wingdings" panose="05000000000000000000" pitchFamily="2" charset="2"/>
              <a:buChar char="Ø"/>
            </a:pPr>
            <a:r>
              <a:rPr lang="ru-RU" altLang="ru-RU" sz="1850" b="1" dirty="0" smtClean="0">
                <a:solidFill>
                  <a:srgbClr val="FF0000"/>
                </a:solidFill>
                <a:latin typeface="Arial" panose="020B0604020202020204" pitchFamily="34" charset="0"/>
                <a:cs typeface="Arial" panose="020B0604020202020204" pitchFamily="34" charset="0"/>
              </a:rPr>
              <a:t>соединение </a:t>
            </a:r>
            <a:r>
              <a:rPr lang="ru-RU" altLang="ru-RU" sz="1850" b="1" dirty="0">
                <a:solidFill>
                  <a:srgbClr val="0000D0"/>
                </a:solidFill>
                <a:latin typeface="Arial" panose="020B0604020202020204" pitchFamily="34" charset="0"/>
                <a:cs typeface="Arial" panose="020B0604020202020204" pitchFamily="34" charset="0"/>
              </a:rPr>
              <a:t>разнородных, трудно свариваемых и не свариваемых </a:t>
            </a:r>
            <a:r>
              <a:rPr lang="ru-RU" altLang="ru-RU" sz="1850" b="1" dirty="0" smtClean="0">
                <a:solidFill>
                  <a:srgbClr val="0000D0"/>
                </a:solidFill>
                <a:latin typeface="Arial" panose="020B0604020202020204" pitchFamily="34" charset="0"/>
                <a:cs typeface="Arial" panose="020B0604020202020204" pitchFamily="34" charset="0"/>
              </a:rPr>
              <a:t>материалов </a:t>
            </a:r>
            <a:r>
              <a:rPr lang="ru-RU" altLang="ru-RU" sz="1850" b="1" i="1" dirty="0" smtClean="0">
                <a:solidFill>
                  <a:srgbClr val="0000D0"/>
                </a:solidFill>
                <a:latin typeface="Arial" panose="020B0604020202020204" pitchFamily="34" charset="0"/>
                <a:cs typeface="Arial" panose="020B0604020202020204" pitchFamily="34" charset="0"/>
              </a:rPr>
              <a:t>(</a:t>
            </a:r>
            <a:r>
              <a:rPr lang="ru-RU" altLang="ru-RU" sz="1850" b="1" i="1" dirty="0">
                <a:solidFill>
                  <a:srgbClr val="0000D0"/>
                </a:solidFill>
                <a:latin typeface="Arial" panose="020B0604020202020204" pitchFamily="34" charset="0"/>
                <a:cs typeface="Arial" panose="020B0604020202020204" pitchFamily="34" charset="0"/>
              </a:rPr>
              <a:t>дюралюминий, текстолит и др</a:t>
            </a:r>
            <a:r>
              <a:rPr lang="ru-RU" altLang="ru-RU" sz="1850" b="1" i="1" dirty="0" smtClean="0">
                <a:solidFill>
                  <a:srgbClr val="0000D0"/>
                </a:solidFill>
                <a:latin typeface="Arial" panose="020B0604020202020204" pitchFamily="34" charset="0"/>
                <a:cs typeface="Arial" panose="020B0604020202020204" pitchFamily="34" charset="0"/>
              </a:rPr>
              <a:t>.);</a:t>
            </a:r>
          </a:p>
          <a:p>
            <a:pPr marL="539750">
              <a:lnSpc>
                <a:spcPct val="80000"/>
              </a:lnSpc>
              <a:buClr>
                <a:srgbClr val="0000D0"/>
              </a:buClr>
              <a:buSzPct val="100000"/>
              <a:buFont typeface="Wingdings" panose="05000000000000000000" pitchFamily="2" charset="2"/>
              <a:buChar char="Ø"/>
            </a:pPr>
            <a:r>
              <a:rPr lang="ru-RU" altLang="ru-RU" sz="1850" b="1" dirty="0" smtClean="0">
                <a:solidFill>
                  <a:srgbClr val="FF0000"/>
                </a:solidFill>
                <a:latin typeface="Arial" panose="020B0604020202020204" pitchFamily="34" charset="0"/>
                <a:cs typeface="Arial" panose="020B0604020202020204" pitchFamily="34" charset="0"/>
              </a:rPr>
              <a:t>в </a:t>
            </a:r>
            <a:r>
              <a:rPr lang="ru-RU" altLang="ru-RU" sz="1850" b="1" dirty="0">
                <a:solidFill>
                  <a:srgbClr val="FF0000"/>
                </a:solidFill>
                <a:latin typeface="Arial" panose="020B0604020202020204" pitchFamily="34" charset="0"/>
                <a:cs typeface="Arial" panose="020B0604020202020204" pitchFamily="34" charset="0"/>
              </a:rPr>
              <a:t>соединениях, </a:t>
            </a:r>
            <a:r>
              <a:rPr lang="ru-RU" altLang="ru-RU" sz="1850" b="1" dirty="0" smtClean="0">
                <a:solidFill>
                  <a:srgbClr val="006600"/>
                </a:solidFill>
                <a:latin typeface="Arial" panose="020B0604020202020204" pitchFamily="34" charset="0"/>
                <a:cs typeface="Arial" panose="020B0604020202020204" pitchFamily="34" charset="0"/>
              </a:rPr>
              <a:t>для которых недопустим нагрев при сварке с целью исключения возможности появления </a:t>
            </a:r>
            <a:r>
              <a:rPr lang="ru-RU" sz="1850" b="1" dirty="0" smtClean="0">
                <a:solidFill>
                  <a:srgbClr val="006600"/>
                </a:solidFill>
                <a:latin typeface="Arial" panose="020B0604020202020204" pitchFamily="34" charset="0"/>
                <a:ea typeface="Times New Roman" panose="02020603050405020304" pitchFamily="18" charset="0"/>
                <a:cs typeface="Arial" panose="020B0604020202020204" pitchFamily="34" charset="0"/>
              </a:rPr>
              <a:t>коробления</a:t>
            </a:r>
            <a:r>
              <a:rPr lang="ru-RU" sz="1850" b="1" dirty="0">
                <a:solidFill>
                  <a:srgbClr val="006600"/>
                </a:solidFill>
                <a:latin typeface="Arial" panose="020B0604020202020204" pitchFamily="34" charset="0"/>
                <a:ea typeface="Times New Roman" panose="02020603050405020304" pitchFamily="18" charset="0"/>
                <a:cs typeface="Arial" panose="020B0604020202020204" pitchFamily="34" charset="0"/>
              </a:rPr>
              <a:t>, </a:t>
            </a:r>
            <a:r>
              <a:rPr lang="ru-RU" sz="1850" b="1" dirty="0" smtClean="0">
                <a:solidFill>
                  <a:srgbClr val="006600"/>
                </a:solidFill>
                <a:latin typeface="Arial" panose="020B0604020202020204" pitchFamily="34" charset="0"/>
                <a:ea typeface="Times New Roman" panose="02020603050405020304" pitchFamily="18" charset="0"/>
                <a:cs typeface="Arial" panose="020B0604020202020204" pitchFamily="34" charset="0"/>
              </a:rPr>
              <a:t>изменения структуры в металлах, </a:t>
            </a:r>
            <a:r>
              <a:rPr lang="ru-RU" altLang="ru-RU" sz="1850" b="1" dirty="0" smtClean="0">
                <a:solidFill>
                  <a:srgbClr val="006600"/>
                </a:solidFill>
                <a:latin typeface="Arial" panose="020B0604020202020204" pitchFamily="34" charset="0"/>
                <a:cs typeface="Arial" panose="020B0604020202020204" pitchFamily="34" charset="0"/>
              </a:rPr>
              <a:t>перегрева </a:t>
            </a:r>
            <a:r>
              <a:rPr lang="ru-RU" sz="1850" b="1" dirty="0">
                <a:solidFill>
                  <a:srgbClr val="006600"/>
                </a:solidFill>
                <a:latin typeface="Arial" panose="020B0604020202020204" pitchFamily="34" charset="0"/>
                <a:ea typeface="Times New Roman" panose="02020603050405020304" pitchFamily="18" charset="0"/>
                <a:cs typeface="Arial" panose="020B0604020202020204" pitchFamily="34" charset="0"/>
              </a:rPr>
              <a:t>(термических изменений) </a:t>
            </a:r>
            <a:r>
              <a:rPr lang="ru-RU" altLang="ru-RU" sz="1850" b="1" dirty="0" smtClean="0">
                <a:solidFill>
                  <a:srgbClr val="006600"/>
                </a:solidFill>
                <a:latin typeface="Arial" panose="020B0604020202020204" pitchFamily="34" charset="0"/>
                <a:cs typeface="Arial" panose="020B0604020202020204" pitchFamily="34" charset="0"/>
              </a:rPr>
              <a:t>расположенных </a:t>
            </a:r>
            <a:r>
              <a:rPr lang="ru-RU" altLang="ru-RU" sz="1850" b="1" dirty="0">
                <a:solidFill>
                  <a:srgbClr val="006600"/>
                </a:solidFill>
                <a:latin typeface="Arial" panose="020B0604020202020204" pitchFamily="34" charset="0"/>
                <a:cs typeface="Arial" panose="020B0604020202020204" pitchFamily="34" charset="0"/>
              </a:rPr>
              <a:t>рядом деталей </a:t>
            </a:r>
            <a:r>
              <a:rPr lang="ru-RU" sz="1850" b="1" dirty="0" smtClean="0">
                <a:solidFill>
                  <a:srgbClr val="006600"/>
                </a:solidFill>
                <a:latin typeface="Arial" panose="020B0604020202020204" pitchFamily="34" charset="0"/>
                <a:ea typeface="Times New Roman" panose="02020603050405020304" pitchFamily="18" charset="0"/>
                <a:cs typeface="Arial" panose="020B0604020202020204" pitchFamily="34" charset="0"/>
              </a:rPr>
              <a:t>и значительных </a:t>
            </a:r>
            <a:r>
              <a:rPr lang="ru-RU" sz="1850" b="1" dirty="0">
                <a:solidFill>
                  <a:srgbClr val="006600"/>
                </a:solidFill>
                <a:latin typeface="Arial" panose="020B0604020202020204" pitchFamily="34" charset="0"/>
                <a:ea typeface="Times New Roman" panose="02020603050405020304" pitchFamily="18" charset="0"/>
                <a:cs typeface="Arial" panose="020B0604020202020204" pitchFamily="34" charset="0"/>
              </a:rPr>
              <a:t>внутренних </a:t>
            </a:r>
            <a:r>
              <a:rPr lang="ru-RU" sz="1850" b="1" dirty="0" smtClean="0">
                <a:solidFill>
                  <a:srgbClr val="006600"/>
                </a:solidFill>
                <a:latin typeface="Arial" panose="020B0604020202020204" pitchFamily="34" charset="0"/>
                <a:ea typeface="Times New Roman" panose="02020603050405020304" pitchFamily="18" charset="0"/>
                <a:cs typeface="Arial" panose="020B0604020202020204" pitchFamily="34" charset="0"/>
              </a:rPr>
              <a:t>напряжений</a:t>
            </a:r>
            <a:r>
              <a:rPr lang="ru-RU" altLang="ru-RU" sz="1850" b="1" dirty="0" smtClean="0">
                <a:latin typeface="Arial" panose="020B0604020202020204" pitchFamily="34" charset="0"/>
                <a:cs typeface="Arial" panose="020B0604020202020204" pitchFamily="34" charset="0"/>
              </a:rPr>
              <a:t> </a:t>
            </a:r>
            <a:r>
              <a:rPr lang="ru-RU" altLang="ru-RU" sz="1850" b="1" i="1" dirty="0" smtClean="0">
                <a:solidFill>
                  <a:srgbClr val="006600"/>
                </a:solidFill>
                <a:latin typeface="Arial" panose="020B0604020202020204" pitchFamily="34" charset="0"/>
                <a:cs typeface="Arial" panose="020B0604020202020204" pitchFamily="34" charset="0"/>
              </a:rPr>
              <a:t>(например, в </a:t>
            </a:r>
            <a:r>
              <a:rPr lang="ru-RU" altLang="ru-RU" sz="1850" b="1" i="1" dirty="0">
                <a:solidFill>
                  <a:srgbClr val="006600"/>
                </a:solidFill>
                <a:latin typeface="Arial" panose="020B0604020202020204" pitchFamily="34" charset="0"/>
                <a:cs typeface="Arial" panose="020B0604020202020204" pitchFamily="34" charset="0"/>
              </a:rPr>
              <a:t>соединениях окончательно обработанных высокоточных деталей, для которых недопустимы нагрев и деформации, сопутствующие сварке); </a:t>
            </a:r>
            <a:endParaRPr lang="ru-RU" altLang="ru-RU" sz="1850" b="1" i="1" dirty="0" smtClean="0">
              <a:solidFill>
                <a:srgbClr val="006600"/>
              </a:solidFill>
              <a:latin typeface="Arial" panose="020B0604020202020204" pitchFamily="34" charset="0"/>
              <a:cs typeface="Arial" panose="020B0604020202020204" pitchFamily="34" charset="0"/>
            </a:endParaRPr>
          </a:p>
          <a:p>
            <a:pPr marL="542925">
              <a:lnSpc>
                <a:spcPct val="80000"/>
              </a:lnSpc>
              <a:buClr>
                <a:srgbClr val="0000D0"/>
              </a:buClr>
              <a:buSzPct val="100000"/>
              <a:buFont typeface="Wingdings" panose="05000000000000000000" pitchFamily="2" charset="2"/>
              <a:buChar char="Ø"/>
            </a:pPr>
            <a:r>
              <a:rPr lang="ru-RU" altLang="ru-RU" sz="1850" b="1" dirty="0" smtClean="0">
                <a:solidFill>
                  <a:srgbClr val="FF0000"/>
                </a:solidFill>
                <a:latin typeface="Arial" panose="020B0604020202020204" pitchFamily="34" charset="0"/>
                <a:cs typeface="Arial" panose="020B0604020202020204" pitchFamily="34" charset="0"/>
              </a:rPr>
              <a:t>в </a:t>
            </a:r>
            <a:r>
              <a:rPr lang="ru-RU" altLang="ru-RU" sz="1850" b="1" dirty="0">
                <a:solidFill>
                  <a:srgbClr val="FF0000"/>
                </a:solidFill>
                <a:latin typeface="Arial" panose="020B0604020202020204" pitchFamily="34" charset="0"/>
                <a:cs typeface="Arial" panose="020B0604020202020204" pitchFamily="34" charset="0"/>
              </a:rPr>
              <a:t>соединениях </a:t>
            </a:r>
            <a:r>
              <a:rPr lang="ru-RU" altLang="ru-RU" sz="1850" b="1" dirty="0">
                <a:solidFill>
                  <a:srgbClr val="0000D0"/>
                </a:solidFill>
                <a:latin typeface="Arial" panose="020B0604020202020204" pitchFamily="34" charset="0"/>
                <a:cs typeface="Arial" panose="020B0604020202020204" pitchFamily="34" charset="0"/>
              </a:rPr>
              <a:t>с затруднительным </a:t>
            </a:r>
            <a:r>
              <a:rPr lang="ru-RU" altLang="ru-RU" sz="1850" b="1" dirty="0" smtClean="0">
                <a:solidFill>
                  <a:srgbClr val="0000D0"/>
                </a:solidFill>
                <a:latin typeface="Arial" panose="020B0604020202020204" pitchFamily="34" charset="0"/>
                <a:cs typeface="Arial" panose="020B0604020202020204" pitchFamily="34" charset="0"/>
              </a:rPr>
              <a:t>доступом и контролем качества;</a:t>
            </a:r>
            <a:r>
              <a:rPr lang="ru-RU" altLang="ru-RU" sz="1850" dirty="0" smtClean="0">
                <a:solidFill>
                  <a:srgbClr val="0000D0"/>
                </a:solidFill>
                <a:latin typeface="Arial" panose="020B0604020202020204" pitchFamily="34" charset="0"/>
                <a:cs typeface="Arial" panose="020B0604020202020204" pitchFamily="34" charset="0"/>
              </a:rPr>
              <a:t> </a:t>
            </a:r>
            <a:endParaRPr lang="ru-RU" altLang="ru-RU" sz="1850" dirty="0">
              <a:solidFill>
                <a:srgbClr val="0000D0"/>
              </a:solidFill>
              <a:latin typeface="Arial" panose="020B0604020202020204" pitchFamily="34" charset="0"/>
              <a:cs typeface="Arial" panose="020B0604020202020204" pitchFamily="34" charset="0"/>
            </a:endParaRPr>
          </a:p>
          <a:p>
            <a:pPr marL="542925">
              <a:lnSpc>
                <a:spcPct val="80000"/>
              </a:lnSpc>
              <a:buClr>
                <a:srgbClr val="0000D0"/>
              </a:buClr>
              <a:buSzPct val="100000"/>
              <a:buFont typeface="Wingdings" panose="05000000000000000000" pitchFamily="2" charset="2"/>
              <a:buChar char="Ø"/>
            </a:pPr>
            <a:r>
              <a:rPr lang="ru-RU" altLang="ru-RU" sz="1850" b="1" dirty="0">
                <a:solidFill>
                  <a:srgbClr val="FF0000"/>
                </a:solidFill>
                <a:latin typeface="Arial" panose="020B0604020202020204" pitchFamily="34" charset="0"/>
                <a:cs typeface="Arial" panose="020B0604020202020204" pitchFamily="34" charset="0"/>
              </a:rPr>
              <a:t>в случаях, </a:t>
            </a:r>
            <a:r>
              <a:rPr lang="ru-RU" altLang="ru-RU" sz="1850" b="1" dirty="0">
                <a:solidFill>
                  <a:srgbClr val="006600"/>
                </a:solidFill>
                <a:latin typeface="Arial" panose="020B0604020202020204" pitchFamily="34" charset="0"/>
                <a:cs typeface="Arial" panose="020B0604020202020204" pitchFamily="34" charset="0"/>
              </a:rPr>
              <a:t>когда необходимо предотвратить </a:t>
            </a:r>
            <a:r>
              <a:rPr lang="ru-RU" altLang="ru-RU" sz="1850" b="1" dirty="0" smtClean="0">
                <a:solidFill>
                  <a:srgbClr val="006600"/>
                </a:solidFill>
                <a:latin typeface="Arial" panose="020B0604020202020204" pitchFamily="34" charset="0"/>
                <a:cs typeface="Arial" panose="020B0604020202020204" pitchFamily="34" charset="0"/>
              </a:rPr>
              <a:t>распространение усталостной трещины из детали в деталь.</a:t>
            </a:r>
            <a:r>
              <a:rPr lang="ru-RU" altLang="ru-RU" sz="1850" dirty="0" smtClean="0">
                <a:solidFill>
                  <a:srgbClr val="006600"/>
                </a:solidFill>
              </a:rPr>
              <a:t> </a:t>
            </a:r>
            <a:endParaRPr lang="ru-RU" altLang="ru-RU" sz="1850" b="1" dirty="0" smtClean="0">
              <a:solidFill>
                <a:srgbClr val="FF0000"/>
              </a:solidFill>
            </a:endParaRPr>
          </a:p>
        </p:txBody>
      </p:sp>
      <p:sp>
        <p:nvSpPr>
          <p:cNvPr id="2" name="Прямоугольник 1"/>
          <p:cNvSpPr/>
          <p:nvPr/>
        </p:nvSpPr>
        <p:spPr>
          <a:xfrm>
            <a:off x="121605" y="591544"/>
            <a:ext cx="8892988" cy="1495794"/>
          </a:xfrm>
          <a:prstGeom prst="rect">
            <a:avLst/>
          </a:prstGeom>
          <a:solidFill>
            <a:srgbClr val="FFFFCC"/>
          </a:solidFill>
        </p:spPr>
        <p:txBody>
          <a:bodyPr wrap="square">
            <a:spAutoFit/>
          </a:bodyPr>
          <a:lstStyle/>
          <a:p>
            <a:pPr marL="0" indent="0">
              <a:lnSpc>
                <a:spcPct val="80000"/>
              </a:lnSpc>
              <a:buNone/>
            </a:pPr>
            <a:r>
              <a:rPr lang="ru-RU" altLang="ru-RU" sz="1900" b="1" dirty="0">
                <a:solidFill>
                  <a:srgbClr val="006600"/>
                </a:solidFill>
                <a:latin typeface="Arial" panose="020B0604020202020204" pitchFamily="34" charset="0"/>
                <a:cs typeface="Arial" panose="020B0604020202020204" pitchFamily="34" charset="0"/>
              </a:rPr>
              <a:t>На современном этапе развития технологии клёпка уступает место сварке и склеиванию, обеспечивающим большую производительность и более высокую прочность соединения. </a:t>
            </a:r>
          </a:p>
          <a:p>
            <a:pPr marL="0" indent="0">
              <a:lnSpc>
                <a:spcPct val="80000"/>
              </a:lnSpc>
              <a:buNone/>
            </a:pPr>
            <a:r>
              <a:rPr lang="ru-RU" altLang="ru-RU" sz="1900" b="1" dirty="0">
                <a:solidFill>
                  <a:srgbClr val="006600"/>
                </a:solidFill>
                <a:latin typeface="Arial" panose="020B0604020202020204" pitchFamily="34" charset="0"/>
                <a:cs typeface="Arial" panose="020B0604020202020204" pitchFamily="34" charset="0"/>
              </a:rPr>
              <a:t>В современном машиностроении область применения клёпаных соединений всё более сокращается по мере совершенствования методов сварки. </a:t>
            </a:r>
          </a:p>
        </p:txBody>
      </p:sp>
    </p:spTree>
    <p:extLst>
      <p:ext uri="{BB962C8B-B14F-4D97-AF65-F5344CB8AC3E}">
        <p14:creationId xmlns:p14="http://schemas.microsoft.com/office/powerpoint/2010/main" val="23967007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116632"/>
            <a:ext cx="7689497" cy="756084"/>
          </a:xfrm>
          <a:solidFill>
            <a:srgbClr val="FFFF00"/>
          </a:solidFill>
        </p:spPr>
        <p:txBody>
          <a:bodyPr>
            <a:noAutofit/>
          </a:bodyPr>
          <a:lstStyle/>
          <a:p>
            <a:r>
              <a:rPr lang="ru-RU" sz="3200" dirty="0" smtClean="0">
                <a:solidFill>
                  <a:srgbClr val="FF0000"/>
                </a:solidFill>
                <a:latin typeface="Times New Roman" pitchFamily="18" charset="0"/>
                <a:cs typeface="Times New Roman" pitchFamily="18" charset="0"/>
              </a:rPr>
              <a:t> </a:t>
            </a:r>
            <a:r>
              <a:rPr lang="ru-RU" sz="32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Применение заклёпочных соединений</a:t>
            </a:r>
            <a:endParaRPr lang="ru-RU"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7410" name="Picture 2" descr="https://cf.ppt-online.org/files1/slide/v/VLtncp7YrvPwI1ofjQHBUzNWRqTX3kGKhSC26i/slide-1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90" t="26622" r="3059"/>
          <a:stretch/>
        </p:blipFill>
        <p:spPr bwMode="auto">
          <a:xfrm>
            <a:off x="82946" y="882464"/>
            <a:ext cx="9061054" cy="5985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00611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Содержимое 3" descr="http://im6-tub-ru.yandex.net/i?id=308301101-40-72&amp;n=17">
            <a:hlinkClick r:id="rId2" tgtFrame="&quot;_blank&quot;"/>
          </p:cNvPr>
          <p:cNvPicPr>
            <a:picLocks/>
          </p:cNvPicPr>
          <p:nvPr/>
        </p:nvPicPr>
        <p:blipFill>
          <a:blip r:embed="rId3" cstate="print"/>
          <a:srcRect/>
          <a:stretch>
            <a:fillRect/>
          </a:stretch>
        </p:blipFill>
        <p:spPr bwMode="auto">
          <a:xfrm>
            <a:off x="4481115" y="1436250"/>
            <a:ext cx="3888432" cy="2232248"/>
          </a:xfrm>
          <a:prstGeom prst="rect">
            <a:avLst/>
          </a:prstGeom>
          <a:noFill/>
          <a:ln w="9525">
            <a:noFill/>
            <a:miter lim="800000"/>
            <a:headEnd/>
            <a:tailEnd/>
          </a:ln>
        </p:spPr>
      </p:pic>
      <p:sp>
        <p:nvSpPr>
          <p:cNvPr id="5" name="TextBox 4"/>
          <p:cNvSpPr txBox="1"/>
          <p:nvPr/>
        </p:nvSpPr>
        <p:spPr>
          <a:xfrm>
            <a:off x="719572" y="2902"/>
            <a:ext cx="7632848" cy="1077218"/>
          </a:xfrm>
          <a:prstGeom prst="rect">
            <a:avLst/>
          </a:prstGeom>
          <a:solidFill>
            <a:srgbClr val="FFC000"/>
          </a:solidFill>
          <a:ln w="28575">
            <a:solidFill>
              <a:srgbClr val="0070C0"/>
            </a:solidFill>
          </a:ln>
        </p:spPr>
        <p:txBody>
          <a:bodyPr wrap="square" rtlCol="0">
            <a:spAutoFit/>
          </a:bodyPr>
          <a:lstStyle/>
          <a:p>
            <a:pPr algn="ctr"/>
            <a:r>
              <a:rPr lang="ru-RU" sz="3200" b="1" dirty="0" smtClean="0">
                <a:latin typeface="Times New Roman" pitchFamily="18" charset="0"/>
                <a:cs typeface="Times New Roman" pitchFamily="18" charset="0"/>
              </a:rPr>
              <a:t> </a:t>
            </a:r>
            <a:r>
              <a:rPr lang="ru-RU" sz="32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Заклепочные соединения обеспечивают длительный срок эксплуатации</a:t>
            </a:r>
            <a:endParaRPr lang="ru-RU"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6" name="Рисунок 5" descr="http://im6-tub-ru.yandex.net/i?id=402813143-66-72">
            <a:hlinkClick r:id="rId4"/>
          </p:cNvPr>
          <p:cNvPicPr/>
          <p:nvPr/>
        </p:nvPicPr>
        <p:blipFill>
          <a:blip r:embed="rId5" cstate="print"/>
          <a:srcRect/>
          <a:stretch>
            <a:fillRect/>
          </a:stretch>
        </p:blipFill>
        <p:spPr bwMode="auto">
          <a:xfrm>
            <a:off x="575556" y="3861048"/>
            <a:ext cx="3813654" cy="2824910"/>
          </a:xfrm>
          <a:prstGeom prst="rect">
            <a:avLst/>
          </a:prstGeom>
          <a:noFill/>
          <a:ln w="9525">
            <a:noFill/>
            <a:miter lim="800000"/>
            <a:headEnd/>
            <a:tailEnd/>
          </a:ln>
        </p:spPr>
      </p:pic>
      <p:pic>
        <p:nvPicPr>
          <p:cNvPr id="18434" name="Picture 2" descr="http://900igr.net/up/datas/102263/00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3567" t="40174" r="12866" b="9879"/>
          <a:stretch/>
        </p:blipFill>
        <p:spPr bwMode="auto">
          <a:xfrm>
            <a:off x="4463988" y="3752398"/>
            <a:ext cx="3888432" cy="2933560"/>
          </a:xfrm>
          <a:prstGeom prst="rect">
            <a:avLst/>
          </a:prstGeom>
          <a:noFill/>
          <a:extLst>
            <a:ext uri="{909E8E84-426E-40DD-AFC4-6F175D3DCCD1}">
              <a14:hiddenFill xmlns:a14="http://schemas.microsoft.com/office/drawing/2010/main">
                <a:solidFill>
                  <a:srgbClr val="FFFFFF"/>
                </a:solidFill>
              </a14:hiddenFill>
            </a:ext>
          </a:extLst>
        </p:spPr>
      </p:pic>
      <p:pic>
        <p:nvPicPr>
          <p:cNvPr id="18436" name="Picture 4" descr="http://900igr.net/up/datas/102263/004.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3106" t="31301" r="57961" b="32932"/>
          <a:stretch/>
        </p:blipFill>
        <p:spPr bwMode="auto">
          <a:xfrm>
            <a:off x="575556" y="1387717"/>
            <a:ext cx="3813654" cy="2329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05873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8100" y="2600325"/>
            <a:ext cx="6400800" cy="2286000"/>
          </a:xfrm>
        </p:spPr>
        <p:txBody>
          <a:bodyPr/>
          <a:lstStyle/>
          <a:p>
            <a:pPr>
              <a:defRPr/>
            </a:pPr>
            <a:endParaRPr lang="ru-RU" dirty="0"/>
          </a:p>
        </p:txBody>
      </p:sp>
      <p:pic>
        <p:nvPicPr>
          <p:cNvPr id="26628" name="Рисунок 3" descr="http://teacher.3xy.com.cn/sxyAdminData/images/resource/jpg/200805/20080528150033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CFFCC"/>
          </a:solidFill>
          <a:ln w="76200">
            <a:solidFill>
              <a:srgbClr val="FF0000"/>
            </a:solidFill>
          </a:ln>
          <a:extLst/>
        </p:spPr>
      </p:pic>
      <p:sp>
        <p:nvSpPr>
          <p:cNvPr id="5" name="TextBox 4"/>
          <p:cNvSpPr txBox="1"/>
          <p:nvPr/>
        </p:nvSpPr>
        <p:spPr>
          <a:xfrm>
            <a:off x="3743908" y="2140714"/>
            <a:ext cx="4500500" cy="2576572"/>
          </a:xfrm>
          <a:prstGeom prst="doubleWave">
            <a:avLst>
              <a:gd name="adj1" fmla="val 6250"/>
              <a:gd name="adj2" fmla="val -188"/>
            </a:avLst>
          </a:prstGeom>
          <a:solidFill>
            <a:srgbClr val="FFFF00"/>
          </a:solidFill>
          <a:ln w="57150">
            <a:solidFill>
              <a:srgbClr val="FF0000"/>
            </a:solidFill>
          </a:ln>
        </p:spPr>
        <p:txBody>
          <a:bodyPr wrap="square">
            <a:spAutoFit/>
          </a:bodyPr>
          <a:lstStyle/>
          <a:p>
            <a:pPr algn="ctr">
              <a:defRPr/>
            </a:pPr>
            <a:endParaRPr lang="en-US" sz="1600" b="1" dirty="0" smtClean="0">
              <a:solidFill>
                <a:srgbClr val="FF0000"/>
              </a:solidFill>
              <a:latin typeface="Times New Roman" pitchFamily="18" charset="0"/>
              <a:cs typeface="Times New Roman" pitchFamily="18" charset="0"/>
            </a:endParaRPr>
          </a:p>
          <a:p>
            <a:pPr algn="ctr">
              <a:defRPr/>
            </a:pP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4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Типы заклёпок</a:t>
            </a:r>
            <a:endParaRPr lang="en-US"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endParaRPr lang="ru-RU" sz="1600" b="1" dirty="0">
              <a:solidFill>
                <a:srgbClr val="0000FF"/>
              </a:solidFill>
            </a:endParaRPr>
          </a:p>
        </p:txBody>
      </p:sp>
    </p:spTree>
    <p:extLst>
      <p:ext uri="{BB962C8B-B14F-4D97-AF65-F5344CB8AC3E}">
        <p14:creationId xmlns:p14="http://schemas.microsoft.com/office/powerpoint/2010/main" val="39597887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down)">
                                      <p:cBhvr>
                                        <p:cTn id="13" dur="580">
                                          <p:stCondLst>
                                            <p:cond delay="0"/>
                                          </p:stCondLst>
                                        </p:cTn>
                                        <p:tgtEl>
                                          <p:spTgt spid="5">
                                            <p:txEl>
                                              <p:pRg st="1" end="1"/>
                                            </p:txEl>
                                          </p:spTgt>
                                        </p:tgtEl>
                                      </p:cBhvr>
                                    </p:animEffect>
                                    <p:anim calcmode="lin" valueType="num">
                                      <p:cBhvr>
                                        <p:cTn id="1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xEl>
                                              <p:pRg st="1" end="1"/>
                                            </p:txEl>
                                          </p:spTgt>
                                        </p:tgtEl>
                                      </p:cBhvr>
                                      <p:to x="100000" y="60000"/>
                                    </p:animScale>
                                    <p:animScale>
                                      <p:cBhvr>
                                        <p:cTn id="20" dur="166" decel="50000">
                                          <p:stCondLst>
                                            <p:cond delay="676"/>
                                          </p:stCondLst>
                                        </p:cTn>
                                        <p:tgtEl>
                                          <p:spTgt spid="5">
                                            <p:txEl>
                                              <p:pRg st="1" end="1"/>
                                            </p:txEl>
                                          </p:spTgt>
                                        </p:tgtEl>
                                      </p:cBhvr>
                                      <p:to x="100000" y="100000"/>
                                    </p:animScale>
                                    <p:animScale>
                                      <p:cBhvr>
                                        <p:cTn id="21" dur="26">
                                          <p:stCondLst>
                                            <p:cond delay="1312"/>
                                          </p:stCondLst>
                                        </p:cTn>
                                        <p:tgtEl>
                                          <p:spTgt spid="5">
                                            <p:txEl>
                                              <p:pRg st="1" end="1"/>
                                            </p:txEl>
                                          </p:spTgt>
                                        </p:tgtEl>
                                      </p:cBhvr>
                                      <p:to x="100000" y="80000"/>
                                    </p:animScale>
                                    <p:animScale>
                                      <p:cBhvr>
                                        <p:cTn id="22" dur="166" decel="50000">
                                          <p:stCondLst>
                                            <p:cond delay="1338"/>
                                          </p:stCondLst>
                                        </p:cTn>
                                        <p:tgtEl>
                                          <p:spTgt spid="5">
                                            <p:txEl>
                                              <p:pRg st="1" end="1"/>
                                            </p:txEl>
                                          </p:spTgt>
                                        </p:tgtEl>
                                      </p:cBhvr>
                                      <p:to x="100000" y="100000"/>
                                    </p:animScale>
                                    <p:animScale>
                                      <p:cBhvr>
                                        <p:cTn id="23" dur="26">
                                          <p:stCondLst>
                                            <p:cond delay="1642"/>
                                          </p:stCondLst>
                                        </p:cTn>
                                        <p:tgtEl>
                                          <p:spTgt spid="5">
                                            <p:txEl>
                                              <p:pRg st="1" end="1"/>
                                            </p:txEl>
                                          </p:spTgt>
                                        </p:tgtEl>
                                      </p:cBhvr>
                                      <p:to x="100000" y="90000"/>
                                    </p:animScale>
                                    <p:animScale>
                                      <p:cBhvr>
                                        <p:cTn id="24" dur="166" decel="50000">
                                          <p:stCondLst>
                                            <p:cond delay="1668"/>
                                          </p:stCondLst>
                                        </p:cTn>
                                        <p:tgtEl>
                                          <p:spTgt spid="5">
                                            <p:txEl>
                                              <p:pRg st="1" end="1"/>
                                            </p:txEl>
                                          </p:spTgt>
                                        </p:tgtEl>
                                      </p:cBhvr>
                                      <p:to x="100000" y="100000"/>
                                    </p:animScale>
                                    <p:animScale>
                                      <p:cBhvr>
                                        <p:cTn id="25" dur="26">
                                          <p:stCondLst>
                                            <p:cond delay="1808"/>
                                          </p:stCondLst>
                                        </p:cTn>
                                        <p:tgtEl>
                                          <p:spTgt spid="5">
                                            <p:txEl>
                                              <p:pRg st="1" end="1"/>
                                            </p:txEl>
                                          </p:spTgt>
                                        </p:tgtEl>
                                      </p:cBhvr>
                                      <p:to x="100000" y="95000"/>
                                    </p:animScale>
                                    <p:animScale>
                                      <p:cBhvr>
                                        <p:cTn id="26" dur="166" decel="50000">
                                          <p:stCondLst>
                                            <p:cond delay="1834"/>
                                          </p:stCondLst>
                                        </p:cTn>
                                        <p:tgtEl>
                                          <p:spTgt spid="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32941" y="272988"/>
            <a:ext cx="8229600" cy="671736"/>
          </a:xfrm>
        </p:spPr>
        <p:txBody>
          <a:bodyPr/>
          <a:lstStyle/>
          <a:p>
            <a:r>
              <a:rPr lang="ru-RU" altLang="ru-RU" sz="4000" dirty="0" smtClean="0">
                <a:solidFill>
                  <a:srgbClr val="C00000"/>
                </a:solidFill>
                <a:latin typeface="Arial Black" panose="020B0A04020102020204" pitchFamily="34" charset="0"/>
              </a:rPr>
              <a:t>ЗАКЛЁПКИ</a:t>
            </a:r>
            <a:endParaRPr lang="ru-RU" altLang="ru-RU" sz="4000" dirty="0">
              <a:solidFill>
                <a:srgbClr val="C00000"/>
              </a:solidFill>
              <a:latin typeface="Arial Black" panose="020B0A04020102020204" pitchFamily="34" charset="0"/>
            </a:endParaRPr>
          </a:p>
        </p:txBody>
      </p:sp>
      <p:sp>
        <p:nvSpPr>
          <p:cNvPr id="33795" name="Rectangle 3"/>
          <p:cNvSpPr>
            <a:spLocks noGrp="1" noChangeArrowheads="1"/>
          </p:cNvSpPr>
          <p:nvPr>
            <p:ph type="body" idx="1"/>
          </p:nvPr>
        </p:nvSpPr>
        <p:spPr>
          <a:xfrm>
            <a:off x="130386" y="1003610"/>
            <a:ext cx="8868990" cy="1381274"/>
          </a:xfrm>
          <a:solidFill>
            <a:srgbClr val="CCFFCC"/>
          </a:solidFill>
        </p:spPr>
        <p:txBody>
          <a:bodyPr/>
          <a:lstStyle/>
          <a:p>
            <a:pPr marL="185738" indent="0">
              <a:buNone/>
            </a:pPr>
            <a:r>
              <a:rPr lang="ru-RU" sz="2400" b="1" i="1" dirty="0" smtClean="0">
                <a:solidFill>
                  <a:srgbClr val="FF0000"/>
                </a:solidFill>
                <a:effectLst/>
              </a:rPr>
              <a:t>Заклёпка</a:t>
            </a:r>
            <a:r>
              <a:rPr lang="ru-RU" sz="2400" b="1" i="1" dirty="0" smtClean="0">
                <a:solidFill>
                  <a:srgbClr val="0000D0"/>
                </a:solidFill>
                <a:effectLst/>
              </a:rPr>
              <a:t> – </a:t>
            </a:r>
            <a:r>
              <a:rPr lang="ru-RU" sz="2400" b="1" dirty="0" smtClean="0">
                <a:solidFill>
                  <a:srgbClr val="0000D0"/>
                </a:solidFill>
                <a:effectLst/>
              </a:rPr>
              <a:t>это цилиндрический </a:t>
            </a:r>
            <a:r>
              <a:rPr lang="ru-RU" sz="2400" b="1" dirty="0">
                <a:solidFill>
                  <a:srgbClr val="0000D0"/>
                </a:solidFill>
                <a:effectLst/>
              </a:rPr>
              <a:t>металлический стержень с головкой определённой </a:t>
            </a:r>
            <a:r>
              <a:rPr lang="ru-RU" sz="2400" b="1" dirty="0" smtClean="0">
                <a:solidFill>
                  <a:srgbClr val="0000D0"/>
                </a:solidFill>
                <a:effectLst/>
              </a:rPr>
              <a:t>формы </a:t>
            </a:r>
            <a:r>
              <a:rPr lang="ru-RU" sz="2400" b="1" dirty="0">
                <a:solidFill>
                  <a:srgbClr val="0000D0"/>
                </a:solidFill>
                <a:effectLst/>
              </a:rPr>
              <a:t>(закладкой) на одном конце</a:t>
            </a:r>
            <a:r>
              <a:rPr lang="ru-RU" sz="2400" b="1" dirty="0" smtClean="0">
                <a:solidFill>
                  <a:srgbClr val="0000D0"/>
                </a:solidFill>
                <a:effectLst/>
              </a:rPr>
              <a:t>. </a:t>
            </a:r>
          </a:p>
        </p:txBody>
      </p:sp>
      <p:sp>
        <p:nvSpPr>
          <p:cNvPr id="5" name="Объект 1"/>
          <p:cNvSpPr txBox="1">
            <a:spLocks/>
          </p:cNvSpPr>
          <p:nvPr/>
        </p:nvSpPr>
        <p:spPr bwMode="auto">
          <a:xfrm>
            <a:off x="113246" y="2672916"/>
            <a:ext cx="8868990" cy="2218394"/>
          </a:xfrm>
          <a:prstGeom prst="rect">
            <a:avLst/>
          </a:prstGeom>
          <a:solidFill>
            <a:srgbClr val="FFFFCC"/>
          </a:solidFill>
          <a:ln>
            <a:noFill/>
          </a:ln>
          <a:effectLs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a:lstStyle>
          <a:p>
            <a:pPr marL="0" indent="0">
              <a:buNone/>
            </a:pPr>
            <a:r>
              <a:rPr lang="ru-RU" sz="2200" b="1" u="sng" kern="0" dirty="0" smtClean="0">
                <a:solidFill>
                  <a:srgbClr val="FF0000"/>
                </a:solidFill>
                <a:effectLst/>
                <a:latin typeface="Arial" panose="020B0604020202020204" pitchFamily="34" charset="0"/>
                <a:cs typeface="Arial" panose="020B0604020202020204" pitchFamily="34" charset="0"/>
              </a:rPr>
              <a:t>Закладная головка</a:t>
            </a:r>
            <a:r>
              <a:rPr lang="ru-RU" sz="2200" b="1" kern="0" dirty="0" smtClean="0">
                <a:solidFill>
                  <a:srgbClr val="FF0000"/>
                </a:solidFill>
                <a:effectLst/>
                <a:latin typeface="Arial" panose="020B0604020202020204" pitchFamily="34" charset="0"/>
                <a:cs typeface="Arial" panose="020B0604020202020204" pitchFamily="34" charset="0"/>
              </a:rPr>
              <a:t> </a:t>
            </a:r>
            <a:r>
              <a:rPr lang="ru-RU" sz="2200" b="1" kern="0" dirty="0" smtClean="0">
                <a:solidFill>
                  <a:srgbClr val="006600"/>
                </a:solidFill>
                <a:effectLst/>
                <a:latin typeface="Arial" panose="020B0604020202020204" pitchFamily="34" charset="0"/>
                <a:cs typeface="Arial" panose="020B0604020202020204" pitchFamily="34" charset="0"/>
              </a:rPr>
              <a:t>– это </a:t>
            </a:r>
            <a:r>
              <a:rPr lang="ru-RU" sz="2200" b="1" dirty="0" smtClean="0">
                <a:solidFill>
                  <a:srgbClr val="006600"/>
                </a:solidFill>
                <a:effectLst/>
                <a:latin typeface="Arial" panose="020B0604020202020204" pitchFamily="34" charset="0"/>
                <a:cs typeface="Arial" panose="020B0604020202020204" pitchFamily="34" charset="0"/>
              </a:rPr>
              <a:t>головка </a:t>
            </a:r>
            <a:r>
              <a:rPr lang="ru-RU" sz="2200" b="1" dirty="0">
                <a:solidFill>
                  <a:srgbClr val="006600"/>
                </a:solidFill>
                <a:effectLst/>
                <a:latin typeface="Arial" panose="020B0604020202020204" pitchFamily="34" charset="0"/>
                <a:cs typeface="Arial" panose="020B0604020202020204" pitchFamily="34" charset="0"/>
              </a:rPr>
              <a:t>заклёпки, высаженная </a:t>
            </a:r>
            <a:r>
              <a:rPr lang="ru-RU" sz="2200" b="1" dirty="0" smtClean="0">
                <a:solidFill>
                  <a:srgbClr val="006600"/>
                </a:solidFill>
                <a:effectLst/>
                <a:latin typeface="Arial" panose="020B0604020202020204" pitchFamily="34" charset="0"/>
                <a:cs typeface="Arial" panose="020B0604020202020204" pitchFamily="34" charset="0"/>
              </a:rPr>
              <a:t>заранее, т.е. </a:t>
            </a:r>
            <a:r>
              <a:rPr lang="ru-RU" sz="2200" b="1" dirty="0">
                <a:solidFill>
                  <a:srgbClr val="006600"/>
                </a:solidFill>
                <a:effectLst/>
                <a:latin typeface="Arial" panose="020B0604020202020204" pitchFamily="34" charset="0"/>
                <a:cs typeface="Arial" panose="020B0604020202020204" pitchFamily="34" charset="0"/>
              </a:rPr>
              <a:t>изготовленная вместе со </a:t>
            </a:r>
            <a:r>
              <a:rPr lang="ru-RU" sz="2200" b="1" dirty="0" smtClean="0">
                <a:solidFill>
                  <a:srgbClr val="006600"/>
                </a:solidFill>
                <a:effectLst/>
                <a:latin typeface="Arial" panose="020B0604020202020204" pitchFamily="34" charset="0"/>
                <a:cs typeface="Arial" panose="020B0604020202020204" pitchFamily="34" charset="0"/>
              </a:rPr>
              <a:t>её стержнем</a:t>
            </a:r>
            <a:r>
              <a:rPr lang="ru-RU" sz="2200" b="1" kern="0" dirty="0" smtClean="0">
                <a:solidFill>
                  <a:srgbClr val="006600"/>
                </a:solidFill>
                <a:effectLst/>
                <a:latin typeface="Arial" panose="020B0604020202020204" pitchFamily="34" charset="0"/>
                <a:cs typeface="Arial" panose="020B0604020202020204" pitchFamily="34" charset="0"/>
              </a:rPr>
              <a:t>. </a:t>
            </a:r>
          </a:p>
          <a:p>
            <a:pPr marL="0" indent="0">
              <a:buNone/>
            </a:pPr>
            <a:r>
              <a:rPr lang="ru-RU" sz="2200" b="1" u="sng" kern="0" dirty="0" smtClean="0">
                <a:solidFill>
                  <a:srgbClr val="FF0000"/>
                </a:solidFill>
                <a:effectLst/>
                <a:latin typeface="Arial" panose="020B0604020202020204" pitchFamily="34" charset="0"/>
                <a:cs typeface="Arial" panose="020B0604020202020204" pitchFamily="34" charset="0"/>
              </a:rPr>
              <a:t>Замыкающая (</a:t>
            </a:r>
            <a:r>
              <a:rPr lang="ru-RU" sz="2200" b="1" u="sng" kern="0" dirty="0" err="1" smtClean="0">
                <a:solidFill>
                  <a:srgbClr val="FF0000"/>
                </a:solidFill>
                <a:effectLst/>
                <a:latin typeface="Arial" panose="020B0604020202020204" pitchFamily="34" charset="0"/>
                <a:cs typeface="Arial" panose="020B0604020202020204" pitchFamily="34" charset="0"/>
              </a:rPr>
              <a:t>высадная</a:t>
            </a:r>
            <a:r>
              <a:rPr lang="ru-RU" sz="2200" b="1" u="sng" kern="0" dirty="0" smtClean="0">
                <a:solidFill>
                  <a:srgbClr val="FF0000"/>
                </a:solidFill>
                <a:effectLst/>
                <a:latin typeface="Arial" panose="020B0604020202020204" pitchFamily="34" charset="0"/>
                <a:cs typeface="Arial" panose="020B0604020202020204" pitchFamily="34" charset="0"/>
              </a:rPr>
              <a:t>) головка</a:t>
            </a:r>
            <a:r>
              <a:rPr lang="ru-RU" sz="2200" b="1" kern="0" dirty="0" smtClean="0">
                <a:effectLst/>
                <a:latin typeface="Arial" panose="020B0604020202020204" pitchFamily="34" charset="0"/>
                <a:cs typeface="Arial" panose="020B0604020202020204" pitchFamily="34" charset="0"/>
              </a:rPr>
              <a:t> </a:t>
            </a:r>
            <a:r>
              <a:rPr lang="ru-RU" sz="2200" b="1" kern="0" dirty="0">
                <a:solidFill>
                  <a:srgbClr val="006600"/>
                </a:solidFill>
                <a:effectLst/>
                <a:latin typeface="Arial" panose="020B0604020202020204" pitchFamily="34" charset="0"/>
                <a:cs typeface="Arial" panose="020B0604020202020204" pitchFamily="34" charset="0"/>
              </a:rPr>
              <a:t>– это </a:t>
            </a:r>
            <a:r>
              <a:rPr lang="ru-RU" sz="2200" b="1" dirty="0">
                <a:solidFill>
                  <a:srgbClr val="006600"/>
                </a:solidFill>
                <a:effectLst/>
                <a:latin typeface="Arial" panose="020B0604020202020204" pitchFamily="34" charset="0"/>
                <a:cs typeface="Arial" panose="020B0604020202020204" pitchFamily="34" charset="0"/>
              </a:rPr>
              <a:t>головка заклёпки, </a:t>
            </a:r>
            <a:r>
              <a:rPr lang="ru-RU" sz="2200" b="1" kern="0" dirty="0" smtClean="0">
                <a:solidFill>
                  <a:srgbClr val="006600"/>
                </a:solidFill>
                <a:effectLst/>
                <a:latin typeface="Arial" panose="020B0604020202020204" pitchFamily="34" charset="0"/>
                <a:cs typeface="Arial" panose="020B0604020202020204" pitchFamily="34" charset="0"/>
              </a:rPr>
              <a:t>образующаяся </a:t>
            </a:r>
            <a:r>
              <a:rPr lang="ru-RU" sz="2200" b="1" dirty="0" smtClean="0">
                <a:solidFill>
                  <a:srgbClr val="006600"/>
                </a:solidFill>
                <a:effectLst/>
                <a:latin typeface="Arial" panose="020B0604020202020204" pitchFamily="34" charset="0"/>
                <a:cs typeface="Arial" panose="020B0604020202020204" pitchFamily="34" charset="0"/>
              </a:rPr>
              <a:t>во </a:t>
            </a:r>
            <a:r>
              <a:rPr lang="ru-RU" sz="2200" b="1" dirty="0">
                <a:solidFill>
                  <a:srgbClr val="006600"/>
                </a:solidFill>
                <a:effectLst/>
                <a:latin typeface="Arial" panose="020B0604020202020204" pitchFamily="34" charset="0"/>
                <a:cs typeface="Arial" panose="020B0604020202020204" pitchFamily="34" charset="0"/>
              </a:rPr>
              <a:t>время клёпки </a:t>
            </a:r>
            <a:r>
              <a:rPr lang="ru-RU" sz="2200" b="1" kern="0" dirty="0" smtClean="0">
                <a:solidFill>
                  <a:srgbClr val="006600"/>
                </a:solidFill>
                <a:effectLst/>
                <a:latin typeface="Arial" panose="020B0604020202020204" pitchFamily="34" charset="0"/>
                <a:cs typeface="Arial" panose="020B0604020202020204" pitchFamily="34" charset="0"/>
              </a:rPr>
              <a:t>при </a:t>
            </a:r>
            <a:r>
              <a:rPr lang="ru-RU" sz="2200" b="1" kern="0" dirty="0">
                <a:solidFill>
                  <a:srgbClr val="006600"/>
                </a:solidFill>
                <a:effectLst/>
                <a:latin typeface="Arial" panose="020B0604020202020204" pitchFamily="34" charset="0"/>
                <a:cs typeface="Arial" panose="020B0604020202020204" pitchFamily="34" charset="0"/>
              </a:rPr>
              <a:t>расклёпывании </a:t>
            </a:r>
            <a:r>
              <a:rPr lang="ru-RU" sz="2200" b="1" kern="0" dirty="0" smtClean="0">
                <a:solidFill>
                  <a:srgbClr val="006600"/>
                </a:solidFill>
                <a:effectLst/>
                <a:latin typeface="Arial" panose="020B0604020202020204" pitchFamily="34" charset="0"/>
                <a:cs typeface="Arial" panose="020B0604020202020204" pitchFamily="34" charset="0"/>
              </a:rPr>
              <a:t>части стержня заклёпки</a:t>
            </a:r>
            <a:r>
              <a:rPr lang="ru-RU" sz="2200" b="1" dirty="0" smtClean="0">
                <a:solidFill>
                  <a:srgbClr val="006600"/>
                </a:solidFill>
                <a:effectLst/>
                <a:latin typeface="Arial" panose="020B0604020202020204" pitchFamily="34" charset="0"/>
                <a:cs typeface="Arial" panose="020B0604020202020204" pitchFamily="34" charset="0"/>
              </a:rPr>
              <a:t>, </a:t>
            </a:r>
            <a:r>
              <a:rPr lang="ru-RU" sz="2200" b="1" dirty="0">
                <a:solidFill>
                  <a:srgbClr val="006600"/>
                </a:solidFill>
                <a:effectLst/>
                <a:latin typeface="Arial" panose="020B0604020202020204" pitchFamily="34" charset="0"/>
                <a:cs typeface="Arial" panose="020B0604020202020204" pitchFamily="34" charset="0"/>
              </a:rPr>
              <a:t>выступающего над поверхностью склёпываемых деталей</a:t>
            </a:r>
            <a:r>
              <a:rPr lang="ru-RU" sz="2200" b="1" kern="0" dirty="0" smtClean="0">
                <a:solidFill>
                  <a:srgbClr val="006600"/>
                </a:solidFill>
                <a:effectLst/>
                <a:latin typeface="Arial" panose="020B0604020202020204" pitchFamily="34" charset="0"/>
                <a:cs typeface="Arial" panose="020B0604020202020204" pitchFamily="34" charset="0"/>
              </a:rPr>
              <a:t>. </a:t>
            </a:r>
            <a:endParaRPr lang="ru-RU" sz="2200" b="1" kern="0" dirty="0">
              <a:solidFill>
                <a:srgbClr val="006600"/>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5036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7433" y="116084"/>
            <a:ext cx="9102987" cy="900648"/>
          </a:xfrm>
        </p:spPr>
        <p:txBody>
          <a:bodyPr/>
          <a:lstStyle/>
          <a:p>
            <a:pPr algn="ctr"/>
            <a:r>
              <a:rPr lang="ru-RU" altLang="ru-RU" sz="2800" b="1" dirty="0">
                <a:solidFill>
                  <a:srgbClr val="C00000"/>
                </a:solidFill>
              </a:rPr>
              <a:t>Схема крепления заклепочного соединения</a:t>
            </a:r>
          </a:p>
        </p:txBody>
      </p:sp>
      <p:pic>
        <p:nvPicPr>
          <p:cNvPr id="27653" name="Picture 5" descr="Image129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33" y="1484784"/>
            <a:ext cx="9102987" cy="4977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67342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endParaRPr lang="ru-RU" altLang="ru-RU"/>
          </a:p>
        </p:txBody>
      </p:sp>
      <p:sp>
        <p:nvSpPr>
          <p:cNvPr id="33795" name="Rectangle 3"/>
          <p:cNvSpPr>
            <a:spLocks noGrp="1" noChangeArrowheads="1"/>
          </p:cNvSpPr>
          <p:nvPr>
            <p:ph type="body" idx="1"/>
          </p:nvPr>
        </p:nvSpPr>
        <p:spPr/>
        <p:txBody>
          <a:bodyPr/>
          <a:lstStyle/>
          <a:p>
            <a:endParaRPr lang="ru-RU" altLang="ru-RU"/>
          </a:p>
        </p:txBody>
      </p:sp>
      <p:pic>
        <p:nvPicPr>
          <p:cNvPr id="33797" name="Picture 5" descr="img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1" y="21941"/>
            <a:ext cx="9127479" cy="6842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71911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582" y="200679"/>
            <a:ext cx="8826184" cy="864096"/>
          </a:xfrm>
          <a:solidFill>
            <a:srgbClr val="FFC000"/>
          </a:solidFill>
          <a:ln w="28575">
            <a:solidFill>
              <a:srgbClr val="00B0F0"/>
            </a:solidFill>
          </a:ln>
        </p:spPr>
        <p:txBody>
          <a:bodyPr>
            <a:normAutofit/>
          </a:bodyPr>
          <a:lstStyle/>
          <a:p>
            <a:pPr algn="ctr"/>
            <a:r>
              <a:rPr lang="ru-RU" sz="3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Классификация заклёпок</a:t>
            </a:r>
            <a:endParaRPr lang="ru-RU" dirty="0"/>
          </a:p>
        </p:txBody>
      </p:sp>
      <p:sp>
        <p:nvSpPr>
          <p:cNvPr id="4" name="Прямоугольник 3"/>
          <p:cNvSpPr/>
          <p:nvPr/>
        </p:nvSpPr>
        <p:spPr>
          <a:xfrm>
            <a:off x="152582" y="1196752"/>
            <a:ext cx="8826184" cy="5570756"/>
          </a:xfrm>
          <a:prstGeom prst="rect">
            <a:avLst/>
          </a:prstGeom>
          <a:solidFill>
            <a:srgbClr val="FFFFCC"/>
          </a:solidFill>
        </p:spPr>
        <p:txBody>
          <a:bodyPr wrap="square">
            <a:spAutoFit/>
          </a:bodyPr>
          <a:lstStyle/>
          <a:p>
            <a:r>
              <a:rPr lang="ru-RU" sz="2400" dirty="0" smtClean="0">
                <a:solidFill>
                  <a:srgbClr val="002060"/>
                </a:solidFill>
                <a:latin typeface="Times New Roman" pitchFamily="18" charset="0"/>
                <a:cs typeface="Times New Roman" pitchFamily="18" charset="0"/>
              </a:rPr>
              <a:t>   </a:t>
            </a:r>
            <a:r>
              <a:rPr lang="ru-RU" sz="2400" b="1" dirty="0" smtClean="0">
                <a:solidFill>
                  <a:srgbClr val="0000D0"/>
                </a:solidFill>
                <a:latin typeface="Times New Roman" pitchFamily="18" charset="0"/>
                <a:cs typeface="Times New Roman" pitchFamily="18" charset="0"/>
              </a:rPr>
              <a:t>1)</a:t>
            </a:r>
            <a:r>
              <a:rPr lang="ru-RU" sz="2400" dirty="0" smtClean="0">
                <a:solidFill>
                  <a:srgbClr val="002060"/>
                </a:solidFill>
                <a:latin typeface="Times New Roman" pitchFamily="18" charset="0"/>
                <a:cs typeface="Times New Roman" pitchFamily="18" charset="0"/>
              </a:rPr>
              <a:t> </a:t>
            </a:r>
            <a:r>
              <a:rPr lang="ru-RU" sz="2400" b="1" u="sng" dirty="0" smtClean="0">
                <a:solidFill>
                  <a:srgbClr val="FF0000"/>
                </a:solidFill>
                <a:latin typeface="Times New Roman" pitchFamily="18" charset="0"/>
                <a:cs typeface="Times New Roman" pitchFamily="18" charset="0"/>
              </a:rPr>
              <a:t>По конструкции</a:t>
            </a:r>
            <a:r>
              <a:rPr lang="ru-RU" sz="2400" b="1" dirty="0" smtClean="0">
                <a:solidFill>
                  <a:srgbClr val="0000D0"/>
                </a:solidFill>
                <a:latin typeface="Times New Roman" pitchFamily="18" charset="0"/>
                <a:cs typeface="Times New Roman" pitchFamily="18" charset="0"/>
              </a:rPr>
              <a:t> делятся на </a:t>
            </a:r>
            <a:r>
              <a:rPr lang="ru-RU" sz="2400" b="1" dirty="0">
                <a:solidFill>
                  <a:srgbClr val="006600"/>
                </a:solidFill>
                <a:latin typeface="Times New Roman" pitchFamily="18" charset="0"/>
                <a:cs typeface="Times New Roman" pitchFamily="18" charset="0"/>
              </a:rPr>
              <a:t>две </a:t>
            </a:r>
            <a:r>
              <a:rPr lang="ru-RU" sz="2400" b="1" dirty="0" smtClean="0">
                <a:solidFill>
                  <a:srgbClr val="006600"/>
                </a:solidFill>
                <a:latin typeface="Times New Roman" pitchFamily="18" charset="0"/>
                <a:cs typeface="Times New Roman" pitchFamily="18" charset="0"/>
              </a:rPr>
              <a:t>группы </a:t>
            </a:r>
            <a:r>
              <a:rPr lang="ru-RU" sz="2400" b="1" dirty="0">
                <a:solidFill>
                  <a:srgbClr val="006600"/>
                </a:solidFill>
                <a:latin typeface="Times New Roman" pitchFamily="18" charset="0"/>
                <a:cs typeface="Times New Roman" pitchFamily="18" charset="0"/>
              </a:rPr>
              <a:t>– холодной и горячей </a:t>
            </a:r>
            <a:r>
              <a:rPr lang="ru-RU" sz="2400" b="1" dirty="0" smtClean="0">
                <a:solidFill>
                  <a:srgbClr val="006600"/>
                </a:solidFill>
                <a:latin typeface="Times New Roman" pitchFamily="18" charset="0"/>
                <a:cs typeface="Times New Roman" pitchFamily="18" charset="0"/>
              </a:rPr>
              <a:t>клёпки:</a:t>
            </a:r>
            <a:r>
              <a:rPr lang="ru-RU" sz="2400" b="1" dirty="0">
                <a:solidFill>
                  <a:srgbClr val="0000D0"/>
                </a:solidFill>
                <a:latin typeface="Times New Roman" pitchFamily="18" charset="0"/>
                <a:cs typeface="Times New Roman" pitchFamily="18" charset="0"/>
              </a:rPr>
              <a:t> </a:t>
            </a:r>
            <a:endParaRPr lang="ru-RU" sz="2400" b="1" dirty="0" smtClean="0">
              <a:solidFill>
                <a:srgbClr val="0000D0"/>
              </a:solidFill>
              <a:latin typeface="Times New Roman" pitchFamily="18" charset="0"/>
              <a:cs typeface="Times New Roman" pitchFamily="18" charset="0"/>
            </a:endParaRPr>
          </a:p>
          <a:p>
            <a:pPr marL="542925" indent="-357188">
              <a:spcBef>
                <a:spcPts val="600"/>
              </a:spcBef>
              <a:spcAft>
                <a:spcPts val="600"/>
              </a:spcAft>
              <a:buClr>
                <a:srgbClr val="0000D0"/>
              </a:buClr>
              <a:buFont typeface="Wingdings" panose="05000000000000000000" pitchFamily="2" charset="2"/>
              <a:buChar char="Ø"/>
            </a:pPr>
            <a:r>
              <a:rPr lang="ru-RU" sz="2400" b="1" i="1" u="sng" dirty="0" smtClean="0">
                <a:solidFill>
                  <a:srgbClr val="C00000"/>
                </a:solidFill>
                <a:latin typeface="Times New Roman" pitchFamily="18" charset="0"/>
                <a:cs typeface="Times New Roman" pitchFamily="18" charset="0"/>
              </a:rPr>
              <a:t>Заклепки</a:t>
            </a:r>
            <a:r>
              <a:rPr lang="ru-RU" sz="2400" b="1" i="1" u="sng" dirty="0">
                <a:solidFill>
                  <a:srgbClr val="C00000"/>
                </a:solidFill>
                <a:latin typeface="Times New Roman" pitchFamily="18" charset="0"/>
                <a:cs typeface="Times New Roman" pitchFamily="18" charset="0"/>
              </a:rPr>
              <a:t> </a:t>
            </a:r>
            <a:r>
              <a:rPr lang="ru-RU" sz="2400" b="1" i="1" u="sng" dirty="0" smtClean="0">
                <a:solidFill>
                  <a:srgbClr val="C00000"/>
                </a:solidFill>
                <a:latin typeface="Times New Roman" pitchFamily="18" charset="0"/>
                <a:cs typeface="Times New Roman" pitchFamily="18" charset="0"/>
              </a:rPr>
              <a:t>холодного типа</a:t>
            </a:r>
            <a:r>
              <a:rPr lang="ru-RU" sz="2400" b="1" i="1" dirty="0" smtClean="0">
                <a:solidFill>
                  <a:srgbClr val="C00000"/>
                </a:solidFill>
                <a:latin typeface="Times New Roman" pitchFamily="18" charset="0"/>
                <a:cs typeface="Times New Roman" pitchFamily="18" charset="0"/>
              </a:rPr>
              <a:t> </a:t>
            </a:r>
            <a:r>
              <a:rPr lang="ru-RU" sz="2400" b="1" dirty="0">
                <a:solidFill>
                  <a:srgbClr val="002060"/>
                </a:solidFill>
                <a:latin typeface="Times New Roman" pitchFamily="18" charset="0"/>
                <a:cs typeface="Times New Roman" pitchFamily="18" charset="0"/>
              </a:rPr>
              <a:t> делаются из более мягких и пластичных металлов, которые сравнительно легко деформируются, принимая требуемую форму. </a:t>
            </a:r>
            <a:endParaRPr lang="ru-RU" sz="2400" b="1" dirty="0" smtClean="0">
              <a:solidFill>
                <a:srgbClr val="002060"/>
              </a:solidFill>
              <a:latin typeface="Times New Roman" pitchFamily="18" charset="0"/>
              <a:cs typeface="Times New Roman" pitchFamily="18" charset="0"/>
            </a:endParaRPr>
          </a:p>
          <a:p>
            <a:pPr marL="542925" indent="-357188">
              <a:spcBef>
                <a:spcPts val="600"/>
              </a:spcBef>
              <a:spcAft>
                <a:spcPts val="600"/>
              </a:spcAft>
              <a:buClr>
                <a:srgbClr val="0000D0"/>
              </a:buClr>
              <a:buFont typeface="Wingdings" panose="05000000000000000000" pitchFamily="2" charset="2"/>
              <a:buChar char="Ø"/>
            </a:pPr>
            <a:r>
              <a:rPr lang="ru-RU" sz="2400" b="1" i="1" u="sng" dirty="0" smtClean="0">
                <a:solidFill>
                  <a:srgbClr val="C00000"/>
                </a:solidFill>
                <a:latin typeface="Times New Roman" pitchFamily="18" charset="0"/>
                <a:cs typeface="Times New Roman" pitchFamily="18" charset="0"/>
              </a:rPr>
              <a:t>Заклепка</a:t>
            </a:r>
            <a:r>
              <a:rPr lang="ru-RU" sz="2400" b="1" i="1" u="sng" dirty="0">
                <a:solidFill>
                  <a:srgbClr val="C00000"/>
                </a:solidFill>
                <a:latin typeface="Times New Roman" pitchFamily="18" charset="0"/>
                <a:cs typeface="Times New Roman" pitchFamily="18" charset="0"/>
              </a:rPr>
              <a:t> </a:t>
            </a:r>
            <a:r>
              <a:rPr lang="ru-RU" sz="2400" b="1" i="1" u="sng" dirty="0" smtClean="0">
                <a:solidFill>
                  <a:srgbClr val="C00000"/>
                </a:solidFill>
                <a:latin typeface="Times New Roman" pitchFamily="18" charset="0"/>
                <a:cs typeface="Times New Roman" pitchFamily="18" charset="0"/>
              </a:rPr>
              <a:t>горячего типа</a:t>
            </a:r>
            <a:r>
              <a:rPr lang="ru-RU" sz="2400" b="1" i="1" dirty="0" smtClean="0">
                <a:solidFill>
                  <a:srgbClr val="C00000"/>
                </a:solidFill>
                <a:latin typeface="Times New Roman" pitchFamily="18" charset="0"/>
                <a:cs typeface="Times New Roman" pitchFamily="18" charset="0"/>
              </a:rPr>
              <a:t> </a:t>
            </a:r>
            <a:r>
              <a:rPr lang="ru-RU" sz="2400" b="1" dirty="0">
                <a:solidFill>
                  <a:srgbClr val="002060"/>
                </a:solidFill>
                <a:latin typeface="Times New Roman" pitchFamily="18" charset="0"/>
                <a:cs typeface="Times New Roman" pitchFamily="18" charset="0"/>
              </a:rPr>
              <a:t>сделана из </a:t>
            </a:r>
            <a:r>
              <a:rPr lang="ru-RU" sz="2400" b="1" dirty="0" smtClean="0">
                <a:solidFill>
                  <a:srgbClr val="002060"/>
                </a:solidFill>
                <a:latin typeface="Times New Roman" pitchFamily="18" charset="0"/>
                <a:cs typeface="Times New Roman" pitchFamily="18" charset="0"/>
              </a:rPr>
              <a:t>твёрдой </a:t>
            </a:r>
            <a:r>
              <a:rPr lang="ru-RU" sz="2400" b="1" dirty="0">
                <a:solidFill>
                  <a:srgbClr val="002060"/>
                </a:solidFill>
                <a:latin typeface="Times New Roman" pitchFamily="18" charset="0"/>
                <a:cs typeface="Times New Roman" pitchFamily="18" charset="0"/>
              </a:rPr>
              <a:t>стали, поэтому в результате создаваемого давления практически не меняет своей формы без предварительного разогрева. </a:t>
            </a:r>
            <a:r>
              <a:rPr lang="ru-RU" sz="2400" b="1" dirty="0" smtClean="0">
                <a:solidFill>
                  <a:srgbClr val="002060"/>
                </a:solidFill>
                <a:latin typeface="Times New Roman" pitchFamily="18" charset="0"/>
                <a:cs typeface="Times New Roman" pitchFamily="18" charset="0"/>
              </a:rPr>
              <a:t>Такие крепежи используются </a:t>
            </a:r>
            <a:r>
              <a:rPr lang="ru-RU" sz="2400" b="1" dirty="0">
                <a:solidFill>
                  <a:srgbClr val="002060"/>
                </a:solidFill>
                <a:latin typeface="Times New Roman" pitchFamily="18" charset="0"/>
                <a:cs typeface="Times New Roman" pitchFamily="18" charset="0"/>
              </a:rPr>
              <a:t>в кораблестроении и станкостроении</a:t>
            </a:r>
            <a:r>
              <a:rPr lang="ru-RU" sz="2400" b="1" dirty="0" smtClean="0">
                <a:solidFill>
                  <a:srgbClr val="002060"/>
                </a:solidFill>
                <a:latin typeface="Times New Roman" pitchFamily="18" charset="0"/>
                <a:cs typeface="Times New Roman" pitchFamily="18" charset="0"/>
              </a:rPr>
              <a:t>.</a:t>
            </a:r>
          </a:p>
          <a:p>
            <a:r>
              <a:rPr lang="ru-RU" sz="2400" b="1" dirty="0" smtClean="0">
                <a:solidFill>
                  <a:srgbClr val="002060"/>
                </a:solidFill>
                <a:latin typeface="Times New Roman" pitchFamily="18" charset="0"/>
                <a:cs typeface="Times New Roman" pitchFamily="18" charset="0"/>
              </a:rPr>
              <a:t>   </a:t>
            </a:r>
            <a:r>
              <a:rPr lang="ru-RU" sz="2400" b="1" dirty="0" smtClean="0">
                <a:solidFill>
                  <a:srgbClr val="0000D0"/>
                </a:solidFill>
                <a:latin typeface="Times New Roman" pitchFamily="18" charset="0"/>
                <a:cs typeface="Times New Roman" pitchFamily="18" charset="0"/>
              </a:rPr>
              <a:t>2)</a:t>
            </a:r>
            <a:r>
              <a:rPr lang="ru-RU" sz="2400" b="1" dirty="0" smtClean="0">
                <a:solidFill>
                  <a:srgbClr val="002060"/>
                </a:solidFill>
                <a:latin typeface="Times New Roman" pitchFamily="18" charset="0"/>
                <a:cs typeface="Times New Roman" pitchFamily="18" charset="0"/>
              </a:rPr>
              <a:t> </a:t>
            </a:r>
            <a:r>
              <a:rPr lang="ru-RU" sz="2400" b="1" u="sng" dirty="0" smtClean="0">
                <a:solidFill>
                  <a:srgbClr val="FF0000"/>
                </a:solidFill>
                <a:latin typeface="Times New Roman" pitchFamily="18" charset="0"/>
                <a:cs typeface="Times New Roman" pitchFamily="18" charset="0"/>
              </a:rPr>
              <a:t>По </a:t>
            </a:r>
            <a:r>
              <a:rPr lang="ru-RU" sz="2400" b="1" u="sng" dirty="0">
                <a:solidFill>
                  <a:srgbClr val="FF0000"/>
                </a:solidFill>
                <a:latin typeface="Times New Roman" pitchFamily="18" charset="0"/>
                <a:cs typeface="Times New Roman" pitchFamily="18" charset="0"/>
              </a:rPr>
              <a:t>конструкционным особенностям</a:t>
            </a:r>
            <a:r>
              <a:rPr lang="ru-RU" sz="2400" b="1" dirty="0">
                <a:solidFill>
                  <a:srgbClr val="FF0000"/>
                </a:solidFill>
                <a:latin typeface="Times New Roman" pitchFamily="18" charset="0"/>
                <a:cs typeface="Times New Roman" pitchFamily="18" charset="0"/>
              </a:rPr>
              <a:t>:</a:t>
            </a:r>
          </a:p>
          <a:p>
            <a:pPr marL="800100" lvl="1" indent="-342900">
              <a:buClr>
                <a:srgbClr val="00B050"/>
              </a:buClr>
              <a:buSzPct val="85000"/>
              <a:buFont typeface="Wingdings" pitchFamily="2" charset="2"/>
              <a:buChar char="q"/>
            </a:pPr>
            <a:r>
              <a:rPr lang="ru-RU" sz="2400" b="1" dirty="0" smtClean="0">
                <a:solidFill>
                  <a:srgbClr val="002060"/>
                </a:solidFill>
                <a:latin typeface="Times New Roman" pitchFamily="18" charset="0"/>
                <a:cs typeface="Times New Roman" pitchFamily="18" charset="0"/>
              </a:rPr>
              <a:t> </a:t>
            </a:r>
            <a:r>
              <a:rPr lang="ru-RU" sz="2400" b="1" i="1" dirty="0" smtClean="0">
                <a:solidFill>
                  <a:srgbClr val="0000D0"/>
                </a:solidFill>
                <a:latin typeface="Times New Roman" pitchFamily="18" charset="0"/>
                <a:cs typeface="Times New Roman" pitchFamily="18" charset="0"/>
              </a:rPr>
              <a:t>Обыкновенные;</a:t>
            </a:r>
            <a:endParaRPr lang="ru-RU" sz="2400" b="1" i="1" dirty="0">
              <a:solidFill>
                <a:srgbClr val="0000D0"/>
              </a:solidFill>
              <a:latin typeface="Times New Roman" pitchFamily="18" charset="0"/>
              <a:cs typeface="Times New Roman" pitchFamily="18" charset="0"/>
            </a:endParaRPr>
          </a:p>
          <a:p>
            <a:pPr marL="800100" lvl="1" indent="-342900">
              <a:buClr>
                <a:srgbClr val="00B050"/>
              </a:buClr>
              <a:buSzPct val="85000"/>
              <a:buFont typeface="Wingdings" pitchFamily="2" charset="2"/>
              <a:buChar char="q"/>
            </a:pPr>
            <a:r>
              <a:rPr lang="ru-RU" sz="2400" b="1" i="1" dirty="0" smtClean="0">
                <a:solidFill>
                  <a:srgbClr val="0000D0"/>
                </a:solidFill>
                <a:latin typeface="Times New Roman" pitchFamily="18" charset="0"/>
                <a:cs typeface="Times New Roman" pitchFamily="18" charset="0"/>
              </a:rPr>
              <a:t> Вытяжные </a:t>
            </a:r>
            <a:r>
              <a:rPr lang="ru-RU" sz="2400" b="1" i="1" dirty="0">
                <a:solidFill>
                  <a:srgbClr val="0000D0"/>
                </a:solidFill>
                <a:latin typeface="Times New Roman" pitchFamily="18" charset="0"/>
                <a:cs typeface="Times New Roman" pitchFamily="18" charset="0"/>
              </a:rPr>
              <a:t>с </a:t>
            </a:r>
            <a:r>
              <a:rPr lang="ru-RU" sz="2400" b="1" i="1" dirty="0" smtClean="0">
                <a:solidFill>
                  <a:srgbClr val="0000D0"/>
                </a:solidFill>
                <a:latin typeface="Times New Roman" pitchFamily="18" charset="0"/>
                <a:cs typeface="Times New Roman" pitchFamily="18" charset="0"/>
              </a:rPr>
              <a:t>хвостиком;</a:t>
            </a:r>
            <a:endParaRPr lang="ru-RU" sz="2400" b="1" i="1" dirty="0">
              <a:solidFill>
                <a:srgbClr val="0000D0"/>
              </a:solidFill>
              <a:latin typeface="Times New Roman" pitchFamily="18" charset="0"/>
              <a:cs typeface="Times New Roman" pitchFamily="18" charset="0"/>
            </a:endParaRPr>
          </a:p>
          <a:p>
            <a:pPr marL="800100" lvl="1" indent="-342900">
              <a:buClr>
                <a:srgbClr val="00B050"/>
              </a:buClr>
              <a:buSzPct val="85000"/>
              <a:buFont typeface="Wingdings" pitchFamily="2" charset="2"/>
              <a:buChar char="q"/>
            </a:pPr>
            <a:r>
              <a:rPr lang="ru-RU" sz="2400" b="1" i="1" dirty="0" smtClean="0">
                <a:solidFill>
                  <a:srgbClr val="0000D0"/>
                </a:solidFill>
                <a:latin typeface="Times New Roman" pitchFamily="18" charset="0"/>
                <a:cs typeface="Times New Roman" pitchFamily="18" charset="0"/>
              </a:rPr>
              <a:t> Резьбовые.</a:t>
            </a:r>
            <a:endParaRPr lang="ru-RU" b="1" i="1" dirty="0">
              <a:solidFill>
                <a:srgbClr val="0000D0"/>
              </a:solidFill>
              <a:latin typeface="Times New Roman" pitchFamily="18" charset="0"/>
              <a:cs typeface="Times New Roman" pitchFamily="18" charset="0"/>
            </a:endParaRPr>
          </a:p>
        </p:txBody>
      </p:sp>
    </p:spTree>
    <p:extLst>
      <p:ext uri="{BB962C8B-B14F-4D97-AF65-F5344CB8AC3E}">
        <p14:creationId xmlns:p14="http://schemas.microsoft.com/office/powerpoint/2010/main" val="27549729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1600" y="1268760"/>
            <a:ext cx="8172400" cy="5589240"/>
          </a:xfrm>
        </p:spPr>
        <p:txBody>
          <a:bodyPr/>
          <a:lstStyle/>
          <a:p>
            <a:pPr marL="0" lvl="0" indent="0" algn="ctr">
              <a:spcBef>
                <a:spcPts val="580"/>
              </a:spcBef>
              <a:buClr>
                <a:srgbClr val="D34817"/>
              </a:buClr>
              <a:buSzPct val="85000"/>
              <a:buNone/>
            </a:pPr>
            <a:endParaRPr lang="ru-RU"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marL="0" lvl="0" indent="0" algn="ctr">
              <a:spcBef>
                <a:spcPts val="580"/>
              </a:spcBef>
              <a:buClr>
                <a:srgbClr val="D34817"/>
              </a:buClr>
              <a:buSzPct val="85000"/>
              <a:buNone/>
            </a:pPr>
            <a:endParaRPr lang="ru-RU"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Прямоугольник 3"/>
          <p:cNvSpPr/>
          <p:nvPr/>
        </p:nvSpPr>
        <p:spPr>
          <a:xfrm>
            <a:off x="41871" y="863946"/>
            <a:ext cx="8856984" cy="3785652"/>
          </a:xfrm>
          <a:prstGeom prst="rect">
            <a:avLst/>
          </a:prstGeom>
          <a:solidFill>
            <a:srgbClr val="CCFFCC"/>
          </a:solidFill>
        </p:spPr>
        <p:txBody>
          <a:bodyPr wrap="square">
            <a:spAutoFit/>
          </a:bodyPr>
          <a:lstStyle/>
          <a:p>
            <a:r>
              <a:rPr lang="ru-RU" sz="2400" b="1" i="1" dirty="0" smtClean="0">
                <a:solidFill>
                  <a:srgbClr val="FF0000"/>
                </a:solidFill>
                <a:latin typeface="Times New Roman" pitchFamily="18" charset="0"/>
                <a:cs typeface="Times New Roman" pitchFamily="18" charset="0"/>
              </a:rPr>
              <a:t>Обычные заклёпки </a:t>
            </a:r>
            <a:r>
              <a:rPr lang="ru-RU" sz="2400" b="1" dirty="0" smtClean="0">
                <a:solidFill>
                  <a:srgbClr val="002060"/>
                </a:solidFill>
                <a:latin typeface="Times New Roman" pitchFamily="18" charset="0"/>
                <a:cs typeface="Times New Roman" pitchFamily="18" charset="0"/>
              </a:rPr>
              <a:t>появились самыми первыми. Их легко узнать, поскольку они имеют форму гриба. Их металлический стержень украшен широкой шляпкой. </a:t>
            </a:r>
          </a:p>
          <a:p>
            <a:r>
              <a:rPr lang="ru-RU" sz="2400" b="1" dirty="0" smtClean="0">
                <a:solidFill>
                  <a:srgbClr val="002060"/>
                </a:solidFill>
                <a:latin typeface="Times New Roman" pitchFamily="18" charset="0"/>
                <a:cs typeface="Times New Roman" pitchFamily="18" charset="0"/>
              </a:rPr>
              <a:t>Такие заклепки считаются одними из самых прочных, но сложных в монтаже. </a:t>
            </a:r>
          </a:p>
          <a:p>
            <a:r>
              <a:rPr lang="ru-RU" sz="2400" b="1" dirty="0" smtClean="0">
                <a:solidFill>
                  <a:srgbClr val="002060"/>
                </a:solidFill>
                <a:latin typeface="Times New Roman" pitchFamily="18" charset="0"/>
                <a:cs typeface="Times New Roman" pitchFamily="18" charset="0"/>
              </a:rPr>
              <a:t>Данный тип крепежа может применяться только в том случае, если требуется соединение двух элементов с возможностью установки клепки сквозь них. То есть с одного конца соединения должен оставаться грибок, а с другой выходить хотя бы на несколько миллиметров. </a:t>
            </a:r>
            <a:endParaRPr lang="ru-RU" sz="2400" b="1" i="0" dirty="0">
              <a:solidFill>
                <a:srgbClr val="002060"/>
              </a:solidFill>
              <a:effectLst/>
              <a:latin typeface="Times New Roman" pitchFamily="18" charset="0"/>
              <a:cs typeface="Times New Roman" pitchFamily="18" charset="0"/>
            </a:endParaRPr>
          </a:p>
        </p:txBody>
      </p:sp>
      <p:pic>
        <p:nvPicPr>
          <p:cNvPr id="12293" name="Picture 5" descr="https://kz.all.biz/img/kz/catalog/1586217.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1760" y="4733789"/>
            <a:ext cx="4117207" cy="2115616"/>
          </a:xfrm>
          <a:prstGeom prst="rect">
            <a:avLst/>
          </a:prstGeom>
          <a:noFill/>
          <a:extLst>
            <a:ext uri="{909E8E84-426E-40DD-AFC4-6F175D3DCCD1}">
              <a14:hiddenFill xmlns:a14="http://schemas.microsoft.com/office/drawing/2010/main">
                <a:solidFill>
                  <a:srgbClr val="FFFFFF"/>
                </a:solidFill>
              </a14:hiddenFill>
            </a:ext>
          </a:extLst>
        </p:spPr>
      </p:pic>
      <p:sp>
        <p:nvSpPr>
          <p:cNvPr id="5" name="Заголовок 4"/>
          <p:cNvSpPr>
            <a:spLocks noGrp="1"/>
          </p:cNvSpPr>
          <p:nvPr>
            <p:ph type="title"/>
          </p:nvPr>
        </p:nvSpPr>
        <p:spPr>
          <a:xfrm>
            <a:off x="1457653" y="139049"/>
            <a:ext cx="6025419" cy="640706"/>
          </a:xfrm>
          <a:solidFill>
            <a:srgbClr val="FFFF00"/>
          </a:solidFill>
        </p:spPr>
        <p:txBody>
          <a:bodyPr/>
          <a:lstStyle/>
          <a:p>
            <a:r>
              <a:rPr lang="ru-RU" b="1" dirty="0">
                <a:solidFill>
                  <a:srgbClr val="C00000"/>
                </a:solidFill>
                <a:effectLst/>
                <a:latin typeface="Times New Roman" pitchFamily="18" charset="0"/>
                <a:cs typeface="Times New Roman" pitchFamily="18" charset="0"/>
              </a:rPr>
              <a:t>Обычные </a:t>
            </a:r>
            <a:r>
              <a:rPr lang="ru-RU" b="1" dirty="0" smtClean="0">
                <a:solidFill>
                  <a:srgbClr val="C00000"/>
                </a:solidFill>
                <a:effectLst/>
                <a:latin typeface="Times New Roman" pitchFamily="18" charset="0"/>
                <a:cs typeface="Times New Roman" pitchFamily="18" charset="0"/>
              </a:rPr>
              <a:t>заклёпки</a:t>
            </a:r>
            <a:endParaRPr lang="ru-RU" dirty="0">
              <a:effectLst/>
            </a:endParaRPr>
          </a:p>
        </p:txBody>
      </p:sp>
    </p:spTree>
    <p:extLst>
      <p:ext uri="{BB962C8B-B14F-4D97-AF65-F5344CB8AC3E}">
        <p14:creationId xmlns:p14="http://schemas.microsoft.com/office/powerpoint/2010/main" val="38594338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1600" y="1268760"/>
            <a:ext cx="8172400" cy="5589240"/>
          </a:xfrm>
        </p:spPr>
        <p:txBody>
          <a:bodyPr/>
          <a:lstStyle/>
          <a:p>
            <a:pPr marL="0" lvl="0" indent="0" algn="ctr">
              <a:spcBef>
                <a:spcPts val="580"/>
              </a:spcBef>
              <a:buClr>
                <a:srgbClr val="D34817"/>
              </a:buClr>
              <a:buSzPct val="85000"/>
              <a:buNone/>
            </a:pPr>
            <a:endParaRPr lang="ru-RU"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marL="0" lvl="0" indent="0" algn="ctr">
              <a:spcBef>
                <a:spcPts val="580"/>
              </a:spcBef>
              <a:buClr>
                <a:srgbClr val="D34817"/>
              </a:buClr>
              <a:buSzPct val="85000"/>
              <a:buNone/>
            </a:pPr>
            <a:endParaRPr lang="ru-RU"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1"/>
          <p:cNvSpPr>
            <a:spLocks noChangeArrowheads="1"/>
          </p:cNvSpPr>
          <p:nvPr/>
        </p:nvSpPr>
        <p:spPr bwMode="auto">
          <a:xfrm>
            <a:off x="107504" y="741840"/>
            <a:ext cx="6750496" cy="38727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88872" rIns="91440" bIns="88872"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u-RU" sz="2000" b="1" i="1" u="none" strike="noStrike" cap="none" normalizeH="0" baseline="0" dirty="0" smtClean="0">
                <a:ln>
                  <a:noFill/>
                </a:ln>
                <a:solidFill>
                  <a:srgbClr val="FF0000"/>
                </a:solidFill>
                <a:effectLst/>
                <a:latin typeface="Times New Roman" pitchFamily="18" charset="0"/>
                <a:cs typeface="Times New Roman" pitchFamily="18" charset="0"/>
              </a:rPr>
              <a:t>Вытяжные клёпки </a:t>
            </a:r>
            <a:r>
              <a:rPr kumimoji="0" lang="ru-RU" sz="2000" b="1" i="0" u="none" strike="noStrike" cap="none" normalizeH="0" baseline="0" dirty="0" smtClean="0">
                <a:ln>
                  <a:noFill/>
                </a:ln>
                <a:solidFill>
                  <a:srgbClr val="002060"/>
                </a:solidFill>
                <a:effectLst/>
                <a:latin typeface="Times New Roman" pitchFamily="18" charset="0"/>
                <a:cs typeface="Times New Roman" pitchFamily="18" charset="0"/>
              </a:rPr>
              <a:t>применяется в тех случаях, когда необходимо соединить два металлических листа. Они позволяют обеспечить надёжную фиксацию заготовок, даже когда имеется доступ только к одной их стороне. </a:t>
            </a:r>
          </a:p>
          <a:p>
            <a:pPr marL="0" marR="0" lvl="0" indent="0"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Times New Roman" pitchFamily="18" charset="0"/>
                <a:cs typeface="Times New Roman" pitchFamily="18" charset="0"/>
              </a:rPr>
              <a:t>Для работы с ними применяется </a:t>
            </a:r>
            <a:r>
              <a:rPr kumimoji="0" lang="ru-RU" sz="2000" b="1" i="0" u="none" strike="noStrike" cap="none" normalizeH="0" baseline="0" dirty="0" smtClean="0">
                <a:ln>
                  <a:noFill/>
                </a:ln>
                <a:solidFill>
                  <a:srgbClr val="FF00FF"/>
                </a:solidFill>
                <a:effectLst/>
                <a:latin typeface="Times New Roman" pitchFamily="18" charset="0"/>
                <a:cs typeface="Times New Roman" pitchFamily="18" charset="0"/>
              </a:rPr>
              <a:t>специальный пистолет </a:t>
            </a:r>
            <a:r>
              <a:rPr kumimoji="0" lang="ru-RU" sz="2000" b="1" i="0" u="none" strike="noStrike" cap="none" normalizeH="0" baseline="0" dirty="0" smtClean="0">
                <a:ln>
                  <a:noFill/>
                </a:ln>
                <a:solidFill>
                  <a:srgbClr val="002060"/>
                </a:solidFill>
                <a:effectLst/>
                <a:latin typeface="Times New Roman" pitchFamily="18" charset="0"/>
                <a:cs typeface="Times New Roman" pitchFamily="18" charset="0"/>
              </a:rPr>
              <a:t>пневматического или механического типа. Также существуют насадки на</a:t>
            </a:r>
            <a:r>
              <a:rPr kumimoji="0" lang="ru-RU" sz="2000" b="1" i="0" u="none" strike="noStrike" cap="none" normalizeH="0" dirty="0" smtClean="0">
                <a:ln>
                  <a:noFill/>
                </a:ln>
                <a:solidFill>
                  <a:srgbClr val="002060"/>
                </a:solidFill>
                <a:effectLst/>
                <a:latin typeface="Times New Roman" pitchFamily="18" charset="0"/>
                <a:cs typeface="Times New Roman" pitchFamily="18" charset="0"/>
              </a:rPr>
              <a:t> </a:t>
            </a:r>
            <a:r>
              <a:rPr kumimoji="0" lang="ru-RU" sz="2000" b="1" i="0" u="none" strike="noStrike" cap="none" normalizeH="0" dirty="0" err="1" smtClean="0">
                <a:ln>
                  <a:noFill/>
                </a:ln>
                <a:solidFill>
                  <a:srgbClr val="002060"/>
                </a:solidFill>
                <a:effectLst/>
                <a:latin typeface="Times New Roman" pitchFamily="18" charset="0"/>
                <a:cs typeface="Times New Roman" pitchFamily="18" charset="0"/>
              </a:rPr>
              <a:t>шуруповёрт</a:t>
            </a:r>
            <a:r>
              <a:rPr kumimoji="0" lang="ru-RU" sz="2000" b="1" i="0" u="none" strike="noStrike" cap="none" normalizeH="0" baseline="0" dirty="0" smtClean="0">
                <a:ln>
                  <a:noFill/>
                </a:ln>
                <a:solidFill>
                  <a:srgbClr val="002060"/>
                </a:solidFill>
                <a:effectLst/>
                <a:latin typeface="Times New Roman" pitchFamily="18" charset="0"/>
                <a:cs typeface="Times New Roman" pitchFamily="18" charset="0"/>
              </a:rPr>
              <a:t>, которые также позволяют работать с таким крепежом. </a:t>
            </a:r>
          </a:p>
          <a:p>
            <a:pPr marL="0" marR="0" lvl="0" indent="0"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rgbClr val="002060"/>
                </a:solidFill>
                <a:effectLst/>
                <a:latin typeface="Times New Roman" pitchFamily="18" charset="0"/>
                <a:cs typeface="Times New Roman" pitchFamily="18" charset="0"/>
              </a:rPr>
              <a:t>Сама заклёпка представляет собой длинный металлический стержень, на конце которого имеется алюминиевая гильза трубчатого типа. Также может применяться другой мягкий металл.</a:t>
            </a:r>
            <a:r>
              <a:rPr kumimoji="0" lang="ru-RU" sz="2000" b="0" i="0" u="none" strike="noStrike" cap="none" normalizeH="0" baseline="0" dirty="0" smtClean="0">
                <a:ln>
                  <a:noFill/>
                </a:ln>
                <a:solidFill>
                  <a:srgbClr val="002060"/>
                </a:solidFill>
                <a:effectLst/>
                <a:latin typeface="Times New Roman" pitchFamily="18" charset="0"/>
                <a:cs typeface="Times New Roman" pitchFamily="18" charset="0"/>
              </a:rPr>
              <a:t> </a:t>
            </a:r>
          </a:p>
        </p:txBody>
      </p:sp>
      <p:pic>
        <p:nvPicPr>
          <p:cNvPr id="11266" name="Picture 2" descr="Zaklepki vytiazhny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9418408">
            <a:off x="6154534" y="4608045"/>
            <a:ext cx="2949115" cy="1054309"/>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06338" y="51123"/>
            <a:ext cx="8858150" cy="707886"/>
          </a:xfrm>
          <a:prstGeom prst="rect">
            <a:avLst/>
          </a:prstGeom>
          <a:solidFill>
            <a:srgbClr val="FFFF00"/>
          </a:solidFill>
        </p:spPr>
        <p:txBody>
          <a:bodyPr wrap="square">
            <a:spAutoFit/>
          </a:bodyPr>
          <a:lstStyle/>
          <a:p>
            <a:pPr lvl="0" algn="ctr"/>
            <a:r>
              <a:rPr lang="ru-RU" sz="4000" b="1" dirty="0">
                <a:solidFill>
                  <a:srgbClr val="C00000"/>
                </a:solidFill>
                <a:latin typeface="Times New Roman" pitchFamily="18" charset="0"/>
                <a:cs typeface="Times New Roman" pitchFamily="18" charset="0"/>
              </a:rPr>
              <a:t>Вытяжные </a:t>
            </a:r>
            <a:r>
              <a:rPr lang="ru-RU" sz="4000" b="1" dirty="0" smtClean="0">
                <a:solidFill>
                  <a:srgbClr val="C00000"/>
                </a:solidFill>
                <a:latin typeface="Times New Roman" pitchFamily="18" charset="0"/>
                <a:cs typeface="Times New Roman" pitchFamily="18" charset="0"/>
              </a:rPr>
              <a:t>заклёпки с хвостовиком</a:t>
            </a:r>
            <a:endParaRPr lang="ru-RU" sz="4000" dirty="0">
              <a:solidFill>
                <a:srgbClr val="C00000"/>
              </a:solidFill>
              <a:latin typeface="Times New Roman" pitchFamily="18" charset="0"/>
              <a:cs typeface="Times New Roman" pitchFamily="18" charset="0"/>
            </a:endParaRPr>
          </a:p>
        </p:txBody>
      </p:sp>
      <p:pic>
        <p:nvPicPr>
          <p:cNvPr id="6" name="Picture 6" descr="180px-Blindniete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0" y="784430"/>
            <a:ext cx="2286000" cy="27559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3"/>
          <p:cNvSpPr txBox="1">
            <a:spLocks noChangeArrowheads="1"/>
          </p:cNvSpPr>
          <p:nvPr/>
        </p:nvSpPr>
        <p:spPr bwMode="auto">
          <a:xfrm>
            <a:off x="106338" y="4848888"/>
            <a:ext cx="6138416" cy="1756508"/>
          </a:xfrm>
          <a:prstGeom prst="rect">
            <a:avLst/>
          </a:prstGeom>
          <a:solidFill>
            <a:srgbClr val="FFFFCC"/>
          </a:solidFill>
          <a:ln>
            <a:noFill/>
          </a:ln>
          <a:effectLst/>
          <a:extLst/>
        </p:spPr>
        <p:txBody>
          <a:bodyPr wrap="square" lIns="90000" tIns="46800" rIns="90000" bIns="46800">
            <a:spAutoFit/>
          </a:bodyPr>
          <a:lstStyle/>
          <a:p>
            <a:pPr>
              <a:spcBef>
                <a:spcPts val="0"/>
              </a:spcBef>
              <a:buClr>
                <a:srgbClr val="FF0000"/>
              </a:buClr>
            </a:pPr>
            <a:r>
              <a:rPr lang="ru-RU" altLang="ru-RU" b="1" dirty="0">
                <a:latin typeface="Times New Roman" panose="02020603050405020304" pitchFamily="18" charset="0"/>
              </a:rPr>
              <a:t>В первую очередь этот вид крепежа часто используется в системах так называемых «вентилируемых фасадов». Такой элемент обычно применяется</a:t>
            </a:r>
            <a:r>
              <a:rPr lang="ru-RU" altLang="ru-RU" b="1" dirty="0" smtClean="0">
                <a:latin typeface="Times New Roman" panose="02020603050405020304" pitchFamily="18" charset="0"/>
              </a:rPr>
              <a:t>:</a:t>
            </a:r>
          </a:p>
          <a:p>
            <a:pPr marL="285750" indent="-285750">
              <a:spcBef>
                <a:spcPts val="0"/>
              </a:spcBef>
              <a:buClr>
                <a:srgbClr val="FF0000"/>
              </a:buClr>
              <a:buFont typeface="Wingdings" panose="05000000000000000000" pitchFamily="2" charset="2"/>
              <a:buChar char="§"/>
            </a:pPr>
            <a:r>
              <a:rPr lang="ru-RU" altLang="ru-RU" b="1" dirty="0" smtClean="0">
                <a:latin typeface="Times New Roman" panose="02020603050405020304" pitchFamily="18" charset="0"/>
              </a:rPr>
              <a:t>для </a:t>
            </a:r>
            <a:r>
              <a:rPr lang="ru-RU" altLang="ru-RU" b="1" dirty="0">
                <a:latin typeface="Times New Roman" panose="02020603050405020304" pitchFamily="18" charset="0"/>
              </a:rPr>
              <a:t>соединения деталей системы между собой</a:t>
            </a:r>
            <a:r>
              <a:rPr lang="ru-RU" altLang="ru-RU" b="1" dirty="0" smtClean="0">
                <a:latin typeface="Times New Roman" panose="02020603050405020304" pitchFamily="18" charset="0"/>
              </a:rPr>
              <a:t>;</a:t>
            </a:r>
          </a:p>
          <a:p>
            <a:pPr marL="285750" indent="-285750">
              <a:spcBef>
                <a:spcPts val="0"/>
              </a:spcBef>
              <a:buClr>
                <a:srgbClr val="FF0000"/>
              </a:buClr>
              <a:buFont typeface="Wingdings" panose="05000000000000000000" pitchFamily="2" charset="2"/>
              <a:buChar char="§"/>
            </a:pPr>
            <a:r>
              <a:rPr lang="ru-RU" altLang="ru-RU" b="1" dirty="0" smtClean="0">
                <a:latin typeface="Times New Roman" panose="02020603050405020304" pitchFamily="18" charset="0"/>
              </a:rPr>
              <a:t>для </a:t>
            </a:r>
            <a:r>
              <a:rPr lang="ru-RU" altLang="ru-RU" b="1" dirty="0">
                <a:latin typeface="Times New Roman" panose="02020603050405020304" pitchFamily="18" charset="0"/>
              </a:rPr>
              <a:t>крепления облицовочных материалов к системе</a:t>
            </a:r>
            <a:r>
              <a:rPr lang="ru-RU" altLang="ru-RU" b="1" dirty="0" smtClean="0">
                <a:latin typeface="Times New Roman" panose="02020603050405020304" pitchFamily="18" charset="0"/>
              </a:rPr>
              <a:t>;</a:t>
            </a:r>
          </a:p>
          <a:p>
            <a:pPr marL="285750" indent="-285750">
              <a:spcBef>
                <a:spcPts val="0"/>
              </a:spcBef>
              <a:buClr>
                <a:srgbClr val="FF0000"/>
              </a:buClr>
              <a:buFont typeface="Wingdings" panose="05000000000000000000" pitchFamily="2" charset="2"/>
              <a:buChar char="§"/>
            </a:pPr>
            <a:r>
              <a:rPr lang="ru-RU" altLang="ru-RU" b="1" dirty="0" smtClean="0">
                <a:latin typeface="Times New Roman" panose="02020603050405020304" pitchFamily="18" charset="0"/>
              </a:rPr>
              <a:t>при </a:t>
            </a:r>
            <a:r>
              <a:rPr lang="ru-RU" altLang="ru-RU" b="1" dirty="0">
                <a:latin typeface="Times New Roman" panose="02020603050405020304" pitchFamily="18" charset="0"/>
              </a:rPr>
              <a:t>монтаже оконных примыканий (сливы, откосы). </a:t>
            </a:r>
          </a:p>
        </p:txBody>
      </p:sp>
    </p:spTree>
    <p:extLst>
      <p:ext uri="{BB962C8B-B14F-4D97-AF65-F5344CB8AC3E}">
        <p14:creationId xmlns:p14="http://schemas.microsoft.com/office/powerpoint/2010/main" val="25649938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999503" y="18632"/>
            <a:ext cx="7200800" cy="751144"/>
          </a:xfrm>
        </p:spPr>
        <p:txBody>
          <a:bodyPr/>
          <a:lstStyle/>
          <a:p>
            <a:pPr eaLnBrk="1" hangingPunct="1">
              <a:defRPr/>
            </a:pPr>
            <a:r>
              <a:rPr lang="ru-RU" sz="2400" b="1" dirty="0" smtClean="0">
                <a:solidFill>
                  <a:srgbClr val="0000D0"/>
                </a:solidFill>
                <a:effectLst/>
              </a:rPr>
              <a:t>Классификация соединений деталей в зависимости от конструкции</a:t>
            </a:r>
          </a:p>
        </p:txBody>
      </p:sp>
      <p:pic>
        <p:nvPicPr>
          <p:cNvPr id="5" name="Рисунок 4" descr="Типы соединения деталей машин"/>
          <p:cNvPicPr/>
          <p:nvPr/>
        </p:nvPicPr>
        <p:blipFill>
          <a:blip r:embed="rId2">
            <a:extLst>
              <a:ext uri="{28A0092B-C50C-407E-A947-70E740481C1C}">
                <a14:useLocalDpi xmlns:a14="http://schemas.microsoft.com/office/drawing/2010/main" val="0"/>
              </a:ext>
            </a:extLst>
          </a:blip>
          <a:srcRect/>
          <a:stretch>
            <a:fillRect/>
          </a:stretch>
        </p:blipFill>
        <p:spPr bwMode="auto">
          <a:xfrm>
            <a:off x="1295636" y="846288"/>
            <a:ext cx="6696744" cy="6011712"/>
          </a:xfrm>
          <a:prstGeom prst="rect">
            <a:avLst/>
          </a:prstGeom>
          <a:noFill/>
          <a:ln>
            <a:noFill/>
          </a:ln>
        </p:spPr>
      </p:pic>
      <p:grpSp>
        <p:nvGrpSpPr>
          <p:cNvPr id="6" name="Группа 5"/>
          <p:cNvGrpSpPr/>
          <p:nvPr/>
        </p:nvGrpSpPr>
        <p:grpSpPr>
          <a:xfrm>
            <a:off x="2015716" y="975205"/>
            <a:ext cx="4986662" cy="1377477"/>
            <a:chOff x="2626364" y="1117593"/>
            <a:chExt cx="4114417" cy="2433502"/>
          </a:xfrm>
        </p:grpSpPr>
        <p:sp>
          <p:nvSpPr>
            <p:cNvPr id="9" name="Полилиния 8"/>
            <p:cNvSpPr/>
            <p:nvPr/>
          </p:nvSpPr>
          <p:spPr>
            <a:xfrm>
              <a:off x="4659118" y="1973764"/>
              <a:ext cx="1651723" cy="455939"/>
            </a:xfrm>
            <a:custGeom>
              <a:avLst/>
              <a:gdLst/>
              <a:ahLst/>
              <a:cxnLst/>
              <a:rect l="0" t="0" r="0" b="0"/>
              <a:pathLst>
                <a:path>
                  <a:moveTo>
                    <a:pt x="0" y="0"/>
                  </a:moveTo>
                  <a:lnTo>
                    <a:pt x="0" y="310709"/>
                  </a:lnTo>
                  <a:lnTo>
                    <a:pt x="1437057" y="310709"/>
                  </a:lnTo>
                  <a:lnTo>
                    <a:pt x="1437057" y="455939"/>
                  </a:lnTo>
                </a:path>
              </a:pathLst>
            </a:custGeom>
            <a:noFill/>
            <a:ln w="57150">
              <a:solidFill>
                <a:srgbClr val="FF00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Полилиния 11"/>
            <p:cNvSpPr/>
            <p:nvPr/>
          </p:nvSpPr>
          <p:spPr>
            <a:xfrm>
              <a:off x="3468532" y="1968065"/>
              <a:ext cx="2720153" cy="596809"/>
            </a:xfrm>
            <a:custGeom>
              <a:avLst/>
              <a:gdLst/>
              <a:ahLst/>
              <a:cxnLst/>
              <a:rect l="0" t="0" r="0" b="0"/>
              <a:pathLst>
                <a:path>
                  <a:moveTo>
                    <a:pt x="1437057" y="0"/>
                  </a:moveTo>
                  <a:lnTo>
                    <a:pt x="1437057" y="310709"/>
                  </a:lnTo>
                  <a:lnTo>
                    <a:pt x="0" y="310709"/>
                  </a:lnTo>
                  <a:lnTo>
                    <a:pt x="0" y="455939"/>
                  </a:lnTo>
                </a:path>
              </a:pathLst>
            </a:custGeom>
            <a:noFill/>
            <a:ln w="57150">
              <a:solidFill>
                <a:srgbClr val="FF0000"/>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Полилиния 13"/>
            <p:cNvSpPr/>
            <p:nvPr/>
          </p:nvSpPr>
          <p:spPr>
            <a:xfrm>
              <a:off x="3755204" y="1117593"/>
              <a:ext cx="1782380" cy="1041985"/>
            </a:xfrm>
            <a:custGeom>
              <a:avLst/>
              <a:gdLst>
                <a:gd name="connsiteX0" fmla="*/ 0 w 1567698"/>
                <a:gd name="connsiteY0" fmla="*/ 99549 h 995488"/>
                <a:gd name="connsiteX1" fmla="*/ 99549 w 1567698"/>
                <a:gd name="connsiteY1" fmla="*/ 0 h 995488"/>
                <a:gd name="connsiteX2" fmla="*/ 1468149 w 1567698"/>
                <a:gd name="connsiteY2" fmla="*/ 0 h 995488"/>
                <a:gd name="connsiteX3" fmla="*/ 1567698 w 1567698"/>
                <a:gd name="connsiteY3" fmla="*/ 99549 h 995488"/>
                <a:gd name="connsiteX4" fmla="*/ 1567698 w 1567698"/>
                <a:gd name="connsiteY4" fmla="*/ 895939 h 995488"/>
                <a:gd name="connsiteX5" fmla="*/ 1468149 w 1567698"/>
                <a:gd name="connsiteY5" fmla="*/ 995488 h 995488"/>
                <a:gd name="connsiteX6" fmla="*/ 99549 w 1567698"/>
                <a:gd name="connsiteY6" fmla="*/ 995488 h 995488"/>
                <a:gd name="connsiteX7" fmla="*/ 0 w 1567698"/>
                <a:gd name="connsiteY7" fmla="*/ 895939 h 995488"/>
                <a:gd name="connsiteX8" fmla="*/ 0 w 1567698"/>
                <a:gd name="connsiteY8" fmla="*/ 99549 h 9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8" h="995488">
                  <a:moveTo>
                    <a:pt x="0" y="99549"/>
                  </a:moveTo>
                  <a:cubicBezTo>
                    <a:pt x="0" y="44570"/>
                    <a:pt x="44570" y="0"/>
                    <a:pt x="99549" y="0"/>
                  </a:cubicBezTo>
                  <a:lnTo>
                    <a:pt x="1468149" y="0"/>
                  </a:lnTo>
                  <a:cubicBezTo>
                    <a:pt x="1523128" y="0"/>
                    <a:pt x="1567698" y="44570"/>
                    <a:pt x="1567698" y="99549"/>
                  </a:cubicBezTo>
                  <a:lnTo>
                    <a:pt x="1567698" y="895939"/>
                  </a:lnTo>
                  <a:cubicBezTo>
                    <a:pt x="1567698" y="950918"/>
                    <a:pt x="1523128" y="995488"/>
                    <a:pt x="1468149" y="995488"/>
                  </a:cubicBezTo>
                  <a:lnTo>
                    <a:pt x="99549" y="995488"/>
                  </a:lnTo>
                  <a:cubicBezTo>
                    <a:pt x="44570" y="995488"/>
                    <a:pt x="0" y="950918"/>
                    <a:pt x="0" y="895939"/>
                  </a:cubicBezTo>
                  <a:lnTo>
                    <a:pt x="0" y="99549"/>
                  </a:lnTo>
                  <a:close/>
                </a:path>
              </a:pathLst>
            </a:custGeo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ln w="57150">
              <a:solidFill>
                <a:srgbClr val="FF000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anchor="ctr" anchorCtr="0">
              <a:noAutofit/>
            </a:bodyPr>
            <a:lstStyle/>
            <a:p>
              <a:pPr lvl="0" algn="ctr" defTabSz="622300">
                <a:lnSpc>
                  <a:spcPct val="90000"/>
                </a:lnSpc>
                <a:spcBef>
                  <a:spcPct val="0"/>
                </a:spcBef>
                <a:spcAft>
                  <a:spcPct val="35000"/>
                </a:spcAft>
              </a:pPr>
              <a:r>
                <a:rPr lang="ru-RU" sz="1600" b="1" kern="1200" dirty="0" smtClean="0">
                  <a:solidFill>
                    <a:srgbClr val="C00000"/>
                  </a:solidFill>
                  <a:effectLst>
                    <a:outerShdw blurRad="38100" dist="38100" dir="2700000" algn="tl">
                      <a:srgbClr val="000000">
                        <a:alpha val="43137"/>
                      </a:srgbClr>
                    </a:outerShdw>
                  </a:effectLst>
                </a:rPr>
                <a:t>СОЕДИНЕНИЯ деталей машин</a:t>
              </a:r>
              <a:endParaRPr lang="ru-RU" sz="1600" kern="1200" dirty="0">
                <a:solidFill>
                  <a:srgbClr val="C00000"/>
                </a:solidFill>
                <a:effectLst>
                  <a:outerShdw blurRad="38100" dist="38100" dir="2700000" algn="tl">
                    <a:srgbClr val="000000">
                      <a:alpha val="43137"/>
                    </a:srgbClr>
                  </a:outerShdw>
                </a:effectLst>
              </a:endParaRPr>
            </a:p>
          </p:txBody>
        </p:sp>
        <p:sp>
          <p:nvSpPr>
            <p:cNvPr id="16" name="Полилиния 15"/>
            <p:cNvSpPr/>
            <p:nvPr/>
          </p:nvSpPr>
          <p:spPr>
            <a:xfrm>
              <a:off x="2626364" y="2765890"/>
              <a:ext cx="1706597" cy="768300"/>
            </a:xfrm>
            <a:custGeom>
              <a:avLst/>
              <a:gdLst>
                <a:gd name="connsiteX0" fmla="*/ 0 w 1567698"/>
                <a:gd name="connsiteY0" fmla="*/ 99549 h 995488"/>
                <a:gd name="connsiteX1" fmla="*/ 99549 w 1567698"/>
                <a:gd name="connsiteY1" fmla="*/ 0 h 995488"/>
                <a:gd name="connsiteX2" fmla="*/ 1468149 w 1567698"/>
                <a:gd name="connsiteY2" fmla="*/ 0 h 995488"/>
                <a:gd name="connsiteX3" fmla="*/ 1567698 w 1567698"/>
                <a:gd name="connsiteY3" fmla="*/ 99549 h 995488"/>
                <a:gd name="connsiteX4" fmla="*/ 1567698 w 1567698"/>
                <a:gd name="connsiteY4" fmla="*/ 895939 h 995488"/>
                <a:gd name="connsiteX5" fmla="*/ 1468149 w 1567698"/>
                <a:gd name="connsiteY5" fmla="*/ 995488 h 995488"/>
                <a:gd name="connsiteX6" fmla="*/ 99549 w 1567698"/>
                <a:gd name="connsiteY6" fmla="*/ 995488 h 995488"/>
                <a:gd name="connsiteX7" fmla="*/ 0 w 1567698"/>
                <a:gd name="connsiteY7" fmla="*/ 895939 h 995488"/>
                <a:gd name="connsiteX8" fmla="*/ 0 w 1567698"/>
                <a:gd name="connsiteY8" fmla="*/ 99549 h 9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8" h="995488">
                  <a:moveTo>
                    <a:pt x="0" y="99549"/>
                  </a:moveTo>
                  <a:cubicBezTo>
                    <a:pt x="0" y="44570"/>
                    <a:pt x="44570" y="0"/>
                    <a:pt x="99549" y="0"/>
                  </a:cubicBezTo>
                  <a:lnTo>
                    <a:pt x="1468149" y="0"/>
                  </a:lnTo>
                  <a:cubicBezTo>
                    <a:pt x="1523128" y="0"/>
                    <a:pt x="1567698" y="44570"/>
                    <a:pt x="1567698" y="99549"/>
                  </a:cubicBezTo>
                  <a:lnTo>
                    <a:pt x="1567698" y="895939"/>
                  </a:lnTo>
                  <a:cubicBezTo>
                    <a:pt x="1567698" y="950918"/>
                    <a:pt x="1523128" y="995488"/>
                    <a:pt x="1468149" y="995488"/>
                  </a:cubicBezTo>
                  <a:lnTo>
                    <a:pt x="99549" y="995488"/>
                  </a:lnTo>
                  <a:cubicBezTo>
                    <a:pt x="44570" y="995488"/>
                    <a:pt x="0" y="950918"/>
                    <a:pt x="0" y="895939"/>
                  </a:cubicBezTo>
                  <a:lnTo>
                    <a:pt x="0" y="99549"/>
                  </a:lnTo>
                  <a:close/>
                </a:path>
              </a:pathLst>
            </a:custGeom>
            <a:gradFill flip="none" rotWithShape="1">
              <a:gsLst>
                <a:gs pos="0">
                  <a:srgbClr val="66FF33">
                    <a:shade val="30000"/>
                    <a:satMod val="115000"/>
                  </a:srgbClr>
                </a:gs>
                <a:gs pos="50000">
                  <a:srgbClr val="66FF33">
                    <a:shade val="67500"/>
                    <a:satMod val="115000"/>
                  </a:srgbClr>
                </a:gs>
                <a:gs pos="100000">
                  <a:srgbClr val="66FF33">
                    <a:shade val="100000"/>
                    <a:satMod val="115000"/>
                  </a:srgbClr>
                </a:gs>
              </a:gsLst>
              <a:lin ang="16200000" scaled="1"/>
              <a:tileRect/>
            </a:gradFill>
            <a:ln w="57150">
              <a:solidFill>
                <a:srgbClr val="FF0000"/>
              </a:solidFill>
            </a:ln>
            <a:effectLst>
              <a:outerShdw blurRad="50800" dist="38100" dir="2700000" algn="tl" rotWithShape="0">
                <a:prstClr val="black">
                  <a:alpha val="40000"/>
                </a:prstClr>
              </a:outerShdw>
            </a:effectLst>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anchor="ctr" anchorCtr="0">
              <a:noAutofit/>
            </a:bodyPr>
            <a:lstStyle/>
            <a:p>
              <a:pPr lvl="0" algn="ctr" defTabSz="622300">
                <a:lnSpc>
                  <a:spcPct val="90000"/>
                </a:lnSpc>
                <a:spcBef>
                  <a:spcPct val="0"/>
                </a:spcBef>
                <a:spcAft>
                  <a:spcPct val="35000"/>
                </a:spcAft>
              </a:pPr>
              <a:r>
                <a:rPr lang="ru-RU" sz="1600" b="1" kern="1200" dirty="0" smtClean="0">
                  <a:solidFill>
                    <a:srgbClr val="0000FF"/>
                  </a:solidFill>
                  <a:effectLst>
                    <a:outerShdw blurRad="38100" dist="38100" dir="2700000" algn="tl">
                      <a:srgbClr val="000000">
                        <a:alpha val="43137"/>
                      </a:srgbClr>
                    </a:outerShdw>
                  </a:effectLst>
                </a:rPr>
                <a:t>НЕПОДВИЖНЫЕ</a:t>
              </a:r>
              <a:endParaRPr lang="ru-RU" sz="1600" b="1" kern="1200" dirty="0">
                <a:solidFill>
                  <a:srgbClr val="0000FF"/>
                </a:solidFill>
                <a:effectLst>
                  <a:outerShdw blurRad="38100" dist="38100" dir="2700000" algn="tl">
                    <a:srgbClr val="000000">
                      <a:alpha val="43137"/>
                    </a:srgbClr>
                  </a:outerShdw>
                </a:effectLst>
              </a:endParaRPr>
            </a:p>
          </p:txBody>
        </p:sp>
        <p:sp>
          <p:nvSpPr>
            <p:cNvPr id="22" name="Полилиния 21"/>
            <p:cNvSpPr/>
            <p:nvPr/>
          </p:nvSpPr>
          <p:spPr>
            <a:xfrm>
              <a:off x="4927088" y="2774165"/>
              <a:ext cx="1813693" cy="776930"/>
            </a:xfrm>
            <a:custGeom>
              <a:avLst/>
              <a:gdLst>
                <a:gd name="connsiteX0" fmla="*/ 0 w 1567698"/>
                <a:gd name="connsiteY0" fmla="*/ 99549 h 995488"/>
                <a:gd name="connsiteX1" fmla="*/ 99549 w 1567698"/>
                <a:gd name="connsiteY1" fmla="*/ 0 h 995488"/>
                <a:gd name="connsiteX2" fmla="*/ 1468149 w 1567698"/>
                <a:gd name="connsiteY2" fmla="*/ 0 h 995488"/>
                <a:gd name="connsiteX3" fmla="*/ 1567698 w 1567698"/>
                <a:gd name="connsiteY3" fmla="*/ 99549 h 995488"/>
                <a:gd name="connsiteX4" fmla="*/ 1567698 w 1567698"/>
                <a:gd name="connsiteY4" fmla="*/ 895939 h 995488"/>
                <a:gd name="connsiteX5" fmla="*/ 1468149 w 1567698"/>
                <a:gd name="connsiteY5" fmla="*/ 995488 h 995488"/>
                <a:gd name="connsiteX6" fmla="*/ 99549 w 1567698"/>
                <a:gd name="connsiteY6" fmla="*/ 995488 h 995488"/>
                <a:gd name="connsiteX7" fmla="*/ 0 w 1567698"/>
                <a:gd name="connsiteY7" fmla="*/ 895939 h 995488"/>
                <a:gd name="connsiteX8" fmla="*/ 0 w 1567698"/>
                <a:gd name="connsiteY8" fmla="*/ 99549 h 9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8" h="995488">
                  <a:moveTo>
                    <a:pt x="0" y="99549"/>
                  </a:moveTo>
                  <a:cubicBezTo>
                    <a:pt x="0" y="44570"/>
                    <a:pt x="44570" y="0"/>
                    <a:pt x="99549" y="0"/>
                  </a:cubicBezTo>
                  <a:lnTo>
                    <a:pt x="1468149" y="0"/>
                  </a:lnTo>
                  <a:cubicBezTo>
                    <a:pt x="1523128" y="0"/>
                    <a:pt x="1567698" y="44570"/>
                    <a:pt x="1567698" y="99549"/>
                  </a:cubicBezTo>
                  <a:lnTo>
                    <a:pt x="1567698" y="895939"/>
                  </a:lnTo>
                  <a:cubicBezTo>
                    <a:pt x="1567698" y="950918"/>
                    <a:pt x="1523128" y="995488"/>
                    <a:pt x="1468149" y="995488"/>
                  </a:cubicBezTo>
                  <a:lnTo>
                    <a:pt x="99549" y="995488"/>
                  </a:lnTo>
                  <a:cubicBezTo>
                    <a:pt x="44570" y="995488"/>
                    <a:pt x="0" y="950918"/>
                    <a:pt x="0" y="895939"/>
                  </a:cubicBezTo>
                  <a:lnTo>
                    <a:pt x="0" y="99549"/>
                  </a:lnTo>
                  <a:close/>
                </a:path>
              </a:pathLst>
            </a:custGeom>
            <a:gradFill flip="none" rotWithShape="1">
              <a:gsLst>
                <a:gs pos="0">
                  <a:srgbClr val="66FF33">
                    <a:shade val="30000"/>
                    <a:satMod val="115000"/>
                  </a:srgbClr>
                </a:gs>
                <a:gs pos="50000">
                  <a:srgbClr val="66FF33">
                    <a:shade val="67500"/>
                    <a:satMod val="115000"/>
                  </a:srgbClr>
                </a:gs>
                <a:gs pos="100000">
                  <a:srgbClr val="66FF33">
                    <a:shade val="100000"/>
                    <a:satMod val="115000"/>
                  </a:srgbClr>
                </a:gs>
              </a:gsLst>
              <a:lin ang="16200000" scaled="1"/>
              <a:tileRect/>
            </a:gradFill>
            <a:ln w="57150">
              <a:solidFill>
                <a:srgbClr val="FF000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anchor="ctr" anchorCtr="0">
              <a:noAutofit/>
            </a:bodyPr>
            <a:lstStyle/>
            <a:p>
              <a:pPr lvl="0" algn="ctr" defTabSz="622300">
                <a:lnSpc>
                  <a:spcPct val="90000"/>
                </a:lnSpc>
                <a:spcBef>
                  <a:spcPct val="0"/>
                </a:spcBef>
                <a:spcAft>
                  <a:spcPct val="35000"/>
                </a:spcAft>
              </a:pPr>
              <a:r>
                <a:rPr lang="ru-RU" sz="1600" b="1" kern="1200" dirty="0" smtClean="0">
                  <a:solidFill>
                    <a:srgbClr val="0000FF"/>
                  </a:solidFill>
                  <a:effectLst>
                    <a:outerShdw blurRad="38100" dist="38100" dir="2700000" algn="tl">
                      <a:srgbClr val="000000">
                        <a:alpha val="43137"/>
                      </a:srgbClr>
                    </a:outerShdw>
                  </a:effectLst>
                </a:rPr>
                <a:t>ПОДВИЖНЫЕ</a:t>
              </a:r>
              <a:endParaRPr lang="ru-RU" sz="1600" b="1" kern="1200" dirty="0">
                <a:solidFill>
                  <a:srgbClr val="0000FF"/>
                </a:solidFill>
                <a:effectLst>
                  <a:outerShdw blurRad="38100" dist="38100" dir="2700000" algn="tl">
                    <a:srgbClr val="000000">
                      <a:alpha val="43137"/>
                    </a:srgbClr>
                  </a:outerShdw>
                </a:effectLst>
              </a:endParaRPr>
            </a:p>
          </p:txBody>
        </p:sp>
      </p:grpSp>
      <p:cxnSp>
        <p:nvCxnSpPr>
          <p:cNvPr id="53" name="Прямая соединительная линия 52"/>
          <p:cNvCxnSpPr/>
          <p:nvPr/>
        </p:nvCxnSpPr>
        <p:spPr>
          <a:xfrm>
            <a:off x="2330957" y="2528900"/>
            <a:ext cx="14489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Прямая соединительная линия 61"/>
          <p:cNvCxnSpPr/>
          <p:nvPr/>
        </p:nvCxnSpPr>
        <p:spPr>
          <a:xfrm flipH="1">
            <a:off x="2340685" y="2509444"/>
            <a:ext cx="9728" cy="1872208"/>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p:cNvCxnSpPr/>
          <p:nvPr/>
        </p:nvCxnSpPr>
        <p:spPr>
          <a:xfrm>
            <a:off x="3769224" y="2506347"/>
            <a:ext cx="1163" cy="2218797"/>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p:cNvCxnSpPr/>
          <p:nvPr/>
        </p:nvCxnSpPr>
        <p:spPr>
          <a:xfrm>
            <a:off x="6595926" y="2506347"/>
            <a:ext cx="0" cy="1768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5" name="Полилиния 64"/>
          <p:cNvSpPr/>
          <p:nvPr/>
        </p:nvSpPr>
        <p:spPr>
          <a:xfrm>
            <a:off x="1606432" y="2673410"/>
            <a:ext cx="1365370" cy="360098"/>
          </a:xfrm>
          <a:custGeom>
            <a:avLst/>
            <a:gdLst>
              <a:gd name="connsiteX0" fmla="*/ 0 w 1567698"/>
              <a:gd name="connsiteY0" fmla="*/ 99549 h 995488"/>
              <a:gd name="connsiteX1" fmla="*/ 99549 w 1567698"/>
              <a:gd name="connsiteY1" fmla="*/ 0 h 995488"/>
              <a:gd name="connsiteX2" fmla="*/ 1468149 w 1567698"/>
              <a:gd name="connsiteY2" fmla="*/ 0 h 995488"/>
              <a:gd name="connsiteX3" fmla="*/ 1567698 w 1567698"/>
              <a:gd name="connsiteY3" fmla="*/ 99549 h 995488"/>
              <a:gd name="connsiteX4" fmla="*/ 1567698 w 1567698"/>
              <a:gd name="connsiteY4" fmla="*/ 895939 h 995488"/>
              <a:gd name="connsiteX5" fmla="*/ 1468149 w 1567698"/>
              <a:gd name="connsiteY5" fmla="*/ 995488 h 995488"/>
              <a:gd name="connsiteX6" fmla="*/ 99549 w 1567698"/>
              <a:gd name="connsiteY6" fmla="*/ 995488 h 995488"/>
              <a:gd name="connsiteX7" fmla="*/ 0 w 1567698"/>
              <a:gd name="connsiteY7" fmla="*/ 895939 h 995488"/>
              <a:gd name="connsiteX8" fmla="*/ 0 w 1567698"/>
              <a:gd name="connsiteY8" fmla="*/ 99549 h 9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8" h="995488">
                <a:moveTo>
                  <a:pt x="0" y="99549"/>
                </a:moveTo>
                <a:cubicBezTo>
                  <a:pt x="0" y="44570"/>
                  <a:pt x="44570" y="0"/>
                  <a:pt x="99549" y="0"/>
                </a:cubicBezTo>
                <a:lnTo>
                  <a:pt x="1468149" y="0"/>
                </a:lnTo>
                <a:cubicBezTo>
                  <a:pt x="1523128" y="0"/>
                  <a:pt x="1567698" y="44570"/>
                  <a:pt x="1567698" y="99549"/>
                </a:cubicBezTo>
                <a:lnTo>
                  <a:pt x="1567698" y="895939"/>
                </a:lnTo>
                <a:cubicBezTo>
                  <a:pt x="1567698" y="950918"/>
                  <a:pt x="1523128" y="995488"/>
                  <a:pt x="1468149" y="995488"/>
                </a:cubicBezTo>
                <a:lnTo>
                  <a:pt x="99549" y="995488"/>
                </a:lnTo>
                <a:cubicBezTo>
                  <a:pt x="44570" y="995488"/>
                  <a:pt x="0" y="950918"/>
                  <a:pt x="0" y="895939"/>
                </a:cubicBezTo>
                <a:lnTo>
                  <a:pt x="0" y="99549"/>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0" scaled="1"/>
            <a:tileRect/>
          </a:gradFill>
          <a:ln w="57150">
            <a:solidFill>
              <a:srgbClr val="FF000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anchor="ctr" anchorCtr="0">
            <a:noAutofit/>
          </a:bodyPr>
          <a:lstStyle/>
          <a:p>
            <a:pPr lvl="0" algn="ctr" defTabSz="622300">
              <a:lnSpc>
                <a:spcPct val="90000"/>
              </a:lnSpc>
              <a:spcBef>
                <a:spcPct val="0"/>
              </a:spcBef>
              <a:spcAft>
                <a:spcPct val="35000"/>
              </a:spcAft>
            </a:pPr>
            <a:r>
              <a:rPr lang="ru-RU" sz="1300" b="1" kern="1200" dirty="0" smtClean="0">
                <a:solidFill>
                  <a:srgbClr val="006600"/>
                </a:solidFill>
              </a:rPr>
              <a:t>Разъёмные</a:t>
            </a:r>
            <a:endParaRPr lang="ru-RU" sz="1300" b="1" kern="1200" dirty="0">
              <a:solidFill>
                <a:srgbClr val="006600"/>
              </a:solidFill>
            </a:endParaRPr>
          </a:p>
        </p:txBody>
      </p:sp>
      <p:sp>
        <p:nvSpPr>
          <p:cNvPr id="67" name="Полилиния 66"/>
          <p:cNvSpPr/>
          <p:nvPr/>
        </p:nvSpPr>
        <p:spPr>
          <a:xfrm>
            <a:off x="3102664" y="2683191"/>
            <a:ext cx="1367026" cy="350317"/>
          </a:xfrm>
          <a:custGeom>
            <a:avLst/>
            <a:gdLst>
              <a:gd name="connsiteX0" fmla="*/ 0 w 1567698"/>
              <a:gd name="connsiteY0" fmla="*/ 99549 h 995488"/>
              <a:gd name="connsiteX1" fmla="*/ 99549 w 1567698"/>
              <a:gd name="connsiteY1" fmla="*/ 0 h 995488"/>
              <a:gd name="connsiteX2" fmla="*/ 1468149 w 1567698"/>
              <a:gd name="connsiteY2" fmla="*/ 0 h 995488"/>
              <a:gd name="connsiteX3" fmla="*/ 1567698 w 1567698"/>
              <a:gd name="connsiteY3" fmla="*/ 99549 h 995488"/>
              <a:gd name="connsiteX4" fmla="*/ 1567698 w 1567698"/>
              <a:gd name="connsiteY4" fmla="*/ 895939 h 995488"/>
              <a:gd name="connsiteX5" fmla="*/ 1468149 w 1567698"/>
              <a:gd name="connsiteY5" fmla="*/ 995488 h 995488"/>
              <a:gd name="connsiteX6" fmla="*/ 99549 w 1567698"/>
              <a:gd name="connsiteY6" fmla="*/ 995488 h 995488"/>
              <a:gd name="connsiteX7" fmla="*/ 0 w 1567698"/>
              <a:gd name="connsiteY7" fmla="*/ 895939 h 995488"/>
              <a:gd name="connsiteX8" fmla="*/ 0 w 1567698"/>
              <a:gd name="connsiteY8" fmla="*/ 99549 h 9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8" h="995488">
                <a:moveTo>
                  <a:pt x="0" y="99549"/>
                </a:moveTo>
                <a:cubicBezTo>
                  <a:pt x="0" y="44570"/>
                  <a:pt x="44570" y="0"/>
                  <a:pt x="99549" y="0"/>
                </a:cubicBezTo>
                <a:lnTo>
                  <a:pt x="1468149" y="0"/>
                </a:lnTo>
                <a:cubicBezTo>
                  <a:pt x="1523128" y="0"/>
                  <a:pt x="1567698" y="44570"/>
                  <a:pt x="1567698" y="99549"/>
                </a:cubicBezTo>
                <a:lnTo>
                  <a:pt x="1567698" y="895939"/>
                </a:lnTo>
                <a:cubicBezTo>
                  <a:pt x="1567698" y="950918"/>
                  <a:pt x="1523128" y="995488"/>
                  <a:pt x="1468149" y="995488"/>
                </a:cubicBezTo>
                <a:lnTo>
                  <a:pt x="99549" y="995488"/>
                </a:lnTo>
                <a:cubicBezTo>
                  <a:pt x="44570" y="995488"/>
                  <a:pt x="0" y="950918"/>
                  <a:pt x="0" y="895939"/>
                </a:cubicBezTo>
                <a:lnTo>
                  <a:pt x="0" y="99549"/>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0800000" scaled="1"/>
            <a:tileRect/>
          </a:gradFill>
          <a:ln w="57150">
            <a:solidFill>
              <a:srgbClr val="FF000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anchor="ctr" anchorCtr="0">
            <a:noAutofit/>
          </a:bodyPr>
          <a:lstStyle/>
          <a:p>
            <a:pPr lvl="0" algn="ctr" defTabSz="622300">
              <a:lnSpc>
                <a:spcPct val="90000"/>
              </a:lnSpc>
              <a:spcBef>
                <a:spcPct val="0"/>
              </a:spcBef>
              <a:spcAft>
                <a:spcPct val="35000"/>
              </a:spcAft>
            </a:pPr>
            <a:r>
              <a:rPr lang="ru-RU" sz="1300" b="1" kern="1200" dirty="0" smtClean="0">
                <a:solidFill>
                  <a:srgbClr val="006600"/>
                </a:solidFill>
              </a:rPr>
              <a:t>Неразъёмные</a:t>
            </a:r>
            <a:endParaRPr lang="ru-RU" sz="1300" b="1" kern="1200" dirty="0">
              <a:solidFill>
                <a:srgbClr val="006600"/>
              </a:solidFill>
            </a:endParaRPr>
          </a:p>
        </p:txBody>
      </p:sp>
      <p:cxnSp>
        <p:nvCxnSpPr>
          <p:cNvPr id="68" name="Прямая соединительная линия 67"/>
          <p:cNvCxnSpPr/>
          <p:nvPr/>
        </p:nvCxnSpPr>
        <p:spPr>
          <a:xfrm flipH="1">
            <a:off x="5169076" y="2509444"/>
            <a:ext cx="20300" cy="955560"/>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0" name="Прямая соединительная линия 69"/>
          <p:cNvCxnSpPr/>
          <p:nvPr/>
        </p:nvCxnSpPr>
        <p:spPr>
          <a:xfrm>
            <a:off x="5169076" y="2519172"/>
            <a:ext cx="144895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p:cNvCxnSpPr/>
          <p:nvPr/>
        </p:nvCxnSpPr>
        <p:spPr>
          <a:xfrm>
            <a:off x="5913876" y="2342328"/>
            <a:ext cx="0" cy="1768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Прямая соединительная линия 73"/>
          <p:cNvCxnSpPr/>
          <p:nvPr/>
        </p:nvCxnSpPr>
        <p:spPr>
          <a:xfrm>
            <a:off x="3036421" y="2329503"/>
            <a:ext cx="0" cy="1768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5" name="Полилиния 74"/>
          <p:cNvSpPr/>
          <p:nvPr/>
        </p:nvSpPr>
        <p:spPr>
          <a:xfrm>
            <a:off x="4590278" y="2673410"/>
            <a:ext cx="1218597" cy="360098"/>
          </a:xfrm>
          <a:custGeom>
            <a:avLst/>
            <a:gdLst>
              <a:gd name="connsiteX0" fmla="*/ 0 w 1567698"/>
              <a:gd name="connsiteY0" fmla="*/ 99549 h 995488"/>
              <a:gd name="connsiteX1" fmla="*/ 99549 w 1567698"/>
              <a:gd name="connsiteY1" fmla="*/ 0 h 995488"/>
              <a:gd name="connsiteX2" fmla="*/ 1468149 w 1567698"/>
              <a:gd name="connsiteY2" fmla="*/ 0 h 995488"/>
              <a:gd name="connsiteX3" fmla="*/ 1567698 w 1567698"/>
              <a:gd name="connsiteY3" fmla="*/ 99549 h 995488"/>
              <a:gd name="connsiteX4" fmla="*/ 1567698 w 1567698"/>
              <a:gd name="connsiteY4" fmla="*/ 895939 h 995488"/>
              <a:gd name="connsiteX5" fmla="*/ 1468149 w 1567698"/>
              <a:gd name="connsiteY5" fmla="*/ 995488 h 995488"/>
              <a:gd name="connsiteX6" fmla="*/ 99549 w 1567698"/>
              <a:gd name="connsiteY6" fmla="*/ 995488 h 995488"/>
              <a:gd name="connsiteX7" fmla="*/ 0 w 1567698"/>
              <a:gd name="connsiteY7" fmla="*/ 895939 h 995488"/>
              <a:gd name="connsiteX8" fmla="*/ 0 w 1567698"/>
              <a:gd name="connsiteY8" fmla="*/ 99549 h 9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8" h="995488">
                <a:moveTo>
                  <a:pt x="0" y="99549"/>
                </a:moveTo>
                <a:cubicBezTo>
                  <a:pt x="0" y="44570"/>
                  <a:pt x="44570" y="0"/>
                  <a:pt x="99549" y="0"/>
                </a:cubicBezTo>
                <a:lnTo>
                  <a:pt x="1468149" y="0"/>
                </a:lnTo>
                <a:cubicBezTo>
                  <a:pt x="1523128" y="0"/>
                  <a:pt x="1567698" y="44570"/>
                  <a:pt x="1567698" y="99549"/>
                </a:cubicBezTo>
                <a:lnTo>
                  <a:pt x="1567698" y="895939"/>
                </a:lnTo>
                <a:cubicBezTo>
                  <a:pt x="1567698" y="950918"/>
                  <a:pt x="1523128" y="995488"/>
                  <a:pt x="1468149" y="995488"/>
                </a:cubicBezTo>
                <a:lnTo>
                  <a:pt x="99549" y="995488"/>
                </a:lnTo>
                <a:cubicBezTo>
                  <a:pt x="44570" y="995488"/>
                  <a:pt x="0" y="950918"/>
                  <a:pt x="0" y="895939"/>
                </a:cubicBezTo>
                <a:lnTo>
                  <a:pt x="0" y="99549"/>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0" scaled="1"/>
            <a:tileRect/>
          </a:gradFill>
          <a:ln w="57150">
            <a:solidFill>
              <a:srgbClr val="FF000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anchor="ctr" anchorCtr="0">
            <a:noAutofit/>
          </a:bodyPr>
          <a:lstStyle/>
          <a:p>
            <a:pPr lvl="0" algn="ctr" defTabSz="622300">
              <a:lnSpc>
                <a:spcPct val="90000"/>
              </a:lnSpc>
              <a:spcBef>
                <a:spcPct val="0"/>
              </a:spcBef>
              <a:spcAft>
                <a:spcPct val="35000"/>
              </a:spcAft>
            </a:pPr>
            <a:r>
              <a:rPr lang="ru-RU" sz="1300" b="1" kern="1200" dirty="0" smtClean="0">
                <a:solidFill>
                  <a:srgbClr val="006600"/>
                </a:solidFill>
              </a:rPr>
              <a:t>Разъёмные</a:t>
            </a:r>
            <a:endParaRPr lang="ru-RU" sz="1300" b="1" kern="1200" dirty="0">
              <a:solidFill>
                <a:srgbClr val="006600"/>
              </a:solidFill>
            </a:endParaRPr>
          </a:p>
        </p:txBody>
      </p:sp>
      <p:sp>
        <p:nvSpPr>
          <p:cNvPr id="76" name="Полилиния 75"/>
          <p:cNvSpPr/>
          <p:nvPr/>
        </p:nvSpPr>
        <p:spPr>
          <a:xfrm>
            <a:off x="5954878" y="2661697"/>
            <a:ext cx="1367026" cy="350317"/>
          </a:xfrm>
          <a:custGeom>
            <a:avLst/>
            <a:gdLst>
              <a:gd name="connsiteX0" fmla="*/ 0 w 1567698"/>
              <a:gd name="connsiteY0" fmla="*/ 99549 h 995488"/>
              <a:gd name="connsiteX1" fmla="*/ 99549 w 1567698"/>
              <a:gd name="connsiteY1" fmla="*/ 0 h 995488"/>
              <a:gd name="connsiteX2" fmla="*/ 1468149 w 1567698"/>
              <a:gd name="connsiteY2" fmla="*/ 0 h 995488"/>
              <a:gd name="connsiteX3" fmla="*/ 1567698 w 1567698"/>
              <a:gd name="connsiteY3" fmla="*/ 99549 h 995488"/>
              <a:gd name="connsiteX4" fmla="*/ 1567698 w 1567698"/>
              <a:gd name="connsiteY4" fmla="*/ 895939 h 995488"/>
              <a:gd name="connsiteX5" fmla="*/ 1468149 w 1567698"/>
              <a:gd name="connsiteY5" fmla="*/ 995488 h 995488"/>
              <a:gd name="connsiteX6" fmla="*/ 99549 w 1567698"/>
              <a:gd name="connsiteY6" fmla="*/ 995488 h 995488"/>
              <a:gd name="connsiteX7" fmla="*/ 0 w 1567698"/>
              <a:gd name="connsiteY7" fmla="*/ 895939 h 995488"/>
              <a:gd name="connsiteX8" fmla="*/ 0 w 1567698"/>
              <a:gd name="connsiteY8" fmla="*/ 99549 h 99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7698" h="995488">
                <a:moveTo>
                  <a:pt x="0" y="99549"/>
                </a:moveTo>
                <a:cubicBezTo>
                  <a:pt x="0" y="44570"/>
                  <a:pt x="44570" y="0"/>
                  <a:pt x="99549" y="0"/>
                </a:cubicBezTo>
                <a:lnTo>
                  <a:pt x="1468149" y="0"/>
                </a:lnTo>
                <a:cubicBezTo>
                  <a:pt x="1523128" y="0"/>
                  <a:pt x="1567698" y="44570"/>
                  <a:pt x="1567698" y="99549"/>
                </a:cubicBezTo>
                <a:lnTo>
                  <a:pt x="1567698" y="895939"/>
                </a:lnTo>
                <a:cubicBezTo>
                  <a:pt x="1567698" y="950918"/>
                  <a:pt x="1523128" y="995488"/>
                  <a:pt x="1468149" y="995488"/>
                </a:cubicBezTo>
                <a:lnTo>
                  <a:pt x="99549" y="995488"/>
                </a:lnTo>
                <a:cubicBezTo>
                  <a:pt x="44570" y="995488"/>
                  <a:pt x="0" y="950918"/>
                  <a:pt x="0" y="895939"/>
                </a:cubicBezTo>
                <a:lnTo>
                  <a:pt x="0" y="99549"/>
                </a:lnTo>
                <a:close/>
              </a:path>
            </a:pathLst>
          </a:custGeom>
          <a:gradFill flip="none" rotWithShape="1">
            <a:gsLst>
              <a:gs pos="0">
                <a:srgbClr val="FFFFCC">
                  <a:shade val="30000"/>
                  <a:satMod val="115000"/>
                </a:srgbClr>
              </a:gs>
              <a:gs pos="50000">
                <a:srgbClr val="FFFFCC">
                  <a:shade val="67500"/>
                  <a:satMod val="115000"/>
                </a:srgbClr>
              </a:gs>
              <a:gs pos="100000">
                <a:srgbClr val="FFFFCC">
                  <a:shade val="100000"/>
                  <a:satMod val="115000"/>
                </a:srgbClr>
              </a:gs>
            </a:gsLst>
            <a:lin ang="10800000" scaled="1"/>
            <a:tileRect/>
          </a:gradFill>
          <a:ln w="57150">
            <a:solidFill>
              <a:srgbClr val="FF0000"/>
            </a:solidFill>
          </a:ln>
        </p:spPr>
        <p: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2497" tIns="82497" rIns="82497" bIns="82497" numCol="1" spcCol="1270" anchor="ctr" anchorCtr="0">
            <a:noAutofit/>
          </a:bodyPr>
          <a:lstStyle/>
          <a:p>
            <a:pPr lvl="0" algn="ctr" defTabSz="622300">
              <a:lnSpc>
                <a:spcPct val="90000"/>
              </a:lnSpc>
              <a:spcBef>
                <a:spcPct val="0"/>
              </a:spcBef>
              <a:spcAft>
                <a:spcPct val="35000"/>
              </a:spcAft>
            </a:pPr>
            <a:r>
              <a:rPr lang="ru-RU" sz="1300" b="1" kern="1200" dirty="0" smtClean="0">
                <a:solidFill>
                  <a:srgbClr val="006600"/>
                </a:solidFill>
              </a:rPr>
              <a:t>Неразъёмные</a:t>
            </a:r>
            <a:endParaRPr lang="ru-RU" sz="1300" b="1" kern="1200" dirty="0">
              <a:solidFill>
                <a:srgbClr val="006600"/>
              </a:solidFill>
            </a:endParaRPr>
          </a:p>
        </p:txBody>
      </p:sp>
      <p:cxnSp>
        <p:nvCxnSpPr>
          <p:cNvPr id="77" name="Прямая соединительная линия 76"/>
          <p:cNvCxnSpPr/>
          <p:nvPr/>
        </p:nvCxnSpPr>
        <p:spPr>
          <a:xfrm>
            <a:off x="6686508" y="3033508"/>
            <a:ext cx="468052" cy="1115572"/>
          </a:xfrm>
          <a:prstGeom prst="line">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0136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54978"/>
                                        </p:tgtEl>
                                        <p:attrNameLst>
                                          <p:attrName>style.visibility</p:attrName>
                                        </p:attrNameLst>
                                      </p:cBhvr>
                                      <p:to>
                                        <p:strVal val="visible"/>
                                      </p:to>
                                    </p:set>
                                    <p:anim calcmode="lin" valueType="num">
                                      <p:cBhvr>
                                        <p:cTn id="7" dur="3000" fill="hold"/>
                                        <p:tgtEl>
                                          <p:spTgt spid="254978"/>
                                        </p:tgtEl>
                                        <p:attrNameLst>
                                          <p:attrName>ppt_x</p:attrName>
                                        </p:attrNameLst>
                                      </p:cBhvr>
                                      <p:tavLst>
                                        <p:tav tm="0">
                                          <p:val>
                                            <p:strVal val="#ppt_x-.2"/>
                                          </p:val>
                                        </p:tav>
                                        <p:tav tm="100000">
                                          <p:val>
                                            <p:strVal val="#ppt_x"/>
                                          </p:val>
                                        </p:tav>
                                      </p:tavLst>
                                    </p:anim>
                                    <p:anim calcmode="lin" valueType="num">
                                      <p:cBhvr>
                                        <p:cTn id="8" dur="3000" fill="hold"/>
                                        <p:tgtEl>
                                          <p:spTgt spid="254978"/>
                                        </p:tgtEl>
                                        <p:attrNameLst>
                                          <p:attrName>ppt_y</p:attrName>
                                        </p:attrNameLst>
                                      </p:cBhvr>
                                      <p:tavLst>
                                        <p:tav tm="0">
                                          <p:val>
                                            <p:strVal val="#ppt_y"/>
                                          </p:val>
                                        </p:tav>
                                        <p:tav tm="100000">
                                          <p:val>
                                            <p:strVal val="#ppt_y"/>
                                          </p:val>
                                        </p:tav>
                                      </p:tavLst>
                                    </p:anim>
                                    <p:animEffect transition="in" filter="wipe(right)" prLst="gradientSize: 0.1">
                                      <p:cBhvr>
                                        <p:cTn id="9" dur="3000"/>
                                        <p:tgtEl>
                                          <p:spTgt spid="2549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1600" y="1268760"/>
            <a:ext cx="8172400" cy="5589240"/>
          </a:xfrm>
        </p:spPr>
        <p:txBody>
          <a:bodyPr/>
          <a:lstStyle/>
          <a:p>
            <a:pPr marL="0" lvl="0" indent="0" algn="ctr">
              <a:spcBef>
                <a:spcPts val="580"/>
              </a:spcBef>
              <a:buClr>
                <a:srgbClr val="D34817"/>
              </a:buClr>
              <a:buSzPct val="85000"/>
              <a:buNone/>
            </a:pPr>
            <a:endParaRPr lang="ru-RU"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marL="0" lvl="0" indent="0" algn="ctr">
              <a:spcBef>
                <a:spcPts val="580"/>
              </a:spcBef>
              <a:buClr>
                <a:srgbClr val="D34817"/>
              </a:buClr>
              <a:buSzPct val="85000"/>
              <a:buNone/>
            </a:pPr>
            <a:endParaRPr lang="ru-RU"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Rectangle 1"/>
          <p:cNvSpPr>
            <a:spLocks noChangeArrowheads="1"/>
          </p:cNvSpPr>
          <p:nvPr/>
        </p:nvSpPr>
        <p:spPr bwMode="auto">
          <a:xfrm>
            <a:off x="215516" y="836712"/>
            <a:ext cx="8784976" cy="3503467"/>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88872" rIns="91440" bIns="88872" numCol="1" anchor="ctr"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ru-RU" sz="2400" b="1" i="1" strike="noStrike" cap="none" normalizeH="0" baseline="0" dirty="0" smtClean="0">
                <a:ln>
                  <a:noFill/>
                </a:ln>
                <a:solidFill>
                  <a:srgbClr val="FF0000"/>
                </a:solidFill>
                <a:effectLst/>
                <a:latin typeface="Times New Roman" pitchFamily="18" charset="0"/>
                <a:cs typeface="Times New Roman" pitchFamily="18" charset="0"/>
              </a:rPr>
              <a:t>Резьбовая заклёпка </a:t>
            </a:r>
            <a:r>
              <a:rPr kumimoji="0" lang="ru-RU" sz="2400" b="1" i="0" u="none" strike="noStrike" cap="none" normalizeH="0" baseline="0" dirty="0" smtClean="0">
                <a:ln>
                  <a:noFill/>
                </a:ln>
                <a:solidFill>
                  <a:srgbClr val="002060"/>
                </a:solidFill>
                <a:effectLst/>
                <a:latin typeface="Times New Roman" pitchFamily="18" charset="0"/>
                <a:cs typeface="Times New Roman" pitchFamily="18" charset="0"/>
              </a:rPr>
              <a:t>является самой дорогой. </a:t>
            </a:r>
          </a:p>
          <a:p>
            <a:pPr marL="0" marR="0" lvl="0" indent="0"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2060"/>
                </a:solidFill>
                <a:effectLst/>
                <a:latin typeface="Times New Roman" pitchFamily="18" charset="0"/>
                <a:cs typeface="Times New Roman" pitchFamily="18" charset="0"/>
              </a:rPr>
              <a:t>Сам крепёж представляет собой полую гильзу, внутри которой нарезана резьба. Гильза непосредственно вставляется в подготовленное отверстие соединяемых деталей, после чего внутрь закручивается стержень. После этого он вырывается в сторону опорной поверхности, с которой закручен. При этом гильза начинает сминаться, как в случае с вытяжной. Как только требуемое качество соединения достигнуто, стержень просто выворачивается.</a:t>
            </a:r>
          </a:p>
        </p:txBody>
      </p:sp>
      <p:pic>
        <p:nvPicPr>
          <p:cNvPr id="10242" name="Picture 2" descr="Zaklepka rezbova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22710" y="4340179"/>
            <a:ext cx="5256583" cy="2427031"/>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1999891" y="57152"/>
            <a:ext cx="4882490" cy="707886"/>
          </a:xfrm>
          <a:prstGeom prst="rect">
            <a:avLst/>
          </a:prstGeom>
          <a:solidFill>
            <a:srgbClr val="FFFF00"/>
          </a:solidFill>
        </p:spPr>
        <p:txBody>
          <a:bodyPr wrap="none">
            <a:spAutoFit/>
          </a:bodyPr>
          <a:lstStyle/>
          <a:p>
            <a:pPr lvl="0" algn="ctr"/>
            <a:r>
              <a:rPr lang="ru-RU" sz="4000" b="1" dirty="0">
                <a:solidFill>
                  <a:srgbClr val="C00000"/>
                </a:solidFill>
                <a:latin typeface="Times New Roman" pitchFamily="18" charset="0"/>
                <a:cs typeface="Times New Roman" pitchFamily="18" charset="0"/>
              </a:rPr>
              <a:t>Резьбовые </a:t>
            </a:r>
            <a:r>
              <a:rPr lang="ru-RU" sz="4000" b="1" dirty="0" smtClean="0">
                <a:solidFill>
                  <a:srgbClr val="C00000"/>
                </a:solidFill>
                <a:latin typeface="Times New Roman" pitchFamily="18" charset="0"/>
                <a:cs typeface="Times New Roman" pitchFamily="18" charset="0"/>
              </a:rPr>
              <a:t>заклёпки</a:t>
            </a:r>
            <a:endParaRPr lang="ru-RU"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195838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52582" y="200679"/>
            <a:ext cx="8826184" cy="600029"/>
          </a:xfrm>
          <a:solidFill>
            <a:srgbClr val="FFC000"/>
          </a:solidFill>
          <a:ln w="28575">
            <a:solidFill>
              <a:srgbClr val="00B0F0"/>
            </a:solidFill>
          </a:ln>
        </p:spPr>
        <p:txBody>
          <a:bodyPr>
            <a:normAutofit fontScale="90000"/>
          </a:bodyPr>
          <a:lstStyle/>
          <a:p>
            <a:pPr algn="ctr"/>
            <a:r>
              <a:rPr lang="ru-RU" sz="3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Классификация заклёпок </a:t>
            </a:r>
            <a:r>
              <a:rPr lang="ru-RU" sz="2700" b="1" dirty="0" smtClean="0">
                <a:solidFill>
                  <a:srgbClr val="0000D0"/>
                </a:solidFill>
                <a:effectLst/>
                <a:latin typeface="Times New Roman" pitchFamily="18" charset="0"/>
                <a:cs typeface="Times New Roman" pitchFamily="18" charset="0"/>
              </a:rPr>
              <a:t>(продолжение)</a:t>
            </a:r>
            <a:endParaRPr lang="ru-RU" sz="2700" dirty="0">
              <a:solidFill>
                <a:srgbClr val="0000D0"/>
              </a:solidFill>
              <a:effectLst/>
            </a:endParaRPr>
          </a:p>
        </p:txBody>
      </p:sp>
      <p:sp>
        <p:nvSpPr>
          <p:cNvPr id="4" name="Прямоугольник 3"/>
          <p:cNvSpPr/>
          <p:nvPr/>
        </p:nvSpPr>
        <p:spPr>
          <a:xfrm>
            <a:off x="152582" y="804739"/>
            <a:ext cx="6219618" cy="2492990"/>
          </a:xfrm>
          <a:prstGeom prst="rect">
            <a:avLst/>
          </a:prstGeom>
          <a:solidFill>
            <a:srgbClr val="FFFFCC"/>
          </a:solidFill>
        </p:spPr>
        <p:txBody>
          <a:bodyPr wrap="square">
            <a:spAutoFit/>
          </a:bodyPr>
          <a:lstStyle/>
          <a:p>
            <a:pPr>
              <a:spcBef>
                <a:spcPts val="0"/>
              </a:spcBef>
              <a:spcAft>
                <a:spcPts val="0"/>
              </a:spcAft>
            </a:pPr>
            <a:r>
              <a:rPr lang="ru-RU" sz="2400" dirty="0" smtClean="0">
                <a:solidFill>
                  <a:srgbClr val="002060"/>
                </a:solidFill>
                <a:latin typeface="Times New Roman" pitchFamily="18" charset="0"/>
                <a:cs typeface="Times New Roman" pitchFamily="18" charset="0"/>
              </a:rPr>
              <a:t>   </a:t>
            </a:r>
            <a:r>
              <a:rPr lang="ru-RU" sz="2400" b="1" dirty="0" smtClean="0">
                <a:solidFill>
                  <a:srgbClr val="0000D0"/>
                </a:solidFill>
                <a:latin typeface="Times New Roman" pitchFamily="18" charset="0"/>
                <a:cs typeface="Times New Roman" pitchFamily="18" charset="0"/>
              </a:rPr>
              <a:t>3)</a:t>
            </a:r>
            <a:r>
              <a:rPr lang="ru-RU" sz="2400" dirty="0" smtClean="0">
                <a:solidFill>
                  <a:srgbClr val="002060"/>
                </a:solidFill>
                <a:latin typeface="Times New Roman" pitchFamily="18" charset="0"/>
                <a:cs typeface="Times New Roman" pitchFamily="18" charset="0"/>
              </a:rPr>
              <a:t> </a:t>
            </a:r>
            <a:r>
              <a:rPr lang="ru-RU" sz="2400" b="1" u="sng" dirty="0" smtClean="0">
                <a:solidFill>
                  <a:srgbClr val="FF0000"/>
                </a:solidFill>
                <a:latin typeface="Times New Roman" pitchFamily="18" charset="0"/>
                <a:cs typeface="Times New Roman" pitchFamily="18" charset="0"/>
              </a:rPr>
              <a:t>По форме головок</a:t>
            </a:r>
            <a:r>
              <a:rPr lang="ru-RU" sz="2400" b="1" dirty="0" smtClean="0">
                <a:solidFill>
                  <a:srgbClr val="006600"/>
                </a:solidFill>
                <a:latin typeface="Times New Roman" pitchFamily="18" charset="0"/>
                <a:cs typeface="Times New Roman" pitchFamily="18" charset="0"/>
              </a:rPr>
              <a:t>:</a:t>
            </a:r>
            <a:r>
              <a:rPr lang="ru-RU" sz="2400" b="1" dirty="0">
                <a:solidFill>
                  <a:srgbClr val="0000D0"/>
                </a:solidFill>
                <a:latin typeface="Times New Roman" pitchFamily="18" charset="0"/>
                <a:cs typeface="Times New Roman" pitchFamily="18" charset="0"/>
              </a:rPr>
              <a:t> </a:t>
            </a:r>
            <a:endParaRPr lang="ru-RU" sz="2400" b="1" dirty="0" smtClean="0">
              <a:solidFill>
                <a:srgbClr val="0000D0"/>
              </a:solidFill>
              <a:latin typeface="Times New Roman" pitchFamily="18" charset="0"/>
              <a:cs typeface="Times New Roman" pitchFamily="18" charset="0"/>
            </a:endParaRPr>
          </a:p>
          <a:p>
            <a:pPr marL="185737">
              <a:spcBef>
                <a:spcPts val="0"/>
              </a:spcBef>
              <a:spcAft>
                <a:spcPts val="0"/>
              </a:spcAft>
              <a:buClr>
                <a:srgbClr val="0000D0"/>
              </a:buClr>
            </a:pPr>
            <a:r>
              <a:rPr lang="ru-RU" sz="2200" b="1" i="1" dirty="0" smtClean="0">
                <a:solidFill>
                  <a:srgbClr val="FF0000"/>
                </a:solidFill>
                <a:latin typeface="Arial" panose="020B0604020202020204" pitchFamily="34" charset="0"/>
                <a:cs typeface="Arial" panose="020B0604020202020204" pitchFamily="34" charset="0"/>
              </a:rPr>
              <a:t>а</a:t>
            </a:r>
            <a:r>
              <a:rPr lang="ru-RU" sz="2200" b="1" i="1" dirty="0" smtClean="0">
                <a:solidFill>
                  <a:srgbClr val="0000D0"/>
                </a:solidFill>
                <a:latin typeface="Arial" panose="020B0604020202020204" pitchFamily="34" charset="0"/>
                <a:cs typeface="Arial" panose="020B0604020202020204" pitchFamily="34" charset="0"/>
              </a:rPr>
              <a:t> – </a:t>
            </a:r>
            <a:r>
              <a:rPr lang="ru-RU" sz="2200" b="1" dirty="0" smtClean="0">
                <a:solidFill>
                  <a:srgbClr val="0000D0"/>
                </a:solidFill>
                <a:latin typeface="Arial" panose="020B0604020202020204" pitchFamily="34" charset="0"/>
                <a:cs typeface="Arial" panose="020B0604020202020204" pitchFamily="34" charset="0"/>
              </a:rPr>
              <a:t>с полукруглой </a:t>
            </a:r>
            <a:r>
              <a:rPr lang="ru-RU" sz="2200" b="1" dirty="0">
                <a:solidFill>
                  <a:srgbClr val="0000D0"/>
                </a:solidFill>
                <a:latin typeface="Arial" panose="020B0604020202020204" pitchFamily="34" charset="0"/>
                <a:cs typeface="Arial" panose="020B0604020202020204" pitchFamily="34" charset="0"/>
              </a:rPr>
              <a:t>высокой </a:t>
            </a:r>
            <a:r>
              <a:rPr lang="ru-RU" sz="2200" b="1" dirty="0" smtClean="0">
                <a:solidFill>
                  <a:srgbClr val="0000D0"/>
                </a:solidFill>
                <a:latin typeface="Arial" panose="020B0604020202020204" pitchFamily="34" charset="0"/>
                <a:cs typeface="Arial" panose="020B0604020202020204" pitchFamily="34" charset="0"/>
              </a:rPr>
              <a:t>головкой;</a:t>
            </a:r>
            <a:r>
              <a:rPr lang="ru-RU" sz="2200" b="1" dirty="0">
                <a:solidFill>
                  <a:srgbClr val="0000D0"/>
                </a:solidFill>
                <a:latin typeface="Arial" panose="020B0604020202020204" pitchFamily="34" charset="0"/>
                <a:cs typeface="Arial" panose="020B0604020202020204" pitchFamily="34" charset="0"/>
              </a:rPr>
              <a:t> </a:t>
            </a:r>
            <a:endParaRPr lang="ru-RU" sz="2200" b="1" dirty="0" smtClean="0">
              <a:solidFill>
                <a:srgbClr val="0000D0"/>
              </a:solidFill>
              <a:latin typeface="Arial" panose="020B0604020202020204" pitchFamily="34" charset="0"/>
              <a:cs typeface="Arial" panose="020B0604020202020204" pitchFamily="34" charset="0"/>
            </a:endParaRPr>
          </a:p>
          <a:p>
            <a:pPr marL="185737">
              <a:spcBef>
                <a:spcPts val="0"/>
              </a:spcBef>
              <a:spcAft>
                <a:spcPts val="0"/>
              </a:spcAft>
              <a:buClr>
                <a:srgbClr val="0000D0"/>
              </a:buClr>
            </a:pPr>
            <a:r>
              <a:rPr lang="ru-RU" sz="2200" b="1" i="1" dirty="0" smtClean="0">
                <a:solidFill>
                  <a:srgbClr val="FF0000"/>
                </a:solidFill>
                <a:latin typeface="Arial" panose="020B0604020202020204" pitchFamily="34" charset="0"/>
                <a:cs typeface="Arial" panose="020B0604020202020204" pitchFamily="34" charset="0"/>
              </a:rPr>
              <a:t>б</a:t>
            </a:r>
            <a:r>
              <a:rPr lang="ru-RU" sz="2200" b="1" i="1" dirty="0">
                <a:solidFill>
                  <a:srgbClr val="0000D0"/>
                </a:solidFill>
                <a:latin typeface="Arial" panose="020B0604020202020204" pitchFamily="34" charset="0"/>
                <a:cs typeface="Arial" panose="020B0604020202020204" pitchFamily="34" charset="0"/>
              </a:rPr>
              <a:t>  –</a:t>
            </a:r>
            <a:r>
              <a:rPr lang="ru-RU" sz="2200" b="1" dirty="0" smtClean="0">
                <a:solidFill>
                  <a:srgbClr val="0000D0"/>
                </a:solidFill>
                <a:latin typeface="Arial" panose="020B0604020202020204" pitchFamily="34" charset="0"/>
                <a:cs typeface="Arial" panose="020B0604020202020204" pitchFamily="34" charset="0"/>
              </a:rPr>
              <a:t> </a:t>
            </a:r>
            <a:r>
              <a:rPr lang="ru-RU" sz="2200" b="1" dirty="0">
                <a:solidFill>
                  <a:srgbClr val="0000D0"/>
                </a:solidFill>
                <a:latin typeface="Arial" panose="020B0604020202020204" pitchFamily="34" charset="0"/>
                <a:cs typeface="Arial" panose="020B0604020202020204" pitchFamily="34" charset="0"/>
              </a:rPr>
              <a:t>с полукруглой низкой </a:t>
            </a:r>
            <a:r>
              <a:rPr lang="ru-RU" sz="2200" b="1" dirty="0" smtClean="0">
                <a:solidFill>
                  <a:srgbClr val="0000D0"/>
                </a:solidFill>
                <a:latin typeface="Arial" panose="020B0604020202020204" pitchFamily="34" charset="0"/>
                <a:cs typeface="Arial" panose="020B0604020202020204" pitchFamily="34" charset="0"/>
              </a:rPr>
              <a:t>головкой; </a:t>
            </a:r>
          </a:p>
          <a:p>
            <a:pPr marL="185737">
              <a:spcBef>
                <a:spcPts val="0"/>
              </a:spcBef>
              <a:spcAft>
                <a:spcPts val="0"/>
              </a:spcAft>
              <a:buClr>
                <a:srgbClr val="0000D0"/>
              </a:buClr>
            </a:pPr>
            <a:r>
              <a:rPr lang="ru-RU" sz="2200" b="1" i="1" dirty="0" smtClean="0">
                <a:solidFill>
                  <a:srgbClr val="FF0000"/>
                </a:solidFill>
                <a:latin typeface="Arial" panose="020B0604020202020204" pitchFamily="34" charset="0"/>
                <a:cs typeface="Arial" panose="020B0604020202020204" pitchFamily="34" charset="0"/>
              </a:rPr>
              <a:t>в</a:t>
            </a:r>
            <a:r>
              <a:rPr lang="ru-RU" sz="2200" b="1" dirty="0" smtClean="0">
                <a:solidFill>
                  <a:srgbClr val="0000D0"/>
                </a:solidFill>
                <a:latin typeface="Arial" panose="020B0604020202020204" pitchFamily="34" charset="0"/>
                <a:cs typeface="Arial" panose="020B0604020202020204" pitchFamily="34" charset="0"/>
              </a:rPr>
              <a:t> </a:t>
            </a:r>
            <a:r>
              <a:rPr lang="ru-RU" sz="2200" b="1" i="1" dirty="0">
                <a:solidFill>
                  <a:srgbClr val="0000D0"/>
                </a:solidFill>
                <a:latin typeface="Arial" panose="020B0604020202020204" pitchFamily="34" charset="0"/>
                <a:cs typeface="Arial" panose="020B0604020202020204" pitchFamily="34" charset="0"/>
              </a:rPr>
              <a:t>–</a:t>
            </a:r>
            <a:r>
              <a:rPr lang="ru-RU" sz="2200" b="1" dirty="0" smtClean="0">
                <a:solidFill>
                  <a:srgbClr val="0000D0"/>
                </a:solidFill>
                <a:latin typeface="Arial" panose="020B0604020202020204" pitchFamily="34" charset="0"/>
                <a:cs typeface="Arial" panose="020B0604020202020204" pitchFamily="34" charset="0"/>
              </a:rPr>
              <a:t> </a:t>
            </a:r>
            <a:r>
              <a:rPr lang="ru-RU" sz="2200" b="1" dirty="0">
                <a:solidFill>
                  <a:srgbClr val="0000D0"/>
                </a:solidFill>
                <a:latin typeface="Arial" panose="020B0604020202020204" pitchFamily="34" charset="0"/>
                <a:cs typeface="Arial" panose="020B0604020202020204" pitchFamily="34" charset="0"/>
              </a:rPr>
              <a:t>с плоской </a:t>
            </a:r>
            <a:r>
              <a:rPr lang="ru-RU" sz="2200" b="1" dirty="0" smtClean="0">
                <a:solidFill>
                  <a:srgbClr val="0000D0"/>
                </a:solidFill>
                <a:latin typeface="Arial" panose="020B0604020202020204" pitchFamily="34" charset="0"/>
                <a:cs typeface="Arial" panose="020B0604020202020204" pitchFamily="34" charset="0"/>
              </a:rPr>
              <a:t>головкой;</a:t>
            </a:r>
            <a:r>
              <a:rPr lang="ru-RU" sz="2200" b="1" dirty="0">
                <a:solidFill>
                  <a:srgbClr val="0000D0"/>
                </a:solidFill>
                <a:latin typeface="Arial" panose="020B0604020202020204" pitchFamily="34" charset="0"/>
                <a:cs typeface="Arial" panose="020B0604020202020204" pitchFamily="34" charset="0"/>
              </a:rPr>
              <a:t> </a:t>
            </a:r>
            <a:endParaRPr lang="ru-RU" sz="2200" b="1" dirty="0" smtClean="0">
              <a:solidFill>
                <a:srgbClr val="0000D0"/>
              </a:solidFill>
              <a:latin typeface="Arial" panose="020B0604020202020204" pitchFamily="34" charset="0"/>
              <a:cs typeface="Arial" panose="020B0604020202020204" pitchFamily="34" charset="0"/>
            </a:endParaRPr>
          </a:p>
          <a:p>
            <a:pPr marL="185737">
              <a:spcBef>
                <a:spcPts val="0"/>
              </a:spcBef>
              <a:spcAft>
                <a:spcPts val="0"/>
              </a:spcAft>
              <a:buClr>
                <a:srgbClr val="0000D0"/>
              </a:buClr>
            </a:pPr>
            <a:r>
              <a:rPr lang="ru-RU" sz="2200" b="1" i="1" dirty="0" smtClean="0">
                <a:solidFill>
                  <a:srgbClr val="FF0000"/>
                </a:solidFill>
                <a:latin typeface="Arial" panose="020B0604020202020204" pitchFamily="34" charset="0"/>
                <a:cs typeface="Arial" panose="020B0604020202020204" pitchFamily="34" charset="0"/>
              </a:rPr>
              <a:t>г</a:t>
            </a:r>
            <a:r>
              <a:rPr lang="ru-RU" sz="2200" b="1" i="1" dirty="0" smtClean="0">
                <a:solidFill>
                  <a:srgbClr val="0000D0"/>
                </a:solidFill>
                <a:latin typeface="Arial" panose="020B0604020202020204" pitchFamily="34" charset="0"/>
                <a:cs typeface="Arial" panose="020B0604020202020204" pitchFamily="34" charset="0"/>
              </a:rPr>
              <a:t> </a:t>
            </a:r>
            <a:r>
              <a:rPr lang="ru-RU" sz="2200" b="1" i="1" dirty="0">
                <a:solidFill>
                  <a:srgbClr val="0000D0"/>
                </a:solidFill>
                <a:latin typeface="Arial" panose="020B0604020202020204" pitchFamily="34" charset="0"/>
                <a:cs typeface="Arial" panose="020B0604020202020204" pitchFamily="34" charset="0"/>
              </a:rPr>
              <a:t>–  </a:t>
            </a:r>
            <a:r>
              <a:rPr lang="ru-RU" sz="2200" b="1" dirty="0">
                <a:solidFill>
                  <a:srgbClr val="0000D0"/>
                </a:solidFill>
                <a:latin typeface="Arial" panose="020B0604020202020204" pitchFamily="34" charset="0"/>
                <a:cs typeface="Arial" panose="020B0604020202020204" pitchFamily="34" charset="0"/>
              </a:rPr>
              <a:t>с потай­ной </a:t>
            </a:r>
            <a:r>
              <a:rPr lang="ru-RU" sz="2200" b="1" dirty="0" smtClean="0">
                <a:solidFill>
                  <a:srgbClr val="0000D0"/>
                </a:solidFill>
                <a:latin typeface="Arial" panose="020B0604020202020204" pitchFamily="34" charset="0"/>
                <a:cs typeface="Arial" panose="020B0604020202020204" pitchFamily="34" charset="0"/>
              </a:rPr>
              <a:t>головкой;</a:t>
            </a:r>
            <a:r>
              <a:rPr lang="ru-RU" sz="2200" b="1" dirty="0">
                <a:solidFill>
                  <a:srgbClr val="0000D0"/>
                </a:solidFill>
                <a:latin typeface="Arial" panose="020B0604020202020204" pitchFamily="34" charset="0"/>
                <a:cs typeface="Arial" panose="020B0604020202020204" pitchFamily="34" charset="0"/>
              </a:rPr>
              <a:t> </a:t>
            </a:r>
            <a:endParaRPr lang="ru-RU" sz="2200" b="1" dirty="0" smtClean="0">
              <a:solidFill>
                <a:srgbClr val="0000D0"/>
              </a:solidFill>
              <a:latin typeface="Arial" panose="020B0604020202020204" pitchFamily="34" charset="0"/>
              <a:cs typeface="Arial" panose="020B0604020202020204" pitchFamily="34" charset="0"/>
            </a:endParaRPr>
          </a:p>
          <a:p>
            <a:pPr marL="185737">
              <a:spcBef>
                <a:spcPts val="0"/>
              </a:spcBef>
              <a:spcAft>
                <a:spcPts val="0"/>
              </a:spcAft>
              <a:buClr>
                <a:srgbClr val="0000D0"/>
              </a:buClr>
            </a:pPr>
            <a:r>
              <a:rPr lang="ru-RU" sz="2200" b="1" i="1" dirty="0" smtClean="0">
                <a:solidFill>
                  <a:srgbClr val="FF0000"/>
                </a:solidFill>
                <a:latin typeface="Arial" panose="020B0604020202020204" pitchFamily="34" charset="0"/>
                <a:cs typeface="Arial" panose="020B0604020202020204" pitchFamily="34" charset="0"/>
              </a:rPr>
              <a:t>д</a:t>
            </a:r>
            <a:r>
              <a:rPr lang="ru-RU" sz="2200" b="1" i="1" dirty="0">
                <a:solidFill>
                  <a:srgbClr val="0000D0"/>
                </a:solidFill>
                <a:latin typeface="Arial" panose="020B0604020202020204" pitchFamily="34" charset="0"/>
                <a:cs typeface="Arial" panose="020B0604020202020204" pitchFamily="34" charset="0"/>
              </a:rPr>
              <a:t>  –</a:t>
            </a:r>
            <a:r>
              <a:rPr lang="ru-RU" sz="2200" b="1" dirty="0" smtClean="0">
                <a:solidFill>
                  <a:srgbClr val="0000D0"/>
                </a:solidFill>
                <a:latin typeface="Arial" panose="020B0604020202020204" pitchFamily="34" charset="0"/>
                <a:cs typeface="Arial" panose="020B0604020202020204" pitchFamily="34" charset="0"/>
              </a:rPr>
              <a:t> </a:t>
            </a:r>
            <a:r>
              <a:rPr lang="ru-RU" sz="2200" b="1" dirty="0">
                <a:solidFill>
                  <a:srgbClr val="0000D0"/>
                </a:solidFill>
                <a:latin typeface="Arial" panose="020B0604020202020204" pitchFamily="34" charset="0"/>
                <a:cs typeface="Arial" panose="020B0604020202020204" pitchFamily="34" charset="0"/>
              </a:rPr>
              <a:t>с полупотайной </a:t>
            </a:r>
            <a:r>
              <a:rPr lang="ru-RU" sz="2200" b="1" dirty="0" smtClean="0">
                <a:solidFill>
                  <a:srgbClr val="0000D0"/>
                </a:solidFill>
                <a:latin typeface="Arial" panose="020B0604020202020204" pitchFamily="34" charset="0"/>
                <a:cs typeface="Arial" panose="020B0604020202020204" pitchFamily="34" charset="0"/>
              </a:rPr>
              <a:t>головкой;</a:t>
            </a:r>
            <a:r>
              <a:rPr lang="ru-RU" sz="2200" b="1" dirty="0">
                <a:solidFill>
                  <a:srgbClr val="0000D0"/>
                </a:solidFill>
                <a:latin typeface="Arial" panose="020B0604020202020204" pitchFamily="34" charset="0"/>
                <a:cs typeface="Arial" panose="020B0604020202020204" pitchFamily="34" charset="0"/>
              </a:rPr>
              <a:t> </a:t>
            </a:r>
            <a:endParaRPr lang="ru-RU" sz="2200" b="1" dirty="0" smtClean="0">
              <a:solidFill>
                <a:srgbClr val="0000D0"/>
              </a:solidFill>
              <a:latin typeface="Arial" panose="020B0604020202020204" pitchFamily="34" charset="0"/>
              <a:cs typeface="Arial" panose="020B0604020202020204" pitchFamily="34" charset="0"/>
            </a:endParaRPr>
          </a:p>
          <a:p>
            <a:pPr marL="185737">
              <a:spcBef>
                <a:spcPts val="0"/>
              </a:spcBef>
              <a:spcAft>
                <a:spcPts val="0"/>
              </a:spcAft>
              <a:buClr>
                <a:srgbClr val="0000D0"/>
              </a:buClr>
            </a:pPr>
            <a:r>
              <a:rPr lang="ru-RU" sz="2200" b="1" i="1" dirty="0" smtClean="0">
                <a:solidFill>
                  <a:srgbClr val="FF0000"/>
                </a:solidFill>
                <a:latin typeface="Arial" panose="020B0604020202020204" pitchFamily="34" charset="0"/>
                <a:cs typeface="Arial" panose="020B0604020202020204" pitchFamily="34" charset="0"/>
              </a:rPr>
              <a:t>е</a:t>
            </a:r>
            <a:r>
              <a:rPr lang="ru-RU" sz="2200" b="1" i="1" dirty="0">
                <a:solidFill>
                  <a:srgbClr val="0000D0"/>
                </a:solidFill>
                <a:latin typeface="Arial" panose="020B0604020202020204" pitchFamily="34" charset="0"/>
                <a:cs typeface="Arial" panose="020B0604020202020204" pitchFamily="34" charset="0"/>
              </a:rPr>
              <a:t>  –</a:t>
            </a:r>
            <a:r>
              <a:rPr lang="ru-RU" sz="2200" b="1" dirty="0" smtClean="0">
                <a:solidFill>
                  <a:srgbClr val="0000D0"/>
                </a:solidFill>
                <a:latin typeface="Arial" panose="020B0604020202020204" pitchFamily="34" charset="0"/>
                <a:cs typeface="Arial" panose="020B0604020202020204" pitchFamily="34" charset="0"/>
              </a:rPr>
              <a:t> </a:t>
            </a:r>
            <a:r>
              <a:rPr lang="ru-RU" sz="2200" b="1" dirty="0">
                <a:solidFill>
                  <a:srgbClr val="0000D0"/>
                </a:solidFill>
                <a:latin typeface="Arial" panose="020B0604020202020204" pitchFamily="34" charset="0"/>
                <a:cs typeface="Arial" panose="020B0604020202020204" pitchFamily="34" charset="0"/>
              </a:rPr>
              <a:t>взрывная </a:t>
            </a:r>
            <a:r>
              <a:rPr lang="ru-RU" sz="2200" b="1" dirty="0" smtClean="0">
                <a:solidFill>
                  <a:srgbClr val="0000D0"/>
                </a:solidFill>
                <a:latin typeface="Arial" panose="020B0604020202020204" pitchFamily="34" charset="0"/>
                <a:cs typeface="Arial" panose="020B0604020202020204" pitchFamily="34" charset="0"/>
              </a:rPr>
              <a:t>двухкамерная.</a:t>
            </a:r>
            <a:endParaRPr lang="ru-RU" sz="2200" b="1" i="1" dirty="0">
              <a:solidFill>
                <a:srgbClr val="0000D0"/>
              </a:solidFill>
              <a:latin typeface="Arial" panose="020B0604020202020204" pitchFamily="34" charset="0"/>
              <a:cs typeface="Arial" panose="020B0604020202020204" pitchFamily="34" charset="0"/>
            </a:endParaRPr>
          </a:p>
        </p:txBody>
      </p:sp>
      <p:pic>
        <p:nvPicPr>
          <p:cNvPr id="36866" name="Picture 2" descr="http://konspekta.net/poisk-ruru/baza12/2762896201042.files/image00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72" y="3297729"/>
            <a:ext cx="4668623" cy="3362048"/>
          </a:xfrm>
          <a:prstGeom prst="rect">
            <a:avLst/>
          </a:prstGeom>
          <a:solidFill>
            <a:srgbClr val="CCFFCC"/>
          </a:solidFill>
        </p:spPr>
      </p:pic>
      <p:sp>
        <p:nvSpPr>
          <p:cNvPr id="3" name="Прямоугольник 2"/>
          <p:cNvSpPr/>
          <p:nvPr/>
        </p:nvSpPr>
        <p:spPr>
          <a:xfrm>
            <a:off x="5064785" y="3645024"/>
            <a:ext cx="4079215" cy="2862322"/>
          </a:xfrm>
          <a:prstGeom prst="rect">
            <a:avLst/>
          </a:prstGeom>
          <a:solidFill>
            <a:srgbClr val="CCFFFF"/>
          </a:solidFill>
        </p:spPr>
        <p:txBody>
          <a:bodyPr wrap="square">
            <a:spAutoFit/>
          </a:bodyPr>
          <a:lstStyle/>
          <a:p>
            <a:r>
              <a:rPr lang="ru-RU" b="1" dirty="0">
                <a:solidFill>
                  <a:srgbClr val="006600"/>
                </a:solidFill>
                <a:latin typeface="Verdana" panose="020B0604030504040204" pitchFamily="34" charset="0"/>
              </a:rPr>
              <a:t>Наиболее широкое применение в машиностроении получили за­клепки с </a:t>
            </a:r>
            <a:r>
              <a:rPr lang="ru-RU" b="1" dirty="0">
                <a:solidFill>
                  <a:srgbClr val="FF0000"/>
                </a:solidFill>
                <a:latin typeface="Verdana" panose="020B0604030504040204" pitchFamily="34" charset="0"/>
              </a:rPr>
              <a:t>полукруглой головкой. </a:t>
            </a:r>
            <a:endParaRPr lang="ru-RU" b="1" dirty="0" smtClean="0">
              <a:solidFill>
                <a:srgbClr val="FF0000"/>
              </a:solidFill>
              <a:latin typeface="Verdana" panose="020B0604030504040204" pitchFamily="34" charset="0"/>
            </a:endParaRPr>
          </a:p>
          <a:p>
            <a:r>
              <a:rPr lang="ru-RU" b="1" dirty="0" smtClean="0">
                <a:solidFill>
                  <a:srgbClr val="006600"/>
                </a:solidFill>
                <a:latin typeface="Verdana" panose="020B0604030504040204" pitchFamily="34" charset="0"/>
              </a:rPr>
              <a:t>В </a:t>
            </a:r>
            <a:r>
              <a:rPr lang="ru-RU" b="1" dirty="0">
                <a:solidFill>
                  <a:srgbClr val="006600"/>
                </a:solidFill>
                <a:latin typeface="Verdana" panose="020B0604030504040204" pitchFamily="34" charset="0"/>
              </a:rPr>
              <a:t>некоторых случаях применяют </a:t>
            </a:r>
            <a:r>
              <a:rPr lang="ru-RU" b="1" dirty="0">
                <a:solidFill>
                  <a:srgbClr val="FF0000"/>
                </a:solidFill>
                <a:latin typeface="Verdana" panose="020B0604030504040204" pitchFamily="34" charset="0"/>
              </a:rPr>
              <a:t>специальные типы </a:t>
            </a:r>
            <a:r>
              <a:rPr lang="ru-RU" b="1" dirty="0" smtClean="0">
                <a:solidFill>
                  <a:srgbClr val="FF0000"/>
                </a:solidFill>
                <a:latin typeface="Verdana" panose="020B0604030504040204" pitchFamily="34" charset="0"/>
              </a:rPr>
              <a:t>заклёпок </a:t>
            </a:r>
            <a:r>
              <a:rPr lang="ru-RU" b="1" dirty="0" smtClean="0">
                <a:solidFill>
                  <a:srgbClr val="006600"/>
                </a:solidFill>
                <a:latin typeface="Verdana" panose="020B0604030504040204" pitchFamily="34" charset="0"/>
              </a:rPr>
              <a:t>– </a:t>
            </a:r>
            <a:r>
              <a:rPr lang="ru-RU" b="1" dirty="0" smtClean="0">
                <a:solidFill>
                  <a:srgbClr val="0000D0"/>
                </a:solidFill>
                <a:latin typeface="Verdana" panose="020B0604030504040204" pitchFamily="34" charset="0"/>
              </a:rPr>
              <a:t>взрывные</a:t>
            </a:r>
            <a:r>
              <a:rPr lang="ru-RU" b="1" dirty="0" smtClean="0">
                <a:solidFill>
                  <a:srgbClr val="006600"/>
                </a:solidFill>
                <a:latin typeface="Verdana" panose="020B0604030504040204" pitchFamily="34" charset="0"/>
              </a:rPr>
              <a:t> </a:t>
            </a:r>
            <a:r>
              <a:rPr lang="ru-RU" b="1" dirty="0">
                <a:solidFill>
                  <a:srgbClr val="006600"/>
                </a:solidFill>
                <a:latin typeface="Verdana" panose="020B0604030504040204" pitchFamily="34" charset="0"/>
              </a:rPr>
              <a:t>(АН-1504) и </a:t>
            </a:r>
            <a:r>
              <a:rPr lang="ru-RU" b="1" dirty="0">
                <a:solidFill>
                  <a:srgbClr val="0000D0"/>
                </a:solidFill>
                <a:latin typeface="Verdana" panose="020B0604030504040204" pitchFamily="34" charset="0"/>
              </a:rPr>
              <a:t>с сердечником </a:t>
            </a:r>
            <a:r>
              <a:rPr lang="ru-RU" b="1" dirty="0">
                <a:solidFill>
                  <a:srgbClr val="006600"/>
                </a:solidFill>
                <a:latin typeface="Verdana" panose="020B0604030504040204" pitchFamily="34" charset="0"/>
              </a:rPr>
              <a:t>(АН-831) и др.</a:t>
            </a:r>
            <a:endParaRPr lang="ru-RU" b="1" dirty="0">
              <a:solidFill>
                <a:srgbClr val="006600"/>
              </a:solidFill>
            </a:endParaRPr>
          </a:p>
        </p:txBody>
      </p:sp>
    </p:spTree>
    <p:extLst>
      <p:ext uri="{BB962C8B-B14F-4D97-AF65-F5344CB8AC3E}">
        <p14:creationId xmlns:p14="http://schemas.microsoft.com/office/powerpoint/2010/main" val="21655232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0" cy="620688"/>
          </a:xfrm>
          <a:solidFill>
            <a:srgbClr val="00B050"/>
          </a:solidFill>
        </p:spPr>
        <p:txBody>
          <a:bodyPr>
            <a:normAutofit fontScale="90000"/>
          </a:bodyPr>
          <a:lstStyle/>
          <a:p>
            <a:pPr algn="ctr"/>
            <a:r>
              <a:rPr lang="ru-RU" b="1" dirty="0" smtClean="0">
                <a:solidFill>
                  <a:srgbClr val="FFFF00"/>
                </a:solidFill>
              </a:rPr>
              <a:t>Виды заклепок </a:t>
            </a:r>
            <a:endParaRPr lang="ru-RU" b="1" dirty="0">
              <a:solidFill>
                <a:srgbClr val="FFFF00"/>
              </a:solidFill>
            </a:endParaRPr>
          </a:p>
        </p:txBody>
      </p:sp>
      <p:sp>
        <p:nvSpPr>
          <p:cNvPr id="3" name="Содержимое 2"/>
          <p:cNvSpPr>
            <a:spLocks noGrp="1"/>
          </p:cNvSpPr>
          <p:nvPr>
            <p:ph idx="1"/>
          </p:nvPr>
        </p:nvSpPr>
        <p:spPr>
          <a:xfrm>
            <a:off x="62758" y="4004500"/>
            <a:ext cx="9009802" cy="2781994"/>
          </a:xfrm>
          <a:solidFill>
            <a:srgbClr val="FFFFCC"/>
          </a:solidFill>
        </p:spPr>
        <p:txBody>
          <a:bodyPr lIns="0" tIns="0" rIns="0" bIns="0">
            <a:noAutofit/>
          </a:bodyPr>
          <a:lstStyle/>
          <a:p>
            <a:pPr marL="85725" indent="0">
              <a:spcBef>
                <a:spcPts val="0"/>
              </a:spcBef>
              <a:buNone/>
            </a:pPr>
            <a:r>
              <a:rPr lang="ru-RU" sz="1900" b="1" dirty="0" smtClean="0">
                <a:solidFill>
                  <a:srgbClr val="0000D0"/>
                </a:solidFill>
              </a:rPr>
              <a:t>Заклёпки стандартизованы и выпускаются в разных </a:t>
            </a:r>
            <a:r>
              <a:rPr lang="ru-RU" sz="1900" b="1" u="sng" dirty="0" smtClean="0">
                <a:solidFill>
                  <a:srgbClr val="00B050"/>
                </a:solidFill>
              </a:rPr>
              <a:t>модификациях:</a:t>
            </a:r>
            <a:endParaRPr lang="ru-RU" sz="1900" u="sng" dirty="0" smtClean="0">
              <a:solidFill>
                <a:srgbClr val="00B050"/>
              </a:solidFill>
            </a:endParaRPr>
          </a:p>
          <a:p>
            <a:pPr marL="85725" lvl="0" indent="0">
              <a:spcBef>
                <a:spcPts val="0"/>
              </a:spcBef>
              <a:buNone/>
            </a:pPr>
            <a:r>
              <a:rPr lang="ru-RU" sz="1900" b="1" dirty="0" smtClean="0">
                <a:solidFill>
                  <a:srgbClr val="0000D0"/>
                </a:solidFill>
              </a:rPr>
              <a:t>а)</a:t>
            </a:r>
            <a:r>
              <a:rPr lang="ru-RU" sz="1900" dirty="0" smtClean="0">
                <a:solidFill>
                  <a:schemeClr val="tx1"/>
                </a:solidFill>
              </a:rPr>
              <a:t> </a:t>
            </a:r>
            <a:r>
              <a:rPr lang="ru-RU" sz="1900" b="1" dirty="0" smtClean="0">
                <a:solidFill>
                  <a:srgbClr val="FF0000"/>
                </a:solidFill>
              </a:rPr>
              <a:t>Сплошные с полукруглой головкой </a:t>
            </a:r>
            <a:r>
              <a:rPr lang="ru-RU" sz="1900" dirty="0" smtClean="0">
                <a:solidFill>
                  <a:srgbClr val="0070C0"/>
                </a:solidFill>
              </a:rPr>
              <a:t>ГОСТ 10299-80, 14797-85</a:t>
            </a:r>
            <a:r>
              <a:rPr lang="ru-RU" sz="1900" dirty="0" smtClean="0">
                <a:solidFill>
                  <a:schemeClr val="tx1"/>
                </a:solidFill>
              </a:rPr>
              <a:t>  для силовых и плотных швов;</a:t>
            </a:r>
          </a:p>
          <a:p>
            <a:pPr marL="85725" lvl="0" indent="0">
              <a:spcBef>
                <a:spcPts val="0"/>
              </a:spcBef>
              <a:buNone/>
            </a:pPr>
            <a:r>
              <a:rPr lang="ru-RU" sz="1900" b="1" dirty="0" smtClean="0">
                <a:solidFill>
                  <a:srgbClr val="0000D0"/>
                </a:solidFill>
              </a:rPr>
              <a:t>б)</a:t>
            </a:r>
            <a:r>
              <a:rPr lang="ru-RU" sz="1900" dirty="0">
                <a:solidFill>
                  <a:schemeClr val="tx1"/>
                </a:solidFill>
              </a:rPr>
              <a:t> </a:t>
            </a:r>
            <a:r>
              <a:rPr lang="ru-RU" sz="1900" b="1" dirty="0" smtClean="0">
                <a:solidFill>
                  <a:srgbClr val="FF0000"/>
                </a:solidFill>
              </a:rPr>
              <a:t>Сплошные с плоской головкой </a:t>
            </a:r>
            <a:r>
              <a:rPr lang="ru-RU" sz="1900" dirty="0" smtClean="0">
                <a:solidFill>
                  <a:srgbClr val="0070C0"/>
                </a:solidFill>
              </a:rPr>
              <a:t>ГОСТ 14801-85 </a:t>
            </a:r>
            <a:r>
              <a:rPr lang="ru-RU" sz="1900" dirty="0" smtClean="0">
                <a:solidFill>
                  <a:schemeClr val="tx1"/>
                </a:solidFill>
              </a:rPr>
              <a:t>для коррозионных сред;</a:t>
            </a:r>
          </a:p>
          <a:p>
            <a:pPr marL="85725" lvl="0" indent="0">
              <a:spcBef>
                <a:spcPts val="0"/>
              </a:spcBef>
              <a:buNone/>
            </a:pPr>
            <a:r>
              <a:rPr lang="ru-RU" sz="1900" b="1" dirty="0" smtClean="0">
                <a:solidFill>
                  <a:srgbClr val="0000D0"/>
                </a:solidFill>
              </a:rPr>
              <a:t>в)</a:t>
            </a:r>
            <a:r>
              <a:rPr lang="ru-RU" sz="1900" b="1" dirty="0" smtClean="0">
                <a:solidFill>
                  <a:srgbClr val="0070C0"/>
                </a:solidFill>
              </a:rPr>
              <a:t> </a:t>
            </a:r>
            <a:r>
              <a:rPr lang="ru-RU" sz="1900" b="1" dirty="0" smtClean="0">
                <a:solidFill>
                  <a:srgbClr val="FF0000"/>
                </a:solidFill>
              </a:rPr>
              <a:t>Сплошные с потайной головкой </a:t>
            </a:r>
            <a:r>
              <a:rPr lang="ru-RU" sz="1900" dirty="0" smtClean="0">
                <a:solidFill>
                  <a:srgbClr val="0070C0"/>
                </a:solidFill>
              </a:rPr>
              <a:t>ГОСТ 10300-80, 14798-85 </a:t>
            </a:r>
            <a:r>
              <a:rPr lang="ru-RU" sz="1900" dirty="0" smtClean="0">
                <a:solidFill>
                  <a:schemeClr val="tx1"/>
                </a:solidFill>
              </a:rPr>
              <a:t>для уменьшения </a:t>
            </a:r>
            <a:r>
              <a:rPr lang="ru-RU" sz="1900" dirty="0" err="1" smtClean="0">
                <a:solidFill>
                  <a:schemeClr val="tx1"/>
                </a:solidFill>
              </a:rPr>
              <a:t>аэро</a:t>
            </a:r>
            <a:r>
              <a:rPr lang="ru-RU" sz="1900" dirty="0" smtClean="0">
                <a:solidFill>
                  <a:schemeClr val="tx1"/>
                </a:solidFill>
              </a:rPr>
              <a:t>- и </a:t>
            </a:r>
            <a:r>
              <a:rPr lang="ru-RU" sz="1900" dirty="0" err="1" smtClean="0">
                <a:solidFill>
                  <a:schemeClr val="tx1"/>
                </a:solidFill>
              </a:rPr>
              <a:t>гидросопротивления</a:t>
            </a:r>
            <a:r>
              <a:rPr lang="ru-RU" sz="1900" dirty="0" smtClean="0">
                <a:solidFill>
                  <a:schemeClr val="tx1"/>
                </a:solidFill>
              </a:rPr>
              <a:t> (самолёты, катера);</a:t>
            </a:r>
          </a:p>
          <a:p>
            <a:pPr marL="85725" lvl="0" indent="0">
              <a:spcBef>
                <a:spcPts val="0"/>
              </a:spcBef>
              <a:buNone/>
            </a:pPr>
            <a:r>
              <a:rPr lang="ru-RU" sz="1900" b="1" dirty="0" smtClean="0">
                <a:solidFill>
                  <a:srgbClr val="0000D0"/>
                </a:solidFill>
              </a:rPr>
              <a:t>г, </a:t>
            </a:r>
            <a:r>
              <a:rPr lang="ru-RU" sz="1900" b="1" dirty="0" err="1" smtClean="0">
                <a:solidFill>
                  <a:srgbClr val="0000D0"/>
                </a:solidFill>
              </a:rPr>
              <a:t>д</a:t>
            </a:r>
            <a:r>
              <a:rPr lang="ru-RU" sz="1900" b="1" dirty="0" smtClean="0">
                <a:solidFill>
                  <a:srgbClr val="0000D0"/>
                </a:solidFill>
              </a:rPr>
              <a:t>, е) </a:t>
            </a:r>
            <a:r>
              <a:rPr lang="ru-RU" sz="1900" b="1" dirty="0" err="1" smtClean="0">
                <a:solidFill>
                  <a:srgbClr val="FF0000"/>
                </a:solidFill>
              </a:rPr>
              <a:t>Полупустотелые</a:t>
            </a:r>
            <a:r>
              <a:rPr lang="ru-RU" sz="1900" dirty="0" smtClean="0">
                <a:solidFill>
                  <a:schemeClr val="tx1"/>
                </a:solidFill>
              </a:rPr>
              <a:t> </a:t>
            </a:r>
            <a:r>
              <a:rPr lang="ru-RU" sz="1900" dirty="0" smtClean="0">
                <a:solidFill>
                  <a:srgbClr val="0070C0"/>
                </a:solidFill>
              </a:rPr>
              <a:t>ГОСТ 12641-80, 12643-80</a:t>
            </a:r>
            <a:r>
              <a:rPr lang="ru-RU" sz="1900" dirty="0" smtClean="0">
                <a:solidFill>
                  <a:schemeClr val="tx1"/>
                </a:solidFill>
              </a:rPr>
              <a:t>;</a:t>
            </a:r>
          </a:p>
          <a:p>
            <a:pPr marL="85725" lvl="0" indent="0">
              <a:spcBef>
                <a:spcPts val="0"/>
              </a:spcBef>
              <a:buNone/>
            </a:pPr>
            <a:r>
              <a:rPr lang="ru-RU" sz="1900" b="1" dirty="0" smtClean="0">
                <a:solidFill>
                  <a:srgbClr val="0000D0"/>
                </a:solidFill>
              </a:rPr>
              <a:t>ж ,з, и) </a:t>
            </a:r>
            <a:r>
              <a:rPr lang="ru-RU" sz="1900" b="1" dirty="0" smtClean="0">
                <a:solidFill>
                  <a:srgbClr val="FF0000"/>
                </a:solidFill>
              </a:rPr>
              <a:t>Пустотелые</a:t>
            </a:r>
            <a:r>
              <a:rPr lang="ru-RU" sz="1900" dirty="0" smtClean="0">
                <a:solidFill>
                  <a:schemeClr val="tx1"/>
                </a:solidFill>
              </a:rPr>
              <a:t> </a:t>
            </a:r>
            <a:r>
              <a:rPr lang="ru-RU" sz="1900" dirty="0" smtClean="0">
                <a:solidFill>
                  <a:srgbClr val="0070C0"/>
                </a:solidFill>
              </a:rPr>
              <a:t>ГОСТ 12638-80, 12640-80 </a:t>
            </a:r>
            <a:r>
              <a:rPr lang="ru-RU" sz="1900" dirty="0" smtClean="0">
                <a:solidFill>
                  <a:schemeClr val="tx1"/>
                </a:solidFill>
              </a:rPr>
              <a:t>для соединения тонких листов и неметаллических деталей без больших нагрузок.</a:t>
            </a:r>
            <a:endParaRPr lang="ru-RU" sz="2000" dirty="0"/>
          </a:p>
        </p:txBody>
      </p:sp>
      <p:pic>
        <p:nvPicPr>
          <p:cNvPr id="2054" name="Picture 6" descr="конструкции стандартных заклёпок"/>
          <p:cNvPicPr>
            <a:picLocks noChangeAspect="1" noChangeArrowheads="1"/>
          </p:cNvPicPr>
          <p:nvPr/>
        </p:nvPicPr>
        <p:blipFill>
          <a:blip r:embed="rId2" cstate="print"/>
          <a:srcRect/>
          <a:stretch>
            <a:fillRect/>
          </a:stretch>
        </p:blipFill>
        <p:spPr bwMode="auto">
          <a:xfrm>
            <a:off x="1366153" y="672475"/>
            <a:ext cx="6126587" cy="3246297"/>
          </a:xfrm>
          <a:prstGeom prst="rect">
            <a:avLst/>
          </a:prstGeom>
          <a:noFill/>
          <a:ln w="9525">
            <a:noFill/>
            <a:miter lim="800000"/>
            <a:headEnd/>
            <a:tailEnd/>
          </a:ln>
        </p:spPr>
      </p:pic>
    </p:spTree>
    <p:extLst>
      <p:ext uri="{BB962C8B-B14F-4D97-AF65-F5344CB8AC3E}">
        <p14:creationId xmlns:p14="http://schemas.microsoft.com/office/powerpoint/2010/main" val="7876654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s://findout.su/findoutsu/baza3/182426124261.files/image336.png"/>
          <p:cNvPicPr/>
          <p:nvPr/>
        </p:nvPicPr>
        <p:blipFill>
          <a:blip r:embed="rId2">
            <a:extLst>
              <a:ext uri="{28A0092B-C50C-407E-A947-70E740481C1C}">
                <a14:useLocalDpi xmlns:a14="http://schemas.microsoft.com/office/drawing/2010/main" val="0"/>
              </a:ext>
            </a:extLst>
          </a:blip>
          <a:srcRect/>
          <a:stretch>
            <a:fillRect/>
          </a:stretch>
        </p:blipFill>
        <p:spPr bwMode="auto">
          <a:xfrm>
            <a:off x="107504" y="1052736"/>
            <a:ext cx="8928992" cy="5076564"/>
          </a:xfrm>
          <a:prstGeom prst="rect">
            <a:avLst/>
          </a:prstGeom>
          <a:noFill/>
          <a:ln>
            <a:noFill/>
          </a:ln>
        </p:spPr>
      </p:pic>
      <p:sp>
        <p:nvSpPr>
          <p:cNvPr id="5" name="Заголовок 1"/>
          <p:cNvSpPr>
            <a:spLocks noGrp="1"/>
          </p:cNvSpPr>
          <p:nvPr>
            <p:ph type="title"/>
          </p:nvPr>
        </p:nvSpPr>
        <p:spPr>
          <a:xfrm>
            <a:off x="1007604" y="114304"/>
            <a:ext cx="7242048" cy="642942"/>
          </a:xfrm>
        </p:spPr>
        <p:style>
          <a:lnRef idx="1">
            <a:schemeClr val="accent2"/>
          </a:lnRef>
          <a:fillRef idx="2">
            <a:schemeClr val="accent2"/>
          </a:fillRef>
          <a:effectRef idx="1">
            <a:schemeClr val="accent2"/>
          </a:effectRef>
          <a:fontRef idx="minor">
            <a:schemeClr val="dk1"/>
          </a:fontRef>
        </p:style>
        <p:txBody>
          <a:bodyPr/>
          <a:lstStyle/>
          <a:p>
            <a:pPr algn="ctr"/>
            <a:r>
              <a:rPr lang="ru-RU" b="1" dirty="0" smtClean="0">
                <a:solidFill>
                  <a:srgbClr val="C00000"/>
                </a:solidFill>
                <a:effectLst/>
              </a:rPr>
              <a:t>Виды заклёпок</a:t>
            </a:r>
            <a:endParaRPr lang="ru-RU" b="1" dirty="0">
              <a:solidFill>
                <a:srgbClr val="C00000"/>
              </a:solidFill>
              <a:effectLst/>
            </a:endParaRPr>
          </a:p>
        </p:txBody>
      </p:sp>
    </p:spTree>
    <p:extLst>
      <p:ext uri="{BB962C8B-B14F-4D97-AF65-F5344CB8AC3E}">
        <p14:creationId xmlns:p14="http://schemas.microsoft.com/office/powerpoint/2010/main" val="16439223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07604" y="114304"/>
            <a:ext cx="7242048" cy="642942"/>
          </a:xfrm>
        </p:spPr>
        <p:style>
          <a:lnRef idx="1">
            <a:schemeClr val="accent2"/>
          </a:lnRef>
          <a:fillRef idx="2">
            <a:schemeClr val="accent2"/>
          </a:fillRef>
          <a:effectRef idx="1">
            <a:schemeClr val="accent2"/>
          </a:effectRef>
          <a:fontRef idx="minor">
            <a:schemeClr val="dk1"/>
          </a:fontRef>
        </p:style>
        <p:txBody>
          <a:bodyPr/>
          <a:lstStyle/>
          <a:p>
            <a:pPr algn="ctr"/>
            <a:r>
              <a:rPr lang="ru-RU" b="1" dirty="0" smtClean="0">
                <a:solidFill>
                  <a:srgbClr val="C00000"/>
                </a:solidFill>
                <a:effectLst/>
              </a:rPr>
              <a:t>Виды заклёпок</a:t>
            </a:r>
            <a:endParaRPr lang="ru-RU" b="1" dirty="0">
              <a:solidFill>
                <a:srgbClr val="C00000"/>
              </a:solidFill>
              <a:effectLst/>
            </a:endParaRPr>
          </a:p>
        </p:txBody>
      </p:sp>
      <p:pic>
        <p:nvPicPr>
          <p:cNvPr id="1026" name="Picture 2"/>
          <p:cNvPicPr>
            <a:picLocks noChangeAspect="1" noChangeArrowheads="1"/>
          </p:cNvPicPr>
          <p:nvPr/>
        </p:nvPicPr>
        <p:blipFill>
          <a:blip r:embed="rId2">
            <a:clrChange>
              <a:clrFrom>
                <a:srgbClr val="FFF0FF"/>
              </a:clrFrom>
              <a:clrTo>
                <a:srgbClr val="FFF0FF">
                  <a:alpha val="0"/>
                </a:srgbClr>
              </a:clrTo>
            </a:clrChange>
          </a:blip>
          <a:srcRect/>
          <a:stretch>
            <a:fillRect/>
          </a:stretch>
        </p:blipFill>
        <p:spPr bwMode="auto">
          <a:xfrm>
            <a:off x="14288" y="905084"/>
            <a:ext cx="9113554" cy="5915812"/>
          </a:xfrm>
          <a:prstGeom prst="rect">
            <a:avLst/>
          </a:prstGeom>
          <a:noFill/>
          <a:ln w="9525">
            <a:noFill/>
            <a:miter lim="800000"/>
            <a:headEnd/>
            <a:tailEnd/>
          </a:ln>
          <a:effectLst/>
        </p:spPr>
      </p:pic>
    </p:spTree>
    <p:extLst>
      <p:ext uri="{BB962C8B-B14F-4D97-AF65-F5344CB8AC3E}">
        <p14:creationId xmlns:p14="http://schemas.microsoft.com/office/powerpoint/2010/main" val="76904739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diafilmy.su/uploads/posts/2019-07/1564085711_1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931"/>
            <a:ext cx="9144000" cy="6866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45541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1" name="Picture 5" descr="12 копи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2035"/>
            <a:ext cx="8085584" cy="6855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2697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11287" y="152636"/>
            <a:ext cx="8229600" cy="827943"/>
          </a:xfrm>
        </p:spPr>
        <p:txBody>
          <a:bodyPr/>
          <a:lstStyle/>
          <a:p>
            <a:r>
              <a:rPr lang="ru-RU" altLang="ru-RU" sz="4000" b="1" dirty="0" smtClean="0">
                <a:solidFill>
                  <a:srgbClr val="C00000"/>
                </a:solidFill>
                <a:effectLst/>
                <a:latin typeface="Times New Roman" panose="02020603050405020304" pitchFamily="18" charset="0"/>
              </a:rPr>
              <a:t>Клёпка </a:t>
            </a:r>
            <a:r>
              <a:rPr lang="ru-RU" altLang="ru-RU" sz="4000" b="1" dirty="0">
                <a:solidFill>
                  <a:srgbClr val="C00000"/>
                </a:solidFill>
                <a:effectLst/>
                <a:latin typeface="Times New Roman" panose="02020603050405020304" pitchFamily="18" charset="0"/>
              </a:rPr>
              <a:t>взрывными </a:t>
            </a:r>
            <a:r>
              <a:rPr lang="ru-RU" altLang="ru-RU" sz="4000" b="1" dirty="0" smtClean="0">
                <a:solidFill>
                  <a:srgbClr val="C00000"/>
                </a:solidFill>
                <a:effectLst/>
                <a:latin typeface="Times New Roman" panose="02020603050405020304" pitchFamily="18" charset="0"/>
              </a:rPr>
              <a:t>заклёпками</a:t>
            </a:r>
            <a:r>
              <a:rPr lang="ru-RU" altLang="ru-RU" b="1" dirty="0" smtClean="0">
                <a:solidFill>
                  <a:srgbClr val="C00000"/>
                </a:solidFill>
                <a:effectLst/>
              </a:rPr>
              <a:t> </a:t>
            </a:r>
            <a:endParaRPr lang="ru-RU" altLang="ru-RU" b="1" dirty="0">
              <a:solidFill>
                <a:srgbClr val="C00000"/>
              </a:solidFill>
              <a:effectLst/>
            </a:endParaRPr>
          </a:p>
        </p:txBody>
      </p:sp>
      <p:pic>
        <p:nvPicPr>
          <p:cNvPr id="55300" name="Picture 4" descr="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107504" y="1160748"/>
            <a:ext cx="4984614" cy="364865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Прямоугольник 1"/>
          <p:cNvSpPr/>
          <p:nvPr/>
        </p:nvSpPr>
        <p:spPr>
          <a:xfrm>
            <a:off x="5272683" y="1160748"/>
            <a:ext cx="3871317" cy="3785652"/>
          </a:xfrm>
          <a:prstGeom prst="rect">
            <a:avLst/>
          </a:prstGeom>
          <a:solidFill>
            <a:srgbClr val="FFFFCC"/>
          </a:solidFill>
        </p:spPr>
        <p:txBody>
          <a:bodyPr wrap="square">
            <a:spAutoFit/>
          </a:bodyPr>
          <a:lstStyle/>
          <a:p>
            <a:r>
              <a:rPr lang="ru-RU" sz="2000" b="1" i="1" dirty="0">
                <a:solidFill>
                  <a:srgbClr val="FF0000"/>
                </a:solidFill>
              </a:rPr>
              <a:t>Взрывные </a:t>
            </a:r>
            <a:r>
              <a:rPr lang="ru-RU" sz="2000" b="1" i="1" dirty="0" smtClean="0">
                <a:solidFill>
                  <a:srgbClr val="FF0000"/>
                </a:solidFill>
              </a:rPr>
              <a:t>заклёпки</a:t>
            </a:r>
            <a:r>
              <a:rPr lang="ru-RU" sz="2000" b="1" dirty="0" smtClean="0">
                <a:solidFill>
                  <a:srgbClr val="FF0000"/>
                </a:solidFill>
              </a:rPr>
              <a:t> </a:t>
            </a:r>
            <a:r>
              <a:rPr lang="ru-RU" sz="2000" b="1" dirty="0" smtClean="0">
                <a:solidFill>
                  <a:srgbClr val="006600"/>
                </a:solidFill>
              </a:rPr>
              <a:t>имеют </a:t>
            </a:r>
            <a:r>
              <a:rPr lang="ru-RU" sz="2000" b="1" dirty="0">
                <a:solidFill>
                  <a:srgbClr val="006600"/>
                </a:solidFill>
              </a:rPr>
              <a:t>в свободном конце стержня углубление (камеру), заполняемую взрывчатым веществом</a:t>
            </a:r>
            <a:r>
              <a:rPr lang="ru-RU" sz="2000" b="1" dirty="0" smtClean="0">
                <a:solidFill>
                  <a:srgbClr val="006600"/>
                </a:solidFill>
              </a:rPr>
              <a:t>, защищённое </a:t>
            </a:r>
            <a:r>
              <a:rPr lang="ru-RU" sz="2000" b="1" dirty="0">
                <a:solidFill>
                  <a:srgbClr val="006600"/>
                </a:solidFill>
              </a:rPr>
              <a:t>от влаги слоем лака</a:t>
            </a:r>
            <a:r>
              <a:rPr lang="ru-RU" sz="2000" b="1" dirty="0" smtClean="0">
                <a:solidFill>
                  <a:srgbClr val="006600"/>
                </a:solidFill>
              </a:rPr>
              <a:t>.</a:t>
            </a:r>
          </a:p>
          <a:p>
            <a:r>
              <a:rPr lang="ru-RU" sz="2000" b="1" dirty="0">
                <a:solidFill>
                  <a:srgbClr val="006600"/>
                </a:solidFill>
              </a:rPr>
              <a:t>Клёпку взрывными заклёпками осуществляют в тех случаях, когда невозможно сделать замыкающую </a:t>
            </a:r>
            <a:r>
              <a:rPr lang="ru-RU" sz="2000" b="1" dirty="0" smtClean="0">
                <a:solidFill>
                  <a:srgbClr val="006600"/>
                </a:solidFill>
              </a:rPr>
              <a:t>головку.</a:t>
            </a:r>
            <a:endParaRPr lang="ru-RU" sz="2000" b="1" dirty="0">
              <a:solidFill>
                <a:srgbClr val="006600"/>
              </a:solidFill>
            </a:endParaRPr>
          </a:p>
        </p:txBody>
      </p:sp>
      <p:sp>
        <p:nvSpPr>
          <p:cNvPr id="3" name="Прямоугольник 2"/>
          <p:cNvSpPr/>
          <p:nvPr/>
        </p:nvSpPr>
        <p:spPr>
          <a:xfrm>
            <a:off x="107504" y="5301208"/>
            <a:ext cx="8892988" cy="1200329"/>
          </a:xfrm>
          <a:prstGeom prst="rect">
            <a:avLst/>
          </a:prstGeom>
          <a:solidFill>
            <a:srgbClr val="CCFFCC"/>
          </a:solidFill>
        </p:spPr>
        <p:txBody>
          <a:bodyPr wrap="square">
            <a:spAutoFit/>
          </a:bodyPr>
          <a:lstStyle/>
          <a:p>
            <a:r>
              <a:rPr lang="ru-RU" b="1" dirty="0">
                <a:solidFill>
                  <a:srgbClr val="FF0000"/>
                </a:solidFill>
                <a:latin typeface="Verdana" panose="020B0604030504040204" pitchFamily="34" charset="0"/>
              </a:rPr>
              <a:t>Взрывные </a:t>
            </a:r>
            <a:r>
              <a:rPr lang="ru-RU" b="1" dirty="0" smtClean="0">
                <a:solidFill>
                  <a:srgbClr val="FF0000"/>
                </a:solidFill>
                <a:latin typeface="Verdana" panose="020B0604030504040204" pitchFamily="34" charset="0"/>
              </a:rPr>
              <a:t>заклёпки </a:t>
            </a:r>
            <a:r>
              <a:rPr lang="ru-RU" b="1" dirty="0">
                <a:solidFill>
                  <a:srgbClr val="0000D0"/>
                </a:solidFill>
                <a:latin typeface="Verdana" panose="020B0604030504040204" pitchFamily="34" charset="0"/>
              </a:rPr>
              <a:t>изготовляются диаметром </a:t>
            </a:r>
            <a:r>
              <a:rPr lang="ru-RU" b="1" dirty="0" smtClean="0">
                <a:solidFill>
                  <a:srgbClr val="FF0000"/>
                </a:solidFill>
                <a:latin typeface="Verdana" panose="020B0604030504040204" pitchFamily="34" charset="0"/>
              </a:rPr>
              <a:t>3,5</a:t>
            </a:r>
            <a:r>
              <a:rPr lang="ru-RU" b="1" dirty="0">
                <a:solidFill>
                  <a:srgbClr val="FF0000"/>
                </a:solidFill>
                <a:latin typeface="Verdana" panose="020B0604030504040204" pitchFamily="34" charset="0"/>
              </a:rPr>
              <a:t>; 4; 5 и б </a:t>
            </a:r>
            <a:r>
              <a:rPr lang="ru-RU" b="1" i="1" dirty="0" smtClean="0">
                <a:solidFill>
                  <a:srgbClr val="FF0000"/>
                </a:solidFill>
                <a:latin typeface="Verdana" panose="020B0604030504040204" pitchFamily="34" charset="0"/>
              </a:rPr>
              <a:t>мм </a:t>
            </a:r>
            <a:r>
              <a:rPr lang="ru-RU" b="1" dirty="0" smtClean="0">
                <a:solidFill>
                  <a:srgbClr val="0000D0"/>
                </a:solidFill>
                <a:latin typeface="Verdana" panose="020B0604030504040204" pitchFamily="34" charset="0"/>
              </a:rPr>
              <a:t>из проволоки </a:t>
            </a:r>
            <a:r>
              <a:rPr lang="ru-RU" b="1" dirty="0">
                <a:solidFill>
                  <a:srgbClr val="0000D0"/>
                </a:solidFill>
                <a:latin typeface="Verdana" panose="020B0604030504040204" pitchFamily="34" charset="0"/>
              </a:rPr>
              <a:t>марки </a:t>
            </a:r>
            <a:r>
              <a:rPr lang="ru-RU" b="1" dirty="0">
                <a:solidFill>
                  <a:srgbClr val="FF0000"/>
                </a:solidFill>
                <a:latin typeface="Verdana" panose="020B0604030504040204" pitchFamily="34" charset="0"/>
              </a:rPr>
              <a:t>Д18П</a:t>
            </a:r>
            <a:r>
              <a:rPr lang="ru-RU" b="1" dirty="0">
                <a:solidFill>
                  <a:srgbClr val="0000D0"/>
                </a:solidFill>
                <a:latin typeface="Verdana" panose="020B0604030504040204" pitchFamily="34" charset="0"/>
              </a:rPr>
              <a:t>. </a:t>
            </a:r>
            <a:endParaRPr lang="ru-RU" b="1" dirty="0" smtClean="0">
              <a:solidFill>
                <a:srgbClr val="0000D0"/>
              </a:solidFill>
              <a:latin typeface="Verdana" panose="020B0604030504040204" pitchFamily="34" charset="0"/>
            </a:endParaRPr>
          </a:p>
          <a:p>
            <a:r>
              <a:rPr lang="ru-RU" b="1" dirty="0" smtClean="0">
                <a:solidFill>
                  <a:srgbClr val="0000D0"/>
                </a:solidFill>
                <a:latin typeface="Verdana" panose="020B0604030504040204" pitchFamily="34" charset="0"/>
              </a:rPr>
              <a:t>Длина </a:t>
            </a:r>
            <a:r>
              <a:rPr lang="ru-RU" b="1" dirty="0">
                <a:solidFill>
                  <a:srgbClr val="0000D0"/>
                </a:solidFill>
                <a:latin typeface="Verdana" panose="020B0604030504040204" pitchFamily="34" charset="0"/>
              </a:rPr>
              <a:t>стержня взрывных </a:t>
            </a:r>
            <a:r>
              <a:rPr lang="ru-RU" b="1" dirty="0" smtClean="0">
                <a:solidFill>
                  <a:srgbClr val="0000D0"/>
                </a:solidFill>
                <a:latin typeface="Verdana" panose="020B0604030504040204" pitchFamily="34" charset="0"/>
              </a:rPr>
              <a:t>заклёпок </a:t>
            </a:r>
            <a:r>
              <a:rPr lang="ru-RU" b="1" dirty="0">
                <a:solidFill>
                  <a:srgbClr val="FF0000"/>
                </a:solidFill>
                <a:latin typeface="Verdana" panose="020B0604030504040204" pitchFamily="34" charset="0"/>
              </a:rPr>
              <a:t>от 6 </a:t>
            </a:r>
            <a:r>
              <a:rPr lang="ru-RU" b="1" dirty="0" smtClean="0">
                <a:solidFill>
                  <a:srgbClr val="FF0000"/>
                </a:solidFill>
                <a:latin typeface="Verdana" panose="020B0604030504040204" pitchFamily="34" charset="0"/>
              </a:rPr>
              <a:t>до 20</a:t>
            </a:r>
            <a:r>
              <a:rPr lang="ru-RU" b="1" dirty="0">
                <a:solidFill>
                  <a:srgbClr val="FF0000"/>
                </a:solidFill>
                <a:latin typeface="Verdana" panose="020B0604030504040204" pitchFamily="34" charset="0"/>
              </a:rPr>
              <a:t> </a:t>
            </a:r>
            <a:r>
              <a:rPr lang="ru-RU" b="1" i="1" dirty="0">
                <a:solidFill>
                  <a:srgbClr val="FF0000"/>
                </a:solidFill>
                <a:latin typeface="Verdana" panose="020B0604030504040204" pitchFamily="34" charset="0"/>
              </a:rPr>
              <a:t>мм,</a:t>
            </a:r>
            <a:r>
              <a:rPr lang="ru-RU" b="1" i="1" dirty="0">
                <a:solidFill>
                  <a:srgbClr val="0000D0"/>
                </a:solidFill>
                <a:latin typeface="Verdana" panose="020B0604030504040204" pitchFamily="34" charset="0"/>
              </a:rPr>
              <a:t> </a:t>
            </a:r>
            <a:endParaRPr lang="ru-RU" b="1" i="1" dirty="0" smtClean="0">
              <a:solidFill>
                <a:srgbClr val="0000D0"/>
              </a:solidFill>
              <a:latin typeface="Verdana" panose="020B0604030504040204" pitchFamily="34" charset="0"/>
            </a:endParaRPr>
          </a:p>
          <a:p>
            <a:r>
              <a:rPr lang="ru-RU" b="1" dirty="0" smtClean="0">
                <a:solidFill>
                  <a:srgbClr val="0000D0"/>
                </a:solidFill>
                <a:latin typeface="Verdana" panose="020B0604030504040204" pitchFamily="34" charset="0"/>
              </a:rPr>
              <a:t>толщина склёпываемого </a:t>
            </a:r>
            <a:r>
              <a:rPr lang="ru-RU" b="1" dirty="0">
                <a:solidFill>
                  <a:srgbClr val="0000D0"/>
                </a:solidFill>
                <a:latin typeface="Verdana" panose="020B0604030504040204" pitchFamily="34" charset="0"/>
              </a:rPr>
              <a:t>пакета </a:t>
            </a:r>
            <a:r>
              <a:rPr lang="ru-RU" b="1" dirty="0">
                <a:solidFill>
                  <a:srgbClr val="FF0000"/>
                </a:solidFill>
                <a:latin typeface="Verdana" panose="020B0604030504040204" pitchFamily="34" charset="0"/>
              </a:rPr>
              <a:t>от 1,6—2,5 до 14,1—15 </a:t>
            </a:r>
            <a:r>
              <a:rPr lang="ru-RU" b="1" i="1" dirty="0">
                <a:solidFill>
                  <a:srgbClr val="FF0000"/>
                </a:solidFill>
                <a:latin typeface="Verdana" panose="020B0604030504040204" pitchFamily="34" charset="0"/>
              </a:rPr>
              <a:t>мм.</a:t>
            </a:r>
            <a:endParaRPr lang="ru-RU" b="1" dirty="0">
              <a:solidFill>
                <a:srgbClr val="FF0000"/>
              </a:solidFill>
            </a:endParaRPr>
          </a:p>
        </p:txBody>
      </p:sp>
    </p:spTree>
    <p:extLst>
      <p:ext uri="{BB962C8B-B14F-4D97-AF65-F5344CB8AC3E}">
        <p14:creationId xmlns:p14="http://schemas.microsoft.com/office/powerpoint/2010/main" val="275391215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711" y="125809"/>
            <a:ext cx="9144000" cy="638895"/>
          </a:xfrm>
        </p:spPr>
        <p:txBody>
          <a:bodyPr/>
          <a:lstStyle/>
          <a:p>
            <a:r>
              <a:rPr lang="ru-RU" altLang="ru-RU" sz="4000" b="1" dirty="0" smtClean="0">
                <a:solidFill>
                  <a:srgbClr val="C00000"/>
                </a:solidFill>
                <a:effectLst/>
                <a:latin typeface="Times New Roman" panose="02020603050405020304" pitchFamily="18" charset="0"/>
              </a:rPr>
              <a:t>Клёпка </a:t>
            </a:r>
            <a:r>
              <a:rPr lang="ru-RU" altLang="ru-RU" sz="4000" b="1" dirty="0">
                <a:solidFill>
                  <a:srgbClr val="C00000"/>
                </a:solidFill>
                <a:effectLst/>
                <a:latin typeface="Times New Roman" panose="02020603050405020304" pitchFamily="18" charset="0"/>
              </a:rPr>
              <a:t>трубчатыми </a:t>
            </a:r>
            <a:r>
              <a:rPr lang="ru-RU" altLang="ru-RU" sz="4000" b="1" dirty="0" smtClean="0">
                <a:solidFill>
                  <a:srgbClr val="C00000"/>
                </a:solidFill>
                <a:effectLst/>
                <a:latin typeface="Times New Roman" panose="02020603050405020304" pitchFamily="18" charset="0"/>
              </a:rPr>
              <a:t>заклёпками</a:t>
            </a:r>
            <a:r>
              <a:rPr lang="ru-RU" altLang="ru-RU" sz="4000" b="1" dirty="0" smtClean="0">
                <a:solidFill>
                  <a:srgbClr val="C00000"/>
                </a:solidFill>
                <a:effectLst/>
              </a:rPr>
              <a:t> </a:t>
            </a:r>
            <a:endParaRPr lang="ru-RU" altLang="ru-RU" sz="4000" b="1" dirty="0">
              <a:solidFill>
                <a:srgbClr val="C00000"/>
              </a:solidFill>
              <a:effectLst/>
            </a:endParaRPr>
          </a:p>
        </p:txBody>
      </p:sp>
      <p:sp>
        <p:nvSpPr>
          <p:cNvPr id="56324" name="Text Box 4"/>
          <p:cNvSpPr txBox="1">
            <a:spLocks noChangeArrowheads="1"/>
          </p:cNvSpPr>
          <p:nvPr/>
        </p:nvSpPr>
        <p:spPr bwMode="auto">
          <a:xfrm>
            <a:off x="158714" y="5632503"/>
            <a:ext cx="8855019" cy="1110177"/>
          </a:xfrm>
          <a:prstGeom prst="rect">
            <a:avLst/>
          </a:prstGeom>
          <a:solidFill>
            <a:srgbClr val="FFFFCC"/>
          </a:solidFill>
          <a:ln>
            <a:noFill/>
          </a:ln>
          <a:effectLst/>
          <a:extLst/>
        </p:spPr>
        <p:txBody>
          <a:bodyPr wrap="square" lIns="90000" tIns="46800" rIns="90000" bIns="46800">
            <a:spAutoFit/>
          </a:bodyPr>
          <a:lstStyle/>
          <a:p>
            <a:pPr>
              <a:spcBef>
                <a:spcPct val="50000"/>
              </a:spcBef>
            </a:pPr>
            <a:r>
              <a:rPr lang="ru-RU" altLang="ru-RU" sz="2200" b="1" dirty="0" smtClean="0">
                <a:solidFill>
                  <a:srgbClr val="FF0000"/>
                </a:solidFill>
                <a:latin typeface="Times New Roman" panose="02020603050405020304" pitchFamily="18" charset="0"/>
              </a:rPr>
              <a:t>б)</a:t>
            </a:r>
            <a:r>
              <a:rPr lang="ru-RU" altLang="ru-RU" sz="2200" b="1" dirty="0" smtClean="0">
                <a:latin typeface="Times New Roman" panose="02020603050405020304" pitchFamily="18" charset="0"/>
              </a:rPr>
              <a:t> Более </a:t>
            </a:r>
            <a:r>
              <a:rPr lang="ru-RU" altLang="ru-RU" sz="2200" b="1" dirty="0">
                <a:latin typeface="Times New Roman" panose="02020603050405020304" pitchFamily="18" charset="0"/>
              </a:rPr>
              <a:t>просто детали </a:t>
            </a:r>
            <a:r>
              <a:rPr lang="ru-RU" altLang="ru-RU" sz="2200" b="1" dirty="0">
                <a:solidFill>
                  <a:srgbClr val="FF0000"/>
                </a:solidFill>
                <a:latin typeface="Times New Roman" panose="02020603050405020304" pitchFamily="18" charset="0"/>
              </a:rPr>
              <a:t>пустотелыми </a:t>
            </a:r>
            <a:r>
              <a:rPr lang="ru-RU" altLang="ru-RU" sz="2200" b="1" dirty="0" smtClean="0">
                <a:solidFill>
                  <a:srgbClr val="FF0000"/>
                </a:solidFill>
                <a:latin typeface="Times New Roman" panose="02020603050405020304" pitchFamily="18" charset="0"/>
              </a:rPr>
              <a:t>заклёпками </a:t>
            </a:r>
            <a:r>
              <a:rPr lang="ru-RU" altLang="ru-RU" sz="2200" b="1" dirty="0">
                <a:latin typeface="Times New Roman" panose="02020603050405020304" pitchFamily="18" charset="0"/>
              </a:rPr>
              <a:t>склепывают так: закладывают </a:t>
            </a:r>
            <a:r>
              <a:rPr lang="ru-RU" altLang="ru-RU" sz="2200" b="1" dirty="0" smtClean="0">
                <a:latin typeface="Times New Roman" panose="02020603050405020304" pitchFamily="18" charset="0"/>
              </a:rPr>
              <a:t>заклёпку </a:t>
            </a:r>
            <a:r>
              <a:rPr lang="ru-RU" altLang="ru-RU" sz="2200" b="1" dirty="0">
                <a:latin typeface="Times New Roman" panose="02020603050405020304" pitchFamily="18" charset="0"/>
              </a:rPr>
              <a:t>в отверстие на поддержке и раздают концы заклепки ударами молотка по кернеру.</a:t>
            </a:r>
          </a:p>
        </p:txBody>
      </p:sp>
      <p:pic>
        <p:nvPicPr>
          <p:cNvPr id="56329" name="Picture 9" descr="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831215"/>
            <a:ext cx="6120680" cy="3477659"/>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6"/>
          <p:cNvSpPr txBox="1">
            <a:spLocks noChangeArrowheads="1"/>
          </p:cNvSpPr>
          <p:nvPr/>
        </p:nvSpPr>
        <p:spPr bwMode="auto">
          <a:xfrm>
            <a:off x="146201" y="4338656"/>
            <a:ext cx="8855019" cy="1264065"/>
          </a:xfrm>
          <a:prstGeom prst="rect">
            <a:avLst/>
          </a:prstGeom>
          <a:solidFill>
            <a:srgbClr val="CCFFCC"/>
          </a:solidFill>
          <a:ln>
            <a:noFill/>
          </a:ln>
          <a:effectLst/>
          <a:extLst/>
        </p:spPr>
        <p:txBody>
          <a:bodyPr wrap="square" lIns="90000" tIns="46800" rIns="90000" bIns="46800">
            <a:spAutoFit/>
          </a:bodyPr>
          <a:lstStyle/>
          <a:p>
            <a:pPr>
              <a:spcBef>
                <a:spcPct val="50000"/>
              </a:spcBef>
            </a:pPr>
            <a:r>
              <a:rPr lang="ru-RU" altLang="ru-RU" sz="1900" b="1" dirty="0" smtClean="0">
                <a:solidFill>
                  <a:srgbClr val="FF0000"/>
                </a:solidFill>
                <a:latin typeface="Arial" panose="020B0604020202020204" pitchFamily="34" charset="0"/>
                <a:cs typeface="Arial" panose="020B0604020202020204" pitchFamily="34" charset="0"/>
              </a:rPr>
              <a:t>а) Клёпка </a:t>
            </a:r>
            <a:r>
              <a:rPr lang="ru-RU" altLang="ru-RU" sz="1900" b="1" dirty="0">
                <a:solidFill>
                  <a:srgbClr val="FF0000"/>
                </a:solidFill>
                <a:latin typeface="Arial" panose="020B0604020202020204" pitchFamily="34" charset="0"/>
                <a:cs typeface="Arial" panose="020B0604020202020204" pitchFamily="34" charset="0"/>
              </a:rPr>
              <a:t>трубчатыми </a:t>
            </a:r>
            <a:r>
              <a:rPr lang="ru-RU" altLang="ru-RU" sz="1900" b="1" dirty="0" smtClean="0">
                <a:solidFill>
                  <a:srgbClr val="FF0000"/>
                </a:solidFill>
                <a:latin typeface="Arial" panose="020B0604020202020204" pitchFamily="34" charset="0"/>
                <a:cs typeface="Arial" panose="020B0604020202020204" pitchFamily="34" charset="0"/>
              </a:rPr>
              <a:t>заклёпками </a:t>
            </a:r>
            <a:r>
              <a:rPr lang="ru-RU" altLang="ru-RU" sz="1900" b="1" dirty="0">
                <a:solidFill>
                  <a:srgbClr val="0000D0"/>
                </a:solidFill>
                <a:latin typeface="Arial" panose="020B0604020202020204" pitchFamily="34" charset="0"/>
                <a:cs typeface="Arial" panose="020B0604020202020204" pitchFamily="34" charset="0"/>
              </a:rPr>
              <a:t>заключается в том, что в отверстие устанавливают </a:t>
            </a:r>
            <a:r>
              <a:rPr lang="ru-RU" altLang="ru-RU" sz="1900" b="1" dirty="0" smtClean="0">
                <a:solidFill>
                  <a:srgbClr val="0000D0"/>
                </a:solidFill>
                <a:latin typeface="Arial" panose="020B0604020202020204" pitchFamily="34" charset="0"/>
                <a:cs typeface="Arial" panose="020B0604020202020204" pitchFamily="34" charset="0"/>
              </a:rPr>
              <a:t>заклёпку </a:t>
            </a:r>
            <a:r>
              <a:rPr lang="ru-RU" altLang="ru-RU" sz="1900" b="1" dirty="0">
                <a:solidFill>
                  <a:srgbClr val="0000D0"/>
                </a:solidFill>
                <a:latin typeface="Arial" panose="020B0604020202020204" pitchFamily="34" charset="0"/>
                <a:cs typeface="Arial" panose="020B0604020202020204" pitchFamily="34" charset="0"/>
              </a:rPr>
              <a:t>с полым стержнем (пистоном), затем специальным инструментом </a:t>
            </a:r>
            <a:r>
              <a:rPr lang="ru-RU" altLang="ru-RU" sz="1900" b="1" dirty="0" smtClean="0">
                <a:solidFill>
                  <a:srgbClr val="0000D0"/>
                </a:solidFill>
                <a:latin typeface="Arial" panose="020B0604020202020204" pitchFamily="34" charset="0"/>
                <a:cs typeface="Arial" panose="020B0604020202020204" pitchFamily="34" charset="0"/>
              </a:rPr>
              <a:t>– </a:t>
            </a:r>
            <a:r>
              <a:rPr lang="ru-RU" altLang="ru-RU" sz="1900" b="1" dirty="0" err="1" smtClean="0">
                <a:solidFill>
                  <a:srgbClr val="0000D0"/>
                </a:solidFill>
                <a:latin typeface="Arial" panose="020B0604020202020204" pitchFamily="34" charset="0"/>
                <a:cs typeface="Arial" panose="020B0604020202020204" pitchFamily="34" charset="0"/>
              </a:rPr>
              <a:t>пистонницей</a:t>
            </a:r>
            <a:r>
              <a:rPr lang="ru-RU" altLang="ru-RU" sz="1900" b="1" dirty="0" smtClean="0">
                <a:solidFill>
                  <a:srgbClr val="0000D0"/>
                </a:solidFill>
                <a:latin typeface="Arial" panose="020B0604020202020204" pitchFamily="34" charset="0"/>
                <a:cs typeface="Arial" panose="020B0604020202020204" pitchFamily="34" charset="0"/>
              </a:rPr>
              <a:t> заклёпку </a:t>
            </a:r>
            <a:r>
              <a:rPr lang="ru-RU" altLang="ru-RU" sz="1900" b="1" dirty="0">
                <a:solidFill>
                  <a:srgbClr val="0000D0"/>
                </a:solidFill>
                <a:latin typeface="Arial" panose="020B0604020202020204" pitchFamily="34" charset="0"/>
                <a:cs typeface="Arial" panose="020B0604020202020204" pitchFamily="34" charset="0"/>
              </a:rPr>
              <a:t>осаживают, подтягивают </a:t>
            </a:r>
            <a:r>
              <a:rPr lang="ru-RU" altLang="ru-RU" sz="1900" b="1" dirty="0" smtClean="0">
                <a:solidFill>
                  <a:srgbClr val="0000D0"/>
                </a:solidFill>
                <a:latin typeface="Arial" panose="020B0604020202020204" pitchFamily="34" charset="0"/>
                <a:cs typeface="Arial" panose="020B0604020202020204" pitchFamily="34" charset="0"/>
              </a:rPr>
              <a:t>склёпываемые </a:t>
            </a:r>
            <a:r>
              <a:rPr lang="ru-RU" altLang="ru-RU" sz="1900" b="1" dirty="0">
                <a:solidFill>
                  <a:srgbClr val="0000D0"/>
                </a:solidFill>
                <a:latin typeface="Arial" panose="020B0604020202020204" pitchFamily="34" charset="0"/>
                <a:cs typeface="Arial" panose="020B0604020202020204" pitchFamily="34" charset="0"/>
              </a:rPr>
              <a:t>детали друг к другу и </a:t>
            </a:r>
            <a:r>
              <a:rPr lang="ru-RU" altLang="ru-RU" sz="1900" b="1" dirty="0" smtClean="0">
                <a:solidFill>
                  <a:srgbClr val="0000D0"/>
                </a:solidFill>
                <a:latin typeface="Arial" panose="020B0604020202020204" pitchFamily="34" charset="0"/>
                <a:cs typeface="Arial" panose="020B0604020202020204" pitchFamily="34" charset="0"/>
              </a:rPr>
              <a:t>расклёпывают</a:t>
            </a:r>
            <a:r>
              <a:rPr lang="ru-RU" altLang="ru-RU" sz="1900" b="1" dirty="0">
                <a:solidFill>
                  <a:srgbClr val="0000D0"/>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229587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9" name="Picture 5"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8787" y="983723"/>
            <a:ext cx="4599977" cy="4857119"/>
          </a:xfrm>
          <a:prstGeom prst="rect">
            <a:avLst/>
          </a:prstGeom>
          <a:noFill/>
          <a:extLst>
            <a:ext uri="{909E8E84-426E-40DD-AFC4-6F175D3DCCD1}">
              <a14:hiddenFill xmlns:a14="http://schemas.microsoft.com/office/drawing/2010/main">
                <a:solidFill>
                  <a:srgbClr val="FFFFFF"/>
                </a:solidFill>
              </a14:hiddenFill>
            </a:ext>
          </a:extLst>
        </p:spPr>
      </p:pic>
      <p:sp>
        <p:nvSpPr>
          <p:cNvPr id="57346" name="Rectangle 2"/>
          <p:cNvSpPr>
            <a:spLocks noGrp="1" noChangeArrowheads="1"/>
          </p:cNvSpPr>
          <p:nvPr>
            <p:ph type="title"/>
          </p:nvPr>
        </p:nvSpPr>
        <p:spPr>
          <a:xfrm>
            <a:off x="0" y="111717"/>
            <a:ext cx="7560332" cy="792088"/>
          </a:xfrm>
        </p:spPr>
        <p:txBody>
          <a:bodyPr/>
          <a:lstStyle/>
          <a:p>
            <a:r>
              <a:rPr lang="ru-RU" altLang="ru-RU" sz="3200" b="1" dirty="0" smtClean="0">
                <a:solidFill>
                  <a:srgbClr val="C00000"/>
                </a:solidFill>
                <a:effectLst/>
                <a:latin typeface="Times New Roman" panose="02020603050405020304" pitchFamily="18" charset="0"/>
                <a:cs typeface="Times New Roman" panose="02020603050405020304" pitchFamily="18" charset="0"/>
              </a:rPr>
              <a:t>Клёпка заклёпками </a:t>
            </a:r>
            <a:r>
              <a:rPr lang="ru-RU" altLang="ru-RU" sz="3200" b="1" dirty="0">
                <a:solidFill>
                  <a:srgbClr val="C00000"/>
                </a:solidFill>
                <a:effectLst/>
                <a:latin typeface="Times New Roman" panose="02020603050405020304" pitchFamily="18" charset="0"/>
                <a:cs typeface="Times New Roman" panose="02020603050405020304" pitchFamily="18" charset="0"/>
              </a:rPr>
              <a:t>с полым стержнем </a:t>
            </a:r>
            <a:r>
              <a:rPr lang="ru-RU" altLang="ru-RU" sz="3200" b="1" dirty="0" smtClean="0">
                <a:solidFill>
                  <a:srgbClr val="C00000"/>
                </a:solidFill>
                <a:effectLst/>
                <a:latin typeface="Times New Roman" panose="02020603050405020304" pitchFamily="18" charset="0"/>
                <a:cs typeface="Times New Roman" panose="02020603050405020304" pitchFamily="18" charset="0"/>
              </a:rPr>
              <a:t/>
            </a:r>
            <a:br>
              <a:rPr lang="ru-RU" altLang="ru-RU" sz="3200" b="1" dirty="0" smtClean="0">
                <a:solidFill>
                  <a:srgbClr val="C00000"/>
                </a:solidFill>
                <a:effectLst/>
                <a:latin typeface="Times New Roman" panose="02020603050405020304" pitchFamily="18" charset="0"/>
                <a:cs typeface="Times New Roman" panose="02020603050405020304" pitchFamily="18" charset="0"/>
              </a:rPr>
            </a:br>
            <a:r>
              <a:rPr lang="ru-RU" sz="3200" b="1" dirty="0" smtClean="0">
                <a:solidFill>
                  <a:srgbClr val="C00000"/>
                </a:solidFill>
                <a:effectLst/>
                <a:latin typeface="Times New Roman" panose="02020603050405020304" pitchFamily="18" charset="0"/>
                <a:cs typeface="Times New Roman" panose="02020603050405020304" pitchFamily="18" charset="0"/>
              </a:rPr>
              <a:t>(заклёпками </a:t>
            </a:r>
            <a:r>
              <a:rPr lang="ru-RU" sz="3200" b="1" dirty="0">
                <a:solidFill>
                  <a:srgbClr val="C00000"/>
                </a:solidFill>
                <a:effectLst/>
                <a:latin typeface="Times New Roman" panose="02020603050405020304" pitchFamily="18" charset="0"/>
                <a:cs typeface="Times New Roman" panose="02020603050405020304" pitchFamily="18" charset="0"/>
              </a:rPr>
              <a:t>с </a:t>
            </a:r>
            <a:r>
              <a:rPr lang="ru-RU" sz="3200" b="1" dirty="0" smtClean="0">
                <a:solidFill>
                  <a:srgbClr val="C00000"/>
                </a:solidFill>
                <a:effectLst/>
                <a:latin typeface="Times New Roman" panose="02020603050405020304" pitchFamily="18" charset="0"/>
                <a:cs typeface="Times New Roman" panose="02020603050405020304" pitchFamily="18" charset="0"/>
              </a:rPr>
              <a:t>сердечниками)</a:t>
            </a:r>
            <a:endParaRPr lang="ru-RU" altLang="ru-RU" sz="3200" b="1" dirty="0">
              <a:solidFill>
                <a:srgbClr val="C00000"/>
              </a:solidFill>
              <a:effectLst/>
              <a:latin typeface="Times New Roman" panose="02020603050405020304" pitchFamily="18" charset="0"/>
              <a:cs typeface="Times New Roman" panose="02020603050405020304" pitchFamily="18" charset="0"/>
            </a:endParaRPr>
          </a:p>
        </p:txBody>
      </p:sp>
      <p:sp>
        <p:nvSpPr>
          <p:cNvPr id="57347" name="Text Box 3"/>
          <p:cNvSpPr txBox="1">
            <a:spLocks noChangeArrowheads="1"/>
          </p:cNvSpPr>
          <p:nvPr/>
        </p:nvSpPr>
        <p:spPr bwMode="auto">
          <a:xfrm>
            <a:off x="6372200" y="959545"/>
            <a:ext cx="2771800" cy="4941995"/>
          </a:xfrm>
          <a:prstGeom prst="rect">
            <a:avLst/>
          </a:prstGeom>
          <a:solidFill>
            <a:srgbClr val="FFFFCC"/>
          </a:solidFill>
          <a:ln>
            <a:noFill/>
          </a:ln>
          <a:effectLst/>
          <a:extLst/>
        </p:spPr>
        <p:txBody>
          <a:bodyPr wrap="square" lIns="90000" tIns="46800" rIns="90000" bIns="46800">
            <a:spAutoFit/>
          </a:bodyPr>
          <a:lstStyle/>
          <a:p>
            <a:pPr>
              <a:spcBef>
                <a:spcPct val="50000"/>
              </a:spcBef>
            </a:pPr>
            <a:r>
              <a:rPr lang="ru-RU" altLang="ru-RU" b="1" dirty="0" smtClean="0">
                <a:solidFill>
                  <a:srgbClr val="FF0000"/>
                </a:solidFill>
                <a:latin typeface="Arial" panose="020B0604020202020204" pitchFamily="34" charset="0"/>
                <a:cs typeface="Arial" panose="020B0604020202020204" pitchFamily="34" charset="0"/>
              </a:rPr>
              <a:t>Заклёпки </a:t>
            </a:r>
            <a:r>
              <a:rPr lang="ru-RU" altLang="ru-RU" b="1" dirty="0">
                <a:solidFill>
                  <a:srgbClr val="FF0000"/>
                </a:solidFill>
                <a:latin typeface="Arial" panose="020B0604020202020204" pitchFamily="34" charset="0"/>
                <a:cs typeface="Arial" panose="020B0604020202020204" pitchFamily="34" charset="0"/>
              </a:rPr>
              <a:t>с сердечником </a:t>
            </a:r>
            <a:r>
              <a:rPr lang="ru-RU" altLang="ru-RU" b="1" dirty="0">
                <a:solidFill>
                  <a:srgbClr val="0000D0"/>
                </a:solidFill>
                <a:latin typeface="Arial" panose="020B0604020202020204" pitchFamily="34" charset="0"/>
                <a:cs typeface="Arial" panose="020B0604020202020204" pitchFamily="34" charset="0"/>
              </a:rPr>
              <a:t>имеют полый стержень («пистон») </a:t>
            </a:r>
            <a:r>
              <a:rPr lang="ru-RU" altLang="ru-RU" b="1" dirty="0">
                <a:solidFill>
                  <a:srgbClr val="FF0000"/>
                </a:solidFill>
                <a:latin typeface="Arial" panose="020B0604020202020204" pitchFamily="34" charset="0"/>
                <a:cs typeface="Arial" panose="020B0604020202020204" pitchFamily="34" charset="0"/>
              </a:rPr>
              <a:t>3</a:t>
            </a:r>
            <a:r>
              <a:rPr lang="ru-RU" altLang="ru-RU" b="1" dirty="0">
                <a:solidFill>
                  <a:srgbClr val="0000D0"/>
                </a:solidFill>
                <a:latin typeface="Arial" panose="020B0604020202020204" pitchFamily="34" charset="0"/>
                <a:cs typeface="Arial" panose="020B0604020202020204" pitchFamily="34" charset="0"/>
              </a:rPr>
              <a:t>, в который помещен сердечник </a:t>
            </a:r>
            <a:r>
              <a:rPr lang="ru-RU" altLang="ru-RU" b="1" dirty="0">
                <a:solidFill>
                  <a:srgbClr val="FF0000"/>
                </a:solidFill>
                <a:latin typeface="Arial" panose="020B0604020202020204" pitchFamily="34" charset="0"/>
                <a:cs typeface="Arial" panose="020B0604020202020204" pitchFamily="34" charset="0"/>
              </a:rPr>
              <a:t>2</a:t>
            </a:r>
            <a:r>
              <a:rPr lang="ru-RU" altLang="ru-RU" b="1" dirty="0">
                <a:solidFill>
                  <a:srgbClr val="0000D0"/>
                </a:solidFill>
                <a:latin typeface="Arial" panose="020B0604020202020204" pitchFamily="34" charset="0"/>
                <a:cs typeface="Arial" panose="020B0604020202020204" pitchFamily="34" charset="0"/>
              </a:rPr>
              <a:t> с утолщенной частью </a:t>
            </a:r>
            <a:r>
              <a:rPr lang="ru-RU" altLang="ru-RU" b="1" dirty="0" smtClean="0">
                <a:solidFill>
                  <a:srgbClr val="FF0000"/>
                </a:solidFill>
                <a:latin typeface="Arial" panose="020B0604020202020204" pitchFamily="34" charset="0"/>
                <a:cs typeface="Arial" panose="020B0604020202020204" pitchFamily="34" charset="0"/>
              </a:rPr>
              <a:t>1</a:t>
            </a:r>
            <a:r>
              <a:rPr lang="ru-RU" altLang="ru-RU" b="1" dirty="0" smtClean="0">
                <a:solidFill>
                  <a:srgbClr val="0000D0"/>
                </a:solidFill>
                <a:latin typeface="Arial" panose="020B0604020202020204" pitchFamily="34" charset="0"/>
                <a:cs typeface="Arial" panose="020B0604020202020204" pitchFamily="34" charset="0"/>
              </a:rPr>
              <a:t> на </a:t>
            </a:r>
            <a:r>
              <a:rPr lang="ru-RU" altLang="ru-RU" b="1" dirty="0">
                <a:solidFill>
                  <a:srgbClr val="0000D0"/>
                </a:solidFill>
                <a:latin typeface="Arial" panose="020B0604020202020204" pitchFamily="34" charset="0"/>
                <a:cs typeface="Arial" panose="020B0604020202020204" pitchFamily="34" charset="0"/>
              </a:rPr>
              <a:t>конце</a:t>
            </a:r>
            <a:r>
              <a:rPr lang="ru-RU" altLang="ru-RU" b="1" dirty="0" smtClean="0">
                <a:solidFill>
                  <a:srgbClr val="0000D0"/>
                </a:solidFill>
                <a:latin typeface="Arial" panose="020B0604020202020204" pitchFamily="34" charset="0"/>
                <a:cs typeface="Arial" panose="020B0604020202020204" pitchFamily="34" charset="0"/>
              </a:rPr>
              <a:t>.</a:t>
            </a:r>
          </a:p>
          <a:p>
            <a:pPr>
              <a:spcBef>
                <a:spcPct val="50000"/>
              </a:spcBef>
            </a:pPr>
            <a:r>
              <a:rPr lang="ru-RU" b="1" dirty="0">
                <a:latin typeface="Arial" panose="020B0604020202020204" pitchFamily="34" charset="0"/>
                <a:cs typeface="Arial" panose="020B0604020202020204" pitchFamily="34" charset="0"/>
              </a:rPr>
              <a:t>Процесс клёпки выполняется с помощью клещей или ручного пресса путём протягивания сердечника сквозь пистон и </a:t>
            </a:r>
            <a:r>
              <a:rPr lang="ru-RU" b="1" dirty="0" err="1">
                <a:latin typeface="Arial" panose="020B0604020202020204" pitchFamily="34" charset="0"/>
                <a:cs typeface="Arial" panose="020B0604020202020204" pitchFamily="34" charset="0"/>
              </a:rPr>
              <a:t>впрессовывания</a:t>
            </a:r>
            <a:r>
              <a:rPr lang="ru-RU" b="1" dirty="0">
                <a:latin typeface="Arial" panose="020B0604020202020204" pitchFamily="34" charset="0"/>
                <a:cs typeface="Arial" panose="020B0604020202020204" pitchFamily="34" charset="0"/>
              </a:rPr>
              <a:t> его в стенки </a:t>
            </a:r>
            <a:r>
              <a:rPr lang="ru-RU" b="1" dirty="0" smtClean="0">
                <a:latin typeface="Arial" panose="020B0604020202020204" pitchFamily="34" charset="0"/>
                <a:cs typeface="Arial" panose="020B0604020202020204" pitchFamily="34" charset="0"/>
              </a:rPr>
              <a:t>отверстия.</a:t>
            </a:r>
          </a:p>
        </p:txBody>
      </p:sp>
      <p:pic>
        <p:nvPicPr>
          <p:cNvPr id="38914" name="Picture 2" descr="http://konspekta.net/poisk-ruru/baza12/2762896201042.files/image00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800"/>
            <a:ext cx="2339752" cy="3364022"/>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2282" y="5882248"/>
            <a:ext cx="9141718" cy="923330"/>
          </a:xfrm>
          <a:prstGeom prst="rect">
            <a:avLst/>
          </a:prstGeom>
          <a:solidFill>
            <a:srgbClr val="FFFFCC"/>
          </a:solidFill>
        </p:spPr>
        <p:txBody>
          <a:bodyPr wrap="square">
            <a:spAutoFit/>
          </a:bodyPr>
          <a:lstStyle/>
          <a:p>
            <a:pPr>
              <a:spcBef>
                <a:spcPct val="50000"/>
              </a:spcBef>
            </a:pPr>
            <a:r>
              <a:rPr lang="ru-RU" b="1" dirty="0">
                <a:latin typeface="Arial" panose="020B0604020202020204" pitchFamily="34" charset="0"/>
                <a:cs typeface="Arial" panose="020B0604020202020204" pitchFamily="34" charset="0"/>
              </a:rPr>
              <a:t>При втягивании сердечника утолщенная часть «раздает» (развальцовывает) конец стержня заклёпки, образуя замыкающую головку, после чего сердечник «откусывается» инструментом.</a:t>
            </a:r>
            <a:endParaRPr lang="ru-RU" altLang="ru-RU" b="1" dirty="0">
              <a:solidFill>
                <a:srgbClr val="0000D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24377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69"/>
          <p:cNvGrpSpPr>
            <a:grpSpLocks/>
          </p:cNvGrpSpPr>
          <p:nvPr/>
        </p:nvGrpSpPr>
        <p:grpSpPr bwMode="auto">
          <a:xfrm>
            <a:off x="5737665" y="5491864"/>
            <a:ext cx="1714655" cy="840252"/>
            <a:chOff x="3632" y="3544"/>
            <a:chExt cx="1133" cy="755"/>
          </a:xfrm>
        </p:grpSpPr>
        <p:sp>
          <p:nvSpPr>
            <p:cNvPr id="4128" name="AutoShape 52"/>
            <p:cNvSpPr>
              <a:spLocks noChangeArrowheads="1"/>
            </p:cNvSpPr>
            <p:nvPr/>
          </p:nvSpPr>
          <p:spPr bwMode="auto">
            <a:xfrm>
              <a:off x="3648" y="3544"/>
              <a:ext cx="1102" cy="755"/>
            </a:xfrm>
            <a:prstGeom prst="wedgeRectCallout">
              <a:avLst>
                <a:gd name="adj1" fmla="val -8197"/>
                <a:gd name="adj2" fmla="val -437065"/>
              </a:avLst>
            </a:prstGeom>
            <a:solidFill>
              <a:srgbClr val="E7E7FF"/>
            </a:solidFill>
            <a:ln w="9525">
              <a:solidFill>
                <a:srgbClr val="006600"/>
              </a:solidFill>
              <a:miter lim="800000"/>
              <a:headEnd/>
              <a:tailEnd/>
            </a:ln>
            <a:effectLst>
              <a:outerShdw dist="107763" dir="2700000" algn="ctr" rotWithShape="0">
                <a:schemeClr val="bg2">
                  <a:alpha val="50000"/>
                </a:schemeClr>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29" name="Text Box 23"/>
            <p:cNvSpPr txBox="1">
              <a:spLocks noChangeArrowheads="1"/>
            </p:cNvSpPr>
            <p:nvPr/>
          </p:nvSpPr>
          <p:spPr bwMode="auto">
            <a:xfrm>
              <a:off x="3632" y="3593"/>
              <a:ext cx="1133" cy="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a:solidFill>
                    <a:schemeClr val="bg2"/>
                  </a:solidFill>
                  <a:hlinkClick r:id="rId3" action="ppaction://hlinksldjump"/>
                </a:rPr>
                <a:t>Сшивное</a:t>
              </a:r>
            </a:p>
            <a:p>
              <a:pPr algn="ctr" eaLnBrk="1" hangingPunct="1">
                <a:spcBef>
                  <a:spcPts val="0"/>
                </a:spcBef>
              </a:pPr>
              <a:r>
                <a:rPr lang="ru-RU" altLang="ru-RU" sz="1900" b="1" i="1" dirty="0">
                  <a:solidFill>
                    <a:schemeClr val="bg2"/>
                  </a:solidFill>
                  <a:hlinkClick r:id="rId3" action="ppaction://hlinksldjump"/>
                </a:rPr>
                <a:t> соединение</a:t>
              </a:r>
              <a:endParaRPr lang="ru-RU" altLang="ru-RU" sz="1900" b="1" i="1" dirty="0">
                <a:solidFill>
                  <a:schemeClr val="bg2"/>
                </a:solidFill>
              </a:endParaRPr>
            </a:p>
          </p:txBody>
        </p:sp>
      </p:grpSp>
      <p:grpSp>
        <p:nvGrpSpPr>
          <p:cNvPr id="15" name="Group 64"/>
          <p:cNvGrpSpPr>
            <a:grpSpLocks/>
          </p:cNvGrpSpPr>
          <p:nvPr/>
        </p:nvGrpSpPr>
        <p:grpSpPr bwMode="auto">
          <a:xfrm>
            <a:off x="3594894" y="5274045"/>
            <a:ext cx="1893886" cy="1072141"/>
            <a:chOff x="2432" y="2715"/>
            <a:chExt cx="1193" cy="409"/>
          </a:xfrm>
        </p:grpSpPr>
        <p:sp>
          <p:nvSpPr>
            <p:cNvPr id="4114" name="AutoShape 51"/>
            <p:cNvSpPr>
              <a:spLocks noChangeArrowheads="1"/>
            </p:cNvSpPr>
            <p:nvPr/>
          </p:nvSpPr>
          <p:spPr bwMode="auto">
            <a:xfrm rot="11152433">
              <a:off x="2432" y="2715"/>
              <a:ext cx="1171" cy="409"/>
            </a:xfrm>
            <a:prstGeom prst="wedgeRoundRectCallout">
              <a:avLst>
                <a:gd name="adj1" fmla="val 25495"/>
                <a:gd name="adj2" fmla="val 222891"/>
                <a:gd name="adj3" fmla="val 16667"/>
              </a:avLst>
            </a:prstGeom>
            <a:solidFill>
              <a:srgbClr val="E7E7FF"/>
            </a:solidFill>
            <a:ln w="9525">
              <a:miter lim="800000"/>
              <a:headEnd/>
              <a:tailEnd/>
            </a:ln>
            <a:scene3d>
              <a:camera prst="legacyPerspectiveFront">
                <a:rot lat="1500000" lon="1500000" rev="0"/>
              </a:camera>
              <a:lightRig rig="legacyFlat2" dir="b"/>
            </a:scene3d>
            <a:sp3d extrusionH="430200" prstMaterial="legacyMatte">
              <a:bevelT w="13500" h="13500" prst="angle"/>
              <a:bevelB w="13500" h="13500" prst="angle"/>
              <a:extrusionClr>
                <a:srgbClr val="E7E7FF"/>
              </a:extrusionClr>
              <a:contourClr>
                <a:srgbClr val="E7E7FF"/>
              </a:contourClr>
            </a:sp3d>
          </p:spPr>
          <p:txBody>
            <a:bodyPr rot="10800000">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15" name="Text Box 9"/>
            <p:cNvSpPr txBox="1">
              <a:spLocks noChangeArrowheads="1"/>
            </p:cNvSpPr>
            <p:nvPr/>
          </p:nvSpPr>
          <p:spPr bwMode="auto">
            <a:xfrm rot="1067731">
              <a:off x="2473" y="2723"/>
              <a:ext cx="1152"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a:solidFill>
                    <a:srgbClr val="780611"/>
                  </a:solidFill>
                  <a:hlinkClick r:id="rId4" action="ppaction://hlinksldjump"/>
                </a:rPr>
                <a:t>Шпилечное </a:t>
              </a:r>
            </a:p>
            <a:p>
              <a:pPr algn="ctr" eaLnBrk="1" hangingPunct="1">
                <a:spcBef>
                  <a:spcPts val="0"/>
                </a:spcBef>
              </a:pPr>
              <a:r>
                <a:rPr lang="ru-RU" altLang="ru-RU" sz="1900" b="1" i="1" dirty="0">
                  <a:solidFill>
                    <a:srgbClr val="780611"/>
                  </a:solidFill>
                  <a:hlinkClick r:id="rId4" action="ppaction://hlinksldjump"/>
                </a:rPr>
                <a:t>соединение</a:t>
              </a:r>
              <a:endParaRPr lang="ru-RU" altLang="ru-RU" sz="1900" b="1" i="1" dirty="0">
                <a:solidFill>
                  <a:srgbClr val="780611"/>
                </a:solidFill>
              </a:endParaRPr>
            </a:p>
          </p:txBody>
        </p:sp>
      </p:grpSp>
      <p:grpSp>
        <p:nvGrpSpPr>
          <p:cNvPr id="12" name="Group 41"/>
          <p:cNvGrpSpPr>
            <a:grpSpLocks/>
          </p:cNvGrpSpPr>
          <p:nvPr/>
        </p:nvGrpSpPr>
        <p:grpSpPr bwMode="auto">
          <a:xfrm>
            <a:off x="4791935" y="4199972"/>
            <a:ext cx="1904301" cy="728816"/>
            <a:chOff x="189" y="2386"/>
            <a:chExt cx="1222" cy="632"/>
          </a:xfrm>
        </p:grpSpPr>
        <p:sp>
          <p:nvSpPr>
            <p:cNvPr id="4120" name="AutoShape 42"/>
            <p:cNvSpPr>
              <a:spLocks noChangeArrowheads="1"/>
            </p:cNvSpPr>
            <p:nvPr/>
          </p:nvSpPr>
          <p:spPr bwMode="auto">
            <a:xfrm rot="10800000">
              <a:off x="189" y="2403"/>
              <a:ext cx="1222" cy="615"/>
            </a:xfrm>
            <a:prstGeom prst="wedgeRoundRectCallout">
              <a:avLst>
                <a:gd name="adj1" fmla="val 45951"/>
                <a:gd name="adj2" fmla="val 149912"/>
                <a:gd name="adj3" fmla="val 16667"/>
              </a:avLst>
            </a:prstGeom>
            <a:solidFill>
              <a:srgbClr val="E7E7FF"/>
            </a:solidFill>
            <a:ln w="9525">
              <a:miter lim="800000"/>
              <a:headEnd/>
              <a:tailEnd/>
            </a:ln>
            <a:scene3d>
              <a:camera prst="legacyObliqueTopLeft"/>
              <a:lightRig rig="legacyFlat3" dir="t"/>
            </a:scene3d>
            <a:sp3d extrusionH="430200" prstMaterial="legacyMatte">
              <a:bevelT w="13500" h="13500" prst="angle"/>
              <a:bevelB w="13500" h="13500" prst="angle"/>
              <a:extrusionClr>
                <a:srgbClr val="E7E7FF"/>
              </a:extrusionClr>
              <a:contourClr>
                <a:srgbClr val="E7E7FF"/>
              </a:contourClr>
            </a:sp3d>
          </p:spPr>
          <p:txBody>
            <a:bodyPr rot="10800000">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21" name="Text Box 43"/>
            <p:cNvSpPr txBox="1">
              <a:spLocks noChangeArrowheads="1"/>
            </p:cNvSpPr>
            <p:nvPr/>
          </p:nvSpPr>
          <p:spPr bwMode="auto">
            <a:xfrm>
              <a:off x="210" y="2386"/>
              <a:ext cx="1153" cy="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a:solidFill>
                    <a:srgbClr val="780611"/>
                  </a:solidFill>
                  <a:hlinkClick r:id="rId5" action="ppaction://hlinksldjump"/>
                </a:rPr>
                <a:t>Болтовое</a:t>
              </a:r>
            </a:p>
            <a:p>
              <a:pPr algn="ctr" eaLnBrk="1" hangingPunct="1">
                <a:spcBef>
                  <a:spcPts val="0"/>
                </a:spcBef>
              </a:pPr>
              <a:r>
                <a:rPr lang="ru-RU" altLang="ru-RU" sz="1900" b="1" i="1" dirty="0">
                  <a:solidFill>
                    <a:srgbClr val="780611"/>
                  </a:solidFill>
                  <a:hlinkClick r:id="rId5" action="ppaction://hlinksldjump"/>
                </a:rPr>
                <a:t>соединение</a:t>
              </a:r>
              <a:endParaRPr lang="ru-RU" altLang="ru-RU" sz="1900" b="1" i="1" dirty="0">
                <a:solidFill>
                  <a:srgbClr val="780611"/>
                </a:solidFill>
              </a:endParaRPr>
            </a:p>
          </p:txBody>
        </p:sp>
      </p:grpSp>
      <p:grpSp>
        <p:nvGrpSpPr>
          <p:cNvPr id="13" name="Group 65"/>
          <p:cNvGrpSpPr>
            <a:grpSpLocks/>
          </p:cNvGrpSpPr>
          <p:nvPr/>
        </p:nvGrpSpPr>
        <p:grpSpPr bwMode="auto">
          <a:xfrm>
            <a:off x="2330240" y="4132278"/>
            <a:ext cx="1922463" cy="980799"/>
            <a:chOff x="1718" y="2648"/>
            <a:chExt cx="1211" cy="626"/>
          </a:xfrm>
        </p:grpSpPr>
        <p:sp>
          <p:nvSpPr>
            <p:cNvPr id="4118" name="AutoShape 50"/>
            <p:cNvSpPr>
              <a:spLocks noChangeArrowheads="1"/>
            </p:cNvSpPr>
            <p:nvPr/>
          </p:nvSpPr>
          <p:spPr bwMode="auto">
            <a:xfrm rot="10800000">
              <a:off x="1825" y="2648"/>
              <a:ext cx="1082" cy="626"/>
            </a:xfrm>
            <a:prstGeom prst="wedgeRoundRectCallout">
              <a:avLst>
                <a:gd name="adj1" fmla="val -17771"/>
                <a:gd name="adj2" fmla="val 129161"/>
                <a:gd name="adj3" fmla="val 16667"/>
              </a:avLst>
            </a:prstGeom>
            <a:solidFill>
              <a:srgbClr val="E7E7FF"/>
            </a:solidFill>
            <a:ln w="9525">
              <a:miter lim="800000"/>
              <a:headEnd/>
              <a:tailEnd/>
            </a:ln>
            <a:scene3d>
              <a:camera prst="legacyPerspectiveFront">
                <a:rot lat="1500000" lon="20099991" rev="0"/>
              </a:camera>
              <a:lightRig rig="legacyFlat4" dir="t"/>
            </a:scene3d>
            <a:sp3d extrusionH="430200" prstMaterial="legacyMatte">
              <a:bevelT w="13500" h="13500" prst="angle"/>
              <a:bevelB w="13500" h="13500" prst="angle"/>
              <a:extrusionClr>
                <a:srgbClr val="E7E7FF"/>
              </a:extrusionClr>
              <a:contourClr>
                <a:srgbClr val="E7E7FF"/>
              </a:contourClr>
            </a:sp3d>
          </p:spPr>
          <p:txBody>
            <a:bodyPr rot="10800000">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19" name="Text Box 5"/>
            <p:cNvSpPr txBox="1">
              <a:spLocks noChangeArrowheads="1"/>
            </p:cNvSpPr>
            <p:nvPr/>
          </p:nvSpPr>
          <p:spPr bwMode="auto">
            <a:xfrm rot="20784305">
              <a:off x="1718" y="2682"/>
              <a:ext cx="1211"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a:solidFill>
                    <a:srgbClr val="780611"/>
                  </a:solidFill>
                  <a:hlinkClick r:id="rId6" action="ppaction://hlinksldjump"/>
                </a:rPr>
                <a:t>Винтовое </a:t>
              </a:r>
            </a:p>
            <a:p>
              <a:pPr algn="ctr" eaLnBrk="1" hangingPunct="1">
                <a:spcBef>
                  <a:spcPts val="0"/>
                </a:spcBef>
              </a:pPr>
              <a:r>
                <a:rPr lang="ru-RU" altLang="ru-RU" sz="1900" b="1" i="1" dirty="0">
                  <a:solidFill>
                    <a:srgbClr val="780611"/>
                  </a:solidFill>
                  <a:hlinkClick r:id="rId6" action="ppaction://hlinksldjump"/>
                </a:rPr>
                <a:t>соединение</a:t>
              </a:r>
              <a:endParaRPr lang="ru-RU" altLang="ru-RU" sz="1900" b="1" i="1" dirty="0">
                <a:solidFill>
                  <a:srgbClr val="780611"/>
                </a:solidFill>
              </a:endParaRPr>
            </a:p>
          </p:txBody>
        </p:sp>
      </p:grpSp>
      <p:grpSp>
        <p:nvGrpSpPr>
          <p:cNvPr id="9" name="Group 60"/>
          <p:cNvGrpSpPr>
            <a:grpSpLocks/>
          </p:cNvGrpSpPr>
          <p:nvPr/>
        </p:nvGrpSpPr>
        <p:grpSpPr bwMode="auto">
          <a:xfrm>
            <a:off x="198297" y="4026956"/>
            <a:ext cx="2341903" cy="2212032"/>
            <a:chOff x="14" y="2460"/>
            <a:chExt cx="1496" cy="1380"/>
          </a:xfrm>
        </p:grpSpPr>
        <p:grpSp>
          <p:nvGrpSpPr>
            <p:cNvPr id="4122" name="Group 38"/>
            <p:cNvGrpSpPr>
              <a:grpSpLocks/>
            </p:cNvGrpSpPr>
            <p:nvPr/>
          </p:nvGrpSpPr>
          <p:grpSpPr bwMode="auto">
            <a:xfrm>
              <a:off x="14" y="2460"/>
              <a:ext cx="1110" cy="504"/>
              <a:chOff x="2306" y="2277"/>
              <a:chExt cx="1110" cy="557"/>
            </a:xfrm>
          </p:grpSpPr>
          <p:sp>
            <p:nvSpPr>
              <p:cNvPr id="4126" name="AutoShape 33"/>
              <p:cNvSpPr>
                <a:spLocks noChangeArrowheads="1"/>
              </p:cNvSpPr>
              <p:nvPr/>
            </p:nvSpPr>
            <p:spPr bwMode="auto">
              <a:xfrm rot="10800000">
                <a:off x="2341" y="2277"/>
                <a:ext cx="1028" cy="557"/>
              </a:xfrm>
              <a:prstGeom prst="wedgeRoundRectCallout">
                <a:avLst>
                  <a:gd name="adj1" fmla="val -26071"/>
                  <a:gd name="adj2" fmla="val 123463"/>
                  <a:gd name="adj3" fmla="val 16667"/>
                </a:avLst>
              </a:prstGeom>
              <a:solidFill>
                <a:srgbClr val="E7E7FF"/>
              </a:solidFill>
              <a:ln w="9525">
                <a:miter lim="800000"/>
                <a:headEnd/>
                <a:tailEnd/>
              </a:ln>
              <a:scene3d>
                <a:camera prst="legacyObliqueTopLeft"/>
                <a:lightRig rig="legacyFlat3" dir="t"/>
              </a:scene3d>
              <a:sp3d extrusionH="430200" prstMaterial="legacyMatte">
                <a:bevelT w="13500" h="13500" prst="angle"/>
                <a:bevelB w="13500" h="13500" prst="angle"/>
                <a:extrusionClr>
                  <a:srgbClr val="E7E7FF"/>
                </a:extrusionClr>
                <a:contourClr>
                  <a:srgbClr val="E7E7FF"/>
                </a:contourClr>
              </a:sp3d>
            </p:spPr>
            <p:txBody>
              <a:bodyPr rot="10800000">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27" name="Text Box 11"/>
              <p:cNvSpPr txBox="1">
                <a:spLocks noChangeArrowheads="1"/>
              </p:cNvSpPr>
              <p:nvPr/>
            </p:nvSpPr>
            <p:spPr bwMode="auto">
              <a:xfrm>
                <a:off x="2306" y="2296"/>
                <a:ext cx="1110" cy="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a:solidFill>
                      <a:srgbClr val="780611"/>
                    </a:solidFill>
                    <a:hlinkClick r:id="rId7" action="ppaction://hlinksldjump"/>
                  </a:rPr>
                  <a:t>Шпоночное </a:t>
                </a:r>
              </a:p>
              <a:p>
                <a:pPr algn="ctr" eaLnBrk="1" hangingPunct="1">
                  <a:spcBef>
                    <a:spcPts val="0"/>
                  </a:spcBef>
                </a:pPr>
                <a:r>
                  <a:rPr lang="ru-RU" altLang="ru-RU" sz="1900" b="1" i="1" dirty="0">
                    <a:solidFill>
                      <a:srgbClr val="780611"/>
                    </a:solidFill>
                    <a:hlinkClick r:id="rId7" action="ppaction://hlinksldjump"/>
                  </a:rPr>
                  <a:t>соединение</a:t>
                </a:r>
                <a:endParaRPr lang="ru-RU" altLang="ru-RU" sz="1900" b="1" i="1" dirty="0">
                  <a:solidFill>
                    <a:srgbClr val="780611"/>
                  </a:solidFill>
                </a:endParaRPr>
              </a:p>
            </p:txBody>
          </p:sp>
        </p:grpSp>
        <p:grpSp>
          <p:nvGrpSpPr>
            <p:cNvPr id="4123" name="Group 58"/>
            <p:cNvGrpSpPr>
              <a:grpSpLocks/>
            </p:cNvGrpSpPr>
            <p:nvPr/>
          </p:nvGrpSpPr>
          <p:grpSpPr bwMode="auto">
            <a:xfrm>
              <a:off x="288" y="3314"/>
              <a:ext cx="1222" cy="526"/>
              <a:chOff x="288" y="3314"/>
              <a:chExt cx="1222" cy="526"/>
            </a:xfrm>
          </p:grpSpPr>
          <p:sp>
            <p:nvSpPr>
              <p:cNvPr id="4124" name="AutoShape 45"/>
              <p:cNvSpPr>
                <a:spLocks noChangeArrowheads="1"/>
              </p:cNvSpPr>
              <p:nvPr/>
            </p:nvSpPr>
            <p:spPr bwMode="auto">
              <a:xfrm rot="10800000">
                <a:off x="288" y="3314"/>
                <a:ext cx="1222" cy="526"/>
              </a:xfrm>
              <a:prstGeom prst="wedgeRoundRectCallout">
                <a:avLst>
                  <a:gd name="adj1" fmla="val -30212"/>
                  <a:gd name="adj2" fmla="val 289895"/>
                  <a:gd name="adj3" fmla="val 16667"/>
                </a:avLst>
              </a:prstGeom>
              <a:solidFill>
                <a:srgbClr val="E7E7FF"/>
              </a:solidFill>
              <a:ln w="9525">
                <a:miter lim="800000"/>
                <a:headEnd/>
                <a:tailEnd/>
              </a:ln>
              <a:scene3d>
                <a:camera prst="legacyObliqueTopRight"/>
                <a:lightRig rig="legacyFlat3" dir="b"/>
              </a:scene3d>
              <a:sp3d extrusionH="430200" prstMaterial="legacyMatte">
                <a:bevelT w="13500" h="13500" prst="angle"/>
                <a:bevelB w="13500" h="13500" prst="angle"/>
                <a:extrusionClr>
                  <a:srgbClr val="E7E7FF"/>
                </a:extrusionClr>
                <a:contourClr>
                  <a:srgbClr val="E7E7FF"/>
                </a:contourClr>
              </a:sp3d>
            </p:spPr>
            <p:txBody>
              <a:bodyPr rot="10800000">
                <a:flatTx/>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25" name="Text Box 46"/>
              <p:cNvSpPr txBox="1">
                <a:spLocks noChangeArrowheads="1"/>
              </p:cNvSpPr>
              <p:nvPr/>
            </p:nvSpPr>
            <p:spPr bwMode="auto">
              <a:xfrm>
                <a:off x="340" y="3336"/>
                <a:ext cx="1137" cy="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a:solidFill>
                      <a:srgbClr val="780611"/>
                    </a:solidFill>
                    <a:hlinkClick r:id="rId8" action="ppaction://hlinksldjump"/>
                  </a:rPr>
                  <a:t>Штифтовое</a:t>
                </a:r>
              </a:p>
              <a:p>
                <a:pPr algn="ctr" eaLnBrk="1" hangingPunct="1">
                  <a:spcBef>
                    <a:spcPts val="0"/>
                  </a:spcBef>
                </a:pPr>
                <a:r>
                  <a:rPr lang="ru-RU" altLang="ru-RU" sz="1900" b="1" i="1" dirty="0">
                    <a:solidFill>
                      <a:srgbClr val="780611"/>
                    </a:solidFill>
                    <a:hlinkClick r:id="rId8" action="ppaction://hlinksldjump"/>
                  </a:rPr>
                  <a:t>соединение</a:t>
                </a:r>
                <a:endParaRPr lang="ru-RU" altLang="ru-RU" sz="1900" b="1" i="1" dirty="0">
                  <a:solidFill>
                    <a:srgbClr val="780611"/>
                  </a:solidFill>
                </a:endParaRPr>
              </a:p>
            </p:txBody>
          </p:sp>
        </p:grpSp>
      </p:grpSp>
      <p:grpSp>
        <p:nvGrpSpPr>
          <p:cNvPr id="5" name="Group 66"/>
          <p:cNvGrpSpPr>
            <a:grpSpLocks/>
          </p:cNvGrpSpPr>
          <p:nvPr/>
        </p:nvGrpSpPr>
        <p:grpSpPr bwMode="auto">
          <a:xfrm>
            <a:off x="6928055" y="4623027"/>
            <a:ext cx="1928421" cy="763543"/>
            <a:chOff x="4528" y="1539"/>
            <a:chExt cx="1232" cy="447"/>
          </a:xfrm>
        </p:grpSpPr>
        <p:sp>
          <p:nvSpPr>
            <p:cNvPr id="4134" name="AutoShape 53"/>
            <p:cNvSpPr>
              <a:spLocks noChangeArrowheads="1"/>
            </p:cNvSpPr>
            <p:nvPr/>
          </p:nvSpPr>
          <p:spPr bwMode="auto">
            <a:xfrm>
              <a:off x="4528" y="1539"/>
              <a:ext cx="1232" cy="447"/>
            </a:xfrm>
            <a:prstGeom prst="wedgeRectCallout">
              <a:avLst>
                <a:gd name="adj1" fmla="val -65184"/>
                <a:gd name="adj2" fmla="val -362339"/>
              </a:avLst>
            </a:prstGeom>
            <a:solidFill>
              <a:srgbClr val="E7E7FF"/>
            </a:solidFill>
            <a:ln w="9525">
              <a:solidFill>
                <a:srgbClr val="006600"/>
              </a:solidFill>
              <a:miter lim="800000"/>
              <a:headEnd/>
              <a:tailEnd/>
            </a:ln>
            <a:effectLst>
              <a:outerShdw dist="107763" dir="2700000" algn="ctr" rotWithShape="0">
                <a:schemeClr val="bg2">
                  <a:alpha val="50000"/>
                </a:schemeClr>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35" name="Text Box 14"/>
            <p:cNvSpPr txBox="1">
              <a:spLocks noChangeArrowheads="1"/>
            </p:cNvSpPr>
            <p:nvPr/>
          </p:nvSpPr>
          <p:spPr bwMode="auto">
            <a:xfrm>
              <a:off x="4566" y="1561"/>
              <a:ext cx="1133" cy="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a:solidFill>
                    <a:schemeClr val="bg2"/>
                  </a:solidFill>
                  <a:hlinkClick r:id="rId9" action="ppaction://hlinksldjump"/>
                </a:rPr>
                <a:t>Сварное</a:t>
              </a:r>
            </a:p>
            <a:p>
              <a:pPr algn="ctr" eaLnBrk="1" hangingPunct="1">
                <a:spcBef>
                  <a:spcPts val="0"/>
                </a:spcBef>
              </a:pPr>
              <a:r>
                <a:rPr lang="ru-RU" altLang="ru-RU" sz="1900" b="1" i="1" dirty="0">
                  <a:solidFill>
                    <a:schemeClr val="bg2"/>
                  </a:solidFill>
                  <a:hlinkClick r:id="rId9" action="ppaction://hlinksldjump"/>
                </a:rPr>
                <a:t> соединение</a:t>
              </a:r>
              <a:endParaRPr lang="ru-RU" altLang="ru-RU" sz="1900" b="1" i="1" dirty="0">
                <a:solidFill>
                  <a:schemeClr val="bg2"/>
                </a:solidFill>
              </a:endParaRPr>
            </a:p>
          </p:txBody>
        </p:sp>
      </p:grpSp>
      <p:grpSp>
        <p:nvGrpSpPr>
          <p:cNvPr id="4" name="Group 59"/>
          <p:cNvGrpSpPr>
            <a:grpSpLocks/>
          </p:cNvGrpSpPr>
          <p:nvPr/>
        </p:nvGrpSpPr>
        <p:grpSpPr bwMode="auto">
          <a:xfrm>
            <a:off x="526303" y="2342330"/>
            <a:ext cx="4397375" cy="990600"/>
            <a:chOff x="617" y="1529"/>
            <a:chExt cx="2770" cy="624"/>
          </a:xfrm>
        </p:grpSpPr>
        <p:sp>
          <p:nvSpPr>
            <p:cNvPr id="4136" name="AutoShape 39"/>
            <p:cNvSpPr>
              <a:spLocks noChangeArrowheads="1"/>
            </p:cNvSpPr>
            <p:nvPr/>
          </p:nvSpPr>
          <p:spPr bwMode="auto">
            <a:xfrm rot="10800000">
              <a:off x="2284" y="1529"/>
              <a:ext cx="1103" cy="615"/>
            </a:xfrm>
            <a:prstGeom prst="wedgeRoundRectCallout">
              <a:avLst>
                <a:gd name="adj1" fmla="val 39120"/>
                <a:gd name="adj2" fmla="val 69671"/>
                <a:gd name="adj3" fmla="val 16667"/>
              </a:avLst>
            </a:prstGeom>
            <a:solidFill>
              <a:srgbClr val="E7E7FF"/>
            </a:solidFill>
            <a:ln w="9525">
              <a:solidFill>
                <a:srgbClr val="0000D0"/>
              </a:solidFill>
              <a:miter lim="800000"/>
              <a:headEnd/>
              <a:tailEnd/>
            </a:ln>
            <a:effectLst>
              <a:outerShdw dist="107763" dir="2700000" algn="ctr" rotWithShape="0">
                <a:schemeClr val="bg2">
                  <a:alpha val="50000"/>
                </a:schemeClr>
              </a:outerShdw>
            </a:effectLst>
          </p:spPr>
          <p:txBody>
            <a:bodyPr rot="108000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37" name="AutoShape 37"/>
            <p:cNvSpPr>
              <a:spLocks noChangeArrowheads="1"/>
            </p:cNvSpPr>
            <p:nvPr/>
          </p:nvSpPr>
          <p:spPr bwMode="auto">
            <a:xfrm rot="10800000">
              <a:off x="617" y="1538"/>
              <a:ext cx="1222" cy="615"/>
            </a:xfrm>
            <a:prstGeom prst="wedgeRoundRectCallout">
              <a:avLst>
                <a:gd name="adj1" fmla="val -34454"/>
                <a:gd name="adj2" fmla="val 72764"/>
                <a:gd name="adj3" fmla="val 16667"/>
              </a:avLst>
            </a:prstGeom>
            <a:solidFill>
              <a:srgbClr val="E7E7FF"/>
            </a:solidFill>
            <a:ln w="9525">
              <a:solidFill>
                <a:srgbClr val="0000D0"/>
              </a:solidFill>
              <a:miter lim="800000"/>
              <a:headEnd/>
              <a:tailEnd/>
            </a:ln>
            <a:effectLst>
              <a:outerShdw dist="107763" dir="2700000" algn="ctr" rotWithShape="0">
                <a:schemeClr val="bg2">
                  <a:alpha val="50000"/>
                </a:schemeClr>
              </a:outerShdw>
            </a:effectLst>
          </p:spPr>
          <p:txBody>
            <a:bodyPr rot="108000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grpSp>
      <p:grpSp>
        <p:nvGrpSpPr>
          <p:cNvPr id="6" name="Group 18"/>
          <p:cNvGrpSpPr>
            <a:grpSpLocks/>
          </p:cNvGrpSpPr>
          <p:nvPr/>
        </p:nvGrpSpPr>
        <p:grpSpPr bwMode="auto">
          <a:xfrm>
            <a:off x="1829640" y="10781"/>
            <a:ext cx="5723685" cy="794444"/>
            <a:chOff x="3188" y="2632"/>
            <a:chExt cx="2135" cy="874"/>
          </a:xfrm>
        </p:grpSpPr>
        <p:sp>
          <p:nvSpPr>
            <p:cNvPr id="4132" name="AutoShape 15"/>
            <p:cNvSpPr>
              <a:spLocks noChangeArrowheads="1"/>
            </p:cNvSpPr>
            <p:nvPr/>
          </p:nvSpPr>
          <p:spPr bwMode="auto">
            <a:xfrm>
              <a:off x="3188" y="2632"/>
              <a:ext cx="2135" cy="874"/>
            </a:xfrm>
            <a:prstGeom prst="horizontalScroll">
              <a:avLst>
                <a:gd name="adj" fmla="val 12500"/>
              </a:avLst>
            </a:prstGeom>
            <a:solidFill>
              <a:srgbClr val="66FFFF"/>
            </a:solidFill>
            <a:ln w="57150">
              <a:solidFill>
                <a:srgbClr val="FF0000"/>
              </a:solidFill>
              <a:round/>
              <a:headEnd/>
              <a:tailEnd/>
            </a:ln>
            <a:effectLst>
              <a:prstShdw prst="shdw12">
                <a:schemeClr val="bg2">
                  <a:alpha val="50000"/>
                </a:schemeClr>
              </a:prst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p>
          </p:txBody>
        </p:sp>
        <p:sp>
          <p:nvSpPr>
            <p:cNvPr id="4133" name="Text Box 16"/>
            <p:cNvSpPr txBox="1">
              <a:spLocks noChangeArrowheads="1"/>
            </p:cNvSpPr>
            <p:nvPr/>
          </p:nvSpPr>
          <p:spPr bwMode="auto">
            <a:xfrm>
              <a:off x="3341" y="2771"/>
              <a:ext cx="1847" cy="64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ru-RU" altLang="ru-RU" sz="3200" b="1" spc="500" dirty="0" smtClean="0">
                  <a:solidFill>
                    <a:srgbClr val="FF0000"/>
                  </a:solidFill>
                  <a:effectLst>
                    <a:outerShdw blurRad="38100" dist="38100" dir="2700000" algn="tl">
                      <a:srgbClr val="000000">
                        <a:alpha val="43137"/>
                      </a:srgbClr>
                    </a:outerShdw>
                  </a:effectLst>
                  <a:latin typeface="Arial Black" panose="020B0A04020102020204" pitchFamily="34" charset="0"/>
                </a:rPr>
                <a:t>СОЕДИНЕНИЯ</a:t>
              </a:r>
              <a:endParaRPr lang="ru-RU" altLang="ru-RU" sz="3200" b="1" spc="500"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grpSp>
      <p:grpSp>
        <p:nvGrpSpPr>
          <p:cNvPr id="7" name="Group 36"/>
          <p:cNvGrpSpPr>
            <a:grpSpLocks/>
          </p:cNvGrpSpPr>
          <p:nvPr/>
        </p:nvGrpSpPr>
        <p:grpSpPr bwMode="auto">
          <a:xfrm>
            <a:off x="1250286" y="884803"/>
            <a:ext cx="6706090" cy="1425574"/>
            <a:chOff x="1286" y="588"/>
            <a:chExt cx="3511" cy="898"/>
          </a:xfrm>
          <a:solidFill>
            <a:srgbClr val="CCCCFF"/>
          </a:solidFill>
        </p:grpSpPr>
        <p:sp>
          <p:nvSpPr>
            <p:cNvPr id="4130" name="AutoShape 19"/>
            <p:cNvSpPr>
              <a:spLocks noChangeArrowheads="1"/>
            </p:cNvSpPr>
            <p:nvPr/>
          </p:nvSpPr>
          <p:spPr bwMode="auto">
            <a:xfrm>
              <a:off x="1286" y="595"/>
              <a:ext cx="1658" cy="891"/>
            </a:xfrm>
            <a:prstGeom prst="downArrowCallout">
              <a:avLst>
                <a:gd name="adj1" fmla="val 44908"/>
                <a:gd name="adj2" fmla="val 44908"/>
                <a:gd name="adj3" fmla="val 16667"/>
                <a:gd name="adj4" fmla="val 66667"/>
              </a:avLst>
            </a:prstGeom>
            <a:grpFill/>
            <a:ln w="57150" cmpd="thickThin">
              <a:solidFill>
                <a:srgbClr val="9966FF"/>
              </a:solidFill>
              <a:miter lim="800000"/>
              <a:headEnd/>
              <a:tailEnd/>
            </a:ln>
            <a:effectLst>
              <a:outerShdw dist="107763"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solidFill>
                  <a:srgbClr val="0000D0"/>
                </a:solidFill>
              </a:endParaRPr>
            </a:p>
          </p:txBody>
        </p:sp>
        <p:sp>
          <p:nvSpPr>
            <p:cNvPr id="4131" name="AutoShape 20"/>
            <p:cNvSpPr>
              <a:spLocks noChangeArrowheads="1"/>
            </p:cNvSpPr>
            <p:nvPr/>
          </p:nvSpPr>
          <p:spPr bwMode="auto">
            <a:xfrm>
              <a:off x="3139" y="588"/>
              <a:ext cx="1658" cy="861"/>
            </a:xfrm>
            <a:prstGeom prst="downArrowCallout">
              <a:avLst>
                <a:gd name="adj1" fmla="val 44908"/>
                <a:gd name="adj2" fmla="val 44908"/>
                <a:gd name="adj3" fmla="val 16667"/>
                <a:gd name="adj4" fmla="val 66667"/>
              </a:avLst>
            </a:prstGeom>
            <a:grpFill/>
            <a:ln w="57150" cmpd="thickThin">
              <a:solidFill>
                <a:srgbClr val="9966FF"/>
              </a:solidFill>
              <a:miter lim="800000"/>
              <a:headEnd/>
              <a:tailEnd/>
            </a:ln>
            <a:effectLst>
              <a:outerShdw dist="107763" dir="2700000" algn="ctr" rotWithShape="0">
                <a:schemeClr val="bg2">
                  <a:alpha val="50000"/>
                </a:schemeClr>
              </a:outerShdw>
            </a:effec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ru-RU" altLang="ru-RU">
                <a:solidFill>
                  <a:srgbClr val="0000D0"/>
                </a:solidFill>
              </a:endParaRPr>
            </a:p>
          </p:txBody>
        </p:sp>
      </p:grpSp>
      <p:sp>
        <p:nvSpPr>
          <p:cNvPr id="45062" name="Text Box 6"/>
          <p:cNvSpPr txBox="1">
            <a:spLocks noChangeArrowheads="1"/>
          </p:cNvSpPr>
          <p:nvPr/>
        </p:nvSpPr>
        <p:spPr bwMode="auto">
          <a:xfrm>
            <a:off x="4863568" y="913496"/>
            <a:ext cx="2822575" cy="830997"/>
          </a:xfrm>
          <a:prstGeom prst="rect">
            <a:avLst/>
          </a:prstGeom>
          <a:solidFill>
            <a:srgbClr val="CCCCFF"/>
          </a:solidFill>
          <a:ln>
            <a:noFill/>
          </a:ln>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ru-RU" altLang="ru-RU" sz="2400" b="1" i="1" dirty="0" smtClean="0">
                <a:solidFill>
                  <a:srgbClr val="FF0000"/>
                </a:solidFill>
                <a:latin typeface="+mj-lt"/>
                <a:hlinkClick r:id="rId10" action="ppaction://hlinksldjump"/>
              </a:rPr>
              <a:t>Неразъёмные </a:t>
            </a:r>
            <a:r>
              <a:rPr lang="ru-RU" altLang="ru-RU" sz="2400" b="1" i="1" dirty="0">
                <a:solidFill>
                  <a:srgbClr val="FF0000"/>
                </a:solidFill>
                <a:latin typeface="+mj-lt"/>
                <a:hlinkClick r:id="rId10" action="ppaction://hlinksldjump"/>
              </a:rPr>
              <a:t>соединения</a:t>
            </a:r>
            <a:endParaRPr lang="ru-RU" altLang="ru-RU" sz="2400" b="1" i="1" dirty="0">
              <a:solidFill>
                <a:srgbClr val="FF0000"/>
              </a:solidFill>
              <a:latin typeface="+mj-lt"/>
            </a:endParaRPr>
          </a:p>
        </p:txBody>
      </p:sp>
      <p:sp>
        <p:nvSpPr>
          <p:cNvPr id="45059" name="Rectangle 3"/>
          <p:cNvSpPr>
            <a:spLocks noGrp="1" noChangeArrowheads="1"/>
          </p:cNvSpPr>
          <p:nvPr>
            <p:ph type="body" idx="1"/>
          </p:nvPr>
        </p:nvSpPr>
        <p:spPr>
          <a:xfrm>
            <a:off x="1503935" y="979777"/>
            <a:ext cx="2633662" cy="748241"/>
          </a:xfrm>
          <a:solidFill>
            <a:srgbClr val="CCCCFF"/>
          </a:solidFill>
          <a:ln>
            <a:noFill/>
          </a:ln>
        </p:spPr>
        <p:txBody>
          <a:bodyPr/>
          <a:lstStyle/>
          <a:p>
            <a:pPr marL="609600" indent="-609600" algn="ctr" eaLnBrk="1" hangingPunct="1">
              <a:lnSpc>
                <a:spcPct val="80000"/>
              </a:lnSpc>
              <a:buFont typeface="Wingdings" panose="05000000000000000000" pitchFamily="2" charset="2"/>
              <a:buNone/>
            </a:pPr>
            <a:r>
              <a:rPr lang="ru-RU" altLang="ru-RU" sz="2400" b="1" i="1" dirty="0" smtClean="0">
                <a:solidFill>
                  <a:srgbClr val="0000FF"/>
                </a:solidFill>
                <a:latin typeface="+mj-lt"/>
                <a:hlinkClick r:id="rId11" action="ppaction://hlinksldjump"/>
              </a:rPr>
              <a:t>Разъёмные </a:t>
            </a:r>
          </a:p>
          <a:p>
            <a:pPr marL="609600" indent="-609600" algn="ctr" eaLnBrk="1" hangingPunct="1">
              <a:lnSpc>
                <a:spcPct val="80000"/>
              </a:lnSpc>
              <a:buFont typeface="Wingdings" panose="05000000000000000000" pitchFamily="2" charset="2"/>
              <a:buNone/>
            </a:pPr>
            <a:r>
              <a:rPr lang="ru-RU" altLang="ru-RU" sz="2400" b="1" i="1" dirty="0" smtClean="0">
                <a:solidFill>
                  <a:srgbClr val="0000FF"/>
                </a:solidFill>
                <a:latin typeface="+mj-lt"/>
                <a:hlinkClick r:id="rId11" action="ppaction://hlinksldjump"/>
              </a:rPr>
              <a:t>соединения</a:t>
            </a:r>
            <a:endParaRPr lang="ru-RU" altLang="ru-RU" sz="2400" b="1" i="1" dirty="0" smtClean="0">
              <a:solidFill>
                <a:srgbClr val="0000FF"/>
              </a:solidFill>
              <a:latin typeface="+mj-lt"/>
            </a:endParaRPr>
          </a:p>
        </p:txBody>
      </p:sp>
      <p:sp>
        <p:nvSpPr>
          <p:cNvPr id="45084" name="Text Box 28"/>
          <p:cNvSpPr txBox="1">
            <a:spLocks noChangeArrowheads="1"/>
          </p:cNvSpPr>
          <p:nvPr/>
        </p:nvSpPr>
        <p:spPr bwMode="auto">
          <a:xfrm>
            <a:off x="581689" y="2502168"/>
            <a:ext cx="19256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2000" b="1" i="1" dirty="0">
                <a:solidFill>
                  <a:srgbClr val="0000D0"/>
                </a:solidFill>
              </a:rPr>
              <a:t>Нерезьбовые</a:t>
            </a:r>
          </a:p>
          <a:p>
            <a:pPr algn="ctr" eaLnBrk="1" hangingPunct="1">
              <a:spcBef>
                <a:spcPts val="0"/>
              </a:spcBef>
            </a:pPr>
            <a:r>
              <a:rPr lang="ru-RU" altLang="ru-RU" sz="2000" b="1" i="1" dirty="0" smtClean="0">
                <a:solidFill>
                  <a:srgbClr val="0000D0"/>
                </a:solidFill>
              </a:rPr>
              <a:t>соединения</a:t>
            </a:r>
            <a:endParaRPr lang="ru-RU" altLang="ru-RU" sz="2000" b="1" i="1" dirty="0">
              <a:solidFill>
                <a:srgbClr val="0000D0"/>
              </a:solidFill>
            </a:endParaRPr>
          </a:p>
        </p:txBody>
      </p:sp>
      <p:grpSp>
        <p:nvGrpSpPr>
          <p:cNvPr id="14" name="Group 70"/>
          <p:cNvGrpSpPr>
            <a:grpSpLocks/>
          </p:cNvGrpSpPr>
          <p:nvPr/>
        </p:nvGrpSpPr>
        <p:grpSpPr bwMode="auto">
          <a:xfrm>
            <a:off x="5126012" y="2896801"/>
            <a:ext cx="1939927" cy="815630"/>
            <a:chOff x="3476" y="1800"/>
            <a:chExt cx="1143" cy="455"/>
          </a:xfrm>
        </p:grpSpPr>
        <p:sp>
          <p:nvSpPr>
            <p:cNvPr id="4116" name="AutoShape 56"/>
            <p:cNvSpPr>
              <a:spLocks noChangeArrowheads="1"/>
            </p:cNvSpPr>
            <p:nvPr/>
          </p:nvSpPr>
          <p:spPr bwMode="auto">
            <a:xfrm flipH="1" flipV="1">
              <a:off x="3476" y="1800"/>
              <a:ext cx="1143" cy="455"/>
            </a:xfrm>
            <a:prstGeom prst="wedgeRectCallout">
              <a:avLst>
                <a:gd name="adj1" fmla="val 1520"/>
                <a:gd name="adj2" fmla="val 138939"/>
              </a:avLst>
            </a:prstGeom>
            <a:solidFill>
              <a:srgbClr val="E7E7FF"/>
            </a:solidFill>
            <a:ln w="9525">
              <a:solidFill>
                <a:srgbClr val="FF0000"/>
              </a:solidFill>
              <a:miter lim="800000"/>
              <a:headEnd/>
              <a:tailEnd/>
            </a:ln>
            <a:effectLst>
              <a:outerShdw dist="107763" dir="2700000" algn="ctr" rotWithShape="0">
                <a:schemeClr val="bg2">
                  <a:alpha val="50000"/>
                </a:schemeClr>
              </a:outerShdw>
            </a:effectLst>
          </p:spPr>
          <p:txBody>
            <a:bodyPr rot="10800000"/>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17" name="Text Box 22"/>
            <p:cNvSpPr txBox="1">
              <a:spLocks noChangeArrowheads="1"/>
            </p:cNvSpPr>
            <p:nvPr/>
          </p:nvSpPr>
          <p:spPr bwMode="auto">
            <a:xfrm>
              <a:off x="3522" y="1839"/>
              <a:ext cx="1052" cy="37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u="sng" dirty="0">
                  <a:solidFill>
                    <a:schemeClr val="bg2"/>
                  </a:solidFill>
                  <a:hlinkClick r:id="rId12" action="ppaction://hlinksldjump"/>
                </a:rPr>
                <a:t>Клеевое</a:t>
              </a:r>
            </a:p>
            <a:p>
              <a:pPr algn="ctr" eaLnBrk="1" hangingPunct="1">
                <a:spcBef>
                  <a:spcPts val="0"/>
                </a:spcBef>
              </a:pPr>
              <a:r>
                <a:rPr lang="ru-RU" altLang="ru-RU" sz="1900" b="1" i="1" u="sng" dirty="0">
                  <a:solidFill>
                    <a:schemeClr val="bg2"/>
                  </a:solidFill>
                  <a:hlinkClick r:id="rId12" action="ppaction://hlinksldjump"/>
                </a:rPr>
                <a:t> соединения</a:t>
              </a:r>
              <a:endParaRPr lang="ru-RU" altLang="ru-RU" sz="1900" b="1" i="1" u="sng" dirty="0">
                <a:solidFill>
                  <a:schemeClr val="bg2"/>
                </a:solidFill>
              </a:endParaRPr>
            </a:p>
          </p:txBody>
        </p:sp>
      </p:grpSp>
      <p:sp>
        <p:nvSpPr>
          <p:cNvPr id="45063" name="Text Box 7"/>
          <p:cNvSpPr txBox="1">
            <a:spLocks noChangeArrowheads="1"/>
          </p:cNvSpPr>
          <p:nvPr/>
        </p:nvSpPr>
        <p:spPr bwMode="auto">
          <a:xfrm>
            <a:off x="3201963" y="2476544"/>
            <a:ext cx="179863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2000" b="1" i="1" dirty="0">
                <a:solidFill>
                  <a:srgbClr val="0000D0"/>
                </a:solidFill>
              </a:rPr>
              <a:t>Резьбовые</a:t>
            </a:r>
          </a:p>
          <a:p>
            <a:pPr algn="ctr" eaLnBrk="1" hangingPunct="1">
              <a:spcBef>
                <a:spcPts val="0"/>
              </a:spcBef>
            </a:pPr>
            <a:r>
              <a:rPr lang="ru-RU" altLang="ru-RU" sz="2000" b="1" i="1" dirty="0">
                <a:solidFill>
                  <a:srgbClr val="0000D0"/>
                </a:solidFill>
              </a:rPr>
              <a:t> соединения</a:t>
            </a:r>
          </a:p>
        </p:txBody>
      </p:sp>
      <p:grpSp>
        <p:nvGrpSpPr>
          <p:cNvPr id="2" name="Group 68"/>
          <p:cNvGrpSpPr>
            <a:grpSpLocks/>
          </p:cNvGrpSpPr>
          <p:nvPr/>
        </p:nvGrpSpPr>
        <p:grpSpPr bwMode="auto">
          <a:xfrm>
            <a:off x="7240085" y="3658477"/>
            <a:ext cx="1795463" cy="801529"/>
            <a:chOff x="4559" y="2786"/>
            <a:chExt cx="1131" cy="617"/>
          </a:xfrm>
        </p:grpSpPr>
        <p:sp>
          <p:nvSpPr>
            <p:cNvPr id="4140" name="AutoShape 55"/>
            <p:cNvSpPr>
              <a:spLocks noChangeArrowheads="1"/>
            </p:cNvSpPr>
            <p:nvPr/>
          </p:nvSpPr>
          <p:spPr bwMode="auto">
            <a:xfrm>
              <a:off x="4559" y="2786"/>
              <a:ext cx="1131" cy="617"/>
            </a:xfrm>
            <a:prstGeom prst="wedgeRectCallout">
              <a:avLst>
                <a:gd name="adj1" fmla="val -79018"/>
                <a:gd name="adj2" fmla="val -232686"/>
              </a:avLst>
            </a:prstGeom>
            <a:solidFill>
              <a:srgbClr val="E7E7FF"/>
            </a:solidFill>
            <a:ln w="9525">
              <a:solidFill>
                <a:srgbClr val="FF0000"/>
              </a:solidFill>
              <a:miter lim="800000"/>
              <a:headEnd/>
              <a:tailEnd/>
            </a:ln>
            <a:effectLst>
              <a:outerShdw dist="107763" dir="2700000" algn="ctr" rotWithShape="0">
                <a:schemeClr val="bg2">
                  <a:alpha val="50000"/>
                </a:schemeClr>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41" name="Text Box 21"/>
            <p:cNvSpPr txBox="1">
              <a:spLocks noChangeArrowheads="1"/>
            </p:cNvSpPr>
            <p:nvPr/>
          </p:nvSpPr>
          <p:spPr bwMode="auto">
            <a:xfrm>
              <a:off x="4594" y="2836"/>
              <a:ext cx="1075" cy="5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a:solidFill>
                    <a:schemeClr val="bg2"/>
                  </a:solidFill>
                  <a:hlinkClick r:id="rId12" action="ppaction://hlinksldjump"/>
                </a:rPr>
                <a:t>Паяное</a:t>
              </a:r>
            </a:p>
            <a:p>
              <a:pPr algn="ctr" eaLnBrk="1" hangingPunct="1">
                <a:spcBef>
                  <a:spcPts val="0"/>
                </a:spcBef>
              </a:pPr>
              <a:r>
                <a:rPr lang="ru-RU" altLang="ru-RU" sz="1900" b="1" i="1" u="sng" dirty="0">
                  <a:solidFill>
                    <a:schemeClr val="bg2"/>
                  </a:solidFill>
                  <a:hlinkClick r:id="rId12" action="ppaction://hlinksldjump"/>
                </a:rPr>
                <a:t> </a:t>
              </a:r>
              <a:r>
                <a:rPr lang="ru-RU" altLang="ru-RU" sz="1900" b="1" i="1" dirty="0">
                  <a:solidFill>
                    <a:schemeClr val="bg2"/>
                  </a:solidFill>
                  <a:hlinkClick r:id="rId12" action="ppaction://hlinksldjump"/>
                </a:rPr>
                <a:t>соединение</a:t>
              </a:r>
              <a:endParaRPr lang="ru-RU" altLang="ru-RU" sz="1900" b="1" i="1" dirty="0">
                <a:solidFill>
                  <a:schemeClr val="bg2"/>
                </a:solidFill>
              </a:endParaRPr>
            </a:p>
          </p:txBody>
        </p:sp>
      </p:grpSp>
      <p:grpSp>
        <p:nvGrpSpPr>
          <p:cNvPr id="3" name="Group 67"/>
          <p:cNvGrpSpPr>
            <a:grpSpLocks/>
          </p:cNvGrpSpPr>
          <p:nvPr/>
        </p:nvGrpSpPr>
        <p:grpSpPr bwMode="auto">
          <a:xfrm>
            <a:off x="7142861" y="2458834"/>
            <a:ext cx="1892691" cy="760866"/>
            <a:chOff x="4573" y="2153"/>
            <a:chExt cx="1122" cy="546"/>
          </a:xfrm>
        </p:grpSpPr>
        <p:sp>
          <p:nvSpPr>
            <p:cNvPr id="4138" name="AutoShape 54"/>
            <p:cNvSpPr>
              <a:spLocks noChangeArrowheads="1"/>
            </p:cNvSpPr>
            <p:nvPr/>
          </p:nvSpPr>
          <p:spPr bwMode="auto">
            <a:xfrm>
              <a:off x="4573" y="2153"/>
              <a:ext cx="1122" cy="546"/>
            </a:xfrm>
            <a:prstGeom prst="wedgeRectCallout">
              <a:avLst>
                <a:gd name="adj1" fmla="val -65909"/>
                <a:gd name="adj2" fmla="val -92108"/>
              </a:avLst>
            </a:prstGeom>
            <a:solidFill>
              <a:srgbClr val="E7E7FF"/>
            </a:solidFill>
            <a:ln w="9525">
              <a:solidFill>
                <a:srgbClr val="FF0000"/>
              </a:solidFill>
              <a:miter lim="800000"/>
              <a:headEnd/>
              <a:tailEnd/>
            </a:ln>
            <a:effectLst>
              <a:outerShdw dist="107763" dir="2700000" algn="ctr" rotWithShape="0">
                <a:schemeClr val="bg2">
                  <a:alpha val="50000"/>
                </a:schemeClr>
              </a:outerShdw>
            </a:effec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ru-RU" altLang="ru-RU"/>
            </a:p>
          </p:txBody>
        </p:sp>
        <p:sp>
          <p:nvSpPr>
            <p:cNvPr id="4139" name="Text Box 24"/>
            <p:cNvSpPr txBox="1">
              <a:spLocks noChangeArrowheads="1"/>
            </p:cNvSpPr>
            <p:nvPr/>
          </p:nvSpPr>
          <p:spPr bwMode="auto">
            <a:xfrm>
              <a:off x="4622" y="2189"/>
              <a:ext cx="1037" cy="487"/>
            </a:xfrm>
            <a:prstGeom prst="rect">
              <a:avLst/>
            </a:prstGeom>
            <a:solidFill>
              <a:srgbClr val="FFFFFF"/>
            </a:solidFill>
            <a:ln w="9525">
              <a:noFill/>
              <a:miter lim="800000"/>
              <a:headEnd/>
              <a:tailEnd/>
            </a:ln>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0"/>
                </a:spcBef>
              </a:pPr>
              <a:r>
                <a:rPr lang="ru-RU" altLang="ru-RU" sz="1900" b="1" i="1" dirty="0" smtClean="0">
                  <a:solidFill>
                    <a:srgbClr val="FF0000"/>
                  </a:solidFill>
                  <a:hlinkClick r:id="rId13" action="ppaction://hlinksldjump"/>
                </a:rPr>
                <a:t>Клёпаное</a:t>
              </a:r>
              <a:endParaRPr lang="ru-RU" altLang="ru-RU" sz="1900" b="1" i="1" dirty="0">
                <a:solidFill>
                  <a:srgbClr val="FF0000"/>
                </a:solidFill>
                <a:hlinkClick r:id="rId13" action="ppaction://hlinksldjump"/>
              </a:endParaRPr>
            </a:p>
            <a:p>
              <a:pPr algn="ctr" eaLnBrk="1" hangingPunct="1">
                <a:spcBef>
                  <a:spcPts val="0"/>
                </a:spcBef>
              </a:pPr>
              <a:r>
                <a:rPr lang="ru-RU" altLang="ru-RU" sz="1900" b="1" i="1" dirty="0">
                  <a:solidFill>
                    <a:srgbClr val="FF0000"/>
                  </a:solidFill>
                  <a:hlinkClick r:id="rId13" action="ppaction://hlinksldjump"/>
                </a:rPr>
                <a:t> соединение</a:t>
              </a:r>
              <a:endParaRPr lang="ru-RU" altLang="ru-RU" sz="1900" b="1" i="1" dirty="0">
                <a:solidFill>
                  <a:srgbClr val="FF0000"/>
                </a:solidFill>
              </a:endParaRPr>
            </a:p>
          </p:txBody>
        </p:sp>
      </p:grpSp>
    </p:spTree>
    <p:extLst>
      <p:ext uri="{BB962C8B-B14F-4D97-AF65-F5344CB8AC3E}">
        <p14:creationId xmlns:p14="http://schemas.microsoft.com/office/powerpoint/2010/main" val="11624440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3" presetClass="entr" presetSubtype="0" fill="hold" grpId="0" nodeType="clickEffect">
                                  <p:stCondLst>
                                    <p:cond delay="0"/>
                                  </p:stCondLst>
                                  <p:childTnLst>
                                    <p:set>
                                      <p:cBhvr>
                                        <p:cTn id="16" dur="1" fill="hold">
                                          <p:stCondLst>
                                            <p:cond delay="0"/>
                                          </p:stCondLst>
                                        </p:cTn>
                                        <p:tgtEl>
                                          <p:spTgt spid="45059">
                                            <p:bg/>
                                          </p:spTgt>
                                        </p:tgtEl>
                                        <p:attrNameLst>
                                          <p:attrName>style.visibility</p:attrName>
                                        </p:attrNameLst>
                                      </p:cBhvr>
                                      <p:to>
                                        <p:strVal val="visible"/>
                                      </p:to>
                                    </p:set>
                                    <p:anim calcmode="lin" valueType="num">
                                      <p:cBhvr>
                                        <p:cTn id="17" dur="500" fill="hold"/>
                                        <p:tgtEl>
                                          <p:spTgt spid="45059">
                                            <p:bg/>
                                          </p:spTgt>
                                        </p:tgtEl>
                                        <p:attrNameLst>
                                          <p:attrName>ppt_w</p:attrName>
                                        </p:attrNameLst>
                                      </p:cBhvr>
                                      <p:tavLst>
                                        <p:tav tm="0">
                                          <p:val>
                                            <p:fltVal val="0"/>
                                          </p:val>
                                        </p:tav>
                                        <p:tav tm="100000">
                                          <p:val>
                                            <p:strVal val="#ppt_w"/>
                                          </p:val>
                                        </p:tav>
                                      </p:tavLst>
                                    </p:anim>
                                    <p:anim calcmode="lin" valueType="num">
                                      <p:cBhvr>
                                        <p:cTn id="18" dur="500" fill="hold"/>
                                        <p:tgtEl>
                                          <p:spTgt spid="45059">
                                            <p:bg/>
                                          </p:spTgt>
                                        </p:tgtEl>
                                        <p:attrNameLst>
                                          <p:attrName>ppt_h</p:attrName>
                                        </p:attrNameLst>
                                      </p:cBhvr>
                                      <p:tavLst>
                                        <p:tav tm="0">
                                          <p:val>
                                            <p:fltVal val="0"/>
                                          </p:val>
                                        </p:tav>
                                        <p:tav tm="100000">
                                          <p:val>
                                            <p:strVal val="#ppt_h"/>
                                          </p:val>
                                        </p:tav>
                                      </p:tavLst>
                                    </p:anim>
                                    <p:animEffect transition="in" filter="fade">
                                      <p:cBhvr>
                                        <p:cTn id="19" dur="500"/>
                                        <p:tgtEl>
                                          <p:spTgt spid="45059">
                                            <p:bg/>
                                          </p:spTgt>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grpId="0" nodeType="clickEffect">
                                  <p:stCondLst>
                                    <p:cond delay="0"/>
                                  </p:stCondLst>
                                  <p:childTnLst>
                                    <p:set>
                                      <p:cBhvr>
                                        <p:cTn id="23" dur="1" fill="hold">
                                          <p:stCondLst>
                                            <p:cond delay="0"/>
                                          </p:stCondLst>
                                        </p:cTn>
                                        <p:tgtEl>
                                          <p:spTgt spid="45059">
                                            <p:txEl>
                                              <p:pRg st="0" end="0"/>
                                            </p:txEl>
                                          </p:spTgt>
                                        </p:tgtEl>
                                        <p:attrNameLst>
                                          <p:attrName>style.visibility</p:attrName>
                                        </p:attrNameLst>
                                      </p:cBhvr>
                                      <p:to>
                                        <p:strVal val="visible"/>
                                      </p:to>
                                    </p:set>
                                    <p:anim calcmode="lin" valueType="num">
                                      <p:cBhvr>
                                        <p:cTn id="24" dur="500" fill="hold"/>
                                        <p:tgtEl>
                                          <p:spTgt spid="45059">
                                            <p:txEl>
                                              <p:pRg st="0" end="0"/>
                                            </p:txEl>
                                          </p:spTgt>
                                        </p:tgtEl>
                                        <p:attrNameLst>
                                          <p:attrName>ppt_w</p:attrName>
                                        </p:attrNameLst>
                                      </p:cBhvr>
                                      <p:tavLst>
                                        <p:tav tm="0">
                                          <p:val>
                                            <p:fltVal val="0"/>
                                          </p:val>
                                        </p:tav>
                                        <p:tav tm="100000">
                                          <p:val>
                                            <p:strVal val="#ppt_w"/>
                                          </p:val>
                                        </p:tav>
                                      </p:tavLst>
                                    </p:anim>
                                    <p:anim calcmode="lin" valueType="num">
                                      <p:cBhvr>
                                        <p:cTn id="25" dur="500" fill="hold"/>
                                        <p:tgtEl>
                                          <p:spTgt spid="45059">
                                            <p:txEl>
                                              <p:pRg st="0" end="0"/>
                                            </p:txEl>
                                          </p:spTgt>
                                        </p:tgtEl>
                                        <p:attrNameLst>
                                          <p:attrName>ppt_h</p:attrName>
                                        </p:attrNameLst>
                                      </p:cBhvr>
                                      <p:tavLst>
                                        <p:tav tm="0">
                                          <p:val>
                                            <p:fltVal val="0"/>
                                          </p:val>
                                        </p:tav>
                                        <p:tav tm="100000">
                                          <p:val>
                                            <p:strVal val="#ppt_h"/>
                                          </p:val>
                                        </p:tav>
                                      </p:tavLst>
                                    </p:anim>
                                    <p:animEffect transition="in" filter="fade">
                                      <p:cBhvr>
                                        <p:cTn id="26" dur="500"/>
                                        <p:tgtEl>
                                          <p:spTgt spid="45059">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53" presetClass="entr" presetSubtype="0" fill="hold" grpId="0" nodeType="clickEffect">
                                  <p:stCondLst>
                                    <p:cond delay="0"/>
                                  </p:stCondLst>
                                  <p:childTnLst>
                                    <p:set>
                                      <p:cBhvr>
                                        <p:cTn id="30" dur="1" fill="hold">
                                          <p:stCondLst>
                                            <p:cond delay="0"/>
                                          </p:stCondLst>
                                        </p:cTn>
                                        <p:tgtEl>
                                          <p:spTgt spid="45059">
                                            <p:txEl>
                                              <p:pRg st="1" end="1"/>
                                            </p:txEl>
                                          </p:spTgt>
                                        </p:tgtEl>
                                        <p:attrNameLst>
                                          <p:attrName>style.visibility</p:attrName>
                                        </p:attrNameLst>
                                      </p:cBhvr>
                                      <p:to>
                                        <p:strVal val="visible"/>
                                      </p:to>
                                    </p:set>
                                    <p:anim calcmode="lin" valueType="num">
                                      <p:cBhvr>
                                        <p:cTn id="31" dur="500" fill="hold"/>
                                        <p:tgtEl>
                                          <p:spTgt spid="45059">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45059">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45059">
                                            <p:txEl>
                                              <p:pRg st="1" end="1"/>
                                            </p:txEl>
                                          </p:spTgt>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53" presetClass="entr" presetSubtype="0" fill="hold" grpId="0" nodeType="clickEffect">
                                  <p:stCondLst>
                                    <p:cond delay="0"/>
                                  </p:stCondLst>
                                  <p:childTnLst>
                                    <p:set>
                                      <p:cBhvr>
                                        <p:cTn id="37" dur="1" fill="hold">
                                          <p:stCondLst>
                                            <p:cond delay="0"/>
                                          </p:stCondLst>
                                        </p:cTn>
                                        <p:tgtEl>
                                          <p:spTgt spid="45062"/>
                                        </p:tgtEl>
                                        <p:attrNameLst>
                                          <p:attrName>style.visibility</p:attrName>
                                        </p:attrNameLst>
                                      </p:cBhvr>
                                      <p:to>
                                        <p:strVal val="visible"/>
                                      </p:to>
                                    </p:set>
                                    <p:anim calcmode="lin" valueType="num">
                                      <p:cBhvr>
                                        <p:cTn id="38" dur="500" fill="hold"/>
                                        <p:tgtEl>
                                          <p:spTgt spid="45062"/>
                                        </p:tgtEl>
                                        <p:attrNameLst>
                                          <p:attrName>ppt_w</p:attrName>
                                        </p:attrNameLst>
                                      </p:cBhvr>
                                      <p:tavLst>
                                        <p:tav tm="0">
                                          <p:val>
                                            <p:fltVal val="0"/>
                                          </p:val>
                                        </p:tav>
                                        <p:tav tm="100000">
                                          <p:val>
                                            <p:strVal val="#ppt_w"/>
                                          </p:val>
                                        </p:tav>
                                      </p:tavLst>
                                    </p:anim>
                                    <p:anim calcmode="lin" valueType="num">
                                      <p:cBhvr>
                                        <p:cTn id="39" dur="500" fill="hold"/>
                                        <p:tgtEl>
                                          <p:spTgt spid="45062"/>
                                        </p:tgtEl>
                                        <p:attrNameLst>
                                          <p:attrName>ppt_h</p:attrName>
                                        </p:attrNameLst>
                                      </p:cBhvr>
                                      <p:tavLst>
                                        <p:tav tm="0">
                                          <p:val>
                                            <p:fltVal val="0"/>
                                          </p:val>
                                        </p:tav>
                                        <p:tav tm="100000">
                                          <p:val>
                                            <p:strVal val="#ppt_h"/>
                                          </p:val>
                                        </p:tav>
                                      </p:tavLst>
                                    </p:anim>
                                    <p:animEffect transition="in" filter="fade">
                                      <p:cBhvr>
                                        <p:cTn id="40" dur="500"/>
                                        <p:tgtEl>
                                          <p:spTgt spid="4506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53" presetClass="entr" presetSubtype="0" fill="hold" grpId="0" nodeType="clickEffect">
                                  <p:stCondLst>
                                    <p:cond delay="0"/>
                                  </p:stCondLst>
                                  <p:childTnLst>
                                    <p:set>
                                      <p:cBhvr>
                                        <p:cTn id="49" dur="1" fill="hold">
                                          <p:stCondLst>
                                            <p:cond delay="0"/>
                                          </p:stCondLst>
                                        </p:cTn>
                                        <p:tgtEl>
                                          <p:spTgt spid="45084"/>
                                        </p:tgtEl>
                                        <p:attrNameLst>
                                          <p:attrName>style.visibility</p:attrName>
                                        </p:attrNameLst>
                                      </p:cBhvr>
                                      <p:to>
                                        <p:strVal val="visible"/>
                                      </p:to>
                                    </p:set>
                                    <p:anim calcmode="lin" valueType="num">
                                      <p:cBhvr>
                                        <p:cTn id="50" dur="500" fill="hold"/>
                                        <p:tgtEl>
                                          <p:spTgt spid="45084"/>
                                        </p:tgtEl>
                                        <p:attrNameLst>
                                          <p:attrName>ppt_w</p:attrName>
                                        </p:attrNameLst>
                                      </p:cBhvr>
                                      <p:tavLst>
                                        <p:tav tm="0">
                                          <p:val>
                                            <p:fltVal val="0"/>
                                          </p:val>
                                        </p:tav>
                                        <p:tav tm="100000">
                                          <p:val>
                                            <p:strVal val="#ppt_w"/>
                                          </p:val>
                                        </p:tav>
                                      </p:tavLst>
                                    </p:anim>
                                    <p:anim calcmode="lin" valueType="num">
                                      <p:cBhvr>
                                        <p:cTn id="51" dur="500" fill="hold"/>
                                        <p:tgtEl>
                                          <p:spTgt spid="45084"/>
                                        </p:tgtEl>
                                        <p:attrNameLst>
                                          <p:attrName>ppt_h</p:attrName>
                                        </p:attrNameLst>
                                      </p:cBhvr>
                                      <p:tavLst>
                                        <p:tav tm="0">
                                          <p:val>
                                            <p:fltVal val="0"/>
                                          </p:val>
                                        </p:tav>
                                        <p:tav tm="100000">
                                          <p:val>
                                            <p:strVal val="#ppt_h"/>
                                          </p:val>
                                        </p:tav>
                                      </p:tavLst>
                                    </p:anim>
                                    <p:animEffect transition="in" filter="fade">
                                      <p:cBhvr>
                                        <p:cTn id="52" dur="500"/>
                                        <p:tgtEl>
                                          <p:spTgt spid="4508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53" presetClass="entr" presetSubtype="0" fill="hold" grpId="0" nodeType="clickEffect">
                                  <p:stCondLst>
                                    <p:cond delay="0"/>
                                  </p:stCondLst>
                                  <p:childTnLst>
                                    <p:set>
                                      <p:cBhvr>
                                        <p:cTn id="56" dur="1" fill="hold">
                                          <p:stCondLst>
                                            <p:cond delay="0"/>
                                          </p:stCondLst>
                                        </p:cTn>
                                        <p:tgtEl>
                                          <p:spTgt spid="45063"/>
                                        </p:tgtEl>
                                        <p:attrNameLst>
                                          <p:attrName>style.visibility</p:attrName>
                                        </p:attrNameLst>
                                      </p:cBhvr>
                                      <p:to>
                                        <p:strVal val="visible"/>
                                      </p:to>
                                    </p:set>
                                    <p:anim calcmode="lin" valueType="num">
                                      <p:cBhvr>
                                        <p:cTn id="57" dur="500" fill="hold"/>
                                        <p:tgtEl>
                                          <p:spTgt spid="45063"/>
                                        </p:tgtEl>
                                        <p:attrNameLst>
                                          <p:attrName>ppt_w</p:attrName>
                                        </p:attrNameLst>
                                      </p:cBhvr>
                                      <p:tavLst>
                                        <p:tav tm="0">
                                          <p:val>
                                            <p:fltVal val="0"/>
                                          </p:val>
                                        </p:tav>
                                        <p:tav tm="100000">
                                          <p:val>
                                            <p:strVal val="#ppt_w"/>
                                          </p:val>
                                        </p:tav>
                                      </p:tavLst>
                                    </p:anim>
                                    <p:anim calcmode="lin" valueType="num">
                                      <p:cBhvr>
                                        <p:cTn id="58" dur="500" fill="hold"/>
                                        <p:tgtEl>
                                          <p:spTgt spid="45063"/>
                                        </p:tgtEl>
                                        <p:attrNameLst>
                                          <p:attrName>ppt_h</p:attrName>
                                        </p:attrNameLst>
                                      </p:cBhvr>
                                      <p:tavLst>
                                        <p:tav tm="0">
                                          <p:val>
                                            <p:fltVal val="0"/>
                                          </p:val>
                                        </p:tav>
                                        <p:tav tm="100000">
                                          <p:val>
                                            <p:strVal val="#ppt_h"/>
                                          </p:val>
                                        </p:tav>
                                      </p:tavLst>
                                    </p:anim>
                                    <p:animEffect transition="in" filter="fade">
                                      <p:cBhvr>
                                        <p:cTn id="59" dur="500"/>
                                        <p:tgtEl>
                                          <p:spTgt spid="45063"/>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10" presetClass="entr" presetSubtype="0" fill="hold"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fade">
                                      <p:cBhvr>
                                        <p:cTn id="64" dur="500"/>
                                        <p:tgtEl>
                                          <p:spTgt spid="9"/>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53"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53" presetClass="entr" presetSubtype="0" fill="hold" nodeType="clickEffect">
                                  <p:stCondLst>
                                    <p:cond delay="0"/>
                                  </p:stCondLst>
                                  <p:childTnLst>
                                    <p:set>
                                      <p:cBhvr>
                                        <p:cTn id="75" dur="1" fill="hold">
                                          <p:stCondLst>
                                            <p:cond delay="0"/>
                                          </p:stCondLst>
                                        </p:cTn>
                                        <p:tgtEl>
                                          <p:spTgt spid="12"/>
                                        </p:tgtEl>
                                        <p:attrNameLst>
                                          <p:attrName>style.visibility</p:attrName>
                                        </p:attrNameLst>
                                      </p:cBhvr>
                                      <p:to>
                                        <p:strVal val="visible"/>
                                      </p:to>
                                    </p:set>
                                    <p:anim calcmode="lin" valueType="num">
                                      <p:cBhvr>
                                        <p:cTn id="76" dur="500" fill="hold"/>
                                        <p:tgtEl>
                                          <p:spTgt spid="12"/>
                                        </p:tgtEl>
                                        <p:attrNameLst>
                                          <p:attrName>ppt_w</p:attrName>
                                        </p:attrNameLst>
                                      </p:cBhvr>
                                      <p:tavLst>
                                        <p:tav tm="0">
                                          <p:val>
                                            <p:fltVal val="0"/>
                                          </p:val>
                                        </p:tav>
                                        <p:tav tm="100000">
                                          <p:val>
                                            <p:strVal val="#ppt_w"/>
                                          </p:val>
                                        </p:tav>
                                      </p:tavLst>
                                    </p:anim>
                                    <p:anim calcmode="lin" valueType="num">
                                      <p:cBhvr>
                                        <p:cTn id="77" dur="500" fill="hold"/>
                                        <p:tgtEl>
                                          <p:spTgt spid="12"/>
                                        </p:tgtEl>
                                        <p:attrNameLst>
                                          <p:attrName>ppt_h</p:attrName>
                                        </p:attrNameLst>
                                      </p:cBhvr>
                                      <p:tavLst>
                                        <p:tav tm="0">
                                          <p:val>
                                            <p:fltVal val="0"/>
                                          </p:val>
                                        </p:tav>
                                        <p:tav tm="100000">
                                          <p:val>
                                            <p:strVal val="#ppt_h"/>
                                          </p:val>
                                        </p:tav>
                                      </p:tavLst>
                                    </p:anim>
                                    <p:animEffect transition="in" filter="fade">
                                      <p:cBhvr>
                                        <p:cTn id="78" dur="500"/>
                                        <p:tgtEl>
                                          <p:spTgt spid="12"/>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53" presetClass="entr" presetSubtype="0" fill="hold" nodeType="clickEffect">
                                  <p:stCondLst>
                                    <p:cond delay="0"/>
                                  </p:stCondLst>
                                  <p:childTnLst>
                                    <p:set>
                                      <p:cBhvr>
                                        <p:cTn id="82" dur="1" fill="hold">
                                          <p:stCondLst>
                                            <p:cond delay="0"/>
                                          </p:stCondLst>
                                        </p:cTn>
                                        <p:tgtEl>
                                          <p:spTgt spid="15"/>
                                        </p:tgtEl>
                                        <p:attrNameLst>
                                          <p:attrName>style.visibility</p:attrName>
                                        </p:attrNameLst>
                                      </p:cBhvr>
                                      <p:to>
                                        <p:strVal val="visible"/>
                                      </p:to>
                                    </p:set>
                                    <p:anim calcmode="lin" valueType="num">
                                      <p:cBhvr>
                                        <p:cTn id="83" dur="500" fill="hold"/>
                                        <p:tgtEl>
                                          <p:spTgt spid="15"/>
                                        </p:tgtEl>
                                        <p:attrNameLst>
                                          <p:attrName>ppt_w</p:attrName>
                                        </p:attrNameLst>
                                      </p:cBhvr>
                                      <p:tavLst>
                                        <p:tav tm="0">
                                          <p:val>
                                            <p:fltVal val="0"/>
                                          </p:val>
                                        </p:tav>
                                        <p:tav tm="100000">
                                          <p:val>
                                            <p:strVal val="#ppt_w"/>
                                          </p:val>
                                        </p:tav>
                                      </p:tavLst>
                                    </p:anim>
                                    <p:anim calcmode="lin" valueType="num">
                                      <p:cBhvr>
                                        <p:cTn id="84" dur="500" fill="hold"/>
                                        <p:tgtEl>
                                          <p:spTgt spid="15"/>
                                        </p:tgtEl>
                                        <p:attrNameLst>
                                          <p:attrName>ppt_h</p:attrName>
                                        </p:attrNameLst>
                                      </p:cBhvr>
                                      <p:tavLst>
                                        <p:tav tm="0">
                                          <p:val>
                                            <p:fltVal val="0"/>
                                          </p:val>
                                        </p:tav>
                                        <p:tav tm="100000">
                                          <p:val>
                                            <p:strVal val="#ppt_h"/>
                                          </p:val>
                                        </p:tav>
                                      </p:tavLst>
                                    </p:anim>
                                    <p:animEffect transition="in" filter="fade">
                                      <p:cBhvr>
                                        <p:cTn id="85" dur="500"/>
                                        <p:tgtEl>
                                          <p:spTgt spid="15"/>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53" presetClass="entr" presetSubtype="0" fill="hold" nodeType="clickEffect">
                                  <p:stCondLst>
                                    <p:cond delay="0"/>
                                  </p:stCondLst>
                                  <p:childTnLst>
                                    <p:set>
                                      <p:cBhvr>
                                        <p:cTn id="89" dur="1" fill="hold">
                                          <p:stCondLst>
                                            <p:cond delay="0"/>
                                          </p:stCondLst>
                                        </p:cTn>
                                        <p:tgtEl>
                                          <p:spTgt spid="5"/>
                                        </p:tgtEl>
                                        <p:attrNameLst>
                                          <p:attrName>style.visibility</p:attrName>
                                        </p:attrNameLst>
                                      </p:cBhvr>
                                      <p:to>
                                        <p:strVal val="visible"/>
                                      </p:to>
                                    </p:set>
                                    <p:anim calcmode="lin" valueType="num">
                                      <p:cBhvr>
                                        <p:cTn id="90" dur="500" fill="hold"/>
                                        <p:tgtEl>
                                          <p:spTgt spid="5"/>
                                        </p:tgtEl>
                                        <p:attrNameLst>
                                          <p:attrName>ppt_w</p:attrName>
                                        </p:attrNameLst>
                                      </p:cBhvr>
                                      <p:tavLst>
                                        <p:tav tm="0">
                                          <p:val>
                                            <p:fltVal val="0"/>
                                          </p:val>
                                        </p:tav>
                                        <p:tav tm="100000">
                                          <p:val>
                                            <p:strVal val="#ppt_w"/>
                                          </p:val>
                                        </p:tav>
                                      </p:tavLst>
                                    </p:anim>
                                    <p:anim calcmode="lin" valueType="num">
                                      <p:cBhvr>
                                        <p:cTn id="91" dur="500" fill="hold"/>
                                        <p:tgtEl>
                                          <p:spTgt spid="5"/>
                                        </p:tgtEl>
                                        <p:attrNameLst>
                                          <p:attrName>ppt_h</p:attrName>
                                        </p:attrNameLst>
                                      </p:cBhvr>
                                      <p:tavLst>
                                        <p:tav tm="0">
                                          <p:val>
                                            <p:fltVal val="0"/>
                                          </p:val>
                                        </p:tav>
                                        <p:tav tm="100000">
                                          <p:val>
                                            <p:strVal val="#ppt_h"/>
                                          </p:val>
                                        </p:tav>
                                      </p:tavLst>
                                    </p:anim>
                                    <p:animEffect transition="in" filter="fade">
                                      <p:cBhvr>
                                        <p:cTn id="92" dur="500"/>
                                        <p:tgtEl>
                                          <p:spTgt spid="5"/>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53" presetClass="entr" presetSubtype="0" fill="hold" nodeType="clickEffect">
                                  <p:stCondLst>
                                    <p:cond delay="0"/>
                                  </p:stCondLst>
                                  <p:childTnLst>
                                    <p:set>
                                      <p:cBhvr>
                                        <p:cTn id="96" dur="1" fill="hold">
                                          <p:stCondLst>
                                            <p:cond delay="0"/>
                                          </p:stCondLst>
                                        </p:cTn>
                                        <p:tgtEl>
                                          <p:spTgt spid="3"/>
                                        </p:tgtEl>
                                        <p:attrNameLst>
                                          <p:attrName>style.visibility</p:attrName>
                                        </p:attrNameLst>
                                      </p:cBhvr>
                                      <p:to>
                                        <p:strVal val="visible"/>
                                      </p:to>
                                    </p:set>
                                    <p:anim calcmode="lin" valueType="num">
                                      <p:cBhvr>
                                        <p:cTn id="97" dur="500" fill="hold"/>
                                        <p:tgtEl>
                                          <p:spTgt spid="3"/>
                                        </p:tgtEl>
                                        <p:attrNameLst>
                                          <p:attrName>ppt_w</p:attrName>
                                        </p:attrNameLst>
                                      </p:cBhvr>
                                      <p:tavLst>
                                        <p:tav tm="0">
                                          <p:val>
                                            <p:fltVal val="0"/>
                                          </p:val>
                                        </p:tav>
                                        <p:tav tm="100000">
                                          <p:val>
                                            <p:strVal val="#ppt_w"/>
                                          </p:val>
                                        </p:tav>
                                      </p:tavLst>
                                    </p:anim>
                                    <p:anim calcmode="lin" valueType="num">
                                      <p:cBhvr>
                                        <p:cTn id="98" dur="500" fill="hold"/>
                                        <p:tgtEl>
                                          <p:spTgt spid="3"/>
                                        </p:tgtEl>
                                        <p:attrNameLst>
                                          <p:attrName>ppt_h</p:attrName>
                                        </p:attrNameLst>
                                      </p:cBhvr>
                                      <p:tavLst>
                                        <p:tav tm="0">
                                          <p:val>
                                            <p:fltVal val="0"/>
                                          </p:val>
                                        </p:tav>
                                        <p:tav tm="100000">
                                          <p:val>
                                            <p:strVal val="#ppt_h"/>
                                          </p:val>
                                        </p:tav>
                                      </p:tavLst>
                                    </p:anim>
                                    <p:animEffect transition="in" filter="fade">
                                      <p:cBhvr>
                                        <p:cTn id="99" dur="500"/>
                                        <p:tgtEl>
                                          <p:spTgt spid="3"/>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53" presetClass="entr" presetSubtype="0" fill="hold" nodeType="clickEffect">
                                  <p:stCondLst>
                                    <p:cond delay="0"/>
                                  </p:stCondLst>
                                  <p:childTnLst>
                                    <p:set>
                                      <p:cBhvr>
                                        <p:cTn id="103" dur="1" fill="hold">
                                          <p:stCondLst>
                                            <p:cond delay="0"/>
                                          </p:stCondLst>
                                        </p:cTn>
                                        <p:tgtEl>
                                          <p:spTgt spid="2"/>
                                        </p:tgtEl>
                                        <p:attrNameLst>
                                          <p:attrName>style.visibility</p:attrName>
                                        </p:attrNameLst>
                                      </p:cBhvr>
                                      <p:to>
                                        <p:strVal val="visible"/>
                                      </p:to>
                                    </p:set>
                                    <p:anim calcmode="lin" valueType="num">
                                      <p:cBhvr>
                                        <p:cTn id="104" dur="500" fill="hold"/>
                                        <p:tgtEl>
                                          <p:spTgt spid="2"/>
                                        </p:tgtEl>
                                        <p:attrNameLst>
                                          <p:attrName>ppt_w</p:attrName>
                                        </p:attrNameLst>
                                      </p:cBhvr>
                                      <p:tavLst>
                                        <p:tav tm="0">
                                          <p:val>
                                            <p:fltVal val="0"/>
                                          </p:val>
                                        </p:tav>
                                        <p:tav tm="100000">
                                          <p:val>
                                            <p:strVal val="#ppt_w"/>
                                          </p:val>
                                        </p:tav>
                                      </p:tavLst>
                                    </p:anim>
                                    <p:anim calcmode="lin" valueType="num">
                                      <p:cBhvr>
                                        <p:cTn id="105" dur="500" fill="hold"/>
                                        <p:tgtEl>
                                          <p:spTgt spid="2"/>
                                        </p:tgtEl>
                                        <p:attrNameLst>
                                          <p:attrName>ppt_h</p:attrName>
                                        </p:attrNameLst>
                                      </p:cBhvr>
                                      <p:tavLst>
                                        <p:tav tm="0">
                                          <p:val>
                                            <p:fltVal val="0"/>
                                          </p:val>
                                        </p:tav>
                                        <p:tav tm="100000">
                                          <p:val>
                                            <p:strVal val="#ppt_h"/>
                                          </p:val>
                                        </p:tav>
                                      </p:tavLst>
                                    </p:anim>
                                    <p:animEffect transition="in" filter="fade">
                                      <p:cBhvr>
                                        <p:cTn id="106" dur="500"/>
                                        <p:tgtEl>
                                          <p:spTgt spid="2"/>
                                        </p:tgtEl>
                                      </p:cBhvr>
                                    </p:animEffec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53" presetClass="entr" presetSubtype="0" fill="hold" nodeType="clickEffect">
                                  <p:stCondLst>
                                    <p:cond delay="0"/>
                                  </p:stCondLst>
                                  <p:childTnLst>
                                    <p:set>
                                      <p:cBhvr>
                                        <p:cTn id="110" dur="1" fill="hold">
                                          <p:stCondLst>
                                            <p:cond delay="0"/>
                                          </p:stCondLst>
                                        </p:cTn>
                                        <p:tgtEl>
                                          <p:spTgt spid="8"/>
                                        </p:tgtEl>
                                        <p:attrNameLst>
                                          <p:attrName>style.visibility</p:attrName>
                                        </p:attrNameLst>
                                      </p:cBhvr>
                                      <p:to>
                                        <p:strVal val="visible"/>
                                      </p:to>
                                    </p:set>
                                    <p:anim calcmode="lin" valueType="num">
                                      <p:cBhvr>
                                        <p:cTn id="111" dur="500" fill="hold"/>
                                        <p:tgtEl>
                                          <p:spTgt spid="8"/>
                                        </p:tgtEl>
                                        <p:attrNameLst>
                                          <p:attrName>ppt_w</p:attrName>
                                        </p:attrNameLst>
                                      </p:cBhvr>
                                      <p:tavLst>
                                        <p:tav tm="0">
                                          <p:val>
                                            <p:fltVal val="0"/>
                                          </p:val>
                                        </p:tav>
                                        <p:tav tm="100000">
                                          <p:val>
                                            <p:strVal val="#ppt_w"/>
                                          </p:val>
                                        </p:tav>
                                      </p:tavLst>
                                    </p:anim>
                                    <p:anim calcmode="lin" valueType="num">
                                      <p:cBhvr>
                                        <p:cTn id="112" dur="500" fill="hold"/>
                                        <p:tgtEl>
                                          <p:spTgt spid="8"/>
                                        </p:tgtEl>
                                        <p:attrNameLst>
                                          <p:attrName>ppt_h</p:attrName>
                                        </p:attrNameLst>
                                      </p:cBhvr>
                                      <p:tavLst>
                                        <p:tav tm="0">
                                          <p:val>
                                            <p:fltVal val="0"/>
                                          </p:val>
                                        </p:tav>
                                        <p:tav tm="100000">
                                          <p:val>
                                            <p:strVal val="#ppt_h"/>
                                          </p:val>
                                        </p:tav>
                                      </p:tavLst>
                                    </p:anim>
                                    <p:animEffect transition="in" filter="fade">
                                      <p:cBhvr>
                                        <p:cTn id="113" dur="500"/>
                                        <p:tgtEl>
                                          <p:spTgt spid="8"/>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53" presetClass="entr" presetSubtype="0" fill="hold" nodeType="clickEffect">
                                  <p:stCondLst>
                                    <p:cond delay="0"/>
                                  </p:stCondLst>
                                  <p:childTnLst>
                                    <p:set>
                                      <p:cBhvr>
                                        <p:cTn id="117" dur="1" fill="hold">
                                          <p:stCondLst>
                                            <p:cond delay="0"/>
                                          </p:stCondLst>
                                        </p:cTn>
                                        <p:tgtEl>
                                          <p:spTgt spid="14"/>
                                        </p:tgtEl>
                                        <p:attrNameLst>
                                          <p:attrName>style.visibility</p:attrName>
                                        </p:attrNameLst>
                                      </p:cBhvr>
                                      <p:to>
                                        <p:strVal val="visible"/>
                                      </p:to>
                                    </p:set>
                                    <p:anim calcmode="lin" valueType="num">
                                      <p:cBhvr>
                                        <p:cTn id="118" dur="500" fill="hold"/>
                                        <p:tgtEl>
                                          <p:spTgt spid="14"/>
                                        </p:tgtEl>
                                        <p:attrNameLst>
                                          <p:attrName>ppt_w</p:attrName>
                                        </p:attrNameLst>
                                      </p:cBhvr>
                                      <p:tavLst>
                                        <p:tav tm="0">
                                          <p:val>
                                            <p:fltVal val="0"/>
                                          </p:val>
                                        </p:tav>
                                        <p:tav tm="100000">
                                          <p:val>
                                            <p:strVal val="#ppt_w"/>
                                          </p:val>
                                        </p:tav>
                                      </p:tavLst>
                                    </p:anim>
                                    <p:anim calcmode="lin" valueType="num">
                                      <p:cBhvr>
                                        <p:cTn id="119" dur="500" fill="hold"/>
                                        <p:tgtEl>
                                          <p:spTgt spid="14"/>
                                        </p:tgtEl>
                                        <p:attrNameLst>
                                          <p:attrName>ppt_h</p:attrName>
                                        </p:attrNameLst>
                                      </p:cBhvr>
                                      <p:tavLst>
                                        <p:tav tm="0">
                                          <p:val>
                                            <p:fltVal val="0"/>
                                          </p:val>
                                        </p:tav>
                                        <p:tav tm="100000">
                                          <p:val>
                                            <p:strVal val="#ppt_h"/>
                                          </p:val>
                                        </p:tav>
                                      </p:tavLst>
                                    </p:anim>
                                    <p:animEffect transition="in" filter="fade">
                                      <p:cBhvr>
                                        <p:cTn id="1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animBg="1"/>
      <p:bldP spid="45059" grpId="0" build="p" animBg="1"/>
      <p:bldP spid="45084" grpId="0"/>
      <p:bldP spid="4506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95536" y="0"/>
            <a:ext cx="8229600" cy="828390"/>
          </a:xfrm>
        </p:spPr>
        <p:txBody>
          <a:bodyPr/>
          <a:lstStyle/>
          <a:p>
            <a:r>
              <a:rPr lang="ru-RU" altLang="ru-RU" b="1" dirty="0" smtClean="0">
                <a:solidFill>
                  <a:srgbClr val="C00000"/>
                </a:solidFill>
                <a:effectLst/>
                <a:latin typeface="Times New Roman" panose="02020603050405020304" pitchFamily="18" charset="0"/>
              </a:rPr>
              <a:t>Заклёпки </a:t>
            </a:r>
            <a:r>
              <a:rPr lang="ru-RU" altLang="ru-RU" b="1" dirty="0">
                <a:solidFill>
                  <a:srgbClr val="C00000"/>
                </a:solidFill>
                <a:effectLst/>
                <a:latin typeface="Times New Roman" panose="02020603050405020304" pitchFamily="18" charset="0"/>
              </a:rPr>
              <a:t>ЦАГИ</a:t>
            </a:r>
            <a:r>
              <a:rPr lang="ru-RU" altLang="ru-RU" b="1" dirty="0">
                <a:solidFill>
                  <a:srgbClr val="C00000"/>
                </a:solidFill>
                <a:effectLst/>
              </a:rPr>
              <a:t> </a:t>
            </a:r>
          </a:p>
        </p:txBody>
      </p:sp>
      <p:pic>
        <p:nvPicPr>
          <p:cNvPr id="37890" name="Picture 2" descr="http://konspekta.net/poisk-ruru/baza12/2762896201042.files/image00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4764"/>
            <a:ext cx="4761249" cy="4380959"/>
          </a:xfrm>
          <a:prstGeom prst="rect">
            <a:avLst/>
          </a:prstGeom>
          <a:noFill/>
          <a:extLst>
            <a:ext uri="{909E8E84-426E-40DD-AFC4-6F175D3DCCD1}">
              <a14:hiddenFill xmlns:a14="http://schemas.microsoft.com/office/drawing/2010/main">
                <a:solidFill>
                  <a:srgbClr val="FFFFFF"/>
                </a:solidFill>
              </a14:hiddenFill>
            </a:ext>
          </a:extLst>
        </p:spPr>
      </p:pic>
      <p:sp>
        <p:nvSpPr>
          <p:cNvPr id="58371" name="Text Box 3"/>
          <p:cNvSpPr txBox="1">
            <a:spLocks noChangeArrowheads="1"/>
          </p:cNvSpPr>
          <p:nvPr/>
        </p:nvSpPr>
        <p:spPr bwMode="auto">
          <a:xfrm>
            <a:off x="4175956" y="1139661"/>
            <a:ext cx="4860540" cy="4711163"/>
          </a:xfrm>
          <a:prstGeom prst="rect">
            <a:avLst/>
          </a:prstGeom>
          <a:solidFill>
            <a:srgbClr val="FFFFCC"/>
          </a:solidFill>
          <a:ln>
            <a:noFill/>
          </a:ln>
          <a:effectLst/>
          <a:extLst/>
        </p:spPr>
        <p:txBody>
          <a:bodyPr wrap="square" lIns="90000" tIns="46800" rIns="90000" bIns="46800">
            <a:spAutoFit/>
          </a:bodyPr>
          <a:lstStyle/>
          <a:p>
            <a:pPr>
              <a:spcBef>
                <a:spcPct val="50000"/>
              </a:spcBef>
            </a:pPr>
            <a:r>
              <a:rPr lang="ru-RU" altLang="ru-RU" sz="2400" b="1" dirty="0" smtClean="0">
                <a:solidFill>
                  <a:srgbClr val="FF0000"/>
                </a:solidFill>
                <a:latin typeface="Times New Roman" panose="02020603050405020304" pitchFamily="18" charset="0"/>
              </a:rPr>
              <a:t>Заклёпки </a:t>
            </a:r>
            <a:r>
              <a:rPr lang="ru-RU" altLang="ru-RU" sz="2400" b="1" dirty="0">
                <a:solidFill>
                  <a:srgbClr val="FF0000"/>
                </a:solidFill>
                <a:latin typeface="Times New Roman" panose="02020603050405020304" pitchFamily="18" charset="0"/>
              </a:rPr>
              <a:t>ЦАГИ</a:t>
            </a:r>
            <a:r>
              <a:rPr lang="ru-RU" altLang="ru-RU" sz="2400" b="1" dirty="0">
                <a:latin typeface="Times New Roman" panose="02020603050405020304" pitchFamily="18" charset="0"/>
              </a:rPr>
              <a:t>, как и заклепки с сердечниками, состоят из двух частей: </a:t>
            </a:r>
            <a:r>
              <a:rPr lang="ru-RU" altLang="ru-RU" sz="2400" b="1" dirty="0">
                <a:solidFill>
                  <a:srgbClr val="0000D0"/>
                </a:solidFill>
                <a:latin typeface="Times New Roman" panose="02020603050405020304" pitchFamily="18" charset="0"/>
              </a:rPr>
              <a:t>пистона</a:t>
            </a:r>
            <a:r>
              <a:rPr lang="ru-RU" altLang="ru-RU" sz="2400" b="1" dirty="0">
                <a:latin typeface="Times New Roman" panose="02020603050405020304" pitchFamily="18" charset="0"/>
              </a:rPr>
              <a:t> </a:t>
            </a:r>
            <a:r>
              <a:rPr lang="ru-RU" altLang="ru-RU" sz="2400" b="1" dirty="0" smtClean="0">
                <a:solidFill>
                  <a:srgbClr val="FF0000"/>
                </a:solidFill>
                <a:latin typeface="Times New Roman" panose="02020603050405020304" pitchFamily="18" charset="0"/>
              </a:rPr>
              <a:t>1</a:t>
            </a:r>
            <a:r>
              <a:rPr lang="ru-RU" altLang="ru-RU" sz="2400" b="1" dirty="0" smtClean="0">
                <a:latin typeface="Times New Roman" panose="02020603050405020304" pitchFamily="18" charset="0"/>
              </a:rPr>
              <a:t> и </a:t>
            </a:r>
            <a:r>
              <a:rPr lang="ru-RU" altLang="ru-RU" sz="2400" b="1" dirty="0" smtClean="0">
                <a:solidFill>
                  <a:srgbClr val="0000D0"/>
                </a:solidFill>
                <a:latin typeface="Times New Roman" panose="02020603050405020304" pitchFamily="18" charset="0"/>
              </a:rPr>
              <a:t>сердечника</a:t>
            </a:r>
            <a:r>
              <a:rPr lang="ru-RU" altLang="ru-RU" sz="2400" b="1" dirty="0" smtClean="0">
                <a:latin typeface="Times New Roman" panose="02020603050405020304" pitchFamily="18" charset="0"/>
              </a:rPr>
              <a:t> </a:t>
            </a:r>
            <a:r>
              <a:rPr lang="ru-RU" altLang="ru-RU" sz="2400" b="1" dirty="0" smtClean="0">
                <a:solidFill>
                  <a:srgbClr val="FF0000"/>
                </a:solidFill>
                <a:latin typeface="Times New Roman" panose="02020603050405020304" pitchFamily="18" charset="0"/>
              </a:rPr>
              <a:t>2 </a:t>
            </a:r>
            <a:r>
              <a:rPr lang="ru-RU" sz="2400" b="1" i="1" dirty="0">
                <a:latin typeface="Times New Roman" panose="02020603050405020304" pitchFamily="18" charset="0"/>
                <a:cs typeface="Times New Roman" panose="02020603050405020304" pitchFamily="18" charset="0"/>
              </a:rPr>
              <a:t>(из стали ЗОХМА</a:t>
            </a:r>
            <a:r>
              <a:rPr lang="ru-RU" sz="2400" b="1" i="1" dirty="0" smtClean="0">
                <a:latin typeface="Times New Roman" panose="02020603050405020304" pitchFamily="18" charset="0"/>
                <a:cs typeface="Times New Roman" panose="02020603050405020304" pitchFamily="18" charset="0"/>
              </a:rPr>
              <a:t>)</a:t>
            </a:r>
            <a:r>
              <a:rPr lang="ru-RU" altLang="ru-RU" sz="2400" b="1" dirty="0" smtClean="0">
                <a:latin typeface="Times New Roman" panose="02020603050405020304" pitchFamily="18" charset="0"/>
                <a:cs typeface="Times New Roman" panose="02020603050405020304" pitchFamily="18" charset="0"/>
              </a:rPr>
              <a:t>, </a:t>
            </a:r>
            <a:r>
              <a:rPr lang="ru-RU" altLang="ru-RU" sz="2400" b="1" dirty="0">
                <a:latin typeface="Times New Roman" panose="02020603050405020304" pitchFamily="18" charset="0"/>
              </a:rPr>
              <a:t>который закаливается. </a:t>
            </a:r>
            <a:endParaRPr lang="ru-RU" altLang="ru-RU" sz="2400" b="1" dirty="0" smtClean="0">
              <a:latin typeface="Times New Roman" panose="02020603050405020304" pitchFamily="18" charset="0"/>
            </a:endParaRPr>
          </a:p>
          <a:p>
            <a:pPr>
              <a:spcBef>
                <a:spcPct val="50000"/>
              </a:spcBef>
            </a:pPr>
            <a:r>
              <a:rPr lang="ru-RU" altLang="ru-RU" sz="2400" b="1" dirty="0" smtClean="0">
                <a:solidFill>
                  <a:srgbClr val="006600"/>
                </a:solidFill>
                <a:latin typeface="Times New Roman" panose="02020603050405020304" pitchFamily="18" charset="0"/>
              </a:rPr>
              <a:t>Пистон </a:t>
            </a:r>
            <a:r>
              <a:rPr lang="ru-RU" altLang="ru-RU" sz="2400" b="1" dirty="0">
                <a:solidFill>
                  <a:srgbClr val="006600"/>
                </a:solidFill>
                <a:latin typeface="Times New Roman" panose="02020603050405020304" pitchFamily="18" charset="0"/>
              </a:rPr>
              <a:t>с сердечником вставляют в отверстие, а затем ударами молотка забивают сердечник в пистон, у которого при этом отгибаются подрезанные концы, образующие </a:t>
            </a:r>
            <a:r>
              <a:rPr lang="ru-RU" altLang="ru-RU" sz="2400" b="1" dirty="0">
                <a:solidFill>
                  <a:srgbClr val="0000D0"/>
                </a:solidFill>
                <a:latin typeface="Times New Roman" panose="02020603050405020304" pitchFamily="18" charset="0"/>
              </a:rPr>
              <a:t>замыкающую </a:t>
            </a:r>
            <a:r>
              <a:rPr lang="ru-RU" altLang="ru-RU" sz="2400" b="1" dirty="0" smtClean="0">
                <a:solidFill>
                  <a:srgbClr val="0000D0"/>
                </a:solidFill>
                <a:latin typeface="Times New Roman" panose="02020603050405020304" pitchFamily="18" charset="0"/>
              </a:rPr>
              <a:t>головку</a:t>
            </a:r>
            <a:r>
              <a:rPr lang="ru-RU" altLang="ru-RU" sz="2400" b="1" dirty="0" smtClean="0">
                <a:latin typeface="Times New Roman" panose="02020603050405020304" pitchFamily="18" charset="0"/>
              </a:rPr>
              <a:t> </a:t>
            </a:r>
            <a:r>
              <a:rPr lang="ru-RU" altLang="ru-RU" sz="2400" b="1" dirty="0" smtClean="0">
                <a:solidFill>
                  <a:srgbClr val="FF0000"/>
                </a:solidFill>
                <a:latin typeface="Times New Roman" panose="02020603050405020304" pitchFamily="18" charset="0"/>
              </a:rPr>
              <a:t>3</a:t>
            </a:r>
            <a:r>
              <a:rPr lang="ru-RU" altLang="ru-RU" sz="2400" b="1" dirty="0" smtClean="0">
                <a:latin typeface="Times New Roman" panose="02020603050405020304" pitchFamily="18" charset="0"/>
              </a:rPr>
              <a:t>. </a:t>
            </a:r>
            <a:endParaRPr lang="ru-RU" altLang="ru-RU" sz="2400" b="1" dirty="0">
              <a:latin typeface="Times New Roman" panose="02020603050405020304" pitchFamily="18" charset="0"/>
            </a:endParaRPr>
          </a:p>
        </p:txBody>
      </p:sp>
      <p:sp>
        <p:nvSpPr>
          <p:cNvPr id="3" name="Прямоугольник 2"/>
          <p:cNvSpPr/>
          <p:nvPr/>
        </p:nvSpPr>
        <p:spPr>
          <a:xfrm>
            <a:off x="719572" y="4905164"/>
            <a:ext cx="2890638" cy="523220"/>
          </a:xfrm>
          <a:prstGeom prst="rect">
            <a:avLst/>
          </a:prstGeom>
          <a:solidFill>
            <a:schemeClr val="bg2">
              <a:lumMod val="40000"/>
              <a:lumOff val="60000"/>
            </a:schemeClr>
          </a:solidFill>
        </p:spPr>
        <p:txBody>
          <a:bodyPr wrap="square">
            <a:spAutoFit/>
          </a:bodyPr>
          <a:lstStyle/>
          <a:p>
            <a:pPr algn="ctr"/>
            <a:r>
              <a:rPr lang="ru-RU" altLang="ru-RU" sz="2800" b="1" dirty="0">
                <a:solidFill>
                  <a:srgbClr val="0000D0"/>
                </a:solidFill>
                <a:latin typeface="Times New Roman" panose="02020603050405020304" pitchFamily="18" charset="0"/>
              </a:rPr>
              <a:t>Заклёпки ЦАГИ</a:t>
            </a:r>
            <a:endParaRPr lang="ru-RU" sz="2800" dirty="0">
              <a:solidFill>
                <a:srgbClr val="0000D0"/>
              </a:solidFill>
            </a:endParaRPr>
          </a:p>
        </p:txBody>
      </p:sp>
    </p:spTree>
    <p:extLst>
      <p:ext uri="{BB962C8B-B14F-4D97-AF65-F5344CB8AC3E}">
        <p14:creationId xmlns:p14="http://schemas.microsoft.com/office/powerpoint/2010/main" val="239753224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565150" y="33735"/>
            <a:ext cx="8229600" cy="744538"/>
          </a:xfrm>
        </p:spPr>
        <p:txBody>
          <a:bodyPr/>
          <a:lstStyle/>
          <a:p>
            <a:r>
              <a:rPr lang="ru-RU" altLang="ru-RU" sz="4000" b="1" dirty="0">
                <a:solidFill>
                  <a:srgbClr val="C00000"/>
                </a:solidFill>
                <a:effectLst/>
                <a:latin typeface="Times New Roman" panose="02020603050405020304" pitchFamily="18" charset="0"/>
              </a:rPr>
              <a:t>Материалы для заклёпок</a:t>
            </a:r>
            <a:r>
              <a:rPr lang="ru-RU" altLang="ru-RU" sz="4000" dirty="0">
                <a:solidFill>
                  <a:srgbClr val="C00000"/>
                </a:solidFill>
                <a:effectLst/>
              </a:rPr>
              <a:t> </a:t>
            </a:r>
          </a:p>
        </p:txBody>
      </p:sp>
      <p:sp>
        <p:nvSpPr>
          <p:cNvPr id="52241" name="Text Box 17"/>
          <p:cNvSpPr txBox="1">
            <a:spLocks noChangeArrowheads="1"/>
          </p:cNvSpPr>
          <p:nvPr/>
        </p:nvSpPr>
        <p:spPr bwMode="auto">
          <a:xfrm>
            <a:off x="234070" y="5388578"/>
            <a:ext cx="8712967" cy="1110177"/>
          </a:xfrm>
          <a:prstGeom prst="rect">
            <a:avLst/>
          </a:prstGeom>
          <a:solidFill>
            <a:srgbClr val="FFFFCC"/>
          </a:solidFill>
          <a:ln>
            <a:noFill/>
          </a:ln>
          <a:effectLst/>
          <a:extLst/>
        </p:spPr>
        <p:txBody>
          <a:bodyPr wrap="square" lIns="90000" tIns="46800" rIns="90000" bIns="46800">
            <a:spAutoFit/>
          </a:bodyPr>
          <a:lstStyle/>
          <a:p>
            <a:pPr algn="ctr">
              <a:spcBef>
                <a:spcPts val="0"/>
              </a:spcBef>
            </a:pPr>
            <a:r>
              <a:rPr lang="ru-RU" altLang="ru-RU" sz="2200" b="1" dirty="0" smtClean="0">
                <a:solidFill>
                  <a:srgbClr val="0000D0"/>
                </a:solidFill>
              </a:rPr>
              <a:t>Заклёпки </a:t>
            </a:r>
            <a:r>
              <a:rPr lang="ru-RU" altLang="ru-RU" sz="2200" b="1" dirty="0">
                <a:solidFill>
                  <a:srgbClr val="0000D0"/>
                </a:solidFill>
              </a:rPr>
              <a:t>бывают различных размеров и изготавливаются из различных материалов: </a:t>
            </a:r>
            <a:endParaRPr lang="ru-RU" altLang="ru-RU" sz="2200" b="1" dirty="0" smtClean="0">
              <a:solidFill>
                <a:srgbClr val="0000D0"/>
              </a:solidFill>
            </a:endParaRPr>
          </a:p>
          <a:p>
            <a:pPr algn="ctr">
              <a:spcBef>
                <a:spcPts val="0"/>
              </a:spcBef>
            </a:pPr>
            <a:r>
              <a:rPr lang="ru-RU" altLang="ru-RU" sz="2200" b="1" dirty="0" smtClean="0">
                <a:solidFill>
                  <a:srgbClr val="FF0000"/>
                </a:solidFill>
              </a:rPr>
              <a:t>меди</a:t>
            </a:r>
            <a:r>
              <a:rPr lang="ru-RU" altLang="ru-RU" sz="2200" b="1" dirty="0">
                <a:solidFill>
                  <a:srgbClr val="FF0000"/>
                </a:solidFill>
              </a:rPr>
              <a:t>, латуни, алюминия, стали, нержавеющей </a:t>
            </a:r>
            <a:r>
              <a:rPr lang="ru-RU" altLang="ru-RU" sz="2200" b="1" dirty="0" smtClean="0">
                <a:solidFill>
                  <a:srgbClr val="FF0000"/>
                </a:solidFill>
              </a:rPr>
              <a:t>стали.</a:t>
            </a:r>
            <a:endParaRPr lang="ru-RU" altLang="ru-RU" sz="2200" b="1" dirty="0">
              <a:solidFill>
                <a:srgbClr val="FF0000"/>
              </a:solidFill>
            </a:endParaRPr>
          </a:p>
        </p:txBody>
      </p:sp>
      <p:pic>
        <p:nvPicPr>
          <p:cNvPr id="52242" name="Picture 18" descr="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10" y="876697"/>
            <a:ext cx="3599003" cy="2700114"/>
          </a:xfrm>
          <a:prstGeom prst="rect">
            <a:avLst/>
          </a:prstGeom>
          <a:noFill/>
          <a:extLst>
            <a:ext uri="{909E8E84-426E-40DD-AFC4-6F175D3DCCD1}">
              <a14:hiddenFill xmlns:a14="http://schemas.microsoft.com/office/drawing/2010/main">
                <a:solidFill>
                  <a:srgbClr val="FFFFFF"/>
                </a:solidFill>
              </a14:hiddenFill>
            </a:ext>
          </a:extLst>
        </p:spPr>
      </p:pic>
      <p:pic>
        <p:nvPicPr>
          <p:cNvPr id="52243" name="Picture 19"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2751" y="2060848"/>
            <a:ext cx="3042350" cy="2286459"/>
          </a:xfrm>
          <a:prstGeom prst="rect">
            <a:avLst/>
          </a:prstGeom>
          <a:noFill/>
          <a:extLst>
            <a:ext uri="{909E8E84-426E-40DD-AFC4-6F175D3DCCD1}">
              <a14:hiddenFill xmlns:a14="http://schemas.microsoft.com/office/drawing/2010/main">
                <a:solidFill>
                  <a:srgbClr val="FFFFFF"/>
                </a:solidFill>
              </a14:hiddenFill>
            </a:ext>
          </a:extLst>
        </p:spPr>
      </p:pic>
      <p:pic>
        <p:nvPicPr>
          <p:cNvPr id="52244" name="Picture 20" descr="S1_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3038" y="2816932"/>
            <a:ext cx="2634015" cy="2334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4345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58975" y="0"/>
            <a:ext cx="8686800" cy="1034752"/>
          </a:xfrm>
        </p:spPr>
        <p:txBody>
          <a:bodyPr>
            <a:normAutofit/>
          </a:bodyPr>
          <a:lstStyle/>
          <a:p>
            <a:pPr algn="ctr"/>
            <a:r>
              <a:rPr lang="ru-RU" altLang="ru-RU" sz="2800" b="1" dirty="0">
                <a:solidFill>
                  <a:srgbClr val="C00000"/>
                </a:solidFill>
              </a:rPr>
              <a:t>К материалу </a:t>
            </a:r>
            <a:r>
              <a:rPr lang="ru-RU" altLang="ru-RU" sz="2800" b="1" dirty="0" smtClean="0">
                <a:solidFill>
                  <a:srgbClr val="C00000"/>
                </a:solidFill>
              </a:rPr>
              <a:t>заклёпок </a:t>
            </a:r>
            <a:r>
              <a:rPr lang="ru-RU" altLang="ru-RU" sz="2800" b="1" dirty="0">
                <a:solidFill>
                  <a:srgbClr val="C00000"/>
                </a:solidFill>
              </a:rPr>
              <a:t>предъявляются следующие требования</a:t>
            </a:r>
            <a:r>
              <a:rPr lang="ru-RU" altLang="ru-RU" sz="2800" b="1" dirty="0" smtClean="0">
                <a:solidFill>
                  <a:srgbClr val="C00000"/>
                </a:solidFill>
              </a:rPr>
              <a:t>:</a:t>
            </a:r>
            <a:endParaRPr lang="ru-RU" altLang="ru-RU" sz="2800" b="1" dirty="0">
              <a:solidFill>
                <a:srgbClr val="C00000"/>
              </a:solidFill>
            </a:endParaRPr>
          </a:p>
        </p:txBody>
      </p:sp>
      <p:sp>
        <p:nvSpPr>
          <p:cNvPr id="40963" name="Rectangle 3"/>
          <p:cNvSpPr>
            <a:spLocks noGrp="1" noChangeArrowheads="1"/>
          </p:cNvSpPr>
          <p:nvPr>
            <p:ph type="body" idx="1"/>
          </p:nvPr>
        </p:nvSpPr>
        <p:spPr>
          <a:xfrm>
            <a:off x="36736" y="1034752"/>
            <a:ext cx="9078687" cy="3618384"/>
          </a:xfrm>
          <a:solidFill>
            <a:srgbClr val="CCFFCC"/>
          </a:solidFill>
        </p:spPr>
        <p:txBody>
          <a:bodyPr>
            <a:normAutofit/>
          </a:bodyPr>
          <a:lstStyle/>
          <a:p>
            <a:pPr>
              <a:lnSpc>
                <a:spcPct val="110000"/>
              </a:lnSpc>
              <a:spcBef>
                <a:spcPts val="600"/>
              </a:spcBef>
              <a:spcAft>
                <a:spcPts val="600"/>
              </a:spcAft>
              <a:buClr>
                <a:srgbClr val="FF0000"/>
              </a:buClr>
              <a:buSzPct val="100000"/>
              <a:buFont typeface="Wingdings" panose="05000000000000000000" pitchFamily="2" charset="2"/>
              <a:buChar char="Ø"/>
            </a:pPr>
            <a:r>
              <a:rPr lang="ru-RU" altLang="ru-RU" sz="2400" b="1" dirty="0">
                <a:solidFill>
                  <a:srgbClr val="0000D0"/>
                </a:solidFill>
              </a:rPr>
              <a:t>высокая пластичность</a:t>
            </a:r>
            <a:r>
              <a:rPr lang="ru-RU" altLang="ru-RU" sz="2400" dirty="0">
                <a:solidFill>
                  <a:srgbClr val="0000D0"/>
                </a:solidFill>
              </a:rPr>
              <a:t> </a:t>
            </a:r>
            <a:r>
              <a:rPr lang="ru-RU" altLang="ru-RU" sz="2400" dirty="0"/>
              <a:t>для облегчения процесса клепки;</a:t>
            </a:r>
          </a:p>
          <a:p>
            <a:pPr>
              <a:lnSpc>
                <a:spcPct val="110000"/>
              </a:lnSpc>
              <a:spcBef>
                <a:spcPts val="600"/>
              </a:spcBef>
              <a:spcAft>
                <a:spcPts val="600"/>
              </a:spcAft>
              <a:buClr>
                <a:srgbClr val="FF0000"/>
              </a:buClr>
              <a:buSzPct val="100000"/>
              <a:buFont typeface="Wingdings" panose="05000000000000000000" pitchFamily="2" charset="2"/>
              <a:buChar char="Ø"/>
            </a:pPr>
            <a:r>
              <a:rPr lang="ru-RU" altLang="ru-RU" sz="2400" b="1" dirty="0">
                <a:solidFill>
                  <a:srgbClr val="0000D0"/>
                </a:solidFill>
              </a:rPr>
              <a:t>одинаковый температурный коэффициент расширения</a:t>
            </a:r>
            <a:r>
              <a:rPr lang="ru-RU" altLang="ru-RU" sz="2400" dirty="0">
                <a:solidFill>
                  <a:srgbClr val="0000D0"/>
                </a:solidFill>
              </a:rPr>
              <a:t> </a:t>
            </a:r>
            <a:r>
              <a:rPr lang="ru-RU" altLang="ru-RU" sz="2400" dirty="0"/>
              <a:t>с материалом склепываемых деталей во избежание дополнительных температурных напряжений в соединении при колебаниях температуры;</a:t>
            </a:r>
          </a:p>
          <a:p>
            <a:pPr>
              <a:lnSpc>
                <a:spcPct val="110000"/>
              </a:lnSpc>
              <a:spcBef>
                <a:spcPts val="600"/>
              </a:spcBef>
              <a:spcAft>
                <a:spcPts val="600"/>
              </a:spcAft>
              <a:buClr>
                <a:srgbClr val="FF0000"/>
              </a:buClr>
              <a:buSzPct val="100000"/>
              <a:buFont typeface="Wingdings" panose="05000000000000000000" pitchFamily="2" charset="2"/>
              <a:buChar char="Ø"/>
            </a:pPr>
            <a:r>
              <a:rPr lang="ru-RU" altLang="ru-RU" sz="2400" b="1" dirty="0">
                <a:solidFill>
                  <a:srgbClr val="0000D0"/>
                </a:solidFill>
              </a:rPr>
              <a:t>однородность с материалом </a:t>
            </a:r>
            <a:r>
              <a:rPr lang="ru-RU" altLang="ru-RU" sz="2400" b="1" dirty="0" smtClean="0">
                <a:solidFill>
                  <a:srgbClr val="0000D0"/>
                </a:solidFill>
              </a:rPr>
              <a:t>склёпываемых </a:t>
            </a:r>
            <a:r>
              <a:rPr lang="ru-RU" altLang="ru-RU" sz="2400" b="1" dirty="0">
                <a:solidFill>
                  <a:srgbClr val="0000D0"/>
                </a:solidFill>
              </a:rPr>
              <a:t>деталей</a:t>
            </a:r>
            <a:r>
              <a:rPr lang="ru-RU" altLang="ru-RU" sz="2400" dirty="0">
                <a:solidFill>
                  <a:srgbClr val="0000D0"/>
                </a:solidFill>
              </a:rPr>
              <a:t> </a:t>
            </a:r>
            <a:r>
              <a:rPr lang="ru-RU" altLang="ru-RU" sz="2400" dirty="0"/>
              <a:t>для предотвращения появления гальванических токов, сильно разрушающих соединения. </a:t>
            </a:r>
          </a:p>
        </p:txBody>
      </p:sp>
      <p:sp>
        <p:nvSpPr>
          <p:cNvPr id="2" name="Прямоугольник 1"/>
          <p:cNvSpPr/>
          <p:nvPr/>
        </p:nvSpPr>
        <p:spPr>
          <a:xfrm>
            <a:off x="22448" y="4770362"/>
            <a:ext cx="9078687" cy="923330"/>
          </a:xfrm>
          <a:prstGeom prst="rect">
            <a:avLst/>
          </a:prstGeom>
          <a:solidFill>
            <a:srgbClr val="FFFFCC"/>
          </a:solidFill>
        </p:spPr>
        <p:txBody>
          <a:bodyPr wrap="square">
            <a:spAutoFit/>
          </a:bodyPr>
          <a:lstStyle/>
          <a:p>
            <a:r>
              <a:rPr lang="ru-RU" b="1" dirty="0" smtClean="0">
                <a:solidFill>
                  <a:srgbClr val="006600"/>
                </a:solidFill>
                <a:latin typeface="Verdana" panose="020B0604030504040204" pitchFamily="34" charset="0"/>
              </a:rPr>
              <a:t>Как </a:t>
            </a:r>
            <a:r>
              <a:rPr lang="ru-RU" b="1" dirty="0">
                <a:solidFill>
                  <a:srgbClr val="006600"/>
                </a:solidFill>
                <a:latin typeface="Verdana" panose="020B0604030504040204" pitchFamily="34" charset="0"/>
              </a:rPr>
              <a:t>правило, </a:t>
            </a:r>
            <a:r>
              <a:rPr lang="ru-RU" b="1" dirty="0" smtClean="0">
                <a:solidFill>
                  <a:srgbClr val="006600"/>
                </a:solidFill>
                <a:latin typeface="Verdana" panose="020B0604030504040204" pitchFamily="34" charset="0"/>
              </a:rPr>
              <a:t>заклёпки </a:t>
            </a:r>
            <a:r>
              <a:rPr lang="ru-RU" b="1" dirty="0">
                <a:solidFill>
                  <a:srgbClr val="006600"/>
                </a:solidFill>
                <a:latin typeface="Verdana" panose="020B0604030504040204" pitchFamily="34" charset="0"/>
              </a:rPr>
              <a:t>должны быть из того же материала, что и соединяемые детали; в противном случае возможно появление корро­зии и разрушение места соединения.</a:t>
            </a:r>
            <a:endParaRPr lang="ru-RU" b="1" i="0" dirty="0">
              <a:solidFill>
                <a:srgbClr val="006600"/>
              </a:solidFill>
              <a:effectLst/>
              <a:latin typeface="Verdana" panose="020B0604030504040204" pitchFamily="34" charset="0"/>
            </a:endParaRPr>
          </a:p>
        </p:txBody>
      </p:sp>
      <p:sp>
        <p:nvSpPr>
          <p:cNvPr id="3" name="Прямоугольник 2"/>
          <p:cNvSpPr/>
          <p:nvPr/>
        </p:nvSpPr>
        <p:spPr>
          <a:xfrm>
            <a:off x="166143" y="5810918"/>
            <a:ext cx="8872464" cy="737446"/>
          </a:xfrm>
          <a:prstGeom prst="rect">
            <a:avLst/>
          </a:prstGeom>
          <a:solidFill>
            <a:srgbClr val="CCFFFF"/>
          </a:solidFill>
        </p:spPr>
        <p:txBody>
          <a:bodyPr wrap="square">
            <a:spAutoFit/>
          </a:bodyPr>
          <a:lstStyle/>
          <a:p>
            <a:pPr>
              <a:lnSpc>
                <a:spcPct val="110000"/>
              </a:lnSpc>
              <a:spcBef>
                <a:spcPts val="600"/>
              </a:spcBef>
              <a:spcAft>
                <a:spcPts val="600"/>
              </a:spcAft>
            </a:pPr>
            <a:r>
              <a:rPr lang="ru-RU" altLang="ru-RU" sz="2000" b="1" i="1" u="sng" dirty="0">
                <a:solidFill>
                  <a:srgbClr val="FF0000"/>
                </a:solidFill>
              </a:rPr>
              <a:t>Для стальных деталей применяют только стальные заклепки, для медных – медные, для алюминиевых – алюминиевые.</a:t>
            </a:r>
            <a:endParaRPr lang="ru-RU" altLang="ru-RU" sz="2000" dirty="0"/>
          </a:p>
        </p:txBody>
      </p:sp>
    </p:spTree>
    <p:extLst>
      <p:ext uri="{BB962C8B-B14F-4D97-AF65-F5344CB8AC3E}">
        <p14:creationId xmlns:p14="http://schemas.microsoft.com/office/powerpoint/2010/main" val="399229426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301625" y="82550"/>
            <a:ext cx="8539163" cy="754063"/>
          </a:xfrm>
        </p:spPr>
        <p:txBody>
          <a:bodyPr/>
          <a:lstStyle/>
          <a:p>
            <a:pPr eaLnBrk="1" hangingPunct="1"/>
            <a:r>
              <a:rPr lang="ru-RU" altLang="ru-RU" sz="3200" b="1" dirty="0" smtClean="0">
                <a:solidFill>
                  <a:srgbClr val="C00000"/>
                </a:solidFill>
              </a:rPr>
              <a:t>Материалы для изготовления заклёпок</a:t>
            </a:r>
          </a:p>
        </p:txBody>
      </p:sp>
      <p:sp>
        <p:nvSpPr>
          <p:cNvPr id="45059" name="Rectangle 3"/>
          <p:cNvSpPr>
            <a:spLocks noGrp="1" noChangeArrowheads="1"/>
          </p:cNvSpPr>
          <p:nvPr>
            <p:ph type="body" idx="1"/>
          </p:nvPr>
        </p:nvSpPr>
        <p:spPr>
          <a:xfrm>
            <a:off x="106678" y="967008"/>
            <a:ext cx="8929055" cy="5805264"/>
          </a:xfrm>
          <a:solidFill>
            <a:srgbClr val="FFFFCC"/>
          </a:solidFill>
        </p:spPr>
        <p:txBody>
          <a:bodyPr/>
          <a:lstStyle/>
          <a:p>
            <a:pPr marL="0" indent="365125" eaLnBrk="1" hangingPunct="1">
              <a:lnSpc>
                <a:spcPct val="91000"/>
              </a:lnSpc>
              <a:buFont typeface="Arial" panose="020B0604020202020204" pitchFamily="34" charset="0"/>
              <a:buNone/>
            </a:pPr>
            <a:r>
              <a:rPr lang="ru-RU" altLang="ru-RU" sz="2400" b="1" dirty="0" smtClean="0">
                <a:solidFill>
                  <a:srgbClr val="0000D0"/>
                </a:solidFill>
              </a:rPr>
              <a:t>Требования к материалу заклёпки:</a:t>
            </a:r>
          </a:p>
          <a:p>
            <a:pPr marL="0" indent="365125" eaLnBrk="1" hangingPunct="1">
              <a:lnSpc>
                <a:spcPct val="91000"/>
              </a:lnSpc>
              <a:buFont typeface="Arial" panose="020B0604020202020204" pitchFamily="34" charset="0"/>
              <a:buNone/>
            </a:pPr>
            <a:r>
              <a:rPr lang="ru-RU" altLang="ru-RU" sz="2400" b="1" dirty="0" smtClean="0">
                <a:solidFill>
                  <a:srgbClr val="FF0000"/>
                </a:solidFill>
              </a:rPr>
              <a:t>1)</a:t>
            </a:r>
            <a:r>
              <a:rPr lang="ru-RU" altLang="ru-RU" sz="2400" dirty="0" smtClean="0">
                <a:solidFill>
                  <a:schemeClr val="tx1"/>
                </a:solidFill>
              </a:rPr>
              <a:t> высокая пластичность и </a:t>
            </a:r>
            <a:r>
              <a:rPr lang="ru-RU" altLang="ru-RU" sz="2400" dirty="0" err="1" smtClean="0">
                <a:solidFill>
                  <a:schemeClr val="tx1"/>
                </a:solidFill>
              </a:rPr>
              <a:t>незакаливаемость</a:t>
            </a:r>
            <a:r>
              <a:rPr lang="ru-RU" altLang="ru-RU" sz="2400" dirty="0" smtClean="0">
                <a:solidFill>
                  <a:schemeClr val="tx1"/>
                </a:solidFill>
              </a:rPr>
              <a:t> при нагревании;</a:t>
            </a:r>
          </a:p>
          <a:p>
            <a:pPr marL="0" indent="365125" eaLnBrk="1" hangingPunct="1">
              <a:lnSpc>
                <a:spcPct val="91000"/>
              </a:lnSpc>
              <a:buFont typeface="Arial" panose="020B0604020202020204" pitchFamily="34" charset="0"/>
              <a:buNone/>
            </a:pPr>
            <a:r>
              <a:rPr lang="ru-RU" altLang="ru-RU" sz="2400" b="1" dirty="0" smtClean="0">
                <a:solidFill>
                  <a:srgbClr val="FF0000"/>
                </a:solidFill>
              </a:rPr>
              <a:t>2)</a:t>
            </a:r>
            <a:r>
              <a:rPr lang="ru-RU" altLang="ru-RU" sz="2400" dirty="0" smtClean="0">
                <a:solidFill>
                  <a:schemeClr val="tx1"/>
                </a:solidFill>
              </a:rPr>
              <a:t> температурный коэффициент расширения, близкий таковому соединяемых деталей;</a:t>
            </a:r>
          </a:p>
          <a:p>
            <a:pPr marL="0" indent="365125" eaLnBrk="1" hangingPunct="1">
              <a:lnSpc>
                <a:spcPct val="91000"/>
              </a:lnSpc>
              <a:buFont typeface="Arial" panose="020B0604020202020204" pitchFamily="34" charset="0"/>
              <a:buNone/>
            </a:pPr>
            <a:r>
              <a:rPr lang="ru-RU" altLang="ru-RU" sz="2400" b="1" dirty="0" smtClean="0">
                <a:solidFill>
                  <a:srgbClr val="FF0000"/>
                </a:solidFill>
              </a:rPr>
              <a:t>3)</a:t>
            </a:r>
            <a:r>
              <a:rPr lang="ru-RU" altLang="ru-RU" sz="2400" dirty="0" smtClean="0">
                <a:solidFill>
                  <a:schemeClr val="tx1"/>
                </a:solidFill>
              </a:rPr>
              <a:t> отсутствие гальванической пары с материалом соединяемых деталей.</a:t>
            </a:r>
          </a:p>
          <a:p>
            <a:pPr marL="0" indent="365125" eaLnBrk="1" hangingPunct="1">
              <a:lnSpc>
                <a:spcPct val="91000"/>
              </a:lnSpc>
              <a:buFont typeface="Arial" panose="020B0604020202020204" pitchFamily="34" charset="0"/>
              <a:buNone/>
            </a:pPr>
            <a:r>
              <a:rPr lang="ru-RU" altLang="ru-RU" sz="2400" b="1" u="sng" dirty="0" smtClean="0">
                <a:solidFill>
                  <a:srgbClr val="0000D0"/>
                </a:solidFill>
              </a:rPr>
              <a:t>Материалы</a:t>
            </a:r>
            <a:r>
              <a:rPr lang="ru-RU" altLang="ru-RU" sz="2400" b="1" dirty="0" smtClean="0">
                <a:solidFill>
                  <a:srgbClr val="0000D0"/>
                </a:solidFill>
              </a:rPr>
              <a:t>: </a:t>
            </a:r>
          </a:p>
          <a:p>
            <a:pPr marL="0" indent="365125" eaLnBrk="1" hangingPunct="1">
              <a:lnSpc>
                <a:spcPct val="91000"/>
              </a:lnSpc>
              <a:buFont typeface="Arial" panose="020B0604020202020204" pitchFamily="34" charset="0"/>
              <a:buNone/>
            </a:pPr>
            <a:r>
              <a:rPr lang="ru-RU" altLang="ru-RU" sz="2400" b="1" dirty="0" smtClean="0">
                <a:solidFill>
                  <a:srgbClr val="0000D0"/>
                </a:solidFill>
              </a:rPr>
              <a:t>1)</a:t>
            </a:r>
            <a:r>
              <a:rPr lang="ru-RU" altLang="ru-RU" sz="2400" dirty="0" smtClean="0">
                <a:solidFill>
                  <a:srgbClr val="0000D0"/>
                </a:solidFill>
              </a:rPr>
              <a:t> </a:t>
            </a:r>
            <a:r>
              <a:rPr lang="ru-RU" altLang="ru-RU" sz="2400" b="1" dirty="0" smtClean="0">
                <a:solidFill>
                  <a:srgbClr val="006600"/>
                </a:solidFill>
              </a:rPr>
              <a:t>стали малоуглеродистые – </a:t>
            </a:r>
            <a:r>
              <a:rPr lang="ru-RU" altLang="ru-RU" sz="2400" b="1" dirty="0" smtClean="0">
                <a:solidFill>
                  <a:srgbClr val="FF0000"/>
                </a:solidFill>
              </a:rPr>
              <a:t>Ст0; сталь 10; сталь 20; </a:t>
            </a:r>
            <a:r>
              <a:rPr lang="ru-RU" altLang="ru-RU" sz="2400" b="1" dirty="0">
                <a:solidFill>
                  <a:srgbClr val="FF0000"/>
                </a:solidFill>
              </a:rPr>
              <a:t>сталь </a:t>
            </a:r>
            <a:r>
              <a:rPr lang="ru-RU" altLang="ru-RU" sz="2400" b="1" dirty="0" smtClean="0">
                <a:solidFill>
                  <a:srgbClr val="FF0000"/>
                </a:solidFill>
              </a:rPr>
              <a:t>09Г2; </a:t>
            </a:r>
            <a:r>
              <a:rPr lang="ru-RU" altLang="ru-RU" sz="2400" b="1" dirty="0">
                <a:solidFill>
                  <a:srgbClr val="FF0000"/>
                </a:solidFill>
              </a:rPr>
              <a:t>сталь </a:t>
            </a:r>
            <a:r>
              <a:rPr lang="ru-RU" altLang="ru-RU" sz="2400" b="1" dirty="0" smtClean="0">
                <a:solidFill>
                  <a:srgbClr val="FF0000"/>
                </a:solidFill>
              </a:rPr>
              <a:t>10ГС </a:t>
            </a:r>
            <a:r>
              <a:rPr lang="ru-RU" altLang="ru-RU" sz="2400" dirty="0" smtClean="0">
                <a:solidFill>
                  <a:schemeClr val="tx1"/>
                </a:solidFill>
              </a:rPr>
              <a:t>и др.;</a:t>
            </a:r>
          </a:p>
          <a:p>
            <a:pPr marL="0" indent="365125" eaLnBrk="1" hangingPunct="1">
              <a:lnSpc>
                <a:spcPct val="91000"/>
              </a:lnSpc>
              <a:buFont typeface="Arial" panose="020B0604020202020204" pitchFamily="34" charset="0"/>
              <a:buNone/>
            </a:pPr>
            <a:r>
              <a:rPr lang="ru-RU" altLang="ru-RU" sz="2400" b="1" dirty="0" smtClean="0">
                <a:solidFill>
                  <a:srgbClr val="0000D0"/>
                </a:solidFill>
              </a:rPr>
              <a:t>2)</a:t>
            </a:r>
            <a:r>
              <a:rPr lang="ru-RU" altLang="ru-RU" sz="2400" dirty="0" smtClean="0">
                <a:solidFill>
                  <a:schemeClr val="tx1"/>
                </a:solidFill>
              </a:rPr>
              <a:t> </a:t>
            </a:r>
            <a:r>
              <a:rPr lang="ru-RU" altLang="ru-RU" sz="2400" b="1" dirty="0" smtClean="0">
                <a:solidFill>
                  <a:srgbClr val="006600"/>
                </a:solidFill>
              </a:rPr>
              <a:t>медь и её сплавы – </a:t>
            </a:r>
            <a:r>
              <a:rPr lang="ru-RU" altLang="ru-RU" sz="2400" b="1" dirty="0" smtClean="0">
                <a:solidFill>
                  <a:srgbClr val="FF0000"/>
                </a:solidFill>
              </a:rPr>
              <a:t>медь </a:t>
            </a:r>
            <a:r>
              <a:rPr lang="ru-RU" altLang="ru-RU" sz="2400" dirty="0" smtClean="0">
                <a:effectLst/>
              </a:rPr>
              <a:t>(</a:t>
            </a:r>
            <a:r>
              <a:rPr lang="ru-RU" altLang="ru-RU" sz="2400" b="1" dirty="0" smtClean="0">
                <a:solidFill>
                  <a:srgbClr val="FF0000"/>
                </a:solidFill>
              </a:rPr>
              <a:t>МЗ; МТ</a:t>
            </a:r>
            <a:r>
              <a:rPr lang="ru-RU" altLang="ru-RU" sz="2400" dirty="0" smtClean="0">
                <a:effectLst/>
              </a:rPr>
              <a:t>)</a:t>
            </a:r>
            <a:r>
              <a:rPr lang="ru-RU" altLang="ru-RU" sz="2400" b="1" dirty="0" smtClean="0">
                <a:solidFill>
                  <a:srgbClr val="FF0000"/>
                </a:solidFill>
              </a:rPr>
              <a:t>; латуни </a:t>
            </a:r>
            <a:r>
              <a:rPr lang="ru-RU" altLang="ru-RU" sz="2400" dirty="0" smtClean="0">
                <a:effectLst/>
              </a:rPr>
              <a:t>(</a:t>
            </a:r>
            <a:r>
              <a:rPr lang="ru-RU" altLang="ru-RU" sz="2400" b="1" dirty="0" smtClean="0">
                <a:solidFill>
                  <a:srgbClr val="FF0000"/>
                </a:solidFill>
              </a:rPr>
              <a:t>Л62 </a:t>
            </a:r>
            <a:r>
              <a:rPr lang="ru-RU" altLang="ru-RU" sz="2400" dirty="0" smtClean="0"/>
              <a:t>и </a:t>
            </a:r>
            <a:r>
              <a:rPr lang="ru-RU" altLang="ru-RU" sz="2400" dirty="0" smtClean="0">
                <a:effectLst/>
              </a:rPr>
              <a:t>др.):</a:t>
            </a:r>
          </a:p>
          <a:p>
            <a:pPr marL="0" indent="365125" eaLnBrk="1" hangingPunct="1">
              <a:lnSpc>
                <a:spcPct val="91000"/>
              </a:lnSpc>
              <a:buFont typeface="Arial" panose="020B0604020202020204" pitchFamily="34" charset="0"/>
              <a:buNone/>
            </a:pPr>
            <a:r>
              <a:rPr lang="ru-RU" altLang="ru-RU" sz="2400" b="1" dirty="0" smtClean="0">
                <a:solidFill>
                  <a:srgbClr val="0000D0"/>
                </a:solidFill>
              </a:rPr>
              <a:t>3)</a:t>
            </a:r>
            <a:r>
              <a:rPr lang="ru-RU" altLang="ru-RU" sz="2400" dirty="0" smtClean="0">
                <a:solidFill>
                  <a:schemeClr val="tx1"/>
                </a:solidFill>
              </a:rPr>
              <a:t> </a:t>
            </a:r>
            <a:r>
              <a:rPr lang="ru-RU" altLang="ru-RU" sz="2400" b="1" dirty="0" smtClean="0">
                <a:solidFill>
                  <a:srgbClr val="006600"/>
                </a:solidFill>
              </a:rPr>
              <a:t>алюминий и его сплавы </a:t>
            </a:r>
            <a:r>
              <a:rPr lang="ru-RU" altLang="ru-RU" sz="2400" dirty="0" smtClean="0">
                <a:solidFill>
                  <a:schemeClr val="tx1"/>
                </a:solidFill>
              </a:rPr>
              <a:t>(</a:t>
            </a:r>
            <a:r>
              <a:rPr lang="ru-RU" altLang="ru-RU" sz="2400" b="1" dirty="0" smtClean="0">
                <a:solidFill>
                  <a:srgbClr val="FF0000"/>
                </a:solidFill>
              </a:rPr>
              <a:t>АД1, Д18П,ВАД23 и др</a:t>
            </a:r>
            <a:r>
              <a:rPr lang="ru-RU" altLang="ru-RU" sz="2400" dirty="0" smtClean="0">
                <a:solidFill>
                  <a:schemeClr val="tx1"/>
                </a:solidFill>
              </a:rPr>
              <a:t>.);</a:t>
            </a:r>
          </a:p>
          <a:p>
            <a:pPr marL="0" indent="365125" eaLnBrk="1" hangingPunct="1">
              <a:lnSpc>
                <a:spcPct val="91000"/>
              </a:lnSpc>
              <a:buFont typeface="Arial" panose="020B0604020202020204" pitchFamily="34" charset="0"/>
              <a:buNone/>
            </a:pPr>
            <a:r>
              <a:rPr lang="ru-RU" altLang="ru-RU" sz="2400" b="1" dirty="0" smtClean="0">
                <a:solidFill>
                  <a:srgbClr val="0000D0"/>
                </a:solidFill>
              </a:rPr>
              <a:t>4)</a:t>
            </a:r>
            <a:r>
              <a:rPr lang="ru-RU" altLang="ru-RU" sz="2400" b="1" dirty="0" smtClean="0">
                <a:solidFill>
                  <a:srgbClr val="FF0000"/>
                </a:solidFill>
              </a:rPr>
              <a:t> </a:t>
            </a:r>
            <a:r>
              <a:rPr lang="ru-RU" altLang="ru-RU" sz="2400" b="1" dirty="0" smtClean="0">
                <a:solidFill>
                  <a:srgbClr val="006600"/>
                </a:solidFill>
              </a:rPr>
              <a:t>термопластичные пластмассы </a:t>
            </a:r>
            <a:r>
              <a:rPr lang="ru-RU" altLang="ru-RU" sz="2400" dirty="0" smtClean="0">
                <a:solidFill>
                  <a:schemeClr val="tx1"/>
                </a:solidFill>
              </a:rPr>
              <a:t>(</a:t>
            </a:r>
            <a:r>
              <a:rPr lang="ru-RU" altLang="ru-RU" sz="2400" b="1" dirty="0" smtClean="0">
                <a:solidFill>
                  <a:srgbClr val="FF0000"/>
                </a:solidFill>
              </a:rPr>
              <a:t>полиамиды, </a:t>
            </a:r>
            <a:r>
              <a:rPr lang="ru-RU" altLang="ru-RU" sz="2400" b="1" dirty="0" err="1" smtClean="0">
                <a:solidFill>
                  <a:srgbClr val="FF0000"/>
                </a:solidFill>
              </a:rPr>
              <a:t>этиленпласты</a:t>
            </a:r>
            <a:r>
              <a:rPr lang="ru-RU" altLang="ru-RU" sz="2400" b="1" dirty="0" smtClean="0">
                <a:solidFill>
                  <a:srgbClr val="FF0000"/>
                </a:solidFill>
              </a:rPr>
              <a:t> </a:t>
            </a:r>
            <a:r>
              <a:rPr lang="ru-RU" altLang="ru-RU" sz="2400" dirty="0" smtClean="0">
                <a:effectLst/>
              </a:rPr>
              <a:t>и др.)</a:t>
            </a:r>
          </a:p>
        </p:txBody>
      </p:sp>
    </p:spTree>
    <p:extLst>
      <p:ext uri="{BB962C8B-B14F-4D97-AF65-F5344CB8AC3E}">
        <p14:creationId xmlns:p14="http://schemas.microsoft.com/office/powerpoint/2010/main" val="167521903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453496" y="0"/>
            <a:ext cx="8229600" cy="540060"/>
          </a:xfrm>
        </p:spPr>
        <p:txBody>
          <a:bodyPr/>
          <a:lstStyle/>
          <a:p>
            <a:r>
              <a:rPr lang="ru-RU" altLang="ru-RU" sz="4000" b="1" dirty="0" smtClean="0">
                <a:solidFill>
                  <a:srgbClr val="C00000"/>
                </a:solidFill>
                <a:effectLst/>
              </a:rPr>
              <a:t>Выбор заклёпок</a:t>
            </a:r>
            <a:endParaRPr lang="ru-RU" altLang="ru-RU" sz="4000" b="1" dirty="0">
              <a:solidFill>
                <a:srgbClr val="C00000"/>
              </a:solidFill>
              <a:effectLst/>
            </a:endParaRPr>
          </a:p>
        </p:txBody>
      </p:sp>
      <p:sp>
        <p:nvSpPr>
          <p:cNvPr id="33795" name="Rectangle 3"/>
          <p:cNvSpPr>
            <a:spLocks noGrp="1" noChangeArrowheads="1"/>
          </p:cNvSpPr>
          <p:nvPr>
            <p:ph type="body" idx="1"/>
          </p:nvPr>
        </p:nvSpPr>
        <p:spPr>
          <a:xfrm>
            <a:off x="50903" y="572669"/>
            <a:ext cx="9035221" cy="5785519"/>
          </a:xfrm>
          <a:solidFill>
            <a:srgbClr val="FFFFCC"/>
          </a:solidFill>
        </p:spPr>
        <p:txBody>
          <a:bodyPr/>
          <a:lstStyle/>
          <a:p>
            <a:pPr marL="0" indent="0">
              <a:buNone/>
            </a:pPr>
            <a:r>
              <a:rPr lang="ru-RU" sz="1900" b="1" dirty="0" smtClean="0">
                <a:solidFill>
                  <a:srgbClr val="0000D0"/>
                </a:solidFill>
                <a:effectLst/>
              </a:rPr>
              <a:t>Независимо </a:t>
            </a:r>
            <a:r>
              <a:rPr lang="ru-RU" sz="1900" b="1" dirty="0">
                <a:solidFill>
                  <a:srgbClr val="0000D0"/>
                </a:solidFill>
                <a:effectLst/>
              </a:rPr>
              <a:t>от применяемых инструментов и приспособлений склёпываемые детали располагают таким образом, чтобы закладные головки заклёпок находились сверху. Это позволяет вставлять заклёпки предварительно.</a:t>
            </a:r>
          </a:p>
          <a:p>
            <a:pPr marL="0" indent="0">
              <a:buNone/>
            </a:pPr>
            <a:r>
              <a:rPr lang="ru-RU" sz="2000" b="1" dirty="0">
                <a:solidFill>
                  <a:srgbClr val="006600"/>
                </a:solidFill>
                <a:effectLst/>
              </a:rPr>
              <a:t>Необходимое </a:t>
            </a:r>
            <a:r>
              <a:rPr lang="ru-RU" sz="2000" b="1" dirty="0">
                <a:solidFill>
                  <a:srgbClr val="0000D0"/>
                </a:solidFill>
                <a:effectLst/>
              </a:rPr>
              <a:t>количество, диаметр и длину заклёпок </a:t>
            </a:r>
            <a:r>
              <a:rPr lang="ru-RU" sz="2000" b="1" dirty="0">
                <a:solidFill>
                  <a:srgbClr val="006600"/>
                </a:solidFill>
                <a:effectLst/>
              </a:rPr>
              <a:t>определяют </a:t>
            </a:r>
            <a:r>
              <a:rPr lang="ru-RU" sz="2000" b="1" dirty="0">
                <a:solidFill>
                  <a:srgbClr val="FF0000"/>
                </a:solidFill>
                <a:effectLst/>
              </a:rPr>
              <a:t>расчётным путём.</a:t>
            </a:r>
          </a:p>
          <a:p>
            <a:pPr marL="0" indent="0">
              <a:buNone/>
            </a:pPr>
            <a:r>
              <a:rPr lang="ru-RU" sz="2000" b="1" dirty="0">
                <a:solidFill>
                  <a:srgbClr val="0000D0"/>
                </a:solidFill>
                <a:effectLst/>
              </a:rPr>
              <a:t>Длина </a:t>
            </a:r>
            <a:r>
              <a:rPr lang="ru-RU" sz="2000" b="1" i="1" dirty="0" smtClean="0">
                <a:solidFill>
                  <a:srgbClr val="FF0000"/>
                </a:solidFill>
                <a:effectLst/>
              </a:rPr>
              <a:t>l </a:t>
            </a:r>
            <a:r>
              <a:rPr lang="ru-RU" sz="2000" b="1" dirty="0" smtClean="0">
                <a:solidFill>
                  <a:srgbClr val="FF0000"/>
                </a:solidFill>
                <a:effectLst/>
              </a:rPr>
              <a:t>(</a:t>
            </a:r>
            <a:r>
              <a:rPr lang="ru-RU" sz="2000" b="1" dirty="0">
                <a:solidFill>
                  <a:srgbClr val="FF0000"/>
                </a:solidFill>
                <a:effectLst/>
              </a:rPr>
              <a:t>мм) </a:t>
            </a:r>
            <a:r>
              <a:rPr lang="ru-RU" sz="2000" b="1" dirty="0">
                <a:solidFill>
                  <a:srgbClr val="0000D0"/>
                </a:solidFill>
                <a:effectLst/>
              </a:rPr>
              <a:t>стержня заклёпки </a:t>
            </a:r>
            <a:r>
              <a:rPr lang="ru-RU" sz="2000" b="1" dirty="0">
                <a:effectLst/>
              </a:rPr>
              <a:t>для образования замыкающей потайной головки определяется по </a:t>
            </a:r>
            <a:r>
              <a:rPr lang="ru-RU" sz="2000" b="1" dirty="0" smtClean="0">
                <a:effectLst/>
              </a:rPr>
              <a:t>формуле: </a:t>
            </a:r>
          </a:p>
          <a:p>
            <a:pPr marL="0" indent="0" algn="ctr">
              <a:buNone/>
            </a:pPr>
            <a:r>
              <a:rPr lang="ru-RU" sz="2000" b="1" i="1" dirty="0" smtClean="0">
                <a:solidFill>
                  <a:srgbClr val="FF0000"/>
                </a:solidFill>
                <a:effectLst/>
              </a:rPr>
              <a:t>l=S</a:t>
            </a:r>
            <a:r>
              <a:rPr lang="ru-RU" sz="2000" b="1" i="1" dirty="0">
                <a:solidFill>
                  <a:srgbClr val="FF0000"/>
                </a:solidFill>
                <a:effectLst/>
              </a:rPr>
              <a:t>+</a:t>
            </a:r>
            <a:r>
              <a:rPr lang="ru-RU" sz="2000" b="1" dirty="0">
                <a:solidFill>
                  <a:srgbClr val="FF0000"/>
                </a:solidFill>
                <a:effectLst/>
              </a:rPr>
              <a:t>(0,8…1,2)</a:t>
            </a:r>
            <a:r>
              <a:rPr lang="ru-RU" sz="2000" b="1" i="1" dirty="0">
                <a:solidFill>
                  <a:srgbClr val="FF0000"/>
                </a:solidFill>
                <a:effectLst/>
              </a:rPr>
              <a:t>d</a:t>
            </a:r>
            <a:r>
              <a:rPr lang="ru-RU" sz="2000" i="1" dirty="0">
                <a:solidFill>
                  <a:srgbClr val="FF0000"/>
                </a:solidFill>
                <a:effectLst/>
              </a:rPr>
              <a:t>,</a:t>
            </a:r>
            <a:r>
              <a:rPr lang="ru-RU" sz="2000" dirty="0">
                <a:solidFill>
                  <a:srgbClr val="FF0000"/>
                </a:solidFill>
                <a:effectLst/>
              </a:rPr>
              <a:t> </a:t>
            </a:r>
            <a:endParaRPr lang="ru-RU" sz="2000" dirty="0" smtClean="0">
              <a:solidFill>
                <a:srgbClr val="FF0000"/>
              </a:solidFill>
              <a:effectLst/>
            </a:endParaRPr>
          </a:p>
          <a:p>
            <a:pPr marL="0" indent="0">
              <a:buNone/>
            </a:pPr>
            <a:r>
              <a:rPr lang="ru-RU" sz="2000" dirty="0" smtClean="0">
                <a:effectLst/>
              </a:rPr>
              <a:t>где</a:t>
            </a:r>
            <a:r>
              <a:rPr lang="ru-RU" sz="2000" dirty="0">
                <a:effectLst/>
              </a:rPr>
              <a:t> </a:t>
            </a:r>
            <a:r>
              <a:rPr lang="ru-RU" sz="2000" b="1" i="1" dirty="0" smtClean="0">
                <a:solidFill>
                  <a:srgbClr val="FF0000"/>
                </a:solidFill>
                <a:effectLst/>
              </a:rPr>
              <a:t>S</a:t>
            </a:r>
            <a:r>
              <a:rPr lang="ru-RU" sz="2000" b="1" dirty="0">
                <a:effectLst/>
              </a:rPr>
              <a:t> </a:t>
            </a:r>
            <a:r>
              <a:rPr lang="ru-RU" sz="2000" b="1" dirty="0" smtClean="0">
                <a:effectLst/>
              </a:rPr>
              <a:t>– </a:t>
            </a:r>
            <a:r>
              <a:rPr lang="ru-RU" sz="2000" dirty="0" smtClean="0">
                <a:effectLst/>
              </a:rPr>
              <a:t>толщина склёпываемых </a:t>
            </a:r>
            <a:r>
              <a:rPr lang="ru-RU" sz="2000" dirty="0">
                <a:effectLst/>
              </a:rPr>
              <a:t>листов, мм</a:t>
            </a:r>
            <a:r>
              <a:rPr lang="ru-RU" sz="2000" b="1" dirty="0">
                <a:effectLst/>
              </a:rPr>
              <a:t>; </a:t>
            </a:r>
            <a:r>
              <a:rPr lang="ru-RU" sz="2000" b="1" i="1" dirty="0" smtClean="0">
                <a:solidFill>
                  <a:srgbClr val="FF0000"/>
                </a:solidFill>
                <a:effectLst/>
              </a:rPr>
              <a:t>d </a:t>
            </a:r>
            <a:r>
              <a:rPr lang="ru-RU" sz="2000" i="1" dirty="0" smtClean="0">
                <a:effectLst/>
              </a:rPr>
              <a:t>– </a:t>
            </a:r>
            <a:r>
              <a:rPr lang="ru-RU" sz="2000" dirty="0" smtClean="0">
                <a:effectLst/>
              </a:rPr>
              <a:t>диаметр заклёпки</a:t>
            </a:r>
            <a:r>
              <a:rPr lang="ru-RU" sz="2000" dirty="0">
                <a:effectLst/>
              </a:rPr>
              <a:t>, мм</a:t>
            </a:r>
            <a:r>
              <a:rPr lang="ru-RU" sz="2000" dirty="0" smtClean="0">
                <a:effectLst/>
              </a:rPr>
              <a:t>.</a:t>
            </a:r>
          </a:p>
          <a:p>
            <a:pPr marL="0" indent="0" algn="ctr">
              <a:buNone/>
            </a:pPr>
            <a:r>
              <a:rPr lang="ru-RU" sz="2000" b="1" dirty="0" smtClean="0">
                <a:solidFill>
                  <a:srgbClr val="0000D0"/>
                </a:solidFill>
                <a:effectLst/>
              </a:rPr>
              <a:t>Для </a:t>
            </a:r>
            <a:r>
              <a:rPr lang="ru-RU" sz="2000" b="1" dirty="0">
                <a:solidFill>
                  <a:srgbClr val="0000D0"/>
                </a:solidFill>
                <a:effectLst/>
              </a:rPr>
              <a:t>образования полукруглой замыкающей </a:t>
            </a:r>
            <a:r>
              <a:rPr lang="ru-RU" sz="2000" b="1" dirty="0" smtClean="0">
                <a:solidFill>
                  <a:srgbClr val="0000D0"/>
                </a:solidFill>
                <a:effectLst/>
              </a:rPr>
              <a:t>головки: </a:t>
            </a:r>
            <a:r>
              <a:rPr lang="ru-RU" sz="2000" b="1" i="1" dirty="0" smtClean="0">
                <a:solidFill>
                  <a:srgbClr val="FF0000"/>
                </a:solidFill>
                <a:effectLst/>
              </a:rPr>
              <a:t>l=S</a:t>
            </a:r>
            <a:r>
              <a:rPr lang="ru-RU" sz="2000" b="1" i="1" dirty="0">
                <a:solidFill>
                  <a:srgbClr val="FF0000"/>
                </a:solidFill>
                <a:effectLst/>
              </a:rPr>
              <a:t>+(1,2…1,5)d</a:t>
            </a:r>
            <a:r>
              <a:rPr lang="ru-RU" sz="2000" i="1" dirty="0">
                <a:solidFill>
                  <a:srgbClr val="FF0000"/>
                </a:solidFill>
                <a:effectLst/>
              </a:rPr>
              <a:t>.</a:t>
            </a:r>
            <a:endParaRPr lang="ru-RU" sz="2000" dirty="0">
              <a:solidFill>
                <a:srgbClr val="FF0000"/>
              </a:solidFill>
              <a:effectLst/>
            </a:endParaRPr>
          </a:p>
          <a:p>
            <a:pPr marL="0" indent="0">
              <a:buNone/>
            </a:pPr>
            <a:r>
              <a:rPr lang="ru-RU" sz="1900" b="1" dirty="0">
                <a:solidFill>
                  <a:srgbClr val="006600"/>
                </a:solidFill>
                <a:effectLst/>
              </a:rPr>
              <a:t>По расчётному значение подбирают ближайшее большее значение из числа длин заклёпок, предусмотренных стандартом.</a:t>
            </a:r>
          </a:p>
          <a:p>
            <a:pPr marL="0" indent="0">
              <a:buNone/>
            </a:pPr>
            <a:r>
              <a:rPr lang="ru-RU" sz="1900" b="1" dirty="0">
                <a:solidFill>
                  <a:srgbClr val="0000D0"/>
                </a:solidFill>
                <a:effectLst/>
              </a:rPr>
              <a:t>Расстояние от центра до края склёпываемых листов должно составлять </a:t>
            </a:r>
            <a:r>
              <a:rPr lang="ru-RU" sz="1900" b="1" dirty="0">
                <a:solidFill>
                  <a:srgbClr val="FF0000"/>
                </a:solidFill>
                <a:effectLst/>
              </a:rPr>
              <a:t>1,5</a:t>
            </a:r>
            <a:r>
              <a:rPr lang="ru-RU" sz="1900" b="1" i="1" dirty="0">
                <a:solidFill>
                  <a:srgbClr val="FF0000"/>
                </a:solidFill>
                <a:effectLst/>
              </a:rPr>
              <a:t>d</a:t>
            </a:r>
            <a:r>
              <a:rPr lang="ru-RU" sz="1900" b="1" dirty="0">
                <a:solidFill>
                  <a:srgbClr val="FF0000"/>
                </a:solidFill>
                <a:effectLst/>
              </a:rPr>
              <a:t>.</a:t>
            </a:r>
          </a:p>
          <a:p>
            <a:pPr marL="0" indent="0">
              <a:buNone/>
            </a:pPr>
            <a:r>
              <a:rPr lang="ru-RU" sz="1900" b="1" dirty="0">
                <a:effectLst/>
              </a:rPr>
              <a:t>Диаметр отверстия должен быть больше диаметра заклёпки</a:t>
            </a:r>
            <a:r>
              <a:rPr lang="ru-RU" sz="1900" b="1" dirty="0" smtClean="0">
                <a:effectLst/>
              </a:rPr>
              <a:t>.</a:t>
            </a:r>
            <a:endParaRPr lang="ru-RU" sz="1900" b="1" dirty="0">
              <a:effectLst/>
            </a:endParaRPr>
          </a:p>
        </p:txBody>
      </p:sp>
      <p:graphicFrame>
        <p:nvGraphicFramePr>
          <p:cNvPr id="2" name="Таблица 1"/>
          <p:cNvGraphicFramePr>
            <a:graphicFrameLocks noGrp="1"/>
          </p:cNvGraphicFramePr>
          <p:nvPr>
            <p:extLst>
              <p:ext uri="{D42A27DB-BD31-4B8C-83A1-F6EECF244321}">
                <p14:modId xmlns:p14="http://schemas.microsoft.com/office/powerpoint/2010/main" val="717355525"/>
              </p:ext>
            </p:extLst>
          </p:nvPr>
        </p:nvGraphicFramePr>
        <p:xfrm>
          <a:off x="143504" y="6245655"/>
          <a:ext cx="8849585" cy="521844"/>
        </p:xfrm>
        <a:graphic>
          <a:graphicData uri="http://schemas.openxmlformats.org/drawingml/2006/table">
            <a:tbl>
              <a:tblPr firstRow="1" firstCol="1" bandRow="1">
                <a:tableStyleId>{5C22544A-7EE6-4342-B048-85BDC9FD1C3A}</a:tableStyleId>
              </a:tblPr>
              <a:tblGrid>
                <a:gridCol w="2411973">
                  <a:extLst>
                    <a:ext uri="{9D8B030D-6E8A-4147-A177-3AD203B41FA5}">
                      <a16:colId xmlns:a16="http://schemas.microsoft.com/office/drawing/2014/main" xmlns="" val="20000"/>
                    </a:ext>
                  </a:extLst>
                </a:gridCol>
                <a:gridCol w="643002">
                  <a:extLst>
                    <a:ext uri="{9D8B030D-6E8A-4147-A177-3AD203B41FA5}">
                      <a16:colId xmlns:a16="http://schemas.microsoft.com/office/drawing/2014/main" xmlns="" val="20001"/>
                    </a:ext>
                  </a:extLst>
                </a:gridCol>
                <a:gridCol w="643951">
                  <a:extLst>
                    <a:ext uri="{9D8B030D-6E8A-4147-A177-3AD203B41FA5}">
                      <a16:colId xmlns:a16="http://schemas.microsoft.com/office/drawing/2014/main" xmlns="" val="20002"/>
                    </a:ext>
                  </a:extLst>
                </a:gridCol>
                <a:gridCol w="643951">
                  <a:extLst>
                    <a:ext uri="{9D8B030D-6E8A-4147-A177-3AD203B41FA5}">
                      <a16:colId xmlns:a16="http://schemas.microsoft.com/office/drawing/2014/main" xmlns="" val="20003"/>
                    </a:ext>
                  </a:extLst>
                </a:gridCol>
                <a:gridCol w="643951">
                  <a:extLst>
                    <a:ext uri="{9D8B030D-6E8A-4147-A177-3AD203B41FA5}">
                      <a16:colId xmlns:a16="http://schemas.microsoft.com/office/drawing/2014/main" xmlns="" val="20004"/>
                    </a:ext>
                  </a:extLst>
                </a:gridCol>
                <a:gridCol w="643951">
                  <a:extLst>
                    <a:ext uri="{9D8B030D-6E8A-4147-A177-3AD203B41FA5}">
                      <a16:colId xmlns:a16="http://schemas.microsoft.com/office/drawing/2014/main" xmlns="" val="20005"/>
                    </a:ext>
                  </a:extLst>
                </a:gridCol>
                <a:gridCol w="643002">
                  <a:extLst>
                    <a:ext uri="{9D8B030D-6E8A-4147-A177-3AD203B41FA5}">
                      <a16:colId xmlns:a16="http://schemas.microsoft.com/office/drawing/2014/main" xmlns="" val="20006"/>
                    </a:ext>
                  </a:extLst>
                </a:gridCol>
                <a:gridCol w="643951">
                  <a:extLst>
                    <a:ext uri="{9D8B030D-6E8A-4147-A177-3AD203B41FA5}">
                      <a16:colId xmlns:a16="http://schemas.microsoft.com/office/drawing/2014/main" xmlns="" val="20007"/>
                    </a:ext>
                  </a:extLst>
                </a:gridCol>
                <a:gridCol w="643951">
                  <a:extLst>
                    <a:ext uri="{9D8B030D-6E8A-4147-A177-3AD203B41FA5}">
                      <a16:colId xmlns:a16="http://schemas.microsoft.com/office/drawing/2014/main" xmlns="" val="20008"/>
                    </a:ext>
                  </a:extLst>
                </a:gridCol>
                <a:gridCol w="643951">
                  <a:extLst>
                    <a:ext uri="{9D8B030D-6E8A-4147-A177-3AD203B41FA5}">
                      <a16:colId xmlns:a16="http://schemas.microsoft.com/office/drawing/2014/main" xmlns="" val="20009"/>
                    </a:ext>
                  </a:extLst>
                </a:gridCol>
                <a:gridCol w="643951">
                  <a:extLst>
                    <a:ext uri="{9D8B030D-6E8A-4147-A177-3AD203B41FA5}">
                      <a16:colId xmlns:a16="http://schemas.microsoft.com/office/drawing/2014/main" xmlns="" val="20010"/>
                    </a:ext>
                  </a:extLst>
                </a:gridCol>
              </a:tblGrid>
              <a:tr h="0">
                <a:tc>
                  <a:txBody>
                    <a:bodyPr/>
                    <a:lstStyle/>
                    <a:p>
                      <a:pPr algn="ctr">
                        <a:lnSpc>
                          <a:spcPct val="107000"/>
                        </a:lnSpc>
                        <a:spcAft>
                          <a:spcPts val="0"/>
                        </a:spcAft>
                      </a:pPr>
                      <a:r>
                        <a:rPr lang="ru-RU" sz="1400" dirty="0">
                          <a:solidFill>
                            <a:srgbClr val="C00000"/>
                          </a:solidFill>
                          <a:effectLst/>
                        </a:rPr>
                        <a:t>Диаметр заклёпки, мм</a:t>
                      </a:r>
                      <a:endParaRPr lang="ru-RU"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CCFFFF"/>
                    </a:solidFill>
                  </a:tcPr>
                </a:tc>
                <a:tc>
                  <a:txBody>
                    <a:bodyPr/>
                    <a:lstStyle/>
                    <a:p>
                      <a:pPr algn="ctr">
                        <a:lnSpc>
                          <a:spcPct val="107000"/>
                        </a:lnSpc>
                        <a:spcAft>
                          <a:spcPts val="0"/>
                        </a:spcAft>
                      </a:pPr>
                      <a:r>
                        <a:rPr lang="ru-RU" sz="1600" dirty="0">
                          <a:solidFill>
                            <a:srgbClr val="C00000"/>
                          </a:solidFill>
                          <a:effectLst/>
                        </a:rPr>
                        <a:t>2</a:t>
                      </a:r>
                      <a:endParaRPr lang="ru-RU"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CCFFFF"/>
                    </a:solidFill>
                  </a:tcPr>
                </a:tc>
                <a:tc>
                  <a:txBody>
                    <a:bodyPr/>
                    <a:lstStyle/>
                    <a:p>
                      <a:pPr algn="ctr">
                        <a:lnSpc>
                          <a:spcPct val="107000"/>
                        </a:lnSpc>
                        <a:spcAft>
                          <a:spcPts val="0"/>
                        </a:spcAft>
                      </a:pPr>
                      <a:r>
                        <a:rPr lang="ru-RU" sz="1600" dirty="0">
                          <a:solidFill>
                            <a:srgbClr val="C00000"/>
                          </a:solidFill>
                          <a:effectLst/>
                        </a:rPr>
                        <a:t>2,3</a:t>
                      </a:r>
                      <a:endParaRPr lang="ru-RU"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CCFFFF"/>
                    </a:solidFill>
                  </a:tcPr>
                </a:tc>
                <a:tc>
                  <a:txBody>
                    <a:bodyPr/>
                    <a:lstStyle/>
                    <a:p>
                      <a:pPr algn="ctr">
                        <a:lnSpc>
                          <a:spcPct val="107000"/>
                        </a:lnSpc>
                        <a:spcAft>
                          <a:spcPts val="0"/>
                        </a:spcAft>
                      </a:pPr>
                      <a:r>
                        <a:rPr lang="ru-RU" sz="1600" dirty="0">
                          <a:solidFill>
                            <a:srgbClr val="C00000"/>
                          </a:solidFill>
                          <a:effectLst/>
                        </a:rPr>
                        <a:t>2,6</a:t>
                      </a:r>
                      <a:endParaRPr lang="ru-RU"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CCFFFF"/>
                    </a:solidFill>
                  </a:tcPr>
                </a:tc>
                <a:tc>
                  <a:txBody>
                    <a:bodyPr/>
                    <a:lstStyle/>
                    <a:p>
                      <a:pPr algn="ctr">
                        <a:lnSpc>
                          <a:spcPct val="107000"/>
                        </a:lnSpc>
                        <a:spcAft>
                          <a:spcPts val="0"/>
                        </a:spcAft>
                      </a:pPr>
                      <a:r>
                        <a:rPr lang="ru-RU" sz="1600" dirty="0">
                          <a:solidFill>
                            <a:srgbClr val="C00000"/>
                          </a:solidFill>
                          <a:effectLst/>
                        </a:rPr>
                        <a:t>3</a:t>
                      </a:r>
                      <a:endParaRPr lang="ru-RU"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CCFFFF"/>
                    </a:solidFill>
                  </a:tcPr>
                </a:tc>
                <a:tc>
                  <a:txBody>
                    <a:bodyPr/>
                    <a:lstStyle/>
                    <a:p>
                      <a:pPr algn="ctr">
                        <a:lnSpc>
                          <a:spcPct val="107000"/>
                        </a:lnSpc>
                        <a:spcAft>
                          <a:spcPts val="0"/>
                        </a:spcAft>
                      </a:pPr>
                      <a:r>
                        <a:rPr lang="ru-RU" sz="1600" dirty="0">
                          <a:solidFill>
                            <a:srgbClr val="C00000"/>
                          </a:solidFill>
                          <a:effectLst/>
                        </a:rPr>
                        <a:t>3,5</a:t>
                      </a:r>
                      <a:endParaRPr lang="ru-RU"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CCFFFF"/>
                    </a:solidFill>
                  </a:tcPr>
                </a:tc>
                <a:tc>
                  <a:txBody>
                    <a:bodyPr/>
                    <a:lstStyle/>
                    <a:p>
                      <a:pPr algn="ctr">
                        <a:lnSpc>
                          <a:spcPct val="107000"/>
                        </a:lnSpc>
                        <a:spcAft>
                          <a:spcPts val="0"/>
                        </a:spcAft>
                      </a:pPr>
                      <a:r>
                        <a:rPr lang="ru-RU" sz="1600" dirty="0">
                          <a:solidFill>
                            <a:srgbClr val="C00000"/>
                          </a:solidFill>
                          <a:effectLst/>
                        </a:rPr>
                        <a:t>4</a:t>
                      </a:r>
                      <a:endParaRPr lang="ru-RU"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CCFFFF"/>
                    </a:solidFill>
                  </a:tcPr>
                </a:tc>
                <a:tc>
                  <a:txBody>
                    <a:bodyPr/>
                    <a:lstStyle/>
                    <a:p>
                      <a:pPr algn="ctr">
                        <a:lnSpc>
                          <a:spcPct val="107000"/>
                        </a:lnSpc>
                        <a:spcAft>
                          <a:spcPts val="0"/>
                        </a:spcAft>
                      </a:pPr>
                      <a:r>
                        <a:rPr lang="ru-RU" sz="1600" dirty="0">
                          <a:solidFill>
                            <a:srgbClr val="C00000"/>
                          </a:solidFill>
                          <a:effectLst/>
                        </a:rPr>
                        <a:t>5</a:t>
                      </a:r>
                      <a:endParaRPr lang="ru-RU"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CCFFFF"/>
                    </a:solidFill>
                  </a:tcPr>
                </a:tc>
                <a:tc>
                  <a:txBody>
                    <a:bodyPr/>
                    <a:lstStyle/>
                    <a:p>
                      <a:pPr algn="ctr">
                        <a:lnSpc>
                          <a:spcPct val="107000"/>
                        </a:lnSpc>
                        <a:spcAft>
                          <a:spcPts val="0"/>
                        </a:spcAft>
                      </a:pPr>
                      <a:r>
                        <a:rPr lang="ru-RU" sz="1600" dirty="0">
                          <a:solidFill>
                            <a:srgbClr val="C00000"/>
                          </a:solidFill>
                          <a:effectLst/>
                        </a:rPr>
                        <a:t>6</a:t>
                      </a:r>
                      <a:endParaRPr lang="ru-RU"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CCFFFF"/>
                    </a:solidFill>
                  </a:tcPr>
                </a:tc>
                <a:tc>
                  <a:txBody>
                    <a:bodyPr/>
                    <a:lstStyle/>
                    <a:p>
                      <a:pPr algn="ctr">
                        <a:lnSpc>
                          <a:spcPct val="107000"/>
                        </a:lnSpc>
                        <a:spcAft>
                          <a:spcPts val="0"/>
                        </a:spcAft>
                      </a:pPr>
                      <a:r>
                        <a:rPr lang="ru-RU" sz="1600" dirty="0">
                          <a:solidFill>
                            <a:srgbClr val="C00000"/>
                          </a:solidFill>
                          <a:effectLst/>
                        </a:rPr>
                        <a:t>7</a:t>
                      </a:r>
                      <a:endParaRPr lang="ru-RU"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CCFFFF"/>
                    </a:solidFill>
                  </a:tcPr>
                </a:tc>
                <a:tc>
                  <a:txBody>
                    <a:bodyPr/>
                    <a:lstStyle/>
                    <a:p>
                      <a:pPr algn="ctr">
                        <a:lnSpc>
                          <a:spcPct val="107000"/>
                        </a:lnSpc>
                        <a:spcAft>
                          <a:spcPts val="0"/>
                        </a:spcAft>
                      </a:pPr>
                      <a:r>
                        <a:rPr lang="ru-RU" sz="1600" dirty="0">
                          <a:solidFill>
                            <a:srgbClr val="C00000"/>
                          </a:solidFill>
                          <a:effectLst/>
                        </a:rPr>
                        <a:t>8</a:t>
                      </a:r>
                      <a:endParaRPr lang="ru-RU"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CCFFFF"/>
                    </a:solidFill>
                  </a:tcPr>
                </a:tc>
                <a:extLst>
                  <a:ext uri="{0D108BD9-81ED-4DB2-BD59-A6C34878D82A}">
                    <a16:rowId xmlns:a16="http://schemas.microsoft.com/office/drawing/2014/main" xmlns="" val="10000"/>
                  </a:ext>
                </a:extLst>
              </a:tr>
              <a:tr h="0">
                <a:tc>
                  <a:txBody>
                    <a:bodyPr/>
                    <a:lstStyle/>
                    <a:p>
                      <a:pPr algn="ctr">
                        <a:lnSpc>
                          <a:spcPct val="107000"/>
                        </a:lnSpc>
                        <a:spcAft>
                          <a:spcPts val="0"/>
                        </a:spcAft>
                      </a:pPr>
                      <a:r>
                        <a:rPr lang="ru-RU" sz="1400" b="1" dirty="0">
                          <a:solidFill>
                            <a:srgbClr val="006600"/>
                          </a:solidFill>
                          <a:effectLst/>
                        </a:rPr>
                        <a:t>Диаметр отверстия, мм</a:t>
                      </a:r>
                      <a:endParaRPr lang="ru-RU" sz="14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CCFFCC"/>
                    </a:solidFill>
                  </a:tcPr>
                </a:tc>
                <a:tc>
                  <a:txBody>
                    <a:bodyPr/>
                    <a:lstStyle/>
                    <a:p>
                      <a:pPr algn="ctr">
                        <a:lnSpc>
                          <a:spcPct val="107000"/>
                        </a:lnSpc>
                        <a:spcAft>
                          <a:spcPts val="0"/>
                        </a:spcAft>
                      </a:pPr>
                      <a:r>
                        <a:rPr lang="ru-RU" sz="1600" b="1" dirty="0">
                          <a:solidFill>
                            <a:srgbClr val="006600"/>
                          </a:solidFill>
                          <a:effectLst/>
                        </a:rPr>
                        <a:t>2,1</a:t>
                      </a:r>
                      <a:endParaRPr lang="ru-RU" sz="16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600" b="1" dirty="0">
                          <a:solidFill>
                            <a:srgbClr val="006600"/>
                          </a:solidFill>
                          <a:effectLst/>
                        </a:rPr>
                        <a:t>2,4</a:t>
                      </a:r>
                      <a:endParaRPr lang="ru-RU" sz="16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600" b="1" dirty="0">
                          <a:solidFill>
                            <a:srgbClr val="006600"/>
                          </a:solidFill>
                          <a:effectLst/>
                        </a:rPr>
                        <a:t>2,7</a:t>
                      </a:r>
                      <a:endParaRPr lang="ru-RU" sz="16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600" b="1" dirty="0">
                          <a:solidFill>
                            <a:srgbClr val="006600"/>
                          </a:solidFill>
                          <a:effectLst/>
                        </a:rPr>
                        <a:t>3,1</a:t>
                      </a:r>
                      <a:endParaRPr lang="ru-RU" sz="16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600" b="1" dirty="0">
                          <a:solidFill>
                            <a:srgbClr val="006600"/>
                          </a:solidFill>
                          <a:effectLst/>
                        </a:rPr>
                        <a:t>3,6</a:t>
                      </a:r>
                      <a:endParaRPr lang="ru-RU" sz="16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600" b="1" dirty="0">
                          <a:solidFill>
                            <a:srgbClr val="006600"/>
                          </a:solidFill>
                          <a:effectLst/>
                        </a:rPr>
                        <a:t>4,1</a:t>
                      </a:r>
                      <a:endParaRPr lang="ru-RU" sz="16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600" b="1" dirty="0">
                          <a:solidFill>
                            <a:srgbClr val="006600"/>
                          </a:solidFill>
                          <a:effectLst/>
                        </a:rPr>
                        <a:t>5,2</a:t>
                      </a:r>
                      <a:endParaRPr lang="ru-RU" sz="16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600" b="1" dirty="0">
                          <a:solidFill>
                            <a:srgbClr val="006600"/>
                          </a:solidFill>
                          <a:effectLst/>
                        </a:rPr>
                        <a:t>6,2</a:t>
                      </a:r>
                      <a:endParaRPr lang="ru-RU" sz="16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600" b="1" dirty="0">
                          <a:solidFill>
                            <a:srgbClr val="006600"/>
                          </a:solidFill>
                          <a:effectLst/>
                        </a:rPr>
                        <a:t>7,2</a:t>
                      </a:r>
                      <a:endParaRPr lang="ru-RU" sz="16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FFFFFF"/>
                    </a:solidFill>
                  </a:tcPr>
                </a:tc>
                <a:tc>
                  <a:txBody>
                    <a:bodyPr/>
                    <a:lstStyle/>
                    <a:p>
                      <a:pPr algn="ctr">
                        <a:lnSpc>
                          <a:spcPct val="107000"/>
                        </a:lnSpc>
                        <a:spcAft>
                          <a:spcPts val="0"/>
                        </a:spcAft>
                      </a:pPr>
                      <a:r>
                        <a:rPr lang="ru-RU" sz="1600" b="1" dirty="0">
                          <a:solidFill>
                            <a:srgbClr val="006600"/>
                          </a:solidFill>
                          <a:effectLst/>
                        </a:rPr>
                        <a:t>8,2</a:t>
                      </a:r>
                      <a:endParaRPr lang="ru-RU" sz="16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28575" cap="flat" cmpd="sng" algn="ctr">
                      <a:solidFill>
                        <a:srgbClr val="0000CC"/>
                      </a:solidFill>
                      <a:prstDash val="solid"/>
                      <a:round/>
                      <a:headEnd type="none" w="med" len="med"/>
                      <a:tailEnd type="none" w="med" len="med"/>
                    </a:lnL>
                    <a:lnR w="28575" cap="flat" cmpd="sng" algn="ctr">
                      <a:solidFill>
                        <a:srgbClr val="0000CC"/>
                      </a:solidFill>
                      <a:prstDash val="solid"/>
                      <a:round/>
                      <a:headEnd type="none" w="med" len="med"/>
                      <a:tailEnd type="none" w="med" len="med"/>
                    </a:lnR>
                    <a:lnT w="28575" cap="flat" cmpd="sng" algn="ctr">
                      <a:solidFill>
                        <a:srgbClr val="0000CC"/>
                      </a:solidFill>
                      <a:prstDash val="solid"/>
                      <a:round/>
                      <a:headEnd type="none" w="med" len="med"/>
                      <a:tailEnd type="none" w="med" len="med"/>
                    </a:lnT>
                    <a:lnB w="28575" cap="flat" cmpd="sng" algn="ctr">
                      <a:solidFill>
                        <a:srgbClr val="0000CC"/>
                      </a:solidFill>
                      <a:prstDash val="solid"/>
                      <a:round/>
                      <a:headEnd type="none" w="med" len="med"/>
                      <a:tailEnd type="none" w="med" len="med"/>
                    </a:lnB>
                    <a:solidFill>
                      <a:srgbClr val="FFFFFF"/>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398780684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8100" y="2600325"/>
            <a:ext cx="6400800" cy="2286000"/>
          </a:xfrm>
        </p:spPr>
        <p:txBody>
          <a:bodyPr/>
          <a:lstStyle/>
          <a:p>
            <a:pPr>
              <a:defRPr/>
            </a:pPr>
            <a:endParaRPr lang="ru-RU" dirty="0"/>
          </a:p>
        </p:txBody>
      </p:sp>
      <p:pic>
        <p:nvPicPr>
          <p:cNvPr id="26628" name="Рисунок 3" descr="http://teacher.3xy.com.cn/sxyAdminData/images/resource/jpg/200805/20080528150033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CFFCC"/>
          </a:solidFill>
          <a:ln w="76200">
            <a:solidFill>
              <a:srgbClr val="FF0000"/>
            </a:solidFill>
          </a:ln>
          <a:extLst/>
        </p:spPr>
      </p:pic>
      <p:sp>
        <p:nvSpPr>
          <p:cNvPr id="5" name="TextBox 4"/>
          <p:cNvSpPr txBox="1"/>
          <p:nvPr/>
        </p:nvSpPr>
        <p:spPr>
          <a:xfrm>
            <a:off x="3275856" y="1736812"/>
            <a:ext cx="5292588" cy="2576572"/>
          </a:xfrm>
          <a:prstGeom prst="doubleWave">
            <a:avLst>
              <a:gd name="adj1" fmla="val 6250"/>
              <a:gd name="adj2" fmla="val -188"/>
            </a:avLst>
          </a:prstGeom>
          <a:solidFill>
            <a:srgbClr val="FFFF00"/>
          </a:solidFill>
          <a:ln w="57150">
            <a:solidFill>
              <a:srgbClr val="FF0000"/>
            </a:solidFill>
          </a:ln>
        </p:spPr>
        <p:txBody>
          <a:bodyPr wrap="square">
            <a:spAutoFit/>
          </a:bodyPr>
          <a:lstStyle/>
          <a:p>
            <a:pPr algn="ctr">
              <a:defRPr/>
            </a:pPr>
            <a:endParaRPr lang="en-US" sz="1600" b="1" dirty="0" smtClean="0">
              <a:solidFill>
                <a:srgbClr val="FF0000"/>
              </a:solidFill>
              <a:latin typeface="Times New Roman" pitchFamily="18" charset="0"/>
              <a:cs typeface="Times New Roman" pitchFamily="18" charset="0"/>
            </a:endParaRPr>
          </a:p>
          <a:p>
            <a:pPr algn="ctr">
              <a:defRPr/>
            </a:pP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3</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4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Виды заклёпочных швов</a:t>
            </a:r>
            <a:endParaRPr lang="en-US"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endParaRPr lang="ru-RU" sz="1600" b="1" dirty="0">
              <a:solidFill>
                <a:srgbClr val="0000FF"/>
              </a:solidFill>
            </a:endParaRPr>
          </a:p>
        </p:txBody>
      </p:sp>
    </p:spTree>
    <p:extLst>
      <p:ext uri="{BB962C8B-B14F-4D97-AF65-F5344CB8AC3E}">
        <p14:creationId xmlns:p14="http://schemas.microsoft.com/office/powerpoint/2010/main" val="31503521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down)">
                                      <p:cBhvr>
                                        <p:cTn id="13" dur="580">
                                          <p:stCondLst>
                                            <p:cond delay="0"/>
                                          </p:stCondLst>
                                        </p:cTn>
                                        <p:tgtEl>
                                          <p:spTgt spid="5">
                                            <p:txEl>
                                              <p:pRg st="1" end="1"/>
                                            </p:txEl>
                                          </p:spTgt>
                                        </p:tgtEl>
                                      </p:cBhvr>
                                    </p:animEffect>
                                    <p:anim calcmode="lin" valueType="num">
                                      <p:cBhvr>
                                        <p:cTn id="1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xEl>
                                              <p:pRg st="1" end="1"/>
                                            </p:txEl>
                                          </p:spTgt>
                                        </p:tgtEl>
                                      </p:cBhvr>
                                      <p:to x="100000" y="60000"/>
                                    </p:animScale>
                                    <p:animScale>
                                      <p:cBhvr>
                                        <p:cTn id="20" dur="166" decel="50000">
                                          <p:stCondLst>
                                            <p:cond delay="676"/>
                                          </p:stCondLst>
                                        </p:cTn>
                                        <p:tgtEl>
                                          <p:spTgt spid="5">
                                            <p:txEl>
                                              <p:pRg st="1" end="1"/>
                                            </p:txEl>
                                          </p:spTgt>
                                        </p:tgtEl>
                                      </p:cBhvr>
                                      <p:to x="100000" y="100000"/>
                                    </p:animScale>
                                    <p:animScale>
                                      <p:cBhvr>
                                        <p:cTn id="21" dur="26">
                                          <p:stCondLst>
                                            <p:cond delay="1312"/>
                                          </p:stCondLst>
                                        </p:cTn>
                                        <p:tgtEl>
                                          <p:spTgt spid="5">
                                            <p:txEl>
                                              <p:pRg st="1" end="1"/>
                                            </p:txEl>
                                          </p:spTgt>
                                        </p:tgtEl>
                                      </p:cBhvr>
                                      <p:to x="100000" y="80000"/>
                                    </p:animScale>
                                    <p:animScale>
                                      <p:cBhvr>
                                        <p:cTn id="22" dur="166" decel="50000">
                                          <p:stCondLst>
                                            <p:cond delay="1338"/>
                                          </p:stCondLst>
                                        </p:cTn>
                                        <p:tgtEl>
                                          <p:spTgt spid="5">
                                            <p:txEl>
                                              <p:pRg st="1" end="1"/>
                                            </p:txEl>
                                          </p:spTgt>
                                        </p:tgtEl>
                                      </p:cBhvr>
                                      <p:to x="100000" y="100000"/>
                                    </p:animScale>
                                    <p:animScale>
                                      <p:cBhvr>
                                        <p:cTn id="23" dur="26">
                                          <p:stCondLst>
                                            <p:cond delay="1642"/>
                                          </p:stCondLst>
                                        </p:cTn>
                                        <p:tgtEl>
                                          <p:spTgt spid="5">
                                            <p:txEl>
                                              <p:pRg st="1" end="1"/>
                                            </p:txEl>
                                          </p:spTgt>
                                        </p:tgtEl>
                                      </p:cBhvr>
                                      <p:to x="100000" y="90000"/>
                                    </p:animScale>
                                    <p:animScale>
                                      <p:cBhvr>
                                        <p:cTn id="24" dur="166" decel="50000">
                                          <p:stCondLst>
                                            <p:cond delay="1668"/>
                                          </p:stCondLst>
                                        </p:cTn>
                                        <p:tgtEl>
                                          <p:spTgt spid="5">
                                            <p:txEl>
                                              <p:pRg st="1" end="1"/>
                                            </p:txEl>
                                          </p:spTgt>
                                        </p:tgtEl>
                                      </p:cBhvr>
                                      <p:to x="100000" y="100000"/>
                                    </p:animScale>
                                    <p:animScale>
                                      <p:cBhvr>
                                        <p:cTn id="25" dur="26">
                                          <p:stCondLst>
                                            <p:cond delay="1808"/>
                                          </p:stCondLst>
                                        </p:cTn>
                                        <p:tgtEl>
                                          <p:spTgt spid="5">
                                            <p:txEl>
                                              <p:pRg st="1" end="1"/>
                                            </p:txEl>
                                          </p:spTgt>
                                        </p:tgtEl>
                                      </p:cBhvr>
                                      <p:to x="100000" y="95000"/>
                                    </p:animScale>
                                    <p:animScale>
                                      <p:cBhvr>
                                        <p:cTn id="26" dur="166" decel="50000">
                                          <p:stCondLst>
                                            <p:cond delay="1834"/>
                                          </p:stCondLst>
                                        </p:cTn>
                                        <p:tgtEl>
                                          <p:spTgt spid="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39217" y="2888940"/>
            <a:ext cx="8892988" cy="6174062"/>
          </a:xfrm>
          <a:prstGeom prst="rect">
            <a:avLst/>
          </a:prstGeom>
          <a:solidFill>
            <a:srgbClr val="CCFFFF"/>
          </a:solidFill>
        </p:spPr>
        <p:txBody>
          <a:bodyPr wrap="square">
            <a:spAutoFit/>
          </a:bodyPr>
          <a:lstStyle/>
          <a:p>
            <a:pPr>
              <a:lnSpc>
                <a:spcPct val="107000"/>
              </a:lnSpc>
              <a:spcAft>
                <a:spcPts val="750"/>
              </a:spcAft>
            </a:pPr>
            <a:r>
              <a:rPr lang="ru-RU" b="1" dirty="0">
                <a:solidFill>
                  <a:srgbClr val="006600"/>
                </a:solidFill>
                <a:latin typeface="Arial" panose="020B0604020202020204" pitchFamily="34" charset="0"/>
                <a:ea typeface="Times New Roman" panose="02020603050405020304" pitchFamily="18" charset="0"/>
                <a:cs typeface="Times New Roman" panose="02020603050405020304" pitchFamily="18" charset="0"/>
              </a:rPr>
              <a:t> Различают три вида заклёпочных швов:</a:t>
            </a:r>
            <a:endParaRPr lang="ru-RU" sz="2000" b="1" dirty="0">
              <a:solidFill>
                <a:srgbClr val="006600"/>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750"/>
              </a:spcAft>
              <a:buFont typeface="+mj-lt"/>
              <a:buAutoNum type="arabicParenR"/>
            </a:pPr>
            <a:r>
              <a:rPr lang="ru-RU" b="1" i="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Прочный </a:t>
            </a:r>
            <a:r>
              <a:rPr lang="ru-RU" b="1"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шов</a:t>
            </a:r>
            <a:r>
              <a:rPr lang="ru-RU" i="1" dirty="0">
                <a:solidFill>
                  <a:srgbClr val="414141"/>
                </a:solidFill>
                <a:latin typeface="Arial" panose="020B0604020202020204" pitchFamily="34" charset="0"/>
                <a:ea typeface="Times New Roman" panose="02020603050405020304" pitchFamily="18" charset="0"/>
                <a:cs typeface="Times New Roman" panose="02020603050405020304" pitchFamily="18" charset="0"/>
              </a:rPr>
              <a:t> </a:t>
            </a:r>
            <a:r>
              <a:rPr lang="ru-RU" b="1" dirty="0">
                <a:solidFill>
                  <a:srgbClr val="414141"/>
                </a:solidFill>
                <a:latin typeface="Arial" panose="020B0604020202020204" pitchFamily="34" charset="0"/>
                <a:ea typeface="Times New Roman" panose="02020603050405020304" pitchFamily="18" charset="0"/>
                <a:cs typeface="Times New Roman" panose="02020603050405020304" pitchFamily="18" charset="0"/>
              </a:rPr>
              <a:t>имеет несколько рядов заклёпок и применяется при клёпке балок, колонн, мостов и т. д.</a:t>
            </a:r>
            <a:endParaRPr lang="ru-RU" sz="20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750"/>
              </a:spcAft>
              <a:buFont typeface="+mj-lt"/>
              <a:buAutoNum type="arabicParenR"/>
            </a:pPr>
            <a:r>
              <a:rPr lang="ru-RU" b="1"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Плотный </a:t>
            </a:r>
            <a:r>
              <a:rPr lang="ru-RU" b="1" i="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шов </a:t>
            </a:r>
            <a:r>
              <a:rPr lang="ru-RU" b="1" dirty="0" smtClean="0">
                <a:solidFill>
                  <a:srgbClr val="414141"/>
                </a:solidFill>
                <a:latin typeface="Arial" panose="020B0604020202020204" pitchFamily="34" charset="0"/>
                <a:ea typeface="Times New Roman" panose="02020603050405020304" pitchFamily="18" charset="0"/>
                <a:cs typeface="Times New Roman" panose="02020603050405020304" pitchFamily="18" charset="0"/>
              </a:rPr>
              <a:t>применяют </a:t>
            </a:r>
            <a:r>
              <a:rPr lang="ru-RU" b="1" dirty="0">
                <a:solidFill>
                  <a:srgbClr val="414141"/>
                </a:solidFill>
                <a:latin typeface="Arial" panose="020B0604020202020204" pitchFamily="34" charset="0"/>
                <a:ea typeface="Times New Roman" panose="02020603050405020304" pitchFamily="18" charset="0"/>
                <a:cs typeface="Times New Roman" panose="02020603050405020304" pitchFamily="18" charset="0"/>
              </a:rPr>
              <a:t>для герметических конструкций (резервуаров не подвергающихся высоким давлениям) при небольших нагрузках. Для герметичности шва используют прокладки из пропитанной олифой бумаги или ткани. Выполняют клёпку холодным способом.</a:t>
            </a:r>
            <a:endParaRPr lang="ru-RU" sz="2000" b="1"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750"/>
              </a:spcAft>
              <a:buFont typeface="+mj-lt"/>
              <a:buAutoNum type="arabicParenR"/>
            </a:pPr>
            <a:r>
              <a:rPr lang="ru-RU" b="1"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Прочноплотный шов</a:t>
            </a:r>
            <a:r>
              <a:rPr lang="ru-RU" dirty="0">
                <a:solidFill>
                  <a:srgbClr val="414141"/>
                </a:solidFill>
                <a:latin typeface="Arial" panose="020B0604020202020204" pitchFamily="34" charset="0"/>
                <a:ea typeface="Times New Roman" panose="02020603050405020304" pitchFamily="18" charset="0"/>
                <a:cs typeface="Times New Roman" panose="02020603050405020304" pitchFamily="18" charset="0"/>
              </a:rPr>
              <a:t> </a:t>
            </a:r>
            <a:r>
              <a:rPr lang="ru-RU" b="1" dirty="0">
                <a:solidFill>
                  <a:srgbClr val="414141"/>
                </a:solidFill>
                <a:latin typeface="Arial" panose="020B0604020202020204" pitchFamily="34" charset="0"/>
                <a:ea typeface="Times New Roman" panose="02020603050405020304" pitchFamily="18" charset="0"/>
                <a:cs typeface="Times New Roman" panose="02020603050405020304" pitchFamily="18" charset="0"/>
              </a:rPr>
              <a:t>выполняют горячей клёпкой с помощью клепальных машин с последующей подчеканкой головок заклёпок и кромкой листов. </a:t>
            </a:r>
            <a:endParaRPr lang="ru-RU" b="1" dirty="0" smtClean="0">
              <a:solidFill>
                <a:srgbClr val="414141"/>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Aft>
                <a:spcPts val="750"/>
              </a:spcAft>
            </a:pPr>
            <a:r>
              <a:rPr lang="ru-RU" b="1" dirty="0" smtClean="0">
                <a:solidFill>
                  <a:srgbClr val="0000CC"/>
                </a:solidFill>
                <a:latin typeface="Arial" panose="020B0604020202020204" pitchFamily="34" charset="0"/>
                <a:ea typeface="Times New Roman" panose="02020603050405020304" pitchFamily="18" charset="0"/>
                <a:cs typeface="Times New Roman" panose="02020603050405020304" pitchFamily="18" charset="0"/>
              </a:rPr>
              <a:t>Заклёпочные </a:t>
            </a:r>
            <a:r>
              <a:rPr lang="ru-RU" b="1" dirty="0">
                <a:solidFill>
                  <a:srgbClr val="0000CC"/>
                </a:solidFill>
                <a:latin typeface="Arial" panose="020B0604020202020204" pitchFamily="34" charset="0"/>
                <a:ea typeface="Times New Roman" panose="02020603050405020304" pitchFamily="18" charset="0"/>
                <a:cs typeface="Times New Roman" panose="02020603050405020304" pitchFamily="18" charset="0"/>
              </a:rPr>
              <a:t>швы делятся на</a:t>
            </a:r>
            <a:r>
              <a:rPr lang="ru-RU" b="1" dirty="0">
                <a:solidFill>
                  <a:srgbClr val="414141"/>
                </a:solidFill>
                <a:latin typeface="Arial" panose="020B0604020202020204" pitchFamily="34" charset="0"/>
                <a:ea typeface="Times New Roman" panose="02020603050405020304" pitchFamily="18" charset="0"/>
                <a:cs typeface="Times New Roman" panose="02020603050405020304" pitchFamily="18" charset="0"/>
              </a:rPr>
              <a:t> </a:t>
            </a:r>
            <a:r>
              <a:rPr lang="ru-RU" b="1"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однорядные, двухрядные и </a:t>
            </a:r>
            <a:r>
              <a:rPr lang="ru-RU" b="1" i="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многорядные,</a:t>
            </a:r>
            <a:r>
              <a:rPr lang="ru-RU" b="1" dirty="0">
                <a:solidFill>
                  <a:srgbClr val="414141"/>
                </a:solidFill>
                <a:latin typeface="Arial" panose="020B0604020202020204" pitchFamily="34" charset="0"/>
                <a:ea typeface="Times New Roman" panose="02020603050405020304" pitchFamily="18" charset="0"/>
                <a:cs typeface="Times New Roman" panose="02020603050405020304" pitchFamily="18" charset="0"/>
              </a:rPr>
              <a:t> </a:t>
            </a:r>
            <a:r>
              <a:rPr lang="ru-RU" b="1" dirty="0">
                <a:solidFill>
                  <a:srgbClr val="0000CC"/>
                </a:solidFill>
                <a:latin typeface="Arial" panose="020B0604020202020204" pitchFamily="34" charset="0"/>
                <a:ea typeface="Times New Roman" panose="02020603050405020304" pitchFamily="18" charset="0"/>
                <a:cs typeface="Times New Roman" panose="02020603050405020304" pitchFamily="18" charset="0"/>
              </a:rPr>
              <a:t>а</a:t>
            </a:r>
            <a:r>
              <a:rPr lang="ru-RU" b="1" dirty="0">
                <a:solidFill>
                  <a:srgbClr val="414141"/>
                </a:solidFill>
                <a:latin typeface="Arial" panose="020B0604020202020204" pitchFamily="34" charset="0"/>
                <a:ea typeface="Times New Roman" panose="02020603050405020304" pitchFamily="18" charset="0"/>
                <a:cs typeface="Times New Roman" panose="02020603050405020304" pitchFamily="18" charset="0"/>
              </a:rPr>
              <a:t> </a:t>
            </a:r>
            <a:r>
              <a:rPr lang="ru-RU" b="1" dirty="0">
                <a:solidFill>
                  <a:srgbClr val="0000CC"/>
                </a:solidFill>
                <a:latin typeface="Arial" panose="020B0604020202020204" pitchFamily="34" charset="0"/>
                <a:ea typeface="Times New Roman" panose="02020603050405020304" pitchFamily="18" charset="0"/>
                <a:cs typeface="Times New Roman" panose="02020603050405020304" pitchFamily="18" charset="0"/>
              </a:rPr>
              <a:t>в зависимости от расположения заклёпок на</a:t>
            </a:r>
            <a:r>
              <a:rPr lang="ru-RU" b="1" dirty="0">
                <a:solidFill>
                  <a:srgbClr val="414141"/>
                </a:solidFill>
                <a:latin typeface="Arial" panose="020B0604020202020204" pitchFamily="34" charset="0"/>
                <a:ea typeface="Times New Roman" panose="02020603050405020304" pitchFamily="18" charset="0"/>
                <a:cs typeface="Times New Roman" panose="02020603050405020304" pitchFamily="18" charset="0"/>
              </a:rPr>
              <a:t> </a:t>
            </a:r>
            <a:r>
              <a:rPr lang="ru-RU" b="1"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параллельные и шахматные.</a:t>
            </a:r>
            <a:endParaRPr lang="ru-RU" sz="20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750"/>
              </a:spcAft>
            </a:pPr>
            <a:r>
              <a:rPr lang="ru-RU" b="1" dirty="0">
                <a:solidFill>
                  <a:srgbClr val="006600"/>
                </a:solidFill>
                <a:latin typeface="Arial" panose="020B0604020202020204" pitchFamily="34" charset="0"/>
                <a:ea typeface="Times New Roman" panose="02020603050405020304" pitchFamily="18" charset="0"/>
                <a:cs typeface="Times New Roman" panose="02020603050405020304" pitchFamily="18" charset="0"/>
              </a:rPr>
              <a:t>При ручной клёпке </a:t>
            </a:r>
            <a:r>
              <a:rPr lang="ru-RU" b="1" dirty="0" smtClean="0">
                <a:solidFill>
                  <a:srgbClr val="006600"/>
                </a:solidFill>
                <a:latin typeface="Arial" panose="020B0604020202020204" pitchFamily="34" charset="0"/>
                <a:ea typeface="Times New Roman" panose="02020603050405020304" pitchFamily="18" charset="0"/>
                <a:cs typeface="Times New Roman" panose="02020603050405020304" pitchFamily="18" charset="0"/>
              </a:rPr>
              <a:t>применяют: </a:t>
            </a:r>
          </a:p>
          <a:p>
            <a:pPr marL="717550" indent="-358775">
              <a:spcAft>
                <a:spcPts val="0"/>
              </a:spcAft>
              <a:buFont typeface="Wingdings" panose="05000000000000000000" pitchFamily="2" charset="2"/>
              <a:buChar char="Ø"/>
            </a:pPr>
            <a:r>
              <a:rPr lang="ru-RU"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слесарные </a:t>
            </a:r>
            <a:r>
              <a:rPr lang="ru-RU"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молотки с квадратным бойком, </a:t>
            </a:r>
            <a:endParaRPr lang="ru-RU"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marL="717550" indent="-358775">
              <a:spcAft>
                <a:spcPts val="0"/>
              </a:spcAft>
              <a:buFont typeface="Wingdings" panose="05000000000000000000" pitchFamily="2" charset="2"/>
              <a:buChar char="Ø"/>
            </a:pPr>
            <a:r>
              <a:rPr lang="ru-RU"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поддержки</a:t>
            </a:r>
            <a:r>
              <a:rPr lang="ru-RU"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endParaRPr lang="ru-RU"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marL="717550" indent="-358775">
              <a:spcAft>
                <a:spcPts val="0"/>
              </a:spcAft>
              <a:buFont typeface="Wingdings" panose="05000000000000000000" pitchFamily="2" charset="2"/>
              <a:buChar char="Ø"/>
            </a:pPr>
            <a:r>
              <a:rPr lang="ru-RU"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обжимки</a:t>
            </a:r>
            <a:r>
              <a:rPr lang="ru-RU"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endParaRPr lang="ru-RU"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marL="717550" indent="-358775">
              <a:spcAft>
                <a:spcPts val="0"/>
              </a:spcAft>
              <a:buFont typeface="Wingdings" panose="05000000000000000000" pitchFamily="2" charset="2"/>
              <a:buChar char="Ø"/>
            </a:pPr>
            <a:r>
              <a:rPr lang="ru-RU"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натяжки </a:t>
            </a:r>
            <a:r>
              <a:rPr lang="ru-RU"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и </a:t>
            </a:r>
            <a:endParaRPr lang="ru-RU"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marL="717550" indent="-358775">
              <a:spcAft>
                <a:spcPts val="0"/>
              </a:spcAft>
              <a:buFont typeface="Wingdings" panose="05000000000000000000" pitchFamily="2" charset="2"/>
              <a:buChar char="Ø"/>
            </a:pPr>
            <a:r>
              <a:rPr lang="ru-RU"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чеканы.</a:t>
            </a:r>
            <a:endParaRPr lang="ru-RU" sz="2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2"/>
          <p:cNvSpPr>
            <a:spLocks noGrp="1" noChangeArrowheads="1"/>
          </p:cNvSpPr>
          <p:nvPr>
            <p:ph type="title" idx="4294967295"/>
          </p:nvPr>
        </p:nvSpPr>
        <p:spPr>
          <a:xfrm>
            <a:off x="0" y="0"/>
            <a:ext cx="9144000" cy="498475"/>
          </a:xfrm>
          <a:solidFill>
            <a:srgbClr val="0070C0"/>
          </a:solidFill>
        </p:spPr>
        <p:txBody>
          <a:bodyPr lIns="91440" tIns="45720" rIns="91440" bIns="45720">
            <a:normAutofit fontScale="90000"/>
          </a:bodyPr>
          <a:lstStyle/>
          <a:p>
            <a:pPr algn="ct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ru-RU" sz="2800" b="1" dirty="0" smtClean="0">
                <a:solidFill>
                  <a:srgbClr val="FFFF00"/>
                </a:solidFill>
              </a:rPr>
              <a:t>З</a:t>
            </a:r>
            <a:r>
              <a:rPr lang="en-GB" sz="2800" b="1" dirty="0" smtClean="0">
                <a:solidFill>
                  <a:srgbClr val="FFFF00"/>
                </a:solidFill>
              </a:rPr>
              <a:t>АКЛЁПОЧНЫ</a:t>
            </a:r>
            <a:r>
              <a:rPr lang="ru-RU" sz="2800" b="1" dirty="0" smtClean="0">
                <a:solidFill>
                  <a:srgbClr val="FFFF00"/>
                </a:solidFill>
              </a:rPr>
              <a:t>Е</a:t>
            </a:r>
            <a:r>
              <a:rPr lang="en-GB" sz="2800" b="1" dirty="0" smtClean="0">
                <a:solidFill>
                  <a:srgbClr val="FFFF00"/>
                </a:solidFill>
              </a:rPr>
              <a:t> </a:t>
            </a:r>
            <a:r>
              <a:rPr lang="ru-RU" sz="2800" b="1" dirty="0" smtClean="0">
                <a:solidFill>
                  <a:srgbClr val="FFFF00"/>
                </a:solidFill>
              </a:rPr>
              <a:t>ШВЫ</a:t>
            </a:r>
            <a:r>
              <a:rPr lang="en-GB" sz="2800" b="1" dirty="0" smtClean="0">
                <a:solidFill>
                  <a:srgbClr val="FFFF00"/>
                </a:solidFill>
              </a:rPr>
              <a:t> </a:t>
            </a:r>
          </a:p>
        </p:txBody>
      </p:sp>
      <p:sp>
        <p:nvSpPr>
          <p:cNvPr id="2" name="Прямоугольник 1"/>
          <p:cNvSpPr/>
          <p:nvPr/>
        </p:nvSpPr>
        <p:spPr>
          <a:xfrm>
            <a:off x="143508" y="573033"/>
            <a:ext cx="8856984" cy="421654"/>
          </a:xfrm>
          <a:prstGeom prst="rect">
            <a:avLst/>
          </a:prstGeom>
          <a:solidFill>
            <a:srgbClr val="CCFFFF"/>
          </a:solidFill>
        </p:spPr>
        <p:txBody>
          <a:bodyPr wrap="square">
            <a:spAutoFit/>
          </a:bodyPr>
          <a:lstStyle/>
          <a:p>
            <a:pPr>
              <a:lnSpc>
                <a:spcPct val="107000"/>
              </a:lnSpc>
              <a:spcAft>
                <a:spcPts val="750"/>
              </a:spcAft>
            </a:pPr>
            <a:r>
              <a:rPr lang="ru-RU" sz="2000" b="1" i="1" u="sng"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ЗАКЛЁПОЧНЫЙ ШОВ</a:t>
            </a:r>
            <a:r>
              <a:rPr lang="ru-RU" sz="2000" b="1" i="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 </a:t>
            </a:r>
            <a:r>
              <a:rPr lang="ru-RU" sz="2000" b="1" i="1" dirty="0">
                <a:solidFill>
                  <a:srgbClr val="0000CC"/>
                </a:solidFill>
                <a:latin typeface="Arial" panose="020B0604020202020204" pitchFamily="34" charset="0"/>
                <a:ea typeface="Times New Roman" panose="02020603050405020304" pitchFamily="18" charset="0"/>
                <a:cs typeface="Times New Roman" panose="02020603050405020304" pitchFamily="18" charset="0"/>
              </a:rPr>
              <a:t>– это </a:t>
            </a:r>
            <a:r>
              <a:rPr lang="ru-RU" sz="2000" b="1" dirty="0">
                <a:solidFill>
                  <a:srgbClr val="0000CC"/>
                </a:solidFill>
                <a:latin typeface="Arial" panose="020B0604020202020204" pitchFamily="34" charset="0"/>
                <a:ea typeface="Times New Roman" panose="02020603050405020304" pitchFamily="18" charset="0"/>
                <a:cs typeface="Times New Roman" panose="02020603050405020304" pitchFamily="18" charset="0"/>
              </a:rPr>
              <a:t>место соединения деталей заклёпками. </a:t>
            </a:r>
            <a:endParaRPr lang="ru-RU" sz="2000" b="1" dirty="0">
              <a:solidFill>
                <a:srgbClr val="0066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5" name="Содержимое 2"/>
          <p:cNvSpPr txBox="1">
            <a:spLocks/>
          </p:cNvSpPr>
          <p:nvPr/>
        </p:nvSpPr>
        <p:spPr bwMode="auto">
          <a:xfrm>
            <a:off x="132264" y="1069245"/>
            <a:ext cx="8868228" cy="1211921"/>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noAutofit/>
          </a:bodyPr>
          <a:lstStyle>
            <a:lvl1pPr marL="0" indent="0" algn="l" rtl="0" eaLnBrk="0" fontAlgn="base" hangingPunct="0">
              <a:spcBef>
                <a:spcPct val="20000"/>
              </a:spcBef>
              <a:spcAft>
                <a:spcPct val="0"/>
              </a:spcAft>
              <a:buClr>
                <a:schemeClr val="hlink"/>
              </a:buClr>
              <a:buSzPct val="65000"/>
              <a:buFont typeface="Wingdings" panose="05000000000000000000" pitchFamily="2" charset="2"/>
              <a:buNone/>
              <a:defRPr sz="2000">
                <a:solidFill>
                  <a:schemeClr val="tx1"/>
                </a:solidFill>
                <a:effectLst>
                  <a:outerShdw blurRad="38100" dist="38100" dir="2700000" algn="tl">
                    <a:srgbClr val="FFFFFF"/>
                  </a:outerShdw>
                </a:effectLst>
                <a:latin typeface="+mn-lt"/>
                <a:ea typeface="+mn-ea"/>
                <a:cs typeface="+mn-cs"/>
              </a:defRPr>
            </a:lvl1pPr>
            <a:lvl2pPr marL="457200" indent="0" algn="l" rtl="0" eaLnBrk="0" fontAlgn="base" hangingPunct="0">
              <a:spcBef>
                <a:spcPct val="20000"/>
              </a:spcBef>
              <a:spcAft>
                <a:spcPct val="0"/>
              </a:spcAft>
              <a:buClr>
                <a:schemeClr val="folHlink"/>
              </a:buClr>
              <a:buSzPct val="65000"/>
              <a:buFont typeface="Wingdings" panose="05000000000000000000" pitchFamily="2" charset="2"/>
              <a:buNone/>
              <a:defRPr sz="1800">
                <a:solidFill>
                  <a:schemeClr val="tx1"/>
                </a:solidFill>
                <a:effectLst>
                  <a:outerShdw blurRad="38100" dist="38100" dir="2700000" algn="tl">
                    <a:srgbClr val="FFFFFF"/>
                  </a:outerShdw>
                </a:effectLst>
                <a:latin typeface="+mn-lt"/>
              </a:defRPr>
            </a:lvl2pPr>
            <a:lvl3pPr marL="914400" indent="0" algn="l" rtl="0" eaLnBrk="0" fontAlgn="base" hangingPunct="0">
              <a:spcBef>
                <a:spcPct val="20000"/>
              </a:spcBef>
              <a:spcAft>
                <a:spcPct val="0"/>
              </a:spcAft>
              <a:buClr>
                <a:schemeClr val="hlink"/>
              </a:buClr>
              <a:buSzPct val="65000"/>
              <a:buFont typeface="Wingdings" panose="05000000000000000000" pitchFamily="2" charset="2"/>
              <a:buNone/>
              <a:defRPr sz="1600">
                <a:solidFill>
                  <a:schemeClr val="tx1"/>
                </a:solidFill>
                <a:effectLst>
                  <a:outerShdw blurRad="38100" dist="38100" dir="2700000" algn="tl">
                    <a:srgbClr val="FFFFFF"/>
                  </a:outerShdw>
                </a:effectLst>
                <a:latin typeface="+mn-lt"/>
              </a:defRPr>
            </a:lvl3pPr>
            <a:lvl4pPr marL="1371600" indent="0" algn="l" rtl="0" eaLnBrk="0" fontAlgn="base" hangingPunct="0">
              <a:spcBef>
                <a:spcPct val="20000"/>
              </a:spcBef>
              <a:spcAft>
                <a:spcPct val="0"/>
              </a:spcAft>
              <a:buClr>
                <a:schemeClr val="folHlink"/>
              </a:buClr>
              <a:buSzPct val="65000"/>
              <a:buFont typeface="Wingdings" panose="05000000000000000000" pitchFamily="2" charset="2"/>
              <a:buNone/>
              <a:defRPr sz="1400">
                <a:solidFill>
                  <a:schemeClr val="tx1"/>
                </a:solidFill>
                <a:effectLst>
                  <a:outerShdw blurRad="38100" dist="38100" dir="2700000" algn="tl">
                    <a:srgbClr val="FFFFFF"/>
                  </a:outerShdw>
                </a:effectLst>
                <a:latin typeface="+mn-lt"/>
              </a:defRPr>
            </a:lvl4pPr>
            <a:lvl5pPr marL="1828800" indent="0" algn="l" rtl="0" eaLnBrk="0" fontAlgn="base" hangingPunct="0">
              <a:spcBef>
                <a:spcPct val="20000"/>
              </a:spcBef>
              <a:spcAft>
                <a:spcPct val="0"/>
              </a:spcAft>
              <a:buClr>
                <a:schemeClr val="hlink"/>
              </a:buClr>
              <a:buSzPct val="65000"/>
              <a:buFont typeface="Wingdings" panose="05000000000000000000" pitchFamily="2" charset="2"/>
              <a:buNone/>
              <a:defRPr sz="1400">
                <a:solidFill>
                  <a:schemeClr val="tx1"/>
                </a:solidFill>
                <a:effectLst>
                  <a:outerShdw blurRad="38100" dist="38100" dir="2700000" algn="tl">
                    <a:srgbClr val="FFFFFF"/>
                  </a:outerShdw>
                </a:effectLst>
                <a:latin typeface="+mn-lt"/>
              </a:defRPr>
            </a:lvl5pPr>
            <a:lvl6pPr marL="2286000" indent="0" algn="l" rtl="0" fontAlgn="base">
              <a:spcBef>
                <a:spcPct val="20000"/>
              </a:spcBef>
              <a:spcAft>
                <a:spcPct val="0"/>
              </a:spcAft>
              <a:buClr>
                <a:schemeClr val="hlink"/>
              </a:buClr>
              <a:buSzPct val="65000"/>
              <a:buFont typeface="Wingdings" pitchFamily="2" charset="2"/>
              <a:buNone/>
              <a:defRPr sz="1400">
                <a:solidFill>
                  <a:schemeClr val="tx1"/>
                </a:solidFill>
                <a:effectLst>
                  <a:outerShdw blurRad="38100" dist="38100" dir="2700000" algn="tl">
                    <a:srgbClr val="FFFFFF"/>
                  </a:outerShdw>
                </a:effectLst>
                <a:latin typeface="+mn-lt"/>
              </a:defRPr>
            </a:lvl6pPr>
            <a:lvl7pPr marL="2743200" indent="0" algn="l" rtl="0" fontAlgn="base">
              <a:spcBef>
                <a:spcPct val="20000"/>
              </a:spcBef>
              <a:spcAft>
                <a:spcPct val="0"/>
              </a:spcAft>
              <a:buClr>
                <a:schemeClr val="hlink"/>
              </a:buClr>
              <a:buSzPct val="65000"/>
              <a:buFont typeface="Wingdings" pitchFamily="2" charset="2"/>
              <a:buNone/>
              <a:defRPr sz="1400">
                <a:solidFill>
                  <a:schemeClr val="tx1"/>
                </a:solidFill>
                <a:effectLst>
                  <a:outerShdw blurRad="38100" dist="38100" dir="2700000" algn="tl">
                    <a:srgbClr val="FFFFFF"/>
                  </a:outerShdw>
                </a:effectLst>
                <a:latin typeface="+mn-lt"/>
              </a:defRPr>
            </a:lvl7pPr>
            <a:lvl8pPr marL="3200400" indent="0" algn="l" rtl="0" fontAlgn="base">
              <a:spcBef>
                <a:spcPct val="20000"/>
              </a:spcBef>
              <a:spcAft>
                <a:spcPct val="0"/>
              </a:spcAft>
              <a:buClr>
                <a:schemeClr val="hlink"/>
              </a:buClr>
              <a:buSzPct val="65000"/>
              <a:buFont typeface="Wingdings" pitchFamily="2" charset="2"/>
              <a:buNone/>
              <a:defRPr sz="1400">
                <a:solidFill>
                  <a:schemeClr val="tx1"/>
                </a:solidFill>
                <a:effectLst>
                  <a:outerShdw blurRad="38100" dist="38100" dir="2700000" algn="tl">
                    <a:srgbClr val="FFFFFF"/>
                  </a:outerShdw>
                </a:effectLst>
                <a:latin typeface="+mn-lt"/>
              </a:defRPr>
            </a:lvl8pPr>
            <a:lvl9pPr marL="3657600" indent="0" algn="l" rtl="0" fontAlgn="base">
              <a:spcBef>
                <a:spcPct val="20000"/>
              </a:spcBef>
              <a:spcAft>
                <a:spcPct val="0"/>
              </a:spcAft>
              <a:buClr>
                <a:schemeClr val="hlink"/>
              </a:buClr>
              <a:buSzPct val="65000"/>
              <a:buFont typeface="Wingdings" pitchFamily="2" charset="2"/>
              <a:buNone/>
              <a:defRPr sz="1400">
                <a:solidFill>
                  <a:schemeClr val="tx1"/>
                </a:solidFill>
                <a:effectLst>
                  <a:outerShdw blurRad="38100" dist="38100" dir="2700000" algn="tl">
                    <a:srgbClr val="FFFFFF"/>
                  </a:outerShdw>
                </a:effectLst>
                <a:latin typeface="+mn-lt"/>
              </a:defRPr>
            </a:lvl9pPr>
          </a:lstStyle>
          <a:p>
            <a:pPr>
              <a:lnSpc>
                <a:spcPct val="120000"/>
              </a:lnSpc>
              <a:spcBef>
                <a:spcPts val="0"/>
              </a:spcBef>
            </a:pPr>
            <a:r>
              <a:rPr lang="ru-RU" b="1" i="1" u="sng" kern="0" dirty="0" smtClean="0">
                <a:solidFill>
                  <a:srgbClr val="FF0000"/>
                </a:solidFill>
              </a:rPr>
              <a:t>З</a:t>
            </a:r>
            <a:r>
              <a:rPr lang="en-GB" b="1" i="1" u="sng" kern="0" dirty="0" smtClean="0">
                <a:solidFill>
                  <a:srgbClr val="FF0000"/>
                </a:solidFill>
              </a:rPr>
              <a:t>АКЛЁПОЧНЫ</a:t>
            </a:r>
            <a:r>
              <a:rPr lang="ru-RU" b="1" i="1" u="sng" kern="0" dirty="0" smtClean="0">
                <a:solidFill>
                  <a:srgbClr val="FF0000"/>
                </a:solidFill>
              </a:rPr>
              <a:t>Й</a:t>
            </a:r>
            <a:r>
              <a:rPr lang="en-GB" b="1" i="1" u="sng" kern="0" dirty="0" smtClean="0">
                <a:solidFill>
                  <a:srgbClr val="FF0000"/>
                </a:solidFill>
              </a:rPr>
              <a:t> ШОВ</a:t>
            </a:r>
            <a:r>
              <a:rPr lang="ru-RU" b="1" i="1" kern="0" dirty="0" smtClean="0">
                <a:solidFill>
                  <a:srgbClr val="FF0000"/>
                </a:solidFill>
              </a:rPr>
              <a:t> </a:t>
            </a:r>
            <a:r>
              <a:rPr lang="ru-RU" b="1" i="1" kern="0" dirty="0" smtClean="0">
                <a:solidFill>
                  <a:srgbClr val="006600"/>
                </a:solidFill>
                <a:sym typeface="Symbol"/>
              </a:rPr>
              <a:t>  </a:t>
            </a:r>
            <a:r>
              <a:rPr lang="ru-RU" b="1" kern="0" dirty="0" smtClean="0">
                <a:solidFill>
                  <a:srgbClr val="006600"/>
                </a:solidFill>
                <a:sym typeface="Symbol"/>
              </a:rPr>
              <a:t>это </a:t>
            </a:r>
            <a:r>
              <a:rPr lang="ru-RU" b="1" kern="0" dirty="0" smtClean="0">
                <a:solidFill>
                  <a:srgbClr val="006600"/>
                </a:solidFill>
              </a:rPr>
              <a:t>соединение деталей машины или сооружения, осуществленное группой (рядом) заклёпок</a:t>
            </a:r>
            <a:r>
              <a:rPr lang="en-GB" b="1" kern="0" dirty="0" smtClean="0">
                <a:solidFill>
                  <a:srgbClr val="006600"/>
                </a:solidFill>
              </a:rPr>
              <a:t>, соединяющих кромки двух или нескольких деталей</a:t>
            </a:r>
            <a:r>
              <a:rPr lang="ru-RU" b="1" kern="0" dirty="0" smtClean="0">
                <a:solidFill>
                  <a:srgbClr val="006600"/>
                </a:solidFill>
              </a:rPr>
              <a:t>.</a:t>
            </a:r>
            <a:endParaRPr lang="ru-RU" b="1" u="sng" kern="0" dirty="0" smtClean="0">
              <a:solidFill>
                <a:srgbClr val="006600"/>
              </a:solidFill>
            </a:endParaRPr>
          </a:p>
        </p:txBody>
      </p:sp>
    </p:spTree>
    <p:extLst>
      <p:ext uri="{BB962C8B-B14F-4D97-AF65-F5344CB8AC3E}">
        <p14:creationId xmlns:p14="http://schemas.microsoft.com/office/powerpoint/2010/main" val="25097295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body" idx="4294967295"/>
          </p:nvPr>
        </p:nvSpPr>
        <p:spPr>
          <a:xfrm>
            <a:off x="52725" y="564092"/>
            <a:ext cx="9010252" cy="6055132"/>
          </a:xfrm>
          <a:solidFill>
            <a:srgbClr val="FFFFCC"/>
          </a:solidFill>
        </p:spPr>
        <p:txBody>
          <a:bodyPr>
            <a:noAutofit/>
          </a:bodyPr>
          <a:lstStyle/>
          <a:p>
            <a:pPr marL="358775" indent="-358775" algn="just" eaLnBrk="1" hangingPunct="1">
              <a:lnSpc>
                <a:spcPct val="100000"/>
              </a:lnSpc>
              <a:spcBef>
                <a:spcPts val="100"/>
              </a:spcBef>
              <a:buClr>
                <a:srgbClr val="0000CC"/>
              </a:buClr>
              <a:buSzPct val="100000"/>
              <a:buFont typeface="+mj-lt"/>
              <a:buAutoNum type="arabicParenR"/>
              <a:tabLst>
                <a:tab pos="1484313" algn="l"/>
                <a:tab pos="2398713" algn="l"/>
                <a:tab pos="3313113" algn="l"/>
                <a:tab pos="4227513" algn="l"/>
                <a:tab pos="5141913" algn="l"/>
                <a:tab pos="6056313" algn="l"/>
                <a:tab pos="6970713" algn="l"/>
                <a:tab pos="7885113" algn="l"/>
                <a:tab pos="8799513" algn="l"/>
                <a:tab pos="9713913" algn="l"/>
              </a:tabLst>
              <a:defRPr/>
            </a:pPr>
            <a:r>
              <a:rPr lang="en-GB" sz="1900" b="1" u="sng" dirty="0" smtClean="0">
                <a:solidFill>
                  <a:srgbClr val="FF0000"/>
                </a:solidFill>
              </a:rPr>
              <a:t>по функциональному назначению</a:t>
            </a:r>
            <a:r>
              <a:rPr lang="ru-RU" sz="1900" b="1" dirty="0" smtClean="0">
                <a:solidFill>
                  <a:srgbClr val="FF0000"/>
                </a:solidFill>
              </a:rPr>
              <a:t>:</a:t>
            </a:r>
            <a:r>
              <a:rPr lang="en-GB" sz="1900" dirty="0" smtClean="0">
                <a:solidFill>
                  <a:srgbClr val="FF0000"/>
                </a:solidFill>
              </a:rPr>
              <a:t>  </a:t>
            </a:r>
            <a:endParaRPr lang="ru-RU" sz="1900" dirty="0" smtClean="0">
              <a:solidFill>
                <a:srgbClr val="FF0000"/>
              </a:solidFill>
            </a:endParaRPr>
          </a:p>
          <a:p>
            <a:pPr marL="0" indent="266700" algn="just">
              <a:spcBef>
                <a:spcPts val="100"/>
              </a:spcBef>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r>
              <a:rPr lang="ru-RU" sz="1900" b="1" i="1" dirty="0" smtClean="0">
                <a:solidFill>
                  <a:srgbClr val="FF0000"/>
                </a:solidFill>
              </a:rPr>
              <a:t>а</a:t>
            </a:r>
            <a:r>
              <a:rPr lang="ru-RU" sz="1850" b="1" i="1" dirty="0" smtClean="0">
                <a:solidFill>
                  <a:srgbClr val="FF0000"/>
                </a:solidFill>
              </a:rPr>
              <a:t>) </a:t>
            </a:r>
            <a:r>
              <a:rPr lang="en-GB" sz="1850" b="1" i="1" dirty="0" smtClean="0">
                <a:solidFill>
                  <a:srgbClr val="0000CC"/>
                </a:solidFill>
              </a:rPr>
              <a:t>Прочные</a:t>
            </a:r>
            <a:r>
              <a:rPr lang="ru-RU" sz="1850" b="1" i="1" dirty="0" smtClean="0">
                <a:solidFill>
                  <a:srgbClr val="0000CC"/>
                </a:solidFill>
              </a:rPr>
              <a:t> швы</a:t>
            </a:r>
            <a:r>
              <a:rPr lang="en-GB" sz="1850" dirty="0" smtClean="0"/>
              <a:t> </a:t>
            </a:r>
            <a:r>
              <a:rPr lang="ru-RU" sz="1850" b="1" dirty="0" smtClean="0">
                <a:effectLst/>
                <a:latin typeface="Arial" panose="020B0604020202020204" pitchFamily="34" charset="0"/>
                <a:ea typeface="Times New Roman" panose="02020603050405020304" pitchFamily="18" charset="0"/>
                <a:cs typeface="Arial" panose="020B0604020202020204" pitchFamily="34" charset="0"/>
              </a:rPr>
              <a:t>имеют </a:t>
            </a:r>
            <a:r>
              <a:rPr lang="ru-RU" sz="1850" b="1" dirty="0">
                <a:effectLst/>
                <a:latin typeface="Arial" panose="020B0604020202020204" pitchFamily="34" charset="0"/>
                <a:ea typeface="Times New Roman" panose="02020603050405020304" pitchFamily="18" charset="0"/>
                <a:cs typeface="Arial" panose="020B0604020202020204" pitchFamily="34" charset="0"/>
              </a:rPr>
              <a:t>несколько рядов </a:t>
            </a:r>
            <a:r>
              <a:rPr lang="ru-RU" sz="1850" b="1" dirty="0" smtClean="0">
                <a:effectLst/>
                <a:latin typeface="Arial" panose="020B0604020202020204" pitchFamily="34" charset="0"/>
                <a:ea typeface="Times New Roman" panose="02020603050405020304" pitchFamily="18" charset="0"/>
                <a:cs typeface="Arial" panose="020B0604020202020204" pitchFamily="34" charset="0"/>
              </a:rPr>
              <a:t>заклёпок и </a:t>
            </a:r>
            <a:r>
              <a:rPr lang="en-GB" sz="1850" b="1" dirty="0" smtClean="0">
                <a:effectLst/>
                <a:latin typeface="Arial" panose="020B0604020202020204" pitchFamily="34" charset="0"/>
                <a:cs typeface="Arial" panose="020B0604020202020204" pitchFamily="34" charset="0"/>
              </a:rPr>
              <a:t>предназначе</a:t>
            </a:r>
            <a:r>
              <a:rPr lang="ru-RU" sz="1850" b="1" dirty="0" smtClean="0">
                <a:effectLst/>
                <a:latin typeface="Arial" panose="020B0604020202020204" pitchFamily="34" charset="0"/>
                <a:cs typeface="Arial" panose="020B0604020202020204" pitchFamily="34" charset="0"/>
              </a:rPr>
              <a:t>н</a:t>
            </a:r>
            <a:r>
              <a:rPr lang="en-GB" sz="1850" b="1" dirty="0" smtClean="0">
                <a:effectLst/>
                <a:latin typeface="Arial" panose="020B0604020202020204" pitchFamily="34" charset="0"/>
                <a:cs typeface="Arial" panose="020B0604020202020204" pitchFamily="34" charset="0"/>
              </a:rPr>
              <a:t>ы только </a:t>
            </a:r>
            <a:r>
              <a:rPr lang="ru-RU" sz="1850" b="1" dirty="0" smtClean="0">
                <a:solidFill>
                  <a:schemeClr val="tx1"/>
                </a:solidFill>
                <a:effectLst/>
                <a:latin typeface="Arial" panose="020B0604020202020204" pitchFamily="34" charset="0"/>
                <a:cs typeface="Arial" panose="020B0604020202020204" pitchFamily="34" charset="0"/>
              </a:rPr>
              <a:t>для </a:t>
            </a:r>
            <a:r>
              <a:rPr lang="ru-RU" sz="1850" b="1" dirty="0">
                <a:solidFill>
                  <a:schemeClr val="tx1"/>
                </a:solidFill>
                <a:effectLst/>
                <a:latin typeface="Arial" panose="020B0604020202020204" pitchFamily="34" charset="0"/>
                <a:cs typeface="Arial" panose="020B0604020202020204" pitchFamily="34" charset="0"/>
              </a:rPr>
              <a:t>восприятия </a:t>
            </a:r>
            <a:r>
              <a:rPr lang="ru-RU" sz="1850" b="1" dirty="0" smtClean="0">
                <a:solidFill>
                  <a:schemeClr val="tx1"/>
                </a:solidFill>
                <a:effectLst/>
                <a:latin typeface="Arial" panose="020B0604020202020204" pitchFamily="34" charset="0"/>
                <a:cs typeface="Arial" panose="020B0604020202020204" pitchFamily="34" charset="0"/>
              </a:rPr>
              <a:t>и передачи силовых </a:t>
            </a:r>
            <a:r>
              <a:rPr lang="ru-RU" sz="1850" b="1" dirty="0">
                <a:solidFill>
                  <a:schemeClr val="tx1"/>
                </a:solidFill>
                <a:effectLst/>
                <a:latin typeface="Arial" panose="020B0604020202020204" pitchFamily="34" charset="0"/>
                <a:cs typeface="Arial" panose="020B0604020202020204" pitchFamily="34" charset="0"/>
              </a:rPr>
              <a:t>нагрузок</a:t>
            </a:r>
            <a:r>
              <a:rPr lang="ru-RU" sz="1850" dirty="0">
                <a:solidFill>
                  <a:schemeClr val="tx1"/>
                </a:solidFill>
                <a:latin typeface="Arial" panose="020B0604020202020204" pitchFamily="34" charset="0"/>
                <a:cs typeface="Arial" panose="020B0604020202020204" pitchFamily="34" charset="0"/>
              </a:rPr>
              <a:t> </a:t>
            </a:r>
            <a:r>
              <a:rPr lang="ru-RU" sz="1850" i="1" dirty="0">
                <a:solidFill>
                  <a:schemeClr val="tx1"/>
                </a:solidFill>
                <a:latin typeface="Arial" panose="020B0604020202020204" pitchFamily="34" charset="0"/>
                <a:cs typeface="Arial" panose="020B0604020202020204" pitchFamily="34" charset="0"/>
              </a:rPr>
              <a:t>(применяются в металлических конструкциях машин и строительных </a:t>
            </a:r>
            <a:r>
              <a:rPr lang="ru-RU" sz="1850" i="1" dirty="0" smtClean="0">
                <a:solidFill>
                  <a:schemeClr val="tx1"/>
                </a:solidFill>
                <a:latin typeface="Arial" panose="020B0604020202020204" pitchFamily="34" charset="0"/>
                <a:cs typeface="Arial" panose="020B0604020202020204" pitchFamily="34" charset="0"/>
              </a:rPr>
              <a:t>сооружениях при клёпке балок, колонн, мостов и т.д.).</a:t>
            </a:r>
            <a:r>
              <a:rPr lang="en-GB" sz="1850" dirty="0" smtClean="0">
                <a:latin typeface="Arial" panose="020B0604020202020204" pitchFamily="34" charset="0"/>
                <a:cs typeface="Arial" panose="020B0604020202020204" pitchFamily="34" charset="0"/>
              </a:rPr>
              <a:t> </a:t>
            </a:r>
            <a:endParaRPr lang="ru-RU" sz="1850" dirty="0" smtClean="0">
              <a:latin typeface="Arial" panose="020B0604020202020204" pitchFamily="34" charset="0"/>
              <a:cs typeface="Arial" panose="020B0604020202020204" pitchFamily="34" charset="0"/>
            </a:endParaRPr>
          </a:p>
          <a:p>
            <a:pPr marL="0" indent="266700" algn="just" eaLnBrk="1" hangingPunct="1">
              <a:lnSpc>
                <a:spcPct val="100000"/>
              </a:lnSpc>
              <a:spcBef>
                <a:spcPts val="1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r>
              <a:rPr lang="ru-RU" sz="1850" b="1" i="1" dirty="0" smtClean="0">
                <a:solidFill>
                  <a:srgbClr val="FF0000"/>
                </a:solidFill>
                <a:sym typeface="Symbol"/>
              </a:rPr>
              <a:t>б) </a:t>
            </a:r>
            <a:r>
              <a:rPr lang="en-GB" sz="1850" b="1" i="1" dirty="0" smtClean="0">
                <a:solidFill>
                  <a:srgbClr val="0000CC"/>
                </a:solidFill>
              </a:rPr>
              <a:t>Плотные (</a:t>
            </a:r>
            <a:r>
              <a:rPr lang="ru-RU" sz="1850" b="1" i="1" dirty="0" smtClean="0">
                <a:solidFill>
                  <a:srgbClr val="0000CC"/>
                </a:solidFill>
              </a:rPr>
              <a:t>герметичные</a:t>
            </a:r>
            <a:r>
              <a:rPr lang="en-GB" sz="1850" b="1" i="1" dirty="0" smtClean="0">
                <a:solidFill>
                  <a:srgbClr val="0000CC"/>
                </a:solidFill>
              </a:rPr>
              <a:t>)</a:t>
            </a:r>
            <a:r>
              <a:rPr lang="ru-RU" sz="1850" b="1" i="1" dirty="0" smtClean="0">
                <a:solidFill>
                  <a:srgbClr val="0000CC"/>
                </a:solidFill>
              </a:rPr>
              <a:t> швы</a:t>
            </a:r>
            <a:r>
              <a:rPr lang="en-GB" sz="1850" dirty="0" smtClean="0"/>
              <a:t> </a:t>
            </a:r>
            <a:r>
              <a:rPr lang="ru-RU" sz="1850" b="1" dirty="0">
                <a:effectLst/>
                <a:latin typeface="Arial" panose="020B0604020202020204" pitchFamily="34" charset="0"/>
                <a:ea typeface="Times New Roman" panose="02020603050405020304" pitchFamily="18" charset="0"/>
                <a:cs typeface="Times New Roman" panose="02020603050405020304" pitchFamily="18" charset="0"/>
              </a:rPr>
              <a:t>применяют для герметических конструкций </a:t>
            </a:r>
            <a:r>
              <a:rPr lang="ru-RU" sz="1850" i="1" dirty="0">
                <a:effectLst/>
                <a:latin typeface="Arial" panose="020B0604020202020204" pitchFamily="34" charset="0"/>
                <a:ea typeface="Times New Roman" panose="02020603050405020304" pitchFamily="18" charset="0"/>
                <a:cs typeface="Times New Roman" panose="02020603050405020304" pitchFamily="18" charset="0"/>
              </a:rPr>
              <a:t>(резервуаров </a:t>
            </a:r>
            <a:r>
              <a:rPr lang="ru-RU" sz="1850" i="1" dirty="0" smtClean="0">
                <a:effectLst/>
                <a:latin typeface="Arial" panose="020B0604020202020204" pitchFamily="34" charset="0"/>
                <a:ea typeface="Times New Roman" panose="02020603050405020304" pitchFamily="18" charset="0"/>
                <a:cs typeface="Times New Roman" panose="02020603050405020304" pitchFamily="18" charset="0"/>
              </a:rPr>
              <a:t>с невысоким давлением</a:t>
            </a:r>
            <a:r>
              <a:rPr lang="ru-RU" sz="1850" i="1" dirty="0">
                <a:effectLst/>
                <a:latin typeface="Arial" panose="020B0604020202020204" pitchFamily="34" charset="0"/>
                <a:ea typeface="Times New Roman" panose="02020603050405020304" pitchFamily="18" charset="0"/>
                <a:cs typeface="Times New Roman" panose="02020603050405020304" pitchFamily="18" charset="0"/>
              </a:rPr>
              <a:t>) </a:t>
            </a:r>
            <a:r>
              <a:rPr lang="ru-RU" sz="1850" b="1" dirty="0">
                <a:effectLst/>
                <a:latin typeface="Arial" panose="020B0604020202020204" pitchFamily="34" charset="0"/>
                <a:ea typeface="Times New Roman" panose="02020603050405020304" pitchFamily="18" charset="0"/>
                <a:cs typeface="Times New Roman" panose="02020603050405020304" pitchFamily="18" charset="0"/>
              </a:rPr>
              <a:t>при небольших нагрузках. Для герметичности шва используют прокладки из пропитанной олифой бумаги или ткани. Выполняют </a:t>
            </a:r>
            <a:r>
              <a:rPr lang="ru-RU" sz="1850" b="1" dirty="0">
                <a:solidFill>
                  <a:srgbClr val="006600"/>
                </a:solidFill>
                <a:effectLst/>
                <a:latin typeface="Arial" panose="020B0604020202020204" pitchFamily="34" charset="0"/>
                <a:ea typeface="Times New Roman" panose="02020603050405020304" pitchFamily="18" charset="0"/>
                <a:cs typeface="Times New Roman" panose="02020603050405020304" pitchFamily="18" charset="0"/>
              </a:rPr>
              <a:t>клёпку холодным </a:t>
            </a:r>
            <a:r>
              <a:rPr lang="ru-RU" sz="1850" b="1" dirty="0" smtClean="0">
                <a:solidFill>
                  <a:srgbClr val="006600"/>
                </a:solidFill>
                <a:effectLst/>
                <a:latin typeface="Arial" panose="020B0604020202020204" pitchFamily="34" charset="0"/>
                <a:ea typeface="Times New Roman" panose="02020603050405020304" pitchFamily="18" charset="0"/>
                <a:cs typeface="Times New Roman" panose="02020603050405020304" pitchFamily="18" charset="0"/>
              </a:rPr>
              <a:t>способом</a:t>
            </a:r>
            <a:r>
              <a:rPr lang="ru-RU" sz="1850" b="1" dirty="0" smtClean="0">
                <a:effectLst/>
                <a:latin typeface="Arial" panose="020B0604020202020204" pitchFamily="34" charset="0"/>
                <a:ea typeface="Times New Roman" panose="02020603050405020304" pitchFamily="18" charset="0"/>
                <a:cs typeface="Times New Roman" panose="02020603050405020304" pitchFamily="18" charset="0"/>
              </a:rPr>
              <a:t>.</a:t>
            </a:r>
            <a:r>
              <a:rPr lang="en-GB" sz="1850" dirty="0" smtClean="0"/>
              <a:t> </a:t>
            </a:r>
            <a:endParaRPr lang="ru-RU" sz="1850" dirty="0" smtClean="0"/>
          </a:p>
          <a:p>
            <a:pPr marL="0" indent="266700">
              <a:spcBef>
                <a:spcPts val="100"/>
              </a:spcBef>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r>
              <a:rPr lang="ru-RU" sz="1850" b="1" i="1" dirty="0" smtClean="0">
                <a:solidFill>
                  <a:srgbClr val="FF0000"/>
                </a:solidFill>
              </a:rPr>
              <a:t>в)</a:t>
            </a:r>
            <a:r>
              <a:rPr lang="ru-RU" sz="1850" b="1" i="1" dirty="0" smtClean="0"/>
              <a:t> </a:t>
            </a:r>
            <a:r>
              <a:rPr lang="ru-RU" sz="1850" b="1" i="1" dirty="0" smtClean="0">
                <a:solidFill>
                  <a:srgbClr val="0000CC"/>
                </a:solidFill>
              </a:rPr>
              <a:t>П</a:t>
            </a:r>
            <a:r>
              <a:rPr lang="en-GB" sz="1850" b="1" i="1" dirty="0" smtClean="0">
                <a:solidFill>
                  <a:srgbClr val="0000CC"/>
                </a:solidFill>
              </a:rPr>
              <a:t>рочноплотные</a:t>
            </a:r>
            <a:r>
              <a:rPr lang="ru-RU" sz="1850" b="1" i="1" dirty="0" smtClean="0">
                <a:solidFill>
                  <a:srgbClr val="0000CC"/>
                </a:solidFill>
              </a:rPr>
              <a:t> швы</a:t>
            </a:r>
            <a:r>
              <a:rPr lang="en-GB" sz="1850" dirty="0" smtClean="0"/>
              <a:t> </a:t>
            </a:r>
            <a:r>
              <a:rPr lang="en-GB" sz="1850" b="1" dirty="0" smtClean="0">
                <a:effectLst/>
                <a:latin typeface="Arial" panose="020B0604020202020204" pitchFamily="34" charset="0"/>
                <a:cs typeface="Arial" panose="020B0604020202020204" pitchFamily="34" charset="0"/>
              </a:rPr>
              <a:t>способны выполнять обе названные функции</a:t>
            </a:r>
            <a:r>
              <a:rPr lang="ru-RU" sz="1850" b="1" dirty="0" smtClean="0">
                <a:effectLst/>
                <a:latin typeface="Arial" panose="020B0604020202020204" pitchFamily="34" charset="0"/>
                <a:cs typeface="Arial" panose="020B0604020202020204" pitchFamily="34" charset="0"/>
              </a:rPr>
              <a:t>: </a:t>
            </a:r>
            <a:r>
              <a:rPr lang="ru-RU" sz="1850" b="1" dirty="0" smtClean="0">
                <a:solidFill>
                  <a:schemeClr val="tx1"/>
                </a:solidFill>
                <a:effectLst/>
                <a:latin typeface="Arial" panose="020B0604020202020204" pitchFamily="34" charset="0"/>
                <a:cs typeface="Arial" panose="020B0604020202020204" pitchFamily="34" charset="0"/>
              </a:rPr>
              <a:t>обеспечивающие </a:t>
            </a:r>
            <a:r>
              <a:rPr lang="ru-RU" sz="1850" b="1" dirty="0">
                <a:solidFill>
                  <a:schemeClr val="tx1"/>
                </a:solidFill>
                <a:effectLst/>
                <a:latin typeface="Arial" panose="020B0604020202020204" pitchFamily="34" charset="0"/>
                <a:cs typeface="Arial" panose="020B0604020202020204" pitchFamily="34" charset="0"/>
              </a:rPr>
              <a:t>герметичность соединения при восприятии значительных </a:t>
            </a:r>
            <a:r>
              <a:rPr lang="ru-RU" sz="1850" b="1" dirty="0" smtClean="0">
                <a:solidFill>
                  <a:schemeClr val="tx1"/>
                </a:solidFill>
                <a:effectLst/>
                <a:latin typeface="Arial" panose="020B0604020202020204" pitchFamily="34" charset="0"/>
                <a:cs typeface="Arial" panose="020B0604020202020204" pitchFamily="34" charset="0"/>
              </a:rPr>
              <a:t> силовых нагрузок </a:t>
            </a:r>
            <a:r>
              <a:rPr lang="ru-RU" sz="1850" i="1" dirty="0">
                <a:solidFill>
                  <a:schemeClr val="tx1"/>
                </a:solidFill>
                <a:effectLst/>
              </a:rPr>
              <a:t>(паровые котлы, резервуары, трубопроводы</a:t>
            </a:r>
            <a:r>
              <a:rPr lang="ru-RU" sz="1850" i="1" dirty="0" smtClean="0">
                <a:solidFill>
                  <a:schemeClr val="tx1"/>
                </a:solidFill>
                <a:effectLst/>
              </a:rPr>
              <a:t>)</a:t>
            </a:r>
            <a:r>
              <a:rPr lang="ru-RU" sz="1850" dirty="0" smtClean="0">
                <a:effectLst/>
              </a:rPr>
              <a:t>.</a:t>
            </a:r>
            <a:r>
              <a:rPr lang="ru-RU" sz="1850" b="1" dirty="0">
                <a:solidFill>
                  <a:srgbClr val="414141"/>
                </a:solidFill>
                <a:latin typeface="Arial" panose="020B0604020202020204" pitchFamily="34" charset="0"/>
                <a:ea typeface="Times New Roman" panose="02020603050405020304" pitchFamily="18" charset="0"/>
                <a:cs typeface="Times New Roman" panose="02020603050405020304" pitchFamily="18" charset="0"/>
              </a:rPr>
              <a:t> </a:t>
            </a:r>
            <a:r>
              <a:rPr lang="ru-RU" sz="1850" b="1" dirty="0" smtClean="0">
                <a:effectLst/>
                <a:latin typeface="Arial" panose="020B0604020202020204" pitchFamily="34" charset="0"/>
                <a:ea typeface="Times New Roman" panose="02020603050405020304" pitchFamily="18" charset="0"/>
                <a:cs typeface="Arial" panose="020B0604020202020204" pitchFamily="34" charset="0"/>
              </a:rPr>
              <a:t>Выполняют </a:t>
            </a:r>
            <a:r>
              <a:rPr lang="ru-RU" sz="1850" b="1" dirty="0" smtClean="0">
                <a:solidFill>
                  <a:srgbClr val="006600"/>
                </a:solidFill>
                <a:effectLst/>
                <a:latin typeface="Arial" panose="020B0604020202020204" pitchFamily="34" charset="0"/>
                <a:ea typeface="Times New Roman" panose="02020603050405020304" pitchFamily="18" charset="0"/>
                <a:cs typeface="Arial" panose="020B0604020202020204" pitchFamily="34" charset="0"/>
              </a:rPr>
              <a:t>горячей </a:t>
            </a:r>
            <a:r>
              <a:rPr lang="ru-RU" sz="1850" b="1" dirty="0">
                <a:solidFill>
                  <a:srgbClr val="006600"/>
                </a:solidFill>
                <a:effectLst/>
                <a:latin typeface="Arial" panose="020B0604020202020204" pitchFamily="34" charset="0"/>
                <a:ea typeface="Times New Roman" panose="02020603050405020304" pitchFamily="18" charset="0"/>
                <a:cs typeface="Arial" panose="020B0604020202020204" pitchFamily="34" charset="0"/>
              </a:rPr>
              <a:t>клёпкой </a:t>
            </a:r>
            <a:r>
              <a:rPr lang="ru-RU" sz="1850" b="1" dirty="0">
                <a:effectLst/>
                <a:latin typeface="Arial" panose="020B0604020202020204" pitchFamily="34" charset="0"/>
                <a:ea typeface="Times New Roman" panose="02020603050405020304" pitchFamily="18" charset="0"/>
                <a:cs typeface="Arial" panose="020B0604020202020204" pitchFamily="34" charset="0"/>
              </a:rPr>
              <a:t>с помощью клепальных машин с последующей подчеканкой головок заклёпок и кромкой </a:t>
            </a:r>
            <a:r>
              <a:rPr lang="ru-RU" sz="1850" b="1" dirty="0" smtClean="0">
                <a:effectLst/>
                <a:latin typeface="Arial" panose="020B0604020202020204" pitchFamily="34" charset="0"/>
                <a:ea typeface="Times New Roman" panose="02020603050405020304" pitchFamily="18" charset="0"/>
                <a:cs typeface="Arial" panose="020B0604020202020204" pitchFamily="34" charset="0"/>
              </a:rPr>
              <a:t>листов.</a:t>
            </a:r>
            <a:endParaRPr lang="ru-RU" sz="1850" dirty="0">
              <a:effectLst/>
              <a:latin typeface="Arial" panose="020B0604020202020204" pitchFamily="34" charset="0"/>
              <a:cs typeface="Arial" panose="020B0604020202020204" pitchFamily="34" charset="0"/>
            </a:endParaRPr>
          </a:p>
          <a:p>
            <a:pPr marL="0" indent="266700">
              <a:spcBef>
                <a:spcPts val="100"/>
              </a:spcBef>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ru-RU" sz="1000" dirty="0" smtClean="0"/>
          </a:p>
          <a:p>
            <a:pPr marL="0" indent="0">
              <a:lnSpc>
                <a:spcPct val="120000"/>
              </a:lnSpc>
              <a:spcBef>
                <a:spcPts val="0"/>
              </a:spcBef>
              <a:buNone/>
            </a:pPr>
            <a:r>
              <a:rPr lang="ru-RU" sz="1800" dirty="0" smtClean="0">
                <a:solidFill>
                  <a:schemeClr val="tx1"/>
                </a:solidFill>
              </a:rPr>
              <a:t>В </a:t>
            </a:r>
            <a:r>
              <a:rPr lang="ru-RU" sz="1800" b="1" dirty="0" smtClean="0">
                <a:solidFill>
                  <a:schemeClr val="tx1"/>
                </a:solidFill>
              </a:rPr>
              <a:t>прочноплотных</a:t>
            </a:r>
            <a:r>
              <a:rPr lang="ru-RU" sz="1800" dirty="0" smtClean="0">
                <a:solidFill>
                  <a:schemeClr val="tx1"/>
                </a:solidFill>
              </a:rPr>
              <a:t> </a:t>
            </a:r>
            <a:r>
              <a:rPr lang="ru-RU" sz="1800" dirty="0">
                <a:solidFill>
                  <a:schemeClr val="tx1"/>
                </a:solidFill>
              </a:rPr>
              <a:t>заклепочных швах в отличие от </a:t>
            </a:r>
            <a:r>
              <a:rPr lang="ru-RU" sz="1800" b="1" dirty="0">
                <a:solidFill>
                  <a:schemeClr val="tx1"/>
                </a:solidFill>
              </a:rPr>
              <a:t>прочных швов </a:t>
            </a:r>
            <a:r>
              <a:rPr lang="ru-RU" sz="1800" dirty="0">
                <a:solidFill>
                  <a:schemeClr val="tx1"/>
                </a:solidFill>
              </a:rPr>
              <a:t>кромки листов делают со скосом под углом </a:t>
            </a:r>
            <a:r>
              <a:rPr lang="ru-RU" sz="1800" b="1" dirty="0">
                <a:solidFill>
                  <a:schemeClr val="tx1"/>
                </a:solidFill>
              </a:rPr>
              <a:t>15...20° </a:t>
            </a:r>
            <a:r>
              <a:rPr lang="ru-RU" sz="1800" dirty="0">
                <a:solidFill>
                  <a:schemeClr val="tx1"/>
                </a:solidFill>
              </a:rPr>
              <a:t>для подчеканки. </a:t>
            </a:r>
          </a:p>
          <a:p>
            <a:pPr marL="0" indent="0">
              <a:lnSpc>
                <a:spcPct val="120000"/>
              </a:lnSpc>
              <a:spcBef>
                <a:spcPts val="0"/>
              </a:spcBef>
              <a:buNone/>
            </a:pPr>
            <a:r>
              <a:rPr lang="ru-RU" sz="1800" b="1" i="1" dirty="0">
                <a:solidFill>
                  <a:srgbClr val="FF0000"/>
                </a:solidFill>
              </a:rPr>
              <a:t>Подчеканка</a:t>
            </a:r>
            <a:r>
              <a:rPr lang="ru-RU" sz="1800" dirty="0">
                <a:solidFill>
                  <a:schemeClr val="tx1"/>
                </a:solidFill>
              </a:rPr>
              <a:t> кромок листов, а в особо ответственных случаях и головок заклепок по</a:t>
            </a:r>
            <a:r>
              <a:rPr lang="ru-RU" sz="1800" b="1" dirty="0">
                <a:solidFill>
                  <a:schemeClr val="tx1"/>
                </a:solidFill>
              </a:rPr>
              <a:t> </a:t>
            </a:r>
            <a:r>
              <a:rPr lang="ru-RU" sz="1800" dirty="0">
                <a:solidFill>
                  <a:schemeClr val="tx1"/>
                </a:solidFill>
              </a:rPr>
              <a:t>их краям, заключающаяся в осаживании металла инструментом, называемым </a:t>
            </a:r>
            <a:r>
              <a:rPr lang="ru-RU" sz="1800" b="1" dirty="0">
                <a:solidFill>
                  <a:srgbClr val="FF0000"/>
                </a:solidFill>
              </a:rPr>
              <a:t>чеканом</a:t>
            </a:r>
            <a:r>
              <a:rPr lang="ru-RU" sz="1800" dirty="0">
                <a:solidFill>
                  <a:srgbClr val="FF0000"/>
                </a:solidFill>
              </a:rPr>
              <a:t>,</a:t>
            </a:r>
            <a:r>
              <a:rPr lang="ru-RU" sz="1800" dirty="0">
                <a:solidFill>
                  <a:schemeClr val="tx1"/>
                </a:solidFill>
              </a:rPr>
              <a:t> применяется для обеспечения герметичности прочноплотных швов</a:t>
            </a:r>
            <a:r>
              <a:rPr lang="ru-RU" sz="1800" dirty="0" smtClean="0">
                <a:solidFill>
                  <a:schemeClr val="tx1"/>
                </a:solidFill>
              </a:rPr>
              <a:t>.</a:t>
            </a:r>
            <a:endParaRPr lang="ru-RU" sz="1800" dirty="0">
              <a:solidFill>
                <a:schemeClr val="tx1"/>
              </a:solidFill>
            </a:endParaRPr>
          </a:p>
        </p:txBody>
      </p:sp>
      <p:sp>
        <p:nvSpPr>
          <p:cNvPr id="10242" name="Rectangle 2"/>
          <p:cNvSpPr>
            <a:spLocks noGrp="1" noChangeArrowheads="1"/>
          </p:cNvSpPr>
          <p:nvPr>
            <p:ph type="title" idx="4294967295"/>
          </p:nvPr>
        </p:nvSpPr>
        <p:spPr>
          <a:xfrm>
            <a:off x="0" y="0"/>
            <a:ext cx="9144000" cy="498475"/>
          </a:xfrm>
          <a:solidFill>
            <a:srgbClr val="0070C0"/>
          </a:solidFill>
        </p:spPr>
        <p:txBody>
          <a:bodyPr lIns="91440" tIns="45720" rIns="91440" bIns="45720">
            <a:normAutofit fontScale="90000"/>
          </a:bodyPr>
          <a:lstStyle/>
          <a:p>
            <a:pPr algn="ct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b="1" dirty="0" smtClean="0">
                <a:solidFill>
                  <a:srgbClr val="FFFF00"/>
                </a:solidFill>
              </a:rPr>
              <a:t>Классификация заклёпочных </a:t>
            </a:r>
            <a:r>
              <a:rPr lang="ru-RU" sz="2800" b="1" dirty="0" smtClean="0">
                <a:solidFill>
                  <a:srgbClr val="FFFF00"/>
                </a:solidFill>
              </a:rPr>
              <a:t>швов</a:t>
            </a:r>
            <a:r>
              <a:rPr lang="en-GB" sz="2800" b="1" dirty="0" smtClean="0">
                <a:solidFill>
                  <a:srgbClr val="FFFF00"/>
                </a:solidFill>
              </a:rPr>
              <a:t>: </a:t>
            </a:r>
          </a:p>
        </p:txBody>
      </p:sp>
    </p:spTree>
    <p:extLst>
      <p:ext uri="{BB962C8B-B14F-4D97-AF65-F5344CB8AC3E}">
        <p14:creationId xmlns:p14="http://schemas.microsoft.com/office/powerpoint/2010/main" val="4272294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1"/>
          <p:cNvSpPr>
            <a:spLocks noGrp="1" noChangeArrowheads="1"/>
          </p:cNvSpPr>
          <p:nvPr>
            <p:ph type="body" idx="4294967295"/>
          </p:nvPr>
        </p:nvSpPr>
        <p:spPr>
          <a:xfrm>
            <a:off x="143508" y="593038"/>
            <a:ext cx="8856984" cy="1340190"/>
          </a:xfrm>
          <a:solidFill>
            <a:srgbClr val="FFFFCC"/>
          </a:solidFill>
        </p:spPr>
        <p:txBody>
          <a:bodyPr>
            <a:noAutofit/>
          </a:bodyPr>
          <a:lstStyle/>
          <a:p>
            <a:pPr marL="358775" indent="-358775" algn="just" eaLnBrk="1" hangingPunct="1">
              <a:lnSpc>
                <a:spcPct val="100000"/>
              </a:lnSpc>
              <a:spcBef>
                <a:spcPts val="100"/>
              </a:spcBef>
              <a:buClr>
                <a:srgbClr val="0000CC"/>
              </a:buClr>
              <a:buSzPct val="100000"/>
              <a:buFont typeface="+mj-lt"/>
              <a:buAutoNum type="arabicParenR" startAt="2"/>
              <a:tabLst>
                <a:tab pos="1484313" algn="l"/>
                <a:tab pos="2398713" algn="l"/>
                <a:tab pos="3313113" algn="l"/>
                <a:tab pos="4227513" algn="l"/>
                <a:tab pos="5141913" algn="l"/>
                <a:tab pos="6056313" algn="l"/>
                <a:tab pos="6970713" algn="l"/>
                <a:tab pos="7885113" algn="l"/>
                <a:tab pos="8799513" algn="l"/>
                <a:tab pos="9713913" algn="l"/>
              </a:tabLst>
              <a:defRPr/>
            </a:pPr>
            <a:r>
              <a:rPr lang="en-GB" sz="2000" b="1" u="sng" dirty="0" smtClean="0">
                <a:solidFill>
                  <a:srgbClr val="FF0000"/>
                </a:solidFill>
              </a:rPr>
              <a:t>по </a:t>
            </a:r>
            <a:r>
              <a:rPr lang="en-GB" sz="2000" b="1" u="sng" dirty="0" err="1" smtClean="0">
                <a:solidFill>
                  <a:srgbClr val="FF0000"/>
                </a:solidFill>
              </a:rPr>
              <a:t>конструктивным</a:t>
            </a:r>
            <a:r>
              <a:rPr lang="en-GB" sz="2000" b="1" u="sng" dirty="0" smtClean="0">
                <a:solidFill>
                  <a:srgbClr val="FF0000"/>
                </a:solidFill>
              </a:rPr>
              <a:t> </a:t>
            </a:r>
            <a:r>
              <a:rPr lang="en-GB" sz="2000" b="1" u="sng" dirty="0" err="1" smtClean="0">
                <a:solidFill>
                  <a:srgbClr val="FF0000"/>
                </a:solidFill>
              </a:rPr>
              <a:t>признакам</a:t>
            </a:r>
            <a:r>
              <a:rPr lang="en-GB" sz="2000" b="1" u="sng" dirty="0" smtClean="0">
                <a:solidFill>
                  <a:srgbClr val="FF0000"/>
                </a:solidFill>
              </a:rPr>
              <a:t> </a:t>
            </a:r>
            <a:r>
              <a:rPr lang="en-GB" sz="2000" b="1" u="sng" dirty="0" err="1" smtClean="0">
                <a:solidFill>
                  <a:srgbClr val="FF0000"/>
                </a:solidFill>
              </a:rPr>
              <a:t>шва</a:t>
            </a:r>
            <a:r>
              <a:rPr lang="ru-RU" sz="2000" b="1" dirty="0" smtClean="0">
                <a:solidFill>
                  <a:srgbClr val="FF0000"/>
                </a:solidFill>
              </a:rPr>
              <a:t>:</a:t>
            </a:r>
            <a:r>
              <a:rPr lang="en-GB" sz="2000" dirty="0" smtClean="0">
                <a:solidFill>
                  <a:srgbClr val="FF0000"/>
                </a:solidFill>
              </a:rPr>
              <a:t> </a:t>
            </a:r>
            <a:endParaRPr lang="ru-RU" sz="2000" dirty="0" smtClean="0">
              <a:solidFill>
                <a:srgbClr val="FF0000"/>
              </a:solidFill>
            </a:endParaRPr>
          </a:p>
          <a:p>
            <a:pPr marL="0" indent="266700" algn="just" eaLnBrk="1" hangingPunct="1">
              <a:lnSpc>
                <a:spcPct val="100000"/>
              </a:lnSpc>
              <a:spcBef>
                <a:spcPts val="1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r>
              <a:rPr lang="ru-RU" sz="2000" b="1" i="1" dirty="0" smtClean="0">
                <a:solidFill>
                  <a:srgbClr val="FF0000"/>
                </a:solidFill>
              </a:rPr>
              <a:t>а) </a:t>
            </a:r>
            <a:r>
              <a:rPr lang="en-GB" sz="2000" b="1" i="1" dirty="0" err="1" smtClean="0">
                <a:solidFill>
                  <a:srgbClr val="0000CC"/>
                </a:solidFill>
              </a:rPr>
              <a:t>нахлёсточное</a:t>
            </a:r>
            <a:r>
              <a:rPr lang="en-GB" sz="2000" dirty="0" smtClean="0">
                <a:solidFill>
                  <a:schemeClr val="tx1"/>
                </a:solidFill>
              </a:rPr>
              <a:t> </a:t>
            </a:r>
            <a:r>
              <a:rPr lang="en-GB" sz="2000" dirty="0" err="1" smtClean="0">
                <a:solidFill>
                  <a:schemeClr val="tx1"/>
                </a:solidFill>
              </a:rPr>
              <a:t>соединение</a:t>
            </a:r>
            <a:r>
              <a:rPr lang="en-GB" sz="2000" dirty="0" smtClean="0">
                <a:solidFill>
                  <a:schemeClr val="tx1"/>
                </a:solidFill>
              </a:rPr>
              <a:t> </a:t>
            </a:r>
            <a:r>
              <a:rPr lang="en-GB" sz="2000" dirty="0" smtClean="0">
                <a:solidFill>
                  <a:srgbClr val="FF0000"/>
                </a:solidFill>
              </a:rPr>
              <a:t>(</a:t>
            </a:r>
            <a:r>
              <a:rPr lang="en-GB" sz="2000" dirty="0" err="1" smtClean="0">
                <a:solidFill>
                  <a:srgbClr val="FF0000"/>
                </a:solidFill>
              </a:rPr>
              <a:t>рис</a:t>
            </a:r>
            <a:r>
              <a:rPr lang="en-GB" sz="2000" dirty="0" smtClean="0">
                <a:solidFill>
                  <a:srgbClr val="FF0000"/>
                </a:solidFill>
              </a:rPr>
              <a:t>. 2, а)</a:t>
            </a:r>
            <a:r>
              <a:rPr lang="en-GB" sz="2000" dirty="0" smtClean="0"/>
              <a:t>; </a:t>
            </a:r>
            <a:endParaRPr lang="ru-RU" sz="2000" dirty="0" smtClean="0"/>
          </a:p>
          <a:p>
            <a:pPr marL="0" indent="266700" algn="just">
              <a:spcBef>
                <a:spcPts val="100"/>
              </a:spcBef>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r>
              <a:rPr lang="ru-RU" sz="2000" b="1" i="1" dirty="0" smtClean="0">
                <a:solidFill>
                  <a:srgbClr val="FF0000"/>
                </a:solidFill>
              </a:rPr>
              <a:t>б) </a:t>
            </a:r>
            <a:r>
              <a:rPr lang="en-GB" sz="2000" b="1" i="1" dirty="0" err="1" smtClean="0">
                <a:solidFill>
                  <a:srgbClr val="0000CC"/>
                </a:solidFill>
              </a:rPr>
              <a:t>стыковое</a:t>
            </a:r>
            <a:r>
              <a:rPr lang="en-GB" sz="2000" dirty="0" smtClean="0">
                <a:solidFill>
                  <a:schemeClr val="tx1"/>
                </a:solidFill>
              </a:rPr>
              <a:t> </a:t>
            </a:r>
            <a:r>
              <a:rPr lang="en-GB" sz="2000" dirty="0" err="1" smtClean="0">
                <a:solidFill>
                  <a:schemeClr val="tx1"/>
                </a:solidFill>
              </a:rPr>
              <a:t>соединение</a:t>
            </a:r>
            <a:r>
              <a:rPr lang="en-GB" sz="2000" dirty="0" smtClean="0">
                <a:solidFill>
                  <a:schemeClr val="tx1"/>
                </a:solidFill>
              </a:rPr>
              <a:t> </a:t>
            </a:r>
            <a:r>
              <a:rPr lang="en-GB" sz="2000" b="1" i="1" dirty="0" smtClean="0">
                <a:solidFill>
                  <a:srgbClr val="0000CC"/>
                </a:solidFill>
                <a:effectLst/>
              </a:rPr>
              <a:t>с </a:t>
            </a:r>
            <a:r>
              <a:rPr lang="en-GB" sz="2000" b="1" i="1" dirty="0" err="1" smtClean="0">
                <a:solidFill>
                  <a:srgbClr val="0000CC"/>
                </a:solidFill>
                <a:effectLst/>
              </a:rPr>
              <a:t>одной</a:t>
            </a:r>
            <a:r>
              <a:rPr lang="en-GB" sz="2000" dirty="0" smtClean="0">
                <a:solidFill>
                  <a:srgbClr val="0000CC"/>
                </a:solidFill>
                <a:effectLst/>
              </a:rPr>
              <a:t> </a:t>
            </a:r>
            <a:r>
              <a:rPr lang="en-GB" sz="2000" dirty="0" smtClean="0">
                <a:solidFill>
                  <a:srgbClr val="FF0000"/>
                </a:solidFill>
              </a:rPr>
              <a:t>(</a:t>
            </a:r>
            <a:r>
              <a:rPr lang="en-GB" sz="2000" dirty="0" err="1">
                <a:solidFill>
                  <a:srgbClr val="FF0000"/>
                </a:solidFill>
              </a:rPr>
              <a:t>рис</a:t>
            </a:r>
            <a:r>
              <a:rPr lang="en-GB" sz="2000" dirty="0">
                <a:solidFill>
                  <a:srgbClr val="FF0000"/>
                </a:solidFill>
              </a:rPr>
              <a:t>. </a:t>
            </a:r>
            <a:r>
              <a:rPr lang="en-GB" sz="2000" dirty="0" smtClean="0">
                <a:solidFill>
                  <a:srgbClr val="FF0000"/>
                </a:solidFill>
              </a:rPr>
              <a:t>2</a:t>
            </a:r>
            <a:r>
              <a:rPr lang="en-GB" sz="2000" dirty="0">
                <a:solidFill>
                  <a:srgbClr val="FF0000"/>
                </a:solidFill>
              </a:rPr>
              <a:t>, б) </a:t>
            </a:r>
            <a:r>
              <a:rPr lang="en-GB" sz="2000" b="1" i="1" dirty="0" err="1" smtClean="0">
                <a:solidFill>
                  <a:srgbClr val="0000CC"/>
                </a:solidFill>
                <a:effectLst/>
              </a:rPr>
              <a:t>накладк</a:t>
            </a:r>
            <a:r>
              <a:rPr lang="ru-RU" sz="2000" b="1" i="1" dirty="0" smtClean="0">
                <a:solidFill>
                  <a:srgbClr val="0000CC"/>
                </a:solidFill>
                <a:effectLst/>
              </a:rPr>
              <a:t>ой</a:t>
            </a:r>
            <a:r>
              <a:rPr lang="ru-RU" sz="2000" dirty="0" smtClean="0">
                <a:solidFill>
                  <a:schemeClr val="tx1"/>
                </a:solidFill>
              </a:rPr>
              <a:t>;</a:t>
            </a:r>
          </a:p>
          <a:p>
            <a:pPr marL="0" indent="266700" algn="just">
              <a:spcBef>
                <a:spcPts val="100"/>
              </a:spcBef>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r>
              <a:rPr lang="ru-RU" sz="2000" b="1" i="1" dirty="0" smtClean="0">
                <a:solidFill>
                  <a:srgbClr val="FF0000"/>
                </a:solidFill>
              </a:rPr>
              <a:t>в) </a:t>
            </a:r>
            <a:r>
              <a:rPr lang="en-GB" sz="2000" b="1" i="1" dirty="0" err="1" smtClean="0">
                <a:solidFill>
                  <a:srgbClr val="0000CC"/>
                </a:solidFill>
              </a:rPr>
              <a:t>стыковое</a:t>
            </a:r>
            <a:r>
              <a:rPr lang="en-GB" sz="2000" dirty="0" smtClean="0">
                <a:solidFill>
                  <a:schemeClr val="tx1"/>
                </a:solidFill>
              </a:rPr>
              <a:t> </a:t>
            </a:r>
            <a:r>
              <a:rPr lang="en-GB" sz="2000" dirty="0" err="1">
                <a:solidFill>
                  <a:schemeClr val="tx1"/>
                </a:solidFill>
              </a:rPr>
              <a:t>соединение</a:t>
            </a:r>
            <a:r>
              <a:rPr lang="en-GB" sz="2000" dirty="0">
                <a:solidFill>
                  <a:schemeClr val="tx1"/>
                </a:solidFill>
              </a:rPr>
              <a:t> </a:t>
            </a:r>
            <a:r>
              <a:rPr lang="en-GB" sz="2000" b="1" i="1" dirty="0" smtClean="0">
                <a:solidFill>
                  <a:srgbClr val="0000CC"/>
                </a:solidFill>
                <a:effectLst/>
              </a:rPr>
              <a:t>с </a:t>
            </a:r>
            <a:r>
              <a:rPr lang="en-GB" sz="2000" b="1" i="1" dirty="0" err="1" smtClean="0">
                <a:solidFill>
                  <a:srgbClr val="0000CC"/>
                </a:solidFill>
                <a:effectLst/>
              </a:rPr>
              <a:t>двумя</a:t>
            </a:r>
            <a:r>
              <a:rPr lang="en-GB" sz="2000" dirty="0" smtClean="0">
                <a:solidFill>
                  <a:srgbClr val="0000CC"/>
                </a:solidFill>
                <a:effectLst/>
              </a:rPr>
              <a:t> </a:t>
            </a:r>
            <a:r>
              <a:rPr lang="en-GB" sz="2000" dirty="0" smtClean="0">
                <a:solidFill>
                  <a:srgbClr val="FF0000"/>
                </a:solidFill>
              </a:rPr>
              <a:t>(</a:t>
            </a:r>
            <a:r>
              <a:rPr lang="en-GB" sz="2000" dirty="0" err="1" smtClean="0">
                <a:solidFill>
                  <a:srgbClr val="FF0000"/>
                </a:solidFill>
              </a:rPr>
              <a:t>рис</a:t>
            </a:r>
            <a:r>
              <a:rPr lang="en-GB" sz="2000" dirty="0" smtClean="0">
                <a:solidFill>
                  <a:srgbClr val="FF0000"/>
                </a:solidFill>
              </a:rPr>
              <a:t>. 2, в) </a:t>
            </a:r>
            <a:r>
              <a:rPr lang="en-GB" sz="2000" b="1" i="1" dirty="0" err="1" smtClean="0">
                <a:solidFill>
                  <a:srgbClr val="0000CC"/>
                </a:solidFill>
                <a:effectLst/>
              </a:rPr>
              <a:t>накладками</a:t>
            </a:r>
            <a:r>
              <a:rPr lang="en-GB" sz="2000" dirty="0" smtClean="0">
                <a:solidFill>
                  <a:schemeClr val="tx1"/>
                </a:solidFill>
              </a:rPr>
              <a:t>;</a:t>
            </a:r>
            <a:endParaRPr lang="ru-RU" sz="2000" dirty="0" smtClean="0">
              <a:solidFill>
                <a:schemeClr val="tx1"/>
              </a:solidFill>
            </a:endParaRPr>
          </a:p>
          <a:p>
            <a:pPr marL="0" indent="266700" algn="just" eaLnBrk="1" hangingPunct="1">
              <a:lnSpc>
                <a:spcPct val="100000"/>
              </a:lnSpc>
              <a:spcBef>
                <a:spcPts val="1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ru-RU" sz="2000" dirty="0" smtClean="0"/>
          </a:p>
          <a:p>
            <a:pPr marL="0" indent="266700" algn="just" eaLnBrk="1" hangingPunct="1">
              <a:lnSpc>
                <a:spcPct val="100000"/>
              </a:lnSpc>
              <a:spcBef>
                <a:spcPts val="1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ru-RU" sz="2000" dirty="0"/>
          </a:p>
          <a:p>
            <a:pPr marL="0" indent="266700" algn="just" eaLnBrk="1" hangingPunct="1">
              <a:lnSpc>
                <a:spcPct val="100000"/>
              </a:lnSpc>
              <a:spcBef>
                <a:spcPts val="1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ru-RU" sz="2000" dirty="0" smtClean="0"/>
          </a:p>
          <a:p>
            <a:pPr marL="0" indent="266700" algn="just" eaLnBrk="1" hangingPunct="1">
              <a:lnSpc>
                <a:spcPct val="100000"/>
              </a:lnSpc>
              <a:spcBef>
                <a:spcPts val="1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ru-RU" sz="2000" dirty="0"/>
          </a:p>
          <a:p>
            <a:pPr marL="0" indent="266700" algn="just" eaLnBrk="1" hangingPunct="1">
              <a:lnSpc>
                <a:spcPct val="100000"/>
              </a:lnSpc>
              <a:spcBef>
                <a:spcPts val="1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ru-RU" sz="2000" dirty="0" smtClean="0"/>
          </a:p>
          <a:p>
            <a:pPr marL="0" indent="266700" algn="just" eaLnBrk="1" hangingPunct="1">
              <a:lnSpc>
                <a:spcPct val="100000"/>
              </a:lnSpc>
              <a:spcBef>
                <a:spcPts val="1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ru-RU" sz="2000" dirty="0"/>
          </a:p>
          <a:p>
            <a:pPr marL="0" indent="266700" algn="just" eaLnBrk="1" hangingPunct="1">
              <a:lnSpc>
                <a:spcPct val="100000"/>
              </a:lnSpc>
              <a:spcBef>
                <a:spcPts val="1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ru-RU" sz="2000" dirty="0" smtClean="0"/>
          </a:p>
          <a:p>
            <a:pPr marL="0" indent="266700" algn="just" eaLnBrk="1" hangingPunct="1">
              <a:lnSpc>
                <a:spcPct val="100000"/>
              </a:lnSpc>
              <a:spcBef>
                <a:spcPts val="1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ru-RU" sz="2000" dirty="0"/>
          </a:p>
          <a:p>
            <a:pPr marL="0" indent="266700" algn="just" eaLnBrk="1" hangingPunct="1">
              <a:lnSpc>
                <a:spcPct val="100000"/>
              </a:lnSpc>
              <a:spcBef>
                <a:spcPts val="1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ru-RU" sz="2000" dirty="0" smtClean="0"/>
          </a:p>
          <a:p>
            <a:pPr marL="0" indent="266700" algn="just" eaLnBrk="1" hangingPunct="1">
              <a:lnSpc>
                <a:spcPct val="100000"/>
              </a:lnSpc>
              <a:spcBef>
                <a:spcPts val="1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ru-RU" sz="2000" dirty="0"/>
          </a:p>
          <a:p>
            <a:pPr marL="0" indent="266700" algn="just" eaLnBrk="1" hangingPunct="1">
              <a:lnSpc>
                <a:spcPct val="100000"/>
              </a:lnSpc>
              <a:spcBef>
                <a:spcPts val="1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en-GB" sz="2000" dirty="0" smtClean="0"/>
          </a:p>
          <a:p>
            <a:pPr marL="0" indent="266700" algn="just" eaLnBrk="1" hangingPunct="1">
              <a:lnSpc>
                <a:spcPct val="100000"/>
              </a:lnSpc>
              <a:spcBef>
                <a:spcPts val="1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ru-RU" sz="2000" dirty="0" smtClean="0"/>
          </a:p>
          <a:p>
            <a:pPr marL="0" indent="266700" algn="just" eaLnBrk="1" hangingPunct="1">
              <a:lnSpc>
                <a:spcPct val="100000"/>
              </a:lnSpc>
              <a:spcBef>
                <a:spcPts val="1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ru-RU" sz="2000" dirty="0"/>
          </a:p>
          <a:p>
            <a:pPr marL="0" indent="266700" algn="just" eaLnBrk="1" hangingPunct="1">
              <a:lnSpc>
                <a:spcPct val="100000"/>
              </a:lnSpc>
              <a:spcBef>
                <a:spcPts val="1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defRPr/>
            </a:pPr>
            <a:endParaRPr lang="ru-RU" sz="2000" dirty="0" smtClean="0"/>
          </a:p>
        </p:txBody>
      </p:sp>
      <p:sp>
        <p:nvSpPr>
          <p:cNvPr id="10242" name="Rectangle 2"/>
          <p:cNvSpPr>
            <a:spLocks noGrp="1" noChangeArrowheads="1"/>
          </p:cNvSpPr>
          <p:nvPr>
            <p:ph type="title" idx="4294967295"/>
          </p:nvPr>
        </p:nvSpPr>
        <p:spPr>
          <a:xfrm>
            <a:off x="0" y="0"/>
            <a:ext cx="9144000" cy="498475"/>
          </a:xfrm>
          <a:solidFill>
            <a:srgbClr val="0070C0"/>
          </a:solidFill>
        </p:spPr>
        <p:txBody>
          <a:bodyPr lIns="91440" tIns="45720" rIns="91440" bIns="45720">
            <a:normAutofit fontScale="90000"/>
          </a:bodyPr>
          <a:lstStyle/>
          <a:p>
            <a:pPr algn="ctr" eaLnBrk="1" hangingPunct="1">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sz="2800" dirty="0" smtClean="0">
                <a:solidFill>
                  <a:srgbClr val="FFFF00"/>
                </a:solidFill>
              </a:rPr>
              <a:t>Классификация</a:t>
            </a:r>
            <a:r>
              <a:rPr lang="en-GB" sz="2800" b="1" dirty="0" smtClean="0">
                <a:solidFill>
                  <a:srgbClr val="FFFF00"/>
                </a:solidFill>
              </a:rPr>
              <a:t> </a:t>
            </a:r>
            <a:r>
              <a:rPr lang="en-GB" sz="2800" dirty="0" smtClean="0">
                <a:solidFill>
                  <a:srgbClr val="FFFF00"/>
                </a:solidFill>
              </a:rPr>
              <a:t>заклёпочных </a:t>
            </a:r>
            <a:r>
              <a:rPr lang="en-GB" sz="2800" dirty="0" err="1" smtClean="0">
                <a:solidFill>
                  <a:srgbClr val="FFFF00"/>
                </a:solidFill>
              </a:rPr>
              <a:t>соединений</a:t>
            </a:r>
            <a:r>
              <a:rPr lang="ru-RU" sz="2800" dirty="0" smtClean="0">
                <a:solidFill>
                  <a:srgbClr val="FFFF00"/>
                </a:solidFill>
              </a:rPr>
              <a:t> </a:t>
            </a:r>
            <a:r>
              <a:rPr lang="ru-RU" sz="2000" dirty="0" smtClean="0">
                <a:solidFill>
                  <a:schemeClr val="bg1"/>
                </a:solidFill>
              </a:rPr>
              <a:t>(ПРОДОЛЖЕНИЕ)</a:t>
            </a:r>
            <a:r>
              <a:rPr lang="en-GB" sz="2800" dirty="0" smtClean="0">
                <a:solidFill>
                  <a:srgbClr val="FFFF00"/>
                </a:solidFill>
              </a:rPr>
              <a:t>: </a:t>
            </a: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712" y="1994338"/>
            <a:ext cx="4680520" cy="3453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
          <p:cNvSpPr txBox="1">
            <a:spLocks noChangeArrowheads="1"/>
          </p:cNvSpPr>
          <p:nvPr/>
        </p:nvSpPr>
        <p:spPr>
          <a:xfrm>
            <a:off x="251520" y="5509058"/>
            <a:ext cx="8303740" cy="1307251"/>
          </a:xfrm>
          <a:prstGeom prst="rect">
            <a:avLst/>
          </a:prstGeom>
        </p:spPr>
        <p:txBody>
          <a:bodyPr vert="horz">
            <a:normAutofit fontScale="85000" lnSpcReduction="20000"/>
          </a:bodyPr>
          <a:lst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a:lstStyle>
          <a:p>
            <a:pPr algn="ctr">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400" b="1" dirty="0" err="1" smtClean="0">
                <a:solidFill>
                  <a:srgbClr val="FF0000"/>
                </a:solidFill>
              </a:rPr>
              <a:t>Рис</a:t>
            </a:r>
            <a:r>
              <a:rPr lang="en-GB" sz="2400" b="1" dirty="0" smtClean="0">
                <a:solidFill>
                  <a:srgbClr val="FF0000"/>
                </a:solidFill>
              </a:rPr>
              <a:t>. 2. </a:t>
            </a:r>
            <a:r>
              <a:rPr lang="en-GB" sz="2400" b="1" dirty="0" err="1" smtClean="0">
                <a:solidFill>
                  <a:srgbClr val="006600"/>
                </a:solidFill>
              </a:rPr>
              <a:t>Основные</a:t>
            </a:r>
            <a:r>
              <a:rPr lang="en-GB" sz="2400" b="1" dirty="0" smtClean="0">
                <a:solidFill>
                  <a:srgbClr val="006600"/>
                </a:solidFill>
              </a:rPr>
              <a:t> </a:t>
            </a:r>
            <a:r>
              <a:rPr lang="en-GB" sz="2400" b="1" dirty="0" err="1" smtClean="0">
                <a:solidFill>
                  <a:srgbClr val="006600"/>
                </a:solidFill>
              </a:rPr>
              <a:t>типы</a:t>
            </a:r>
            <a:r>
              <a:rPr lang="en-GB" sz="2400" b="1" dirty="0" smtClean="0">
                <a:solidFill>
                  <a:srgbClr val="006600"/>
                </a:solidFill>
              </a:rPr>
              <a:t> заклёпочных </a:t>
            </a:r>
            <a:r>
              <a:rPr lang="en-GB" sz="2400" b="1" dirty="0" err="1" smtClean="0">
                <a:solidFill>
                  <a:srgbClr val="006600"/>
                </a:solidFill>
              </a:rPr>
              <a:t>швов</a:t>
            </a:r>
            <a:r>
              <a:rPr lang="en-GB" sz="2400" b="1" dirty="0" smtClean="0">
                <a:solidFill>
                  <a:srgbClr val="006600"/>
                </a:solidFill>
              </a:rPr>
              <a:t>: </a:t>
            </a:r>
          </a:p>
          <a:p>
            <a:pPr lvl="5">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600" b="1" i="1" dirty="0" smtClean="0">
                <a:solidFill>
                  <a:srgbClr val="FF0000"/>
                </a:solidFill>
              </a:rPr>
              <a:t>а</a:t>
            </a:r>
            <a:r>
              <a:rPr lang="en-GB" sz="2600" b="1" dirty="0" smtClean="0"/>
              <a:t> – </a:t>
            </a:r>
            <a:r>
              <a:rPr lang="en-GB" sz="2600" dirty="0" err="1" smtClean="0">
                <a:solidFill>
                  <a:schemeClr val="tx1"/>
                </a:solidFill>
              </a:rPr>
              <a:t>нахлёсточный</a:t>
            </a:r>
            <a:r>
              <a:rPr lang="en-GB" sz="2600" b="1" dirty="0" smtClean="0">
                <a:solidFill>
                  <a:schemeClr val="tx1"/>
                </a:solidFill>
              </a:rPr>
              <a:t>;</a:t>
            </a:r>
            <a:r>
              <a:rPr lang="en-GB" sz="2600" b="1" dirty="0" smtClean="0"/>
              <a:t> </a:t>
            </a:r>
            <a:endParaRPr lang="ru-RU" sz="2600" b="1" dirty="0" smtClean="0"/>
          </a:p>
          <a:p>
            <a:pPr lvl="5">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600" b="1" i="1" dirty="0" smtClean="0">
                <a:solidFill>
                  <a:srgbClr val="FF0000"/>
                </a:solidFill>
              </a:rPr>
              <a:t>б</a:t>
            </a:r>
            <a:r>
              <a:rPr lang="en-GB" sz="2600" b="1" dirty="0" smtClean="0"/>
              <a:t> – </a:t>
            </a:r>
            <a:r>
              <a:rPr lang="en-GB" sz="2600" dirty="0" err="1" smtClean="0">
                <a:solidFill>
                  <a:schemeClr val="tx1"/>
                </a:solidFill>
              </a:rPr>
              <a:t>стыковой</a:t>
            </a:r>
            <a:r>
              <a:rPr lang="en-GB" sz="2600" dirty="0" smtClean="0">
                <a:solidFill>
                  <a:schemeClr val="tx1"/>
                </a:solidFill>
              </a:rPr>
              <a:t> с </a:t>
            </a:r>
            <a:r>
              <a:rPr lang="en-GB" sz="2600" dirty="0" err="1" smtClean="0">
                <a:solidFill>
                  <a:schemeClr val="tx1"/>
                </a:solidFill>
              </a:rPr>
              <a:t>одной</a:t>
            </a:r>
            <a:r>
              <a:rPr lang="en-GB" sz="2600" dirty="0" smtClean="0">
                <a:solidFill>
                  <a:schemeClr val="tx1"/>
                </a:solidFill>
              </a:rPr>
              <a:t> </a:t>
            </a:r>
            <a:r>
              <a:rPr lang="en-GB" sz="2600" dirty="0" err="1" smtClean="0">
                <a:solidFill>
                  <a:schemeClr val="tx1"/>
                </a:solidFill>
              </a:rPr>
              <a:t>накладкой</a:t>
            </a:r>
            <a:r>
              <a:rPr lang="en-GB" sz="2600" b="1" dirty="0" smtClean="0">
                <a:solidFill>
                  <a:schemeClr val="tx1"/>
                </a:solidFill>
              </a:rPr>
              <a:t>; </a:t>
            </a:r>
            <a:endParaRPr lang="ru-RU" sz="2600" b="1" dirty="0" smtClean="0">
              <a:solidFill>
                <a:schemeClr val="tx1"/>
              </a:solidFill>
            </a:endParaRPr>
          </a:p>
          <a:p>
            <a:pPr lvl="5">
              <a:lnSpc>
                <a:spcPct val="90000"/>
              </a:lnSpc>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sz="2600" b="1" i="1" dirty="0" smtClean="0">
                <a:solidFill>
                  <a:srgbClr val="FF0000"/>
                </a:solidFill>
              </a:rPr>
              <a:t>в</a:t>
            </a:r>
            <a:r>
              <a:rPr lang="en-GB" sz="2600" b="1" dirty="0" smtClean="0"/>
              <a:t> – </a:t>
            </a:r>
            <a:r>
              <a:rPr lang="en-GB" sz="2600" dirty="0" err="1" smtClean="0">
                <a:solidFill>
                  <a:schemeClr val="tx1"/>
                </a:solidFill>
              </a:rPr>
              <a:t>стыковой</a:t>
            </a:r>
            <a:r>
              <a:rPr lang="en-GB" sz="2600" dirty="0" smtClean="0">
                <a:solidFill>
                  <a:schemeClr val="tx1"/>
                </a:solidFill>
              </a:rPr>
              <a:t> с </a:t>
            </a:r>
            <a:r>
              <a:rPr lang="en-GB" sz="2600" dirty="0" err="1" smtClean="0">
                <a:solidFill>
                  <a:schemeClr val="tx1"/>
                </a:solidFill>
              </a:rPr>
              <a:t>двумя</a:t>
            </a:r>
            <a:r>
              <a:rPr lang="en-GB" sz="2600" dirty="0" smtClean="0">
                <a:solidFill>
                  <a:schemeClr val="tx1"/>
                </a:solidFill>
              </a:rPr>
              <a:t> </a:t>
            </a:r>
            <a:r>
              <a:rPr lang="en-GB" sz="2600" dirty="0" err="1" smtClean="0">
                <a:solidFill>
                  <a:schemeClr val="tx1"/>
                </a:solidFill>
              </a:rPr>
              <a:t>накладками</a:t>
            </a:r>
            <a:r>
              <a:rPr lang="en-GB" sz="2600" dirty="0" smtClean="0">
                <a:solidFill>
                  <a:schemeClr val="tx1"/>
                </a:solidFill>
              </a:rPr>
              <a:t>.</a:t>
            </a:r>
          </a:p>
        </p:txBody>
      </p:sp>
    </p:spTree>
    <p:extLst>
      <p:ext uri="{BB962C8B-B14F-4D97-AF65-F5344CB8AC3E}">
        <p14:creationId xmlns:p14="http://schemas.microsoft.com/office/powerpoint/2010/main" val="10212409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ChangeArrowheads="1"/>
          </p:cNvSpPr>
          <p:nvPr/>
        </p:nvSpPr>
        <p:spPr bwMode="auto">
          <a:xfrm>
            <a:off x="0" y="0"/>
            <a:ext cx="9144000" cy="664371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noAutofit/>
          </a:bodyPr>
          <a:lstStyle/>
          <a:p>
            <a:pPr marL="5913438" marR="0" lvl="0" defTabSz="914400" rtl="0" eaLnBrk="1" fontAlgn="base" latinLnBrk="0" hangingPunct="1">
              <a:lnSpc>
                <a:spcPct val="100000"/>
              </a:lnSpc>
              <a:spcBef>
                <a:spcPct val="0"/>
              </a:spcBef>
              <a:spcAft>
                <a:spcPct val="0"/>
              </a:spcAft>
              <a:buClrTx/>
              <a:buSzTx/>
              <a:buFontTx/>
              <a:buNone/>
              <a:tabLst/>
            </a:pPr>
            <a:r>
              <a:rPr kumimoji="0" lang="ru-RU" sz="1600" b="1" i="0" strike="noStrike" cap="none" normalizeH="0" baseline="0" dirty="0" smtClean="0">
                <a:ln>
                  <a:noFill/>
                </a:ln>
                <a:solidFill>
                  <a:srgbClr val="0000CC"/>
                </a:solidFill>
                <a:effectLst/>
                <a:latin typeface="Arial" pitchFamily="34" charset="0"/>
                <a:ea typeface="Times New Roman" pitchFamily="18" charset="0"/>
                <a:cs typeface="Arial" pitchFamily="34" charset="0"/>
              </a:rPr>
              <a:t>3) </a:t>
            </a:r>
            <a:r>
              <a:rPr kumimoji="0" lang="ru-RU" sz="1600" b="1" i="0" u="sng" strike="noStrike" cap="none" normalizeH="0" baseline="0" dirty="0" smtClean="0">
                <a:ln>
                  <a:noFill/>
                </a:ln>
                <a:solidFill>
                  <a:srgbClr val="FF0000"/>
                </a:solidFill>
                <a:effectLst/>
                <a:latin typeface="Arial" pitchFamily="34" charset="0"/>
                <a:ea typeface="Times New Roman" pitchFamily="18" charset="0"/>
                <a:cs typeface="Arial" pitchFamily="34" charset="0"/>
              </a:rPr>
              <a:t>По конструкции</a:t>
            </a:r>
            <a:r>
              <a:rPr kumimoji="0" lang="ru-RU" sz="1600" b="1" i="0"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различают заклепочные швы:</a:t>
            </a:r>
          </a:p>
          <a:p>
            <a:pPr marL="5913438" marR="0" lvl="0" algn="just"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0000CC"/>
                </a:solidFill>
                <a:effectLst/>
                <a:latin typeface="Arial" pitchFamily="34" charset="0"/>
                <a:ea typeface="Times New Roman" pitchFamily="18" charset="0"/>
                <a:cs typeface="Arial" pitchFamily="34" charset="0"/>
              </a:rPr>
              <a:t>1</a:t>
            </a:r>
            <a:r>
              <a:rPr kumimoji="0" lang="ru-RU" sz="1600" b="1" i="1" u="sng" strike="noStrike" cap="none" normalizeH="0" baseline="0" dirty="0" smtClean="0">
                <a:ln>
                  <a:noFill/>
                </a:ln>
                <a:solidFill>
                  <a:srgbClr val="0000CC"/>
                </a:solidFill>
                <a:effectLst/>
                <a:latin typeface="Arial" pitchFamily="34" charset="0"/>
                <a:ea typeface="Times New Roman" pitchFamily="18" charset="0"/>
                <a:cs typeface="Arial" pitchFamily="34" charset="0"/>
              </a:rPr>
              <a:t>) </a:t>
            </a:r>
            <a:r>
              <a:rPr kumimoji="0" lang="ru-RU" sz="1600" b="1" i="1" u="sng" strike="noStrike" cap="none" normalizeH="0" baseline="0" dirty="0" err="1" smtClean="0">
                <a:ln>
                  <a:noFill/>
                </a:ln>
                <a:solidFill>
                  <a:srgbClr val="0000CC"/>
                </a:solidFill>
                <a:effectLst/>
                <a:latin typeface="Arial" pitchFamily="34" charset="0"/>
                <a:ea typeface="Times New Roman" pitchFamily="18" charset="0"/>
                <a:cs typeface="Arial" pitchFamily="34" charset="0"/>
              </a:rPr>
              <a:t>нахлесточные</a:t>
            </a:r>
            <a:r>
              <a:rPr kumimoji="0" lang="ru-RU" sz="1600" b="0" i="0" u="none" strike="noStrike" cap="none" normalizeH="0" baseline="0" dirty="0" smtClean="0">
                <a:ln>
                  <a:noFill/>
                </a:ln>
                <a:solidFill>
                  <a:srgbClr val="0000CC"/>
                </a:solidFill>
                <a:effectLst/>
                <a:latin typeface="Arial" pitchFamily="34" charset="0"/>
                <a:ea typeface="Times New Roman" pitchFamily="18" charset="0"/>
                <a:cs typeface="Arial" pitchFamily="34" charset="0"/>
              </a:rPr>
              <a:t>:</a:t>
            </a:r>
          </a:p>
          <a:p>
            <a:pPr marL="5913438" lvl="0" algn="just" fontAlgn="base">
              <a:spcBef>
                <a:spcPct val="0"/>
              </a:spcBef>
              <a:spcAft>
                <a:spcPct val="0"/>
              </a:spcAft>
            </a:pPr>
            <a:r>
              <a:rPr lang="ru-RU" sz="1600" b="1" dirty="0" smtClean="0">
                <a:solidFill>
                  <a:srgbClr val="FF0000"/>
                </a:solidFill>
                <a:latin typeface="Arial" pitchFamily="34" charset="0"/>
                <a:ea typeface="Times New Roman" pitchFamily="18" charset="0"/>
                <a:cs typeface="Arial" pitchFamily="34" charset="0"/>
              </a:rPr>
              <a:t>а) </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однорядные;</a:t>
            </a:r>
          </a:p>
          <a:p>
            <a:pPr marL="5913438" lvl="0" algn="just" fontAlgn="base">
              <a:spcBef>
                <a:spcPct val="0"/>
              </a:spcBef>
              <a:spcAft>
                <a:spcPct val="0"/>
              </a:spcAft>
            </a:pPr>
            <a:r>
              <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б)</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 двухрядные; </a:t>
            </a:r>
          </a:p>
          <a:p>
            <a:pPr marL="5913438" marR="0" lvl="0" algn="just"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в</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 многорядные;</a:t>
            </a:r>
          </a:p>
          <a:p>
            <a:pPr marL="5913438" marR="0" lvl="0" algn="just" defTabSz="914400" rtl="0" eaLnBrk="1" fontAlgn="base" latinLnBrk="0" hangingPunct="1">
              <a:lnSpc>
                <a:spcPct val="100000"/>
              </a:lnSpc>
              <a:spcBef>
                <a:spcPct val="0"/>
              </a:spcBef>
              <a:spcAft>
                <a:spcPct val="0"/>
              </a:spcAft>
              <a:buClrTx/>
              <a:buSzTx/>
              <a:buFontTx/>
              <a:buNone/>
              <a:tabLst/>
            </a:pPr>
            <a:r>
              <a:rPr kumimoji="0" lang="ru-RU" sz="1600" b="1" i="1"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 </a:t>
            </a:r>
            <a:r>
              <a:rPr kumimoji="0" lang="ru-RU" sz="1600" b="1" i="1" u="none" strike="noStrike" cap="none" normalizeH="0" baseline="0" dirty="0" smtClean="0">
                <a:ln>
                  <a:noFill/>
                </a:ln>
                <a:solidFill>
                  <a:srgbClr val="0000CC"/>
                </a:solidFill>
                <a:effectLst/>
                <a:latin typeface="Arial" pitchFamily="34" charset="0"/>
                <a:ea typeface="Times New Roman" pitchFamily="18" charset="0"/>
                <a:cs typeface="Arial" pitchFamily="34" charset="0"/>
              </a:rPr>
              <a:t>2)</a:t>
            </a:r>
            <a:r>
              <a:rPr kumimoji="0" lang="ru-RU" sz="1600" b="0" i="0" u="none" strike="noStrike" cap="none" normalizeH="0" baseline="0" dirty="0" smtClean="0">
                <a:ln>
                  <a:noFill/>
                </a:ln>
                <a:solidFill>
                  <a:srgbClr val="0000CC"/>
                </a:solidFill>
                <a:effectLst/>
                <a:latin typeface="Arial" pitchFamily="34" charset="0"/>
                <a:ea typeface="Times New Roman" pitchFamily="18" charset="0"/>
                <a:cs typeface="Arial" pitchFamily="34" charset="0"/>
              </a:rPr>
              <a:t> </a:t>
            </a:r>
            <a:r>
              <a:rPr kumimoji="0" lang="ru-RU" sz="1600" b="1" i="1" u="sng" strike="noStrike" cap="none" normalizeH="0" baseline="0" dirty="0" smtClean="0">
                <a:ln>
                  <a:noFill/>
                </a:ln>
                <a:solidFill>
                  <a:srgbClr val="0000CC"/>
                </a:solidFill>
                <a:effectLst/>
                <a:latin typeface="Arial" pitchFamily="34" charset="0"/>
                <a:ea typeface="Times New Roman" pitchFamily="18" charset="0"/>
                <a:cs typeface="Arial" pitchFamily="34" charset="0"/>
              </a:rPr>
              <a:t>стыковые</a:t>
            </a:r>
            <a:r>
              <a:rPr kumimoji="0" lang="ru-RU" sz="1600" b="1" i="1" u="none" strike="noStrike" cap="none" normalizeH="0" baseline="0" dirty="0" smtClean="0">
                <a:ln>
                  <a:noFill/>
                </a:ln>
                <a:solidFill>
                  <a:srgbClr val="0000CC"/>
                </a:solidFill>
                <a:effectLst/>
                <a:latin typeface="Arial" pitchFamily="34" charset="0"/>
                <a:ea typeface="Times New Roman" pitchFamily="18" charset="0"/>
                <a:cs typeface="Arial" pitchFamily="34" charset="0"/>
              </a:rPr>
              <a:t>:</a:t>
            </a:r>
          </a:p>
          <a:p>
            <a:pPr marL="5913438" lvl="0" fontAlgn="base">
              <a:spcBef>
                <a:spcPct val="0"/>
              </a:spcBef>
              <a:spcAft>
                <a:spcPct val="0"/>
              </a:spcAft>
            </a:pPr>
            <a:r>
              <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г)</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 </a:t>
            </a:r>
            <a:r>
              <a:rPr kumimoji="0" lang="ru-RU" sz="1600" b="0" i="1" u="none" strike="noStrike" cap="none" normalizeH="0" baseline="0" dirty="0" smtClean="0">
                <a:ln>
                  <a:noFill/>
                </a:ln>
                <a:effectLst/>
                <a:latin typeface="Arial" pitchFamily="34" charset="0"/>
                <a:ea typeface="Times New Roman" pitchFamily="18" charset="0"/>
                <a:cs typeface="Arial" pitchFamily="34" charset="0"/>
              </a:rPr>
              <a:t>с</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 одной накладкой — однорядные, двухрядные и многорядные; </a:t>
            </a:r>
          </a:p>
          <a:p>
            <a:pPr marL="5913438" lvl="0" fontAlgn="base">
              <a:spcBef>
                <a:spcPct val="0"/>
              </a:spcBef>
              <a:spcAft>
                <a:spcPct val="0"/>
              </a:spcAft>
            </a:pPr>
            <a:r>
              <a:rPr kumimoji="0" lang="ru-RU" sz="1600" b="1" i="1" u="none" strike="noStrike" cap="none" normalizeH="0" baseline="0" dirty="0" err="1" smtClean="0">
                <a:ln>
                  <a:noFill/>
                </a:ln>
                <a:solidFill>
                  <a:srgbClr val="FF0000"/>
                </a:solidFill>
                <a:effectLst/>
                <a:latin typeface="Arial" pitchFamily="34" charset="0"/>
                <a:ea typeface="Times New Roman" pitchFamily="18" charset="0"/>
                <a:cs typeface="Arial" pitchFamily="34" charset="0"/>
              </a:rPr>
              <a:t>д</a:t>
            </a:r>
            <a:r>
              <a:rPr kumimoji="0" lang="ru-RU" sz="16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r>
              <a:rPr kumimoji="0" lang="ru-RU" sz="1600" b="0" i="1" u="none" strike="noStrike" cap="none" normalizeH="0" baseline="0" dirty="0" smtClean="0">
                <a:ln>
                  <a:noFill/>
                </a:ln>
                <a:effectLst/>
                <a:latin typeface="Arial" pitchFamily="34" charset="0"/>
                <a:ea typeface="Times New Roman" pitchFamily="18" charset="0"/>
                <a:cs typeface="Arial" pitchFamily="34" charset="0"/>
              </a:rPr>
              <a:t> </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стыковые с двумя накладками — однорядные ;</a:t>
            </a:r>
          </a:p>
          <a:p>
            <a:pPr marL="5913438" lvl="0" fontAlgn="base">
              <a:spcBef>
                <a:spcPct val="0"/>
              </a:spcBef>
              <a:spcAft>
                <a:spcPct val="0"/>
              </a:spcAft>
            </a:pPr>
            <a:r>
              <a:rPr kumimoji="0" lang="ru-RU" sz="16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е)</a:t>
            </a:r>
            <a:r>
              <a:rPr kumimoji="0" lang="ru-RU" sz="1600" b="0" i="1" u="none" strike="noStrike" cap="none" normalizeH="0" baseline="0" dirty="0" smtClean="0">
                <a:ln>
                  <a:noFill/>
                </a:ln>
                <a:effectLst/>
                <a:latin typeface="Arial" pitchFamily="34" charset="0"/>
                <a:ea typeface="Times New Roman" pitchFamily="18" charset="0"/>
                <a:cs typeface="Arial" pitchFamily="34" charset="0"/>
              </a:rPr>
              <a:t> </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двухрядные и многорядные. </a:t>
            </a:r>
          </a:p>
          <a:p>
            <a:pPr marL="5913438" lvl="0" algn="just" fontAlgn="base">
              <a:spcBef>
                <a:spcPct val="0"/>
              </a:spcBef>
              <a:spcAft>
                <a:spcPct val="0"/>
              </a:spcAft>
            </a:pPr>
            <a:endParaRPr kumimoji="0" lang="ru-RU" sz="500" b="0" i="0" u="none" strike="noStrike" cap="none" normalizeH="0" baseline="0" dirty="0" smtClean="0">
              <a:ln>
                <a:noFill/>
              </a:ln>
              <a:effectLst/>
              <a:latin typeface="Arial" pitchFamily="34" charset="0"/>
              <a:ea typeface="Times New Roman" pitchFamily="18" charset="0"/>
              <a:cs typeface="Arial" pitchFamily="34" charset="0"/>
            </a:endParaRPr>
          </a:p>
          <a:p>
            <a:pPr marL="5913438" lvl="0" fontAlgn="base">
              <a:spcBef>
                <a:spcPct val="0"/>
              </a:spcBef>
              <a:spcAft>
                <a:spcPct val="0"/>
              </a:spcAft>
            </a:pPr>
            <a:r>
              <a:rPr kumimoji="0" lang="ru-RU" sz="1600" b="1" i="0" u="none" strike="noStrike" cap="none" normalizeH="0" baseline="0" dirty="0" smtClean="0">
                <a:ln>
                  <a:noFill/>
                </a:ln>
                <a:solidFill>
                  <a:srgbClr val="0000CC"/>
                </a:solidFill>
                <a:effectLst/>
                <a:latin typeface="Arial" pitchFamily="34" charset="0"/>
                <a:ea typeface="Times New Roman" pitchFamily="18" charset="0"/>
                <a:cs typeface="Arial" pitchFamily="34" charset="0"/>
              </a:rPr>
              <a:t>4)</a:t>
            </a:r>
            <a:r>
              <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ru-RU" sz="1600" b="1" i="0" u="sng" strike="noStrike" cap="none" normalizeH="0" baseline="0" dirty="0" smtClean="0">
                <a:ln>
                  <a:noFill/>
                </a:ln>
                <a:solidFill>
                  <a:srgbClr val="FF0000"/>
                </a:solidFill>
                <a:effectLst/>
                <a:latin typeface="Arial" pitchFamily="34" charset="0"/>
                <a:ea typeface="Times New Roman" pitchFamily="18" charset="0"/>
                <a:cs typeface="Arial" pitchFamily="34" charset="0"/>
              </a:rPr>
              <a:t>По расположению заклепок </a:t>
            </a:r>
            <a:r>
              <a:rPr kumimoji="0" lang="ru-RU" sz="1600" b="1" i="0" u="sng" strike="noStrike" cap="none" normalizeH="0" baseline="0" dirty="0" smtClean="0">
                <a:ln>
                  <a:noFill/>
                </a:ln>
                <a:solidFill>
                  <a:srgbClr val="0000CC"/>
                </a:solidFill>
                <a:effectLst/>
                <a:latin typeface="Arial" pitchFamily="34" charset="0"/>
                <a:ea typeface="Times New Roman" pitchFamily="18" charset="0"/>
                <a:cs typeface="Arial" pitchFamily="34" charset="0"/>
              </a:rPr>
              <a:t>двухрядные</a:t>
            </a:r>
            <a:r>
              <a:rPr kumimoji="0" lang="ru-RU" sz="1600" b="0" i="0" u="none" strike="noStrike" cap="none" normalizeH="0" baseline="0" dirty="0" smtClean="0">
                <a:ln>
                  <a:noFill/>
                </a:ln>
                <a:solidFill>
                  <a:srgbClr val="0000CC"/>
                </a:solidFill>
                <a:effectLst/>
                <a:latin typeface="Arial" pitchFamily="34" charset="0"/>
                <a:ea typeface="Times New Roman" pitchFamily="18" charset="0"/>
                <a:cs typeface="Arial" pitchFamily="34" charset="0"/>
              </a:rPr>
              <a:t> </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и </a:t>
            </a:r>
            <a:r>
              <a:rPr kumimoji="0" lang="ru-RU" sz="1600" b="1" i="0" u="sng" strike="noStrike" cap="none" normalizeH="0" baseline="0" dirty="0" smtClean="0">
                <a:ln>
                  <a:noFill/>
                </a:ln>
                <a:solidFill>
                  <a:srgbClr val="0000CC"/>
                </a:solidFill>
                <a:effectLst/>
                <a:latin typeface="Arial" pitchFamily="34" charset="0"/>
                <a:ea typeface="Times New Roman" pitchFamily="18" charset="0"/>
                <a:cs typeface="Arial" pitchFamily="34" charset="0"/>
              </a:rPr>
              <a:t>многорядные</a:t>
            </a:r>
            <a:r>
              <a:rPr kumimoji="0" lang="ru-RU" sz="1600" b="0" i="0" u="none" strike="noStrike" cap="none" normalizeH="0" baseline="0" dirty="0" smtClean="0">
                <a:ln>
                  <a:noFill/>
                </a:ln>
                <a:solidFill>
                  <a:srgbClr val="0000CC"/>
                </a:solidFill>
                <a:effectLst/>
                <a:latin typeface="Arial" pitchFamily="34" charset="0"/>
                <a:ea typeface="Times New Roman" pitchFamily="18" charset="0"/>
                <a:cs typeface="Arial" pitchFamily="34" charset="0"/>
              </a:rPr>
              <a:t> </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заклепочные швы различают: с </a:t>
            </a:r>
            <a:r>
              <a:rPr kumimoji="0" lang="ru-RU" sz="1600" b="1" i="1" u="none" strike="noStrike" cap="none" normalizeH="0" baseline="0" dirty="0" smtClean="0">
                <a:ln>
                  <a:noFill/>
                </a:ln>
                <a:solidFill>
                  <a:srgbClr val="0000CC"/>
                </a:solidFill>
                <a:effectLst/>
                <a:latin typeface="Arial" pitchFamily="34" charset="0"/>
                <a:ea typeface="Times New Roman" pitchFamily="18" charset="0"/>
                <a:cs typeface="Arial" pitchFamily="34" charset="0"/>
              </a:rPr>
              <a:t>рядовым</a:t>
            </a:r>
            <a:r>
              <a:rPr kumimoji="0" lang="ru-RU" sz="1600" b="0" i="1" u="none" strike="noStrike" cap="none" normalizeH="0" baseline="0" dirty="0" smtClean="0">
                <a:ln>
                  <a:noFill/>
                </a:ln>
                <a:effectLst/>
                <a:latin typeface="Arial" pitchFamily="34" charset="0"/>
                <a:ea typeface="Times New Roman" pitchFamily="18" charset="0"/>
                <a:cs typeface="Arial" pitchFamily="34" charset="0"/>
              </a:rPr>
              <a:t> </a:t>
            </a:r>
            <a:r>
              <a:rPr kumimoji="0" lang="ru-RU" sz="1600" b="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r>
              <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б)</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 и </a:t>
            </a:r>
            <a:r>
              <a:rPr kumimoji="0" lang="ru-RU" sz="1600" b="1" i="1" u="none" strike="noStrike" cap="none" normalizeH="0" baseline="0" dirty="0" smtClean="0">
                <a:ln>
                  <a:noFill/>
                </a:ln>
                <a:solidFill>
                  <a:srgbClr val="0000CC"/>
                </a:solidFill>
                <a:effectLst/>
                <a:latin typeface="Arial" pitchFamily="34" charset="0"/>
                <a:ea typeface="Times New Roman" pitchFamily="18" charset="0"/>
                <a:cs typeface="Arial" pitchFamily="34" charset="0"/>
              </a:rPr>
              <a:t>шахматным</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 </a:t>
            </a:r>
            <a:r>
              <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(в, е)</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 </a:t>
            </a:r>
            <a:r>
              <a:rPr kumimoji="0" lang="ru-RU" sz="1600" i="1" u="none" strike="noStrike" cap="none" normalizeH="0" baseline="0" dirty="0" smtClean="0">
                <a:ln>
                  <a:noFill/>
                </a:ln>
                <a:effectLst/>
                <a:latin typeface="Arial" pitchFamily="34" charset="0"/>
                <a:ea typeface="Times New Roman" pitchFamily="18" charset="0"/>
                <a:cs typeface="Arial" pitchFamily="34" charset="0"/>
              </a:rPr>
              <a:t>расположением заклепок.</a:t>
            </a:r>
            <a:r>
              <a:rPr kumimoji="0" lang="ru-RU" sz="1600" i="0" u="none" strike="noStrike" cap="none" normalizeH="0" baseline="0" dirty="0" smtClean="0">
                <a:ln>
                  <a:noFill/>
                </a:ln>
                <a:effectLst/>
                <a:latin typeface="Arial" pitchFamily="34" charset="0"/>
                <a:ea typeface="Times New Roman" pitchFamily="18" charset="0"/>
                <a:cs typeface="Arial" pitchFamily="34" charset="0"/>
              </a:rPr>
              <a:t> </a:t>
            </a:r>
          </a:p>
          <a:p>
            <a:pPr marL="5913438" lvl="0" fontAlgn="base">
              <a:spcBef>
                <a:spcPct val="0"/>
              </a:spcBef>
              <a:spcAft>
                <a:spcPct val="0"/>
              </a:spcAft>
            </a:pPr>
            <a:endParaRPr kumimoji="0" lang="ru-RU" sz="500" b="1" i="0" u="sng" strike="noStrike" cap="none" normalizeH="0" baseline="0" dirty="0" smtClean="0">
              <a:ln>
                <a:noFill/>
              </a:ln>
              <a:solidFill>
                <a:srgbClr val="FF0000"/>
              </a:solidFill>
              <a:effectLst/>
              <a:latin typeface="Arial" pitchFamily="34" charset="0"/>
              <a:ea typeface="Times New Roman" pitchFamily="18" charset="0"/>
              <a:cs typeface="Arial" pitchFamily="34" charset="0"/>
            </a:endParaRPr>
          </a:p>
          <a:p>
            <a:pPr marL="5913438" lvl="0" fontAlgn="base">
              <a:spcBef>
                <a:spcPct val="0"/>
              </a:spcBef>
              <a:spcAft>
                <a:spcPct val="0"/>
              </a:spcAft>
            </a:pPr>
            <a:r>
              <a:rPr kumimoji="0" lang="ru-RU" sz="1600" b="1" i="0" strike="noStrike" cap="none" normalizeH="0" baseline="0" dirty="0" smtClean="0">
                <a:ln>
                  <a:noFill/>
                </a:ln>
                <a:solidFill>
                  <a:srgbClr val="0000CC"/>
                </a:solidFill>
                <a:effectLst/>
                <a:latin typeface="Arial" pitchFamily="34" charset="0"/>
                <a:ea typeface="Times New Roman" pitchFamily="18" charset="0"/>
                <a:cs typeface="Arial" pitchFamily="34" charset="0"/>
              </a:rPr>
              <a:t>5) </a:t>
            </a:r>
            <a:r>
              <a:rPr kumimoji="0" lang="ru-RU" sz="1600" b="1" i="0" u="sng" strike="noStrike" cap="none" normalizeH="0" baseline="0" dirty="0" smtClean="0">
                <a:ln>
                  <a:noFill/>
                </a:ln>
                <a:solidFill>
                  <a:srgbClr val="FF0000"/>
                </a:solidFill>
                <a:effectLst/>
                <a:latin typeface="Arial" pitchFamily="34" charset="0"/>
                <a:ea typeface="Times New Roman" pitchFamily="18" charset="0"/>
                <a:cs typeface="Arial" pitchFamily="34" charset="0"/>
              </a:rPr>
              <a:t>По числу сечений заклепок</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 работающих на срез, заклепочные швы различают: </a:t>
            </a:r>
            <a:r>
              <a:rPr kumimoji="0" lang="ru-RU" sz="1600" b="1" i="1" u="none" strike="noStrike" cap="none" normalizeH="0" baseline="0" dirty="0" smtClean="0">
                <a:ln>
                  <a:noFill/>
                </a:ln>
                <a:solidFill>
                  <a:srgbClr val="0000CC"/>
                </a:solidFill>
                <a:effectLst/>
                <a:latin typeface="Arial" pitchFamily="34" charset="0"/>
                <a:ea typeface="Times New Roman" pitchFamily="18" charset="0"/>
                <a:cs typeface="Arial" pitchFamily="34" charset="0"/>
              </a:rPr>
              <a:t>односрезные</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 </a:t>
            </a:r>
            <a:r>
              <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r>
              <a:rPr kumimoji="0" lang="ru-RU" sz="16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а, б, в,</a:t>
            </a:r>
            <a:r>
              <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г), </a:t>
            </a:r>
            <a:r>
              <a:rPr kumimoji="0" lang="ru-RU" sz="1600" b="1" i="1" u="none" strike="noStrike" cap="none" normalizeH="0" baseline="0" dirty="0" err="1" smtClean="0">
                <a:ln>
                  <a:noFill/>
                </a:ln>
                <a:solidFill>
                  <a:srgbClr val="0000CC"/>
                </a:solidFill>
                <a:effectLst/>
                <a:latin typeface="Arial" pitchFamily="34" charset="0"/>
                <a:ea typeface="Times New Roman" pitchFamily="18" charset="0"/>
                <a:cs typeface="Arial" pitchFamily="34" charset="0"/>
              </a:rPr>
              <a:t>двухсрезные</a:t>
            </a:r>
            <a:r>
              <a:rPr kumimoji="0" lang="ru-RU" sz="1600" b="1" i="0" u="none" strike="noStrike" cap="none" normalizeH="0" baseline="0" dirty="0" smtClean="0">
                <a:ln>
                  <a:noFill/>
                </a:ln>
                <a:solidFill>
                  <a:srgbClr val="0000CC"/>
                </a:solidFill>
                <a:effectLst/>
                <a:latin typeface="Arial" pitchFamily="34" charset="0"/>
                <a:ea typeface="Times New Roman" pitchFamily="18" charset="0"/>
                <a:cs typeface="Arial" pitchFamily="34" charset="0"/>
              </a:rPr>
              <a:t> </a:t>
            </a:r>
            <a:r>
              <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a:t>
            </a:r>
            <a:r>
              <a:rPr kumimoji="0" lang="ru-RU" sz="16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д, е)</a:t>
            </a:r>
            <a:r>
              <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и </a:t>
            </a:r>
            <a:r>
              <a:rPr kumimoji="0" lang="ru-RU" sz="1600" b="1" i="1" u="none" strike="noStrike" cap="none" normalizeH="0" baseline="0" dirty="0" err="1" smtClean="0">
                <a:ln>
                  <a:noFill/>
                </a:ln>
                <a:solidFill>
                  <a:srgbClr val="0000CC"/>
                </a:solidFill>
                <a:effectLst/>
                <a:latin typeface="Arial" pitchFamily="34" charset="0"/>
                <a:ea typeface="Times New Roman" pitchFamily="18" charset="0"/>
                <a:cs typeface="Arial" pitchFamily="34" charset="0"/>
              </a:rPr>
              <a:t>многосрезные</a:t>
            </a:r>
            <a:r>
              <a:rPr kumimoji="0" lang="ru-RU" sz="1600" b="1" i="1" u="none" strike="noStrike" cap="none" normalizeH="0" baseline="0" dirty="0" smtClean="0">
                <a:ln>
                  <a:noFill/>
                </a:ln>
                <a:solidFill>
                  <a:srgbClr val="0000CC"/>
                </a:solidFill>
                <a:effectLst/>
                <a:latin typeface="Arial" pitchFamily="34" charset="0"/>
                <a:ea typeface="Times New Roman" pitchFamily="18" charset="0"/>
                <a:cs typeface="Arial" pitchFamily="34" charset="0"/>
              </a:rPr>
              <a:t>.</a:t>
            </a:r>
            <a:r>
              <a:rPr kumimoji="0" lang="ru-RU" sz="1600" b="0" i="1" u="none" strike="noStrike" cap="none" normalizeH="0" baseline="0" dirty="0" smtClean="0">
                <a:ln>
                  <a:noFill/>
                </a:ln>
                <a:effectLst/>
                <a:latin typeface="Arial" pitchFamily="34" charset="0"/>
                <a:ea typeface="Times New Roman" pitchFamily="18" charset="0"/>
                <a:cs typeface="Arial" pitchFamily="34" charset="0"/>
              </a:rPr>
              <a:t> </a:t>
            </a:r>
          </a:p>
          <a:p>
            <a:pPr lvl="0" algn="just" fontAlgn="base">
              <a:spcBef>
                <a:spcPct val="0"/>
              </a:spcBef>
              <a:spcAft>
                <a:spcPct val="0"/>
              </a:spcAft>
            </a:pP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Тип заклепочного шва для данной конструкции определяется назначением этой конструкции и расчетом шва на прочность.</a:t>
            </a:r>
            <a:endParaRPr kumimoji="0" lang="ru-RU" sz="1600" b="0" i="0" u="none" strike="noStrike" cap="none" normalizeH="0" baseline="0" dirty="0" smtClean="0">
              <a:ln>
                <a:noFill/>
              </a:ln>
              <a:effectLst/>
              <a:latin typeface="Arial" pitchFamily="34" charset="0"/>
              <a:cs typeface="Arial" pitchFamily="34" charset="0"/>
            </a:endParaRPr>
          </a:p>
          <a:p>
            <a:pPr marL="5913438" marR="0" lvl="0" indent="-5913438" algn="just"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70C0"/>
                </a:solidFill>
                <a:effectLst/>
                <a:latin typeface="Arial" pitchFamily="34" charset="0"/>
                <a:ea typeface="Times New Roman" pitchFamily="18" charset="0"/>
                <a:cs typeface="Arial" pitchFamily="34" charset="0"/>
              </a:rPr>
              <a:t>Расстояние</a:t>
            </a:r>
            <a:r>
              <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r>
              <a:rPr kumimoji="0" lang="ru-RU" sz="1600" b="1" i="1" u="none" strike="noStrike" cap="none" normalizeH="0" baseline="0" dirty="0" err="1" smtClean="0">
                <a:ln>
                  <a:noFill/>
                </a:ln>
                <a:solidFill>
                  <a:srgbClr val="FF0000"/>
                </a:solidFill>
                <a:effectLst/>
                <a:latin typeface="Arial" pitchFamily="34" charset="0"/>
                <a:ea typeface="Times New Roman" pitchFamily="18" charset="0"/>
                <a:cs typeface="Arial" pitchFamily="34" charset="0"/>
              </a:rPr>
              <a:t>р</a:t>
            </a:r>
            <a:r>
              <a:rPr kumimoji="0" lang="ru-RU" sz="1600" b="0" i="0" u="none" strike="noStrike" cap="none" normalizeH="0" baseline="0" dirty="0" smtClean="0">
                <a:ln>
                  <a:noFill/>
                </a:ln>
                <a:effectLst/>
                <a:latin typeface="Arial" pitchFamily="34" charset="0"/>
                <a:ea typeface="Times New Roman" pitchFamily="18" charset="0"/>
                <a:cs typeface="Arial" pitchFamily="34" charset="0"/>
              </a:rPr>
              <a:t> между заклепками по длине шва называется </a:t>
            </a:r>
            <a:r>
              <a:rPr kumimoji="0" lang="ru-RU" sz="1600" b="1" i="1" u="sng" strike="noStrike" cap="none" normalizeH="0" baseline="0" dirty="0" smtClean="0">
                <a:ln>
                  <a:noFill/>
                </a:ln>
                <a:solidFill>
                  <a:srgbClr val="FF0000"/>
                </a:solidFill>
                <a:effectLst/>
                <a:latin typeface="Arial" pitchFamily="34" charset="0"/>
                <a:ea typeface="Times New Roman" pitchFamily="18" charset="0"/>
                <a:cs typeface="Arial" pitchFamily="34" charset="0"/>
              </a:rPr>
              <a:t>шагом</a:t>
            </a:r>
            <a:r>
              <a:rPr kumimoji="0" lang="ru-RU" sz="1600" b="1" i="1"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заклепочного шва</a:t>
            </a:r>
            <a:r>
              <a:rPr kumimoji="0" lang="ru-RU" sz="1600" b="1" i="0" u="none" strike="noStrike" cap="none" normalizeH="0" baseline="0" dirty="0" smtClean="0">
                <a:ln>
                  <a:noFill/>
                </a:ln>
                <a:solidFill>
                  <a:srgbClr val="FF0000"/>
                </a:solidFill>
                <a:effectLst/>
                <a:latin typeface="Arial" pitchFamily="34" charset="0"/>
                <a:ea typeface="Times New Roman" pitchFamily="18" charset="0"/>
                <a:cs typeface="Arial" pitchFamily="34" charset="0"/>
              </a:rPr>
              <a:t> .</a:t>
            </a:r>
            <a:endParaRPr kumimoji="0" lang="ru-RU" sz="1600" b="1" i="0" u="none" strike="noStrike" cap="none" normalizeH="0" baseline="0" dirty="0" smtClean="0">
              <a:ln>
                <a:noFill/>
              </a:ln>
              <a:solidFill>
                <a:srgbClr val="FF0000"/>
              </a:solidFill>
              <a:effectLst/>
              <a:latin typeface="Arial" pitchFamily="34" charset="0"/>
              <a:cs typeface="Arial" pitchFamily="34" charset="0"/>
            </a:endParaRPr>
          </a:p>
        </p:txBody>
      </p:sp>
      <p:pic>
        <p:nvPicPr>
          <p:cNvPr id="4" name="Рисунок 3" descr="видышвов.gif"/>
          <p:cNvPicPr>
            <a:picLocks noChangeAspect="1"/>
          </p:cNvPicPr>
          <p:nvPr/>
        </p:nvPicPr>
        <p:blipFill>
          <a:blip r:embed="rId2" cstate="print"/>
          <a:stretch>
            <a:fillRect/>
          </a:stretch>
        </p:blipFill>
        <p:spPr>
          <a:xfrm>
            <a:off x="0" y="0"/>
            <a:ext cx="5836501" cy="6072206"/>
          </a:xfrm>
          <a:prstGeom prst="rect">
            <a:avLst/>
          </a:prstGeom>
        </p:spPr>
      </p:pic>
    </p:spTree>
    <p:extLst>
      <p:ext uri="{BB962C8B-B14F-4D97-AF65-F5344CB8AC3E}">
        <p14:creationId xmlns:p14="http://schemas.microsoft.com/office/powerpoint/2010/main" val="34142685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7394" y="89579"/>
            <a:ext cx="7776864" cy="685984"/>
          </a:xfrm>
          <a:solidFill>
            <a:srgbClr val="FFC000"/>
          </a:solidFill>
          <a:ln w="28575">
            <a:solidFill>
              <a:srgbClr val="00B0F0"/>
            </a:solidFill>
          </a:ln>
        </p:spPr>
        <p:txBody>
          <a:bodyPr anchor="ctr">
            <a:normAutofit/>
          </a:bodyPr>
          <a:lstStyle/>
          <a:p>
            <a:pPr marL="504000" algn="ctr">
              <a:spcAft>
                <a:spcPts val="3000"/>
              </a:spcAft>
            </a:pPr>
            <a:r>
              <a:rPr lang="ru-RU" sz="3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Виды неразъемных соединений</a:t>
            </a:r>
            <a:endParaRPr lang="ru-RU" sz="4400" dirty="0">
              <a:effectLst>
                <a:outerShdw blurRad="38100" dist="38100" dir="2700000" algn="tl">
                  <a:srgbClr val="000000">
                    <a:alpha val="43137"/>
                  </a:srgbClr>
                </a:outerShdw>
              </a:effectLst>
            </a:endParaRPr>
          </a:p>
        </p:txBody>
      </p:sp>
      <p:pic>
        <p:nvPicPr>
          <p:cNvPr id="3077"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93400" y="4140154"/>
            <a:ext cx="2720228" cy="208908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5" name="Picture 13" descr="https://pimg.mycdn.me/getImage?disableStub=true&amp;type=VIDEO_S_720&amp;url=https%3A%2F%2Fvdp.mycdn.me%2FgetImage%3Fid%3D380105722438%26idx%3D2%26thumbType%3D37%26f%3D1&amp;signatureToken=5qaPrf6kV-BUAUxYKOKFmA"/>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155" r="24740" b="11743"/>
          <a:stretch/>
        </p:blipFill>
        <p:spPr bwMode="auto">
          <a:xfrm>
            <a:off x="191134" y="1120698"/>
            <a:ext cx="2797053" cy="212425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87" name="Picture 15" descr="https://upload.wikimedia.org/wikipedia/commons/thumb/a/aa/GMAW.welding.af.ncs.jpg/800px-GMAW.welding.af.nc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0780" y="4140155"/>
            <a:ext cx="2701142" cy="207199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89" name="Picture 17" descr="http://euroteka.com.ua/wp-content/uploads/2018/06/mas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65092" y="1038998"/>
            <a:ext cx="2793441" cy="214531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3091" name="Picture 19" descr="http://www.automaster.net.ua/img/wysiwig/Kowal_Fot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79622" y="1097837"/>
            <a:ext cx="2890944" cy="212425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7" name="Прямоугольник 6"/>
          <p:cNvSpPr/>
          <p:nvPr/>
        </p:nvSpPr>
        <p:spPr>
          <a:xfrm>
            <a:off x="7173472" y="3274860"/>
            <a:ext cx="1230786" cy="523220"/>
          </a:xfrm>
          <a:prstGeom prst="rect">
            <a:avLst/>
          </a:prstGeom>
        </p:spPr>
        <p:txBody>
          <a:bodyPr wrap="none">
            <a:spAutoFit/>
          </a:bodyPr>
          <a:lstStyle/>
          <a:p>
            <a:r>
              <a:rPr lang="ru-RU" sz="2800" b="1" dirty="0" smtClean="0">
                <a:solidFill>
                  <a:srgbClr val="0000D0"/>
                </a:solidFill>
                <a:latin typeface="Times New Roman" pitchFamily="18" charset="0"/>
                <a:ea typeface="+mj-ea"/>
                <a:cs typeface="Times New Roman" pitchFamily="18" charset="0"/>
              </a:rPr>
              <a:t>Пайка</a:t>
            </a:r>
            <a:endParaRPr lang="ru-RU" sz="2800" b="1" dirty="0">
              <a:solidFill>
                <a:srgbClr val="0000D0"/>
              </a:solidFill>
              <a:latin typeface="Times New Roman" pitchFamily="18" charset="0"/>
              <a:cs typeface="Times New Roman" pitchFamily="18" charset="0"/>
            </a:endParaRPr>
          </a:p>
        </p:txBody>
      </p:sp>
      <p:sp>
        <p:nvSpPr>
          <p:cNvPr id="8" name="Прямоугольник 7"/>
          <p:cNvSpPr/>
          <p:nvPr/>
        </p:nvSpPr>
        <p:spPr>
          <a:xfrm>
            <a:off x="3659945" y="3274860"/>
            <a:ext cx="2164375" cy="523220"/>
          </a:xfrm>
          <a:prstGeom prst="rect">
            <a:avLst/>
          </a:prstGeom>
        </p:spPr>
        <p:txBody>
          <a:bodyPr wrap="none">
            <a:spAutoFit/>
          </a:bodyPr>
          <a:lstStyle/>
          <a:p>
            <a:r>
              <a:rPr lang="ru-RU" sz="2800" b="1" dirty="0" smtClean="0">
                <a:solidFill>
                  <a:srgbClr val="0000D0"/>
                </a:solidFill>
                <a:latin typeface="Times New Roman" pitchFamily="18" charset="0"/>
                <a:ea typeface="+mj-ea"/>
                <a:cs typeface="Times New Roman" pitchFamily="18" charset="0"/>
              </a:rPr>
              <a:t>Склеивание</a:t>
            </a:r>
            <a:endParaRPr lang="ru-RU" sz="1100" b="1" dirty="0">
              <a:solidFill>
                <a:srgbClr val="0000D0"/>
              </a:solidFill>
              <a:latin typeface="Times New Roman" pitchFamily="18" charset="0"/>
              <a:cs typeface="Times New Roman" pitchFamily="18" charset="0"/>
            </a:endParaRPr>
          </a:p>
        </p:txBody>
      </p:sp>
      <p:sp>
        <p:nvSpPr>
          <p:cNvPr id="9" name="Прямоугольник 8"/>
          <p:cNvSpPr/>
          <p:nvPr/>
        </p:nvSpPr>
        <p:spPr>
          <a:xfrm>
            <a:off x="2180530" y="6290460"/>
            <a:ext cx="1399101" cy="523220"/>
          </a:xfrm>
          <a:prstGeom prst="rect">
            <a:avLst/>
          </a:prstGeom>
        </p:spPr>
        <p:txBody>
          <a:bodyPr wrap="none">
            <a:spAutoFit/>
          </a:bodyPr>
          <a:lstStyle/>
          <a:p>
            <a:r>
              <a:rPr lang="ru-RU" sz="2800" b="1" dirty="0" smtClean="0">
                <a:solidFill>
                  <a:srgbClr val="0000D0"/>
                </a:solidFill>
                <a:latin typeface="Times New Roman" pitchFamily="18" charset="0"/>
                <a:ea typeface="+mj-ea"/>
                <a:cs typeface="Times New Roman" pitchFamily="18" charset="0"/>
              </a:rPr>
              <a:t>Сварка</a:t>
            </a:r>
            <a:endParaRPr lang="ru-RU" sz="1100" b="1" dirty="0">
              <a:solidFill>
                <a:srgbClr val="0000D0"/>
              </a:solidFill>
              <a:latin typeface="Times New Roman" pitchFamily="18" charset="0"/>
              <a:cs typeface="Times New Roman" pitchFamily="18" charset="0"/>
            </a:endParaRPr>
          </a:p>
        </p:txBody>
      </p:sp>
      <p:sp>
        <p:nvSpPr>
          <p:cNvPr id="10" name="Прямоугольник 9"/>
          <p:cNvSpPr/>
          <p:nvPr/>
        </p:nvSpPr>
        <p:spPr>
          <a:xfrm>
            <a:off x="961763" y="3290831"/>
            <a:ext cx="1392689" cy="523220"/>
          </a:xfrm>
          <a:prstGeom prst="rect">
            <a:avLst/>
          </a:prstGeom>
        </p:spPr>
        <p:txBody>
          <a:bodyPr wrap="none">
            <a:spAutoFit/>
          </a:bodyPr>
          <a:lstStyle/>
          <a:p>
            <a:r>
              <a:rPr lang="ru-RU" sz="2800" b="1" dirty="0" smtClean="0">
                <a:solidFill>
                  <a:srgbClr val="0000D0"/>
                </a:solidFill>
                <a:latin typeface="Times New Roman" pitchFamily="18" charset="0"/>
                <a:ea typeface="+mj-ea"/>
                <a:cs typeface="Times New Roman" pitchFamily="18" charset="0"/>
              </a:rPr>
              <a:t>Клёпка</a:t>
            </a:r>
            <a:endParaRPr lang="ru-RU" sz="1100" b="1" dirty="0">
              <a:solidFill>
                <a:srgbClr val="0000D0"/>
              </a:solidFill>
              <a:latin typeface="Times New Roman" pitchFamily="18" charset="0"/>
              <a:cs typeface="Times New Roman" pitchFamily="18" charset="0"/>
            </a:endParaRPr>
          </a:p>
        </p:txBody>
      </p:sp>
      <p:sp>
        <p:nvSpPr>
          <p:cNvPr id="12" name="Прямоугольник 11"/>
          <p:cNvSpPr/>
          <p:nvPr/>
        </p:nvSpPr>
        <p:spPr>
          <a:xfrm>
            <a:off x="4650755" y="6282009"/>
            <a:ext cx="2377510" cy="523220"/>
          </a:xfrm>
          <a:prstGeom prst="rect">
            <a:avLst/>
          </a:prstGeom>
        </p:spPr>
        <p:txBody>
          <a:bodyPr wrap="none">
            <a:spAutoFit/>
          </a:bodyPr>
          <a:lstStyle/>
          <a:p>
            <a:r>
              <a:rPr lang="ru-RU" sz="2800" b="1" dirty="0" smtClean="0">
                <a:solidFill>
                  <a:srgbClr val="0000D0"/>
                </a:solidFill>
                <a:latin typeface="Times New Roman" pitchFamily="18" charset="0"/>
                <a:ea typeface="+mj-ea"/>
                <a:cs typeface="Times New Roman" pitchFamily="18" charset="0"/>
              </a:rPr>
              <a:t>Фальцевание</a:t>
            </a:r>
            <a:endParaRPr lang="ru-RU" sz="1100" b="1" dirty="0">
              <a:solidFill>
                <a:srgbClr val="0000D0"/>
              </a:solidFill>
              <a:latin typeface="Times New Roman" pitchFamily="18" charset="0"/>
              <a:cs typeface="Times New Roman" pitchFamily="18" charset="0"/>
            </a:endParaRPr>
          </a:p>
        </p:txBody>
      </p:sp>
    </p:spTree>
    <p:extLst>
      <p:ext uri="{BB962C8B-B14F-4D97-AF65-F5344CB8AC3E}">
        <p14:creationId xmlns:p14="http://schemas.microsoft.com/office/powerpoint/2010/main" val="163482359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516" y="224644"/>
            <a:ext cx="8712968" cy="756084"/>
          </a:xfrm>
          <a:solidFill>
            <a:srgbClr val="FFC000"/>
          </a:solidFill>
          <a:ln w="28575">
            <a:solidFill>
              <a:srgbClr val="00B0F0"/>
            </a:solidFill>
          </a:ln>
        </p:spPr>
        <p:txBody>
          <a:bodyPr>
            <a:normAutofit fontScale="90000"/>
          </a:bodyPr>
          <a:lstStyle/>
          <a:p>
            <a:pPr algn="ctr"/>
            <a:r>
              <a:rPr lang="ru-RU" sz="3200" b="1" dirty="0" smtClean="0">
                <a:solidFill>
                  <a:schemeClr val="tx1"/>
                </a:solidFill>
                <a:effectLst/>
                <a:latin typeface="Times New Roman" pitchFamily="18" charset="0"/>
                <a:cs typeface="Times New Roman" pitchFamily="18" charset="0"/>
              </a:rPr>
              <a:t/>
            </a:r>
            <a:br>
              <a:rPr lang="ru-RU" sz="3200" b="1" dirty="0" smtClean="0">
                <a:solidFill>
                  <a:schemeClr val="tx1"/>
                </a:solidFill>
                <a:effectLst/>
                <a:latin typeface="Times New Roman" pitchFamily="18" charset="0"/>
                <a:cs typeface="Times New Roman" pitchFamily="18" charset="0"/>
              </a:rPr>
            </a:br>
            <a:r>
              <a:rPr lang="ru-RU" sz="3200" b="1" dirty="0" smtClean="0">
                <a:solidFill>
                  <a:schemeClr val="tx1"/>
                </a:solidFill>
                <a:effectLst/>
                <a:latin typeface="Times New Roman" pitchFamily="18" charset="0"/>
                <a:cs typeface="Times New Roman" pitchFamily="18" charset="0"/>
              </a:rPr>
              <a:t/>
            </a:r>
            <a:br>
              <a:rPr lang="ru-RU" sz="3200" b="1" dirty="0" smtClean="0">
                <a:solidFill>
                  <a:schemeClr val="tx1"/>
                </a:solidFill>
                <a:effectLst/>
                <a:latin typeface="Times New Roman" pitchFamily="18" charset="0"/>
                <a:cs typeface="Times New Roman" pitchFamily="18" charset="0"/>
              </a:rPr>
            </a:br>
            <a:r>
              <a:rPr lang="ru-RU" sz="3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Расположение заклепочных швов</a:t>
            </a:r>
            <a:r>
              <a:rPr lang="ru-RU"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r>
            <a:br>
              <a:rPr lang="ru-RU"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br>
            <a:r>
              <a:rPr lang="ru-RU" sz="3200" b="1" dirty="0" smtClean="0">
                <a:solidFill>
                  <a:schemeClr val="tx1"/>
                </a:solidFill>
                <a:effectLst/>
                <a:latin typeface="Times New Roman" pitchFamily="18" charset="0"/>
                <a:cs typeface="Times New Roman" pitchFamily="18" charset="0"/>
              </a:rPr>
              <a:t/>
            </a:r>
            <a:br>
              <a:rPr lang="ru-RU" sz="3200" b="1" dirty="0" smtClean="0">
                <a:solidFill>
                  <a:schemeClr val="tx1"/>
                </a:solidFill>
                <a:effectLst/>
                <a:latin typeface="Times New Roman" pitchFamily="18" charset="0"/>
                <a:cs typeface="Times New Roman" pitchFamily="18" charset="0"/>
              </a:rPr>
            </a:br>
            <a:endParaRPr lang="ru-RU" dirty="0"/>
          </a:p>
        </p:txBody>
      </p:sp>
      <p:sp>
        <p:nvSpPr>
          <p:cNvPr id="3" name="Объект 2"/>
          <p:cNvSpPr>
            <a:spLocks noGrp="1"/>
          </p:cNvSpPr>
          <p:nvPr>
            <p:ph idx="1"/>
          </p:nvPr>
        </p:nvSpPr>
        <p:spPr>
          <a:xfrm>
            <a:off x="215516" y="980728"/>
            <a:ext cx="8712968" cy="5688632"/>
          </a:xfrm>
          <a:ln w="28575">
            <a:solidFill>
              <a:srgbClr val="00B0F0"/>
            </a:solidFill>
          </a:ln>
        </p:spPr>
        <p:txBody>
          <a:bodyPr>
            <a:normAutofit/>
          </a:bodyPr>
          <a:lstStyle/>
          <a:p>
            <a:pPr marL="82296" indent="0">
              <a:buNone/>
            </a:pPr>
            <a:r>
              <a:rPr lang="ru-RU" sz="2400" b="1" i="1" dirty="0" smtClean="0">
                <a:solidFill>
                  <a:srgbClr val="FF0000"/>
                </a:solidFill>
                <a:latin typeface="Times New Roman" pitchFamily="18" charset="0"/>
                <a:cs typeface="Times New Roman" pitchFamily="18" charset="0"/>
              </a:rPr>
              <a:t>Заклёпочные швы </a:t>
            </a:r>
            <a:r>
              <a:rPr lang="ru-RU" sz="2400" b="1" dirty="0" smtClean="0">
                <a:solidFill>
                  <a:srgbClr val="0000D0"/>
                </a:solidFill>
                <a:latin typeface="Times New Roman" pitchFamily="18" charset="0"/>
                <a:cs typeface="Times New Roman" pitchFamily="18" charset="0"/>
              </a:rPr>
              <a:t>делятся на </a:t>
            </a:r>
            <a:r>
              <a:rPr lang="ru-RU" sz="2400" b="1" dirty="0" smtClean="0">
                <a:solidFill>
                  <a:srgbClr val="006600"/>
                </a:solidFill>
                <a:latin typeface="Times New Roman" pitchFamily="18" charset="0"/>
                <a:cs typeface="Times New Roman" pitchFamily="18" charset="0"/>
              </a:rPr>
              <a:t>однорядные</a:t>
            </a:r>
            <a:r>
              <a:rPr lang="ru-RU" sz="2400" b="1" dirty="0" smtClean="0">
                <a:solidFill>
                  <a:srgbClr val="0000D0"/>
                </a:solidFill>
                <a:latin typeface="Times New Roman" pitchFamily="18" charset="0"/>
                <a:cs typeface="Times New Roman" pitchFamily="18" charset="0"/>
              </a:rPr>
              <a:t>, </a:t>
            </a:r>
            <a:r>
              <a:rPr lang="ru-RU" sz="2400" b="1" dirty="0" smtClean="0">
                <a:solidFill>
                  <a:srgbClr val="006600"/>
                </a:solidFill>
                <a:latin typeface="Times New Roman" pitchFamily="18" charset="0"/>
                <a:cs typeface="Times New Roman" pitchFamily="18" charset="0"/>
              </a:rPr>
              <a:t>двухрядные</a:t>
            </a:r>
            <a:r>
              <a:rPr lang="ru-RU" sz="2400" b="1" dirty="0" smtClean="0">
                <a:solidFill>
                  <a:srgbClr val="0000D0"/>
                </a:solidFill>
                <a:latin typeface="Times New Roman" pitchFamily="18" charset="0"/>
                <a:cs typeface="Times New Roman" pitchFamily="18" charset="0"/>
              </a:rPr>
              <a:t> и </a:t>
            </a:r>
            <a:r>
              <a:rPr lang="ru-RU" sz="2400" b="1" dirty="0" smtClean="0">
                <a:solidFill>
                  <a:srgbClr val="006600"/>
                </a:solidFill>
                <a:latin typeface="Times New Roman" pitchFamily="18" charset="0"/>
                <a:cs typeface="Times New Roman" pitchFamily="18" charset="0"/>
              </a:rPr>
              <a:t>многорядные</a:t>
            </a:r>
            <a:r>
              <a:rPr lang="ru-RU" sz="2400" b="1" dirty="0" smtClean="0">
                <a:solidFill>
                  <a:srgbClr val="0000D0"/>
                </a:solidFill>
                <a:latin typeface="Times New Roman" pitchFamily="18" charset="0"/>
                <a:cs typeface="Times New Roman" pitchFamily="18" charset="0"/>
              </a:rPr>
              <a:t>, а в зависимости от расположения заклёпок – на </a:t>
            </a:r>
            <a:r>
              <a:rPr lang="ru-RU" sz="2400" b="1" dirty="0" smtClean="0">
                <a:solidFill>
                  <a:srgbClr val="006600"/>
                </a:solidFill>
                <a:latin typeface="Times New Roman" pitchFamily="18" charset="0"/>
                <a:cs typeface="Times New Roman" pitchFamily="18" charset="0"/>
              </a:rPr>
              <a:t>параллельные (рядовые)</a:t>
            </a:r>
            <a:r>
              <a:rPr lang="ru-RU" sz="2400" b="1" dirty="0" smtClean="0">
                <a:solidFill>
                  <a:srgbClr val="0000D0"/>
                </a:solidFill>
                <a:latin typeface="Times New Roman" pitchFamily="18" charset="0"/>
                <a:cs typeface="Times New Roman" pitchFamily="18" charset="0"/>
              </a:rPr>
              <a:t> и </a:t>
            </a:r>
            <a:r>
              <a:rPr lang="ru-RU" sz="2400" b="1" dirty="0" smtClean="0">
                <a:solidFill>
                  <a:srgbClr val="006600"/>
                </a:solidFill>
                <a:latin typeface="Times New Roman" pitchFamily="18" charset="0"/>
                <a:cs typeface="Times New Roman" pitchFamily="18" charset="0"/>
              </a:rPr>
              <a:t>шахматные.</a:t>
            </a:r>
            <a:endParaRPr lang="ru-RU" sz="4400" b="1" i="0" dirty="0">
              <a:solidFill>
                <a:srgbClr val="006600"/>
              </a:solidFill>
              <a:effectLst/>
              <a:latin typeface="Times New Roman" pitchFamily="18" charset="0"/>
              <a:cs typeface="Times New Roman" pitchFamily="18" charset="0"/>
            </a:endParaRPr>
          </a:p>
        </p:txBody>
      </p:sp>
      <p:pic>
        <p:nvPicPr>
          <p:cNvPr id="6149" name="Picture 5" descr="https://urok.1sept.ru/%D1%81%D1%82%D0%B0%D1%82%D1%8C%D0%B8/103801/img5.jpg"/>
          <p:cNvPicPr>
            <a:picLocks noChangeAspect="1" noChangeArrowheads="1"/>
          </p:cNvPicPr>
          <p:nvPr/>
        </p:nvPicPr>
        <p:blipFill>
          <a:blip r:embed="rId3" cstate="print">
            <a:duotone>
              <a:prstClr val="black"/>
              <a:schemeClr val="accent1">
                <a:tint val="45000"/>
                <a:satMod val="400000"/>
              </a:schemeClr>
            </a:duotone>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31540" y="2158862"/>
            <a:ext cx="8280920" cy="4366482"/>
          </a:xfrm>
          <a:prstGeom prst="rect">
            <a:avLst/>
          </a:prstGeom>
          <a:solidFill>
            <a:srgbClr val="0000FF"/>
          </a:solidFill>
          <a:extLst/>
        </p:spPr>
      </p:pic>
    </p:spTree>
    <p:extLst>
      <p:ext uri="{BB962C8B-B14F-4D97-AF65-F5344CB8AC3E}">
        <p14:creationId xmlns:p14="http://schemas.microsoft.com/office/powerpoint/2010/main" val="335210158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80628"/>
            <a:ext cx="8229600" cy="779748"/>
          </a:xfrm>
        </p:spPr>
        <p:txBody>
          <a:bodyPr/>
          <a:lstStyle/>
          <a:p>
            <a:pPr algn="ctr"/>
            <a:r>
              <a:rPr lang="ru-RU" sz="3200" b="1" dirty="0" smtClean="0">
                <a:solidFill>
                  <a:srgbClr val="C00000"/>
                </a:solidFill>
                <a:effectLst/>
                <a:latin typeface="Times New Roman" panose="02020603050405020304" pitchFamily="18" charset="0"/>
                <a:cs typeface="Times New Roman" panose="02020603050405020304" pitchFamily="18" charset="0"/>
              </a:rPr>
              <a:t>ЗАКЛЕПОЧНЫЕ СОЕДИНЕНИЯ</a:t>
            </a:r>
            <a:endParaRPr lang="ru-RU" sz="3200" b="1" dirty="0">
              <a:solidFill>
                <a:srgbClr val="C00000"/>
              </a:solidFill>
              <a:effectLst/>
              <a:latin typeface="Times New Roman" panose="02020603050405020304" pitchFamily="18" charset="0"/>
              <a:cs typeface="Times New Roman" panose="02020603050405020304" pitchFamily="18" charset="0"/>
            </a:endParaRPr>
          </a:p>
        </p:txBody>
      </p:sp>
      <p:sp>
        <p:nvSpPr>
          <p:cNvPr id="4" name="Объект 3"/>
          <p:cNvSpPr>
            <a:spLocks noGrp="1"/>
          </p:cNvSpPr>
          <p:nvPr>
            <p:ph idx="1"/>
          </p:nvPr>
        </p:nvSpPr>
        <p:spPr>
          <a:xfrm>
            <a:off x="233066" y="1057108"/>
            <a:ext cx="8568021" cy="576064"/>
          </a:xfrm>
        </p:spPr>
        <p:txBody>
          <a:bodyPr/>
          <a:lstStyle/>
          <a:p>
            <a:pPr marL="114300" indent="0" algn="ctr">
              <a:buNone/>
            </a:pPr>
            <a:r>
              <a:rPr lang="ru-RU" sz="2400" b="1" dirty="0">
                <a:solidFill>
                  <a:srgbClr val="0000D0"/>
                </a:solidFill>
                <a:effectLst/>
              </a:rPr>
              <a:t>однорядное </a:t>
            </a:r>
            <a:r>
              <a:rPr lang="ru-RU" sz="2400" b="1" dirty="0">
                <a:solidFill>
                  <a:srgbClr val="FF0000"/>
                </a:solidFill>
                <a:effectLst/>
              </a:rPr>
              <a:t>(</a:t>
            </a:r>
            <a:r>
              <a:rPr lang="ru-RU" sz="2400" b="1" i="1" dirty="0">
                <a:solidFill>
                  <a:srgbClr val="FF0000"/>
                </a:solidFill>
                <a:effectLst/>
              </a:rPr>
              <a:t>а</a:t>
            </a:r>
            <a:r>
              <a:rPr lang="ru-RU" sz="2400" b="1" dirty="0">
                <a:solidFill>
                  <a:srgbClr val="FF0000"/>
                </a:solidFill>
                <a:effectLst/>
              </a:rPr>
              <a:t>)</a:t>
            </a:r>
            <a:r>
              <a:rPr lang="ru-RU" sz="2400" b="1" dirty="0">
                <a:solidFill>
                  <a:srgbClr val="0000D0"/>
                </a:solidFill>
                <a:effectLst/>
              </a:rPr>
              <a:t>, двурядное </a:t>
            </a:r>
            <a:r>
              <a:rPr lang="ru-RU" sz="2400" b="1" dirty="0">
                <a:solidFill>
                  <a:srgbClr val="FF0000"/>
                </a:solidFill>
                <a:effectLst/>
              </a:rPr>
              <a:t>(</a:t>
            </a:r>
            <a:r>
              <a:rPr lang="ru-RU" sz="2400" b="1" i="1" dirty="0">
                <a:solidFill>
                  <a:srgbClr val="FF0000"/>
                </a:solidFill>
                <a:effectLst/>
              </a:rPr>
              <a:t>б</a:t>
            </a:r>
            <a:r>
              <a:rPr lang="ru-RU" sz="2400" b="1" dirty="0">
                <a:solidFill>
                  <a:srgbClr val="FF0000"/>
                </a:solidFill>
                <a:effectLst/>
              </a:rPr>
              <a:t>)</a:t>
            </a:r>
            <a:r>
              <a:rPr lang="ru-RU" sz="2400" b="1" dirty="0">
                <a:solidFill>
                  <a:srgbClr val="0000D0"/>
                </a:solidFill>
                <a:effectLst/>
              </a:rPr>
              <a:t> и многорядное </a:t>
            </a:r>
            <a:r>
              <a:rPr lang="ru-RU" sz="2400" b="1" dirty="0">
                <a:solidFill>
                  <a:srgbClr val="FF0000"/>
                </a:solidFill>
                <a:effectLst/>
              </a:rPr>
              <a:t>(</a:t>
            </a:r>
            <a:r>
              <a:rPr lang="ru-RU" sz="2400" b="1" i="1" dirty="0">
                <a:solidFill>
                  <a:srgbClr val="FF0000"/>
                </a:solidFill>
                <a:effectLst/>
              </a:rPr>
              <a:t>в</a:t>
            </a:r>
            <a:r>
              <a:rPr lang="ru-RU" sz="2400" b="1" dirty="0">
                <a:solidFill>
                  <a:srgbClr val="FF0000"/>
                </a:solidFill>
                <a:effectLst/>
              </a:rPr>
              <a:t>) </a:t>
            </a:r>
            <a:endParaRPr lang="ru-RU" sz="2400" b="1" dirty="0" smtClean="0">
              <a:solidFill>
                <a:srgbClr val="FF0000"/>
              </a:solidFill>
              <a:effectLst/>
            </a:endParaRP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77" y="1700808"/>
            <a:ext cx="8906441" cy="43218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039580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842" name="Object 2"/>
          <p:cNvGraphicFramePr>
            <a:graphicFrameLocks noGrp="1" noChangeAspect="1"/>
          </p:cNvGraphicFramePr>
          <p:nvPr>
            <p:ph idx="4294967295"/>
            <p:extLst>
              <p:ext uri="{D42A27DB-BD31-4B8C-83A1-F6EECF244321}">
                <p14:modId xmlns:p14="http://schemas.microsoft.com/office/powerpoint/2010/main" val="908144194"/>
              </p:ext>
            </p:extLst>
          </p:nvPr>
        </p:nvGraphicFramePr>
        <p:xfrm>
          <a:off x="1619672" y="2636912"/>
          <a:ext cx="6154418" cy="4092233"/>
        </p:xfrm>
        <a:graphic>
          <a:graphicData uri="http://schemas.openxmlformats.org/presentationml/2006/ole">
            <mc:AlternateContent xmlns:mc="http://schemas.openxmlformats.org/markup-compatibility/2006">
              <mc:Choice xmlns:v="urn:schemas-microsoft-com:vml" Requires="v">
                <p:oleObj spid="_x0000_s36270" name="Image" r:id="rId3" imgW="5079365" imgH="3377778" progId="Photoshop.Image.8">
                  <p:embed/>
                </p:oleObj>
              </mc:Choice>
              <mc:Fallback>
                <p:oleObj name="Image" r:id="rId3" imgW="5079365" imgH="3377778" progId="Photoshop.Image.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2636912"/>
                        <a:ext cx="6154418" cy="4092233"/>
                      </a:xfrm>
                      <a:prstGeom prst="rect">
                        <a:avLst/>
                      </a:prstGeom>
                      <a:noFill/>
                      <a:ln>
                        <a:noFill/>
                      </a:ln>
                      <a:effectLst/>
                    </p:spPr>
                  </p:pic>
                </p:oleObj>
              </mc:Fallback>
            </mc:AlternateContent>
          </a:graphicData>
        </a:graphic>
      </p:graphicFrame>
      <p:sp>
        <p:nvSpPr>
          <p:cNvPr id="324611" name="Rectangle 3"/>
          <p:cNvSpPr>
            <a:spLocks noGrp="1" noChangeArrowheads="1"/>
          </p:cNvSpPr>
          <p:nvPr>
            <p:ph type="title"/>
          </p:nvPr>
        </p:nvSpPr>
        <p:spPr>
          <a:xfrm>
            <a:off x="899592" y="0"/>
            <a:ext cx="7491412" cy="510555"/>
          </a:xfrm>
        </p:spPr>
        <p:txBody>
          <a:bodyPr/>
          <a:lstStyle/>
          <a:p>
            <a:pPr eaLnBrk="1" hangingPunct="1">
              <a:defRPr/>
            </a:pPr>
            <a:r>
              <a:rPr lang="ru-RU" sz="2800" b="1" dirty="0" smtClean="0">
                <a:solidFill>
                  <a:srgbClr val="C00000"/>
                </a:solidFill>
                <a:effectLst>
                  <a:outerShdw blurRad="38100" dist="38100" dir="2700000" algn="tl">
                    <a:srgbClr val="FFFFFF"/>
                  </a:outerShdw>
                </a:effectLst>
              </a:rPr>
              <a:t>Соединения заклёпками</a:t>
            </a:r>
          </a:p>
        </p:txBody>
      </p:sp>
      <p:sp>
        <p:nvSpPr>
          <p:cNvPr id="324612" name="Rectangle 4"/>
          <p:cNvSpPr>
            <a:spLocks noGrp="1" noChangeArrowheads="1"/>
          </p:cNvSpPr>
          <p:nvPr>
            <p:ph type="body" idx="1"/>
          </p:nvPr>
        </p:nvSpPr>
        <p:spPr>
          <a:xfrm>
            <a:off x="107504" y="449610"/>
            <a:ext cx="8856984" cy="2007282"/>
          </a:xfrm>
        </p:spPr>
        <p:txBody>
          <a:bodyPr/>
          <a:lstStyle/>
          <a:p>
            <a:pPr eaLnBrk="1" hangingPunct="1">
              <a:spcBef>
                <a:spcPts val="600"/>
              </a:spcBef>
              <a:spcAft>
                <a:spcPts val="600"/>
              </a:spcAft>
              <a:defRPr/>
            </a:pPr>
            <a:r>
              <a:rPr lang="ru-RU" sz="2200" b="1" dirty="0" smtClean="0">
                <a:solidFill>
                  <a:srgbClr val="FF0000"/>
                </a:solidFill>
              </a:rPr>
              <a:t>Заклёпочные швы </a:t>
            </a:r>
            <a:r>
              <a:rPr lang="ru-RU" sz="2200" b="1" dirty="0" smtClean="0"/>
              <a:t>выполняют </a:t>
            </a:r>
            <a:r>
              <a:rPr lang="ru-RU" sz="2200" b="1" i="1" dirty="0" smtClean="0">
                <a:solidFill>
                  <a:srgbClr val="006600"/>
                </a:solidFill>
              </a:rPr>
              <a:t>внахлестку или стыковыми с накладками, одно- и многорядными</a:t>
            </a:r>
            <a:r>
              <a:rPr lang="ru-RU" sz="2200" b="1" dirty="0" smtClean="0"/>
              <a:t>.</a:t>
            </a:r>
          </a:p>
          <a:p>
            <a:pPr eaLnBrk="1" hangingPunct="1">
              <a:spcBef>
                <a:spcPts val="600"/>
              </a:spcBef>
              <a:spcAft>
                <a:spcPts val="600"/>
              </a:spcAft>
              <a:defRPr/>
            </a:pPr>
            <a:r>
              <a:rPr lang="ru-RU" sz="2200" b="1" dirty="0" smtClean="0">
                <a:solidFill>
                  <a:srgbClr val="0000D0"/>
                </a:solidFill>
              </a:rPr>
              <a:t>Чертежи</a:t>
            </a:r>
            <a:r>
              <a:rPr lang="ru-RU" sz="2200" b="1" dirty="0" smtClean="0"/>
              <a:t> клёпаных соединений выполняют в основном в двух видах с полным разрезом на месте вида спереди.</a:t>
            </a:r>
          </a:p>
          <a:p>
            <a:pPr eaLnBrk="1" hangingPunct="1">
              <a:spcBef>
                <a:spcPts val="600"/>
              </a:spcBef>
              <a:spcAft>
                <a:spcPts val="600"/>
              </a:spcAft>
              <a:defRPr/>
            </a:pPr>
            <a:r>
              <a:rPr lang="ru-RU" sz="2200" b="1" dirty="0" smtClean="0"/>
              <a:t>Все размеры шва указывают на чертеже.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171400"/>
            <a:ext cx="8229600" cy="972108"/>
          </a:xfrm>
        </p:spPr>
        <p:txBody>
          <a:bodyPr/>
          <a:lstStyle/>
          <a:p>
            <a:pPr eaLnBrk="1" hangingPunct="1"/>
            <a:r>
              <a:rPr lang="ru-RU" altLang="ru-RU" b="1" dirty="0" smtClean="0">
                <a:solidFill>
                  <a:srgbClr val="C00000"/>
                </a:solidFill>
              </a:rPr>
              <a:t>Клёпаные соединения</a:t>
            </a:r>
          </a:p>
        </p:txBody>
      </p:sp>
      <p:sp>
        <p:nvSpPr>
          <p:cNvPr id="22531" name="Rectangle 4"/>
          <p:cNvSpPr>
            <a:spLocks noGrp="1" noChangeArrowheads="1"/>
          </p:cNvSpPr>
          <p:nvPr>
            <p:ph type="body" sz="half" idx="1"/>
          </p:nvPr>
        </p:nvSpPr>
        <p:spPr>
          <a:xfrm>
            <a:off x="143508" y="4581128"/>
            <a:ext cx="8892988" cy="2016224"/>
          </a:xfrm>
        </p:spPr>
        <p:txBody>
          <a:bodyPr/>
          <a:lstStyle/>
          <a:p>
            <a:pPr eaLnBrk="1" hangingPunct="1">
              <a:lnSpc>
                <a:spcPct val="90000"/>
              </a:lnSpc>
            </a:pPr>
            <a:r>
              <a:rPr lang="ru-RU" altLang="ru-RU" sz="2400" b="1" dirty="0" smtClean="0">
                <a:solidFill>
                  <a:srgbClr val="0000D0"/>
                </a:solidFill>
                <a:latin typeface="Times New Roman" panose="02020603050405020304" pitchFamily="18" charset="0"/>
              </a:rPr>
              <a:t>На чертежах </a:t>
            </a:r>
            <a:r>
              <a:rPr lang="ru-RU" altLang="ru-RU" sz="2400" b="1" dirty="0" smtClean="0">
                <a:latin typeface="Times New Roman" panose="02020603050405020304" pitchFamily="18" charset="0"/>
              </a:rPr>
              <a:t>указывают </a:t>
            </a:r>
            <a:r>
              <a:rPr lang="ru-RU" altLang="ru-RU" sz="2400" b="1" dirty="0" smtClean="0">
                <a:solidFill>
                  <a:srgbClr val="FF00FF"/>
                </a:solidFill>
                <a:latin typeface="Times New Roman" panose="02020603050405020304" pitchFamily="18" charset="0"/>
              </a:rPr>
              <a:t>все конструктивные размеры швов </a:t>
            </a:r>
            <a:r>
              <a:rPr lang="ru-RU" altLang="ru-RU" sz="2400" b="1" dirty="0" smtClean="0">
                <a:latin typeface="Times New Roman" panose="02020603050405020304" pitchFamily="18" charset="0"/>
              </a:rPr>
              <a:t>клепаного соединения.</a:t>
            </a:r>
          </a:p>
          <a:p>
            <a:pPr eaLnBrk="1" hangingPunct="1">
              <a:lnSpc>
                <a:spcPct val="90000"/>
              </a:lnSpc>
            </a:pPr>
            <a:endParaRPr lang="ru-RU" altLang="ru-RU" sz="1000" b="1" dirty="0" smtClean="0">
              <a:latin typeface="Times New Roman" panose="02020603050405020304" pitchFamily="18" charset="0"/>
            </a:endParaRPr>
          </a:p>
          <a:p>
            <a:pPr eaLnBrk="1" hangingPunct="1">
              <a:lnSpc>
                <a:spcPct val="90000"/>
              </a:lnSpc>
            </a:pPr>
            <a:r>
              <a:rPr lang="ru-RU" altLang="ru-RU" sz="2400" b="1" dirty="0" smtClean="0">
                <a:latin typeface="Times New Roman" panose="02020603050405020304" pitchFamily="18" charset="0"/>
              </a:rPr>
              <a:t>При этом не вычерчивают все заклёпки соединения. Обычно показывают одну-две из них, а место расположения остальных обозначают пересечением осей</a:t>
            </a:r>
          </a:p>
        </p:txBody>
      </p:sp>
      <p:pic>
        <p:nvPicPr>
          <p:cNvPr id="22532" name="Picture 6" descr="pic2-3-10"/>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2105726" y="708362"/>
            <a:ext cx="4932548" cy="3872766"/>
          </a:xfrm>
          <a:noFill/>
        </p:spPr>
      </p:pic>
    </p:spTree>
    <p:extLst>
      <p:ext uri="{BB962C8B-B14F-4D97-AF65-F5344CB8AC3E}">
        <p14:creationId xmlns:p14="http://schemas.microsoft.com/office/powerpoint/2010/main" val="12838034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457200" y="116632"/>
            <a:ext cx="8229600" cy="671736"/>
          </a:xfrm>
        </p:spPr>
        <p:txBody>
          <a:bodyPr/>
          <a:lstStyle/>
          <a:p>
            <a:pPr eaLnBrk="1" hangingPunct="1"/>
            <a:r>
              <a:rPr lang="ru-RU" altLang="ru-RU" b="1" dirty="0" smtClean="0">
                <a:solidFill>
                  <a:srgbClr val="C00000"/>
                </a:solidFill>
              </a:rPr>
              <a:t>Клепаные соединения</a:t>
            </a:r>
          </a:p>
        </p:txBody>
      </p:sp>
      <p:sp>
        <p:nvSpPr>
          <p:cNvPr id="23555" name="Rectangle 3"/>
          <p:cNvSpPr>
            <a:spLocks noGrp="1" noChangeArrowheads="1"/>
          </p:cNvSpPr>
          <p:nvPr>
            <p:ph type="body" idx="1"/>
          </p:nvPr>
        </p:nvSpPr>
        <p:spPr>
          <a:xfrm>
            <a:off x="179512" y="908720"/>
            <a:ext cx="8784976" cy="2520280"/>
          </a:xfrm>
        </p:spPr>
        <p:txBody>
          <a:bodyPr/>
          <a:lstStyle/>
          <a:p>
            <a:pPr eaLnBrk="1" hangingPunct="1">
              <a:lnSpc>
                <a:spcPct val="90000"/>
              </a:lnSpc>
            </a:pPr>
            <a:r>
              <a:rPr lang="ru-RU" altLang="ru-RU" sz="2400" b="1" dirty="0" smtClean="0">
                <a:latin typeface="Times New Roman" panose="02020603050405020304" pitchFamily="18" charset="0"/>
              </a:rPr>
              <a:t>В самолетостроении наиболее распространены соединения внахлестку (</a:t>
            </a:r>
            <a:r>
              <a:rPr lang="ru-RU" altLang="ru-RU" sz="2400" b="1" dirty="0" smtClean="0">
                <a:solidFill>
                  <a:srgbClr val="FF0000"/>
                </a:solidFill>
                <a:latin typeface="Times New Roman" panose="02020603050405020304" pitchFamily="18" charset="0"/>
              </a:rPr>
              <a:t>рис. а</a:t>
            </a:r>
            <a:r>
              <a:rPr lang="ru-RU" altLang="ru-RU" sz="2400" b="1" dirty="0" smtClean="0">
                <a:latin typeface="Times New Roman" panose="02020603050405020304" pitchFamily="18" charset="0"/>
              </a:rPr>
              <a:t>) и стрингерные (</a:t>
            </a:r>
            <a:r>
              <a:rPr lang="ru-RU" altLang="ru-RU" sz="2400" b="1" dirty="0" smtClean="0">
                <a:solidFill>
                  <a:srgbClr val="FF0000"/>
                </a:solidFill>
                <a:latin typeface="Times New Roman" panose="02020603050405020304" pitchFamily="18" charset="0"/>
              </a:rPr>
              <a:t>рис. г</a:t>
            </a:r>
            <a:r>
              <a:rPr lang="ru-RU" altLang="ru-RU" sz="2400" b="1" dirty="0" smtClean="0">
                <a:latin typeface="Times New Roman" panose="02020603050405020304" pitchFamily="18" charset="0"/>
              </a:rPr>
              <a:t>). </a:t>
            </a:r>
          </a:p>
          <a:p>
            <a:pPr eaLnBrk="1" hangingPunct="1">
              <a:lnSpc>
                <a:spcPct val="90000"/>
              </a:lnSpc>
            </a:pPr>
            <a:r>
              <a:rPr lang="ru-RU" altLang="ru-RU" sz="2400" b="1" dirty="0" smtClean="0">
                <a:latin typeface="Times New Roman" panose="02020603050405020304" pitchFamily="18" charset="0"/>
              </a:rPr>
              <a:t>Там, где по условиям аэродинамики нельзя использовать соединения внахлестку или встык с двумя накладками (</a:t>
            </a:r>
            <a:r>
              <a:rPr lang="ru-RU" altLang="ru-RU" sz="2400" b="1" dirty="0" smtClean="0">
                <a:solidFill>
                  <a:srgbClr val="FF0000"/>
                </a:solidFill>
                <a:latin typeface="Times New Roman" panose="02020603050405020304" pitchFamily="18" charset="0"/>
              </a:rPr>
              <a:t>рис. в</a:t>
            </a:r>
            <a:r>
              <a:rPr lang="ru-RU" altLang="ru-RU" sz="2400" b="1" dirty="0" smtClean="0">
                <a:latin typeface="Times New Roman" panose="02020603050405020304" pitchFamily="18" charset="0"/>
              </a:rPr>
              <a:t>), приходится применять обладающие меньшей прочностью соединения встык с одной накладкой (</a:t>
            </a:r>
            <a:r>
              <a:rPr lang="ru-RU" altLang="ru-RU" sz="2400" b="1" dirty="0" smtClean="0">
                <a:solidFill>
                  <a:srgbClr val="FF0000"/>
                </a:solidFill>
                <a:latin typeface="Times New Roman" panose="02020603050405020304" pitchFamily="18" charset="0"/>
              </a:rPr>
              <a:t>рис. б</a:t>
            </a:r>
            <a:r>
              <a:rPr lang="ru-RU" altLang="ru-RU" sz="2400" b="1" dirty="0" smtClean="0">
                <a:latin typeface="Times New Roman" panose="02020603050405020304" pitchFamily="18" charset="0"/>
              </a:rPr>
              <a:t>).</a:t>
            </a:r>
          </a:p>
        </p:txBody>
      </p:sp>
      <p:pic>
        <p:nvPicPr>
          <p:cNvPr id="23556" name="Picture 4" descr="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672" y="3429000"/>
            <a:ext cx="8882708" cy="286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557249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0" y="-9948"/>
            <a:ext cx="9144000" cy="594632"/>
          </a:xfrm>
        </p:spPr>
        <p:txBody>
          <a:bodyPr/>
          <a:lstStyle/>
          <a:p>
            <a:pPr eaLnBrk="1" hangingPunct="1"/>
            <a:r>
              <a:rPr lang="ru-RU" altLang="ru-RU" sz="3800" b="1" dirty="0" smtClean="0">
                <a:solidFill>
                  <a:srgbClr val="C00000"/>
                </a:solidFill>
              </a:rPr>
              <a:t>Типы заклёпочных соединений</a:t>
            </a:r>
          </a:p>
        </p:txBody>
      </p:sp>
      <p:pic>
        <p:nvPicPr>
          <p:cNvPr id="7" name="Рисунок 6" descr="https://findout.su/findoutsu/baza3/182426124261.files/image335.png"/>
          <p:cNvPicPr/>
          <p:nvPr/>
        </p:nvPicPr>
        <p:blipFill>
          <a:blip r:embed="rId2">
            <a:extLst>
              <a:ext uri="{28A0092B-C50C-407E-A947-70E740481C1C}">
                <a14:useLocalDpi xmlns:a14="http://schemas.microsoft.com/office/drawing/2010/main" val="0"/>
              </a:ext>
            </a:extLst>
          </a:blip>
          <a:srcRect/>
          <a:stretch>
            <a:fillRect/>
          </a:stretch>
        </p:blipFill>
        <p:spPr bwMode="auto">
          <a:xfrm>
            <a:off x="2591780" y="692696"/>
            <a:ext cx="4176464" cy="6058111"/>
          </a:xfrm>
          <a:prstGeom prst="rect">
            <a:avLst/>
          </a:prstGeom>
          <a:noFill/>
          <a:ln>
            <a:noFill/>
          </a:ln>
        </p:spPr>
      </p:pic>
    </p:spTree>
    <p:extLst>
      <p:ext uri="{BB962C8B-B14F-4D97-AF65-F5344CB8AC3E}">
        <p14:creationId xmlns:p14="http://schemas.microsoft.com/office/powerpoint/2010/main" val="115617446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78351" y="113204"/>
            <a:ext cx="7242048" cy="571504"/>
          </a:xfrm>
        </p:spPr>
        <p:style>
          <a:lnRef idx="1">
            <a:schemeClr val="accent2"/>
          </a:lnRef>
          <a:fillRef idx="2">
            <a:schemeClr val="accent2"/>
          </a:fillRef>
          <a:effectRef idx="1">
            <a:schemeClr val="accent2"/>
          </a:effectRef>
          <a:fontRef idx="minor">
            <a:schemeClr val="dk1"/>
          </a:fontRef>
        </p:style>
        <p:txBody>
          <a:bodyPr>
            <a:normAutofit fontScale="90000"/>
          </a:bodyPr>
          <a:lstStyle/>
          <a:p>
            <a:pPr algn="ctr"/>
            <a:r>
              <a:rPr lang="ru-RU" sz="3200" b="1" dirty="0" smtClean="0">
                <a:solidFill>
                  <a:srgbClr val="C00000"/>
                </a:solidFill>
                <a:effectLst/>
              </a:rPr>
              <a:t>Виды заклёпочных швов</a:t>
            </a:r>
            <a:endParaRPr lang="ru-RU" sz="3200" b="1" dirty="0">
              <a:solidFill>
                <a:srgbClr val="C00000"/>
              </a:solidFill>
              <a:effectLst/>
            </a:endParaRPr>
          </a:p>
        </p:txBody>
      </p:sp>
      <p:pic>
        <p:nvPicPr>
          <p:cNvPr id="3074" name="Picture 2"/>
          <p:cNvPicPr>
            <a:picLocks noChangeAspect="1" noChangeArrowheads="1"/>
          </p:cNvPicPr>
          <p:nvPr/>
        </p:nvPicPr>
        <p:blipFill>
          <a:blip r:embed="rId2"/>
          <a:srcRect t="11095" b="22630"/>
          <a:stretch>
            <a:fillRect/>
          </a:stretch>
        </p:blipFill>
        <p:spPr bwMode="auto">
          <a:xfrm>
            <a:off x="214282" y="1498857"/>
            <a:ext cx="8617451" cy="3277395"/>
          </a:xfrm>
          <a:prstGeom prst="rect">
            <a:avLst/>
          </a:prstGeom>
          <a:ln>
            <a:headEnd/>
            <a:tailEnd/>
          </a:ln>
        </p:spPr>
        <p:style>
          <a:lnRef idx="1">
            <a:schemeClr val="accent2"/>
          </a:lnRef>
          <a:fillRef idx="2">
            <a:schemeClr val="accent2"/>
          </a:fillRef>
          <a:effectRef idx="1">
            <a:schemeClr val="accent2"/>
          </a:effectRef>
          <a:fontRef idx="minor">
            <a:schemeClr val="dk1"/>
          </a:fontRef>
        </p:style>
      </p:pic>
      <p:sp>
        <p:nvSpPr>
          <p:cNvPr id="5" name="TextBox 4"/>
          <p:cNvSpPr txBox="1"/>
          <p:nvPr/>
        </p:nvSpPr>
        <p:spPr>
          <a:xfrm>
            <a:off x="611560" y="991025"/>
            <a:ext cx="3143272" cy="369332"/>
          </a:xfrm>
          <a:prstGeom prst="rect">
            <a:avLst/>
          </a:prstGeom>
          <a:noFill/>
        </p:spPr>
        <p:txBody>
          <a:bodyPr wrap="square" rtlCol="0">
            <a:spAutoFit/>
          </a:bodyPr>
          <a:lstStyle/>
          <a:p>
            <a:pPr algn="ctr"/>
            <a:r>
              <a:rPr lang="ru-RU" b="1" dirty="0" smtClean="0">
                <a:solidFill>
                  <a:srgbClr val="0000CC"/>
                </a:solidFill>
              </a:rPr>
              <a:t>Однорядные внахлёстку</a:t>
            </a:r>
            <a:endParaRPr lang="ru-RU" b="1" dirty="0">
              <a:solidFill>
                <a:srgbClr val="0000CC"/>
              </a:solidFill>
            </a:endParaRPr>
          </a:p>
        </p:txBody>
      </p:sp>
      <p:sp>
        <p:nvSpPr>
          <p:cNvPr id="6" name="TextBox 5"/>
          <p:cNvSpPr txBox="1"/>
          <p:nvPr/>
        </p:nvSpPr>
        <p:spPr>
          <a:xfrm>
            <a:off x="4067944" y="806294"/>
            <a:ext cx="4454273" cy="646331"/>
          </a:xfrm>
          <a:prstGeom prst="rect">
            <a:avLst/>
          </a:prstGeom>
          <a:noFill/>
        </p:spPr>
        <p:txBody>
          <a:bodyPr wrap="square" rtlCol="0">
            <a:spAutoFit/>
          </a:bodyPr>
          <a:lstStyle/>
          <a:p>
            <a:pPr algn="ctr"/>
            <a:r>
              <a:rPr lang="ru-RU" b="1" dirty="0" smtClean="0">
                <a:solidFill>
                  <a:srgbClr val="0000CC"/>
                </a:solidFill>
              </a:rPr>
              <a:t>Однорядные  в стыковом соединении с двумя накладками </a:t>
            </a:r>
            <a:endParaRPr lang="ru-RU" b="1" dirty="0">
              <a:solidFill>
                <a:srgbClr val="0000CC"/>
              </a:solidFill>
            </a:endParaRPr>
          </a:p>
        </p:txBody>
      </p:sp>
      <p:sp>
        <p:nvSpPr>
          <p:cNvPr id="7" name="TextBox 6"/>
          <p:cNvSpPr txBox="1"/>
          <p:nvPr/>
        </p:nvSpPr>
        <p:spPr>
          <a:xfrm>
            <a:off x="190649" y="4930626"/>
            <a:ext cx="8617451" cy="1754326"/>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ru-RU" dirty="0" smtClean="0"/>
              <a:t>Длина части стержня заклепки для образования замыкающей головки, определяется по формуле</a:t>
            </a:r>
            <a:r>
              <a:rPr lang="en-US" dirty="0" smtClean="0"/>
              <a:t> </a:t>
            </a:r>
            <a:r>
              <a:rPr lang="en-US" dirty="0" smtClean="0">
                <a:solidFill>
                  <a:srgbClr val="FF0000"/>
                </a:solidFill>
              </a:rPr>
              <a:t>J</a:t>
            </a:r>
            <a:r>
              <a:rPr lang="ru-RU" dirty="0" smtClean="0">
                <a:solidFill>
                  <a:srgbClr val="FF0000"/>
                </a:solidFill>
              </a:rPr>
              <a:t> </a:t>
            </a:r>
            <a:r>
              <a:rPr lang="en-US" dirty="0" smtClean="0">
                <a:solidFill>
                  <a:srgbClr val="FF0000"/>
                </a:solidFill>
              </a:rPr>
              <a:t>= S + (0,8…1,2)d</a:t>
            </a:r>
          </a:p>
          <a:p>
            <a:r>
              <a:rPr lang="en-US" b="1" dirty="0" smtClean="0">
                <a:solidFill>
                  <a:srgbClr val="FF0000"/>
                </a:solidFill>
              </a:rPr>
              <a:t>J</a:t>
            </a:r>
            <a:r>
              <a:rPr lang="ru-RU" dirty="0" smtClean="0"/>
              <a:t> – длина стержня заклепки в мм;</a:t>
            </a:r>
            <a:endParaRPr lang="en-US" dirty="0" smtClean="0"/>
          </a:p>
          <a:p>
            <a:r>
              <a:rPr lang="en-US" b="1" dirty="0" smtClean="0">
                <a:solidFill>
                  <a:srgbClr val="FF0000"/>
                </a:solidFill>
              </a:rPr>
              <a:t>S</a:t>
            </a:r>
            <a:r>
              <a:rPr lang="ru-RU" dirty="0" smtClean="0"/>
              <a:t> – толщина склепываемых листов в мм;</a:t>
            </a:r>
            <a:endParaRPr lang="en-US" dirty="0" smtClean="0"/>
          </a:p>
          <a:p>
            <a:r>
              <a:rPr lang="en-US" b="1" dirty="0" smtClean="0">
                <a:solidFill>
                  <a:srgbClr val="FF0000"/>
                </a:solidFill>
              </a:rPr>
              <a:t>D</a:t>
            </a:r>
            <a:r>
              <a:rPr lang="ru-RU" dirty="0" smtClean="0"/>
              <a:t> – диаметр заклепки;</a:t>
            </a:r>
          </a:p>
          <a:p>
            <a:r>
              <a:rPr lang="ru-RU" dirty="0" smtClean="0"/>
              <a:t>Для образования замыкающей, полукруглой головки </a:t>
            </a:r>
            <a:r>
              <a:rPr lang="en-US" dirty="0" smtClean="0">
                <a:solidFill>
                  <a:srgbClr val="FF0000"/>
                </a:solidFill>
              </a:rPr>
              <a:t>J</a:t>
            </a:r>
            <a:r>
              <a:rPr lang="ru-RU" dirty="0" smtClean="0">
                <a:solidFill>
                  <a:srgbClr val="FF0000"/>
                </a:solidFill>
              </a:rPr>
              <a:t> </a:t>
            </a:r>
            <a:r>
              <a:rPr lang="en-US" dirty="0" smtClean="0">
                <a:solidFill>
                  <a:srgbClr val="FF0000"/>
                </a:solidFill>
              </a:rPr>
              <a:t>= S + (</a:t>
            </a:r>
            <a:r>
              <a:rPr lang="ru-RU" dirty="0" smtClean="0">
                <a:solidFill>
                  <a:srgbClr val="FF0000"/>
                </a:solidFill>
              </a:rPr>
              <a:t>1</a:t>
            </a:r>
            <a:r>
              <a:rPr lang="en-US" dirty="0" smtClean="0">
                <a:solidFill>
                  <a:srgbClr val="FF0000"/>
                </a:solidFill>
              </a:rPr>
              <a:t>,</a:t>
            </a:r>
            <a:r>
              <a:rPr lang="ru-RU" dirty="0" smtClean="0">
                <a:solidFill>
                  <a:srgbClr val="FF0000"/>
                </a:solidFill>
              </a:rPr>
              <a:t>2</a:t>
            </a:r>
            <a:r>
              <a:rPr lang="en-US" dirty="0" smtClean="0">
                <a:solidFill>
                  <a:srgbClr val="FF0000"/>
                </a:solidFill>
              </a:rPr>
              <a:t>…1,</a:t>
            </a:r>
            <a:r>
              <a:rPr lang="ru-RU" dirty="0" smtClean="0">
                <a:solidFill>
                  <a:srgbClr val="FF0000"/>
                </a:solidFill>
              </a:rPr>
              <a:t>5</a:t>
            </a:r>
            <a:r>
              <a:rPr lang="en-US" dirty="0" smtClean="0">
                <a:solidFill>
                  <a:srgbClr val="FF0000"/>
                </a:solidFill>
              </a:rPr>
              <a:t>)d</a:t>
            </a:r>
            <a:r>
              <a:rPr lang="ru-RU" dirty="0" smtClean="0">
                <a:solidFill>
                  <a:srgbClr val="FF0000"/>
                </a:solidFill>
              </a:rPr>
              <a:t> </a:t>
            </a:r>
            <a:endParaRPr lang="ru-RU" dirty="0">
              <a:solidFill>
                <a:srgbClr val="FF0000"/>
              </a:solidFill>
            </a:endParaRPr>
          </a:p>
        </p:txBody>
      </p:sp>
    </p:spTree>
    <p:extLst>
      <p:ext uri="{BB962C8B-B14F-4D97-AF65-F5344CB8AC3E}">
        <p14:creationId xmlns:p14="http://schemas.microsoft.com/office/powerpoint/2010/main" val="208181138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t="16086"/>
          <a:stretch>
            <a:fillRect/>
          </a:stretch>
        </p:blipFill>
        <p:spPr bwMode="auto">
          <a:xfrm>
            <a:off x="143508" y="1020020"/>
            <a:ext cx="8789869" cy="4409244"/>
          </a:xfrm>
          <a:prstGeom prst="rect">
            <a:avLst/>
          </a:prstGeom>
          <a:noFill/>
          <a:ln w="9525">
            <a:noFill/>
            <a:miter lim="800000"/>
            <a:headEnd/>
            <a:tailEnd/>
          </a:ln>
          <a:effectLst/>
        </p:spPr>
      </p:pic>
      <p:sp>
        <p:nvSpPr>
          <p:cNvPr id="4" name="Заголовок 1"/>
          <p:cNvSpPr>
            <a:spLocks noGrp="1"/>
          </p:cNvSpPr>
          <p:nvPr>
            <p:ph type="title"/>
          </p:nvPr>
        </p:nvSpPr>
        <p:spPr>
          <a:xfrm>
            <a:off x="791580" y="152636"/>
            <a:ext cx="7242048" cy="642942"/>
          </a:xfrm>
        </p:spPr>
        <p:style>
          <a:lnRef idx="1">
            <a:schemeClr val="accent2"/>
          </a:lnRef>
          <a:fillRef idx="2">
            <a:schemeClr val="accent2"/>
          </a:fillRef>
          <a:effectRef idx="1">
            <a:schemeClr val="accent2"/>
          </a:effectRef>
          <a:fontRef idx="minor">
            <a:schemeClr val="dk1"/>
          </a:fontRef>
        </p:style>
        <p:txBody>
          <a:bodyPr/>
          <a:lstStyle/>
          <a:p>
            <a:r>
              <a:rPr lang="ru-RU" sz="3600" b="1" dirty="0" smtClean="0">
                <a:solidFill>
                  <a:srgbClr val="C00000"/>
                </a:solidFill>
                <a:effectLst/>
              </a:rPr>
              <a:t>Виды заклёпочных швов</a:t>
            </a:r>
            <a:endParaRPr lang="ru-RU" sz="3600" b="1" dirty="0">
              <a:solidFill>
                <a:srgbClr val="C00000"/>
              </a:solidFill>
              <a:effectLst/>
            </a:endParaRPr>
          </a:p>
        </p:txBody>
      </p:sp>
      <p:sp>
        <p:nvSpPr>
          <p:cNvPr id="5" name="TextBox 4"/>
          <p:cNvSpPr txBox="1"/>
          <p:nvPr/>
        </p:nvSpPr>
        <p:spPr>
          <a:xfrm>
            <a:off x="562956" y="5099678"/>
            <a:ext cx="3071170"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b="1" dirty="0" smtClean="0">
                <a:solidFill>
                  <a:srgbClr val="0000CC"/>
                </a:solidFill>
              </a:rPr>
              <a:t>Однорядные </a:t>
            </a:r>
          </a:p>
          <a:p>
            <a:pPr algn="ctr"/>
            <a:r>
              <a:rPr lang="ru-RU" b="1" dirty="0" smtClean="0">
                <a:solidFill>
                  <a:srgbClr val="0000CC"/>
                </a:solidFill>
              </a:rPr>
              <a:t>в стыковом соединении с одной накладкой</a:t>
            </a:r>
            <a:endParaRPr lang="ru-RU" b="1" dirty="0">
              <a:solidFill>
                <a:srgbClr val="0000CC"/>
              </a:solidFill>
            </a:endParaRPr>
          </a:p>
        </p:txBody>
      </p:sp>
      <p:sp>
        <p:nvSpPr>
          <p:cNvPr id="6" name="TextBox 5"/>
          <p:cNvSpPr txBox="1"/>
          <p:nvPr/>
        </p:nvSpPr>
        <p:spPr>
          <a:xfrm>
            <a:off x="4067944" y="5099678"/>
            <a:ext cx="4752528"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b="1" dirty="0" smtClean="0">
                <a:solidFill>
                  <a:srgbClr val="0000CC"/>
                </a:solidFill>
              </a:rPr>
              <a:t>Двурядные с шахматным расположением заклёпок в стыковом соединении с одной накладкой</a:t>
            </a:r>
            <a:endParaRPr lang="ru-RU" b="1" dirty="0">
              <a:solidFill>
                <a:srgbClr val="0000CC"/>
              </a:solidFill>
            </a:endParaRPr>
          </a:p>
        </p:txBody>
      </p:sp>
    </p:spTree>
    <p:extLst>
      <p:ext uri="{BB962C8B-B14F-4D97-AF65-F5344CB8AC3E}">
        <p14:creationId xmlns:p14="http://schemas.microsoft.com/office/powerpoint/2010/main" val="334380290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74767" y="881844"/>
            <a:ext cx="8604956" cy="1143000"/>
          </a:xfrm>
          <a:solidFill>
            <a:srgbClr val="FFFFCC"/>
          </a:solidFill>
        </p:spPr>
        <p:txBody>
          <a:bodyPr>
            <a:normAutofit/>
          </a:bodyPr>
          <a:lstStyle/>
          <a:p>
            <a:pPr marL="180975" algn="l"/>
            <a:r>
              <a:rPr lang="ru-RU" altLang="ru-RU" sz="2800" b="1" dirty="0">
                <a:solidFill>
                  <a:srgbClr val="0000D0"/>
                </a:solidFill>
                <a:effectLst/>
                <a:hlinkClick r:id="rId2" tooltip="Герметик"/>
              </a:rPr>
              <a:t>Герметичность</a:t>
            </a:r>
            <a:r>
              <a:rPr lang="ru-RU" altLang="ru-RU" sz="2800" b="1" dirty="0">
                <a:solidFill>
                  <a:srgbClr val="C00000"/>
                </a:solidFill>
                <a:effectLst/>
              </a:rPr>
              <a:t> соединения обеспечивается нанесением различных </a:t>
            </a:r>
            <a:r>
              <a:rPr lang="ru-RU" altLang="ru-RU" sz="2800" b="1" dirty="0" err="1" smtClean="0">
                <a:solidFill>
                  <a:srgbClr val="C00000"/>
                </a:solidFill>
                <a:effectLst/>
              </a:rPr>
              <a:t>герметиков</a:t>
            </a:r>
            <a:r>
              <a:rPr lang="ru-RU" altLang="ru-RU" sz="2800" b="1" dirty="0" smtClean="0">
                <a:solidFill>
                  <a:srgbClr val="C00000"/>
                </a:solidFill>
                <a:effectLst/>
              </a:rPr>
              <a:t>:</a:t>
            </a:r>
            <a:endParaRPr lang="ru-RU" altLang="ru-RU" sz="2800" b="1" dirty="0">
              <a:solidFill>
                <a:srgbClr val="C00000"/>
              </a:solidFill>
              <a:effectLst/>
            </a:endParaRPr>
          </a:p>
        </p:txBody>
      </p:sp>
      <p:sp>
        <p:nvSpPr>
          <p:cNvPr id="13315" name="Rectangle 3"/>
          <p:cNvSpPr>
            <a:spLocks noGrp="1" noChangeArrowheads="1"/>
          </p:cNvSpPr>
          <p:nvPr>
            <p:ph type="body" idx="1"/>
          </p:nvPr>
        </p:nvSpPr>
        <p:spPr>
          <a:xfrm>
            <a:off x="284371" y="2024844"/>
            <a:ext cx="8595352" cy="2232248"/>
          </a:xfrm>
          <a:solidFill>
            <a:srgbClr val="CCFFFF"/>
          </a:solidFill>
        </p:spPr>
        <p:txBody>
          <a:bodyPr/>
          <a:lstStyle/>
          <a:p>
            <a:pPr marL="446088" indent="-446088">
              <a:spcBef>
                <a:spcPts val="1200"/>
              </a:spcBef>
              <a:spcAft>
                <a:spcPts val="1200"/>
              </a:spcAft>
              <a:buClr>
                <a:srgbClr val="FF0000"/>
              </a:buClr>
              <a:buSzPct val="100000"/>
              <a:buFont typeface="Wingdings" panose="05000000000000000000" pitchFamily="2" charset="2"/>
              <a:buChar char="Ø"/>
            </a:pPr>
            <a:r>
              <a:rPr lang="ru-RU" altLang="ru-RU" sz="2400" b="1" dirty="0">
                <a:solidFill>
                  <a:srgbClr val="0000CC"/>
                </a:solidFill>
                <a:effectLst/>
              </a:rPr>
              <a:t>на поверхность стыка или подкладыванием под стык различных пластичных </a:t>
            </a:r>
            <a:r>
              <a:rPr lang="ru-RU" altLang="ru-RU" sz="2400" b="1" dirty="0" smtClean="0">
                <a:solidFill>
                  <a:srgbClr val="0000CC"/>
                </a:solidFill>
                <a:effectLst/>
              </a:rPr>
              <a:t>материалов; </a:t>
            </a:r>
            <a:endParaRPr lang="ru-RU" altLang="ru-RU" sz="2400" b="1" dirty="0">
              <a:solidFill>
                <a:srgbClr val="0000CC"/>
              </a:solidFill>
              <a:effectLst/>
            </a:endParaRPr>
          </a:p>
          <a:p>
            <a:pPr marL="446088" indent="-446088">
              <a:spcBef>
                <a:spcPts val="1200"/>
              </a:spcBef>
              <a:spcAft>
                <a:spcPts val="1200"/>
              </a:spcAft>
              <a:buClr>
                <a:srgbClr val="FF0000"/>
              </a:buClr>
              <a:buSzPct val="100000"/>
              <a:buFont typeface="Wingdings" panose="05000000000000000000" pitchFamily="2" charset="2"/>
              <a:buChar char="Ø"/>
            </a:pPr>
            <a:r>
              <a:rPr lang="ru-RU" altLang="ru-RU" sz="2400" b="1" dirty="0" smtClean="0">
                <a:solidFill>
                  <a:srgbClr val="0000CC"/>
                </a:solidFill>
                <a:effectLst/>
              </a:rPr>
              <a:t>заклёпки </a:t>
            </a:r>
            <a:r>
              <a:rPr lang="ru-RU" altLang="ru-RU" sz="2400" b="1" dirty="0">
                <a:solidFill>
                  <a:srgbClr val="0000CC"/>
                </a:solidFill>
                <a:effectLst/>
              </a:rPr>
              <a:t>герметичных соединений имеют усиленные головки. </a:t>
            </a:r>
          </a:p>
        </p:txBody>
      </p:sp>
    </p:spTree>
    <p:extLst>
      <p:ext uri="{BB962C8B-B14F-4D97-AF65-F5344CB8AC3E}">
        <p14:creationId xmlns:p14="http://schemas.microsoft.com/office/powerpoint/2010/main" val="32877180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33955"/>
            <a:ext cx="9144000" cy="514725"/>
          </a:xfrm>
        </p:spPr>
        <p:txBody>
          <a:bodyPr>
            <a:normAutofit fontScale="90000"/>
          </a:bodyPr>
          <a:lstStyle/>
          <a:p>
            <a:r>
              <a:rPr lang="ru-RU" sz="3200" b="1" dirty="0" smtClean="0">
                <a:solidFill>
                  <a:srgbClr val="C00000"/>
                </a:solidFill>
              </a:rPr>
              <a:t>Методика расчета заклепочных швов</a:t>
            </a:r>
            <a:endParaRPr lang="ru-RU" sz="3200" dirty="0">
              <a:solidFill>
                <a:srgbClr val="C00000"/>
              </a:solidFill>
            </a:endParaRPr>
          </a:p>
        </p:txBody>
      </p:sp>
      <p:sp>
        <p:nvSpPr>
          <p:cNvPr id="3" name="Содержимое 2"/>
          <p:cNvSpPr>
            <a:spLocks noGrp="1"/>
          </p:cNvSpPr>
          <p:nvPr>
            <p:ph idx="1"/>
          </p:nvPr>
        </p:nvSpPr>
        <p:spPr>
          <a:xfrm>
            <a:off x="71500" y="548680"/>
            <a:ext cx="9072500" cy="6309320"/>
          </a:xfrm>
        </p:spPr>
        <p:txBody>
          <a:bodyPr>
            <a:noAutofit/>
          </a:bodyPr>
          <a:lstStyle/>
          <a:p>
            <a:pPr marL="0" indent="0">
              <a:spcBef>
                <a:spcPts val="0"/>
              </a:spcBef>
              <a:buNone/>
            </a:pPr>
            <a:r>
              <a:rPr lang="ru-RU" sz="1600" b="1" dirty="0" smtClean="0">
                <a:solidFill>
                  <a:srgbClr val="FF0000"/>
                </a:solidFill>
              </a:rPr>
              <a:t>Расчёт заклёпочного шва заключается в определении </a:t>
            </a:r>
            <a:r>
              <a:rPr lang="ru-RU" sz="1600" b="1" dirty="0" smtClean="0">
                <a:solidFill>
                  <a:srgbClr val="0000D0"/>
                </a:solidFill>
              </a:rPr>
              <a:t>диаметра и числа заклёпок, шага заклёпочного шва, расстояния заклёпок до края соединяемой детали и расстояния между рядами заклёпок.</a:t>
            </a:r>
          </a:p>
          <a:p>
            <a:pPr marL="0" indent="0">
              <a:spcBef>
                <a:spcPts val="0"/>
              </a:spcBef>
              <a:buNone/>
            </a:pPr>
            <a:r>
              <a:rPr lang="ru-RU" sz="1600" dirty="0" smtClean="0"/>
              <a:t>При расчете заклепочного шва предварительно определяют размеры площади сечения соединяемых заклепками деталей. </a:t>
            </a:r>
          </a:p>
          <a:p>
            <a:pPr marL="0" indent="0">
              <a:spcBef>
                <a:spcPts val="0"/>
              </a:spcBef>
              <a:buNone/>
            </a:pPr>
            <a:r>
              <a:rPr lang="ru-RU" sz="1600" dirty="0" smtClean="0"/>
              <a:t>В зависимости от толщины этих деталей принимают диаметр заклепок.</a:t>
            </a:r>
          </a:p>
          <a:p>
            <a:pPr marL="0" indent="0">
              <a:spcBef>
                <a:spcPts val="0"/>
              </a:spcBef>
              <a:buNone/>
            </a:pPr>
            <a:r>
              <a:rPr lang="ru-RU" sz="1600" dirty="0" smtClean="0"/>
              <a:t> По диаметру заклепок вычисляют шаг и другие размеры заклепочного шва. </a:t>
            </a:r>
          </a:p>
          <a:p>
            <a:pPr marL="0" indent="0">
              <a:spcBef>
                <a:spcPts val="0"/>
              </a:spcBef>
              <a:buNone/>
            </a:pPr>
            <a:r>
              <a:rPr lang="ru-RU" sz="1600" dirty="0" smtClean="0"/>
              <a:t>Затем производят проверочный расчет заклепок на прочность. Толщину соединяемых деталей определяют расчетом на прочность по соответствующим формулам. </a:t>
            </a:r>
          </a:p>
          <a:p>
            <a:pPr marL="5561013" indent="0" algn="just">
              <a:spcBef>
                <a:spcPts val="0"/>
              </a:spcBef>
              <a:buNone/>
            </a:pPr>
            <a:r>
              <a:rPr lang="ru-RU" sz="1600" dirty="0" smtClean="0"/>
              <a:t>Детали, соединяемые заклепками, в большинстве случаев находятся под действием сил, стремящихся сдвинуть одну деталь относительно другой. </a:t>
            </a:r>
          </a:p>
          <a:p>
            <a:pPr marL="5561013" indent="0">
              <a:spcBef>
                <a:spcPts val="0"/>
              </a:spcBef>
              <a:buNone/>
            </a:pPr>
            <a:endParaRPr lang="ru-RU" sz="1600" dirty="0" smtClean="0"/>
          </a:p>
          <a:p>
            <a:pPr marL="0" indent="0" algn="just">
              <a:spcBef>
                <a:spcPts val="0"/>
              </a:spcBef>
              <a:buNone/>
            </a:pPr>
            <a:r>
              <a:rPr lang="ru-RU" sz="1600" dirty="0" smtClean="0"/>
              <a:t>Следовательно, если бы соединяемые детали не были сжаты между закладными и затяжными головками заклепок, то заклепки работали бы в поперечном сечении на срез и по поверхности — на смятие. В действительности в за­клепочных швах происходит следующее.</a:t>
            </a:r>
          </a:p>
          <a:p>
            <a:pPr marL="0" indent="0" algn="just">
              <a:spcBef>
                <a:spcPts val="0"/>
              </a:spcBef>
              <a:buNone/>
            </a:pPr>
            <a:r>
              <a:rPr lang="ru-RU" sz="1600" b="1" dirty="0" smtClean="0"/>
              <a:t>После</a:t>
            </a:r>
            <a:r>
              <a:rPr lang="ru-RU" sz="1600" dirty="0" smtClean="0"/>
              <a:t> клепки шва соединенные детали оказываются сжатыми заклепками. При этом заклепки работают на растяжение, а между соединенными деталями возникают силы трения. Для отсутствия сдвига деталей и, следовательно, обеспечения необходимой герметичности при работе прочноплотного заклепочного шва силы, действующие на соединенные детали, должны целиком восприниматься силами трения.</a:t>
            </a:r>
          </a:p>
          <a:p>
            <a:pPr marL="0" indent="0">
              <a:spcBef>
                <a:spcPts val="0"/>
              </a:spcBef>
              <a:buNone/>
            </a:pPr>
            <a:r>
              <a:rPr lang="ru-RU" sz="1600" dirty="0" smtClean="0"/>
              <a:t>При проектировочном расчете прочноплотного шва </a:t>
            </a:r>
            <a:r>
              <a:rPr lang="ru-RU" sz="1600" i="1" dirty="0" smtClean="0"/>
              <a:t>заклепки условно рассчитывают на срез.</a:t>
            </a:r>
            <a:r>
              <a:rPr lang="ru-RU" sz="1600" dirty="0" smtClean="0"/>
              <a:t> </a:t>
            </a:r>
            <a:endParaRPr lang="ru-RU" sz="1600" dirty="0"/>
          </a:p>
        </p:txBody>
      </p:sp>
      <p:grpSp>
        <p:nvGrpSpPr>
          <p:cNvPr id="19458" name="Group 2"/>
          <p:cNvGrpSpPr>
            <a:grpSpLocks/>
          </p:cNvGrpSpPr>
          <p:nvPr/>
        </p:nvGrpSpPr>
        <p:grpSpPr bwMode="auto">
          <a:xfrm>
            <a:off x="179512" y="2854168"/>
            <a:ext cx="5076055" cy="1222905"/>
            <a:chOff x="1872" y="6001"/>
            <a:chExt cx="8757" cy="2715"/>
          </a:xfrm>
        </p:grpSpPr>
        <p:grpSp>
          <p:nvGrpSpPr>
            <p:cNvPr id="19459" name="Group 3"/>
            <p:cNvGrpSpPr>
              <a:grpSpLocks/>
            </p:cNvGrpSpPr>
            <p:nvPr/>
          </p:nvGrpSpPr>
          <p:grpSpPr bwMode="auto">
            <a:xfrm>
              <a:off x="1872" y="6768"/>
              <a:ext cx="8757" cy="1948"/>
              <a:chOff x="1701" y="2394"/>
              <a:chExt cx="9360" cy="2399"/>
            </a:xfrm>
          </p:grpSpPr>
          <p:pic>
            <p:nvPicPr>
              <p:cNvPr id="19460" name="Picture 4" descr="одна плоскость среза"/>
              <p:cNvPicPr>
                <a:picLocks noChangeAspect="1" noChangeArrowheads="1"/>
              </p:cNvPicPr>
              <p:nvPr/>
            </p:nvPicPr>
            <p:blipFill>
              <a:blip r:embed="rId2" cstate="print"/>
              <a:srcRect/>
              <a:stretch>
                <a:fillRect/>
              </a:stretch>
            </p:blipFill>
            <p:spPr bwMode="auto">
              <a:xfrm>
                <a:off x="1701" y="2394"/>
                <a:ext cx="4309" cy="2399"/>
              </a:xfrm>
              <a:prstGeom prst="rect">
                <a:avLst/>
              </a:prstGeom>
              <a:noFill/>
              <a:ln w="9525">
                <a:noFill/>
                <a:miter lim="800000"/>
                <a:headEnd/>
                <a:tailEnd/>
              </a:ln>
            </p:spPr>
          </p:pic>
          <p:pic>
            <p:nvPicPr>
              <p:cNvPr id="19461" name="Picture 5" descr="две плоскости среза"/>
              <p:cNvPicPr>
                <a:picLocks noChangeAspect="1" noChangeArrowheads="1"/>
              </p:cNvPicPr>
              <p:nvPr/>
            </p:nvPicPr>
            <p:blipFill>
              <a:blip r:embed="rId3" cstate="print"/>
              <a:srcRect/>
              <a:stretch>
                <a:fillRect/>
              </a:stretch>
            </p:blipFill>
            <p:spPr bwMode="auto">
              <a:xfrm>
                <a:off x="6021" y="2394"/>
                <a:ext cx="5040" cy="2340"/>
              </a:xfrm>
              <a:prstGeom prst="rect">
                <a:avLst/>
              </a:prstGeom>
              <a:noFill/>
              <a:ln w="9525">
                <a:noFill/>
                <a:miter lim="800000"/>
                <a:headEnd/>
                <a:tailEnd/>
              </a:ln>
            </p:spPr>
          </p:pic>
        </p:grpSp>
        <p:sp>
          <p:nvSpPr>
            <p:cNvPr id="19462" name="Text Box 6"/>
            <p:cNvSpPr txBox="1">
              <a:spLocks noChangeArrowheads="1"/>
            </p:cNvSpPr>
            <p:nvPr/>
          </p:nvSpPr>
          <p:spPr bwMode="auto">
            <a:xfrm>
              <a:off x="3095" y="6001"/>
              <a:ext cx="5616" cy="45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000" b="1" i="0" u="none" strike="noStrike" cap="none" normalizeH="0" baseline="0" dirty="0" smtClean="0">
                  <a:ln>
                    <a:noFill/>
                  </a:ln>
                  <a:solidFill>
                    <a:schemeClr val="tx1"/>
                  </a:solidFill>
                  <a:effectLst/>
                  <a:latin typeface="Times New Roman" pitchFamily="18" charset="0"/>
                  <a:cs typeface="Arial" pitchFamily="34" charset="0"/>
                </a:rPr>
                <a:t>   </a:t>
              </a:r>
              <a:r>
                <a:rPr kumimoji="0" lang="ru-RU" sz="1200" b="0" i="1" u="none" strike="noStrike" cap="none" normalizeH="0" baseline="0" dirty="0" smtClean="0">
                  <a:ln>
                    <a:noFill/>
                  </a:ln>
                  <a:solidFill>
                    <a:schemeClr val="tx1"/>
                  </a:solidFill>
                  <a:effectLst/>
                  <a:latin typeface="Times New Roman" pitchFamily="18" charset="0"/>
                  <a:cs typeface="Arial" pitchFamily="34" charset="0"/>
                </a:rPr>
                <a:t>ЗАКЛЁПКИ ПОД</a:t>
              </a:r>
              <a:r>
                <a:rPr kumimoji="0" lang="ru-RU" sz="2000" b="1" i="0" u="none" strike="noStrike" cap="none" normalizeH="0" baseline="0" dirty="0" smtClean="0">
                  <a:ln>
                    <a:noFill/>
                  </a:ln>
                  <a:solidFill>
                    <a:schemeClr val="tx1"/>
                  </a:solidFill>
                  <a:effectLst/>
                  <a:latin typeface="Times New Roman" pitchFamily="18" charset="0"/>
                  <a:cs typeface="Arial" pitchFamily="34" charset="0"/>
                </a:rPr>
                <a:t>  </a:t>
              </a:r>
              <a:r>
                <a:rPr kumimoji="0" lang="ru-RU" sz="1200" b="0" i="1" u="none" strike="noStrike" cap="none" normalizeH="0" baseline="0" dirty="0" smtClean="0">
                  <a:ln>
                    <a:noFill/>
                  </a:ln>
                  <a:solidFill>
                    <a:schemeClr val="tx1"/>
                  </a:solidFill>
                  <a:effectLst/>
                  <a:latin typeface="Times New Roman" pitchFamily="18" charset="0"/>
                  <a:cs typeface="Arial" pitchFamily="34" charset="0"/>
                </a:rPr>
                <a:t>ДЕЙСТВИЕМ НАГРУЗОК</a:t>
              </a: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grpSp>
    </p:spTree>
    <p:extLst>
      <p:ext uri="{BB962C8B-B14F-4D97-AF65-F5344CB8AC3E}">
        <p14:creationId xmlns:p14="http://schemas.microsoft.com/office/powerpoint/2010/main" val="15665041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a:xfrm>
            <a:off x="0" y="1"/>
            <a:ext cx="9144000" cy="704806"/>
          </a:xfrm>
        </p:spPr>
        <p:txBody>
          <a:bodyPr/>
          <a:lstStyle/>
          <a:p>
            <a:pPr eaLnBrk="1" hangingPunct="1">
              <a:defRPr/>
            </a:pPr>
            <a:r>
              <a:rPr lang="ru-RU" sz="4000" b="1" dirty="0" smtClean="0">
                <a:solidFill>
                  <a:srgbClr val="C00000"/>
                </a:solidFill>
              </a:rPr>
              <a:t>Виды соединений деталей</a:t>
            </a:r>
          </a:p>
        </p:txBody>
      </p:sp>
      <p:sp>
        <p:nvSpPr>
          <p:cNvPr id="4" name="Rectangle 3"/>
          <p:cNvSpPr txBox="1">
            <a:spLocks noChangeArrowheads="1"/>
          </p:cNvSpPr>
          <p:nvPr/>
        </p:nvSpPr>
        <p:spPr bwMode="auto">
          <a:xfrm>
            <a:off x="187961" y="3104355"/>
            <a:ext cx="8768078" cy="3689563"/>
          </a:xfrm>
          <a:prstGeom prst="rect">
            <a:avLst/>
          </a:prstGeom>
          <a:solidFill>
            <a:srgbClr val="FF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a:lstStyle>
          <a:p>
            <a:pPr eaLnBrk="1" hangingPunct="1">
              <a:spcBef>
                <a:spcPts val="0"/>
              </a:spcBef>
              <a:spcAft>
                <a:spcPts val="0"/>
              </a:spcAft>
              <a:defRPr/>
            </a:pPr>
            <a:r>
              <a:rPr lang="ru-RU" sz="2200" b="1" u="sng" kern="0" dirty="0" smtClean="0">
                <a:solidFill>
                  <a:srgbClr val="FF0000"/>
                </a:solidFill>
              </a:rPr>
              <a:t>Разъёмные соединения</a:t>
            </a:r>
            <a:r>
              <a:rPr lang="ru-RU" sz="2200" kern="0" dirty="0" smtClean="0"/>
              <a:t> </a:t>
            </a:r>
            <a:r>
              <a:rPr lang="ru-RU" sz="2200" b="1" kern="0" dirty="0" smtClean="0">
                <a:solidFill>
                  <a:srgbClr val="0000FF"/>
                </a:solidFill>
              </a:rPr>
              <a:t>– это соединения, которые </a:t>
            </a:r>
            <a:r>
              <a:rPr lang="ru-RU" sz="2200" b="1" dirty="0" smtClean="0">
                <a:solidFill>
                  <a:srgbClr val="0000FF"/>
                </a:solidFill>
                <a:effectLst/>
              </a:rPr>
              <a:t>позволяют </a:t>
            </a:r>
            <a:r>
              <a:rPr lang="ru-RU" sz="2200" b="1" dirty="0">
                <a:solidFill>
                  <a:srgbClr val="0000FF"/>
                </a:solidFill>
                <a:effectLst/>
              </a:rPr>
              <a:t>производить многократную сборку и разборку сборочной единицы без повреждения </a:t>
            </a:r>
            <a:r>
              <a:rPr lang="ru-RU" sz="2200" b="1" dirty="0" smtClean="0">
                <a:solidFill>
                  <a:srgbClr val="0000FF"/>
                </a:solidFill>
                <a:effectLst/>
              </a:rPr>
              <a:t>деталей (</a:t>
            </a:r>
            <a:r>
              <a:rPr lang="ru-RU" sz="2200" b="1" kern="0" dirty="0" smtClean="0">
                <a:solidFill>
                  <a:srgbClr val="0000FF"/>
                </a:solidFill>
              </a:rPr>
              <a:t>без механического разрушения). </a:t>
            </a:r>
          </a:p>
          <a:p>
            <a:pPr marL="360363" indent="0" eaLnBrk="1" hangingPunct="1">
              <a:spcBef>
                <a:spcPts val="0"/>
              </a:spcBef>
              <a:spcAft>
                <a:spcPts val="0"/>
              </a:spcAft>
              <a:buNone/>
              <a:defRPr/>
            </a:pPr>
            <a:r>
              <a:rPr lang="ru-RU" sz="2200" b="1" i="1" u="sng" kern="0" dirty="0" smtClean="0">
                <a:solidFill>
                  <a:srgbClr val="FF00FF"/>
                </a:solidFill>
              </a:rPr>
              <a:t>Виды</a:t>
            </a:r>
            <a:r>
              <a:rPr lang="ru-RU" sz="2200" b="1" i="1" kern="0" dirty="0" smtClean="0">
                <a:solidFill>
                  <a:srgbClr val="FF00FF"/>
                </a:solidFill>
              </a:rPr>
              <a:t>: </a:t>
            </a:r>
            <a:r>
              <a:rPr lang="ru-RU" sz="2200" b="1" i="1" kern="0" dirty="0" smtClean="0">
                <a:solidFill>
                  <a:srgbClr val="006600"/>
                </a:solidFill>
              </a:rPr>
              <a:t>резьбовые (болтовое, винтовое, шпилечное), шпоночные, штифтовые, шлицевые и др.)</a:t>
            </a:r>
          </a:p>
          <a:p>
            <a:pPr eaLnBrk="1" hangingPunct="1">
              <a:spcBef>
                <a:spcPts val="600"/>
              </a:spcBef>
              <a:spcAft>
                <a:spcPts val="600"/>
              </a:spcAft>
              <a:defRPr/>
            </a:pPr>
            <a:r>
              <a:rPr lang="ru-RU" sz="2200" b="1" u="sng" kern="0" dirty="0" smtClean="0">
                <a:solidFill>
                  <a:srgbClr val="FF0000"/>
                </a:solidFill>
              </a:rPr>
              <a:t>Неразъёмные соединения</a:t>
            </a:r>
            <a:r>
              <a:rPr lang="ru-RU" sz="2200" kern="0" dirty="0" smtClean="0"/>
              <a:t> </a:t>
            </a:r>
            <a:r>
              <a:rPr lang="ru-RU" sz="2200" b="1" kern="0" dirty="0" smtClean="0">
                <a:solidFill>
                  <a:srgbClr val="0000FF"/>
                </a:solidFill>
              </a:rPr>
              <a:t>– это</a:t>
            </a:r>
            <a:r>
              <a:rPr lang="ru-RU" sz="2200" kern="0" dirty="0" smtClean="0"/>
              <a:t> </a:t>
            </a:r>
            <a:r>
              <a:rPr lang="ru-RU" sz="2200" b="1" kern="0" dirty="0" smtClean="0">
                <a:solidFill>
                  <a:srgbClr val="0000FF"/>
                </a:solidFill>
              </a:rPr>
              <a:t>соединения, которые нельзя разобрать на отдельные детали без механического разрушения. </a:t>
            </a:r>
          </a:p>
          <a:p>
            <a:pPr marL="360363" indent="0" eaLnBrk="1" hangingPunct="1">
              <a:spcBef>
                <a:spcPts val="0"/>
              </a:spcBef>
              <a:spcAft>
                <a:spcPts val="0"/>
              </a:spcAft>
              <a:buNone/>
              <a:defRPr/>
            </a:pPr>
            <a:r>
              <a:rPr lang="ru-RU" sz="2200" b="1" i="1" u="sng" kern="0" dirty="0" smtClean="0">
                <a:solidFill>
                  <a:srgbClr val="FF00FF"/>
                </a:solidFill>
              </a:rPr>
              <a:t>Виды</a:t>
            </a:r>
            <a:r>
              <a:rPr lang="ru-RU" sz="2200" b="1" i="1" kern="0" dirty="0" smtClean="0">
                <a:solidFill>
                  <a:srgbClr val="FF00FF"/>
                </a:solidFill>
              </a:rPr>
              <a:t>:</a:t>
            </a:r>
            <a:r>
              <a:rPr lang="ru-RU" sz="2200" b="1" i="1" kern="0" dirty="0" smtClean="0">
                <a:solidFill>
                  <a:srgbClr val="006600"/>
                </a:solidFill>
              </a:rPr>
              <a:t> </a:t>
            </a:r>
            <a:r>
              <a:rPr lang="ru-RU" sz="2200" b="1" i="1" u="sng" kern="0" dirty="0" smtClean="0">
                <a:solidFill>
                  <a:srgbClr val="006600"/>
                </a:solidFill>
              </a:rPr>
              <a:t>заклёпочные</a:t>
            </a:r>
            <a:r>
              <a:rPr lang="ru-RU" sz="2200" b="1" i="1" kern="0" dirty="0" smtClean="0">
                <a:solidFill>
                  <a:srgbClr val="006600"/>
                </a:solidFill>
              </a:rPr>
              <a:t>, </a:t>
            </a:r>
            <a:r>
              <a:rPr lang="ru-RU" sz="2200" b="1" i="1" u="sng" kern="0" dirty="0" smtClean="0">
                <a:solidFill>
                  <a:srgbClr val="006600"/>
                </a:solidFill>
              </a:rPr>
              <a:t>паяные</a:t>
            </a:r>
            <a:r>
              <a:rPr lang="ru-RU" sz="2200" b="1" i="1" kern="0" dirty="0" smtClean="0">
                <a:solidFill>
                  <a:srgbClr val="006600"/>
                </a:solidFill>
              </a:rPr>
              <a:t>, </a:t>
            </a:r>
            <a:r>
              <a:rPr lang="ru-RU" sz="2200" b="1" i="1" u="sng" kern="0" dirty="0" smtClean="0">
                <a:solidFill>
                  <a:srgbClr val="006600"/>
                </a:solidFill>
              </a:rPr>
              <a:t>клеевые</a:t>
            </a:r>
            <a:r>
              <a:rPr lang="ru-RU" sz="2200" b="1" i="1" kern="0" dirty="0" smtClean="0">
                <a:solidFill>
                  <a:srgbClr val="006600"/>
                </a:solidFill>
              </a:rPr>
              <a:t>, сварные </a:t>
            </a:r>
            <a:r>
              <a:rPr lang="ru-RU" sz="2200" b="1" i="1" kern="0" dirty="0">
                <a:solidFill>
                  <a:srgbClr val="006600"/>
                </a:solidFill>
              </a:rPr>
              <a:t>и </a:t>
            </a:r>
            <a:r>
              <a:rPr lang="ru-RU" sz="2200" b="1" i="1" kern="0" dirty="0" smtClean="0">
                <a:solidFill>
                  <a:srgbClr val="006600"/>
                </a:solidFill>
              </a:rPr>
              <a:t>др.)</a:t>
            </a:r>
          </a:p>
        </p:txBody>
      </p:sp>
      <p:sp>
        <p:nvSpPr>
          <p:cNvPr id="6" name="Rectangle 3"/>
          <p:cNvSpPr txBox="1">
            <a:spLocks noChangeArrowheads="1"/>
          </p:cNvSpPr>
          <p:nvPr/>
        </p:nvSpPr>
        <p:spPr bwMode="auto">
          <a:xfrm>
            <a:off x="177363" y="704807"/>
            <a:ext cx="8789274" cy="229214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a:solidFill>
                  <a:schemeClr val="tx1"/>
                </a:solidFill>
                <a:effectLst>
                  <a:outerShdw blurRad="38100" dist="38100" dir="2700000" algn="tl">
                    <a:srgbClr val="FFFFFF"/>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a:solidFill>
                  <a:schemeClr val="tx1"/>
                </a:solidFill>
                <a:effectLst>
                  <a:outerShdw blurRad="38100" dist="38100" dir="2700000" algn="tl">
                    <a:srgbClr val="FFFFFF"/>
                  </a:outerShdw>
                </a:effectLst>
                <a:latin typeface="+mn-lt"/>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a:solidFill>
                  <a:schemeClr val="tx1"/>
                </a:solidFill>
                <a:effectLst>
                  <a:outerShdw blurRad="38100" dist="38100" dir="2700000" algn="tl">
                    <a:srgbClr val="FFFFFF"/>
                  </a:outerShdw>
                </a:effectLst>
                <a:latin typeface="+mn-lt"/>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effectLst>
                  <a:outerShdw blurRad="38100" dist="38100" dir="2700000" algn="tl">
                    <a:srgbClr val="FFFFFF"/>
                  </a:outerShdw>
                </a:effectLst>
                <a:latin typeface="+mn-lt"/>
              </a:defRPr>
            </a:lvl5pPr>
            <a:lvl6pPr marL="25146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6pPr>
            <a:lvl7pPr marL="29718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7pPr>
            <a:lvl8pPr marL="34290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8pPr>
            <a:lvl9pPr marL="3886200" indent="-228600" algn="l" rtl="0" fontAlgn="base">
              <a:spcBef>
                <a:spcPct val="20000"/>
              </a:spcBef>
              <a:spcAft>
                <a:spcPct val="0"/>
              </a:spcAft>
              <a:buClr>
                <a:schemeClr val="hlink"/>
              </a:buClr>
              <a:buSzPct val="65000"/>
              <a:buFont typeface="Wingdings" pitchFamily="2" charset="2"/>
              <a:buChar char="n"/>
              <a:defRPr sz="2000">
                <a:solidFill>
                  <a:schemeClr val="tx1"/>
                </a:solidFill>
                <a:effectLst>
                  <a:outerShdw blurRad="38100" dist="38100" dir="2700000" algn="tl">
                    <a:srgbClr val="FFFFFF"/>
                  </a:outerShdw>
                </a:effectLst>
                <a:latin typeface="+mn-lt"/>
              </a:defRPr>
            </a:lvl9pPr>
          </a:lstStyle>
          <a:p>
            <a:pPr eaLnBrk="1" hangingPunct="1">
              <a:spcBef>
                <a:spcPts val="600"/>
              </a:spcBef>
              <a:spcAft>
                <a:spcPts val="600"/>
              </a:spcAft>
              <a:defRPr/>
            </a:pPr>
            <a:r>
              <a:rPr lang="ru-RU" sz="2200" b="1" u="sng" kern="0" dirty="0" smtClean="0">
                <a:solidFill>
                  <a:srgbClr val="FF0000"/>
                </a:solidFill>
              </a:rPr>
              <a:t>Подвижные соединения</a:t>
            </a:r>
            <a:r>
              <a:rPr lang="ru-RU" sz="2200" kern="0" dirty="0" smtClean="0"/>
              <a:t> </a:t>
            </a:r>
            <a:r>
              <a:rPr lang="ru-RU" sz="2200" b="1" kern="0" dirty="0" smtClean="0">
                <a:solidFill>
                  <a:srgbClr val="0000FF"/>
                </a:solidFill>
              </a:rPr>
              <a:t>– это соединения, </a:t>
            </a:r>
            <a:r>
              <a:rPr lang="ru-RU" sz="2200" b="1" kern="0" dirty="0" smtClean="0">
                <a:solidFill>
                  <a:srgbClr val="0000FF"/>
                </a:solidFill>
                <a:effectLst/>
              </a:rPr>
              <a:t>обеспечивающие перемещение одной детали относительно другой.</a:t>
            </a:r>
            <a:endParaRPr lang="ru-RU" sz="2200" b="1" i="1" kern="0" dirty="0" smtClean="0">
              <a:solidFill>
                <a:srgbClr val="0000FF"/>
              </a:solidFill>
            </a:endParaRPr>
          </a:p>
          <a:p>
            <a:pPr eaLnBrk="1" hangingPunct="1">
              <a:spcBef>
                <a:spcPts val="600"/>
              </a:spcBef>
              <a:spcAft>
                <a:spcPts val="600"/>
              </a:spcAft>
              <a:defRPr/>
            </a:pPr>
            <a:r>
              <a:rPr lang="ru-RU" sz="2200" b="1" u="sng" kern="0" dirty="0" smtClean="0">
                <a:solidFill>
                  <a:srgbClr val="FF0000"/>
                </a:solidFill>
              </a:rPr>
              <a:t>Неподвижные соединения</a:t>
            </a:r>
            <a:r>
              <a:rPr lang="ru-RU" sz="2200" kern="0" dirty="0" smtClean="0"/>
              <a:t> </a:t>
            </a:r>
            <a:r>
              <a:rPr lang="ru-RU" sz="2200" b="1" kern="0" dirty="0" smtClean="0">
                <a:solidFill>
                  <a:srgbClr val="0000FF"/>
                </a:solidFill>
              </a:rPr>
              <a:t>– это</a:t>
            </a:r>
            <a:r>
              <a:rPr lang="ru-RU" sz="2200" kern="0" dirty="0" smtClean="0"/>
              <a:t> </a:t>
            </a:r>
            <a:r>
              <a:rPr lang="ru-RU" sz="2200" b="1" kern="0" dirty="0" smtClean="0">
                <a:solidFill>
                  <a:srgbClr val="0000FF"/>
                </a:solidFill>
              </a:rPr>
              <a:t>соединения, </a:t>
            </a:r>
            <a:r>
              <a:rPr lang="ru-RU" sz="2200" b="1" kern="0" dirty="0" smtClean="0">
                <a:solidFill>
                  <a:srgbClr val="0000FF"/>
                </a:solidFill>
                <a:effectLst/>
              </a:rPr>
              <a:t>в которых две или несколько деталей жёстко скреплены друг с другом.</a:t>
            </a:r>
            <a:endParaRPr lang="ru-RU" sz="2200" b="1" i="1" kern="0" dirty="0" smtClean="0">
              <a:solidFill>
                <a:srgbClr val="0000FF"/>
              </a:solidFill>
            </a:endParaRPr>
          </a:p>
        </p:txBody>
      </p:sp>
    </p:spTree>
    <p:extLst>
      <p:ext uri="{BB962C8B-B14F-4D97-AF65-F5344CB8AC3E}">
        <p14:creationId xmlns:p14="http://schemas.microsoft.com/office/powerpoint/2010/main" val="23740817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54978"/>
                                        </p:tgtEl>
                                        <p:attrNameLst>
                                          <p:attrName>style.visibility</p:attrName>
                                        </p:attrNameLst>
                                      </p:cBhvr>
                                      <p:to>
                                        <p:strVal val="visible"/>
                                      </p:to>
                                    </p:set>
                                    <p:anim calcmode="lin" valueType="num">
                                      <p:cBhvr>
                                        <p:cTn id="7" dur="3000" fill="hold"/>
                                        <p:tgtEl>
                                          <p:spTgt spid="254978"/>
                                        </p:tgtEl>
                                        <p:attrNameLst>
                                          <p:attrName>ppt_x</p:attrName>
                                        </p:attrNameLst>
                                      </p:cBhvr>
                                      <p:tavLst>
                                        <p:tav tm="0">
                                          <p:val>
                                            <p:strVal val="#ppt_x-.2"/>
                                          </p:val>
                                        </p:tav>
                                        <p:tav tm="100000">
                                          <p:val>
                                            <p:strVal val="#ppt_x"/>
                                          </p:val>
                                        </p:tav>
                                      </p:tavLst>
                                    </p:anim>
                                    <p:anim calcmode="lin" valueType="num">
                                      <p:cBhvr>
                                        <p:cTn id="8" dur="3000" fill="hold"/>
                                        <p:tgtEl>
                                          <p:spTgt spid="254978"/>
                                        </p:tgtEl>
                                        <p:attrNameLst>
                                          <p:attrName>ppt_y</p:attrName>
                                        </p:attrNameLst>
                                      </p:cBhvr>
                                      <p:tavLst>
                                        <p:tav tm="0">
                                          <p:val>
                                            <p:strVal val="#ppt_y"/>
                                          </p:val>
                                        </p:tav>
                                        <p:tav tm="100000">
                                          <p:val>
                                            <p:strVal val="#ppt_y"/>
                                          </p:val>
                                        </p:tav>
                                      </p:tavLst>
                                    </p:anim>
                                    <p:animEffect transition="in" filter="wipe(right)" prLst="gradientSize: 0.1">
                                      <p:cBhvr>
                                        <p:cTn id="9" dur="3000"/>
                                        <p:tgtEl>
                                          <p:spTgt spid="254978"/>
                                        </p:tgtEl>
                                      </p:cBhvr>
                                    </p:animEffect>
                                  </p:childTnLst>
                                </p:cTn>
                              </p:par>
                            </p:childTnLst>
                          </p:cTn>
                        </p:par>
                        <p:par>
                          <p:cTn id="10" fill="hold">
                            <p:stCondLst>
                              <p:cond delay="3000"/>
                            </p:stCondLst>
                            <p:childTnLst>
                              <p:par>
                                <p:cTn id="11" presetID="29"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p:cTn id="13" dur="3000" fill="hold"/>
                                        <p:tgtEl>
                                          <p:spTgt spid="4">
                                            <p:txEl>
                                              <p:pRg st="0" end="0"/>
                                            </p:txEl>
                                          </p:spTgt>
                                        </p:tgtEl>
                                        <p:attrNameLst>
                                          <p:attrName>ppt_x</p:attrName>
                                        </p:attrNameLst>
                                      </p:cBhvr>
                                      <p:tavLst>
                                        <p:tav tm="0">
                                          <p:val>
                                            <p:strVal val="#ppt_x-.2"/>
                                          </p:val>
                                        </p:tav>
                                        <p:tav tm="100000">
                                          <p:val>
                                            <p:strVal val="#ppt_x"/>
                                          </p:val>
                                        </p:tav>
                                      </p:tavLst>
                                    </p:anim>
                                    <p:anim calcmode="lin" valueType="num">
                                      <p:cBhvr>
                                        <p:cTn id="14" dur="3000" fill="hold"/>
                                        <p:tgtEl>
                                          <p:spTgt spid="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5" dur="3000"/>
                                        <p:tgtEl>
                                          <p:spTgt spid="4">
                                            <p:txEl>
                                              <p:pRg st="0" end="0"/>
                                            </p:txEl>
                                          </p:spTgt>
                                        </p:tgtEl>
                                      </p:cBhvr>
                                    </p:animEffect>
                                  </p:childTnLst>
                                </p:cTn>
                              </p:par>
                            </p:childTnLst>
                          </p:cTn>
                        </p:par>
                        <p:par>
                          <p:cTn id="16" fill="hold">
                            <p:stCondLst>
                              <p:cond delay="6000"/>
                            </p:stCondLst>
                            <p:childTnLst>
                              <p:par>
                                <p:cTn id="17" presetID="29" presetClass="entr" presetSubtype="0" fill="hold" nodeType="after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 calcmode="lin" valueType="num">
                                      <p:cBhvr>
                                        <p:cTn id="19" dur="3000" fill="hold"/>
                                        <p:tgtEl>
                                          <p:spTgt spid="4">
                                            <p:txEl>
                                              <p:pRg st="1" end="1"/>
                                            </p:txEl>
                                          </p:spTgt>
                                        </p:tgtEl>
                                        <p:attrNameLst>
                                          <p:attrName>ppt_x</p:attrName>
                                        </p:attrNameLst>
                                      </p:cBhvr>
                                      <p:tavLst>
                                        <p:tav tm="0">
                                          <p:val>
                                            <p:strVal val="#ppt_x-.2"/>
                                          </p:val>
                                        </p:tav>
                                        <p:tav tm="100000">
                                          <p:val>
                                            <p:strVal val="#ppt_x"/>
                                          </p:val>
                                        </p:tav>
                                      </p:tavLst>
                                    </p:anim>
                                    <p:anim calcmode="lin" valueType="num">
                                      <p:cBhvr>
                                        <p:cTn id="20" dur="3000" fill="hold"/>
                                        <p:tgtEl>
                                          <p:spTgt spid="4">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3000"/>
                                        <p:tgtEl>
                                          <p:spTgt spid="4">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p:cTn id="26" dur="3000" fill="hold"/>
                                        <p:tgtEl>
                                          <p:spTgt spid="4">
                                            <p:txEl>
                                              <p:pRg st="2" end="2"/>
                                            </p:txEl>
                                          </p:spTgt>
                                        </p:tgtEl>
                                        <p:attrNameLst>
                                          <p:attrName>ppt_x</p:attrName>
                                        </p:attrNameLst>
                                      </p:cBhvr>
                                      <p:tavLst>
                                        <p:tav tm="0">
                                          <p:val>
                                            <p:strVal val="#ppt_x-.2"/>
                                          </p:val>
                                        </p:tav>
                                        <p:tav tm="100000">
                                          <p:val>
                                            <p:strVal val="#ppt_x"/>
                                          </p:val>
                                        </p:tav>
                                      </p:tavLst>
                                    </p:anim>
                                    <p:anim calcmode="lin" valueType="num">
                                      <p:cBhvr>
                                        <p:cTn id="27" dur="3000" fill="hold"/>
                                        <p:tgtEl>
                                          <p:spTgt spid="4">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30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p:cTn id="33" dur="3000" fill="hold"/>
                                        <p:tgtEl>
                                          <p:spTgt spid="4">
                                            <p:txEl>
                                              <p:pRg st="3" end="3"/>
                                            </p:txEl>
                                          </p:spTgt>
                                        </p:tgtEl>
                                        <p:attrNameLst>
                                          <p:attrName>ppt_x</p:attrName>
                                        </p:attrNameLst>
                                      </p:cBhvr>
                                      <p:tavLst>
                                        <p:tav tm="0">
                                          <p:val>
                                            <p:strVal val="#ppt_x-.2"/>
                                          </p:val>
                                        </p:tav>
                                        <p:tav tm="100000">
                                          <p:val>
                                            <p:strVal val="#ppt_x"/>
                                          </p:val>
                                        </p:tav>
                                      </p:tavLst>
                                    </p:anim>
                                    <p:anim calcmode="lin" valueType="num">
                                      <p:cBhvr>
                                        <p:cTn id="34" dur="3000" fill="hold"/>
                                        <p:tgtEl>
                                          <p:spTgt spid="4">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5" dur="3000"/>
                                        <p:tgtEl>
                                          <p:spTgt spid="4">
                                            <p:txEl>
                                              <p:pRg st="3" end="3"/>
                                            </p:txEl>
                                          </p:spTgt>
                                        </p:tgtEl>
                                      </p:cBhvr>
                                    </p:animEffect>
                                  </p:childTnLst>
                                </p:cTn>
                              </p:par>
                            </p:childTnLst>
                          </p:cTn>
                        </p:par>
                        <p:par>
                          <p:cTn id="36" fill="hold">
                            <p:stCondLst>
                              <p:cond delay="3000"/>
                            </p:stCondLst>
                            <p:childTnLst>
                              <p:par>
                                <p:cTn id="37" presetID="29" presetClass="entr" presetSubtype="0" fill="hold" nodeType="after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anim calcmode="lin" valueType="num">
                                      <p:cBhvr>
                                        <p:cTn id="39" dur="3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40" dur="3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41" dur="3000"/>
                                        <p:tgtEl>
                                          <p:spTgt spid="6">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nodeType="clickEffect">
                                  <p:stCondLst>
                                    <p:cond delay="0"/>
                                  </p:stCondLst>
                                  <p:childTnLst>
                                    <p:set>
                                      <p:cBhvr>
                                        <p:cTn id="45" dur="1" fill="hold">
                                          <p:stCondLst>
                                            <p:cond delay="0"/>
                                          </p:stCondLst>
                                        </p:cTn>
                                        <p:tgtEl>
                                          <p:spTgt spid="6">
                                            <p:txEl>
                                              <p:pRg st="1" end="1"/>
                                            </p:txEl>
                                          </p:spTgt>
                                        </p:tgtEl>
                                        <p:attrNameLst>
                                          <p:attrName>style.visibility</p:attrName>
                                        </p:attrNameLst>
                                      </p:cBhvr>
                                      <p:to>
                                        <p:strVal val="visible"/>
                                      </p:to>
                                    </p:set>
                                    <p:anim calcmode="lin" valueType="num">
                                      <p:cBhvr>
                                        <p:cTn id="46" dur="3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47" dur="3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8" dur="30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7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434" y="332656"/>
            <a:ext cx="4433590" cy="520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5363" name="Rectangle 2"/>
          <p:cNvSpPr>
            <a:spLocks noChangeArrowheads="1"/>
          </p:cNvSpPr>
          <p:nvPr/>
        </p:nvSpPr>
        <p:spPr bwMode="auto">
          <a:xfrm>
            <a:off x="354434" y="5661248"/>
            <a:ext cx="3995737"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ctr">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FFFFFF"/>
              </a:buClr>
              <a:buSzPct val="100000"/>
              <a:buFont typeface="Arial" panose="020B0604020202020204" pitchFamily="34"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eaLnBrk="1" hangingPunct="1">
              <a:lnSpc>
                <a:spcPct val="100000"/>
              </a:lnSpc>
              <a:buFont typeface="Tahoma" panose="020B0604030504040204" pitchFamily="34" charset="0"/>
              <a:buNone/>
            </a:pPr>
            <a:r>
              <a:rPr lang="en-GB" altLang="ru-RU" sz="2400" b="1" dirty="0" err="1">
                <a:solidFill>
                  <a:srgbClr val="FF0000"/>
                </a:solidFill>
                <a:latin typeface="Tahoma" panose="020B0604030504040204" pitchFamily="34" charset="0"/>
              </a:rPr>
              <a:t>Рис</a:t>
            </a:r>
            <a:r>
              <a:rPr lang="en-GB" altLang="ru-RU" sz="2400" b="1" dirty="0">
                <a:solidFill>
                  <a:srgbClr val="FF0000"/>
                </a:solidFill>
                <a:latin typeface="Tahoma" panose="020B0604030504040204" pitchFamily="34" charset="0"/>
              </a:rPr>
              <a:t>. </a:t>
            </a:r>
            <a:r>
              <a:rPr lang="en-GB" altLang="ru-RU" sz="2400" b="1" dirty="0" smtClean="0">
                <a:solidFill>
                  <a:srgbClr val="FF0000"/>
                </a:solidFill>
                <a:latin typeface="Tahoma" panose="020B0604030504040204" pitchFamily="34" charset="0"/>
              </a:rPr>
              <a:t>5</a:t>
            </a:r>
            <a:r>
              <a:rPr lang="en-GB" altLang="ru-RU" sz="2400" b="1" dirty="0">
                <a:solidFill>
                  <a:srgbClr val="FF0000"/>
                </a:solidFill>
                <a:latin typeface="Tahoma" panose="020B0604030504040204" pitchFamily="34" charset="0"/>
              </a:rPr>
              <a:t>. </a:t>
            </a:r>
            <a:r>
              <a:rPr lang="en-GB" altLang="ru-RU" sz="2400" b="1" dirty="0" err="1">
                <a:solidFill>
                  <a:srgbClr val="0000D0"/>
                </a:solidFill>
                <a:latin typeface="Tahoma" panose="020B0604030504040204" pitchFamily="34" charset="0"/>
              </a:rPr>
              <a:t>Напряжения</a:t>
            </a:r>
            <a:r>
              <a:rPr lang="en-GB" altLang="ru-RU" sz="2400" b="1" dirty="0">
                <a:solidFill>
                  <a:srgbClr val="0000D0"/>
                </a:solidFill>
                <a:latin typeface="Tahoma" panose="020B0604030504040204" pitchFamily="34" charset="0"/>
              </a:rPr>
              <a:t> в </a:t>
            </a:r>
            <a:r>
              <a:rPr lang="en-GB" altLang="ru-RU" sz="2400" b="1" dirty="0" err="1">
                <a:solidFill>
                  <a:srgbClr val="0000D0"/>
                </a:solidFill>
                <a:latin typeface="Tahoma" panose="020B0604030504040204" pitchFamily="34" charset="0"/>
              </a:rPr>
              <a:t>заклёпочном</a:t>
            </a:r>
            <a:r>
              <a:rPr lang="en-GB" altLang="ru-RU" sz="2400" b="1" dirty="0">
                <a:solidFill>
                  <a:srgbClr val="0000D0"/>
                </a:solidFill>
                <a:latin typeface="Tahoma" panose="020B0604030504040204" pitchFamily="34" charset="0"/>
              </a:rPr>
              <a:t> </a:t>
            </a:r>
            <a:r>
              <a:rPr lang="en-GB" altLang="ru-RU" sz="2400" b="1" dirty="0" err="1">
                <a:solidFill>
                  <a:srgbClr val="0000D0"/>
                </a:solidFill>
                <a:latin typeface="Tahoma" panose="020B0604030504040204" pitchFamily="34" charset="0"/>
              </a:rPr>
              <a:t>шве</a:t>
            </a:r>
            <a:r>
              <a:rPr lang="en-GB" altLang="ru-RU" dirty="0">
                <a:solidFill>
                  <a:srgbClr val="0000D0"/>
                </a:solidFill>
                <a:latin typeface="Tahoma" panose="020B0604030504040204" pitchFamily="34" charset="0"/>
              </a:rPr>
              <a:t> </a:t>
            </a:r>
          </a:p>
        </p:txBody>
      </p:sp>
      <p:sp>
        <p:nvSpPr>
          <p:cNvPr id="15365" name="Rectangle 4"/>
          <p:cNvSpPr>
            <a:spLocks noChangeArrowheads="1"/>
          </p:cNvSpPr>
          <p:nvPr/>
        </p:nvSpPr>
        <p:spPr bwMode="auto">
          <a:xfrm>
            <a:off x="4932040" y="646488"/>
            <a:ext cx="4103885" cy="4895828"/>
          </a:xfrm>
          <a:prstGeom prst="rect">
            <a:avLst/>
          </a:prstGeom>
          <a:solidFill>
            <a:srgbClr val="FFFFCC"/>
          </a:solidFill>
          <a:ln w="9525">
            <a:noFill/>
            <a:round/>
            <a:headEnd/>
            <a:tailEnd/>
          </a:ln>
        </p:spPr>
        <p:txBody>
          <a:bodyPr wrap="square" lIns="90000" tIns="46800" rIns="90000" bIns="46800" anchor="ctr">
            <a:spAutoFit/>
          </a:bodyPr>
          <a:lstStyle>
            <a:lvl1pPr marL="341313" indent="-341313"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1pPr>
            <a:lvl2pPr marL="742950" indent="-28575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2pPr>
            <a:lvl3pPr marL="1143000" indent="-2286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3pPr>
            <a:lvl4pPr marL="1600200" indent="-2286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4pPr>
            <a:lvl5pPr marL="2057400" indent="-228600" eaLnBrk="0" hangingPunc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5pPr>
            <a:lvl6pPr marL="2514600" indent="-228600" defTabSz="449263" eaLnBrk="0" fontAlgn="base" hangingPunct="0">
              <a:lnSpc>
                <a:spcPct val="93000"/>
              </a:lnSpc>
              <a:spcBef>
                <a:spcPct val="0"/>
              </a:spcBef>
              <a:spcAft>
                <a:spcPct val="0"/>
              </a:spcAft>
              <a:buClr>
                <a:srgbClr val="FFFFFF"/>
              </a:buClr>
              <a:buSzPct val="100000"/>
              <a:buFont typeface="Arial" panose="020B0604020202020204" pitchFamily="34"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6pPr>
            <a:lvl7pPr marL="2971800" indent="-228600" defTabSz="449263" eaLnBrk="0" fontAlgn="base" hangingPunct="0">
              <a:lnSpc>
                <a:spcPct val="93000"/>
              </a:lnSpc>
              <a:spcBef>
                <a:spcPct val="0"/>
              </a:spcBef>
              <a:spcAft>
                <a:spcPct val="0"/>
              </a:spcAft>
              <a:buClr>
                <a:srgbClr val="FFFFFF"/>
              </a:buClr>
              <a:buSzPct val="100000"/>
              <a:buFont typeface="Arial" panose="020B0604020202020204" pitchFamily="34"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7pPr>
            <a:lvl8pPr marL="3429000" indent="-228600" defTabSz="449263" eaLnBrk="0" fontAlgn="base" hangingPunct="0">
              <a:lnSpc>
                <a:spcPct val="93000"/>
              </a:lnSpc>
              <a:spcBef>
                <a:spcPct val="0"/>
              </a:spcBef>
              <a:spcAft>
                <a:spcPct val="0"/>
              </a:spcAft>
              <a:buClr>
                <a:srgbClr val="FFFFFF"/>
              </a:buClr>
              <a:buSzPct val="100000"/>
              <a:buFont typeface="Arial" panose="020B0604020202020204" pitchFamily="34"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8pPr>
            <a:lvl9pPr marL="3886200" indent="-228600" defTabSz="449263" eaLnBrk="0" fontAlgn="base" hangingPunct="0">
              <a:lnSpc>
                <a:spcPct val="93000"/>
              </a:lnSpc>
              <a:spcBef>
                <a:spcPct val="0"/>
              </a:spcBef>
              <a:spcAft>
                <a:spcPct val="0"/>
              </a:spcAft>
              <a:buClr>
                <a:srgbClr val="FFFFFF"/>
              </a:buClr>
              <a:buSzPct val="100000"/>
              <a:buFont typeface="Arial" panose="020B0604020202020204" pitchFamily="34" charset="0"/>
              <a:tabLst>
                <a:tab pos="341313" algn="l"/>
                <a:tab pos="1255713" algn="l"/>
                <a:tab pos="2170113" algn="l"/>
                <a:tab pos="3084513" algn="l"/>
                <a:tab pos="3998913" algn="l"/>
                <a:tab pos="4913313" algn="l"/>
                <a:tab pos="5827713" algn="l"/>
                <a:tab pos="6742113" algn="l"/>
                <a:tab pos="7656513" algn="l"/>
                <a:tab pos="8570913" algn="l"/>
                <a:tab pos="9485313" algn="l"/>
                <a:tab pos="10399713" algn="l"/>
              </a:tabLst>
              <a:defRPr>
                <a:solidFill>
                  <a:schemeClr val="bg1"/>
                </a:solidFill>
                <a:latin typeface="Arial" panose="020B0604020202020204" pitchFamily="34" charset="0"/>
                <a:ea typeface="Lucida Sans Unicode" panose="020B0602030504020204" pitchFamily="34" charset="0"/>
                <a:cs typeface="Lucida Sans Unicode" panose="020B0602030504020204" pitchFamily="34" charset="0"/>
              </a:defRPr>
            </a:lvl9pPr>
          </a:lstStyle>
          <a:p>
            <a:pPr algn="ctr" eaLnBrk="1" hangingPunct="1">
              <a:lnSpc>
                <a:spcPct val="100000"/>
              </a:lnSpc>
              <a:buFont typeface="Tahoma" panose="020B0604030504040204" pitchFamily="34" charset="0"/>
              <a:buNone/>
            </a:pPr>
            <a:r>
              <a:rPr lang="en-GB" altLang="ru-RU" sz="2400" b="1" dirty="0">
                <a:solidFill>
                  <a:srgbClr val="C00000"/>
                </a:solidFill>
                <a:latin typeface="Tahoma" panose="020B0604030504040204" pitchFamily="34" charset="0"/>
              </a:rPr>
              <a:t>4 </a:t>
            </a:r>
            <a:r>
              <a:rPr lang="en-GB" altLang="ru-RU" sz="2400" b="1" dirty="0" err="1">
                <a:solidFill>
                  <a:srgbClr val="C00000"/>
                </a:solidFill>
                <a:latin typeface="Tahoma" panose="020B0604030504040204" pitchFamily="34" charset="0"/>
              </a:rPr>
              <a:t>вида</a:t>
            </a:r>
            <a:r>
              <a:rPr lang="en-GB" altLang="ru-RU" sz="2400" b="1" dirty="0">
                <a:solidFill>
                  <a:srgbClr val="C00000"/>
                </a:solidFill>
                <a:latin typeface="Tahoma" panose="020B0604030504040204" pitchFamily="34" charset="0"/>
              </a:rPr>
              <a:t> </a:t>
            </a:r>
            <a:r>
              <a:rPr lang="en-GB" altLang="ru-RU" sz="2400" b="1" dirty="0" err="1">
                <a:solidFill>
                  <a:srgbClr val="C00000"/>
                </a:solidFill>
                <a:latin typeface="Tahoma" panose="020B0604030504040204" pitchFamily="34" charset="0"/>
              </a:rPr>
              <a:t>возможных</a:t>
            </a:r>
            <a:r>
              <a:rPr lang="en-GB" altLang="ru-RU" sz="2400" b="1" dirty="0">
                <a:solidFill>
                  <a:srgbClr val="C00000"/>
                </a:solidFill>
                <a:latin typeface="Tahoma" panose="020B0604030504040204" pitchFamily="34" charset="0"/>
              </a:rPr>
              <a:t> </a:t>
            </a:r>
            <a:r>
              <a:rPr lang="en-GB" altLang="ru-RU" sz="2400" b="1" dirty="0" err="1">
                <a:solidFill>
                  <a:srgbClr val="C00000"/>
                </a:solidFill>
                <a:latin typeface="Tahoma" panose="020B0604030504040204" pitchFamily="34" charset="0"/>
              </a:rPr>
              <a:t>разрушений</a:t>
            </a:r>
            <a:r>
              <a:rPr lang="en-GB" altLang="ru-RU" sz="2400" b="1" dirty="0">
                <a:solidFill>
                  <a:srgbClr val="C00000"/>
                </a:solidFill>
                <a:latin typeface="Tahoma" panose="020B0604030504040204" pitchFamily="34" charset="0"/>
              </a:rPr>
              <a:t> </a:t>
            </a:r>
            <a:r>
              <a:rPr lang="en-GB" altLang="ru-RU" sz="2400" b="1" dirty="0" err="1">
                <a:solidFill>
                  <a:srgbClr val="C00000"/>
                </a:solidFill>
                <a:latin typeface="Tahoma" panose="020B0604030504040204" pitchFamily="34" charset="0"/>
              </a:rPr>
              <a:t>заклёпочного</a:t>
            </a:r>
            <a:r>
              <a:rPr lang="en-GB" altLang="ru-RU" sz="2400" b="1" dirty="0">
                <a:solidFill>
                  <a:srgbClr val="C00000"/>
                </a:solidFill>
                <a:latin typeface="Tahoma" panose="020B0604030504040204" pitchFamily="34" charset="0"/>
              </a:rPr>
              <a:t> </a:t>
            </a:r>
            <a:r>
              <a:rPr lang="en-GB" altLang="ru-RU" sz="2400" b="1" dirty="0" err="1">
                <a:solidFill>
                  <a:srgbClr val="C00000"/>
                </a:solidFill>
                <a:latin typeface="Tahoma" panose="020B0604030504040204" pitchFamily="34" charset="0"/>
              </a:rPr>
              <a:t>шва</a:t>
            </a:r>
            <a:r>
              <a:rPr lang="en-GB" altLang="ru-RU" sz="2400" b="1" dirty="0">
                <a:solidFill>
                  <a:srgbClr val="C00000"/>
                </a:solidFill>
                <a:latin typeface="Tahoma" panose="020B0604030504040204" pitchFamily="34" charset="0"/>
              </a:rPr>
              <a:t>:</a:t>
            </a:r>
          </a:p>
          <a:p>
            <a:pPr eaLnBrk="1" hangingPunct="1">
              <a:lnSpc>
                <a:spcPct val="100000"/>
              </a:lnSpc>
              <a:buClr>
                <a:srgbClr val="0000CC"/>
              </a:buClr>
              <a:buFont typeface="Tahoma" panose="020B0604030504040204" pitchFamily="34" charset="0"/>
              <a:buAutoNum type="arabicParenR"/>
            </a:pPr>
            <a:r>
              <a:rPr lang="ru-RU" altLang="ru-RU" sz="2400" b="1" i="1" dirty="0" smtClean="0">
                <a:solidFill>
                  <a:schemeClr val="tx1"/>
                </a:solidFill>
                <a:latin typeface="Tahoma" panose="020B0604030504040204" pitchFamily="34" charset="0"/>
              </a:rPr>
              <a:t> </a:t>
            </a:r>
            <a:r>
              <a:rPr lang="en-GB" altLang="ru-RU" sz="2400" b="1" i="1" dirty="0" err="1" smtClean="0">
                <a:solidFill>
                  <a:srgbClr val="FF0000"/>
                </a:solidFill>
                <a:latin typeface="Tahoma" panose="020B0604030504040204" pitchFamily="34" charset="0"/>
              </a:rPr>
              <a:t>срез</a:t>
            </a:r>
            <a:r>
              <a:rPr lang="en-GB" altLang="ru-RU" sz="2400" dirty="0" smtClean="0">
                <a:solidFill>
                  <a:schemeClr val="tx1"/>
                </a:solidFill>
                <a:latin typeface="Tahoma" panose="020B0604030504040204" pitchFamily="34" charset="0"/>
              </a:rPr>
              <a:t> </a:t>
            </a:r>
            <a:r>
              <a:rPr lang="en-GB" altLang="ru-RU" sz="2400" dirty="0" err="1">
                <a:solidFill>
                  <a:schemeClr val="tx1"/>
                </a:solidFill>
                <a:latin typeface="Tahoma" panose="020B0604030504040204" pitchFamily="34" charset="0"/>
              </a:rPr>
              <a:t>заклёпки</a:t>
            </a:r>
            <a:r>
              <a:rPr lang="en-GB" altLang="ru-RU" sz="2400" dirty="0">
                <a:solidFill>
                  <a:schemeClr val="tx1"/>
                </a:solidFill>
                <a:latin typeface="Tahoma" panose="020B0604030504040204" pitchFamily="34" charset="0"/>
              </a:rPr>
              <a:t>;</a:t>
            </a:r>
          </a:p>
          <a:p>
            <a:pPr eaLnBrk="1" hangingPunct="1">
              <a:lnSpc>
                <a:spcPct val="100000"/>
              </a:lnSpc>
              <a:buClr>
                <a:srgbClr val="0000CC"/>
              </a:buClr>
              <a:buFont typeface="Tahoma" panose="020B0604030504040204" pitchFamily="34" charset="0"/>
              <a:buAutoNum type="arabicParenR"/>
            </a:pPr>
            <a:r>
              <a:rPr lang="ru-RU" altLang="ru-RU" sz="2400" b="1" i="1" dirty="0" smtClean="0">
                <a:solidFill>
                  <a:schemeClr val="tx1"/>
                </a:solidFill>
                <a:latin typeface="Tahoma" panose="020B0604030504040204" pitchFamily="34" charset="0"/>
              </a:rPr>
              <a:t> </a:t>
            </a:r>
            <a:r>
              <a:rPr lang="en-GB" altLang="ru-RU" sz="2400" b="1" i="1" dirty="0" err="1" smtClean="0">
                <a:solidFill>
                  <a:srgbClr val="FF0000"/>
                </a:solidFill>
                <a:latin typeface="Tahoma" panose="020B0604030504040204" pitchFamily="34" charset="0"/>
              </a:rPr>
              <a:t>смятие</a:t>
            </a:r>
            <a:r>
              <a:rPr lang="en-GB" altLang="ru-RU" sz="2400" dirty="0" smtClean="0">
                <a:solidFill>
                  <a:srgbClr val="FF0000"/>
                </a:solidFill>
                <a:latin typeface="Tahoma" panose="020B0604030504040204" pitchFamily="34" charset="0"/>
              </a:rPr>
              <a:t> </a:t>
            </a:r>
            <a:r>
              <a:rPr lang="en-GB" altLang="ru-RU" sz="2400" dirty="0" err="1">
                <a:solidFill>
                  <a:schemeClr val="tx1"/>
                </a:solidFill>
                <a:latin typeface="Tahoma" panose="020B0604030504040204" pitchFamily="34" charset="0"/>
              </a:rPr>
              <a:t>заклёпки</a:t>
            </a:r>
            <a:r>
              <a:rPr lang="en-GB" altLang="ru-RU" sz="2400" dirty="0">
                <a:solidFill>
                  <a:schemeClr val="tx1"/>
                </a:solidFill>
                <a:latin typeface="Tahoma" panose="020B0604030504040204" pitchFamily="34" charset="0"/>
              </a:rPr>
              <a:t> или </a:t>
            </a:r>
            <a:r>
              <a:rPr lang="en-GB" altLang="ru-RU" sz="2400" dirty="0" err="1">
                <a:solidFill>
                  <a:schemeClr val="tx1"/>
                </a:solidFill>
                <a:latin typeface="Tahoma" panose="020B0604030504040204" pitchFamily="34" charset="0"/>
              </a:rPr>
              <a:t>соединяемых</a:t>
            </a:r>
            <a:r>
              <a:rPr lang="en-GB" altLang="ru-RU" sz="2400" dirty="0">
                <a:solidFill>
                  <a:schemeClr val="tx1"/>
                </a:solidFill>
                <a:latin typeface="Tahoma" panose="020B0604030504040204" pitchFamily="34" charset="0"/>
              </a:rPr>
              <a:t> деталей;</a:t>
            </a:r>
          </a:p>
          <a:p>
            <a:pPr eaLnBrk="1" hangingPunct="1">
              <a:lnSpc>
                <a:spcPct val="100000"/>
              </a:lnSpc>
              <a:buClr>
                <a:srgbClr val="0000CC"/>
              </a:buClr>
              <a:buFont typeface="Tahoma" panose="020B0604030504040204" pitchFamily="34" charset="0"/>
              <a:buAutoNum type="arabicParenR"/>
            </a:pPr>
            <a:r>
              <a:rPr lang="ru-RU" altLang="ru-RU" sz="2400" b="1" i="1" dirty="0" smtClean="0">
                <a:solidFill>
                  <a:schemeClr val="tx1"/>
                </a:solidFill>
                <a:latin typeface="Tahoma" panose="020B0604030504040204" pitchFamily="34" charset="0"/>
              </a:rPr>
              <a:t> </a:t>
            </a:r>
            <a:r>
              <a:rPr lang="en-GB" altLang="ru-RU" sz="2400" b="1" i="1" dirty="0" err="1" smtClean="0">
                <a:solidFill>
                  <a:srgbClr val="FF0000"/>
                </a:solidFill>
                <a:latin typeface="Tahoma" panose="020B0604030504040204" pitchFamily="34" charset="0"/>
              </a:rPr>
              <a:t>срез</a:t>
            </a:r>
            <a:r>
              <a:rPr lang="en-GB" altLang="ru-RU" sz="2400" dirty="0" smtClean="0">
                <a:solidFill>
                  <a:schemeClr val="tx1"/>
                </a:solidFill>
                <a:latin typeface="Tahoma" panose="020B0604030504040204" pitchFamily="34" charset="0"/>
              </a:rPr>
              <a:t> </a:t>
            </a:r>
            <a:r>
              <a:rPr lang="en-GB" altLang="ru-RU" sz="2400" dirty="0" err="1">
                <a:solidFill>
                  <a:schemeClr val="tx1"/>
                </a:solidFill>
                <a:latin typeface="Tahoma" panose="020B0604030504040204" pitchFamily="34" charset="0"/>
              </a:rPr>
              <a:t>соединяемых</a:t>
            </a:r>
            <a:r>
              <a:rPr lang="en-GB" altLang="ru-RU" sz="2400" dirty="0">
                <a:solidFill>
                  <a:schemeClr val="tx1"/>
                </a:solidFill>
                <a:latin typeface="Tahoma" panose="020B0604030504040204" pitchFamily="34" charset="0"/>
              </a:rPr>
              <a:t> деталей;</a:t>
            </a:r>
          </a:p>
          <a:p>
            <a:pPr eaLnBrk="1" hangingPunct="1">
              <a:lnSpc>
                <a:spcPct val="100000"/>
              </a:lnSpc>
              <a:buClr>
                <a:srgbClr val="0000CC"/>
              </a:buClr>
              <a:buFont typeface="Tahoma" panose="020B0604030504040204" pitchFamily="34" charset="0"/>
              <a:buAutoNum type="arabicParenR"/>
            </a:pPr>
            <a:r>
              <a:rPr lang="ru-RU" altLang="ru-RU" sz="2400" b="1" i="1" dirty="0" smtClean="0">
                <a:solidFill>
                  <a:schemeClr val="tx1"/>
                </a:solidFill>
                <a:latin typeface="Tahoma" panose="020B0604030504040204" pitchFamily="34" charset="0"/>
              </a:rPr>
              <a:t> </a:t>
            </a:r>
            <a:r>
              <a:rPr lang="en-GB" altLang="ru-RU" sz="2400" b="1" i="1" dirty="0" err="1" smtClean="0">
                <a:solidFill>
                  <a:srgbClr val="FF0000"/>
                </a:solidFill>
                <a:latin typeface="Tahoma" panose="020B0604030504040204" pitchFamily="34" charset="0"/>
              </a:rPr>
              <a:t>обрыв</a:t>
            </a:r>
            <a:r>
              <a:rPr lang="en-GB" altLang="ru-RU" sz="2400" dirty="0" smtClean="0">
                <a:solidFill>
                  <a:schemeClr val="tx1"/>
                </a:solidFill>
                <a:latin typeface="Tahoma" panose="020B0604030504040204" pitchFamily="34" charset="0"/>
              </a:rPr>
              <a:t> </a:t>
            </a:r>
            <a:r>
              <a:rPr lang="en-GB" altLang="ru-RU" sz="2400" dirty="0" err="1">
                <a:solidFill>
                  <a:schemeClr val="tx1"/>
                </a:solidFill>
                <a:latin typeface="Tahoma" panose="020B0604030504040204" pitchFamily="34" charset="0"/>
              </a:rPr>
              <a:t>соединяемых</a:t>
            </a:r>
            <a:r>
              <a:rPr lang="en-GB" altLang="ru-RU" sz="2400" dirty="0">
                <a:solidFill>
                  <a:schemeClr val="tx1"/>
                </a:solidFill>
                <a:latin typeface="Tahoma" panose="020B0604030504040204" pitchFamily="34" charset="0"/>
              </a:rPr>
              <a:t> деталей по </a:t>
            </a:r>
            <a:r>
              <a:rPr lang="en-GB" altLang="ru-RU" sz="2400" dirty="0" err="1">
                <a:solidFill>
                  <a:schemeClr val="tx1"/>
                </a:solidFill>
                <a:latin typeface="Tahoma" panose="020B0604030504040204" pitchFamily="34" charset="0"/>
              </a:rPr>
              <a:t>сечению</a:t>
            </a:r>
            <a:r>
              <a:rPr lang="en-GB" altLang="ru-RU" sz="2400" dirty="0">
                <a:solidFill>
                  <a:schemeClr val="tx1"/>
                </a:solidFill>
                <a:latin typeface="Tahoma" panose="020B0604030504040204" pitchFamily="34" charset="0"/>
              </a:rPr>
              <a:t>, </a:t>
            </a:r>
            <a:r>
              <a:rPr lang="en-GB" altLang="ru-RU" sz="2400" dirty="0" err="1">
                <a:solidFill>
                  <a:schemeClr val="tx1"/>
                </a:solidFill>
                <a:latin typeface="Tahoma" panose="020B0604030504040204" pitchFamily="34" charset="0"/>
              </a:rPr>
              <a:t>ослабленному</a:t>
            </a:r>
            <a:r>
              <a:rPr lang="en-GB" altLang="ru-RU" sz="2400" dirty="0">
                <a:solidFill>
                  <a:schemeClr val="tx1"/>
                </a:solidFill>
                <a:latin typeface="Tahoma" panose="020B0604030504040204" pitchFamily="34" charset="0"/>
              </a:rPr>
              <a:t> </a:t>
            </a:r>
            <a:r>
              <a:rPr lang="en-GB" altLang="ru-RU" sz="2400" dirty="0" err="1">
                <a:solidFill>
                  <a:schemeClr val="tx1"/>
                </a:solidFill>
                <a:latin typeface="Tahoma" panose="020B0604030504040204" pitchFamily="34" charset="0"/>
              </a:rPr>
              <a:t>отверстиями</a:t>
            </a:r>
            <a:r>
              <a:rPr lang="en-GB" altLang="ru-RU" sz="2400" dirty="0">
                <a:solidFill>
                  <a:schemeClr val="tx1"/>
                </a:solidFill>
                <a:latin typeface="Tahoma" panose="020B0604030504040204" pitchFamily="34" charset="0"/>
              </a:rPr>
              <a:t> для </a:t>
            </a:r>
            <a:r>
              <a:rPr lang="en-GB" altLang="ru-RU" sz="2400" dirty="0" err="1">
                <a:solidFill>
                  <a:schemeClr val="tx1"/>
                </a:solidFill>
                <a:latin typeface="Tahoma" panose="020B0604030504040204" pitchFamily="34" charset="0"/>
              </a:rPr>
              <a:t>установки</a:t>
            </a:r>
            <a:r>
              <a:rPr lang="en-GB" altLang="ru-RU" sz="2400" dirty="0">
                <a:solidFill>
                  <a:schemeClr val="tx1"/>
                </a:solidFill>
                <a:latin typeface="Tahoma" panose="020B0604030504040204" pitchFamily="34" charset="0"/>
              </a:rPr>
              <a:t> </a:t>
            </a:r>
            <a:r>
              <a:rPr lang="en-GB" altLang="ru-RU" sz="2400" dirty="0" err="1">
                <a:solidFill>
                  <a:schemeClr val="tx1"/>
                </a:solidFill>
                <a:latin typeface="Tahoma" panose="020B0604030504040204" pitchFamily="34" charset="0"/>
              </a:rPr>
              <a:t>заклепок</a:t>
            </a:r>
            <a:r>
              <a:rPr lang="en-GB" altLang="ru-RU" sz="2400" dirty="0">
                <a:solidFill>
                  <a:schemeClr val="tx1"/>
                </a:solidFill>
                <a:latin typeface="Tahoma" panose="020B0604030504040204" pitchFamily="34" charset="0"/>
              </a:rPr>
              <a:t>;</a:t>
            </a:r>
          </a:p>
        </p:txBody>
      </p:sp>
    </p:spTree>
    <p:extLst>
      <p:ext uri="{BB962C8B-B14F-4D97-AF65-F5344CB8AC3E}">
        <p14:creationId xmlns:p14="http://schemas.microsoft.com/office/powerpoint/2010/main" val="33084961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8100" y="2600325"/>
            <a:ext cx="6400800" cy="2286000"/>
          </a:xfrm>
        </p:spPr>
        <p:txBody>
          <a:bodyPr/>
          <a:lstStyle/>
          <a:p>
            <a:pPr>
              <a:defRPr/>
            </a:pPr>
            <a:endParaRPr lang="ru-RU" dirty="0"/>
          </a:p>
        </p:txBody>
      </p:sp>
      <p:pic>
        <p:nvPicPr>
          <p:cNvPr id="26628" name="Рисунок 3" descr="http://teacher.3xy.com.cn/sxyAdminData/images/resource/jpg/200805/20080528150033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CFFCC"/>
          </a:solidFill>
          <a:ln w="76200">
            <a:solidFill>
              <a:srgbClr val="FF0000"/>
            </a:solidFill>
          </a:ln>
          <a:extLst/>
        </p:spPr>
      </p:pic>
      <p:sp>
        <p:nvSpPr>
          <p:cNvPr id="5" name="TextBox 4"/>
          <p:cNvSpPr txBox="1"/>
          <p:nvPr/>
        </p:nvSpPr>
        <p:spPr>
          <a:xfrm>
            <a:off x="3275856" y="1736812"/>
            <a:ext cx="5292588" cy="3476327"/>
          </a:xfrm>
          <a:prstGeom prst="doubleWave">
            <a:avLst>
              <a:gd name="adj1" fmla="val 6250"/>
              <a:gd name="adj2" fmla="val -188"/>
            </a:avLst>
          </a:prstGeom>
          <a:solidFill>
            <a:srgbClr val="FFFF00"/>
          </a:solidFill>
          <a:ln w="57150">
            <a:solidFill>
              <a:srgbClr val="FF0000"/>
            </a:solidFill>
          </a:ln>
        </p:spPr>
        <p:txBody>
          <a:bodyPr wrap="square">
            <a:spAutoFit/>
          </a:bodyPr>
          <a:lstStyle/>
          <a:p>
            <a:pPr algn="ctr">
              <a:defRPr/>
            </a:pPr>
            <a:endParaRPr lang="en-US" sz="1600" b="1" dirty="0" smtClean="0">
              <a:solidFill>
                <a:srgbClr val="FF0000"/>
              </a:solidFill>
              <a:latin typeface="Times New Roman" pitchFamily="18" charset="0"/>
              <a:cs typeface="Times New Roman" pitchFamily="18" charset="0"/>
            </a:endParaRPr>
          </a:p>
          <a:p>
            <a:pPr algn="ctr">
              <a:defRPr/>
            </a:pP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4</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4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Инструменты и приспособления для клёпки</a:t>
            </a:r>
            <a:endParaRPr lang="en-US"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endParaRPr lang="ru-RU" sz="1600" b="1" dirty="0">
              <a:solidFill>
                <a:srgbClr val="0000FF"/>
              </a:solidFill>
            </a:endParaRPr>
          </a:p>
        </p:txBody>
      </p:sp>
    </p:spTree>
    <p:extLst>
      <p:ext uri="{BB962C8B-B14F-4D97-AF65-F5344CB8AC3E}">
        <p14:creationId xmlns:p14="http://schemas.microsoft.com/office/powerpoint/2010/main" val="3849838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down)">
                                      <p:cBhvr>
                                        <p:cTn id="13" dur="580">
                                          <p:stCondLst>
                                            <p:cond delay="0"/>
                                          </p:stCondLst>
                                        </p:cTn>
                                        <p:tgtEl>
                                          <p:spTgt spid="5">
                                            <p:txEl>
                                              <p:pRg st="1" end="1"/>
                                            </p:txEl>
                                          </p:spTgt>
                                        </p:tgtEl>
                                      </p:cBhvr>
                                    </p:animEffect>
                                    <p:anim calcmode="lin" valueType="num">
                                      <p:cBhvr>
                                        <p:cTn id="1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xEl>
                                              <p:pRg st="1" end="1"/>
                                            </p:txEl>
                                          </p:spTgt>
                                        </p:tgtEl>
                                      </p:cBhvr>
                                      <p:to x="100000" y="60000"/>
                                    </p:animScale>
                                    <p:animScale>
                                      <p:cBhvr>
                                        <p:cTn id="20" dur="166" decel="50000">
                                          <p:stCondLst>
                                            <p:cond delay="676"/>
                                          </p:stCondLst>
                                        </p:cTn>
                                        <p:tgtEl>
                                          <p:spTgt spid="5">
                                            <p:txEl>
                                              <p:pRg st="1" end="1"/>
                                            </p:txEl>
                                          </p:spTgt>
                                        </p:tgtEl>
                                      </p:cBhvr>
                                      <p:to x="100000" y="100000"/>
                                    </p:animScale>
                                    <p:animScale>
                                      <p:cBhvr>
                                        <p:cTn id="21" dur="26">
                                          <p:stCondLst>
                                            <p:cond delay="1312"/>
                                          </p:stCondLst>
                                        </p:cTn>
                                        <p:tgtEl>
                                          <p:spTgt spid="5">
                                            <p:txEl>
                                              <p:pRg st="1" end="1"/>
                                            </p:txEl>
                                          </p:spTgt>
                                        </p:tgtEl>
                                      </p:cBhvr>
                                      <p:to x="100000" y="80000"/>
                                    </p:animScale>
                                    <p:animScale>
                                      <p:cBhvr>
                                        <p:cTn id="22" dur="166" decel="50000">
                                          <p:stCondLst>
                                            <p:cond delay="1338"/>
                                          </p:stCondLst>
                                        </p:cTn>
                                        <p:tgtEl>
                                          <p:spTgt spid="5">
                                            <p:txEl>
                                              <p:pRg st="1" end="1"/>
                                            </p:txEl>
                                          </p:spTgt>
                                        </p:tgtEl>
                                      </p:cBhvr>
                                      <p:to x="100000" y="100000"/>
                                    </p:animScale>
                                    <p:animScale>
                                      <p:cBhvr>
                                        <p:cTn id="23" dur="26">
                                          <p:stCondLst>
                                            <p:cond delay="1642"/>
                                          </p:stCondLst>
                                        </p:cTn>
                                        <p:tgtEl>
                                          <p:spTgt spid="5">
                                            <p:txEl>
                                              <p:pRg st="1" end="1"/>
                                            </p:txEl>
                                          </p:spTgt>
                                        </p:tgtEl>
                                      </p:cBhvr>
                                      <p:to x="100000" y="90000"/>
                                    </p:animScale>
                                    <p:animScale>
                                      <p:cBhvr>
                                        <p:cTn id="24" dur="166" decel="50000">
                                          <p:stCondLst>
                                            <p:cond delay="1668"/>
                                          </p:stCondLst>
                                        </p:cTn>
                                        <p:tgtEl>
                                          <p:spTgt spid="5">
                                            <p:txEl>
                                              <p:pRg st="1" end="1"/>
                                            </p:txEl>
                                          </p:spTgt>
                                        </p:tgtEl>
                                      </p:cBhvr>
                                      <p:to x="100000" y="100000"/>
                                    </p:animScale>
                                    <p:animScale>
                                      <p:cBhvr>
                                        <p:cTn id="25" dur="26">
                                          <p:stCondLst>
                                            <p:cond delay="1808"/>
                                          </p:stCondLst>
                                        </p:cTn>
                                        <p:tgtEl>
                                          <p:spTgt spid="5">
                                            <p:txEl>
                                              <p:pRg st="1" end="1"/>
                                            </p:txEl>
                                          </p:spTgt>
                                        </p:tgtEl>
                                      </p:cBhvr>
                                      <p:to x="100000" y="95000"/>
                                    </p:animScale>
                                    <p:animScale>
                                      <p:cBhvr>
                                        <p:cTn id="26" dur="166" decel="50000">
                                          <p:stCondLst>
                                            <p:cond delay="1834"/>
                                          </p:stCondLst>
                                        </p:cTn>
                                        <p:tgtEl>
                                          <p:spTgt spid="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15516" y="116632"/>
            <a:ext cx="8244916" cy="1371600"/>
          </a:xfrm>
        </p:spPr>
        <p:txBody>
          <a:bodyPr/>
          <a:lstStyle/>
          <a:p>
            <a:pPr algn="ctr"/>
            <a:r>
              <a:rPr lang="ru-RU" altLang="ru-RU" sz="3600" b="1" dirty="0">
                <a:solidFill>
                  <a:srgbClr val="C00000"/>
                </a:solidFill>
              </a:rPr>
              <a:t>Инструменты и приспособления для </a:t>
            </a:r>
            <a:r>
              <a:rPr lang="ru-RU" altLang="ru-RU" sz="3600" b="1" dirty="0" smtClean="0">
                <a:solidFill>
                  <a:srgbClr val="C00000"/>
                </a:solidFill>
              </a:rPr>
              <a:t>клёпки</a:t>
            </a:r>
            <a:endParaRPr lang="ru-RU" altLang="ru-RU" sz="3600" b="1" dirty="0">
              <a:solidFill>
                <a:srgbClr val="C00000"/>
              </a:solidFill>
            </a:endParaRPr>
          </a:p>
        </p:txBody>
      </p:sp>
      <p:sp>
        <p:nvSpPr>
          <p:cNvPr id="18435" name="Rectangle 3"/>
          <p:cNvSpPr>
            <a:spLocks noGrp="1" noChangeArrowheads="1"/>
          </p:cNvSpPr>
          <p:nvPr>
            <p:ph type="body" idx="1"/>
          </p:nvPr>
        </p:nvSpPr>
        <p:spPr>
          <a:xfrm>
            <a:off x="282704" y="2636912"/>
            <a:ext cx="8609776" cy="3096344"/>
          </a:xfrm>
          <a:solidFill>
            <a:srgbClr val="FFFFCC"/>
          </a:solidFill>
        </p:spPr>
        <p:txBody>
          <a:bodyPr/>
          <a:lstStyle/>
          <a:p>
            <a:pPr marL="452438" indent="-452438">
              <a:buClr>
                <a:srgbClr val="FF0000"/>
              </a:buClr>
              <a:buSzPct val="100000"/>
              <a:buFont typeface="Wingdings" panose="05000000000000000000" pitchFamily="2" charset="2"/>
              <a:buChar char="Ø"/>
            </a:pPr>
            <a:r>
              <a:rPr lang="ru-RU" altLang="ru-RU" sz="2700" b="1" dirty="0" smtClean="0">
                <a:solidFill>
                  <a:srgbClr val="0000D0"/>
                </a:solidFill>
              </a:rPr>
              <a:t>Слесарный молоток (с квадратным бойком)</a:t>
            </a:r>
          </a:p>
          <a:p>
            <a:pPr marL="452438" indent="-452438">
              <a:buClr>
                <a:srgbClr val="FF0000"/>
              </a:buClr>
              <a:buSzPct val="100000"/>
              <a:buFont typeface="Wingdings" panose="05000000000000000000" pitchFamily="2" charset="2"/>
              <a:buChar char="Ø"/>
            </a:pPr>
            <a:r>
              <a:rPr lang="ru-RU" altLang="ru-RU" sz="2700" b="1" dirty="0" smtClean="0">
                <a:solidFill>
                  <a:srgbClr val="0000D0"/>
                </a:solidFill>
              </a:rPr>
              <a:t>Поддержка</a:t>
            </a:r>
          </a:p>
          <a:p>
            <a:pPr marL="452438" indent="-452438">
              <a:buClr>
                <a:srgbClr val="FF0000"/>
              </a:buClr>
              <a:buSzPct val="100000"/>
              <a:buFont typeface="Wingdings" panose="05000000000000000000" pitchFamily="2" charset="2"/>
              <a:buChar char="Ø"/>
            </a:pPr>
            <a:r>
              <a:rPr lang="ru-RU" altLang="ru-RU" sz="2700" b="1" dirty="0" smtClean="0">
                <a:solidFill>
                  <a:srgbClr val="0000D0"/>
                </a:solidFill>
              </a:rPr>
              <a:t>Натяжка</a:t>
            </a:r>
          </a:p>
          <a:p>
            <a:pPr marL="452438" indent="-452438">
              <a:buClr>
                <a:srgbClr val="FF0000"/>
              </a:buClr>
              <a:buSzPct val="100000"/>
              <a:buFont typeface="Wingdings" panose="05000000000000000000" pitchFamily="2" charset="2"/>
              <a:buChar char="Ø"/>
            </a:pPr>
            <a:r>
              <a:rPr lang="ru-RU" altLang="ru-RU" sz="2700" b="1" dirty="0" smtClean="0">
                <a:solidFill>
                  <a:srgbClr val="0000D0"/>
                </a:solidFill>
              </a:rPr>
              <a:t>Обжимка</a:t>
            </a:r>
          </a:p>
          <a:p>
            <a:pPr marL="452438" indent="-452438">
              <a:buClr>
                <a:srgbClr val="FF0000"/>
              </a:buClr>
              <a:buSzPct val="100000"/>
              <a:buFont typeface="Wingdings" panose="05000000000000000000" pitchFamily="2" charset="2"/>
              <a:buChar char="Ø"/>
            </a:pPr>
            <a:r>
              <a:rPr lang="ru-RU" altLang="ru-RU" sz="2700" b="1" dirty="0" smtClean="0">
                <a:solidFill>
                  <a:srgbClr val="0000D0"/>
                </a:solidFill>
              </a:rPr>
              <a:t>Чеканы</a:t>
            </a:r>
          </a:p>
          <a:p>
            <a:pPr marL="452438" indent="-452438">
              <a:buClr>
                <a:srgbClr val="FF0000"/>
              </a:buClr>
              <a:buSzPct val="100000"/>
              <a:buFont typeface="Wingdings" panose="05000000000000000000" pitchFamily="2" charset="2"/>
              <a:buChar char="Ø"/>
            </a:pPr>
            <a:r>
              <a:rPr lang="ru-RU" altLang="ru-RU" sz="2700" b="1" dirty="0" err="1" smtClean="0">
                <a:solidFill>
                  <a:srgbClr val="0000D0"/>
                </a:solidFill>
              </a:rPr>
              <a:t>Пистонница</a:t>
            </a:r>
            <a:r>
              <a:rPr lang="ru-RU" altLang="ru-RU" sz="2700" b="1" dirty="0" smtClean="0">
                <a:solidFill>
                  <a:srgbClr val="0000D0"/>
                </a:solidFill>
              </a:rPr>
              <a:t> </a:t>
            </a:r>
            <a:endParaRPr lang="ru-RU" altLang="ru-RU" sz="2700" b="1" dirty="0">
              <a:solidFill>
                <a:srgbClr val="0000D0"/>
              </a:solidFill>
            </a:endParaRPr>
          </a:p>
        </p:txBody>
      </p:sp>
      <p:sp>
        <p:nvSpPr>
          <p:cNvPr id="2" name="Прямоугольник 1"/>
          <p:cNvSpPr/>
          <p:nvPr/>
        </p:nvSpPr>
        <p:spPr>
          <a:xfrm>
            <a:off x="683568" y="1952836"/>
            <a:ext cx="6723957" cy="584775"/>
          </a:xfrm>
          <a:prstGeom prst="rect">
            <a:avLst/>
          </a:prstGeom>
        </p:spPr>
        <p:txBody>
          <a:bodyPr wrap="none">
            <a:spAutoFit/>
          </a:bodyPr>
          <a:lstStyle/>
          <a:p>
            <a:r>
              <a:rPr lang="ru-RU" sz="3200" b="1" dirty="0">
                <a:solidFill>
                  <a:srgbClr val="FF0000"/>
                </a:solidFill>
                <a:latin typeface="Arial" panose="020B0604020202020204" pitchFamily="34" charset="0"/>
                <a:ea typeface="Times New Roman" panose="02020603050405020304" pitchFamily="18" charset="0"/>
                <a:cs typeface="Arial" panose="020B0604020202020204" pitchFamily="34" charset="0"/>
              </a:rPr>
              <a:t>При ручной </a:t>
            </a:r>
            <a:r>
              <a:rPr lang="ru-RU" sz="3200" b="1" dirty="0" smtClean="0">
                <a:solidFill>
                  <a:srgbClr val="FF0000"/>
                </a:solidFill>
                <a:latin typeface="Arial" panose="020B0604020202020204" pitchFamily="34" charset="0"/>
                <a:ea typeface="Times New Roman" panose="02020603050405020304" pitchFamily="18" charset="0"/>
                <a:cs typeface="Arial" panose="020B0604020202020204" pitchFamily="34" charset="0"/>
              </a:rPr>
              <a:t>клёпке применяют: </a:t>
            </a:r>
            <a:endParaRPr lang="ru-RU" sz="3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038146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10331"/>
            <a:ext cx="9144000" cy="792088"/>
          </a:xfrm>
        </p:spPr>
        <p:txBody>
          <a:bodyPr/>
          <a:lstStyle/>
          <a:p>
            <a:pPr algn="ctr"/>
            <a:r>
              <a:rPr lang="ru-RU" altLang="ru-RU" sz="2800" b="1" dirty="0">
                <a:solidFill>
                  <a:srgbClr val="C00000"/>
                </a:solidFill>
              </a:rPr>
              <a:t>Инструменты и приспособления для </a:t>
            </a:r>
            <a:r>
              <a:rPr lang="ru-RU" altLang="ru-RU" sz="2800" b="1" dirty="0" smtClean="0">
                <a:solidFill>
                  <a:srgbClr val="C00000"/>
                </a:solidFill>
              </a:rPr>
              <a:t>клёпки</a:t>
            </a:r>
            <a:endParaRPr lang="ru-RU" altLang="ru-RU" sz="2800" b="1" dirty="0">
              <a:solidFill>
                <a:srgbClr val="C00000"/>
              </a:solidFill>
            </a:endParaRPr>
          </a:p>
        </p:txBody>
      </p:sp>
      <p:sp>
        <p:nvSpPr>
          <p:cNvPr id="18435" name="Rectangle 3"/>
          <p:cNvSpPr>
            <a:spLocks noGrp="1" noChangeArrowheads="1"/>
          </p:cNvSpPr>
          <p:nvPr>
            <p:ph type="body" idx="1"/>
          </p:nvPr>
        </p:nvSpPr>
        <p:spPr>
          <a:xfrm>
            <a:off x="170511" y="1368522"/>
            <a:ext cx="8802978" cy="687650"/>
          </a:xfrm>
          <a:solidFill>
            <a:srgbClr val="FFFFCC"/>
          </a:solidFill>
        </p:spPr>
        <p:txBody>
          <a:bodyPr/>
          <a:lstStyle/>
          <a:p>
            <a:pPr marL="0" indent="0">
              <a:buNone/>
            </a:pPr>
            <a:r>
              <a:rPr lang="ru-RU" sz="2000" b="1" dirty="0">
                <a:solidFill>
                  <a:srgbClr val="0000CC"/>
                </a:solidFill>
                <a:effectLst/>
              </a:rPr>
              <a:t>Молоток </a:t>
            </a:r>
            <a:r>
              <a:rPr lang="ru-RU" sz="2000" b="1" dirty="0" smtClean="0">
                <a:solidFill>
                  <a:srgbClr val="0000CC"/>
                </a:solidFill>
                <a:effectLst/>
              </a:rPr>
              <a:t>для </a:t>
            </a:r>
            <a:r>
              <a:rPr lang="ru-RU" sz="2000" b="1" dirty="0">
                <a:solidFill>
                  <a:srgbClr val="0000CC"/>
                </a:solidFill>
                <a:effectLst/>
              </a:rPr>
              <a:t>выполнения </a:t>
            </a:r>
            <a:r>
              <a:rPr lang="ru-RU" sz="2000" b="1" dirty="0" smtClean="0">
                <a:solidFill>
                  <a:srgbClr val="0000CC"/>
                </a:solidFill>
                <a:effectLst/>
              </a:rPr>
              <a:t>клёпки </a:t>
            </a:r>
            <a:r>
              <a:rPr lang="ru-RU" sz="2000" b="1" dirty="0">
                <a:solidFill>
                  <a:srgbClr val="0000CC"/>
                </a:solidFill>
                <a:effectLst/>
              </a:rPr>
              <a:t>выбирается по весу, в зависимости от диаметра заклепки: </a:t>
            </a:r>
            <a:endParaRPr lang="ru-RU" sz="2000" b="1" dirty="0" smtClean="0">
              <a:solidFill>
                <a:srgbClr val="0000CC"/>
              </a:solidFill>
              <a:effectLst/>
            </a:endParaRPr>
          </a:p>
        </p:txBody>
      </p:sp>
      <p:sp>
        <p:nvSpPr>
          <p:cNvPr id="2" name="Прямоугольник 1"/>
          <p:cNvSpPr/>
          <p:nvPr/>
        </p:nvSpPr>
        <p:spPr>
          <a:xfrm>
            <a:off x="2987824" y="802419"/>
            <a:ext cx="3417923" cy="461665"/>
          </a:xfrm>
          <a:prstGeom prst="rect">
            <a:avLst/>
          </a:prstGeom>
          <a:solidFill>
            <a:srgbClr val="FFFF00"/>
          </a:solidFill>
        </p:spPr>
        <p:txBody>
          <a:bodyPr wrap="none">
            <a:spAutoFit/>
          </a:bodyPr>
          <a:lstStyle/>
          <a:p>
            <a:r>
              <a:rPr lang="ru-RU" altLang="ru-RU" sz="2400" b="1" dirty="0">
                <a:solidFill>
                  <a:srgbClr val="FF0000"/>
                </a:solidFill>
              </a:rPr>
              <a:t>Слесарный молоток</a:t>
            </a:r>
            <a:endParaRPr lang="ru-RU" sz="2400" dirty="0">
              <a:solidFill>
                <a:srgbClr val="FF0000"/>
              </a:solidFil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549252290"/>
              </p:ext>
            </p:extLst>
          </p:nvPr>
        </p:nvGraphicFramePr>
        <p:xfrm>
          <a:off x="287524" y="2299456"/>
          <a:ext cx="8685964" cy="976602"/>
        </p:xfrm>
        <a:graphic>
          <a:graphicData uri="http://schemas.openxmlformats.org/drawingml/2006/table">
            <a:tbl>
              <a:tblPr firstRow="1" firstCol="1" bandRow="1">
                <a:tableStyleId>{5C22544A-7EE6-4342-B048-85BDC9FD1C3A}</a:tableStyleId>
              </a:tblPr>
              <a:tblGrid>
                <a:gridCol w="2268252">
                  <a:extLst>
                    <a:ext uri="{9D8B030D-6E8A-4147-A177-3AD203B41FA5}">
                      <a16:colId xmlns:a16="http://schemas.microsoft.com/office/drawing/2014/main" xmlns="" val="140425793"/>
                    </a:ext>
                  </a:extLst>
                </a:gridCol>
                <a:gridCol w="916816">
                  <a:extLst>
                    <a:ext uri="{9D8B030D-6E8A-4147-A177-3AD203B41FA5}">
                      <a16:colId xmlns:a16="http://schemas.microsoft.com/office/drawing/2014/main" xmlns="" val="3674332672"/>
                    </a:ext>
                  </a:extLst>
                </a:gridCol>
                <a:gridCol w="916816">
                  <a:extLst>
                    <a:ext uri="{9D8B030D-6E8A-4147-A177-3AD203B41FA5}">
                      <a16:colId xmlns:a16="http://schemas.microsoft.com/office/drawing/2014/main" xmlns="" val="2783899658"/>
                    </a:ext>
                  </a:extLst>
                </a:gridCol>
                <a:gridCol w="916816">
                  <a:extLst>
                    <a:ext uri="{9D8B030D-6E8A-4147-A177-3AD203B41FA5}">
                      <a16:colId xmlns:a16="http://schemas.microsoft.com/office/drawing/2014/main" xmlns="" val="148077375"/>
                    </a:ext>
                  </a:extLst>
                </a:gridCol>
                <a:gridCol w="916816">
                  <a:extLst>
                    <a:ext uri="{9D8B030D-6E8A-4147-A177-3AD203B41FA5}">
                      <a16:colId xmlns:a16="http://schemas.microsoft.com/office/drawing/2014/main" xmlns="" val="2420276851"/>
                    </a:ext>
                  </a:extLst>
                </a:gridCol>
                <a:gridCol w="916816">
                  <a:extLst>
                    <a:ext uri="{9D8B030D-6E8A-4147-A177-3AD203B41FA5}">
                      <a16:colId xmlns:a16="http://schemas.microsoft.com/office/drawing/2014/main" xmlns="" val="3229852379"/>
                    </a:ext>
                  </a:extLst>
                </a:gridCol>
                <a:gridCol w="916816">
                  <a:extLst>
                    <a:ext uri="{9D8B030D-6E8A-4147-A177-3AD203B41FA5}">
                      <a16:colId xmlns:a16="http://schemas.microsoft.com/office/drawing/2014/main" xmlns="" val="2263092136"/>
                    </a:ext>
                  </a:extLst>
                </a:gridCol>
                <a:gridCol w="916816">
                  <a:extLst>
                    <a:ext uri="{9D8B030D-6E8A-4147-A177-3AD203B41FA5}">
                      <a16:colId xmlns:a16="http://schemas.microsoft.com/office/drawing/2014/main" xmlns="" val="2776179406"/>
                    </a:ext>
                  </a:extLst>
                </a:gridCol>
              </a:tblGrid>
              <a:tr h="522085">
                <a:tc>
                  <a:txBody>
                    <a:bodyPr/>
                    <a:lstStyle/>
                    <a:p>
                      <a:pPr>
                        <a:lnSpc>
                          <a:spcPts val="1350"/>
                        </a:lnSpc>
                        <a:spcAft>
                          <a:spcPts val="800"/>
                        </a:spcAft>
                      </a:pPr>
                      <a:r>
                        <a:rPr lang="ru-RU" sz="1400" b="1" dirty="0">
                          <a:solidFill>
                            <a:srgbClr val="C00000"/>
                          </a:solidFill>
                          <a:effectLst/>
                        </a:rPr>
                        <a:t>Диаметр заклёпки, мм</a:t>
                      </a:r>
                      <a:endParaRPr lang="ru-RU" sz="1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CC"/>
                      </a:solidFill>
                      <a:prstDash val="solid"/>
                      <a:round/>
                      <a:headEnd type="none" w="med" len="med"/>
                      <a:tailEnd type="none" w="med" len="med"/>
                    </a:lnL>
                    <a:lnR w="38100" cap="flat" cmpd="sng" algn="ctr">
                      <a:solidFill>
                        <a:srgbClr val="0000CC"/>
                      </a:solidFill>
                      <a:prstDash val="solid"/>
                      <a:round/>
                      <a:headEnd type="none" w="med" len="med"/>
                      <a:tailEnd type="none" w="med" len="med"/>
                    </a:lnR>
                    <a:lnT w="38100" cap="flat" cmpd="sng" algn="ctr">
                      <a:solidFill>
                        <a:srgbClr val="0000CC"/>
                      </a:solidFill>
                      <a:prstDash val="solid"/>
                      <a:round/>
                      <a:headEnd type="none" w="med" len="med"/>
                      <a:tailEnd type="none" w="med" len="med"/>
                    </a:lnT>
                    <a:lnB w="38100" cap="flat" cmpd="sng" algn="ctr">
                      <a:solidFill>
                        <a:srgbClr val="0000CC"/>
                      </a:solidFill>
                      <a:prstDash val="solid"/>
                      <a:round/>
                      <a:headEnd type="none" w="med" len="med"/>
                      <a:tailEnd type="none" w="med" len="med"/>
                    </a:lnB>
                    <a:solidFill>
                      <a:srgbClr val="CCFFFF"/>
                    </a:solidFill>
                  </a:tcPr>
                </a:tc>
                <a:tc>
                  <a:txBody>
                    <a:bodyPr/>
                    <a:lstStyle/>
                    <a:p>
                      <a:pPr algn="ctr">
                        <a:lnSpc>
                          <a:spcPts val="1350"/>
                        </a:lnSpc>
                        <a:spcAft>
                          <a:spcPts val="800"/>
                        </a:spcAft>
                      </a:pPr>
                      <a:r>
                        <a:rPr lang="ru-RU" sz="1600" b="1" dirty="0">
                          <a:solidFill>
                            <a:srgbClr val="C00000"/>
                          </a:solidFill>
                          <a:effectLst/>
                        </a:rPr>
                        <a:t>2</a:t>
                      </a:r>
                      <a:endParaRPr lang="ru-RU"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CC"/>
                      </a:solidFill>
                      <a:prstDash val="solid"/>
                      <a:round/>
                      <a:headEnd type="none" w="med" len="med"/>
                      <a:tailEnd type="none" w="med" len="med"/>
                    </a:lnL>
                    <a:lnR w="38100" cap="flat" cmpd="sng" algn="ctr">
                      <a:solidFill>
                        <a:srgbClr val="0000CC"/>
                      </a:solidFill>
                      <a:prstDash val="solid"/>
                      <a:round/>
                      <a:headEnd type="none" w="med" len="med"/>
                      <a:tailEnd type="none" w="med" len="med"/>
                    </a:lnR>
                    <a:lnT w="38100" cap="flat" cmpd="sng" algn="ctr">
                      <a:solidFill>
                        <a:srgbClr val="0000CC"/>
                      </a:solidFill>
                      <a:prstDash val="solid"/>
                      <a:round/>
                      <a:headEnd type="none" w="med" len="med"/>
                      <a:tailEnd type="none" w="med" len="med"/>
                    </a:lnT>
                    <a:lnB w="38100" cap="flat" cmpd="sng" algn="ctr">
                      <a:solidFill>
                        <a:srgbClr val="0000CC"/>
                      </a:solidFill>
                      <a:prstDash val="solid"/>
                      <a:round/>
                      <a:headEnd type="none" w="med" len="med"/>
                      <a:tailEnd type="none" w="med" len="med"/>
                    </a:lnB>
                    <a:solidFill>
                      <a:srgbClr val="CCFFFF"/>
                    </a:solidFill>
                  </a:tcPr>
                </a:tc>
                <a:tc>
                  <a:txBody>
                    <a:bodyPr/>
                    <a:lstStyle/>
                    <a:p>
                      <a:pPr algn="ctr">
                        <a:lnSpc>
                          <a:spcPts val="1350"/>
                        </a:lnSpc>
                        <a:spcAft>
                          <a:spcPts val="800"/>
                        </a:spcAft>
                      </a:pPr>
                      <a:r>
                        <a:rPr lang="ru-RU" sz="1600" b="1" dirty="0">
                          <a:solidFill>
                            <a:srgbClr val="C00000"/>
                          </a:solidFill>
                          <a:effectLst/>
                        </a:rPr>
                        <a:t>2,5</a:t>
                      </a:r>
                      <a:endParaRPr lang="ru-RU"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CC"/>
                      </a:solidFill>
                      <a:prstDash val="solid"/>
                      <a:round/>
                      <a:headEnd type="none" w="med" len="med"/>
                      <a:tailEnd type="none" w="med" len="med"/>
                    </a:lnL>
                    <a:lnR w="38100" cap="flat" cmpd="sng" algn="ctr">
                      <a:solidFill>
                        <a:srgbClr val="0000CC"/>
                      </a:solidFill>
                      <a:prstDash val="solid"/>
                      <a:round/>
                      <a:headEnd type="none" w="med" len="med"/>
                      <a:tailEnd type="none" w="med" len="med"/>
                    </a:lnR>
                    <a:lnT w="38100" cap="flat" cmpd="sng" algn="ctr">
                      <a:solidFill>
                        <a:srgbClr val="0000CC"/>
                      </a:solidFill>
                      <a:prstDash val="solid"/>
                      <a:round/>
                      <a:headEnd type="none" w="med" len="med"/>
                      <a:tailEnd type="none" w="med" len="med"/>
                    </a:lnT>
                    <a:lnB w="38100" cap="flat" cmpd="sng" algn="ctr">
                      <a:solidFill>
                        <a:srgbClr val="0000CC"/>
                      </a:solidFill>
                      <a:prstDash val="solid"/>
                      <a:round/>
                      <a:headEnd type="none" w="med" len="med"/>
                      <a:tailEnd type="none" w="med" len="med"/>
                    </a:lnB>
                    <a:solidFill>
                      <a:srgbClr val="CCFFFF"/>
                    </a:solidFill>
                  </a:tcPr>
                </a:tc>
                <a:tc>
                  <a:txBody>
                    <a:bodyPr/>
                    <a:lstStyle/>
                    <a:p>
                      <a:pPr algn="ctr">
                        <a:lnSpc>
                          <a:spcPts val="1350"/>
                        </a:lnSpc>
                        <a:spcAft>
                          <a:spcPts val="800"/>
                        </a:spcAft>
                      </a:pPr>
                      <a:r>
                        <a:rPr lang="ru-RU" sz="1600" b="1" dirty="0">
                          <a:solidFill>
                            <a:srgbClr val="C00000"/>
                          </a:solidFill>
                          <a:effectLst/>
                        </a:rPr>
                        <a:t>3</a:t>
                      </a:r>
                      <a:endParaRPr lang="ru-RU"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CC"/>
                      </a:solidFill>
                      <a:prstDash val="solid"/>
                      <a:round/>
                      <a:headEnd type="none" w="med" len="med"/>
                      <a:tailEnd type="none" w="med" len="med"/>
                    </a:lnL>
                    <a:lnR w="38100" cap="flat" cmpd="sng" algn="ctr">
                      <a:solidFill>
                        <a:srgbClr val="0000CC"/>
                      </a:solidFill>
                      <a:prstDash val="solid"/>
                      <a:round/>
                      <a:headEnd type="none" w="med" len="med"/>
                      <a:tailEnd type="none" w="med" len="med"/>
                    </a:lnR>
                    <a:lnT w="38100" cap="flat" cmpd="sng" algn="ctr">
                      <a:solidFill>
                        <a:srgbClr val="0000CC"/>
                      </a:solidFill>
                      <a:prstDash val="solid"/>
                      <a:round/>
                      <a:headEnd type="none" w="med" len="med"/>
                      <a:tailEnd type="none" w="med" len="med"/>
                    </a:lnT>
                    <a:lnB w="38100" cap="flat" cmpd="sng" algn="ctr">
                      <a:solidFill>
                        <a:srgbClr val="0000CC"/>
                      </a:solidFill>
                      <a:prstDash val="solid"/>
                      <a:round/>
                      <a:headEnd type="none" w="med" len="med"/>
                      <a:tailEnd type="none" w="med" len="med"/>
                    </a:lnB>
                    <a:solidFill>
                      <a:srgbClr val="CCFFFF"/>
                    </a:solidFill>
                  </a:tcPr>
                </a:tc>
                <a:tc>
                  <a:txBody>
                    <a:bodyPr/>
                    <a:lstStyle/>
                    <a:p>
                      <a:pPr algn="ctr">
                        <a:lnSpc>
                          <a:spcPts val="1350"/>
                        </a:lnSpc>
                        <a:spcAft>
                          <a:spcPts val="800"/>
                        </a:spcAft>
                      </a:pPr>
                      <a:r>
                        <a:rPr lang="ru-RU" sz="1600" b="1" dirty="0">
                          <a:solidFill>
                            <a:srgbClr val="C00000"/>
                          </a:solidFill>
                          <a:effectLst/>
                        </a:rPr>
                        <a:t>3,5</a:t>
                      </a:r>
                      <a:endParaRPr lang="ru-RU"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CC"/>
                      </a:solidFill>
                      <a:prstDash val="solid"/>
                      <a:round/>
                      <a:headEnd type="none" w="med" len="med"/>
                      <a:tailEnd type="none" w="med" len="med"/>
                    </a:lnL>
                    <a:lnR w="38100" cap="flat" cmpd="sng" algn="ctr">
                      <a:solidFill>
                        <a:srgbClr val="0000CC"/>
                      </a:solidFill>
                      <a:prstDash val="solid"/>
                      <a:round/>
                      <a:headEnd type="none" w="med" len="med"/>
                      <a:tailEnd type="none" w="med" len="med"/>
                    </a:lnR>
                    <a:lnT w="38100" cap="flat" cmpd="sng" algn="ctr">
                      <a:solidFill>
                        <a:srgbClr val="0000CC"/>
                      </a:solidFill>
                      <a:prstDash val="solid"/>
                      <a:round/>
                      <a:headEnd type="none" w="med" len="med"/>
                      <a:tailEnd type="none" w="med" len="med"/>
                    </a:lnT>
                    <a:lnB w="38100" cap="flat" cmpd="sng" algn="ctr">
                      <a:solidFill>
                        <a:srgbClr val="0000CC"/>
                      </a:solidFill>
                      <a:prstDash val="solid"/>
                      <a:round/>
                      <a:headEnd type="none" w="med" len="med"/>
                      <a:tailEnd type="none" w="med" len="med"/>
                    </a:lnB>
                    <a:solidFill>
                      <a:srgbClr val="CCFFFF"/>
                    </a:solidFill>
                  </a:tcPr>
                </a:tc>
                <a:tc>
                  <a:txBody>
                    <a:bodyPr/>
                    <a:lstStyle/>
                    <a:p>
                      <a:pPr algn="ctr">
                        <a:lnSpc>
                          <a:spcPts val="1350"/>
                        </a:lnSpc>
                        <a:spcAft>
                          <a:spcPts val="800"/>
                        </a:spcAft>
                      </a:pPr>
                      <a:r>
                        <a:rPr lang="ru-RU" sz="1600" b="1" dirty="0">
                          <a:solidFill>
                            <a:srgbClr val="C00000"/>
                          </a:solidFill>
                          <a:effectLst/>
                        </a:rPr>
                        <a:t>4</a:t>
                      </a:r>
                      <a:endParaRPr lang="ru-RU"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CC"/>
                      </a:solidFill>
                      <a:prstDash val="solid"/>
                      <a:round/>
                      <a:headEnd type="none" w="med" len="med"/>
                      <a:tailEnd type="none" w="med" len="med"/>
                    </a:lnL>
                    <a:lnR w="38100" cap="flat" cmpd="sng" algn="ctr">
                      <a:solidFill>
                        <a:srgbClr val="0000CC"/>
                      </a:solidFill>
                      <a:prstDash val="solid"/>
                      <a:round/>
                      <a:headEnd type="none" w="med" len="med"/>
                      <a:tailEnd type="none" w="med" len="med"/>
                    </a:lnR>
                    <a:lnT w="38100" cap="flat" cmpd="sng" algn="ctr">
                      <a:solidFill>
                        <a:srgbClr val="0000CC"/>
                      </a:solidFill>
                      <a:prstDash val="solid"/>
                      <a:round/>
                      <a:headEnd type="none" w="med" len="med"/>
                      <a:tailEnd type="none" w="med" len="med"/>
                    </a:lnT>
                    <a:lnB w="38100" cap="flat" cmpd="sng" algn="ctr">
                      <a:solidFill>
                        <a:srgbClr val="0000CC"/>
                      </a:solidFill>
                      <a:prstDash val="solid"/>
                      <a:round/>
                      <a:headEnd type="none" w="med" len="med"/>
                      <a:tailEnd type="none" w="med" len="med"/>
                    </a:lnB>
                    <a:solidFill>
                      <a:srgbClr val="CCFFFF"/>
                    </a:solidFill>
                  </a:tcPr>
                </a:tc>
                <a:tc>
                  <a:txBody>
                    <a:bodyPr/>
                    <a:lstStyle/>
                    <a:p>
                      <a:pPr algn="ctr">
                        <a:lnSpc>
                          <a:spcPts val="1350"/>
                        </a:lnSpc>
                        <a:spcAft>
                          <a:spcPts val="800"/>
                        </a:spcAft>
                      </a:pPr>
                      <a:r>
                        <a:rPr lang="ru-RU" sz="1600" b="1" dirty="0">
                          <a:solidFill>
                            <a:srgbClr val="C00000"/>
                          </a:solidFill>
                          <a:effectLst/>
                        </a:rPr>
                        <a:t>5</a:t>
                      </a:r>
                      <a:endParaRPr lang="ru-RU"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CC"/>
                      </a:solidFill>
                      <a:prstDash val="solid"/>
                      <a:round/>
                      <a:headEnd type="none" w="med" len="med"/>
                      <a:tailEnd type="none" w="med" len="med"/>
                    </a:lnL>
                    <a:lnR w="38100" cap="flat" cmpd="sng" algn="ctr">
                      <a:solidFill>
                        <a:srgbClr val="0000CC"/>
                      </a:solidFill>
                      <a:prstDash val="solid"/>
                      <a:round/>
                      <a:headEnd type="none" w="med" len="med"/>
                      <a:tailEnd type="none" w="med" len="med"/>
                    </a:lnR>
                    <a:lnT w="38100" cap="flat" cmpd="sng" algn="ctr">
                      <a:solidFill>
                        <a:srgbClr val="0000CC"/>
                      </a:solidFill>
                      <a:prstDash val="solid"/>
                      <a:round/>
                      <a:headEnd type="none" w="med" len="med"/>
                      <a:tailEnd type="none" w="med" len="med"/>
                    </a:lnT>
                    <a:lnB w="38100" cap="flat" cmpd="sng" algn="ctr">
                      <a:solidFill>
                        <a:srgbClr val="0000CC"/>
                      </a:solidFill>
                      <a:prstDash val="solid"/>
                      <a:round/>
                      <a:headEnd type="none" w="med" len="med"/>
                      <a:tailEnd type="none" w="med" len="med"/>
                    </a:lnB>
                    <a:solidFill>
                      <a:srgbClr val="CCFFFF"/>
                    </a:solidFill>
                  </a:tcPr>
                </a:tc>
                <a:tc>
                  <a:txBody>
                    <a:bodyPr/>
                    <a:lstStyle/>
                    <a:p>
                      <a:pPr algn="ctr">
                        <a:lnSpc>
                          <a:spcPts val="1350"/>
                        </a:lnSpc>
                        <a:spcAft>
                          <a:spcPts val="800"/>
                        </a:spcAft>
                      </a:pPr>
                      <a:r>
                        <a:rPr lang="ru-RU" sz="1600" b="1" dirty="0">
                          <a:solidFill>
                            <a:srgbClr val="C00000"/>
                          </a:solidFill>
                          <a:effectLst/>
                        </a:rPr>
                        <a:t>6 – 8</a:t>
                      </a:r>
                      <a:endParaRPr lang="ru-RU"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CC"/>
                      </a:solidFill>
                      <a:prstDash val="solid"/>
                      <a:round/>
                      <a:headEnd type="none" w="med" len="med"/>
                      <a:tailEnd type="none" w="med" len="med"/>
                    </a:lnL>
                    <a:lnR w="38100" cap="flat" cmpd="sng" algn="ctr">
                      <a:solidFill>
                        <a:srgbClr val="0000CC"/>
                      </a:solidFill>
                      <a:prstDash val="solid"/>
                      <a:round/>
                      <a:headEnd type="none" w="med" len="med"/>
                      <a:tailEnd type="none" w="med" len="med"/>
                    </a:lnR>
                    <a:lnT w="38100" cap="flat" cmpd="sng" algn="ctr">
                      <a:solidFill>
                        <a:srgbClr val="0000CC"/>
                      </a:solidFill>
                      <a:prstDash val="solid"/>
                      <a:round/>
                      <a:headEnd type="none" w="med" len="med"/>
                      <a:tailEnd type="none" w="med" len="med"/>
                    </a:lnT>
                    <a:lnB w="38100" cap="flat" cmpd="sng" algn="ctr">
                      <a:solidFill>
                        <a:srgbClr val="0000CC"/>
                      </a:solidFill>
                      <a:prstDash val="solid"/>
                      <a:round/>
                      <a:headEnd type="none" w="med" len="med"/>
                      <a:tailEnd type="none" w="med" len="med"/>
                    </a:lnB>
                    <a:solidFill>
                      <a:srgbClr val="CCFFFF"/>
                    </a:solidFill>
                  </a:tcPr>
                </a:tc>
                <a:extLst>
                  <a:ext uri="{0D108BD9-81ED-4DB2-BD59-A6C34878D82A}">
                    <a16:rowId xmlns:a16="http://schemas.microsoft.com/office/drawing/2014/main" xmlns="" val="3317969855"/>
                  </a:ext>
                </a:extLst>
              </a:tr>
              <a:tr h="454517">
                <a:tc>
                  <a:txBody>
                    <a:bodyPr/>
                    <a:lstStyle/>
                    <a:p>
                      <a:pPr>
                        <a:lnSpc>
                          <a:spcPts val="1350"/>
                        </a:lnSpc>
                        <a:spcAft>
                          <a:spcPts val="800"/>
                        </a:spcAft>
                      </a:pPr>
                      <a:r>
                        <a:rPr lang="ru-RU" sz="1400" b="1" dirty="0">
                          <a:solidFill>
                            <a:srgbClr val="006600"/>
                          </a:solidFill>
                          <a:effectLst/>
                        </a:rPr>
                        <a:t>Вес молотка, г</a:t>
                      </a:r>
                      <a:endParaRPr lang="ru-RU" sz="14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CC"/>
                      </a:solidFill>
                      <a:prstDash val="solid"/>
                      <a:round/>
                      <a:headEnd type="none" w="med" len="med"/>
                      <a:tailEnd type="none" w="med" len="med"/>
                    </a:lnL>
                    <a:lnR w="38100" cap="flat" cmpd="sng" algn="ctr">
                      <a:solidFill>
                        <a:srgbClr val="0000CC"/>
                      </a:solidFill>
                      <a:prstDash val="solid"/>
                      <a:round/>
                      <a:headEnd type="none" w="med" len="med"/>
                      <a:tailEnd type="none" w="med" len="med"/>
                    </a:lnR>
                    <a:lnT w="38100" cap="flat" cmpd="sng" algn="ctr">
                      <a:solidFill>
                        <a:srgbClr val="0000CC"/>
                      </a:solidFill>
                      <a:prstDash val="solid"/>
                      <a:round/>
                      <a:headEnd type="none" w="med" len="med"/>
                      <a:tailEnd type="none" w="med" len="med"/>
                    </a:lnT>
                    <a:lnB w="38100" cap="flat" cmpd="sng" algn="ctr">
                      <a:solidFill>
                        <a:srgbClr val="0000CC"/>
                      </a:solidFill>
                      <a:prstDash val="solid"/>
                      <a:round/>
                      <a:headEnd type="none" w="med" len="med"/>
                      <a:tailEnd type="none" w="med" len="med"/>
                    </a:lnB>
                    <a:solidFill>
                      <a:srgbClr val="FFFFCC"/>
                    </a:solidFill>
                  </a:tcPr>
                </a:tc>
                <a:tc>
                  <a:txBody>
                    <a:bodyPr/>
                    <a:lstStyle/>
                    <a:p>
                      <a:pPr algn="ctr">
                        <a:lnSpc>
                          <a:spcPts val="1350"/>
                        </a:lnSpc>
                        <a:spcAft>
                          <a:spcPts val="800"/>
                        </a:spcAft>
                      </a:pPr>
                      <a:r>
                        <a:rPr lang="ru-RU" sz="1400" b="1" dirty="0">
                          <a:solidFill>
                            <a:srgbClr val="006600"/>
                          </a:solidFill>
                          <a:effectLst/>
                        </a:rPr>
                        <a:t>100-150</a:t>
                      </a:r>
                      <a:endParaRPr lang="ru-RU" sz="14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CC"/>
                      </a:solidFill>
                      <a:prstDash val="solid"/>
                      <a:round/>
                      <a:headEnd type="none" w="med" len="med"/>
                      <a:tailEnd type="none" w="med" len="med"/>
                    </a:lnL>
                    <a:lnR w="38100" cap="flat" cmpd="sng" algn="ctr">
                      <a:solidFill>
                        <a:srgbClr val="0000CC"/>
                      </a:solidFill>
                      <a:prstDash val="solid"/>
                      <a:round/>
                      <a:headEnd type="none" w="med" len="med"/>
                      <a:tailEnd type="none" w="med" len="med"/>
                    </a:lnR>
                    <a:lnT w="38100" cap="flat" cmpd="sng" algn="ctr">
                      <a:solidFill>
                        <a:srgbClr val="0000CC"/>
                      </a:solidFill>
                      <a:prstDash val="solid"/>
                      <a:round/>
                      <a:headEnd type="none" w="med" len="med"/>
                      <a:tailEnd type="none" w="med" len="med"/>
                    </a:lnT>
                    <a:lnB w="38100" cap="flat" cmpd="sng" algn="ctr">
                      <a:solidFill>
                        <a:srgbClr val="0000CC"/>
                      </a:solidFill>
                      <a:prstDash val="solid"/>
                      <a:round/>
                      <a:headEnd type="none" w="med" len="med"/>
                      <a:tailEnd type="none" w="med" len="med"/>
                    </a:lnB>
                    <a:solidFill>
                      <a:srgbClr val="FFFFCC"/>
                    </a:solidFill>
                  </a:tcPr>
                </a:tc>
                <a:tc>
                  <a:txBody>
                    <a:bodyPr/>
                    <a:lstStyle/>
                    <a:p>
                      <a:pPr algn="ctr">
                        <a:lnSpc>
                          <a:spcPts val="1350"/>
                        </a:lnSpc>
                        <a:spcAft>
                          <a:spcPts val="800"/>
                        </a:spcAft>
                      </a:pPr>
                      <a:r>
                        <a:rPr lang="ru-RU" sz="1400" b="1" dirty="0">
                          <a:solidFill>
                            <a:srgbClr val="006600"/>
                          </a:solidFill>
                          <a:effectLst/>
                        </a:rPr>
                        <a:t>150-200</a:t>
                      </a:r>
                      <a:endParaRPr lang="ru-RU" sz="14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CC"/>
                      </a:solidFill>
                      <a:prstDash val="solid"/>
                      <a:round/>
                      <a:headEnd type="none" w="med" len="med"/>
                      <a:tailEnd type="none" w="med" len="med"/>
                    </a:lnL>
                    <a:lnR w="38100" cap="flat" cmpd="sng" algn="ctr">
                      <a:solidFill>
                        <a:srgbClr val="0000CC"/>
                      </a:solidFill>
                      <a:prstDash val="solid"/>
                      <a:round/>
                      <a:headEnd type="none" w="med" len="med"/>
                      <a:tailEnd type="none" w="med" len="med"/>
                    </a:lnR>
                    <a:lnT w="38100" cap="flat" cmpd="sng" algn="ctr">
                      <a:solidFill>
                        <a:srgbClr val="0000CC"/>
                      </a:solidFill>
                      <a:prstDash val="solid"/>
                      <a:round/>
                      <a:headEnd type="none" w="med" len="med"/>
                      <a:tailEnd type="none" w="med" len="med"/>
                    </a:lnT>
                    <a:lnB w="38100" cap="flat" cmpd="sng" algn="ctr">
                      <a:solidFill>
                        <a:srgbClr val="0000CC"/>
                      </a:solidFill>
                      <a:prstDash val="solid"/>
                      <a:round/>
                      <a:headEnd type="none" w="med" len="med"/>
                      <a:tailEnd type="none" w="med" len="med"/>
                    </a:lnB>
                    <a:solidFill>
                      <a:srgbClr val="FFFFCC"/>
                    </a:solidFill>
                  </a:tcPr>
                </a:tc>
                <a:tc>
                  <a:txBody>
                    <a:bodyPr/>
                    <a:lstStyle/>
                    <a:p>
                      <a:pPr algn="ctr">
                        <a:lnSpc>
                          <a:spcPts val="1350"/>
                        </a:lnSpc>
                        <a:spcAft>
                          <a:spcPts val="800"/>
                        </a:spcAft>
                      </a:pPr>
                      <a:r>
                        <a:rPr lang="ru-RU" sz="1400" b="1" dirty="0">
                          <a:solidFill>
                            <a:srgbClr val="006600"/>
                          </a:solidFill>
                          <a:effectLst/>
                        </a:rPr>
                        <a:t>200-300</a:t>
                      </a:r>
                      <a:endParaRPr lang="ru-RU" sz="14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CC"/>
                      </a:solidFill>
                      <a:prstDash val="solid"/>
                      <a:round/>
                      <a:headEnd type="none" w="med" len="med"/>
                      <a:tailEnd type="none" w="med" len="med"/>
                    </a:lnL>
                    <a:lnR w="38100" cap="flat" cmpd="sng" algn="ctr">
                      <a:solidFill>
                        <a:srgbClr val="0000CC"/>
                      </a:solidFill>
                      <a:prstDash val="solid"/>
                      <a:round/>
                      <a:headEnd type="none" w="med" len="med"/>
                      <a:tailEnd type="none" w="med" len="med"/>
                    </a:lnR>
                    <a:lnT w="38100" cap="flat" cmpd="sng" algn="ctr">
                      <a:solidFill>
                        <a:srgbClr val="0000CC"/>
                      </a:solidFill>
                      <a:prstDash val="solid"/>
                      <a:round/>
                      <a:headEnd type="none" w="med" len="med"/>
                      <a:tailEnd type="none" w="med" len="med"/>
                    </a:lnT>
                    <a:lnB w="38100" cap="flat" cmpd="sng" algn="ctr">
                      <a:solidFill>
                        <a:srgbClr val="0000CC"/>
                      </a:solidFill>
                      <a:prstDash val="solid"/>
                      <a:round/>
                      <a:headEnd type="none" w="med" len="med"/>
                      <a:tailEnd type="none" w="med" len="med"/>
                    </a:lnB>
                    <a:solidFill>
                      <a:srgbClr val="FFFFCC"/>
                    </a:solidFill>
                  </a:tcPr>
                </a:tc>
                <a:tc>
                  <a:txBody>
                    <a:bodyPr/>
                    <a:lstStyle/>
                    <a:p>
                      <a:pPr algn="ctr">
                        <a:lnSpc>
                          <a:spcPts val="1350"/>
                        </a:lnSpc>
                        <a:spcAft>
                          <a:spcPts val="800"/>
                        </a:spcAft>
                      </a:pPr>
                      <a:r>
                        <a:rPr lang="ru-RU" sz="1400" b="1" dirty="0">
                          <a:solidFill>
                            <a:srgbClr val="006600"/>
                          </a:solidFill>
                          <a:effectLst/>
                        </a:rPr>
                        <a:t>300-350</a:t>
                      </a:r>
                      <a:endParaRPr lang="ru-RU" sz="14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CC"/>
                      </a:solidFill>
                      <a:prstDash val="solid"/>
                      <a:round/>
                      <a:headEnd type="none" w="med" len="med"/>
                      <a:tailEnd type="none" w="med" len="med"/>
                    </a:lnL>
                    <a:lnR w="38100" cap="flat" cmpd="sng" algn="ctr">
                      <a:solidFill>
                        <a:srgbClr val="0000CC"/>
                      </a:solidFill>
                      <a:prstDash val="solid"/>
                      <a:round/>
                      <a:headEnd type="none" w="med" len="med"/>
                      <a:tailEnd type="none" w="med" len="med"/>
                    </a:lnR>
                    <a:lnT w="38100" cap="flat" cmpd="sng" algn="ctr">
                      <a:solidFill>
                        <a:srgbClr val="0000CC"/>
                      </a:solidFill>
                      <a:prstDash val="solid"/>
                      <a:round/>
                      <a:headEnd type="none" w="med" len="med"/>
                      <a:tailEnd type="none" w="med" len="med"/>
                    </a:lnT>
                    <a:lnB w="38100" cap="flat" cmpd="sng" algn="ctr">
                      <a:solidFill>
                        <a:srgbClr val="0000CC"/>
                      </a:solidFill>
                      <a:prstDash val="solid"/>
                      <a:round/>
                      <a:headEnd type="none" w="med" len="med"/>
                      <a:tailEnd type="none" w="med" len="med"/>
                    </a:lnB>
                    <a:solidFill>
                      <a:srgbClr val="FFFFCC"/>
                    </a:solidFill>
                  </a:tcPr>
                </a:tc>
                <a:tc>
                  <a:txBody>
                    <a:bodyPr/>
                    <a:lstStyle/>
                    <a:p>
                      <a:pPr algn="ctr">
                        <a:lnSpc>
                          <a:spcPts val="1350"/>
                        </a:lnSpc>
                        <a:spcAft>
                          <a:spcPts val="800"/>
                        </a:spcAft>
                      </a:pPr>
                      <a:r>
                        <a:rPr lang="ru-RU" sz="1400" b="1" dirty="0">
                          <a:solidFill>
                            <a:srgbClr val="006600"/>
                          </a:solidFill>
                          <a:effectLst/>
                        </a:rPr>
                        <a:t>350-350</a:t>
                      </a:r>
                      <a:endParaRPr lang="ru-RU" sz="14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CC"/>
                      </a:solidFill>
                      <a:prstDash val="solid"/>
                      <a:round/>
                      <a:headEnd type="none" w="med" len="med"/>
                      <a:tailEnd type="none" w="med" len="med"/>
                    </a:lnL>
                    <a:lnR w="38100" cap="flat" cmpd="sng" algn="ctr">
                      <a:solidFill>
                        <a:srgbClr val="0000CC"/>
                      </a:solidFill>
                      <a:prstDash val="solid"/>
                      <a:round/>
                      <a:headEnd type="none" w="med" len="med"/>
                      <a:tailEnd type="none" w="med" len="med"/>
                    </a:lnR>
                    <a:lnT w="38100" cap="flat" cmpd="sng" algn="ctr">
                      <a:solidFill>
                        <a:srgbClr val="0000CC"/>
                      </a:solidFill>
                      <a:prstDash val="solid"/>
                      <a:round/>
                      <a:headEnd type="none" w="med" len="med"/>
                      <a:tailEnd type="none" w="med" len="med"/>
                    </a:lnT>
                    <a:lnB w="38100" cap="flat" cmpd="sng" algn="ctr">
                      <a:solidFill>
                        <a:srgbClr val="0000CC"/>
                      </a:solidFill>
                      <a:prstDash val="solid"/>
                      <a:round/>
                      <a:headEnd type="none" w="med" len="med"/>
                      <a:tailEnd type="none" w="med" len="med"/>
                    </a:lnB>
                    <a:solidFill>
                      <a:srgbClr val="FFFFCC"/>
                    </a:solidFill>
                  </a:tcPr>
                </a:tc>
                <a:tc>
                  <a:txBody>
                    <a:bodyPr/>
                    <a:lstStyle/>
                    <a:p>
                      <a:pPr algn="ctr">
                        <a:lnSpc>
                          <a:spcPts val="1350"/>
                        </a:lnSpc>
                        <a:spcAft>
                          <a:spcPts val="800"/>
                        </a:spcAft>
                      </a:pPr>
                      <a:r>
                        <a:rPr lang="ru-RU" sz="1400" b="1" dirty="0">
                          <a:solidFill>
                            <a:srgbClr val="006600"/>
                          </a:solidFill>
                          <a:effectLst/>
                        </a:rPr>
                        <a:t>400-450</a:t>
                      </a:r>
                      <a:endParaRPr lang="ru-RU" sz="14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CC"/>
                      </a:solidFill>
                      <a:prstDash val="solid"/>
                      <a:round/>
                      <a:headEnd type="none" w="med" len="med"/>
                      <a:tailEnd type="none" w="med" len="med"/>
                    </a:lnL>
                    <a:lnR w="38100" cap="flat" cmpd="sng" algn="ctr">
                      <a:solidFill>
                        <a:srgbClr val="0000CC"/>
                      </a:solidFill>
                      <a:prstDash val="solid"/>
                      <a:round/>
                      <a:headEnd type="none" w="med" len="med"/>
                      <a:tailEnd type="none" w="med" len="med"/>
                    </a:lnR>
                    <a:lnT w="38100" cap="flat" cmpd="sng" algn="ctr">
                      <a:solidFill>
                        <a:srgbClr val="0000CC"/>
                      </a:solidFill>
                      <a:prstDash val="solid"/>
                      <a:round/>
                      <a:headEnd type="none" w="med" len="med"/>
                      <a:tailEnd type="none" w="med" len="med"/>
                    </a:lnT>
                    <a:lnB w="38100" cap="flat" cmpd="sng" algn="ctr">
                      <a:solidFill>
                        <a:srgbClr val="0000CC"/>
                      </a:solidFill>
                      <a:prstDash val="solid"/>
                      <a:round/>
                      <a:headEnd type="none" w="med" len="med"/>
                      <a:tailEnd type="none" w="med" len="med"/>
                    </a:lnB>
                    <a:solidFill>
                      <a:srgbClr val="FFFFCC"/>
                    </a:solidFill>
                  </a:tcPr>
                </a:tc>
                <a:tc>
                  <a:txBody>
                    <a:bodyPr/>
                    <a:lstStyle/>
                    <a:p>
                      <a:pPr algn="ctr">
                        <a:lnSpc>
                          <a:spcPts val="1350"/>
                        </a:lnSpc>
                        <a:spcAft>
                          <a:spcPts val="800"/>
                        </a:spcAft>
                      </a:pPr>
                      <a:r>
                        <a:rPr lang="ru-RU" sz="1400" b="1" dirty="0">
                          <a:solidFill>
                            <a:srgbClr val="006600"/>
                          </a:solidFill>
                          <a:effectLst/>
                        </a:rPr>
                        <a:t>450-500</a:t>
                      </a:r>
                      <a:endParaRPr lang="ru-RU" sz="1400" b="1"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38100" cap="flat" cmpd="sng" algn="ctr">
                      <a:solidFill>
                        <a:srgbClr val="0000CC"/>
                      </a:solidFill>
                      <a:prstDash val="solid"/>
                      <a:round/>
                      <a:headEnd type="none" w="med" len="med"/>
                      <a:tailEnd type="none" w="med" len="med"/>
                    </a:lnL>
                    <a:lnR w="38100" cap="flat" cmpd="sng" algn="ctr">
                      <a:solidFill>
                        <a:srgbClr val="0000CC"/>
                      </a:solidFill>
                      <a:prstDash val="solid"/>
                      <a:round/>
                      <a:headEnd type="none" w="med" len="med"/>
                      <a:tailEnd type="none" w="med" len="med"/>
                    </a:lnR>
                    <a:lnT w="38100" cap="flat" cmpd="sng" algn="ctr">
                      <a:solidFill>
                        <a:srgbClr val="0000CC"/>
                      </a:solidFill>
                      <a:prstDash val="solid"/>
                      <a:round/>
                      <a:headEnd type="none" w="med" len="med"/>
                      <a:tailEnd type="none" w="med" len="med"/>
                    </a:lnT>
                    <a:lnB w="38100" cap="flat" cmpd="sng" algn="ctr">
                      <a:solidFill>
                        <a:srgbClr val="0000CC"/>
                      </a:solidFill>
                      <a:prstDash val="solid"/>
                      <a:round/>
                      <a:headEnd type="none" w="med" len="med"/>
                      <a:tailEnd type="none" w="med" len="med"/>
                    </a:lnB>
                    <a:solidFill>
                      <a:srgbClr val="FFFFCC"/>
                    </a:solidFill>
                  </a:tcPr>
                </a:tc>
                <a:extLst>
                  <a:ext uri="{0D108BD9-81ED-4DB2-BD59-A6C34878D82A}">
                    <a16:rowId xmlns:a16="http://schemas.microsoft.com/office/drawing/2014/main" xmlns="" val="3422380508"/>
                  </a:ext>
                </a:extLst>
              </a:tr>
            </a:tbl>
          </a:graphicData>
        </a:graphic>
      </p:graphicFrame>
      <p:pic>
        <p:nvPicPr>
          <p:cNvPr id="8" name="Picture 2"/>
          <p:cNvPicPr>
            <a:picLocks noChangeAspect="1" noChangeArrowheads="1"/>
          </p:cNvPicPr>
          <p:nvPr/>
        </p:nvPicPr>
        <p:blipFill>
          <a:blip r:embed="rId2"/>
          <a:srcRect l="54842"/>
          <a:stretch>
            <a:fillRect/>
          </a:stretch>
        </p:blipFill>
        <p:spPr bwMode="auto">
          <a:xfrm>
            <a:off x="6228184" y="3519342"/>
            <a:ext cx="2352104" cy="3033954"/>
          </a:xfrm>
          <a:prstGeom prst="rect">
            <a:avLst/>
          </a:prstGeom>
          <a:noFill/>
          <a:ln w="9525">
            <a:noFill/>
            <a:miter lim="800000"/>
            <a:headEnd/>
            <a:tailEnd/>
          </a:ln>
          <a:effectLst/>
        </p:spPr>
      </p:pic>
      <p:pic>
        <p:nvPicPr>
          <p:cNvPr id="36866" name="Picture 2" descr="https://vashinstrument.com/upload/iblock/577/20045-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548" y="3519342"/>
            <a:ext cx="5456752" cy="3033954"/>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2591780" y="5769260"/>
            <a:ext cx="3097319" cy="646331"/>
          </a:xfrm>
          <a:prstGeom prst="rect">
            <a:avLst/>
          </a:prstGeom>
        </p:spPr>
        <p:txBody>
          <a:bodyPr wrap="square">
            <a:spAutoFit/>
          </a:bodyPr>
          <a:lstStyle/>
          <a:p>
            <a:pPr algn="ctr">
              <a:buClr>
                <a:srgbClr val="FF0000"/>
              </a:buClr>
              <a:buSzPct val="100000"/>
            </a:pPr>
            <a:r>
              <a:rPr lang="ru-RU" altLang="ru-RU" b="1" dirty="0">
                <a:solidFill>
                  <a:srgbClr val="0000D0"/>
                </a:solidFill>
              </a:rPr>
              <a:t>Слесарный молоток </a:t>
            </a:r>
            <a:endParaRPr lang="ru-RU" altLang="ru-RU" b="1" dirty="0" smtClean="0">
              <a:solidFill>
                <a:srgbClr val="0000D0"/>
              </a:solidFill>
            </a:endParaRPr>
          </a:p>
          <a:p>
            <a:pPr algn="ctr">
              <a:buClr>
                <a:srgbClr val="FF0000"/>
              </a:buClr>
              <a:buSzPct val="100000"/>
            </a:pPr>
            <a:r>
              <a:rPr lang="ru-RU" altLang="ru-RU" b="1" dirty="0" smtClean="0">
                <a:solidFill>
                  <a:srgbClr val="0000D0"/>
                </a:solidFill>
              </a:rPr>
              <a:t>(</a:t>
            </a:r>
            <a:r>
              <a:rPr lang="ru-RU" altLang="ru-RU" b="1" dirty="0">
                <a:solidFill>
                  <a:srgbClr val="0000D0"/>
                </a:solidFill>
              </a:rPr>
              <a:t>с квадратным бойком)</a:t>
            </a:r>
          </a:p>
        </p:txBody>
      </p:sp>
    </p:spTree>
    <p:extLst>
      <p:ext uri="{BB962C8B-B14F-4D97-AF65-F5344CB8AC3E}">
        <p14:creationId xmlns:p14="http://schemas.microsoft.com/office/powerpoint/2010/main" val="334092426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260648"/>
            <a:ext cx="8682168" cy="864096"/>
          </a:xfrm>
          <a:solidFill>
            <a:srgbClr val="FFC000"/>
          </a:solidFill>
          <a:ln w="28575">
            <a:solidFill>
              <a:srgbClr val="00B0F0"/>
            </a:solidFill>
          </a:ln>
        </p:spPr>
        <p:txBody>
          <a:bodyPr>
            <a:normAutofit/>
          </a:bodyPr>
          <a:lstStyle/>
          <a:p>
            <a:pPr algn="ctr"/>
            <a:r>
              <a:rPr lang="ru-RU" sz="3600" b="1" dirty="0" smtClean="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Инструменты используемые при клёпке</a:t>
            </a:r>
            <a:endParaRPr lang="ru-RU" dirty="0"/>
          </a:p>
        </p:txBody>
      </p:sp>
      <p:sp>
        <p:nvSpPr>
          <p:cNvPr id="3" name="Объект 2"/>
          <p:cNvSpPr>
            <a:spLocks noGrp="1"/>
          </p:cNvSpPr>
          <p:nvPr>
            <p:ph idx="1"/>
          </p:nvPr>
        </p:nvSpPr>
        <p:spPr>
          <a:xfrm>
            <a:off x="251520" y="1124744"/>
            <a:ext cx="8676964" cy="5479003"/>
          </a:xfrm>
          <a:ln w="28575">
            <a:solidFill>
              <a:srgbClr val="00B0F0"/>
            </a:solidFill>
          </a:ln>
        </p:spPr>
        <p:txBody>
          <a:bodyPr>
            <a:normAutofit/>
          </a:bodyPr>
          <a:lstStyle/>
          <a:p>
            <a:pPr marL="82296" indent="0">
              <a:buNone/>
            </a:pPr>
            <a:r>
              <a:rPr lang="ru-RU" sz="2400" dirty="0" smtClean="0">
                <a:solidFill>
                  <a:srgbClr val="333333"/>
                </a:solidFill>
                <a:latin typeface="Times New Roman" pitchFamily="18" charset="0"/>
                <a:cs typeface="Times New Roman" pitchFamily="18" charset="0"/>
              </a:rPr>
              <a:t> </a:t>
            </a:r>
          </a:p>
          <a:p>
            <a:pPr marL="82296" indent="0">
              <a:buNone/>
            </a:pPr>
            <a:r>
              <a:rPr lang="ru-RU" sz="2400" dirty="0">
                <a:solidFill>
                  <a:srgbClr val="333333"/>
                </a:solidFill>
                <a:latin typeface="Times New Roman" pitchFamily="18" charset="0"/>
                <a:cs typeface="Times New Roman" pitchFamily="18" charset="0"/>
              </a:rPr>
              <a:t> </a:t>
            </a:r>
            <a:r>
              <a:rPr lang="ru-RU" sz="2400" dirty="0" smtClean="0">
                <a:solidFill>
                  <a:srgbClr val="333333"/>
                </a:solidFill>
                <a:latin typeface="Times New Roman" pitchFamily="18" charset="0"/>
                <a:cs typeface="Times New Roman" pitchFamily="18" charset="0"/>
              </a:rPr>
              <a:t>    </a:t>
            </a:r>
            <a:endParaRPr lang="ru-RU" sz="4400" b="0" i="0" dirty="0">
              <a:solidFill>
                <a:srgbClr val="002060"/>
              </a:solidFill>
              <a:effectLst/>
              <a:latin typeface="Times New Roman" pitchFamily="18" charset="0"/>
              <a:cs typeface="Times New Roman" pitchFamily="18" charset="0"/>
            </a:endParaRPr>
          </a:p>
        </p:txBody>
      </p:sp>
      <p:pic>
        <p:nvPicPr>
          <p:cNvPr id="15362" name="Picture 2" descr="https://ds04.infourok.ru/uploads/ex/0601/0001a028-87e04bdf/img1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702" t="22549" r="4611" b="29739"/>
          <a:stretch/>
        </p:blipFill>
        <p:spPr bwMode="auto">
          <a:xfrm>
            <a:off x="275192" y="1499622"/>
            <a:ext cx="8610159" cy="209364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31541" y="4125004"/>
            <a:ext cx="8352928" cy="2308324"/>
          </a:xfrm>
          <a:prstGeom prst="rect">
            <a:avLst/>
          </a:prstGeom>
          <a:solidFill>
            <a:srgbClr val="FFFFFF"/>
          </a:solidFill>
        </p:spPr>
        <p:txBody>
          <a:bodyPr wrap="square">
            <a:spAutoFit/>
          </a:bodyPr>
          <a:lstStyle/>
          <a:p>
            <a:r>
              <a:rPr lang="ru-RU" sz="2400" b="1" i="1" dirty="0" smtClean="0">
                <a:solidFill>
                  <a:srgbClr val="FF0000"/>
                </a:solidFill>
                <a:latin typeface="Times New Roman" pitchFamily="18" charset="0"/>
                <a:ea typeface="+mj-ea"/>
                <a:cs typeface="Times New Roman" pitchFamily="18" charset="0"/>
              </a:rPr>
              <a:t>Натяжка</a:t>
            </a:r>
            <a:r>
              <a:rPr lang="ru-RU" sz="2400" b="1" dirty="0" smtClean="0">
                <a:solidFill>
                  <a:srgbClr val="002060"/>
                </a:solidFill>
                <a:latin typeface="Times New Roman" pitchFamily="18" charset="0"/>
                <a:ea typeface="+mj-ea"/>
                <a:cs typeface="Times New Roman" pitchFamily="18" charset="0"/>
              </a:rPr>
              <a:t> служит </a:t>
            </a:r>
            <a:r>
              <a:rPr lang="ru-RU" sz="2400" b="1" dirty="0">
                <a:solidFill>
                  <a:srgbClr val="002060"/>
                </a:solidFill>
                <a:latin typeface="Times New Roman" pitchFamily="18" charset="0"/>
                <a:ea typeface="+mj-ea"/>
                <a:cs typeface="Times New Roman" pitchFamily="18" charset="0"/>
              </a:rPr>
              <a:t>для сжатия соединяемых </a:t>
            </a:r>
            <a:r>
              <a:rPr lang="ru-RU" sz="2400" b="1" dirty="0" smtClean="0">
                <a:solidFill>
                  <a:srgbClr val="002060"/>
                </a:solidFill>
                <a:latin typeface="Times New Roman" pitchFamily="18" charset="0"/>
                <a:ea typeface="+mj-ea"/>
                <a:cs typeface="Times New Roman" pitchFamily="18" charset="0"/>
              </a:rPr>
              <a:t>листов перед клёпкой.</a:t>
            </a:r>
            <a:r>
              <a:rPr lang="ru-RU" sz="2400" b="1" dirty="0">
                <a:solidFill>
                  <a:srgbClr val="002060"/>
                </a:solidFill>
                <a:latin typeface="Times New Roman" pitchFamily="18" charset="0"/>
                <a:ea typeface="+mj-ea"/>
                <a:cs typeface="Times New Roman" pitchFamily="18" charset="0"/>
              </a:rPr>
              <a:t/>
            </a:r>
            <a:br>
              <a:rPr lang="ru-RU" sz="2400" b="1" dirty="0">
                <a:solidFill>
                  <a:srgbClr val="002060"/>
                </a:solidFill>
                <a:latin typeface="Times New Roman" pitchFamily="18" charset="0"/>
                <a:ea typeface="+mj-ea"/>
                <a:cs typeface="Times New Roman" pitchFamily="18" charset="0"/>
              </a:rPr>
            </a:br>
            <a:r>
              <a:rPr lang="ru-RU" sz="2400" b="1" i="1" dirty="0" smtClean="0">
                <a:solidFill>
                  <a:srgbClr val="FF0000"/>
                </a:solidFill>
                <a:latin typeface="Times New Roman" pitchFamily="18" charset="0"/>
                <a:ea typeface="+mj-ea"/>
                <a:cs typeface="Times New Roman" pitchFamily="18" charset="0"/>
              </a:rPr>
              <a:t>Поддержка</a:t>
            </a:r>
            <a:r>
              <a:rPr lang="ru-RU" sz="2400" b="1" dirty="0" smtClean="0">
                <a:solidFill>
                  <a:srgbClr val="002060"/>
                </a:solidFill>
                <a:latin typeface="Times New Roman" pitchFamily="18" charset="0"/>
                <a:ea typeface="+mj-ea"/>
                <a:cs typeface="Times New Roman" pitchFamily="18" charset="0"/>
              </a:rPr>
              <a:t> служит </a:t>
            </a:r>
            <a:r>
              <a:rPr lang="ru-RU" sz="2400" b="1" dirty="0">
                <a:solidFill>
                  <a:srgbClr val="002060"/>
                </a:solidFill>
                <a:latin typeface="Times New Roman" pitchFamily="18" charset="0"/>
                <a:ea typeface="+mj-ea"/>
                <a:cs typeface="Times New Roman" pitchFamily="18" charset="0"/>
              </a:rPr>
              <a:t>опорой для закладной головки </a:t>
            </a:r>
            <a:endParaRPr lang="ru-RU" sz="2400" b="1" dirty="0" smtClean="0">
              <a:solidFill>
                <a:srgbClr val="002060"/>
              </a:solidFill>
              <a:latin typeface="Times New Roman" pitchFamily="18" charset="0"/>
              <a:ea typeface="+mj-ea"/>
              <a:cs typeface="Times New Roman" pitchFamily="18" charset="0"/>
            </a:endParaRPr>
          </a:p>
          <a:p>
            <a:r>
              <a:rPr lang="ru-RU" sz="2400" b="1" dirty="0" smtClean="0">
                <a:solidFill>
                  <a:srgbClr val="002060"/>
                </a:solidFill>
                <a:latin typeface="Times New Roman" pitchFamily="18" charset="0"/>
                <a:ea typeface="+mj-ea"/>
                <a:cs typeface="Times New Roman" pitchFamily="18" charset="0"/>
              </a:rPr>
              <a:t>заклёпки.</a:t>
            </a:r>
            <a:r>
              <a:rPr lang="ru-RU" sz="2400" b="1" dirty="0">
                <a:solidFill>
                  <a:srgbClr val="002060"/>
                </a:solidFill>
                <a:latin typeface="Times New Roman" pitchFamily="18" charset="0"/>
                <a:ea typeface="+mj-ea"/>
                <a:cs typeface="Times New Roman" pitchFamily="18" charset="0"/>
              </a:rPr>
              <a:t/>
            </a:r>
            <a:br>
              <a:rPr lang="ru-RU" sz="2400" b="1" dirty="0">
                <a:solidFill>
                  <a:srgbClr val="002060"/>
                </a:solidFill>
                <a:latin typeface="Times New Roman" pitchFamily="18" charset="0"/>
                <a:ea typeface="+mj-ea"/>
                <a:cs typeface="Times New Roman" pitchFamily="18" charset="0"/>
              </a:rPr>
            </a:br>
            <a:r>
              <a:rPr lang="ru-RU" sz="2400" b="1" i="1" dirty="0">
                <a:solidFill>
                  <a:srgbClr val="FF0000"/>
                </a:solidFill>
                <a:latin typeface="Times New Roman" pitchFamily="18" charset="0"/>
                <a:cs typeface="Times New Roman" pitchFamily="18" charset="0"/>
              </a:rPr>
              <a:t>Обжимка</a:t>
            </a:r>
            <a:r>
              <a:rPr lang="ru-RU" sz="2400" b="1" dirty="0">
                <a:solidFill>
                  <a:srgbClr val="002060"/>
                </a:solidFill>
                <a:latin typeface="Times New Roman" pitchFamily="18" charset="0"/>
                <a:cs typeface="Times New Roman" pitchFamily="18" charset="0"/>
              </a:rPr>
              <a:t> </a:t>
            </a:r>
            <a:r>
              <a:rPr lang="ru-RU" sz="2400" b="1" dirty="0" smtClean="0">
                <a:solidFill>
                  <a:srgbClr val="002060"/>
                </a:solidFill>
                <a:latin typeface="Times New Roman" pitchFamily="18" charset="0"/>
                <a:cs typeface="Times New Roman" pitchFamily="18" charset="0"/>
              </a:rPr>
              <a:t>служит </a:t>
            </a:r>
            <a:r>
              <a:rPr lang="ru-RU" sz="2400" b="1" dirty="0">
                <a:solidFill>
                  <a:srgbClr val="002060"/>
                </a:solidFill>
                <a:latin typeface="Times New Roman" pitchFamily="18" charset="0"/>
                <a:cs typeface="Times New Roman" pitchFamily="18" charset="0"/>
              </a:rPr>
              <a:t>для формирования замыкающей </a:t>
            </a:r>
            <a:endParaRPr lang="ru-RU" sz="2400" b="1" dirty="0" smtClean="0">
              <a:solidFill>
                <a:srgbClr val="002060"/>
              </a:solidFill>
              <a:latin typeface="Times New Roman" pitchFamily="18" charset="0"/>
              <a:cs typeface="Times New Roman" pitchFamily="18" charset="0"/>
            </a:endParaRPr>
          </a:p>
          <a:p>
            <a:r>
              <a:rPr lang="ru-RU" sz="2400" b="1" dirty="0" smtClean="0">
                <a:solidFill>
                  <a:srgbClr val="002060"/>
                </a:solidFill>
                <a:latin typeface="Times New Roman" pitchFamily="18" charset="0"/>
                <a:cs typeface="Times New Roman" pitchFamily="18" charset="0"/>
              </a:rPr>
              <a:t>головки</a:t>
            </a:r>
            <a:r>
              <a:rPr lang="ru-RU" sz="2400" b="1" dirty="0">
                <a:solidFill>
                  <a:srgbClr val="002060"/>
                </a:solidFill>
                <a:latin typeface="Times New Roman" pitchFamily="18" charset="0"/>
                <a:cs typeface="Times New Roman" pitchFamily="18" charset="0"/>
              </a:rPr>
              <a:t>, придания ей правильной </a:t>
            </a:r>
            <a:r>
              <a:rPr lang="ru-RU" sz="2400" b="1" dirty="0" smtClean="0">
                <a:solidFill>
                  <a:srgbClr val="002060"/>
                </a:solidFill>
                <a:latin typeface="Times New Roman" pitchFamily="18" charset="0"/>
                <a:cs typeface="Times New Roman" pitchFamily="18" charset="0"/>
              </a:rPr>
              <a:t>формы.</a:t>
            </a:r>
            <a:endParaRPr lang="ru-RU" b="1" dirty="0">
              <a:solidFill>
                <a:srgbClr val="002060"/>
              </a:solidFill>
              <a:latin typeface="Times New Roman" pitchFamily="18" charset="0"/>
              <a:cs typeface="Times New Roman" pitchFamily="18" charset="0"/>
            </a:endParaRPr>
          </a:p>
        </p:txBody>
      </p:sp>
      <p:sp>
        <p:nvSpPr>
          <p:cNvPr id="6" name="Прямоугольник 5"/>
          <p:cNvSpPr/>
          <p:nvPr/>
        </p:nvSpPr>
        <p:spPr>
          <a:xfrm>
            <a:off x="1043608" y="3602471"/>
            <a:ext cx="1253035" cy="400110"/>
          </a:xfrm>
          <a:prstGeom prst="rect">
            <a:avLst/>
          </a:prstGeom>
        </p:spPr>
        <p:txBody>
          <a:bodyPr wrap="none">
            <a:spAutoFit/>
          </a:bodyPr>
          <a:lstStyle/>
          <a:p>
            <a:pPr marL="27432" lvl="0">
              <a:spcBef>
                <a:spcPts val="600"/>
              </a:spcBef>
              <a:buClr>
                <a:srgbClr val="6EA0B0"/>
              </a:buClr>
              <a:buSzPct val="80000"/>
            </a:pPr>
            <a:r>
              <a:rPr lang="ru-RU" sz="2000" b="1" dirty="0">
                <a:solidFill>
                  <a:srgbClr val="FF0000"/>
                </a:solidFill>
                <a:latin typeface="Times New Roman" pitchFamily="18" charset="0"/>
                <a:cs typeface="Times New Roman" pitchFamily="18" charset="0"/>
              </a:rPr>
              <a:t>Натяжка</a:t>
            </a:r>
          </a:p>
        </p:txBody>
      </p:sp>
      <p:sp>
        <p:nvSpPr>
          <p:cNvPr id="7" name="Прямоугольник 6"/>
          <p:cNvSpPr/>
          <p:nvPr/>
        </p:nvSpPr>
        <p:spPr>
          <a:xfrm>
            <a:off x="3923928" y="3635656"/>
            <a:ext cx="1505797" cy="400110"/>
          </a:xfrm>
          <a:prstGeom prst="rect">
            <a:avLst/>
          </a:prstGeom>
        </p:spPr>
        <p:txBody>
          <a:bodyPr wrap="none">
            <a:spAutoFit/>
          </a:bodyPr>
          <a:lstStyle/>
          <a:p>
            <a:pPr marL="27432" lvl="0">
              <a:spcBef>
                <a:spcPts val="600"/>
              </a:spcBef>
              <a:buClr>
                <a:srgbClr val="6EA0B0"/>
              </a:buClr>
              <a:buSzPct val="80000"/>
            </a:pPr>
            <a:r>
              <a:rPr lang="ru-RU" sz="2000" b="1" dirty="0">
                <a:solidFill>
                  <a:srgbClr val="FF0000"/>
                </a:solidFill>
                <a:latin typeface="Times New Roman" pitchFamily="18" charset="0"/>
                <a:cs typeface="Times New Roman" pitchFamily="18" charset="0"/>
              </a:rPr>
              <a:t>Поддержка</a:t>
            </a:r>
          </a:p>
        </p:txBody>
      </p:sp>
      <p:sp>
        <p:nvSpPr>
          <p:cNvPr id="8" name="Прямоугольник 7"/>
          <p:cNvSpPr/>
          <p:nvPr/>
        </p:nvSpPr>
        <p:spPr>
          <a:xfrm>
            <a:off x="7073223" y="3602471"/>
            <a:ext cx="1312795" cy="400110"/>
          </a:xfrm>
          <a:prstGeom prst="rect">
            <a:avLst/>
          </a:prstGeom>
        </p:spPr>
        <p:txBody>
          <a:bodyPr wrap="none">
            <a:spAutoFit/>
          </a:bodyPr>
          <a:lstStyle/>
          <a:p>
            <a:pPr marL="27432" lvl="0">
              <a:spcBef>
                <a:spcPts val="600"/>
              </a:spcBef>
              <a:buClr>
                <a:srgbClr val="6EA0B0"/>
              </a:buClr>
              <a:buSzPct val="80000"/>
            </a:pPr>
            <a:r>
              <a:rPr lang="ru-RU" sz="2000" b="1" dirty="0" smtClean="0">
                <a:solidFill>
                  <a:srgbClr val="FF0000"/>
                </a:solidFill>
                <a:latin typeface="Times New Roman" pitchFamily="18" charset="0"/>
                <a:cs typeface="Times New Roman" pitchFamily="18" charset="0"/>
              </a:rPr>
              <a:t>Обжимка</a:t>
            </a:r>
            <a:endParaRPr lang="ru-RU"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94278855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96975" y="758687"/>
            <a:ext cx="8784976" cy="1734209"/>
          </a:xfrm>
        </p:spPr>
        <p:txBody>
          <a:bodyPr/>
          <a:lstStyle/>
          <a:p>
            <a:pPr marL="0" indent="0">
              <a:buNone/>
            </a:pPr>
            <a:r>
              <a:rPr lang="ru-RU" sz="2000" dirty="0"/>
              <a:t>Под закладную головку ставят массивную </a:t>
            </a:r>
            <a:r>
              <a:rPr lang="ru-RU" sz="2000" b="1" dirty="0">
                <a:solidFill>
                  <a:srgbClr val="FF0000"/>
                </a:solidFill>
              </a:rPr>
              <a:t>поддержку</a:t>
            </a:r>
            <a:r>
              <a:rPr lang="ru-RU" sz="2000" dirty="0"/>
              <a:t>. </a:t>
            </a:r>
            <a:endParaRPr lang="ru-RU" sz="2000" dirty="0" smtClean="0"/>
          </a:p>
          <a:p>
            <a:pPr marL="0" indent="0">
              <a:buNone/>
            </a:pPr>
            <a:r>
              <a:rPr lang="ru-RU" sz="2000" dirty="0" smtClean="0"/>
              <a:t>Склёпываемые </a:t>
            </a:r>
            <a:r>
              <a:rPr lang="ru-RU" sz="2000" dirty="0"/>
              <a:t>листы осаживают (уплотняют) с помощью </a:t>
            </a:r>
            <a:r>
              <a:rPr lang="ru-RU" sz="2000" b="1" dirty="0">
                <a:solidFill>
                  <a:srgbClr val="FF0000"/>
                </a:solidFill>
              </a:rPr>
              <a:t>натяжки</a:t>
            </a:r>
            <a:r>
              <a:rPr lang="ru-RU" sz="2000" dirty="0"/>
              <a:t>, которую устанавливают так, чтобы выступающий конец стержня вошёл в её отверстие. Ударом молотка по вершине натяжки осаживают листы, устраняя зазор между </a:t>
            </a:r>
            <a:r>
              <a:rPr lang="ru-RU" sz="2000" dirty="0" smtClean="0"/>
              <a:t>ними. </a:t>
            </a:r>
            <a:endParaRPr lang="ru-RU" sz="2000" b="1" dirty="0">
              <a:solidFill>
                <a:srgbClr val="FF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636912"/>
            <a:ext cx="7380820" cy="4009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Заголовок 1"/>
          <p:cNvSpPr>
            <a:spLocks noGrp="1"/>
          </p:cNvSpPr>
          <p:nvPr>
            <p:ph type="title"/>
          </p:nvPr>
        </p:nvSpPr>
        <p:spPr>
          <a:xfrm>
            <a:off x="474663" y="152400"/>
            <a:ext cx="8229600" cy="600075"/>
          </a:xfrm>
        </p:spPr>
        <p:txBody>
          <a:bodyPr/>
          <a:lstStyle/>
          <a:p>
            <a:pPr algn="ctr"/>
            <a:r>
              <a:rPr lang="ru-RU" sz="3200" b="1" dirty="0">
                <a:solidFill>
                  <a:srgbClr val="C00000"/>
                </a:solidFill>
                <a:effectLst/>
                <a:latin typeface="Times New Roman" panose="02020603050405020304" pitchFamily="18" charset="0"/>
                <a:cs typeface="Times New Roman" panose="02020603050405020304" pitchFamily="18" charset="0"/>
              </a:rPr>
              <a:t>Приспособления для клёпки</a:t>
            </a:r>
            <a:r>
              <a:rPr lang="ru-RU" dirty="0"/>
              <a:t> </a:t>
            </a:r>
          </a:p>
        </p:txBody>
      </p:sp>
    </p:spTree>
    <p:extLst>
      <p:ext uri="{BB962C8B-B14F-4D97-AF65-F5344CB8AC3E}">
        <p14:creationId xmlns:p14="http://schemas.microsoft.com/office/powerpoint/2010/main" val="332442845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51520" y="457200"/>
            <a:ext cx="8740080" cy="838200"/>
          </a:xfrm>
        </p:spPr>
        <p:txBody>
          <a:bodyPr/>
          <a:lstStyle/>
          <a:p>
            <a:pPr algn="ctr"/>
            <a:r>
              <a:rPr lang="ru-RU" altLang="ru-RU" sz="2800" b="1" dirty="0">
                <a:solidFill>
                  <a:srgbClr val="C00000"/>
                </a:solidFill>
              </a:rPr>
              <a:t>Приспособления применяемые при заклепке</a:t>
            </a:r>
          </a:p>
        </p:txBody>
      </p:sp>
      <p:pic>
        <p:nvPicPr>
          <p:cNvPr id="44036" name="Picture 4" descr="zaklepochnoe-soedinenie_1"/>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4857" y="1592796"/>
            <a:ext cx="9013121" cy="470182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467805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201960" y="0"/>
            <a:ext cx="8740080" cy="476672"/>
          </a:xfrm>
        </p:spPr>
        <p:txBody>
          <a:bodyPr/>
          <a:lstStyle/>
          <a:p>
            <a:pPr algn="ctr"/>
            <a:r>
              <a:rPr lang="ru-RU" altLang="ru-RU" sz="2400" b="1" dirty="0">
                <a:solidFill>
                  <a:srgbClr val="C00000"/>
                </a:solidFill>
              </a:rPr>
              <a:t>Приспособления применяемые при </a:t>
            </a:r>
            <a:r>
              <a:rPr lang="ru-RU" altLang="ru-RU" sz="2400" b="1" dirty="0" smtClean="0">
                <a:solidFill>
                  <a:srgbClr val="C00000"/>
                </a:solidFill>
              </a:rPr>
              <a:t>заклёпке</a:t>
            </a:r>
            <a:endParaRPr lang="ru-RU" altLang="ru-RU" sz="2400" b="1" dirty="0">
              <a:solidFill>
                <a:srgbClr val="C00000"/>
              </a:solidFill>
            </a:endParaRPr>
          </a:p>
        </p:txBody>
      </p:sp>
      <p:sp>
        <p:nvSpPr>
          <p:cNvPr id="2" name="Объект 1"/>
          <p:cNvSpPr>
            <a:spLocks noGrp="1"/>
          </p:cNvSpPr>
          <p:nvPr>
            <p:ph idx="1"/>
          </p:nvPr>
        </p:nvSpPr>
        <p:spPr>
          <a:xfrm>
            <a:off x="97278" y="515172"/>
            <a:ext cx="8949444" cy="6273316"/>
          </a:xfrm>
          <a:solidFill>
            <a:srgbClr val="FFFFFF"/>
          </a:solidFill>
        </p:spPr>
        <p:txBody>
          <a:bodyPr/>
          <a:lstStyle/>
          <a:p>
            <a:pPr marL="0" indent="0">
              <a:buNone/>
            </a:pPr>
            <a:r>
              <a:rPr lang="ru-RU" sz="1400" b="1" u="sng" dirty="0" smtClean="0">
                <a:solidFill>
                  <a:srgbClr val="FF0000"/>
                </a:solidFill>
                <a:effectLst/>
              </a:rPr>
              <a:t>ПОДДЕРЖКА</a:t>
            </a:r>
            <a:r>
              <a:rPr lang="ru-RU" sz="1400" dirty="0" smtClean="0">
                <a:effectLst/>
              </a:rPr>
              <a:t> </a:t>
            </a:r>
            <a:r>
              <a:rPr lang="ru-RU" sz="1400" dirty="0">
                <a:effectLst/>
              </a:rPr>
              <a:t>2 (рис</a:t>
            </a:r>
            <a:r>
              <a:rPr lang="ru-RU" sz="1400" dirty="0" smtClean="0">
                <a:effectLst/>
              </a:rPr>
              <a:t>.) </a:t>
            </a:r>
            <a:r>
              <a:rPr lang="ru-RU" sz="1400" b="1" dirty="0">
                <a:solidFill>
                  <a:srgbClr val="0000CC"/>
                </a:solidFill>
                <a:effectLst/>
              </a:rPr>
              <a:t>служит опорой при </a:t>
            </a:r>
            <a:r>
              <a:rPr lang="ru-RU" sz="1400" b="1" dirty="0" smtClean="0">
                <a:solidFill>
                  <a:srgbClr val="0000CC"/>
                </a:solidFill>
                <a:effectLst/>
              </a:rPr>
              <a:t>расклёпывании </a:t>
            </a:r>
            <a:r>
              <a:rPr lang="ru-RU" sz="1400" b="1" dirty="0">
                <a:solidFill>
                  <a:srgbClr val="0000CC"/>
                </a:solidFill>
                <a:effectLst/>
              </a:rPr>
              <a:t>стержня заклепок и должна быть </a:t>
            </a:r>
            <a:r>
              <a:rPr lang="ru-RU" sz="1400" b="1" dirty="0" smtClean="0">
                <a:solidFill>
                  <a:srgbClr val="0000CC"/>
                </a:solidFill>
                <a:effectLst/>
              </a:rPr>
              <a:t>              </a:t>
            </a:r>
            <a:r>
              <a:rPr lang="ru-RU" sz="1400" b="1" dirty="0" smtClean="0">
                <a:solidFill>
                  <a:srgbClr val="FF0000"/>
                </a:solidFill>
                <a:effectLst/>
              </a:rPr>
              <a:t>в </a:t>
            </a:r>
            <a:r>
              <a:rPr lang="ru-RU" sz="1400" b="1" dirty="0">
                <a:solidFill>
                  <a:srgbClr val="FF0000"/>
                </a:solidFill>
                <a:effectLst/>
              </a:rPr>
              <a:t>3...5 раз </a:t>
            </a:r>
            <a:r>
              <a:rPr lang="ru-RU" sz="1400" b="1" dirty="0">
                <a:solidFill>
                  <a:srgbClr val="0000CC"/>
                </a:solidFill>
                <a:effectLst/>
              </a:rPr>
              <a:t>массивнее молотка. </a:t>
            </a:r>
            <a:endParaRPr lang="ru-RU" sz="1400" b="1" dirty="0" smtClean="0">
              <a:solidFill>
                <a:srgbClr val="0000CC"/>
              </a:solidFill>
              <a:effectLst/>
            </a:endParaRPr>
          </a:p>
          <a:p>
            <a:pPr marL="0" indent="0">
              <a:buNone/>
            </a:pPr>
            <a:r>
              <a:rPr lang="ru-RU" sz="1400" b="1" dirty="0" smtClean="0">
                <a:solidFill>
                  <a:srgbClr val="0000CC"/>
                </a:solidFill>
                <a:effectLst/>
              </a:rPr>
              <a:t>Форма </a:t>
            </a:r>
            <a:r>
              <a:rPr lang="ru-RU" sz="1400" b="1" dirty="0">
                <a:solidFill>
                  <a:srgbClr val="0000CC"/>
                </a:solidFill>
                <a:effectLst/>
              </a:rPr>
              <a:t>рабочей поверхности поддержки</a:t>
            </a:r>
            <a:r>
              <a:rPr lang="ru-RU" sz="1400" b="1" dirty="0">
                <a:solidFill>
                  <a:srgbClr val="006600"/>
                </a:solidFill>
                <a:effectLst/>
              </a:rPr>
              <a:t> зависит от конструкции скрепляемых деталей, диаметра стержня заклепки и от метода </a:t>
            </a:r>
            <a:r>
              <a:rPr lang="ru-RU" sz="1400" b="1" dirty="0" smtClean="0">
                <a:solidFill>
                  <a:srgbClr val="006600"/>
                </a:solidFill>
                <a:effectLst/>
              </a:rPr>
              <a:t>клёпки </a:t>
            </a:r>
            <a:r>
              <a:rPr lang="ru-RU" sz="1400" b="1" dirty="0">
                <a:solidFill>
                  <a:srgbClr val="006600"/>
                </a:solidFill>
                <a:effectLst/>
              </a:rPr>
              <a:t>– прямого или обратного. </a:t>
            </a:r>
            <a:endParaRPr lang="ru-RU" sz="1400" b="1" dirty="0" smtClean="0">
              <a:solidFill>
                <a:srgbClr val="006600"/>
              </a:solidFill>
              <a:effectLst/>
            </a:endParaRPr>
          </a:p>
          <a:p>
            <a:pPr marL="0" indent="0">
              <a:buNone/>
            </a:pPr>
            <a:r>
              <a:rPr lang="ru-RU" sz="1400" b="1" dirty="0" smtClean="0">
                <a:solidFill>
                  <a:srgbClr val="006600"/>
                </a:solidFill>
                <a:effectLst/>
              </a:rPr>
              <a:t>Поддержка</a:t>
            </a:r>
            <a:r>
              <a:rPr lang="ru-RU" sz="1400" b="1" dirty="0">
                <a:solidFill>
                  <a:srgbClr val="006600"/>
                </a:solidFill>
                <a:effectLst/>
              </a:rPr>
              <a:t>, на которую опирается полукруглая закладная головка заклепки, должна иметь лунку формой, соответствующей форме закладной головки заклепки.</a:t>
            </a:r>
            <a:endParaRPr lang="ru-RU" sz="1400" b="1" dirty="0" smtClean="0">
              <a:solidFill>
                <a:srgbClr val="006600"/>
              </a:solidFill>
              <a:effectLst/>
            </a:endParaRPr>
          </a:p>
          <a:p>
            <a:pPr marL="0" indent="0">
              <a:buNone/>
            </a:pPr>
            <a:r>
              <a:rPr lang="ru-RU" sz="1400" b="1" u="sng" dirty="0" smtClean="0">
                <a:solidFill>
                  <a:srgbClr val="FF0000"/>
                </a:solidFill>
                <a:effectLst/>
              </a:rPr>
              <a:t>ОБЖИМКА</a:t>
            </a:r>
            <a:r>
              <a:rPr lang="ru-RU" sz="1400" dirty="0" smtClean="0">
                <a:effectLst/>
              </a:rPr>
              <a:t> </a:t>
            </a:r>
            <a:r>
              <a:rPr lang="ru-RU" sz="1400" dirty="0">
                <a:effectLst/>
              </a:rPr>
              <a:t>1 </a:t>
            </a:r>
            <a:r>
              <a:rPr lang="ru-RU" sz="1400" b="1" dirty="0">
                <a:solidFill>
                  <a:srgbClr val="0000CC"/>
                </a:solidFill>
                <a:effectLst/>
              </a:rPr>
              <a:t>служит для придания требуемой формы замыкающей головке заклепки после осадки. На рабочем конце обжимки должно быть углубление по форме головки заклепки. </a:t>
            </a:r>
            <a:endParaRPr lang="ru-RU" sz="1400" b="1" dirty="0" smtClean="0">
              <a:solidFill>
                <a:srgbClr val="0000CC"/>
              </a:solidFill>
              <a:effectLst/>
            </a:endParaRPr>
          </a:p>
          <a:p>
            <a:pPr marL="0" indent="0">
              <a:buNone/>
            </a:pPr>
            <a:r>
              <a:rPr lang="ru-RU" sz="1400" b="1" dirty="0">
                <a:solidFill>
                  <a:srgbClr val="FF0000"/>
                </a:solidFill>
                <a:effectLst/>
              </a:rPr>
              <a:t>Обжимка</a:t>
            </a:r>
            <a:r>
              <a:rPr lang="ru-RU" sz="1400" dirty="0">
                <a:solidFill>
                  <a:srgbClr val="FF0000"/>
                </a:solidFill>
                <a:effectLst/>
              </a:rPr>
              <a:t> </a:t>
            </a:r>
            <a:r>
              <a:rPr lang="ru-RU" sz="1400" b="1" dirty="0">
                <a:effectLst/>
              </a:rPr>
              <a:t>представляет собой стержень, на конце которого выполнено углубление для формирования после осаживания бойком молотка замыкающей полукруглой головки заклепочного соединения. Форма этого углубления должна соответствовать форме замыкающей </a:t>
            </a:r>
            <a:r>
              <a:rPr lang="ru-RU" sz="1400" b="1" dirty="0" smtClean="0">
                <a:effectLst/>
              </a:rPr>
              <a:t>головки.</a:t>
            </a:r>
            <a:endParaRPr lang="ru-RU" sz="1400" b="1" dirty="0">
              <a:effectLst/>
            </a:endParaRPr>
          </a:p>
          <a:p>
            <a:pPr marL="0" indent="0">
              <a:buNone/>
            </a:pPr>
            <a:r>
              <a:rPr lang="ru-RU" sz="1400" b="1" u="sng" dirty="0" smtClean="0">
                <a:solidFill>
                  <a:srgbClr val="FF0000"/>
                </a:solidFill>
                <a:effectLst/>
              </a:rPr>
              <a:t>НАТЯЖКА</a:t>
            </a:r>
            <a:r>
              <a:rPr lang="ru-RU" sz="1400" b="1" dirty="0" smtClean="0">
                <a:effectLst/>
              </a:rPr>
              <a:t> </a:t>
            </a:r>
            <a:r>
              <a:rPr lang="ru-RU" sz="1400" b="1" dirty="0">
                <a:solidFill>
                  <a:srgbClr val="0000CC"/>
                </a:solidFill>
                <a:effectLst/>
              </a:rPr>
              <a:t>служит для оснащения листов, подлежащих клепке, вдоль стержня заклепки. По оси натяжки выполняется глухое отверстие, в которое входит стержень заклепки при осаживании листов, подлежащих соединению. </a:t>
            </a:r>
          </a:p>
          <a:p>
            <a:pPr marL="0" indent="0">
              <a:buNone/>
            </a:pPr>
            <a:r>
              <a:rPr lang="ru-RU" sz="1400" b="1" dirty="0" smtClean="0">
                <a:solidFill>
                  <a:srgbClr val="FF0000"/>
                </a:solidFill>
                <a:effectLst/>
              </a:rPr>
              <a:t>Натяжка</a:t>
            </a:r>
            <a:r>
              <a:rPr lang="ru-RU" sz="1400" dirty="0" smtClean="0">
                <a:effectLst/>
              </a:rPr>
              <a:t> </a:t>
            </a:r>
            <a:r>
              <a:rPr lang="ru-RU" sz="1400" b="1" dirty="0">
                <a:effectLst/>
              </a:rPr>
              <a:t>представляет собой стержень с отверстием на конце диаметром на 0,2 мм больше диаметра стержня заклепки. </a:t>
            </a:r>
            <a:endParaRPr lang="ru-RU" sz="1400" b="1" dirty="0" smtClean="0">
              <a:effectLst/>
            </a:endParaRPr>
          </a:p>
          <a:p>
            <a:pPr marL="0" indent="0">
              <a:buNone/>
            </a:pPr>
            <a:r>
              <a:rPr lang="ru-RU" sz="1400" b="1" u="sng" dirty="0" smtClean="0">
                <a:solidFill>
                  <a:srgbClr val="FF0000"/>
                </a:solidFill>
                <a:effectLst/>
              </a:rPr>
              <a:t>ЧЕКАН</a:t>
            </a:r>
            <a:r>
              <a:rPr lang="ru-RU" sz="1400" dirty="0" smtClean="0">
                <a:effectLst/>
              </a:rPr>
              <a:t> </a:t>
            </a:r>
            <a:r>
              <a:rPr lang="ru-RU" sz="1400" b="1" dirty="0">
                <a:solidFill>
                  <a:srgbClr val="0000CC"/>
                </a:solidFill>
                <a:effectLst/>
              </a:rPr>
              <a:t>– слесарное зубило с плоской рабочей частью, применяется для создания герметичности заклепочного шва, достигаемой подчеканкой замыкающей головки и края листов</a:t>
            </a:r>
            <a:r>
              <a:rPr lang="ru-RU" sz="1400" b="1" dirty="0" smtClean="0">
                <a:solidFill>
                  <a:srgbClr val="0000CC"/>
                </a:solidFill>
                <a:effectLst/>
              </a:rPr>
              <a:t>.</a:t>
            </a:r>
          </a:p>
          <a:p>
            <a:pPr marL="0" indent="0">
              <a:buNone/>
            </a:pPr>
            <a:r>
              <a:rPr lang="ru-RU" sz="1400" b="1" dirty="0">
                <a:solidFill>
                  <a:srgbClr val="FF0000"/>
                </a:solidFill>
                <a:effectLst/>
              </a:rPr>
              <a:t>Чеканы</a:t>
            </a:r>
            <a:r>
              <a:rPr lang="ru-RU" sz="1400" dirty="0">
                <a:effectLst/>
              </a:rPr>
              <a:t> </a:t>
            </a:r>
            <a:r>
              <a:rPr lang="ru-RU" sz="1400" b="1" dirty="0">
                <a:effectLst/>
              </a:rPr>
              <a:t>представляют собой зубило с плоской и закругленной частью; они применяются для создания герметичности заклепочного шва, которая достигается за счет </a:t>
            </a:r>
            <a:r>
              <a:rPr lang="ru-RU" sz="1400" b="1" dirty="0" err="1">
                <a:effectLst/>
              </a:rPr>
              <a:t>подчеканивания</a:t>
            </a:r>
            <a:r>
              <a:rPr lang="ru-RU" sz="1400" b="1" dirty="0">
                <a:effectLst/>
              </a:rPr>
              <a:t> краев листов в заклепочном шве. </a:t>
            </a:r>
            <a:endParaRPr lang="ru-RU" sz="1400" b="1" dirty="0" smtClean="0">
              <a:effectLst/>
            </a:endParaRPr>
          </a:p>
          <a:p>
            <a:pPr marL="0" indent="0">
              <a:buNone/>
            </a:pPr>
            <a:r>
              <a:rPr lang="ru-RU" sz="1400" b="1" u="sng" dirty="0" smtClean="0">
                <a:solidFill>
                  <a:srgbClr val="FF0000"/>
                </a:solidFill>
                <a:effectLst/>
              </a:rPr>
              <a:t>ПИСТОННИЦА</a:t>
            </a:r>
            <a:r>
              <a:rPr lang="ru-RU" sz="1400" dirty="0" smtClean="0">
                <a:effectLst/>
              </a:rPr>
              <a:t> </a:t>
            </a:r>
            <a:r>
              <a:rPr lang="ru-RU" sz="1400" b="1" dirty="0">
                <a:solidFill>
                  <a:srgbClr val="0000CC"/>
                </a:solidFill>
                <a:effectLst/>
              </a:rPr>
              <a:t>представляет собой специальный инструмент для развальцовывания трубчатых заклепок. </a:t>
            </a:r>
            <a:endParaRPr lang="ru-RU" sz="1400" b="1" dirty="0" smtClean="0">
              <a:solidFill>
                <a:srgbClr val="0000CC"/>
              </a:solidFill>
              <a:effectLst/>
            </a:endParaRPr>
          </a:p>
          <a:p>
            <a:pPr marL="0" indent="0">
              <a:buNone/>
            </a:pPr>
            <a:r>
              <a:rPr lang="ru-RU" sz="1400" b="1" dirty="0" smtClean="0">
                <a:solidFill>
                  <a:srgbClr val="006600"/>
                </a:solidFill>
                <a:effectLst/>
              </a:rPr>
              <a:t>Поддержки</a:t>
            </a:r>
            <a:r>
              <a:rPr lang="ru-RU" sz="1400" b="1" dirty="0">
                <a:solidFill>
                  <a:srgbClr val="006600"/>
                </a:solidFill>
                <a:effectLst/>
              </a:rPr>
              <a:t>, натяжки и чеканы изготовляются из инструментальной углеродистой стали, их рабочие части закаливаются</a:t>
            </a:r>
            <a:r>
              <a:rPr lang="ru-RU" sz="1400" b="1" dirty="0" smtClean="0">
                <a:solidFill>
                  <a:srgbClr val="006600"/>
                </a:solidFill>
                <a:effectLst/>
              </a:rPr>
              <a:t>.</a:t>
            </a:r>
            <a:endParaRPr lang="ru-RU" sz="1500" dirty="0"/>
          </a:p>
        </p:txBody>
      </p:sp>
    </p:spTree>
    <p:extLst>
      <p:ext uri="{BB962C8B-B14F-4D97-AF65-F5344CB8AC3E}">
        <p14:creationId xmlns:p14="http://schemas.microsoft.com/office/powerpoint/2010/main" val="40130332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descr="instrumenty_i_prisposobleniya_dlya_ruchnoi_klepki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052736"/>
            <a:ext cx="4437113" cy="2470782"/>
          </a:xfrm>
          <a:prstGeom prst="rect">
            <a:avLst/>
          </a:prstGeom>
          <a:noFill/>
          <a:extLst>
            <a:ext uri="{909E8E84-426E-40DD-AFC4-6F175D3DCCD1}">
              <a14:hiddenFill xmlns:a14="http://schemas.microsoft.com/office/drawing/2010/main">
                <a:solidFill>
                  <a:srgbClr val="FFFFFF"/>
                </a:solidFill>
              </a14:hiddenFill>
            </a:ext>
          </a:extLst>
        </p:spPr>
      </p:pic>
      <p:pic>
        <p:nvPicPr>
          <p:cNvPr id="77829" name="Picture 5" descr="instrumenty_i_prisposobleniya_dlya_ruchnoi_klepki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9492" y="3645024"/>
            <a:ext cx="3285056" cy="3046214"/>
          </a:xfrm>
          <a:prstGeom prst="rect">
            <a:avLst/>
          </a:prstGeom>
          <a:noFill/>
          <a:extLst>
            <a:ext uri="{909E8E84-426E-40DD-AFC4-6F175D3DCCD1}">
              <a14:hiddenFill xmlns:a14="http://schemas.microsoft.com/office/drawing/2010/main">
                <a:solidFill>
                  <a:srgbClr val="FFFFFF"/>
                </a:solidFill>
              </a14:hiddenFill>
            </a:ext>
          </a:extLst>
        </p:spPr>
      </p:pic>
      <p:pic>
        <p:nvPicPr>
          <p:cNvPr id="77830" name="Picture 6" descr="instrumenty_i_prisposobleniya_dlya_ruchnoi_klepki_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020" y="1054504"/>
            <a:ext cx="4270362" cy="247078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p:cNvSpPr>
            <a:spLocks noGrp="1" noChangeArrowheads="1"/>
          </p:cNvSpPr>
          <p:nvPr>
            <p:ph type="title"/>
          </p:nvPr>
        </p:nvSpPr>
        <p:spPr>
          <a:xfrm>
            <a:off x="457200" y="116632"/>
            <a:ext cx="8229600" cy="743744"/>
          </a:xfrm>
        </p:spPr>
        <p:txBody>
          <a:bodyPr/>
          <a:lstStyle/>
          <a:p>
            <a:pPr eaLnBrk="1" hangingPunct="1"/>
            <a:r>
              <a:rPr lang="ru-RU" altLang="ru-RU" b="1" dirty="0" smtClean="0">
                <a:solidFill>
                  <a:srgbClr val="C00000"/>
                </a:solidFill>
              </a:rPr>
              <a:t>Инструменты</a:t>
            </a:r>
          </a:p>
        </p:txBody>
      </p:sp>
    </p:spTree>
    <p:extLst>
      <p:ext uri="{BB962C8B-B14F-4D97-AF65-F5344CB8AC3E}">
        <p14:creationId xmlns:p14="http://schemas.microsoft.com/office/powerpoint/2010/main" val="2979484008"/>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Grp="1" noChangeArrowheads="1"/>
          </p:cNvSpPr>
          <p:nvPr>
            <p:ph type="title"/>
          </p:nvPr>
        </p:nvSpPr>
        <p:spPr>
          <a:xfrm>
            <a:off x="457200" y="116632"/>
            <a:ext cx="8229600" cy="743744"/>
          </a:xfrm>
        </p:spPr>
        <p:txBody>
          <a:bodyPr/>
          <a:lstStyle/>
          <a:p>
            <a:pPr eaLnBrk="1" hangingPunct="1"/>
            <a:r>
              <a:rPr lang="ru-RU" altLang="ru-RU" b="1" dirty="0" smtClean="0">
                <a:solidFill>
                  <a:srgbClr val="C00000"/>
                </a:solidFill>
              </a:rPr>
              <a:t>Инструменты</a:t>
            </a:r>
          </a:p>
        </p:txBody>
      </p:sp>
      <p:pic>
        <p:nvPicPr>
          <p:cNvPr id="18436" name="Picture 4" descr="обжимки"/>
          <p:cNvPicPr>
            <a:picLocks noGrp="1" noChangeAspect="1" noChangeArrowheads="1"/>
          </p:cNvPicPr>
          <p:nvPr>
            <p:ph type="body" idx="4294967295"/>
          </p:nvPr>
        </p:nvPicPr>
        <p:blipFill>
          <a:blip r:embed="rId2">
            <a:extLst>
              <a:ext uri="{28A0092B-C50C-407E-A947-70E740481C1C}">
                <a14:useLocalDpi xmlns:a14="http://schemas.microsoft.com/office/drawing/2010/main" val="0"/>
              </a:ext>
            </a:extLst>
          </a:blip>
          <a:srcRect/>
          <a:stretch>
            <a:fillRect/>
          </a:stretch>
        </p:blipFill>
        <p:spPr>
          <a:xfrm>
            <a:off x="123825" y="1075947"/>
            <a:ext cx="4556187" cy="5305804"/>
          </a:xfrm>
          <a:noFill/>
        </p:spPr>
      </p:pic>
      <p:pic>
        <p:nvPicPr>
          <p:cNvPr id="18437" name="Picture 8" descr="клещи"/>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175956" y="1412776"/>
            <a:ext cx="4812761" cy="3354177"/>
          </a:xfrm>
          <a:noFill/>
        </p:spPr>
      </p:pic>
    </p:spTree>
    <p:extLst>
      <p:ext uri="{BB962C8B-B14F-4D97-AF65-F5344CB8AC3E}">
        <p14:creationId xmlns:p14="http://schemas.microsoft.com/office/powerpoint/2010/main" val="19165356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63" name="Rectangle 11"/>
          <p:cNvSpPr>
            <a:spLocks noChangeArrowheads="1"/>
          </p:cNvSpPr>
          <p:nvPr/>
        </p:nvSpPr>
        <p:spPr bwMode="auto">
          <a:xfrm>
            <a:off x="3188958" y="993045"/>
            <a:ext cx="2857520" cy="1661884"/>
          </a:xfrm>
          <a:prstGeom prst="rect">
            <a:avLst/>
          </a:prstGeom>
          <a:solidFill>
            <a:srgbClr val="FFFF00"/>
          </a:solidFill>
          <a:ln w="76200">
            <a:solidFill>
              <a:srgbClr val="FF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200" b="1" i="0" u="none" strike="noStrike" cap="none" normalizeH="0" baseline="0" dirty="0" smtClean="0">
                <a:ln>
                  <a:noFill/>
                </a:ln>
                <a:solidFill>
                  <a:srgbClr val="FF0000"/>
                </a:solidFill>
                <a:effectLst/>
                <a:latin typeface="Times New Roman" pitchFamily="18" charset="0"/>
                <a:ea typeface="Times New Roman" pitchFamily="18" charset="0"/>
                <a:cs typeface="Times New Roman" pitchFamily="18" charset="0"/>
              </a:rPr>
              <a:t>Виды неразъёмных соединений</a:t>
            </a:r>
            <a:endParaRPr kumimoji="0" lang="ru-RU" sz="3200" b="1" i="0" u="none" strike="noStrike" cap="none" normalizeH="0" baseline="0" dirty="0" smtClean="0">
              <a:ln>
                <a:noFill/>
              </a:ln>
              <a:solidFill>
                <a:srgbClr val="FF0000"/>
              </a:solidFill>
              <a:effectLst/>
              <a:latin typeface="Arial" pitchFamily="34" charset="0"/>
              <a:cs typeface="Arial" pitchFamily="34" charset="0"/>
            </a:endParaRPr>
          </a:p>
        </p:txBody>
      </p:sp>
      <p:sp>
        <p:nvSpPr>
          <p:cNvPr id="49157" name="Rectangle 5"/>
          <p:cNvSpPr>
            <a:spLocks noChangeArrowheads="1"/>
          </p:cNvSpPr>
          <p:nvPr/>
        </p:nvSpPr>
        <p:spPr bwMode="auto">
          <a:xfrm>
            <a:off x="6264188" y="3929066"/>
            <a:ext cx="1857388" cy="785818"/>
          </a:xfrm>
          <a:prstGeom prst="rect">
            <a:avLst/>
          </a:prstGeom>
          <a:solidFill>
            <a:schemeClr val="accent3">
              <a:lumMod val="60000"/>
              <a:lumOff val="40000"/>
            </a:schemeClr>
          </a:solidFill>
          <a:ln w="9525">
            <a:solidFill>
              <a:srgbClr val="0000D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Сварное соединение</a:t>
            </a:r>
            <a:endParaRPr kumimoji="0" lang="ru-RU" sz="2400" b="0" i="0" u="none" strike="noStrike" cap="none" normalizeH="0" baseline="0" dirty="0" smtClean="0">
              <a:ln>
                <a:noFill/>
              </a:ln>
              <a:solidFill>
                <a:srgbClr val="0000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9153" name="Rectangle 1"/>
          <p:cNvSpPr>
            <a:spLocks noChangeArrowheads="1"/>
          </p:cNvSpPr>
          <p:nvPr/>
        </p:nvSpPr>
        <p:spPr bwMode="auto">
          <a:xfrm>
            <a:off x="785786" y="3857628"/>
            <a:ext cx="1903415" cy="857256"/>
          </a:xfrm>
          <a:prstGeom prst="rect">
            <a:avLst/>
          </a:prstGeom>
          <a:solidFill>
            <a:srgbClr val="66FFFF"/>
          </a:solidFill>
          <a:ln w="9525">
            <a:solidFill>
              <a:srgbClr val="0000D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Клеевое соединение</a:t>
            </a:r>
            <a:endParaRPr kumimoji="0" lang="ru-RU" sz="2400" b="0" i="0" u="none" strike="noStrike" cap="none" normalizeH="0" baseline="0" dirty="0" smtClean="0">
              <a:ln>
                <a:noFill/>
              </a:ln>
              <a:solidFill>
                <a:srgbClr val="0000FF"/>
              </a:solidFill>
              <a:effectLst/>
              <a:latin typeface="Arial" pitchFamily="34" charset="0"/>
              <a:cs typeface="Arial" pitchFamily="34" charset="0"/>
            </a:endParaRPr>
          </a:p>
        </p:txBody>
      </p:sp>
      <p:sp>
        <p:nvSpPr>
          <p:cNvPr id="49156" name="Rectangle 4"/>
          <p:cNvSpPr>
            <a:spLocks noChangeArrowheads="1"/>
          </p:cNvSpPr>
          <p:nvPr/>
        </p:nvSpPr>
        <p:spPr bwMode="auto">
          <a:xfrm>
            <a:off x="6858016" y="2500306"/>
            <a:ext cx="2071702" cy="857256"/>
          </a:xfrm>
          <a:prstGeom prst="rect">
            <a:avLst/>
          </a:prstGeom>
          <a:solidFill>
            <a:srgbClr val="66FFFF"/>
          </a:solidFill>
          <a:ln w="9525">
            <a:solidFill>
              <a:srgbClr val="0000D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Паяное соединение</a:t>
            </a:r>
            <a:endParaRPr kumimoji="0" lang="ru-RU" sz="2400" b="0" i="0" u="none" strike="noStrike" cap="none" normalizeH="0" baseline="0" dirty="0" smtClean="0">
              <a:ln>
                <a:noFill/>
              </a:ln>
              <a:solidFill>
                <a:srgbClr val="0000FF"/>
              </a:solidFill>
              <a:effectLst/>
              <a:latin typeface="Arial" pitchFamily="34" charset="0"/>
              <a:cs typeface="Arial" pitchFamily="34" charset="0"/>
            </a:endParaRPr>
          </a:p>
        </p:txBody>
      </p:sp>
      <p:sp>
        <p:nvSpPr>
          <p:cNvPr id="49154" name="Rectangle 2"/>
          <p:cNvSpPr>
            <a:spLocks noChangeArrowheads="1"/>
          </p:cNvSpPr>
          <p:nvPr/>
        </p:nvSpPr>
        <p:spPr bwMode="auto">
          <a:xfrm>
            <a:off x="95166" y="2502743"/>
            <a:ext cx="2136574" cy="901240"/>
          </a:xfrm>
          <a:prstGeom prst="rect">
            <a:avLst/>
          </a:prstGeom>
          <a:solidFill>
            <a:srgbClr val="66FFFF"/>
          </a:solidFill>
          <a:ln w="9525">
            <a:solidFill>
              <a:srgbClr val="0000D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Заклёпочное соединение</a:t>
            </a:r>
            <a:endParaRPr kumimoji="0" lang="ru-RU" sz="2400" b="0" i="0" u="none" strike="noStrike" cap="none" normalizeH="0" baseline="0" dirty="0" smtClean="0">
              <a:ln>
                <a:noFill/>
              </a:ln>
              <a:solidFill>
                <a:srgbClr val="0000FF"/>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49155" name="Rectangle 3"/>
          <p:cNvSpPr>
            <a:spLocks noChangeArrowheads="1"/>
          </p:cNvSpPr>
          <p:nvPr/>
        </p:nvSpPr>
        <p:spPr bwMode="auto">
          <a:xfrm>
            <a:off x="3510429" y="4221088"/>
            <a:ext cx="2214578" cy="857256"/>
          </a:xfrm>
          <a:prstGeom prst="rect">
            <a:avLst/>
          </a:prstGeom>
          <a:solidFill>
            <a:schemeClr val="accent3">
              <a:lumMod val="60000"/>
              <a:lumOff val="40000"/>
            </a:schemeClr>
          </a:solidFill>
          <a:ln w="9525">
            <a:solidFill>
              <a:srgbClr val="0000D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2400" b="1" i="0" u="none" strike="noStrike" cap="none" normalizeH="0" baseline="0" dirty="0" smtClean="0">
                <a:ln>
                  <a:noFill/>
                </a:ln>
                <a:solidFill>
                  <a:srgbClr val="0000FF"/>
                </a:solidFill>
                <a:effectLst/>
                <a:latin typeface="Times New Roman" pitchFamily="18" charset="0"/>
                <a:ea typeface="Times New Roman" pitchFamily="18" charset="0"/>
                <a:cs typeface="Times New Roman" pitchFamily="18" charset="0"/>
              </a:rPr>
              <a:t>Сшивное соединение</a:t>
            </a:r>
            <a:endParaRPr kumimoji="0" lang="ru-RU" sz="2400" b="0" i="0" u="none" strike="noStrike" cap="none" normalizeH="0" baseline="0" dirty="0" smtClean="0">
              <a:ln>
                <a:noFill/>
              </a:ln>
              <a:solidFill>
                <a:srgbClr val="0000FF"/>
              </a:solidFill>
              <a:effectLst/>
              <a:latin typeface="Arial" pitchFamily="34" charset="0"/>
              <a:cs typeface="Arial" pitchFamily="34" charset="0"/>
            </a:endParaRPr>
          </a:p>
        </p:txBody>
      </p:sp>
      <p:sp>
        <p:nvSpPr>
          <p:cNvPr id="49158" name="AutoShape 6"/>
          <p:cNvSpPr>
            <a:spLocks noChangeShapeType="1"/>
          </p:cNvSpPr>
          <p:nvPr/>
        </p:nvSpPr>
        <p:spPr bwMode="auto">
          <a:xfrm flipH="1">
            <a:off x="1783566" y="1772816"/>
            <a:ext cx="1405391" cy="721439"/>
          </a:xfrm>
          <a:prstGeom prst="straightConnector1">
            <a:avLst/>
          </a:prstGeom>
          <a:noFill/>
          <a:ln w="76200">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ln w="38100">
                <a:solidFill>
                  <a:schemeClr val="tx1"/>
                </a:solidFill>
              </a:ln>
            </a:endParaRPr>
          </a:p>
        </p:txBody>
      </p:sp>
      <p:sp>
        <p:nvSpPr>
          <p:cNvPr id="49159" name="AutoShape 7"/>
          <p:cNvSpPr>
            <a:spLocks noChangeShapeType="1"/>
          </p:cNvSpPr>
          <p:nvPr/>
        </p:nvSpPr>
        <p:spPr bwMode="auto">
          <a:xfrm flipH="1">
            <a:off x="1974513" y="2637131"/>
            <a:ext cx="1214445" cy="1214446"/>
          </a:xfrm>
          <a:prstGeom prst="straightConnector1">
            <a:avLst/>
          </a:prstGeom>
          <a:noFill/>
          <a:ln w="76200">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p>
        </p:txBody>
      </p:sp>
      <p:sp>
        <p:nvSpPr>
          <p:cNvPr id="49160" name="AutoShape 8"/>
          <p:cNvSpPr>
            <a:spLocks noChangeShapeType="1"/>
          </p:cNvSpPr>
          <p:nvPr/>
        </p:nvSpPr>
        <p:spPr bwMode="auto">
          <a:xfrm>
            <a:off x="4576998" y="2663016"/>
            <a:ext cx="50559" cy="1558072"/>
          </a:xfrm>
          <a:prstGeom prst="straightConnector1">
            <a:avLst/>
          </a:prstGeom>
          <a:noFill/>
          <a:ln w="76200">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p>
        </p:txBody>
      </p:sp>
      <p:sp>
        <p:nvSpPr>
          <p:cNvPr id="49161" name="AutoShape 9"/>
          <p:cNvSpPr>
            <a:spLocks noChangeShapeType="1"/>
          </p:cNvSpPr>
          <p:nvPr/>
        </p:nvSpPr>
        <p:spPr bwMode="auto">
          <a:xfrm>
            <a:off x="6046478" y="2643181"/>
            <a:ext cx="973794" cy="1243669"/>
          </a:xfrm>
          <a:prstGeom prst="straightConnector1">
            <a:avLst/>
          </a:prstGeom>
          <a:noFill/>
          <a:ln w="76200">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p>
        </p:txBody>
      </p:sp>
      <p:sp>
        <p:nvSpPr>
          <p:cNvPr id="49162" name="AutoShape 10"/>
          <p:cNvSpPr>
            <a:spLocks noChangeShapeType="1"/>
          </p:cNvSpPr>
          <p:nvPr/>
        </p:nvSpPr>
        <p:spPr bwMode="auto">
          <a:xfrm>
            <a:off x="6046478" y="1772816"/>
            <a:ext cx="1477851" cy="721439"/>
          </a:xfrm>
          <a:prstGeom prst="straightConnector1">
            <a:avLst/>
          </a:prstGeom>
          <a:noFill/>
          <a:ln w="76200">
            <a:solidFill>
              <a:srgbClr val="FF0000"/>
            </a:solidFill>
            <a:round/>
            <a:headEnd/>
            <a:tailEnd type="triangle" w="med" len="med"/>
          </a:ln>
        </p:spPr>
        <p:txBody>
          <a:bodyPr vert="horz" wrap="square" lIns="91440" tIns="45720" rIns="91440" bIns="45720" numCol="1" anchor="t" anchorCtr="0" compatLnSpc="1">
            <a:prstTxWarp prst="textNoShape">
              <a:avLst/>
            </a:prstTxWarp>
          </a:bodyPr>
          <a:lstStyle/>
          <a:p>
            <a:endParaRPr lang="ru-RU"/>
          </a:p>
        </p:txBody>
      </p:sp>
      <p:sp>
        <p:nvSpPr>
          <p:cNvPr id="49167" name="Rectangle 15"/>
          <p:cNvSpPr>
            <a:spLocks noChangeArrowheads="1"/>
          </p:cNvSpPr>
          <p:nvPr/>
        </p:nvSpPr>
        <p:spPr bwMode="auto">
          <a:xfrm>
            <a:off x="-180975"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endParaRPr kumimoji="0" lang="ru-RU"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49173" name="Rectangle 21"/>
          <p:cNvSpPr>
            <a:spLocks noChangeArrowheads="1"/>
          </p:cNvSpPr>
          <p:nvPr/>
        </p:nvSpPr>
        <p:spPr bwMode="auto">
          <a:xfrm>
            <a:off x="-180975"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Прямоугольник 1"/>
          <p:cNvSpPr/>
          <p:nvPr/>
        </p:nvSpPr>
        <p:spPr>
          <a:xfrm>
            <a:off x="308767" y="5616008"/>
            <a:ext cx="8536462" cy="830997"/>
          </a:xfrm>
          <a:prstGeom prst="rect">
            <a:avLst/>
          </a:prstGeom>
        </p:spPr>
        <p:txBody>
          <a:bodyPr wrap="square">
            <a:spAutoFit/>
          </a:bodyPr>
          <a:lstStyle/>
          <a:p>
            <a:pPr algn="ctr"/>
            <a:r>
              <a:rPr lang="ru-RU" altLang="ru-RU" sz="2400" b="1" dirty="0" smtClean="0">
                <a:solidFill>
                  <a:srgbClr val="006600"/>
                </a:solidFill>
              </a:rPr>
              <a:t>Неразъёмные </a:t>
            </a:r>
            <a:r>
              <a:rPr lang="ru-RU" altLang="ru-RU" sz="2400" b="1" dirty="0">
                <a:solidFill>
                  <a:srgbClr val="006600"/>
                </a:solidFill>
              </a:rPr>
              <a:t>соединения получили широкое распространение в машиностроении. </a:t>
            </a:r>
            <a:endParaRPr lang="ru-RU" sz="2400" b="1" dirty="0">
              <a:solidFill>
                <a:srgbClr val="006600"/>
              </a:solidFill>
            </a:endParaRPr>
          </a:p>
        </p:txBody>
      </p:sp>
    </p:spTree>
    <p:extLst>
      <p:ext uri="{BB962C8B-B14F-4D97-AF65-F5344CB8AC3E}">
        <p14:creationId xmlns:p14="http://schemas.microsoft.com/office/powerpoint/2010/main" val="1482120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9157"/>
                                        </p:tgtEl>
                                        <p:attrNameLst>
                                          <p:attrName>style.visibility</p:attrName>
                                        </p:attrNameLst>
                                      </p:cBhvr>
                                      <p:to>
                                        <p:strVal val="visible"/>
                                      </p:to>
                                    </p:set>
                                    <p:animEffect transition="in" filter="diamond(in)">
                                      <p:cBhvr>
                                        <p:cTn id="7" dur="1000"/>
                                        <p:tgtEl>
                                          <p:spTgt spid="4915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9153"/>
                                        </p:tgtEl>
                                        <p:attrNameLst>
                                          <p:attrName>style.visibility</p:attrName>
                                        </p:attrNameLst>
                                      </p:cBhvr>
                                      <p:to>
                                        <p:strVal val="visible"/>
                                      </p:to>
                                    </p:set>
                                    <p:animEffect transition="in" filter="diamond(in)">
                                      <p:cBhvr>
                                        <p:cTn id="12" dur="1000"/>
                                        <p:tgtEl>
                                          <p:spTgt spid="49153"/>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49155"/>
                                        </p:tgtEl>
                                        <p:attrNameLst>
                                          <p:attrName>style.visibility</p:attrName>
                                        </p:attrNameLst>
                                      </p:cBhvr>
                                      <p:to>
                                        <p:strVal val="visible"/>
                                      </p:to>
                                    </p:set>
                                    <p:animEffect transition="in" filter="diamond(in)">
                                      <p:cBhvr>
                                        <p:cTn id="17" dur="1000"/>
                                        <p:tgtEl>
                                          <p:spTgt spid="49155"/>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grpId="0" nodeType="clickEffect">
                                  <p:stCondLst>
                                    <p:cond delay="0"/>
                                  </p:stCondLst>
                                  <p:childTnLst>
                                    <p:set>
                                      <p:cBhvr>
                                        <p:cTn id="21" dur="1" fill="hold">
                                          <p:stCondLst>
                                            <p:cond delay="0"/>
                                          </p:stCondLst>
                                        </p:cTn>
                                        <p:tgtEl>
                                          <p:spTgt spid="49154"/>
                                        </p:tgtEl>
                                        <p:attrNameLst>
                                          <p:attrName>style.visibility</p:attrName>
                                        </p:attrNameLst>
                                      </p:cBhvr>
                                      <p:to>
                                        <p:strVal val="visible"/>
                                      </p:to>
                                    </p:set>
                                    <p:animEffect transition="in" filter="diamond(in)">
                                      <p:cBhvr>
                                        <p:cTn id="22" dur="1000"/>
                                        <p:tgtEl>
                                          <p:spTgt spid="4915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49156"/>
                                        </p:tgtEl>
                                        <p:attrNameLst>
                                          <p:attrName>style.visibility</p:attrName>
                                        </p:attrNameLst>
                                      </p:cBhvr>
                                      <p:to>
                                        <p:strVal val="visible"/>
                                      </p:to>
                                    </p:set>
                                    <p:animEffect transition="in" filter="diamond(in)">
                                      <p:cBhvr>
                                        <p:cTn id="27" dur="1000"/>
                                        <p:tgtEl>
                                          <p:spTgt spid="491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animBg="1"/>
      <p:bldP spid="49153" grpId="0" animBg="1"/>
      <p:bldP spid="49156" grpId="0" animBg="1"/>
      <p:bldP spid="49154" grpId="0" animBg="1"/>
      <p:bldP spid="4915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srcRect l="54842"/>
          <a:stretch>
            <a:fillRect/>
          </a:stretch>
        </p:blipFill>
        <p:spPr bwMode="auto">
          <a:xfrm>
            <a:off x="4071934" y="1285860"/>
            <a:ext cx="4083633" cy="5267436"/>
          </a:xfrm>
          <a:prstGeom prst="rect">
            <a:avLst/>
          </a:prstGeom>
          <a:noFill/>
          <a:ln w="9525">
            <a:noFill/>
            <a:miter lim="800000"/>
            <a:headEnd/>
            <a:tailEnd/>
          </a:ln>
          <a:effectLst/>
        </p:spPr>
      </p:pic>
      <p:sp>
        <p:nvSpPr>
          <p:cNvPr id="4" name="Заголовок 1"/>
          <p:cNvSpPr>
            <a:spLocks noGrp="1"/>
          </p:cNvSpPr>
          <p:nvPr>
            <p:ph type="title"/>
          </p:nvPr>
        </p:nvSpPr>
        <p:spPr>
          <a:xfrm>
            <a:off x="500034" y="116632"/>
            <a:ext cx="7923824" cy="608630"/>
          </a:xfrm>
        </p:spPr>
        <p:style>
          <a:lnRef idx="1">
            <a:schemeClr val="accent2"/>
          </a:lnRef>
          <a:fillRef idx="2">
            <a:schemeClr val="accent2"/>
          </a:fillRef>
          <a:effectRef idx="1">
            <a:schemeClr val="accent2"/>
          </a:effectRef>
          <a:fontRef idx="minor">
            <a:schemeClr val="dk1"/>
          </a:fontRef>
        </p:style>
        <p:txBody>
          <a:bodyPr>
            <a:noAutofit/>
          </a:bodyPr>
          <a:lstStyle/>
          <a:p>
            <a:r>
              <a:rPr lang="ru-RU" sz="3600" b="1" dirty="0" smtClean="0">
                <a:solidFill>
                  <a:srgbClr val="C00000"/>
                </a:solidFill>
                <a:effectLst/>
              </a:rPr>
              <a:t>Приспособления для клёпки</a:t>
            </a:r>
            <a:endParaRPr lang="ru-RU" sz="3600" b="1" dirty="0">
              <a:solidFill>
                <a:srgbClr val="C00000"/>
              </a:solidFill>
              <a:effectLst/>
            </a:endParaRPr>
          </a:p>
        </p:txBody>
      </p:sp>
      <p:sp>
        <p:nvSpPr>
          <p:cNvPr id="5" name="TextBox 4"/>
          <p:cNvSpPr txBox="1"/>
          <p:nvPr/>
        </p:nvSpPr>
        <p:spPr>
          <a:xfrm>
            <a:off x="71500" y="2357430"/>
            <a:ext cx="3786120" cy="3416320"/>
          </a:xfrm>
          <a:prstGeom prst="rect">
            <a:avLst/>
          </a:prstGeom>
          <a:noFill/>
        </p:spPr>
        <p:txBody>
          <a:bodyPr wrap="square" rtlCol="0">
            <a:spAutoFit/>
          </a:bodyPr>
          <a:lstStyle/>
          <a:p>
            <a:r>
              <a:rPr lang="ru-RU" b="1" dirty="0" smtClean="0"/>
              <a:t>Под закладную головку ставят массивную поддержку. Склёпываемые листы осаживают (уплотняют) с помощью натяжки, которую устанавливают так, чтобы выступающий конец стержня вошёл в её отверстие. Ударом молотка по вершине натяжки осаживают листы, устраняя зазор между ними</a:t>
            </a:r>
            <a:endParaRPr lang="ru-RU" b="1" dirty="0"/>
          </a:p>
        </p:txBody>
      </p:sp>
      <p:sp>
        <p:nvSpPr>
          <p:cNvPr id="7" name="TextBox 6"/>
          <p:cNvSpPr txBox="1"/>
          <p:nvPr/>
        </p:nvSpPr>
        <p:spPr>
          <a:xfrm>
            <a:off x="3097831" y="5984755"/>
            <a:ext cx="194820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buClr>
                <a:srgbClr val="0000CC"/>
              </a:buClr>
              <a:buAutoNum type="arabicPeriod"/>
            </a:pPr>
            <a:r>
              <a:rPr lang="ru-RU" b="1" dirty="0" smtClean="0">
                <a:solidFill>
                  <a:srgbClr val="FF0000"/>
                </a:solidFill>
              </a:rPr>
              <a:t>Натяжка</a:t>
            </a:r>
          </a:p>
          <a:p>
            <a:pPr marL="342900" indent="-342900">
              <a:buClr>
                <a:srgbClr val="0000CC"/>
              </a:buClr>
              <a:buAutoNum type="arabicPeriod"/>
            </a:pPr>
            <a:r>
              <a:rPr lang="ru-RU" b="1" dirty="0" smtClean="0">
                <a:solidFill>
                  <a:srgbClr val="FF0000"/>
                </a:solidFill>
              </a:rPr>
              <a:t>Поддержка</a:t>
            </a:r>
            <a:endParaRPr lang="ru-RU" b="1" dirty="0">
              <a:solidFill>
                <a:srgbClr val="FF0000"/>
              </a:solidFill>
            </a:endParaRPr>
          </a:p>
        </p:txBody>
      </p:sp>
      <p:sp>
        <p:nvSpPr>
          <p:cNvPr id="8" name="Скругленная прямоугольная выноска 7"/>
          <p:cNvSpPr/>
          <p:nvPr/>
        </p:nvSpPr>
        <p:spPr>
          <a:xfrm>
            <a:off x="179512" y="1285860"/>
            <a:ext cx="3606670" cy="915990"/>
          </a:xfrm>
          <a:prstGeom prst="wedgeRoundRectCallout">
            <a:avLst>
              <a:gd name="adj1" fmla="val 73105"/>
              <a:gd name="adj2" fmla="val 62500"/>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solidFill>
                  <a:srgbClr val="0000CC"/>
                </a:solidFill>
              </a:rPr>
              <a:t>Осаживание заклёпываемых листов с помощью натяжки</a:t>
            </a:r>
            <a:endParaRPr lang="ru-RU" b="1" dirty="0">
              <a:solidFill>
                <a:srgbClr val="0000CC"/>
              </a:solidFill>
            </a:endParaRPr>
          </a:p>
        </p:txBody>
      </p:sp>
      <p:sp>
        <p:nvSpPr>
          <p:cNvPr id="2" name="Прямоугольник 1"/>
          <p:cNvSpPr/>
          <p:nvPr/>
        </p:nvSpPr>
        <p:spPr>
          <a:xfrm>
            <a:off x="5452850" y="3598371"/>
            <a:ext cx="332142" cy="369332"/>
          </a:xfrm>
          <a:prstGeom prst="rect">
            <a:avLst/>
          </a:prstGeom>
        </p:spPr>
        <p:txBody>
          <a:bodyPr wrap="none">
            <a:spAutoFit/>
          </a:bodyPr>
          <a:lstStyle/>
          <a:p>
            <a:r>
              <a:rPr lang="ru-RU" b="1" dirty="0" smtClean="0">
                <a:solidFill>
                  <a:srgbClr val="FF0000"/>
                </a:solidFill>
              </a:rPr>
              <a:t>1</a:t>
            </a:r>
            <a:endParaRPr lang="ru-RU" dirty="0">
              <a:solidFill>
                <a:srgbClr val="FF0000"/>
              </a:solidFill>
            </a:endParaRPr>
          </a:p>
        </p:txBody>
      </p:sp>
      <p:sp>
        <p:nvSpPr>
          <p:cNvPr id="3" name="Прямоугольник 2"/>
          <p:cNvSpPr/>
          <p:nvPr/>
        </p:nvSpPr>
        <p:spPr>
          <a:xfrm>
            <a:off x="5604740" y="5885636"/>
            <a:ext cx="332142" cy="369332"/>
          </a:xfrm>
          <a:prstGeom prst="rect">
            <a:avLst/>
          </a:prstGeom>
        </p:spPr>
        <p:txBody>
          <a:bodyPr wrap="none">
            <a:spAutoFit/>
          </a:bodyPr>
          <a:lstStyle/>
          <a:p>
            <a:r>
              <a:rPr lang="ru-RU" b="1" dirty="0" smtClean="0">
                <a:solidFill>
                  <a:srgbClr val="FF0000"/>
                </a:solidFill>
              </a:rPr>
              <a:t>2</a:t>
            </a:r>
            <a:endParaRPr lang="ru-RU" dirty="0">
              <a:solidFill>
                <a:srgbClr val="FF0000"/>
              </a:solidFill>
            </a:endParaRPr>
          </a:p>
        </p:txBody>
      </p:sp>
    </p:spTree>
    <p:extLst>
      <p:ext uri="{BB962C8B-B14F-4D97-AF65-F5344CB8AC3E}">
        <p14:creationId xmlns:p14="http://schemas.microsoft.com/office/powerpoint/2010/main" val="218494235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636"/>
            <a:ext cx="8229600" cy="815752"/>
          </a:xfrm>
        </p:spPr>
        <p:txBody>
          <a:bodyPr/>
          <a:lstStyle/>
          <a:p>
            <a:pPr algn="ctr"/>
            <a:r>
              <a:rPr lang="ru-RU" sz="3200" b="1" dirty="0" smtClean="0">
                <a:solidFill>
                  <a:srgbClr val="C00000"/>
                </a:solidFill>
                <a:effectLst/>
                <a:latin typeface="Times New Roman" panose="02020603050405020304" pitchFamily="18" charset="0"/>
                <a:cs typeface="Times New Roman" panose="02020603050405020304" pitchFamily="18" charset="0"/>
              </a:rPr>
              <a:t>Этапы клёпки</a:t>
            </a:r>
            <a:r>
              <a:rPr lang="ru-RU" dirty="0"/>
              <a:t> </a:t>
            </a:r>
          </a:p>
        </p:txBody>
      </p:sp>
      <p:sp>
        <p:nvSpPr>
          <p:cNvPr id="3" name="Объект 2"/>
          <p:cNvSpPr>
            <a:spLocks noGrp="1"/>
          </p:cNvSpPr>
          <p:nvPr>
            <p:ph idx="1"/>
          </p:nvPr>
        </p:nvSpPr>
        <p:spPr>
          <a:xfrm>
            <a:off x="115212" y="1124744"/>
            <a:ext cx="8913576" cy="4114800"/>
          </a:xfrm>
          <a:solidFill>
            <a:srgbClr val="FFFFCC"/>
          </a:solidFill>
        </p:spPr>
        <p:txBody>
          <a:bodyPr>
            <a:noAutofit/>
          </a:bodyPr>
          <a:lstStyle/>
          <a:p>
            <a:pPr marL="114300" indent="0">
              <a:buNone/>
            </a:pPr>
            <a:r>
              <a:rPr lang="ru-RU" sz="2400" b="1" dirty="0">
                <a:solidFill>
                  <a:srgbClr val="006600"/>
                </a:solidFill>
                <a:latin typeface="Times New Roman" panose="02020603050405020304" pitchFamily="18" charset="0"/>
                <a:cs typeface="Times New Roman" panose="02020603050405020304" pitchFamily="18" charset="0"/>
              </a:rPr>
              <a:t>При расклёпывании металл упрочняется, поэтому </a:t>
            </a:r>
            <a:r>
              <a:rPr lang="ru-RU" sz="2400" b="1" dirty="0">
                <a:solidFill>
                  <a:srgbClr val="FF0000"/>
                </a:solidFill>
                <a:latin typeface="Times New Roman" panose="02020603050405020304" pitchFamily="18" charset="0"/>
                <a:cs typeface="Times New Roman" panose="02020603050405020304" pitchFamily="18" charset="0"/>
              </a:rPr>
              <a:t>стремятся к возможно меньшему числу </a:t>
            </a:r>
            <a:r>
              <a:rPr lang="ru-RU" sz="2400" b="1" dirty="0" smtClean="0">
                <a:solidFill>
                  <a:srgbClr val="FF0000"/>
                </a:solidFill>
                <a:latin typeface="Times New Roman" panose="02020603050405020304" pitchFamily="18" charset="0"/>
                <a:cs typeface="Times New Roman" panose="02020603050405020304" pitchFamily="18" charset="0"/>
              </a:rPr>
              <a:t>ударов.</a:t>
            </a:r>
          </a:p>
          <a:p>
            <a:pPr marL="571500" indent="-457200">
              <a:buClr>
                <a:srgbClr val="FF0000"/>
              </a:buClr>
              <a:buSzPct val="100000"/>
              <a:buFont typeface="+mj-lt"/>
              <a:buAutoNum type="arabicParenR"/>
            </a:pPr>
            <a:r>
              <a:rPr lang="ru-RU" sz="2400" b="1" dirty="0" smtClean="0">
                <a:solidFill>
                  <a:srgbClr val="0000D0"/>
                </a:solidFill>
                <a:latin typeface="Times New Roman" panose="02020603050405020304" pitchFamily="18" charset="0"/>
                <a:cs typeface="Times New Roman" panose="02020603050405020304" pitchFamily="18" charset="0"/>
              </a:rPr>
              <a:t>Сначала </a:t>
            </a:r>
            <a:r>
              <a:rPr lang="ru-RU" sz="2400" b="1" dirty="0">
                <a:solidFill>
                  <a:srgbClr val="0000D0"/>
                </a:solidFill>
                <a:latin typeface="Times New Roman" panose="02020603050405020304" pitchFamily="18" charset="0"/>
                <a:cs typeface="Times New Roman" panose="02020603050405020304" pitchFamily="18" charset="0"/>
              </a:rPr>
              <a:t>несколькими ударами молотка осаживают </a:t>
            </a:r>
            <a:r>
              <a:rPr lang="ru-RU" sz="2400" b="1" dirty="0" smtClean="0">
                <a:solidFill>
                  <a:srgbClr val="0000D0"/>
                </a:solidFill>
                <a:latin typeface="Times New Roman" panose="02020603050405020304" pitchFamily="18" charset="0"/>
                <a:cs typeface="Times New Roman" panose="02020603050405020304" pitchFamily="18" charset="0"/>
              </a:rPr>
              <a:t>стержень. </a:t>
            </a:r>
          </a:p>
          <a:p>
            <a:pPr marL="571500" indent="-457200">
              <a:buClr>
                <a:srgbClr val="FF0000"/>
              </a:buClr>
              <a:buSzPct val="100000"/>
              <a:buFont typeface="+mj-lt"/>
              <a:buAutoNum type="arabicParenR"/>
            </a:pPr>
            <a:r>
              <a:rPr lang="ru-RU" sz="2400" b="1" dirty="0" smtClean="0">
                <a:solidFill>
                  <a:srgbClr val="0000D0"/>
                </a:solidFill>
                <a:latin typeface="Times New Roman" panose="02020603050405020304" pitchFamily="18" charset="0"/>
                <a:cs typeface="Times New Roman" panose="02020603050405020304" pitchFamily="18" charset="0"/>
              </a:rPr>
              <a:t>Затем боковыми </a:t>
            </a:r>
            <a:r>
              <a:rPr lang="ru-RU" sz="2400" b="1" dirty="0">
                <a:solidFill>
                  <a:srgbClr val="0000D0"/>
                </a:solidFill>
                <a:latin typeface="Times New Roman" panose="02020603050405020304" pitchFamily="18" charset="0"/>
                <a:cs typeface="Times New Roman" panose="02020603050405020304" pitchFamily="18" charset="0"/>
              </a:rPr>
              <a:t>ударами молотка придают полученной головке необходимую </a:t>
            </a:r>
            <a:r>
              <a:rPr lang="ru-RU" sz="2400" b="1" dirty="0" smtClean="0">
                <a:solidFill>
                  <a:srgbClr val="0000D0"/>
                </a:solidFill>
                <a:latin typeface="Times New Roman" panose="02020603050405020304" pitchFamily="18" charset="0"/>
                <a:cs typeface="Times New Roman" panose="02020603050405020304" pitchFamily="18" charset="0"/>
              </a:rPr>
              <a:t>форму.</a:t>
            </a:r>
          </a:p>
          <a:p>
            <a:pPr marL="571500" indent="-457200">
              <a:buClr>
                <a:srgbClr val="FF0000"/>
              </a:buClr>
              <a:buSzPct val="100000"/>
              <a:buFont typeface="+mj-lt"/>
              <a:buAutoNum type="arabicParenR"/>
            </a:pPr>
            <a:r>
              <a:rPr lang="ru-RU" sz="2400" b="1" dirty="0" smtClean="0">
                <a:solidFill>
                  <a:srgbClr val="0000D0"/>
                </a:solidFill>
                <a:latin typeface="Times New Roman" panose="02020603050405020304" pitchFamily="18" charset="0"/>
                <a:cs typeface="Times New Roman" panose="02020603050405020304" pitchFamily="18" charset="0"/>
              </a:rPr>
              <a:t>После чего </a:t>
            </a:r>
            <a:r>
              <a:rPr lang="ru-RU" sz="2400" b="1" dirty="0">
                <a:solidFill>
                  <a:srgbClr val="0000D0"/>
                </a:solidFill>
                <a:latin typeface="Times New Roman" panose="02020603050405020304" pitchFamily="18" charset="0"/>
                <a:cs typeface="Times New Roman" panose="02020603050405020304" pitchFamily="18" charset="0"/>
              </a:rPr>
              <a:t>обжимкой окончательно оформляют замыкающую головку. </a:t>
            </a:r>
            <a:endParaRPr lang="ru-RU" sz="2400" b="1" dirty="0" smtClean="0">
              <a:solidFill>
                <a:srgbClr val="0000D0"/>
              </a:solidFill>
              <a:latin typeface="Times New Roman" panose="02020603050405020304" pitchFamily="18" charset="0"/>
              <a:cs typeface="Times New Roman" panose="02020603050405020304" pitchFamily="18" charset="0"/>
            </a:endParaRPr>
          </a:p>
          <a:p>
            <a:pPr marL="571500" indent="-457200">
              <a:buClr>
                <a:srgbClr val="FF0000"/>
              </a:buClr>
              <a:buSzPct val="100000"/>
              <a:buFont typeface="+mj-lt"/>
              <a:buAutoNum type="arabicParenR"/>
            </a:pPr>
            <a:r>
              <a:rPr lang="ru-RU" sz="2400" b="1" dirty="0" smtClean="0">
                <a:solidFill>
                  <a:srgbClr val="0000D0"/>
                </a:solidFill>
                <a:latin typeface="Times New Roman" panose="02020603050405020304" pitchFamily="18" charset="0"/>
                <a:cs typeface="Times New Roman" panose="02020603050405020304" pitchFamily="18" charset="0"/>
              </a:rPr>
              <a:t>Окончательное </a:t>
            </a:r>
            <a:r>
              <a:rPr lang="ru-RU" sz="2400" b="1" dirty="0">
                <a:solidFill>
                  <a:srgbClr val="0000D0"/>
                </a:solidFill>
                <a:latin typeface="Times New Roman" panose="02020603050405020304" pitchFamily="18" charset="0"/>
                <a:cs typeface="Times New Roman" panose="02020603050405020304" pitchFamily="18" charset="0"/>
              </a:rPr>
              <a:t>оформление замыкающей головки с помощью </a:t>
            </a:r>
            <a:r>
              <a:rPr lang="ru-RU" sz="2400" b="1" dirty="0" smtClean="0">
                <a:solidFill>
                  <a:srgbClr val="0000D0"/>
                </a:solidFill>
                <a:latin typeface="Times New Roman" panose="02020603050405020304" pitchFamily="18" charset="0"/>
                <a:cs typeface="Times New Roman" panose="02020603050405020304" pitchFamily="18" charset="0"/>
              </a:rPr>
              <a:t>обжимки.</a:t>
            </a:r>
          </a:p>
        </p:txBody>
      </p:sp>
    </p:spTree>
    <p:extLst>
      <p:ext uri="{BB962C8B-B14F-4D97-AF65-F5344CB8AC3E}">
        <p14:creationId xmlns:p14="http://schemas.microsoft.com/office/powerpoint/2010/main" val="38591113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1540" y="131428"/>
            <a:ext cx="8028892" cy="608630"/>
          </a:xfrm>
        </p:spPr>
        <p:style>
          <a:lnRef idx="1">
            <a:schemeClr val="accent2"/>
          </a:lnRef>
          <a:fillRef idx="2">
            <a:schemeClr val="accent2"/>
          </a:fillRef>
          <a:effectRef idx="1">
            <a:schemeClr val="accent2"/>
          </a:effectRef>
          <a:fontRef idx="minor">
            <a:schemeClr val="dk1"/>
          </a:fontRef>
        </p:style>
        <p:txBody>
          <a:bodyPr>
            <a:noAutofit/>
          </a:bodyPr>
          <a:lstStyle/>
          <a:p>
            <a:r>
              <a:rPr lang="ru-RU" sz="3600" b="1" dirty="0" smtClean="0">
                <a:solidFill>
                  <a:srgbClr val="C00000"/>
                </a:solidFill>
                <a:effectLst/>
              </a:rPr>
              <a:t>Приспособления для клёпки</a:t>
            </a:r>
            <a:endParaRPr lang="ru-RU" sz="3600" b="1" dirty="0">
              <a:solidFill>
                <a:srgbClr val="C00000"/>
              </a:solidFill>
              <a:effectLst/>
            </a:endParaRPr>
          </a:p>
        </p:txBody>
      </p:sp>
      <p:pic>
        <p:nvPicPr>
          <p:cNvPr id="5123" name="Picture 3"/>
          <p:cNvPicPr>
            <a:picLocks noChangeAspect="1" noChangeArrowheads="1"/>
          </p:cNvPicPr>
          <p:nvPr/>
        </p:nvPicPr>
        <p:blipFill>
          <a:blip r:embed="rId2"/>
          <a:srcRect/>
          <a:stretch>
            <a:fillRect/>
          </a:stretch>
        </p:blipFill>
        <p:spPr bwMode="auto">
          <a:xfrm>
            <a:off x="1714480" y="2283562"/>
            <a:ext cx="6429420" cy="4563285"/>
          </a:xfrm>
          <a:prstGeom prst="rect">
            <a:avLst/>
          </a:prstGeom>
          <a:noFill/>
          <a:ln w="9525">
            <a:noFill/>
            <a:miter lim="800000"/>
            <a:headEnd/>
            <a:tailEnd/>
          </a:ln>
          <a:effectLst/>
        </p:spPr>
      </p:pic>
      <p:sp>
        <p:nvSpPr>
          <p:cNvPr id="4" name="TextBox 3"/>
          <p:cNvSpPr txBox="1"/>
          <p:nvPr/>
        </p:nvSpPr>
        <p:spPr>
          <a:xfrm>
            <a:off x="214282" y="822920"/>
            <a:ext cx="8858218" cy="1477328"/>
          </a:xfrm>
          <a:prstGeom prst="rect">
            <a:avLst/>
          </a:prstGeom>
          <a:noFill/>
        </p:spPr>
        <p:txBody>
          <a:bodyPr wrap="square" rtlCol="0">
            <a:spAutoFit/>
          </a:bodyPr>
          <a:lstStyle/>
          <a:p>
            <a:r>
              <a:rPr lang="ru-RU" dirty="0" smtClean="0"/>
              <a:t>При расклёпывании металл упрочняется, поэтому стремятся к возможно меньшему числу ударов, Сначала несколькими ударами молотка осаживают стержень, затем боковыми ударами молотка придают полученной головке необходимую форму, после чего обжимкой окончательно оформляют замыкающую головку. </a:t>
            </a:r>
            <a:endParaRPr lang="ru-RU" dirty="0"/>
          </a:p>
        </p:txBody>
      </p:sp>
      <p:sp>
        <p:nvSpPr>
          <p:cNvPr id="5" name="Скругленная прямоугольная выноска 4"/>
          <p:cNvSpPr/>
          <p:nvPr/>
        </p:nvSpPr>
        <p:spPr>
          <a:xfrm>
            <a:off x="214282" y="2786058"/>
            <a:ext cx="3000396" cy="1143008"/>
          </a:xfrm>
          <a:prstGeom prst="wedgeRoundRectCallout">
            <a:avLst>
              <a:gd name="adj1" fmla="val 93304"/>
              <a:gd name="adj2" fmla="val 96111"/>
              <a:gd name="adj3" fmla="val 16667"/>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ru-RU" b="1" dirty="0" smtClean="0">
                <a:solidFill>
                  <a:srgbClr val="0000CC"/>
                </a:solidFill>
              </a:rPr>
              <a:t>Окончательное оформление замыкающей головки с помощью обжимки</a:t>
            </a:r>
            <a:endParaRPr lang="ru-RU" b="1" dirty="0">
              <a:solidFill>
                <a:srgbClr val="0000CC"/>
              </a:solidFill>
            </a:endParaRPr>
          </a:p>
        </p:txBody>
      </p:sp>
      <p:sp>
        <p:nvSpPr>
          <p:cNvPr id="8" name="TextBox 7"/>
          <p:cNvSpPr txBox="1"/>
          <p:nvPr/>
        </p:nvSpPr>
        <p:spPr>
          <a:xfrm>
            <a:off x="1571604" y="6072206"/>
            <a:ext cx="2286016"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342900" indent="-342900">
              <a:buClr>
                <a:srgbClr val="0000CC"/>
              </a:buClr>
              <a:buAutoNum type="arabicPeriod"/>
            </a:pPr>
            <a:r>
              <a:rPr lang="ru-RU" b="1" dirty="0" smtClean="0">
                <a:solidFill>
                  <a:srgbClr val="FF0000"/>
                </a:solidFill>
              </a:rPr>
              <a:t>Обжимка</a:t>
            </a:r>
          </a:p>
          <a:p>
            <a:pPr marL="342900" indent="-342900">
              <a:buClr>
                <a:srgbClr val="0000CC"/>
              </a:buClr>
              <a:buAutoNum type="arabicPeriod"/>
            </a:pPr>
            <a:r>
              <a:rPr lang="ru-RU" b="1" dirty="0" smtClean="0">
                <a:solidFill>
                  <a:srgbClr val="FF0000"/>
                </a:solidFill>
              </a:rPr>
              <a:t>Поддержка</a:t>
            </a:r>
            <a:endParaRPr lang="ru-RU" b="1" dirty="0">
              <a:solidFill>
                <a:srgbClr val="FF0000"/>
              </a:solidFill>
            </a:endParaRPr>
          </a:p>
        </p:txBody>
      </p:sp>
    </p:spTree>
    <p:extLst>
      <p:ext uri="{BB962C8B-B14F-4D97-AF65-F5344CB8AC3E}">
        <p14:creationId xmlns:p14="http://schemas.microsoft.com/office/powerpoint/2010/main" val="316747464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0" y="188640"/>
            <a:ext cx="9144000" cy="1371600"/>
          </a:xfrm>
        </p:spPr>
        <p:txBody>
          <a:bodyPr/>
          <a:lstStyle/>
          <a:p>
            <a:pPr algn="ctr"/>
            <a:r>
              <a:rPr lang="ru-RU" altLang="ru-RU" sz="3600" b="1" dirty="0">
                <a:solidFill>
                  <a:srgbClr val="C00000"/>
                </a:solidFill>
              </a:rPr>
              <a:t>Инструменты и приспособления для клёпки</a:t>
            </a:r>
            <a:br>
              <a:rPr lang="ru-RU" altLang="ru-RU" sz="3600" b="1" dirty="0">
                <a:solidFill>
                  <a:srgbClr val="C00000"/>
                </a:solidFill>
              </a:rPr>
            </a:br>
            <a:endParaRPr lang="ru-RU" altLang="ru-RU" sz="3600" b="1" dirty="0">
              <a:solidFill>
                <a:srgbClr val="C00000"/>
              </a:solidFill>
            </a:endParaRPr>
          </a:p>
        </p:txBody>
      </p:sp>
      <p:sp>
        <p:nvSpPr>
          <p:cNvPr id="18435" name="Rectangle 3"/>
          <p:cNvSpPr>
            <a:spLocks noGrp="1" noChangeArrowheads="1"/>
          </p:cNvSpPr>
          <p:nvPr>
            <p:ph type="body" idx="1"/>
          </p:nvPr>
        </p:nvSpPr>
        <p:spPr>
          <a:xfrm>
            <a:off x="215516" y="1340768"/>
            <a:ext cx="8748972" cy="4968552"/>
          </a:xfrm>
        </p:spPr>
        <p:txBody>
          <a:bodyPr/>
          <a:lstStyle/>
          <a:p>
            <a:pPr>
              <a:buFont typeface="Wingdings" panose="05000000000000000000" pitchFamily="2" charset="2"/>
              <a:buChar char="Ø"/>
            </a:pPr>
            <a:r>
              <a:rPr lang="ru-RU" altLang="ru-RU" sz="2700" dirty="0"/>
              <a:t>В последнее время </a:t>
            </a:r>
            <a:r>
              <a:rPr lang="ru-RU" altLang="ru-RU" sz="2700" b="1" dirty="0">
                <a:solidFill>
                  <a:srgbClr val="FF0000"/>
                </a:solidFill>
              </a:rPr>
              <a:t>клепальный </a:t>
            </a:r>
            <a:r>
              <a:rPr lang="ru-RU" altLang="ru-RU" sz="2700" b="1" dirty="0" err="1">
                <a:solidFill>
                  <a:srgbClr val="FF0000"/>
                </a:solidFill>
              </a:rPr>
              <a:t>пневмомолоток</a:t>
            </a:r>
            <a:r>
              <a:rPr lang="ru-RU" altLang="ru-RU" sz="2700" b="1" dirty="0">
                <a:solidFill>
                  <a:srgbClr val="FF0000"/>
                </a:solidFill>
              </a:rPr>
              <a:t> </a:t>
            </a:r>
            <a:r>
              <a:rPr lang="ru-RU" altLang="ru-RU" sz="2700" dirty="0"/>
              <a:t>и </a:t>
            </a:r>
            <a:r>
              <a:rPr lang="ru-RU" altLang="ru-RU" sz="2700" b="1" dirty="0">
                <a:solidFill>
                  <a:srgbClr val="FF0000"/>
                </a:solidFill>
              </a:rPr>
              <a:t>наковальня-поддержка</a:t>
            </a:r>
            <a:r>
              <a:rPr lang="ru-RU" altLang="ru-RU" sz="2700" dirty="0"/>
              <a:t> всё чаще вытесняется другим оборудованием. </a:t>
            </a:r>
          </a:p>
          <a:p>
            <a:pPr>
              <a:buFont typeface="Wingdings" panose="05000000000000000000" pitchFamily="2" charset="2"/>
              <a:buChar char="Ø"/>
            </a:pPr>
            <a:r>
              <a:rPr lang="ru-RU" altLang="ru-RU" sz="2700" dirty="0"/>
              <a:t>Это — </a:t>
            </a:r>
            <a:r>
              <a:rPr lang="ru-RU" altLang="ru-RU" sz="2700" b="1" dirty="0" err="1">
                <a:solidFill>
                  <a:srgbClr val="FF0000"/>
                </a:solidFill>
              </a:rPr>
              <a:t>пневмоклещи</a:t>
            </a:r>
            <a:r>
              <a:rPr lang="ru-RU" altLang="ru-RU" sz="2700" b="1" dirty="0">
                <a:solidFill>
                  <a:srgbClr val="FF0000"/>
                </a:solidFill>
              </a:rPr>
              <a:t>, клепальный пресс. </a:t>
            </a:r>
            <a:r>
              <a:rPr lang="ru-RU" altLang="ru-RU" sz="2700" dirty="0"/>
              <a:t>Клепальные прессы с </a:t>
            </a:r>
            <a:r>
              <a:rPr lang="ru-RU" altLang="ru-RU" sz="2700" dirty="0">
                <a:hlinkClick r:id="rId2" tooltip="ЧПУ"/>
              </a:rPr>
              <a:t>ЧПУ</a:t>
            </a:r>
            <a:r>
              <a:rPr lang="ru-RU" altLang="ru-RU" sz="2700" dirty="0"/>
              <a:t> (числовым программным управлением) позволяют с высокой производительностью изготовлять крупные детали.</a:t>
            </a:r>
          </a:p>
        </p:txBody>
      </p:sp>
    </p:spTree>
    <p:extLst>
      <p:ext uri="{BB962C8B-B14F-4D97-AF65-F5344CB8AC3E}">
        <p14:creationId xmlns:p14="http://schemas.microsoft.com/office/powerpoint/2010/main" val="422518789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457200" y="152636"/>
            <a:ext cx="8229600" cy="563724"/>
          </a:xfrm>
        </p:spPr>
        <p:txBody>
          <a:bodyPr/>
          <a:lstStyle/>
          <a:p>
            <a:pPr eaLnBrk="1" hangingPunct="1"/>
            <a:r>
              <a:rPr lang="ru-RU" altLang="ru-RU" b="1" dirty="0" smtClean="0">
                <a:solidFill>
                  <a:srgbClr val="C00000"/>
                </a:solidFill>
              </a:rPr>
              <a:t>Клёпаные соединения</a:t>
            </a:r>
          </a:p>
        </p:txBody>
      </p:sp>
      <p:sp>
        <p:nvSpPr>
          <p:cNvPr id="19459" name="Rectangle 6"/>
          <p:cNvSpPr>
            <a:spLocks noGrp="1" noChangeArrowheads="1"/>
          </p:cNvSpPr>
          <p:nvPr>
            <p:ph type="body" sz="half" idx="2"/>
          </p:nvPr>
        </p:nvSpPr>
        <p:spPr>
          <a:xfrm>
            <a:off x="4481396" y="1016731"/>
            <a:ext cx="4662604" cy="5570079"/>
          </a:xfrm>
        </p:spPr>
        <p:txBody>
          <a:bodyPr/>
          <a:lstStyle/>
          <a:p>
            <a:pPr marL="0" indent="0" eaLnBrk="1" hangingPunct="1">
              <a:lnSpc>
                <a:spcPct val="80000"/>
              </a:lnSpc>
              <a:spcBef>
                <a:spcPts val="600"/>
              </a:spcBef>
              <a:spcAft>
                <a:spcPts val="600"/>
              </a:spcAft>
              <a:buNone/>
            </a:pPr>
            <a:r>
              <a:rPr lang="ru-RU" altLang="ru-RU" sz="2400" b="1" i="1" dirty="0" smtClean="0">
                <a:solidFill>
                  <a:srgbClr val="0000D0"/>
                </a:solidFill>
              </a:rPr>
              <a:t>Соединение при помощи трубчатых заклёпок: </a:t>
            </a:r>
          </a:p>
          <a:p>
            <a:pPr marL="0" indent="0" eaLnBrk="1" hangingPunct="1">
              <a:lnSpc>
                <a:spcPct val="80000"/>
              </a:lnSpc>
              <a:spcBef>
                <a:spcPts val="600"/>
              </a:spcBef>
              <a:spcAft>
                <a:spcPts val="600"/>
              </a:spcAft>
              <a:buNone/>
            </a:pPr>
            <a:r>
              <a:rPr lang="ru-RU" altLang="ru-RU" sz="2400" b="1" i="1" dirty="0" smtClean="0">
                <a:solidFill>
                  <a:srgbClr val="FF0000"/>
                </a:solidFill>
              </a:rPr>
              <a:t>а</a:t>
            </a:r>
            <a:r>
              <a:rPr lang="ru-RU" altLang="ru-RU" sz="2400" b="1" i="1" dirty="0" smtClean="0">
                <a:solidFill>
                  <a:srgbClr val="006600"/>
                </a:solidFill>
              </a:rPr>
              <a:t> – процесс развальцовки заклёпки при помощи кернера и молотка; </a:t>
            </a:r>
          </a:p>
          <a:p>
            <a:pPr marL="0" indent="0" eaLnBrk="1" hangingPunct="1">
              <a:lnSpc>
                <a:spcPct val="80000"/>
              </a:lnSpc>
              <a:spcBef>
                <a:spcPts val="600"/>
              </a:spcBef>
              <a:spcAft>
                <a:spcPts val="600"/>
              </a:spcAft>
              <a:buNone/>
            </a:pPr>
            <a:r>
              <a:rPr lang="ru-RU" altLang="ru-RU" sz="2400" b="1" i="1" dirty="0" smtClean="0">
                <a:solidFill>
                  <a:srgbClr val="FF0000"/>
                </a:solidFill>
              </a:rPr>
              <a:t>б</a:t>
            </a:r>
            <a:r>
              <a:rPr lang="ru-RU" altLang="ru-RU" sz="2400" b="1" i="1" dirty="0" smtClean="0">
                <a:solidFill>
                  <a:srgbClr val="006600"/>
                </a:solidFill>
              </a:rPr>
              <a:t> </a:t>
            </a:r>
            <a:r>
              <a:rPr lang="ru-RU" altLang="ru-RU" sz="2400" b="1" i="1" dirty="0">
                <a:solidFill>
                  <a:srgbClr val="006600"/>
                </a:solidFill>
              </a:rPr>
              <a:t>–</a:t>
            </a:r>
            <a:r>
              <a:rPr lang="ru-RU" altLang="ru-RU" sz="2400" b="1" i="1" dirty="0" smtClean="0">
                <a:solidFill>
                  <a:srgbClr val="006600"/>
                </a:solidFill>
              </a:rPr>
              <a:t> развальцовка трубчатой заклёпки при помощи специальной поддержки и обжимки; </a:t>
            </a:r>
          </a:p>
          <a:p>
            <a:pPr marL="0" indent="0" eaLnBrk="1" hangingPunct="1">
              <a:lnSpc>
                <a:spcPct val="80000"/>
              </a:lnSpc>
              <a:spcBef>
                <a:spcPts val="600"/>
              </a:spcBef>
              <a:spcAft>
                <a:spcPts val="600"/>
              </a:spcAft>
              <a:buNone/>
            </a:pPr>
            <a:r>
              <a:rPr lang="ru-RU" altLang="ru-RU" sz="2400" b="1" i="1" dirty="0" smtClean="0">
                <a:solidFill>
                  <a:srgbClr val="FF0000"/>
                </a:solidFill>
              </a:rPr>
              <a:t>в</a:t>
            </a:r>
            <a:r>
              <a:rPr lang="ru-RU" altLang="ru-RU" sz="2400" b="1" i="1" dirty="0" smtClean="0">
                <a:solidFill>
                  <a:srgbClr val="006600"/>
                </a:solidFill>
              </a:rPr>
              <a:t> </a:t>
            </a:r>
            <a:r>
              <a:rPr lang="ru-RU" altLang="ru-RU" sz="2400" b="1" i="1" dirty="0">
                <a:solidFill>
                  <a:srgbClr val="006600"/>
                </a:solidFill>
              </a:rPr>
              <a:t>–</a:t>
            </a:r>
            <a:r>
              <a:rPr lang="ru-RU" altLang="ru-RU" sz="2400" b="1" i="1" dirty="0" smtClean="0">
                <a:solidFill>
                  <a:srgbClr val="006600"/>
                </a:solidFill>
              </a:rPr>
              <a:t> соединение трубчатыми заклёпками деталей из мягкого или хрупкого материала (под головки заклёпок подкладывают большие шайбы из мягкого металла </a:t>
            </a:r>
            <a:r>
              <a:rPr lang="ru-RU" altLang="ru-RU" sz="2400" b="1" i="1" dirty="0">
                <a:solidFill>
                  <a:srgbClr val="006600"/>
                </a:solidFill>
              </a:rPr>
              <a:t>–</a:t>
            </a:r>
            <a:r>
              <a:rPr lang="ru-RU" altLang="ru-RU" sz="2400" b="1" i="1" dirty="0" smtClean="0">
                <a:solidFill>
                  <a:srgbClr val="006600"/>
                </a:solidFill>
              </a:rPr>
              <a:t> алюминия или свинца).</a:t>
            </a:r>
            <a:r>
              <a:rPr lang="ru-RU" altLang="ru-RU" sz="2400" b="1" dirty="0" smtClean="0">
                <a:solidFill>
                  <a:srgbClr val="006600"/>
                </a:solidFill>
              </a:rPr>
              <a:t> </a:t>
            </a:r>
          </a:p>
        </p:txBody>
      </p:sp>
      <p:pic>
        <p:nvPicPr>
          <p:cNvPr id="19460" name="Picture 7" descr="трубч.заклепка"/>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179511" y="908720"/>
            <a:ext cx="4301885" cy="5678091"/>
          </a:xfrm>
          <a:noFill/>
        </p:spPr>
      </p:pic>
    </p:spTree>
    <p:extLst>
      <p:ext uri="{BB962C8B-B14F-4D97-AF65-F5344CB8AC3E}">
        <p14:creationId xmlns:p14="http://schemas.microsoft.com/office/powerpoint/2010/main" val="26842261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9144000" cy="620687"/>
          </a:xfrm>
          <a:solidFill>
            <a:srgbClr val="0070C0"/>
          </a:solidFill>
        </p:spPr>
        <p:txBody>
          <a:bodyPr>
            <a:normAutofit fontScale="90000"/>
          </a:bodyPr>
          <a:lstStyle/>
          <a:p>
            <a:pPr algn="ctr"/>
            <a:r>
              <a:rPr lang="ru-RU" b="1" dirty="0">
                <a:solidFill>
                  <a:srgbClr val="FFFF00"/>
                </a:solidFill>
              </a:rPr>
              <a:t>ЗАКЛЕПОЧНЫЕ СОЕДИНЕНИЯ</a:t>
            </a:r>
          </a:p>
        </p:txBody>
      </p:sp>
      <p:pic>
        <p:nvPicPr>
          <p:cNvPr id="2052" name="Picture 4" descr="https://waysi.ru/wp-content/uploads/c/7/c/c7ce86c3422c459dbea72d01709f50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69" y="829356"/>
            <a:ext cx="9065792" cy="5877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1356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31540" y="80628"/>
            <a:ext cx="8229600" cy="972108"/>
          </a:xfrm>
        </p:spPr>
        <p:txBody>
          <a:bodyPr/>
          <a:lstStyle/>
          <a:p>
            <a:pPr algn="ctr"/>
            <a:r>
              <a:rPr lang="ru-RU" altLang="ru-RU" sz="2800" b="1" dirty="0">
                <a:solidFill>
                  <a:srgbClr val="C00000"/>
                </a:solidFill>
              </a:rPr>
              <a:t>Схема заклепочного соединения</a:t>
            </a:r>
          </a:p>
        </p:txBody>
      </p:sp>
      <p:pic>
        <p:nvPicPr>
          <p:cNvPr id="43012" name="Picture 4" descr=" "/>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755575" y="1052736"/>
            <a:ext cx="7584123" cy="568809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5042146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6"/>
          <p:cNvSpPr>
            <a:spLocks noGrp="1" noChangeArrowheads="1"/>
          </p:cNvSpPr>
          <p:nvPr>
            <p:ph type="title"/>
          </p:nvPr>
        </p:nvSpPr>
        <p:spPr>
          <a:xfrm>
            <a:off x="431540" y="0"/>
            <a:ext cx="8229600" cy="778098"/>
          </a:xfrm>
        </p:spPr>
        <p:txBody>
          <a:bodyPr/>
          <a:lstStyle/>
          <a:p>
            <a:pPr eaLnBrk="1" hangingPunct="1"/>
            <a:r>
              <a:rPr lang="ru-RU" altLang="ru-RU" b="1" dirty="0" smtClean="0">
                <a:solidFill>
                  <a:srgbClr val="C00000"/>
                </a:solidFill>
              </a:rPr>
              <a:t>Клёпаные соединения</a:t>
            </a:r>
          </a:p>
        </p:txBody>
      </p:sp>
      <p:sp>
        <p:nvSpPr>
          <p:cNvPr id="20483" name="Rectangle 17"/>
          <p:cNvSpPr>
            <a:spLocks noGrp="1" noChangeArrowheads="1"/>
          </p:cNvSpPr>
          <p:nvPr>
            <p:ph sz="half" idx="1"/>
          </p:nvPr>
        </p:nvSpPr>
        <p:spPr>
          <a:xfrm>
            <a:off x="2843808" y="778098"/>
            <a:ext cx="3456384" cy="584441"/>
          </a:xfrm>
        </p:spPr>
        <p:txBody>
          <a:bodyPr/>
          <a:lstStyle/>
          <a:p>
            <a:pPr marL="0" indent="0" algn="ctr" eaLnBrk="1" hangingPunct="1">
              <a:buNone/>
            </a:pPr>
            <a:r>
              <a:rPr lang="ru-RU" altLang="ru-RU" sz="2800" b="1" dirty="0" smtClean="0">
                <a:solidFill>
                  <a:srgbClr val="0000D0"/>
                </a:solidFill>
              </a:rPr>
              <a:t>Типы заклёпок</a:t>
            </a:r>
          </a:p>
        </p:txBody>
      </p:sp>
      <p:pic>
        <p:nvPicPr>
          <p:cNvPr id="20484" name="Picture 14" descr="pic2-3-8"/>
          <p:cNvPicPr>
            <a:picLocks noGrp="1" noChangeAspect="1" noChangeArrowheads="1"/>
          </p:cNvPicPr>
          <p:nvPr>
            <p:ph type="body" sz="half" idx="2"/>
          </p:nvPr>
        </p:nvPicPr>
        <p:blipFill>
          <a:blip r:embed="rId2">
            <a:extLst>
              <a:ext uri="{28A0092B-C50C-407E-A947-70E740481C1C}">
                <a14:useLocalDpi xmlns:a14="http://schemas.microsoft.com/office/drawing/2010/main" val="0"/>
              </a:ext>
            </a:extLst>
          </a:blip>
          <a:srcRect/>
          <a:stretch>
            <a:fillRect/>
          </a:stretch>
        </p:blipFill>
        <p:spPr>
          <a:xfrm>
            <a:off x="969737" y="1232756"/>
            <a:ext cx="7270842" cy="3211916"/>
          </a:xfrm>
          <a:noFill/>
        </p:spPr>
      </p:pic>
      <p:pic>
        <p:nvPicPr>
          <p:cNvPr id="20485" name="Picture 15" descr="pic2-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556" y="4444672"/>
            <a:ext cx="8243888" cy="2266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045919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4" descr="13r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3136900" y="0"/>
            <a:ext cx="3283787" cy="6858000"/>
          </a:xfrm>
          <a:noFill/>
        </p:spPr>
      </p:pic>
    </p:spTree>
    <p:extLst>
      <p:ext uri="{BB962C8B-B14F-4D97-AF65-F5344CB8AC3E}">
        <p14:creationId xmlns:p14="http://schemas.microsoft.com/office/powerpoint/2010/main" val="87337561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0" descr="Sborschik-klepalschik_konkurs_professionalnogo_masterstva_Zolotye_ruki_KnAAPO_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296652"/>
            <a:ext cx="5292589" cy="35283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7" descr="Sborschik-klepalschik_konkurs_professionalnogo_masterstva_Zolotye_ruki_KnAAPO_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7924" y="3284984"/>
            <a:ext cx="5040560" cy="33603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43627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Блок-схема: документ 2"/>
          <p:cNvSpPr/>
          <p:nvPr/>
        </p:nvSpPr>
        <p:spPr>
          <a:xfrm>
            <a:off x="251520" y="188640"/>
            <a:ext cx="8640960" cy="6480720"/>
          </a:xfrm>
          <a:prstGeom prst="flowChartDocument">
            <a:avLst/>
          </a:prstGeom>
          <a:solidFill>
            <a:srgbClr val="006600"/>
          </a:solidFill>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smtClean="0">
              <a:solidFill>
                <a:srgbClr val="FF0000"/>
              </a:solidFill>
              <a:effectLst>
                <a:outerShdw blurRad="38100" dist="38100" dir="2700000" algn="tl">
                  <a:srgbClr val="000000">
                    <a:alpha val="43137"/>
                  </a:srgbClr>
                </a:outerShdw>
              </a:effectLst>
              <a:latin typeface="Arial Black" panose="020B0A04020102020204" pitchFamily="34" charset="0"/>
            </a:endParaRPr>
          </a:p>
          <a:p>
            <a:pPr algn="ctr"/>
            <a:r>
              <a:rPr lang="ru-RU" altLang="ru-RU" sz="4000" b="1" dirty="0" smtClean="0">
                <a:solidFill>
                  <a:srgbClr val="FFFF00"/>
                </a:solidFill>
                <a:cs typeface="Times New Roman" panose="02020603050405020304" pitchFamily="18" charset="0"/>
              </a:rPr>
              <a:t>Монтажные </a:t>
            </a:r>
            <a:r>
              <a:rPr lang="ru-RU" altLang="ru-RU" sz="4000" b="1" dirty="0">
                <a:solidFill>
                  <a:srgbClr val="FFFF00"/>
                </a:solidFill>
                <a:cs typeface="Times New Roman" panose="02020603050405020304" pitchFamily="18" charset="0"/>
              </a:rPr>
              <a:t>(сборочные) слесарные </a:t>
            </a:r>
            <a:r>
              <a:rPr lang="ru-RU" altLang="ru-RU" sz="4000" b="1" dirty="0" smtClean="0">
                <a:solidFill>
                  <a:srgbClr val="FFFF00"/>
                </a:solidFill>
                <a:cs typeface="Times New Roman" panose="02020603050405020304" pitchFamily="18" charset="0"/>
              </a:rPr>
              <a:t>операции</a:t>
            </a:r>
            <a:r>
              <a:rPr lang="ru-RU" sz="4000" b="1" dirty="0" smtClean="0">
                <a:solidFill>
                  <a:srgbClr val="FFFF00"/>
                </a:solidFill>
                <a:effectLst>
                  <a:outerShdw blurRad="38100" dist="38100" dir="2700000" algn="tl">
                    <a:srgbClr val="000000">
                      <a:alpha val="43137"/>
                    </a:srgbClr>
                  </a:outerShdw>
                </a:effectLst>
                <a:latin typeface="Arial Black" panose="020B0A04020102020204" pitchFamily="34" charset="0"/>
              </a:rPr>
              <a:t>:</a:t>
            </a:r>
            <a:endParaRPr lang="ru-RU" sz="4000" b="1" dirty="0">
              <a:solidFill>
                <a:srgbClr val="FFFF00"/>
              </a:solidFill>
              <a:effectLst>
                <a:outerShdw blurRad="38100" dist="38100" dir="2700000" algn="tl">
                  <a:srgbClr val="000000">
                    <a:alpha val="43137"/>
                  </a:srgbClr>
                </a:outerShdw>
              </a:effectLst>
              <a:latin typeface="Arial Black" panose="020B0A04020102020204" pitchFamily="34" charset="0"/>
              <a:cs typeface="Times New Roman" pitchFamily="18" charset="0"/>
            </a:endParaRPr>
          </a:p>
          <a:p>
            <a:pPr algn="ctr"/>
            <a:endParaRPr lang="ru-RU" sz="20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6000" b="1" u="sng" dirty="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Тема </a:t>
            </a:r>
            <a:r>
              <a:rPr lang="ru-RU" sz="6000" b="1" u="sng" dirty="0" smtClean="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1.5</a:t>
            </a:r>
            <a:r>
              <a:rPr lang="ru-RU" sz="6000" b="1" dirty="0" smtClean="0">
                <a:solidFill>
                  <a:srgbClr val="00FFFF"/>
                </a:solidFill>
                <a:effectLst>
                  <a:outerShdw blurRad="38100" dist="38100" dir="2700000" algn="tl">
                    <a:srgbClr val="000000">
                      <a:alpha val="43137"/>
                    </a:srgbClr>
                  </a:outerShdw>
                </a:effectLst>
                <a:latin typeface="Times New Roman" pitchFamily="18" charset="0"/>
                <a:cs typeface="Times New Roman" pitchFamily="18" charset="0"/>
              </a:rPr>
              <a:t>  </a:t>
            </a:r>
            <a:r>
              <a:rPr lang="ru-RU" sz="6000" b="1" u="sng" dirty="0" smtClean="0">
                <a:solidFill>
                  <a:srgbClr val="FFFFFF"/>
                </a:solidFill>
                <a:effectLst>
                  <a:outerShdw blurRad="38100" dist="38100" dir="2700000" algn="tl">
                    <a:srgbClr val="000000">
                      <a:alpha val="43137"/>
                    </a:srgbClr>
                  </a:outerShdw>
                </a:effectLst>
                <a:latin typeface="Times New Roman" pitchFamily="18" charset="0"/>
                <a:cs typeface="Times New Roman" pitchFamily="18" charset="0"/>
              </a:rPr>
              <a:t>Клёпка</a:t>
            </a:r>
          </a:p>
          <a:p>
            <a:pPr algn="ctr"/>
            <a:endParaRPr lang="ru-RU" sz="1600" b="1" u="sng"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548" y="4221088"/>
            <a:ext cx="1902447" cy="19271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877674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8100" y="2600325"/>
            <a:ext cx="6400800" cy="2286000"/>
          </a:xfrm>
        </p:spPr>
        <p:txBody>
          <a:bodyPr/>
          <a:lstStyle/>
          <a:p>
            <a:pPr>
              <a:defRPr/>
            </a:pPr>
            <a:endParaRPr lang="ru-RU" dirty="0"/>
          </a:p>
        </p:txBody>
      </p:sp>
      <p:pic>
        <p:nvPicPr>
          <p:cNvPr id="26628" name="Рисунок 3" descr="http://teacher.3xy.com.cn/sxyAdminData/images/resource/jpg/200805/2008052815003334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CCFFCC"/>
          </a:solidFill>
          <a:ln w="76200">
            <a:solidFill>
              <a:srgbClr val="FF0000"/>
            </a:solidFill>
          </a:ln>
          <a:extLst/>
        </p:spPr>
      </p:pic>
      <p:pic>
        <p:nvPicPr>
          <p:cNvPr id="8" name="Picture 6" descr="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771" y="3780778"/>
            <a:ext cx="1839280" cy="296991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254511" y="1535204"/>
            <a:ext cx="5292588" cy="2576572"/>
          </a:xfrm>
          <a:prstGeom prst="doubleWave">
            <a:avLst>
              <a:gd name="adj1" fmla="val 6250"/>
              <a:gd name="adj2" fmla="val -188"/>
            </a:avLst>
          </a:prstGeom>
          <a:solidFill>
            <a:srgbClr val="FFFF00"/>
          </a:solidFill>
          <a:ln w="57150">
            <a:solidFill>
              <a:srgbClr val="FF0000"/>
            </a:solidFill>
          </a:ln>
        </p:spPr>
        <p:txBody>
          <a:bodyPr wrap="square">
            <a:spAutoFit/>
          </a:bodyPr>
          <a:lstStyle/>
          <a:p>
            <a:pPr algn="ctr">
              <a:defRPr/>
            </a:pPr>
            <a:endParaRPr lang="en-US" sz="1600" b="1" dirty="0" smtClean="0">
              <a:solidFill>
                <a:srgbClr val="FF0000"/>
              </a:solidFill>
              <a:latin typeface="Times New Roman" pitchFamily="18" charset="0"/>
              <a:cs typeface="Times New Roman" pitchFamily="18" charset="0"/>
            </a:endParaRPr>
          </a:p>
          <a:p>
            <a:pPr algn="ctr">
              <a:defRPr/>
            </a:pPr>
            <a:r>
              <a:rPr lang="ru-RU"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5</a:t>
            </a:r>
            <a:r>
              <a:rPr lang="en-US" sz="44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a:t>
            </a:r>
            <a:r>
              <a:rPr lang="ru-RU" sz="4400" b="1" dirty="0" smtClean="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Технологический процесс клёпки</a:t>
            </a:r>
            <a:endParaRPr lang="en-US" sz="4400" b="1" dirty="0"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a:p>
            <a:pPr algn="ctr">
              <a:defRPr/>
            </a:pPr>
            <a:endParaRPr lang="ru-RU" sz="1600" b="1" dirty="0">
              <a:solidFill>
                <a:srgbClr val="0000FF"/>
              </a:solidFill>
            </a:endParaRPr>
          </a:p>
        </p:txBody>
      </p:sp>
    </p:spTree>
    <p:extLst>
      <p:ext uri="{BB962C8B-B14F-4D97-AF65-F5344CB8AC3E}">
        <p14:creationId xmlns:p14="http://schemas.microsoft.com/office/powerpoint/2010/main" val="11414628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wipe(down)">
                                      <p:cBhvr>
                                        <p:cTn id="13" dur="580">
                                          <p:stCondLst>
                                            <p:cond delay="0"/>
                                          </p:stCondLst>
                                        </p:cTn>
                                        <p:tgtEl>
                                          <p:spTgt spid="5">
                                            <p:txEl>
                                              <p:pRg st="1" end="1"/>
                                            </p:txEl>
                                          </p:spTgt>
                                        </p:tgtEl>
                                      </p:cBhvr>
                                    </p:animEffect>
                                    <p:anim calcmode="lin" valueType="num">
                                      <p:cBhvr>
                                        <p:cTn id="14" dur="1822" tmFilter="0,0; 0.14,0.36; 0.43,0.73; 0.71,0.91; 1.0,1.0">
                                          <p:stCondLst>
                                            <p:cond delay="0"/>
                                          </p:stCondLst>
                                        </p:cTn>
                                        <p:tgtEl>
                                          <p:spTgt spid="5">
                                            <p:txEl>
                                              <p:pRg st="1" end="1"/>
                                            </p:txEl>
                                          </p:spTgt>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5">
                                            <p:txEl>
                                              <p:pRg st="1" end="1"/>
                                            </p:txEl>
                                          </p:spTgt>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5">
                                            <p:txEl>
                                              <p:pRg st="1" end="1"/>
                                            </p:txEl>
                                          </p:spTgt>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5">
                                            <p:txEl>
                                              <p:pRg st="1" end="1"/>
                                            </p:txEl>
                                          </p:spTgt>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5">
                                            <p:txEl>
                                              <p:pRg st="1" end="1"/>
                                            </p:txEl>
                                          </p:spTgt>
                                        </p:tgtEl>
                                        <p:attrNameLst>
                                          <p:attrName>ppt_y</p:attrName>
                                        </p:attrNameLst>
                                      </p:cBhvr>
                                      <p:tavLst>
                                        <p:tav tm="0" fmla="#ppt_y-sin(pi*$)/81">
                                          <p:val>
                                            <p:fltVal val="0"/>
                                          </p:val>
                                        </p:tav>
                                        <p:tav tm="100000">
                                          <p:val>
                                            <p:fltVal val="1"/>
                                          </p:val>
                                        </p:tav>
                                      </p:tavLst>
                                    </p:anim>
                                    <p:animScale>
                                      <p:cBhvr>
                                        <p:cTn id="19" dur="26">
                                          <p:stCondLst>
                                            <p:cond delay="650"/>
                                          </p:stCondLst>
                                        </p:cTn>
                                        <p:tgtEl>
                                          <p:spTgt spid="5">
                                            <p:txEl>
                                              <p:pRg st="1" end="1"/>
                                            </p:txEl>
                                          </p:spTgt>
                                        </p:tgtEl>
                                      </p:cBhvr>
                                      <p:to x="100000" y="60000"/>
                                    </p:animScale>
                                    <p:animScale>
                                      <p:cBhvr>
                                        <p:cTn id="20" dur="166" decel="50000">
                                          <p:stCondLst>
                                            <p:cond delay="676"/>
                                          </p:stCondLst>
                                        </p:cTn>
                                        <p:tgtEl>
                                          <p:spTgt spid="5">
                                            <p:txEl>
                                              <p:pRg st="1" end="1"/>
                                            </p:txEl>
                                          </p:spTgt>
                                        </p:tgtEl>
                                      </p:cBhvr>
                                      <p:to x="100000" y="100000"/>
                                    </p:animScale>
                                    <p:animScale>
                                      <p:cBhvr>
                                        <p:cTn id="21" dur="26">
                                          <p:stCondLst>
                                            <p:cond delay="1312"/>
                                          </p:stCondLst>
                                        </p:cTn>
                                        <p:tgtEl>
                                          <p:spTgt spid="5">
                                            <p:txEl>
                                              <p:pRg st="1" end="1"/>
                                            </p:txEl>
                                          </p:spTgt>
                                        </p:tgtEl>
                                      </p:cBhvr>
                                      <p:to x="100000" y="80000"/>
                                    </p:animScale>
                                    <p:animScale>
                                      <p:cBhvr>
                                        <p:cTn id="22" dur="166" decel="50000">
                                          <p:stCondLst>
                                            <p:cond delay="1338"/>
                                          </p:stCondLst>
                                        </p:cTn>
                                        <p:tgtEl>
                                          <p:spTgt spid="5">
                                            <p:txEl>
                                              <p:pRg st="1" end="1"/>
                                            </p:txEl>
                                          </p:spTgt>
                                        </p:tgtEl>
                                      </p:cBhvr>
                                      <p:to x="100000" y="100000"/>
                                    </p:animScale>
                                    <p:animScale>
                                      <p:cBhvr>
                                        <p:cTn id="23" dur="26">
                                          <p:stCondLst>
                                            <p:cond delay="1642"/>
                                          </p:stCondLst>
                                        </p:cTn>
                                        <p:tgtEl>
                                          <p:spTgt spid="5">
                                            <p:txEl>
                                              <p:pRg st="1" end="1"/>
                                            </p:txEl>
                                          </p:spTgt>
                                        </p:tgtEl>
                                      </p:cBhvr>
                                      <p:to x="100000" y="90000"/>
                                    </p:animScale>
                                    <p:animScale>
                                      <p:cBhvr>
                                        <p:cTn id="24" dur="166" decel="50000">
                                          <p:stCondLst>
                                            <p:cond delay="1668"/>
                                          </p:stCondLst>
                                        </p:cTn>
                                        <p:tgtEl>
                                          <p:spTgt spid="5">
                                            <p:txEl>
                                              <p:pRg st="1" end="1"/>
                                            </p:txEl>
                                          </p:spTgt>
                                        </p:tgtEl>
                                      </p:cBhvr>
                                      <p:to x="100000" y="100000"/>
                                    </p:animScale>
                                    <p:animScale>
                                      <p:cBhvr>
                                        <p:cTn id="25" dur="26">
                                          <p:stCondLst>
                                            <p:cond delay="1808"/>
                                          </p:stCondLst>
                                        </p:cTn>
                                        <p:tgtEl>
                                          <p:spTgt spid="5">
                                            <p:txEl>
                                              <p:pRg st="1" end="1"/>
                                            </p:txEl>
                                          </p:spTgt>
                                        </p:tgtEl>
                                      </p:cBhvr>
                                      <p:to x="100000" y="95000"/>
                                    </p:animScale>
                                    <p:animScale>
                                      <p:cBhvr>
                                        <p:cTn id="26" dur="166" decel="50000">
                                          <p:stCondLst>
                                            <p:cond delay="1834"/>
                                          </p:stCondLst>
                                        </p:cTn>
                                        <p:tgtEl>
                                          <p:spTgt spid="5">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7" name="Rectangle 3"/>
          <p:cNvSpPr>
            <a:spLocks noChangeArrowheads="1"/>
          </p:cNvSpPr>
          <p:nvPr/>
        </p:nvSpPr>
        <p:spPr bwMode="auto">
          <a:xfrm>
            <a:off x="17140" y="116632"/>
            <a:ext cx="933291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ru-RU" altLang="ru-RU" sz="2400" b="1" u="sng" dirty="0" smtClean="0">
                <a:solidFill>
                  <a:srgbClr val="C00000"/>
                </a:solidFill>
              </a:rPr>
              <a:t>Клёпка </a:t>
            </a:r>
            <a:r>
              <a:rPr lang="ru-RU" altLang="ru-RU" sz="2400" b="1" u="sng" dirty="0">
                <a:solidFill>
                  <a:srgbClr val="C00000"/>
                </a:solidFill>
              </a:rPr>
              <a:t>может быть</a:t>
            </a:r>
            <a:r>
              <a:rPr lang="ru-RU" altLang="ru-RU" sz="2400" dirty="0">
                <a:solidFill>
                  <a:srgbClr val="C00000"/>
                </a:solidFill>
              </a:rPr>
              <a:t> </a:t>
            </a:r>
          </a:p>
          <a:p>
            <a:pPr eaLnBrk="1" hangingPunct="1">
              <a:spcBef>
                <a:spcPct val="0"/>
              </a:spcBef>
              <a:buFontTx/>
              <a:buNone/>
            </a:pPr>
            <a:r>
              <a:rPr lang="ru-RU" altLang="ru-RU" sz="2200" b="1" dirty="0">
                <a:solidFill>
                  <a:srgbClr val="0000FF"/>
                </a:solidFill>
              </a:rPr>
              <a:t>1. холодной</a:t>
            </a:r>
            <a:r>
              <a:rPr lang="ru-RU" altLang="ru-RU" sz="2200" dirty="0">
                <a:solidFill>
                  <a:srgbClr val="0000FF"/>
                </a:solidFill>
              </a:rPr>
              <a:t> </a:t>
            </a:r>
            <a:r>
              <a:rPr lang="ru-RU" altLang="ru-RU" sz="2200" dirty="0">
                <a:solidFill>
                  <a:srgbClr val="006600"/>
                </a:solidFill>
              </a:rPr>
              <a:t>(проходит без нагрева заклепок</a:t>
            </a:r>
            <a:r>
              <a:rPr lang="ru-RU" altLang="ru-RU" sz="2200" dirty="0" smtClean="0">
                <a:solidFill>
                  <a:srgbClr val="006600"/>
                </a:solidFill>
              </a:rPr>
              <a:t>);</a:t>
            </a:r>
            <a:endParaRPr lang="ru-RU" altLang="ru-RU" sz="2200" dirty="0">
              <a:solidFill>
                <a:srgbClr val="006600"/>
              </a:solidFill>
            </a:endParaRPr>
          </a:p>
          <a:p>
            <a:pPr eaLnBrk="1" hangingPunct="1">
              <a:spcBef>
                <a:spcPct val="0"/>
              </a:spcBef>
              <a:buFontTx/>
              <a:buNone/>
            </a:pPr>
            <a:r>
              <a:rPr lang="ru-RU" altLang="ru-RU" sz="2200" b="1" dirty="0">
                <a:solidFill>
                  <a:srgbClr val="FF0000"/>
                </a:solidFill>
              </a:rPr>
              <a:t>2. горячей </a:t>
            </a:r>
            <a:r>
              <a:rPr lang="ru-RU" altLang="ru-RU" sz="2200" dirty="0">
                <a:solidFill>
                  <a:srgbClr val="006600"/>
                </a:solidFill>
              </a:rPr>
              <a:t>(с нагревом стальных заклепок </a:t>
            </a:r>
            <a:r>
              <a:rPr lang="ru-RU" altLang="ru-RU" sz="2200" b="1" dirty="0">
                <a:solidFill>
                  <a:srgbClr val="C00000"/>
                </a:solidFill>
              </a:rPr>
              <a:t>выше 1100°С</a:t>
            </a:r>
            <a:r>
              <a:rPr lang="ru-RU" altLang="ru-RU" sz="2200" dirty="0" smtClean="0">
                <a:solidFill>
                  <a:srgbClr val="006600"/>
                </a:solidFill>
              </a:rPr>
              <a:t>);</a:t>
            </a:r>
            <a:endParaRPr lang="ru-RU" altLang="ru-RU" sz="2200" dirty="0">
              <a:solidFill>
                <a:srgbClr val="006600"/>
              </a:solidFill>
            </a:endParaRPr>
          </a:p>
          <a:p>
            <a:pPr eaLnBrk="1" hangingPunct="1">
              <a:spcBef>
                <a:spcPct val="0"/>
              </a:spcBef>
              <a:buFontTx/>
              <a:buNone/>
            </a:pPr>
            <a:r>
              <a:rPr lang="ru-RU" altLang="ru-RU" sz="2200" b="1" dirty="0">
                <a:solidFill>
                  <a:srgbClr val="009900"/>
                </a:solidFill>
              </a:rPr>
              <a:t>3. смешанной.</a:t>
            </a:r>
          </a:p>
        </p:txBody>
      </p:sp>
      <p:graphicFrame>
        <p:nvGraphicFramePr>
          <p:cNvPr id="99332" name="Group 4"/>
          <p:cNvGraphicFramePr>
            <a:graphicFrameLocks noGrp="1"/>
          </p:cNvGraphicFramePr>
          <p:nvPr>
            <p:extLst>
              <p:ext uri="{D42A27DB-BD31-4B8C-83A1-F6EECF244321}">
                <p14:modId xmlns:p14="http://schemas.microsoft.com/office/powerpoint/2010/main" val="2628333336"/>
              </p:ext>
            </p:extLst>
          </p:nvPr>
        </p:nvGraphicFramePr>
        <p:xfrm>
          <a:off x="147489" y="1690881"/>
          <a:ext cx="8610600" cy="2197624"/>
        </p:xfrm>
        <a:graphic>
          <a:graphicData uri="http://schemas.openxmlformats.org/drawingml/2006/table">
            <a:tbl>
              <a:tblPr/>
              <a:tblGrid>
                <a:gridCol w="2286000">
                  <a:extLst>
                    <a:ext uri="{9D8B030D-6E8A-4147-A177-3AD203B41FA5}">
                      <a16:colId xmlns:a16="http://schemas.microsoft.com/office/drawing/2014/main" xmlns="" val="660823774"/>
                    </a:ext>
                  </a:extLst>
                </a:gridCol>
                <a:gridCol w="3152775">
                  <a:extLst>
                    <a:ext uri="{9D8B030D-6E8A-4147-A177-3AD203B41FA5}">
                      <a16:colId xmlns:a16="http://schemas.microsoft.com/office/drawing/2014/main" xmlns="" val="3878669850"/>
                    </a:ext>
                  </a:extLst>
                </a:gridCol>
                <a:gridCol w="3171825">
                  <a:extLst>
                    <a:ext uri="{9D8B030D-6E8A-4147-A177-3AD203B41FA5}">
                      <a16:colId xmlns:a16="http://schemas.microsoft.com/office/drawing/2014/main" xmlns="" val="38063307"/>
                    </a:ext>
                  </a:extLst>
                </a:gridCol>
              </a:tblGrid>
              <a:tr h="784918">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200" b="1" i="0" u="none" strike="noStrike" cap="none" normalizeH="0" baseline="0" dirty="0" smtClean="0">
                          <a:ln>
                            <a:noFill/>
                          </a:ln>
                          <a:solidFill>
                            <a:schemeClr val="tx1"/>
                          </a:solidFill>
                          <a:effectLst/>
                          <a:latin typeface="Arial" panose="020B0604020202020204" pitchFamily="34" charset="0"/>
                        </a:rPr>
                        <a:t>Вид клёпки</a:t>
                      </a:r>
                    </a:p>
                  </a:txBody>
                  <a:tcPr marT="45725" marB="45725" anchor="ctr" horzOverflow="overflow">
                    <a:lnL w="38100" cap="flat" cmpd="sng" algn="ctr">
                      <a:solidFill>
                        <a:srgbClr val="0000D0"/>
                      </a:solidFill>
                      <a:prstDash val="solid"/>
                      <a:round/>
                      <a:headEnd type="none" w="med" len="med"/>
                      <a:tailEnd type="none" w="med" len="med"/>
                    </a:lnL>
                    <a:lnR w="38100" cap="flat" cmpd="sng" algn="ctr">
                      <a:solidFill>
                        <a:srgbClr val="0000D0"/>
                      </a:solidFill>
                      <a:prstDash val="solid"/>
                      <a:round/>
                      <a:headEnd type="none" w="med" len="med"/>
                      <a:tailEnd type="none" w="med" len="med"/>
                    </a:lnR>
                    <a:lnT w="38100" cap="flat" cmpd="sng" algn="ctr">
                      <a:solidFill>
                        <a:srgbClr val="0000D0"/>
                      </a:solidFill>
                      <a:prstDash val="solid"/>
                      <a:round/>
                      <a:headEnd type="none" w="med" len="med"/>
                      <a:tailEnd type="none" w="med" len="med"/>
                    </a:lnT>
                    <a:lnB w="38100" cap="flat" cmpd="sng" algn="ctr">
                      <a:solidFill>
                        <a:srgbClr val="0000D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200" b="1" i="0" u="none" strike="noStrike" cap="none" normalizeH="0" baseline="0" dirty="0" smtClean="0">
                          <a:ln>
                            <a:noFill/>
                          </a:ln>
                          <a:solidFill>
                            <a:schemeClr val="tx1"/>
                          </a:solidFill>
                          <a:effectLst/>
                          <a:latin typeface="Arial" panose="020B0604020202020204" pitchFamily="34" charset="0"/>
                        </a:rPr>
                        <a:t>Диаметр</a:t>
                      </a:r>
                      <a:r>
                        <a:rPr kumimoji="0" lang="ru-RU" altLang="ru-RU" sz="2200" b="0" i="0" u="none" strike="noStrike" cap="none" normalizeH="0" baseline="0" dirty="0" smtClean="0">
                          <a:ln>
                            <a:noFill/>
                          </a:ln>
                          <a:solidFill>
                            <a:schemeClr val="tx1"/>
                          </a:solidFill>
                          <a:effectLst/>
                          <a:latin typeface="Arial" panose="020B0604020202020204" pitchFamily="34" charset="0"/>
                        </a:rPr>
                        <a:t> </a:t>
                      </a:r>
                      <a:r>
                        <a:rPr kumimoji="0" lang="ru-RU" altLang="ru-RU" sz="2200" b="1" i="0" u="none" strike="noStrike" cap="none" normalizeH="0" baseline="0" dirty="0" smtClean="0">
                          <a:ln>
                            <a:noFill/>
                          </a:ln>
                          <a:solidFill>
                            <a:schemeClr val="tx1"/>
                          </a:solidFill>
                          <a:effectLst/>
                          <a:latin typeface="Arial" panose="020B0604020202020204" pitchFamily="34" charset="0"/>
                        </a:rPr>
                        <a:t>заклепок, мм</a:t>
                      </a:r>
                    </a:p>
                  </a:txBody>
                  <a:tcPr marT="45725" marB="45725" anchor="ctr" horzOverflow="overflow">
                    <a:lnL w="38100" cap="flat" cmpd="sng" algn="ctr">
                      <a:solidFill>
                        <a:srgbClr val="0000D0"/>
                      </a:solidFill>
                      <a:prstDash val="solid"/>
                      <a:round/>
                      <a:headEnd type="none" w="med" len="med"/>
                      <a:tailEnd type="none" w="med" len="med"/>
                    </a:lnL>
                    <a:lnR w="38100" cap="flat" cmpd="sng" algn="ctr">
                      <a:solidFill>
                        <a:srgbClr val="0000D0"/>
                      </a:solidFill>
                      <a:prstDash val="solid"/>
                      <a:round/>
                      <a:headEnd type="none" w="med" len="med"/>
                      <a:tailEnd type="none" w="med" len="med"/>
                    </a:lnR>
                    <a:lnT w="38100" cap="flat" cmpd="sng" algn="ctr">
                      <a:solidFill>
                        <a:srgbClr val="0000D0"/>
                      </a:solidFill>
                      <a:prstDash val="solid"/>
                      <a:round/>
                      <a:headEnd type="none" w="med" len="med"/>
                      <a:tailEnd type="none" w="med" len="med"/>
                    </a:lnT>
                    <a:lnB w="38100" cap="flat" cmpd="sng" algn="ctr">
                      <a:solidFill>
                        <a:srgbClr val="0000D0"/>
                      </a:solidFill>
                      <a:prstDash val="solid"/>
                      <a:round/>
                      <a:headEnd type="none" w="med" len="med"/>
                      <a:tailEnd type="none" w="med" len="med"/>
                    </a:lnB>
                    <a:lnTlToBr>
                      <a:noFill/>
                    </a:lnTlToBr>
                    <a:lnBlToTr>
                      <a:noFill/>
                    </a:lnBlToTr>
                    <a:solidFill>
                      <a:srgbClr val="FFFFCC"/>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200" b="1" i="0" u="none" strike="noStrike" cap="none" normalizeH="0" baseline="0" dirty="0" smtClean="0">
                          <a:ln>
                            <a:noFill/>
                          </a:ln>
                          <a:solidFill>
                            <a:schemeClr val="tx1"/>
                          </a:solidFill>
                          <a:effectLst/>
                          <a:latin typeface="Arial" panose="020B0604020202020204" pitchFamily="34" charset="0"/>
                        </a:rPr>
                        <a:t>Температура нагрева</a:t>
                      </a:r>
                      <a:r>
                        <a:rPr kumimoji="0" lang="ru-RU" altLang="ru-RU" sz="2200" b="0" i="0" u="none" strike="noStrike" cap="none" normalizeH="0" baseline="0" dirty="0" smtClean="0">
                          <a:ln>
                            <a:noFill/>
                          </a:ln>
                          <a:solidFill>
                            <a:schemeClr val="tx1"/>
                          </a:solidFill>
                          <a:effectLst/>
                          <a:latin typeface="Arial" panose="020B0604020202020204" pitchFamily="34" charset="0"/>
                        </a:rPr>
                        <a:t> </a:t>
                      </a:r>
                      <a:r>
                        <a:rPr kumimoji="0" lang="ru-RU" altLang="ru-RU" sz="2200" b="1" i="0" u="none" strike="noStrike" cap="none" normalizeH="0" baseline="0" dirty="0" smtClean="0">
                          <a:ln>
                            <a:noFill/>
                          </a:ln>
                          <a:solidFill>
                            <a:schemeClr val="tx1"/>
                          </a:solidFill>
                          <a:effectLst/>
                          <a:latin typeface="Arial" panose="020B0604020202020204" pitchFamily="34" charset="0"/>
                        </a:rPr>
                        <a:t>заклепок, </a:t>
                      </a:r>
                      <a:r>
                        <a:rPr kumimoji="0" lang="en-US" altLang="ru-RU" sz="2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a:t>
                      </a:r>
                      <a:r>
                        <a:rPr kumimoji="0" lang="ru-RU" altLang="ru-RU" sz="2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rPr>
                        <a:t>С</a:t>
                      </a:r>
                      <a:endParaRPr kumimoji="0" lang="en-US" altLang="ru-RU" sz="2200" b="1" i="0" u="none" strike="noStrike" cap="none" normalizeH="0" baseline="0" dirty="0" smtClean="0">
                        <a:ln>
                          <a:noFill/>
                        </a:ln>
                        <a:solidFill>
                          <a:schemeClr val="tx1"/>
                        </a:solidFill>
                        <a:effectLst/>
                        <a:latin typeface="Arial" panose="020B0604020202020204" pitchFamily="34" charset="0"/>
                        <a:cs typeface="Arial" panose="020B0604020202020204" pitchFamily="34" charset="0"/>
                      </a:endParaRPr>
                    </a:p>
                  </a:txBody>
                  <a:tcPr marT="45725" marB="45725" anchor="ctr" horzOverflow="overflow">
                    <a:lnL w="38100" cap="flat" cmpd="sng" algn="ctr">
                      <a:solidFill>
                        <a:srgbClr val="0000D0"/>
                      </a:solidFill>
                      <a:prstDash val="solid"/>
                      <a:round/>
                      <a:headEnd type="none" w="med" len="med"/>
                      <a:tailEnd type="none" w="med" len="med"/>
                    </a:lnL>
                    <a:lnR w="38100" cap="flat" cmpd="sng" algn="ctr">
                      <a:solidFill>
                        <a:srgbClr val="0000D0"/>
                      </a:solidFill>
                      <a:prstDash val="solid"/>
                      <a:round/>
                      <a:headEnd type="none" w="med" len="med"/>
                      <a:tailEnd type="none" w="med" len="med"/>
                    </a:lnR>
                    <a:lnT w="38100" cap="flat" cmpd="sng" algn="ctr">
                      <a:solidFill>
                        <a:srgbClr val="0000D0"/>
                      </a:solidFill>
                      <a:prstDash val="solid"/>
                      <a:round/>
                      <a:headEnd type="none" w="med" len="med"/>
                      <a:tailEnd type="none" w="med" len="med"/>
                    </a:lnT>
                    <a:lnB w="38100" cap="flat" cmpd="sng" algn="ctr">
                      <a:solidFill>
                        <a:srgbClr val="0000D0"/>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xmlns="" val="871928417"/>
                  </a:ext>
                </a:extLst>
              </a:tr>
              <a:tr h="39927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200" b="1" i="0" u="none" strike="noStrike" cap="none" normalizeH="0" baseline="0" dirty="0" smtClean="0">
                          <a:ln>
                            <a:noFill/>
                          </a:ln>
                          <a:solidFill>
                            <a:srgbClr val="0000FF"/>
                          </a:solidFill>
                          <a:effectLst/>
                          <a:latin typeface="Arial" panose="020B0604020202020204" pitchFamily="34" charset="0"/>
                        </a:rPr>
                        <a:t>Холодная</a:t>
                      </a:r>
                    </a:p>
                  </a:txBody>
                  <a:tcPr marT="45725" marB="45725" anchor="ctr" horzOverflow="overflow">
                    <a:lnL w="38100" cap="flat" cmpd="sng" algn="ctr">
                      <a:solidFill>
                        <a:srgbClr val="0000D0"/>
                      </a:solidFill>
                      <a:prstDash val="solid"/>
                      <a:round/>
                      <a:headEnd type="none" w="med" len="med"/>
                      <a:tailEnd type="none" w="med" len="med"/>
                    </a:lnL>
                    <a:lnR w="38100" cap="flat" cmpd="sng" algn="ctr">
                      <a:solidFill>
                        <a:srgbClr val="0000D0"/>
                      </a:solidFill>
                      <a:prstDash val="solid"/>
                      <a:round/>
                      <a:headEnd type="none" w="med" len="med"/>
                      <a:tailEnd type="none" w="med" len="med"/>
                    </a:lnR>
                    <a:lnT w="38100" cap="flat" cmpd="sng" algn="ctr">
                      <a:solidFill>
                        <a:srgbClr val="0000D0"/>
                      </a:solidFill>
                      <a:prstDash val="solid"/>
                      <a:round/>
                      <a:headEnd type="none" w="med" len="med"/>
                      <a:tailEnd type="none" w="med" len="med"/>
                    </a:lnT>
                    <a:lnB w="38100" cap="flat" cmpd="sng" algn="ctr">
                      <a:solidFill>
                        <a:srgbClr val="0000D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200" b="1" i="0" u="none" strike="noStrike" cap="none" normalizeH="0" baseline="0" dirty="0" smtClean="0">
                          <a:ln>
                            <a:noFill/>
                          </a:ln>
                          <a:solidFill>
                            <a:srgbClr val="0000FF"/>
                          </a:solidFill>
                          <a:effectLst/>
                          <a:latin typeface="Arial" panose="020B0604020202020204" pitchFamily="34" charset="0"/>
                        </a:rPr>
                        <a:t>до 8 </a:t>
                      </a:r>
                    </a:p>
                  </a:txBody>
                  <a:tcPr marT="45725" marB="45725" anchor="ctr" horzOverflow="overflow">
                    <a:lnL w="38100" cap="flat" cmpd="sng" algn="ctr">
                      <a:solidFill>
                        <a:srgbClr val="0000D0"/>
                      </a:solidFill>
                      <a:prstDash val="solid"/>
                      <a:round/>
                      <a:headEnd type="none" w="med" len="med"/>
                      <a:tailEnd type="none" w="med" len="med"/>
                    </a:lnL>
                    <a:lnR w="38100" cap="flat" cmpd="sng" algn="ctr">
                      <a:solidFill>
                        <a:srgbClr val="0000D0"/>
                      </a:solidFill>
                      <a:prstDash val="solid"/>
                      <a:round/>
                      <a:headEnd type="none" w="med" len="med"/>
                      <a:tailEnd type="none" w="med" len="med"/>
                    </a:lnR>
                    <a:lnT w="38100" cap="flat" cmpd="sng" algn="ctr">
                      <a:solidFill>
                        <a:srgbClr val="0000D0"/>
                      </a:solidFill>
                      <a:prstDash val="solid"/>
                      <a:round/>
                      <a:headEnd type="none" w="med" len="med"/>
                      <a:tailEnd type="none" w="med" len="med"/>
                    </a:lnT>
                    <a:lnB w="38100" cap="flat" cmpd="sng" algn="ctr">
                      <a:solidFill>
                        <a:srgbClr val="0000D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200" b="1" i="0" u="none" strike="noStrike" cap="none" normalizeH="0" baseline="0" dirty="0" smtClean="0">
                          <a:ln>
                            <a:noFill/>
                          </a:ln>
                          <a:solidFill>
                            <a:srgbClr val="0000FF"/>
                          </a:solidFill>
                          <a:effectLst/>
                          <a:latin typeface="Arial" panose="020B0604020202020204" pitchFamily="34" charset="0"/>
                        </a:rPr>
                        <a:t>---</a:t>
                      </a:r>
                    </a:p>
                  </a:txBody>
                  <a:tcPr marT="45725" marB="45725" anchor="ctr" horzOverflow="overflow">
                    <a:lnL w="38100" cap="flat" cmpd="sng" algn="ctr">
                      <a:solidFill>
                        <a:srgbClr val="0000D0"/>
                      </a:solidFill>
                      <a:prstDash val="solid"/>
                      <a:round/>
                      <a:headEnd type="none" w="med" len="med"/>
                      <a:tailEnd type="none" w="med" len="med"/>
                    </a:lnL>
                    <a:lnR w="38100" cap="flat" cmpd="sng" algn="ctr">
                      <a:solidFill>
                        <a:srgbClr val="0000D0"/>
                      </a:solidFill>
                      <a:prstDash val="solid"/>
                      <a:round/>
                      <a:headEnd type="none" w="med" len="med"/>
                      <a:tailEnd type="none" w="med" len="med"/>
                    </a:lnR>
                    <a:lnT w="38100" cap="flat" cmpd="sng" algn="ctr">
                      <a:solidFill>
                        <a:srgbClr val="0000D0"/>
                      </a:solidFill>
                      <a:prstDash val="solid"/>
                      <a:round/>
                      <a:headEnd type="none" w="med" len="med"/>
                      <a:tailEnd type="none" w="med" len="med"/>
                    </a:lnT>
                    <a:lnB w="38100" cap="flat" cmpd="sng" algn="ctr">
                      <a:solidFill>
                        <a:srgbClr val="0000D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875111018"/>
                  </a:ext>
                </a:extLst>
              </a:tr>
              <a:tr h="460122">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200" b="1" i="0" u="none" strike="noStrike" cap="none" normalizeH="0" baseline="0" smtClean="0">
                          <a:ln>
                            <a:noFill/>
                          </a:ln>
                          <a:solidFill>
                            <a:srgbClr val="009900"/>
                          </a:solidFill>
                          <a:effectLst/>
                          <a:latin typeface="Arial" panose="020B0604020202020204" pitchFamily="34" charset="0"/>
                        </a:rPr>
                        <a:t>Смешанная</a:t>
                      </a:r>
                    </a:p>
                  </a:txBody>
                  <a:tcPr marT="45725" marB="45725" anchor="ctr" horzOverflow="overflow">
                    <a:lnL w="38100" cap="flat" cmpd="sng" algn="ctr">
                      <a:solidFill>
                        <a:srgbClr val="0000D0"/>
                      </a:solidFill>
                      <a:prstDash val="solid"/>
                      <a:round/>
                      <a:headEnd type="none" w="med" len="med"/>
                      <a:tailEnd type="none" w="med" len="med"/>
                    </a:lnL>
                    <a:lnR w="38100" cap="flat" cmpd="sng" algn="ctr">
                      <a:solidFill>
                        <a:srgbClr val="0000D0"/>
                      </a:solidFill>
                      <a:prstDash val="solid"/>
                      <a:round/>
                      <a:headEnd type="none" w="med" len="med"/>
                      <a:tailEnd type="none" w="med" len="med"/>
                    </a:lnR>
                    <a:lnT w="38100" cap="flat" cmpd="sng" algn="ctr">
                      <a:solidFill>
                        <a:srgbClr val="0000D0"/>
                      </a:solidFill>
                      <a:prstDash val="solid"/>
                      <a:round/>
                      <a:headEnd type="none" w="med" len="med"/>
                      <a:tailEnd type="none" w="med" len="med"/>
                    </a:lnT>
                    <a:lnB w="38100" cap="flat" cmpd="sng" algn="ctr">
                      <a:solidFill>
                        <a:srgbClr val="0000D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200" b="1" i="0" u="none" strike="noStrike" cap="none" normalizeH="0" baseline="0" dirty="0" smtClean="0">
                          <a:ln>
                            <a:noFill/>
                          </a:ln>
                          <a:solidFill>
                            <a:srgbClr val="009900"/>
                          </a:solidFill>
                          <a:effectLst/>
                          <a:latin typeface="Arial" panose="020B0604020202020204" pitchFamily="34" charset="0"/>
                        </a:rPr>
                        <a:t>8 - 12</a:t>
                      </a:r>
                    </a:p>
                  </a:txBody>
                  <a:tcPr marT="45725" marB="45725" anchor="ctr" horzOverflow="overflow">
                    <a:lnL w="38100" cap="flat" cmpd="sng" algn="ctr">
                      <a:solidFill>
                        <a:srgbClr val="0000D0"/>
                      </a:solidFill>
                      <a:prstDash val="solid"/>
                      <a:round/>
                      <a:headEnd type="none" w="med" len="med"/>
                      <a:tailEnd type="none" w="med" len="med"/>
                    </a:lnL>
                    <a:lnR w="38100" cap="flat" cmpd="sng" algn="ctr">
                      <a:solidFill>
                        <a:srgbClr val="0000D0"/>
                      </a:solidFill>
                      <a:prstDash val="solid"/>
                      <a:round/>
                      <a:headEnd type="none" w="med" len="med"/>
                      <a:tailEnd type="none" w="med" len="med"/>
                    </a:lnR>
                    <a:lnT w="38100" cap="flat" cmpd="sng" algn="ctr">
                      <a:solidFill>
                        <a:srgbClr val="0000D0"/>
                      </a:solidFill>
                      <a:prstDash val="solid"/>
                      <a:round/>
                      <a:headEnd type="none" w="med" len="med"/>
                      <a:tailEnd type="none" w="med" len="med"/>
                    </a:lnT>
                    <a:lnB w="38100" cap="flat" cmpd="sng" algn="ctr">
                      <a:solidFill>
                        <a:srgbClr val="0000D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200" b="1" i="0" u="none" strike="noStrike" cap="none" normalizeH="0" baseline="0" dirty="0" smtClean="0">
                          <a:ln>
                            <a:noFill/>
                          </a:ln>
                          <a:solidFill>
                            <a:srgbClr val="009900"/>
                          </a:solidFill>
                          <a:effectLst/>
                          <a:latin typeface="Arial" panose="020B0604020202020204" pitchFamily="34" charset="0"/>
                        </a:rPr>
                        <a:t>1000 - 1100</a:t>
                      </a:r>
                    </a:p>
                  </a:txBody>
                  <a:tcPr marT="45725" marB="45725" anchor="ctr" horzOverflow="overflow">
                    <a:lnL w="38100" cap="flat" cmpd="sng" algn="ctr">
                      <a:solidFill>
                        <a:srgbClr val="0000D0"/>
                      </a:solidFill>
                      <a:prstDash val="solid"/>
                      <a:round/>
                      <a:headEnd type="none" w="med" len="med"/>
                      <a:tailEnd type="none" w="med" len="med"/>
                    </a:lnL>
                    <a:lnR w="38100" cap="flat" cmpd="sng" algn="ctr">
                      <a:solidFill>
                        <a:srgbClr val="0000D0"/>
                      </a:solidFill>
                      <a:prstDash val="solid"/>
                      <a:round/>
                      <a:headEnd type="none" w="med" len="med"/>
                      <a:tailEnd type="none" w="med" len="med"/>
                    </a:lnR>
                    <a:lnT w="38100" cap="flat" cmpd="sng" algn="ctr">
                      <a:solidFill>
                        <a:srgbClr val="0000D0"/>
                      </a:solidFill>
                      <a:prstDash val="solid"/>
                      <a:round/>
                      <a:headEnd type="none" w="med" len="med"/>
                      <a:tailEnd type="none" w="med" len="med"/>
                    </a:lnT>
                    <a:lnB w="38100" cap="flat" cmpd="sng" algn="ctr">
                      <a:solidFill>
                        <a:srgbClr val="0000D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2944625644"/>
                  </a:ext>
                </a:extLst>
              </a:tr>
              <a:tr h="525854">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200" b="1" i="0" u="none" strike="noStrike" cap="none" normalizeH="0" baseline="0" smtClean="0">
                          <a:ln>
                            <a:noFill/>
                          </a:ln>
                          <a:solidFill>
                            <a:srgbClr val="FF0000"/>
                          </a:solidFill>
                          <a:effectLst/>
                          <a:latin typeface="Arial" panose="020B0604020202020204" pitchFamily="34" charset="0"/>
                        </a:rPr>
                        <a:t>Горячая</a:t>
                      </a:r>
                    </a:p>
                  </a:txBody>
                  <a:tcPr marT="45725" marB="45725" anchor="ctr" horzOverflow="overflow">
                    <a:lnL w="38100" cap="flat" cmpd="sng" algn="ctr">
                      <a:solidFill>
                        <a:srgbClr val="0000D0"/>
                      </a:solidFill>
                      <a:prstDash val="solid"/>
                      <a:round/>
                      <a:headEnd type="none" w="med" len="med"/>
                      <a:tailEnd type="none" w="med" len="med"/>
                    </a:lnL>
                    <a:lnR w="38100" cap="flat" cmpd="sng" algn="ctr">
                      <a:solidFill>
                        <a:srgbClr val="0000D0"/>
                      </a:solidFill>
                      <a:prstDash val="solid"/>
                      <a:round/>
                      <a:headEnd type="none" w="med" len="med"/>
                      <a:tailEnd type="none" w="med" len="med"/>
                    </a:lnR>
                    <a:lnT w="38100" cap="flat" cmpd="sng" algn="ctr">
                      <a:solidFill>
                        <a:srgbClr val="0000D0"/>
                      </a:solidFill>
                      <a:prstDash val="solid"/>
                      <a:round/>
                      <a:headEnd type="none" w="med" len="med"/>
                      <a:tailEnd type="none" w="med" len="med"/>
                    </a:lnT>
                    <a:lnB w="38100" cap="flat" cmpd="sng" algn="ctr">
                      <a:solidFill>
                        <a:srgbClr val="0000D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200" b="1" i="0" u="none" strike="noStrike" cap="none" normalizeH="0" baseline="0" dirty="0" smtClean="0">
                          <a:ln>
                            <a:noFill/>
                          </a:ln>
                          <a:solidFill>
                            <a:srgbClr val="FF0000"/>
                          </a:solidFill>
                          <a:effectLst/>
                          <a:latin typeface="Arial" panose="020B0604020202020204" pitchFamily="34" charset="0"/>
                        </a:rPr>
                        <a:t>Свыше 12</a:t>
                      </a:r>
                    </a:p>
                  </a:txBody>
                  <a:tcPr marT="45725" marB="45725" anchor="ctr" horzOverflow="overflow">
                    <a:lnL w="38100" cap="flat" cmpd="sng" algn="ctr">
                      <a:solidFill>
                        <a:srgbClr val="0000D0"/>
                      </a:solidFill>
                      <a:prstDash val="solid"/>
                      <a:round/>
                      <a:headEnd type="none" w="med" len="med"/>
                      <a:tailEnd type="none" w="med" len="med"/>
                    </a:lnL>
                    <a:lnR w="38100" cap="flat" cmpd="sng" algn="ctr">
                      <a:solidFill>
                        <a:srgbClr val="0000D0"/>
                      </a:solidFill>
                      <a:prstDash val="solid"/>
                      <a:round/>
                      <a:headEnd type="none" w="med" len="med"/>
                      <a:tailEnd type="none" w="med" len="med"/>
                    </a:lnR>
                    <a:lnT w="38100" cap="flat" cmpd="sng" algn="ctr">
                      <a:solidFill>
                        <a:srgbClr val="0000D0"/>
                      </a:solidFill>
                      <a:prstDash val="solid"/>
                      <a:round/>
                      <a:headEnd type="none" w="med" len="med"/>
                      <a:tailEnd type="none" w="med" len="med"/>
                    </a:lnT>
                    <a:lnB w="38100" cap="flat" cmpd="sng" algn="ctr">
                      <a:solidFill>
                        <a:srgbClr val="0000D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2200" b="1" i="0" u="none" strike="noStrike" cap="none" normalizeH="0" baseline="0" dirty="0" smtClean="0">
                          <a:ln>
                            <a:noFill/>
                          </a:ln>
                          <a:solidFill>
                            <a:srgbClr val="FF0000"/>
                          </a:solidFill>
                          <a:effectLst/>
                          <a:latin typeface="Arial" panose="020B0604020202020204" pitchFamily="34" charset="0"/>
                        </a:rPr>
                        <a:t>1100 и более</a:t>
                      </a:r>
                    </a:p>
                  </a:txBody>
                  <a:tcPr marT="45725" marB="45725" anchor="ctr" horzOverflow="overflow">
                    <a:lnL w="38100" cap="flat" cmpd="sng" algn="ctr">
                      <a:solidFill>
                        <a:srgbClr val="0000D0"/>
                      </a:solidFill>
                      <a:prstDash val="solid"/>
                      <a:round/>
                      <a:headEnd type="none" w="med" len="med"/>
                      <a:tailEnd type="none" w="med" len="med"/>
                    </a:lnL>
                    <a:lnR w="38100" cap="flat" cmpd="sng" algn="ctr">
                      <a:solidFill>
                        <a:srgbClr val="0000D0"/>
                      </a:solidFill>
                      <a:prstDash val="solid"/>
                      <a:round/>
                      <a:headEnd type="none" w="med" len="med"/>
                      <a:tailEnd type="none" w="med" len="med"/>
                    </a:lnR>
                    <a:lnT w="38100" cap="flat" cmpd="sng" algn="ctr">
                      <a:solidFill>
                        <a:srgbClr val="0000D0"/>
                      </a:solidFill>
                      <a:prstDash val="solid"/>
                      <a:round/>
                      <a:headEnd type="none" w="med" len="med"/>
                      <a:tailEnd type="none" w="med" len="med"/>
                    </a:lnT>
                    <a:lnB w="38100" cap="flat" cmpd="sng" algn="ctr">
                      <a:solidFill>
                        <a:srgbClr val="0000D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xmlns="" val="2974984971"/>
                  </a:ext>
                </a:extLst>
              </a:tr>
            </a:tbl>
          </a:graphicData>
        </a:graphic>
      </p:graphicFrame>
      <p:sp>
        <p:nvSpPr>
          <p:cNvPr id="2" name="Прямоугольник 1"/>
          <p:cNvSpPr/>
          <p:nvPr/>
        </p:nvSpPr>
        <p:spPr>
          <a:xfrm>
            <a:off x="21158" y="4902074"/>
            <a:ext cx="8989640" cy="1508105"/>
          </a:xfrm>
          <a:prstGeom prst="rect">
            <a:avLst/>
          </a:prstGeom>
        </p:spPr>
        <p:txBody>
          <a:bodyPr wrap="square">
            <a:spAutoFit/>
          </a:bodyPr>
          <a:lstStyle/>
          <a:p>
            <a:pPr>
              <a:spcAft>
                <a:spcPts val="0"/>
              </a:spcAft>
            </a:pPr>
            <a:r>
              <a:rPr lang="ru-RU" b="1" dirty="0">
                <a:solidFill>
                  <a:srgbClr val="0000D0"/>
                </a:solidFill>
                <a:latin typeface="Arial" panose="020B0604020202020204" pitchFamily="34" charset="0"/>
                <a:ea typeface="Times New Roman" panose="02020603050405020304" pitchFamily="18" charset="0"/>
                <a:cs typeface="Times New Roman" panose="02020603050405020304" pitchFamily="18" charset="0"/>
              </a:rPr>
              <a:t>В зависимости от инструмента и оборудования, а также нанесения ударов или давления на заклёпку различают </a:t>
            </a:r>
            <a:r>
              <a:rPr lang="ru-RU" b="1" dirty="0">
                <a:solidFill>
                  <a:srgbClr val="FF0000"/>
                </a:solidFill>
                <a:latin typeface="Arial" panose="020B0604020202020204" pitchFamily="34" charset="0"/>
                <a:ea typeface="Times New Roman" panose="02020603050405020304" pitchFamily="18" charset="0"/>
                <a:cs typeface="Times New Roman" panose="02020603050405020304" pitchFamily="18" charset="0"/>
              </a:rPr>
              <a:t>три вида </a:t>
            </a:r>
            <a:r>
              <a:rPr lang="ru-RU"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клёпки:</a:t>
            </a:r>
            <a:r>
              <a:rPr lang="ru-RU" b="1" dirty="0">
                <a:solidFill>
                  <a:srgbClr val="0000D0"/>
                </a:solidFill>
                <a:latin typeface="Arial" panose="020B0604020202020204" pitchFamily="34" charset="0"/>
                <a:ea typeface="Times New Roman" panose="02020603050405020304" pitchFamily="18" charset="0"/>
                <a:cs typeface="Times New Roman" panose="02020603050405020304" pitchFamily="18" charset="0"/>
              </a:rPr>
              <a:t> </a:t>
            </a:r>
            <a:endParaRPr lang="ru-RU" b="1" dirty="0" smtClean="0">
              <a:solidFill>
                <a:srgbClr val="0000D0"/>
              </a:solidFill>
              <a:latin typeface="Arial" panose="020B0604020202020204" pitchFamily="34" charset="0"/>
              <a:ea typeface="Times New Roman" panose="02020603050405020304" pitchFamily="18" charset="0"/>
              <a:cs typeface="Times New Roman" panose="02020603050405020304" pitchFamily="18" charset="0"/>
            </a:endParaRPr>
          </a:p>
          <a:p>
            <a:pPr marL="714375" indent="-342900">
              <a:spcAft>
                <a:spcPts val="0"/>
              </a:spcAft>
              <a:buClr>
                <a:srgbClr val="FF0000"/>
              </a:buClr>
              <a:buFont typeface="+mj-lt"/>
              <a:buAutoNum type="arabicParenR"/>
            </a:pPr>
            <a:r>
              <a:rPr lang="ru-RU" b="1" i="1" dirty="0" smtClean="0">
                <a:solidFill>
                  <a:srgbClr val="006600"/>
                </a:solidFill>
                <a:latin typeface="Arial" panose="020B0604020202020204" pitchFamily="34" charset="0"/>
                <a:ea typeface="Times New Roman" panose="02020603050405020304" pitchFamily="18" charset="0"/>
                <a:cs typeface="Times New Roman" panose="02020603050405020304" pitchFamily="18" charset="0"/>
              </a:rPr>
              <a:t>ударную </a:t>
            </a:r>
            <a:r>
              <a:rPr lang="ru-RU" b="1" i="1" dirty="0">
                <a:solidFill>
                  <a:srgbClr val="006600"/>
                </a:solidFill>
                <a:latin typeface="Arial" panose="020B0604020202020204" pitchFamily="34" charset="0"/>
                <a:ea typeface="Times New Roman" panose="02020603050405020304" pitchFamily="18" charset="0"/>
                <a:cs typeface="Times New Roman" panose="02020603050405020304" pitchFamily="18" charset="0"/>
              </a:rPr>
              <a:t>ручными инструментами; </a:t>
            </a:r>
            <a:endParaRPr lang="ru-RU" b="1" i="1" dirty="0" smtClean="0">
              <a:solidFill>
                <a:srgbClr val="006600"/>
              </a:solidFill>
              <a:latin typeface="Arial" panose="020B0604020202020204" pitchFamily="34" charset="0"/>
              <a:ea typeface="Times New Roman" panose="02020603050405020304" pitchFamily="18" charset="0"/>
              <a:cs typeface="Times New Roman" panose="02020603050405020304" pitchFamily="18" charset="0"/>
            </a:endParaRPr>
          </a:p>
          <a:p>
            <a:pPr marL="714375" indent="-342900">
              <a:spcAft>
                <a:spcPts val="0"/>
              </a:spcAft>
              <a:buClr>
                <a:srgbClr val="FF0000"/>
              </a:buClr>
              <a:buFont typeface="+mj-lt"/>
              <a:buAutoNum type="arabicParenR"/>
            </a:pPr>
            <a:r>
              <a:rPr lang="ru-RU" b="1" i="1" dirty="0" smtClean="0">
                <a:solidFill>
                  <a:srgbClr val="006600"/>
                </a:solidFill>
                <a:latin typeface="Arial" panose="020B0604020202020204" pitchFamily="34" charset="0"/>
                <a:ea typeface="Times New Roman" panose="02020603050405020304" pitchFamily="18" charset="0"/>
                <a:cs typeface="Times New Roman" panose="02020603050405020304" pitchFamily="18" charset="0"/>
              </a:rPr>
              <a:t>ударную </a:t>
            </a:r>
            <a:r>
              <a:rPr lang="ru-RU" b="1" i="1" dirty="0">
                <a:solidFill>
                  <a:srgbClr val="006600"/>
                </a:solidFill>
                <a:latin typeface="Arial" panose="020B0604020202020204" pitchFamily="34" charset="0"/>
                <a:ea typeface="Times New Roman" panose="02020603050405020304" pitchFamily="18" charset="0"/>
                <a:cs typeface="Times New Roman" panose="02020603050405020304" pitchFamily="18" charset="0"/>
              </a:rPr>
              <a:t>с помощью клепальных </a:t>
            </a:r>
            <a:r>
              <a:rPr lang="ru-RU" b="1" i="1" dirty="0" err="1">
                <a:solidFill>
                  <a:srgbClr val="006600"/>
                </a:solidFill>
                <a:latin typeface="Arial" panose="020B0604020202020204" pitchFamily="34" charset="0"/>
                <a:ea typeface="Times New Roman" panose="02020603050405020304" pitchFamily="18" charset="0"/>
                <a:cs typeface="Times New Roman" panose="02020603050405020304" pitchFamily="18" charset="0"/>
              </a:rPr>
              <a:t>пневмолотков</a:t>
            </a:r>
            <a:r>
              <a:rPr lang="ru-RU" b="1" i="1" dirty="0">
                <a:solidFill>
                  <a:srgbClr val="006600"/>
                </a:solidFill>
                <a:latin typeface="Arial" panose="020B0604020202020204" pitchFamily="34" charset="0"/>
                <a:ea typeface="Times New Roman" panose="02020603050405020304" pitchFamily="18" charset="0"/>
                <a:cs typeface="Times New Roman" panose="02020603050405020304" pitchFamily="18" charset="0"/>
              </a:rPr>
              <a:t>; </a:t>
            </a:r>
            <a:endParaRPr lang="ru-RU" b="1" i="1" dirty="0" smtClean="0">
              <a:solidFill>
                <a:srgbClr val="006600"/>
              </a:solidFill>
              <a:latin typeface="Arial" panose="020B0604020202020204" pitchFamily="34" charset="0"/>
              <a:ea typeface="Times New Roman" panose="02020603050405020304" pitchFamily="18" charset="0"/>
              <a:cs typeface="Times New Roman" panose="02020603050405020304" pitchFamily="18" charset="0"/>
            </a:endParaRPr>
          </a:p>
          <a:p>
            <a:pPr marL="714375" indent="-342900">
              <a:spcAft>
                <a:spcPts val="0"/>
              </a:spcAft>
              <a:buClr>
                <a:srgbClr val="FF0000"/>
              </a:buClr>
              <a:buFont typeface="+mj-lt"/>
              <a:buAutoNum type="arabicParenR"/>
            </a:pPr>
            <a:r>
              <a:rPr lang="ru-RU" b="1" i="1" dirty="0" smtClean="0">
                <a:solidFill>
                  <a:srgbClr val="006600"/>
                </a:solidFill>
                <a:latin typeface="Arial" panose="020B0604020202020204" pitchFamily="34" charset="0"/>
                <a:ea typeface="Times New Roman" panose="02020603050405020304" pitchFamily="18" charset="0"/>
                <a:cs typeface="Times New Roman" panose="02020603050405020304" pitchFamily="18" charset="0"/>
              </a:rPr>
              <a:t>прессовую </a:t>
            </a:r>
            <a:r>
              <a:rPr lang="ru-RU" b="1" i="1" dirty="0">
                <a:solidFill>
                  <a:srgbClr val="006600"/>
                </a:solidFill>
                <a:latin typeface="Arial" panose="020B0604020202020204" pitchFamily="34" charset="0"/>
                <a:ea typeface="Times New Roman" panose="02020603050405020304" pitchFamily="18" charset="0"/>
                <a:cs typeface="Times New Roman" panose="02020603050405020304" pitchFamily="18" charset="0"/>
              </a:rPr>
              <a:t>с помощью клепальных прессов или скоб.</a:t>
            </a:r>
            <a:endParaRPr lang="ru-RU" sz="2000" dirty="0">
              <a:solidFill>
                <a:srgbClr val="0066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Прямоугольник 2"/>
          <p:cNvSpPr/>
          <p:nvPr/>
        </p:nvSpPr>
        <p:spPr>
          <a:xfrm>
            <a:off x="160004" y="6410179"/>
            <a:ext cx="8604956" cy="421654"/>
          </a:xfrm>
          <a:prstGeom prst="rect">
            <a:avLst/>
          </a:prstGeom>
        </p:spPr>
        <p:txBody>
          <a:bodyPr wrap="square">
            <a:spAutoFit/>
          </a:bodyPr>
          <a:lstStyle/>
          <a:p>
            <a:pPr>
              <a:lnSpc>
                <a:spcPct val="107000"/>
              </a:lnSpc>
              <a:spcAft>
                <a:spcPts val="750"/>
              </a:spcAft>
            </a:pPr>
            <a:r>
              <a:rPr lang="ru-RU" b="1" dirty="0">
                <a:solidFill>
                  <a:srgbClr val="0000D0"/>
                </a:solidFill>
                <a:latin typeface="Arial" panose="020B0604020202020204" pitchFamily="34" charset="0"/>
                <a:ea typeface="Times New Roman" panose="02020603050405020304" pitchFamily="18" charset="0"/>
                <a:cs typeface="Times New Roman" panose="02020603050405020304" pitchFamily="18" charset="0"/>
              </a:rPr>
              <a:t>Различают клёпку на ручную, механизированную и машинную.</a:t>
            </a:r>
            <a:endParaRPr lang="ru-RU" sz="2000" b="1" dirty="0">
              <a:solidFill>
                <a:srgbClr val="0000D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Прямоугольник 3"/>
          <p:cNvSpPr/>
          <p:nvPr/>
        </p:nvSpPr>
        <p:spPr>
          <a:xfrm>
            <a:off x="162236" y="4066394"/>
            <a:ext cx="8899202" cy="646331"/>
          </a:xfrm>
          <a:prstGeom prst="rect">
            <a:avLst/>
          </a:prstGeom>
        </p:spPr>
        <p:txBody>
          <a:bodyPr wrap="square">
            <a:spAutoFit/>
          </a:bodyPr>
          <a:lstStyle/>
          <a:p>
            <a:r>
              <a:rPr lang="ru-RU" dirty="0" smtClean="0">
                <a:latin typeface="Times New Roman" panose="02020603050405020304" pitchFamily="18" charset="0"/>
                <a:ea typeface="Times New Roman" panose="02020603050405020304" pitchFamily="18" charset="0"/>
              </a:rPr>
              <a:t>Заклёпки </a:t>
            </a:r>
            <a:r>
              <a:rPr lang="ru-RU" dirty="0">
                <a:latin typeface="Times New Roman" panose="02020603050405020304" pitchFamily="18" charset="0"/>
                <a:ea typeface="Times New Roman" panose="02020603050405020304" pitchFamily="18" charset="0"/>
              </a:rPr>
              <a:t>можно нагревать в кузнечном горне, контактно, токами промышленной частоты на электрических нагревательных установках, а также газовым пламенем.</a:t>
            </a:r>
            <a:endParaRPr lang="ru-RU" dirty="0"/>
          </a:p>
        </p:txBody>
      </p:sp>
    </p:spTree>
    <p:extLst>
      <p:ext uri="{BB962C8B-B14F-4D97-AF65-F5344CB8AC3E}">
        <p14:creationId xmlns:p14="http://schemas.microsoft.com/office/powerpoint/2010/main" val="204069449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5" name="Text Box 7"/>
          <p:cNvSpPr txBox="1">
            <a:spLocks noChangeArrowheads="1"/>
          </p:cNvSpPr>
          <p:nvPr/>
        </p:nvSpPr>
        <p:spPr bwMode="auto">
          <a:xfrm>
            <a:off x="0" y="8257"/>
            <a:ext cx="903649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ru-RU" altLang="ru-RU" sz="3200" b="1" dirty="0">
                <a:solidFill>
                  <a:srgbClr val="FF0000"/>
                </a:solidFill>
                <a:latin typeface="Times New Roman" panose="02020603050405020304" pitchFamily="18" charset="0"/>
              </a:rPr>
              <a:t> </a:t>
            </a:r>
            <a:r>
              <a:rPr lang="ru-RU" altLang="ru-RU" sz="2800" b="1" dirty="0" smtClean="0">
                <a:solidFill>
                  <a:srgbClr val="C00000"/>
                </a:solidFill>
                <a:latin typeface="Times New Roman" panose="02020603050405020304" pitchFamily="18" charset="0"/>
              </a:rPr>
              <a:t>СБОРКА СОЕДИНЕНИЙ КЛЁПКОЙ</a:t>
            </a:r>
            <a:endParaRPr lang="ru-RU" altLang="ru-RU" sz="2800" b="1" dirty="0">
              <a:solidFill>
                <a:srgbClr val="C00000"/>
              </a:solidFill>
              <a:latin typeface="Times New Roman" panose="02020603050405020304" pitchFamily="18" charset="0"/>
            </a:endParaRPr>
          </a:p>
        </p:txBody>
      </p:sp>
      <p:sp>
        <p:nvSpPr>
          <p:cNvPr id="2" name="Прямоугольник 1"/>
          <p:cNvSpPr/>
          <p:nvPr/>
        </p:nvSpPr>
        <p:spPr>
          <a:xfrm>
            <a:off x="71500" y="533192"/>
            <a:ext cx="9072500" cy="6324808"/>
          </a:xfrm>
          <a:prstGeom prst="rect">
            <a:avLst/>
          </a:prstGeom>
        </p:spPr>
        <p:txBody>
          <a:bodyPr wrap="square">
            <a:spAutoFit/>
          </a:bodyPr>
          <a:lstStyle/>
          <a:p>
            <a:pPr>
              <a:spcBef>
                <a:spcPts val="300"/>
              </a:spcBef>
              <a:spcAft>
                <a:spcPts val="300"/>
              </a:spcAft>
            </a:pPr>
            <a:r>
              <a:rPr lang="ru-RU" sz="2000" b="1" dirty="0" smtClean="0">
                <a:solidFill>
                  <a:srgbClr val="FF0000"/>
                </a:solidFill>
              </a:rPr>
              <a:t>Клёпку </a:t>
            </a:r>
            <a:r>
              <a:rPr lang="ru-RU" sz="2000" b="1" dirty="0">
                <a:solidFill>
                  <a:srgbClr val="FF0000"/>
                </a:solidFill>
              </a:rPr>
              <a:t>подразделяют </a:t>
            </a:r>
            <a:r>
              <a:rPr lang="ru-RU" sz="2000" b="1" dirty="0" smtClean="0">
                <a:solidFill>
                  <a:srgbClr val="FF0000"/>
                </a:solidFill>
              </a:rPr>
              <a:t>на:</a:t>
            </a:r>
          </a:p>
          <a:p>
            <a:pPr marL="722313" indent="-342900">
              <a:spcBef>
                <a:spcPts val="300"/>
              </a:spcBef>
              <a:spcAft>
                <a:spcPts val="300"/>
              </a:spcAft>
              <a:buClr>
                <a:srgbClr val="FF0000"/>
              </a:buClr>
              <a:buFont typeface="Wingdings" panose="05000000000000000000" pitchFamily="2" charset="2"/>
              <a:buChar char="q"/>
            </a:pPr>
            <a:r>
              <a:rPr lang="ru-RU" sz="2000" b="1" dirty="0" smtClean="0">
                <a:solidFill>
                  <a:srgbClr val="0000D0"/>
                </a:solidFill>
              </a:rPr>
              <a:t>холодную </a:t>
            </a:r>
            <a:r>
              <a:rPr lang="ru-RU" sz="2000" b="1" dirty="0">
                <a:solidFill>
                  <a:srgbClr val="0000D0"/>
                </a:solidFill>
              </a:rPr>
              <a:t>(</a:t>
            </a:r>
            <a:r>
              <a:rPr lang="ru-RU" sz="2000" b="1" dirty="0">
                <a:solidFill>
                  <a:srgbClr val="006600"/>
                </a:solidFill>
              </a:rPr>
              <a:t>без нагрева заклепок</a:t>
            </a:r>
            <a:r>
              <a:rPr lang="ru-RU" sz="2000" b="1" dirty="0">
                <a:solidFill>
                  <a:srgbClr val="0000D0"/>
                </a:solidFill>
              </a:rPr>
              <a:t>) и </a:t>
            </a:r>
            <a:endParaRPr lang="ru-RU" sz="2000" b="1" dirty="0" smtClean="0">
              <a:solidFill>
                <a:srgbClr val="0000D0"/>
              </a:solidFill>
            </a:endParaRPr>
          </a:p>
          <a:p>
            <a:pPr marL="722313" indent="-342900">
              <a:spcBef>
                <a:spcPts val="300"/>
              </a:spcBef>
              <a:spcAft>
                <a:spcPts val="300"/>
              </a:spcAft>
              <a:buClr>
                <a:srgbClr val="FF0000"/>
              </a:buClr>
              <a:buFont typeface="Wingdings" panose="05000000000000000000" pitchFamily="2" charset="2"/>
              <a:buChar char="q"/>
            </a:pPr>
            <a:r>
              <a:rPr lang="ru-RU" sz="2000" b="1" dirty="0" smtClean="0">
                <a:solidFill>
                  <a:srgbClr val="0000D0"/>
                </a:solidFill>
              </a:rPr>
              <a:t>горячую </a:t>
            </a:r>
            <a:r>
              <a:rPr lang="ru-RU" sz="2000" b="1" dirty="0">
                <a:solidFill>
                  <a:srgbClr val="0000D0"/>
                </a:solidFill>
              </a:rPr>
              <a:t>(</a:t>
            </a:r>
            <a:r>
              <a:rPr lang="ru-RU" sz="2000" b="1" dirty="0">
                <a:solidFill>
                  <a:srgbClr val="006600"/>
                </a:solidFill>
              </a:rPr>
              <a:t>перед постановкой на место стержень заклепки нагревают </a:t>
            </a:r>
            <a:r>
              <a:rPr lang="ru-RU" sz="2000" b="1" dirty="0">
                <a:solidFill>
                  <a:srgbClr val="FF0000"/>
                </a:solidFill>
              </a:rPr>
              <a:t>до 1000–1100 °C</a:t>
            </a:r>
            <a:r>
              <a:rPr lang="ru-RU" sz="2000" b="1" dirty="0">
                <a:solidFill>
                  <a:srgbClr val="0000D0"/>
                </a:solidFill>
              </a:rPr>
              <a:t>).</a:t>
            </a:r>
          </a:p>
          <a:p>
            <a:pPr>
              <a:spcBef>
                <a:spcPts val="300"/>
              </a:spcBef>
              <a:spcAft>
                <a:spcPts val="300"/>
              </a:spcAft>
            </a:pPr>
            <a:r>
              <a:rPr lang="ru-RU" sz="2000" b="1" dirty="0">
                <a:solidFill>
                  <a:srgbClr val="0000D0"/>
                </a:solidFill>
              </a:rPr>
              <a:t>Практикой выработаны следующие </a:t>
            </a:r>
            <a:r>
              <a:rPr lang="ru-RU" sz="2000" b="1" dirty="0">
                <a:solidFill>
                  <a:srgbClr val="FF0000"/>
                </a:solidFill>
              </a:rPr>
              <a:t>рекомендации</a:t>
            </a:r>
            <a:r>
              <a:rPr lang="ru-RU" sz="2000" b="1" dirty="0">
                <a:solidFill>
                  <a:srgbClr val="0000D0"/>
                </a:solidFill>
              </a:rPr>
              <a:t> по применению холодной и горячей </a:t>
            </a:r>
            <a:r>
              <a:rPr lang="ru-RU" sz="2000" b="1" dirty="0" smtClean="0">
                <a:solidFill>
                  <a:srgbClr val="0000D0"/>
                </a:solidFill>
              </a:rPr>
              <a:t>клёпки </a:t>
            </a:r>
            <a:r>
              <a:rPr lang="ru-RU" sz="2000" b="1" dirty="0">
                <a:solidFill>
                  <a:srgbClr val="0000D0"/>
                </a:solidFill>
              </a:rPr>
              <a:t>в зависимости от диаметра </a:t>
            </a:r>
            <a:r>
              <a:rPr lang="ru-RU" sz="2000" b="1" dirty="0" smtClean="0">
                <a:solidFill>
                  <a:srgbClr val="0000D0"/>
                </a:solidFill>
              </a:rPr>
              <a:t>заклёпок</a:t>
            </a:r>
            <a:r>
              <a:rPr lang="ru-RU" sz="2000" b="1" dirty="0">
                <a:solidFill>
                  <a:srgbClr val="0000D0"/>
                </a:solidFill>
              </a:rPr>
              <a:t>:</a:t>
            </a:r>
          </a:p>
          <a:p>
            <a:pPr marL="722313" lvl="0" indent="-342900">
              <a:spcBef>
                <a:spcPts val="300"/>
              </a:spcBef>
              <a:spcAft>
                <a:spcPts val="300"/>
              </a:spcAft>
              <a:buClr>
                <a:srgbClr val="FF0000"/>
              </a:buClr>
              <a:buFont typeface="Wingdings" panose="05000000000000000000" pitchFamily="2" charset="2"/>
              <a:buChar char="ü"/>
            </a:pPr>
            <a:r>
              <a:rPr lang="ru-RU" sz="2000" b="1" dirty="0">
                <a:solidFill>
                  <a:srgbClr val="0000D0"/>
                </a:solidFill>
              </a:rPr>
              <a:t>до d = 8 мм </a:t>
            </a:r>
            <a:r>
              <a:rPr lang="ru-RU" sz="2000" b="1" dirty="0">
                <a:solidFill>
                  <a:srgbClr val="006600"/>
                </a:solidFill>
              </a:rPr>
              <a:t>– только холодная </a:t>
            </a:r>
            <a:r>
              <a:rPr lang="ru-RU" sz="2000" b="1" dirty="0" smtClean="0">
                <a:solidFill>
                  <a:srgbClr val="006600"/>
                </a:solidFill>
              </a:rPr>
              <a:t>клёпка</a:t>
            </a:r>
            <a:r>
              <a:rPr lang="ru-RU" sz="2000" b="1" dirty="0">
                <a:solidFill>
                  <a:srgbClr val="006600"/>
                </a:solidFill>
              </a:rPr>
              <a:t>;</a:t>
            </a:r>
          </a:p>
          <a:p>
            <a:pPr marL="722313" lvl="0" indent="-342900">
              <a:spcBef>
                <a:spcPts val="300"/>
              </a:spcBef>
              <a:spcAft>
                <a:spcPts val="300"/>
              </a:spcAft>
              <a:buClr>
                <a:srgbClr val="FF0000"/>
              </a:buClr>
              <a:buFont typeface="Wingdings" panose="05000000000000000000" pitchFamily="2" charset="2"/>
              <a:buChar char="ü"/>
            </a:pPr>
            <a:r>
              <a:rPr lang="ru-RU" sz="2000" b="1" dirty="0">
                <a:solidFill>
                  <a:srgbClr val="0000D0"/>
                </a:solidFill>
              </a:rPr>
              <a:t>при d = 8–21 мм </a:t>
            </a:r>
            <a:r>
              <a:rPr lang="ru-RU" sz="2000" b="1" dirty="0">
                <a:solidFill>
                  <a:srgbClr val="006600"/>
                </a:solidFill>
              </a:rPr>
              <a:t>– смешанная, т. е. как горячая, так и холодная;</a:t>
            </a:r>
          </a:p>
          <a:p>
            <a:pPr marL="722313" lvl="0" indent="-342900">
              <a:spcBef>
                <a:spcPts val="300"/>
              </a:spcBef>
              <a:spcAft>
                <a:spcPts val="300"/>
              </a:spcAft>
              <a:buClr>
                <a:srgbClr val="FF0000"/>
              </a:buClr>
              <a:buFont typeface="Wingdings" panose="05000000000000000000" pitchFamily="2" charset="2"/>
              <a:buChar char="ü"/>
            </a:pPr>
            <a:r>
              <a:rPr lang="ru-RU" sz="2000" b="1" dirty="0">
                <a:solidFill>
                  <a:srgbClr val="0000D0"/>
                </a:solidFill>
              </a:rPr>
              <a:t>при d &gt; 21 мм </a:t>
            </a:r>
            <a:r>
              <a:rPr lang="ru-RU" sz="2000" b="1" dirty="0">
                <a:solidFill>
                  <a:srgbClr val="006600"/>
                </a:solidFill>
              </a:rPr>
              <a:t>– только горячая.</a:t>
            </a:r>
          </a:p>
          <a:p>
            <a:pPr>
              <a:spcBef>
                <a:spcPts val="300"/>
              </a:spcBef>
              <a:spcAft>
                <a:spcPts val="300"/>
              </a:spcAft>
            </a:pPr>
            <a:r>
              <a:rPr lang="ru-RU" sz="2000" b="1" dirty="0" smtClean="0">
                <a:solidFill>
                  <a:srgbClr val="FF0000"/>
                </a:solidFill>
              </a:rPr>
              <a:t>Холодную клёпку </a:t>
            </a:r>
            <a:r>
              <a:rPr lang="ru-RU" sz="2000" b="1" dirty="0"/>
              <a:t>обычно применяют </a:t>
            </a:r>
            <a:r>
              <a:rPr lang="ru-RU" sz="2000" b="1" dirty="0" smtClean="0"/>
              <a:t>при </a:t>
            </a:r>
            <a:r>
              <a:rPr lang="ru-RU" sz="2000" b="1" dirty="0"/>
              <a:t>выполнении слесарных работ </a:t>
            </a:r>
            <a:r>
              <a:rPr lang="ru-RU" sz="2000" b="1" dirty="0" smtClean="0"/>
              <a:t>(</a:t>
            </a:r>
            <a:r>
              <a:rPr lang="ru-RU" sz="2000" b="1" dirty="0"/>
              <a:t>например, в самолетостроении).</a:t>
            </a:r>
          </a:p>
          <a:p>
            <a:pPr>
              <a:spcBef>
                <a:spcPts val="300"/>
              </a:spcBef>
              <a:spcAft>
                <a:spcPts val="300"/>
              </a:spcAft>
            </a:pPr>
            <a:r>
              <a:rPr lang="ru-RU" sz="2000" b="1" dirty="0">
                <a:solidFill>
                  <a:srgbClr val="FF0000"/>
                </a:solidFill>
              </a:rPr>
              <a:t>Горячую </a:t>
            </a:r>
            <a:r>
              <a:rPr lang="ru-RU" sz="2000" b="1" dirty="0" smtClean="0">
                <a:solidFill>
                  <a:srgbClr val="FF0000"/>
                </a:solidFill>
              </a:rPr>
              <a:t>клёпку </a:t>
            </a:r>
            <a:r>
              <a:rPr lang="ru-RU" sz="2000" b="1" dirty="0"/>
              <a:t>выполняют обычно в специализированных цехах.</a:t>
            </a:r>
          </a:p>
          <a:p>
            <a:pPr>
              <a:spcBef>
                <a:spcPts val="300"/>
              </a:spcBef>
              <a:spcAft>
                <a:spcPts val="300"/>
              </a:spcAft>
            </a:pPr>
            <a:r>
              <a:rPr lang="ru-RU" sz="2000" b="1" i="1" u="sng" dirty="0">
                <a:solidFill>
                  <a:srgbClr val="006600"/>
                </a:solidFill>
              </a:rPr>
              <a:t>При горячей клепке</a:t>
            </a:r>
            <a:r>
              <a:rPr lang="ru-RU" sz="2000" b="1" i="1" dirty="0">
                <a:solidFill>
                  <a:srgbClr val="006600"/>
                </a:solidFill>
              </a:rPr>
              <a:t> стержень </a:t>
            </a:r>
            <a:r>
              <a:rPr lang="ru-RU" sz="2000" b="1" i="1" dirty="0" smtClean="0">
                <a:solidFill>
                  <a:srgbClr val="006600"/>
                </a:solidFill>
              </a:rPr>
              <a:t>заклёпки </a:t>
            </a:r>
            <a:r>
              <a:rPr lang="ru-RU" sz="2000" b="1" i="1" dirty="0">
                <a:solidFill>
                  <a:srgbClr val="006600"/>
                </a:solidFill>
              </a:rPr>
              <a:t>лучше заполняет отверстие в </a:t>
            </a:r>
            <a:r>
              <a:rPr lang="ru-RU" sz="2000" b="1" i="1" dirty="0" smtClean="0">
                <a:solidFill>
                  <a:srgbClr val="006600"/>
                </a:solidFill>
              </a:rPr>
              <a:t>склёпываемых </a:t>
            </a:r>
            <a:r>
              <a:rPr lang="ru-RU" sz="2000" b="1" i="1" dirty="0">
                <a:solidFill>
                  <a:srgbClr val="006600"/>
                </a:solidFill>
              </a:rPr>
              <a:t>деталях, и при охлаждении </a:t>
            </a:r>
            <a:r>
              <a:rPr lang="ru-RU" sz="2000" b="1" i="1" dirty="0" smtClean="0">
                <a:solidFill>
                  <a:srgbClr val="006600"/>
                </a:solidFill>
              </a:rPr>
              <a:t>заклёпка </a:t>
            </a:r>
            <a:r>
              <a:rPr lang="ru-RU" sz="2000" b="1" i="1" dirty="0">
                <a:solidFill>
                  <a:srgbClr val="006600"/>
                </a:solidFill>
              </a:rPr>
              <a:t>лучше стягивает их.</a:t>
            </a:r>
          </a:p>
        </p:txBody>
      </p:sp>
    </p:spTree>
    <p:extLst>
      <p:ext uri="{BB962C8B-B14F-4D97-AF65-F5344CB8AC3E}">
        <p14:creationId xmlns:p14="http://schemas.microsoft.com/office/powerpoint/2010/main" val="291890702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395536" y="152636"/>
            <a:ext cx="8229600" cy="563724"/>
          </a:xfrm>
        </p:spPr>
        <p:txBody>
          <a:bodyPr>
            <a:noAutofit/>
          </a:bodyPr>
          <a:lstStyle/>
          <a:p>
            <a:pPr algn="ctr"/>
            <a:r>
              <a:rPr lang="ru-RU" altLang="ru-RU" sz="4000" b="1" dirty="0">
                <a:solidFill>
                  <a:srgbClr val="C00000"/>
                </a:solidFill>
              </a:rPr>
              <a:t>Способ </a:t>
            </a:r>
            <a:r>
              <a:rPr lang="ru-RU" altLang="ru-RU" sz="4000" b="1" dirty="0" smtClean="0">
                <a:solidFill>
                  <a:srgbClr val="C00000"/>
                </a:solidFill>
              </a:rPr>
              <a:t>соединения</a:t>
            </a:r>
            <a:endParaRPr lang="ru-RU" altLang="ru-RU" sz="4000" dirty="0">
              <a:solidFill>
                <a:srgbClr val="C00000"/>
              </a:solidFill>
            </a:endParaRPr>
          </a:p>
        </p:txBody>
      </p:sp>
      <p:sp>
        <p:nvSpPr>
          <p:cNvPr id="15363" name="Rectangle 3"/>
          <p:cNvSpPr>
            <a:spLocks noGrp="1" noChangeArrowheads="1"/>
          </p:cNvSpPr>
          <p:nvPr>
            <p:ph type="body" idx="1"/>
          </p:nvPr>
        </p:nvSpPr>
        <p:spPr>
          <a:xfrm>
            <a:off x="405292" y="1052736"/>
            <a:ext cx="8667208" cy="5220580"/>
          </a:xfrm>
        </p:spPr>
        <p:txBody>
          <a:bodyPr>
            <a:normAutofit/>
          </a:bodyPr>
          <a:lstStyle/>
          <a:p>
            <a:pPr>
              <a:lnSpc>
                <a:spcPct val="90000"/>
              </a:lnSpc>
              <a:buFont typeface="Wingdings" panose="05000000000000000000" pitchFamily="2" charset="2"/>
              <a:buChar char="Ø"/>
            </a:pPr>
            <a:r>
              <a:rPr lang="ru-RU" altLang="ru-RU" sz="2800" dirty="0"/>
              <a:t>В предварительно подготовленные отверстия в деталях (пакете листов) вставляют заклепки. </a:t>
            </a:r>
          </a:p>
          <a:p>
            <a:pPr>
              <a:lnSpc>
                <a:spcPct val="90000"/>
              </a:lnSpc>
              <a:buFont typeface="Wingdings" panose="05000000000000000000" pitchFamily="2" charset="2"/>
              <a:buChar char="Ø"/>
            </a:pPr>
            <a:r>
              <a:rPr lang="ru-RU" altLang="ru-RU" sz="2800" dirty="0"/>
              <a:t>После производится осадка (клёпка) специальным инструментом второй замыкающей головки.</a:t>
            </a:r>
          </a:p>
          <a:p>
            <a:pPr>
              <a:lnSpc>
                <a:spcPct val="90000"/>
              </a:lnSpc>
              <a:buFont typeface="Wingdings" panose="05000000000000000000" pitchFamily="2" charset="2"/>
              <a:buChar char="Ø"/>
            </a:pPr>
            <a:r>
              <a:rPr lang="ru-RU" altLang="ru-RU" sz="2800" dirty="0"/>
              <a:t>В процессе клёпки производят стяжку (сжатие) пакета, и за счет поперечной упругопластической деформации стержня происходит заполнение начального </a:t>
            </a:r>
            <a:r>
              <a:rPr lang="ru-RU" altLang="ru-RU" sz="2800" dirty="0">
                <a:hlinkClick r:id="rId2" tooltip="Зазор (страница отсутствует)"/>
              </a:rPr>
              <a:t>зазора</a:t>
            </a:r>
            <a:r>
              <a:rPr lang="ru-RU" altLang="ru-RU" sz="2800" dirty="0"/>
              <a:t> между стержнем и стенками отверстия, часто приводящее к образованию </a:t>
            </a:r>
            <a:r>
              <a:rPr lang="ru-RU" altLang="ru-RU" sz="2800" dirty="0">
                <a:hlinkClick r:id="rId3" tooltip="Натяг"/>
              </a:rPr>
              <a:t>натяга</a:t>
            </a:r>
            <a:r>
              <a:rPr lang="ru-RU" altLang="ru-RU" sz="2800" dirty="0"/>
              <a:t>.</a:t>
            </a:r>
          </a:p>
        </p:txBody>
      </p:sp>
    </p:spTree>
    <p:extLst>
      <p:ext uri="{BB962C8B-B14F-4D97-AF65-F5344CB8AC3E}">
        <p14:creationId xmlns:p14="http://schemas.microsoft.com/office/powerpoint/2010/main" val="41869787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4640" y="80629"/>
            <a:ext cx="7242048" cy="504056"/>
          </a:xfrm>
        </p:spPr>
        <p:style>
          <a:lnRef idx="1">
            <a:schemeClr val="accent2"/>
          </a:lnRef>
          <a:fillRef idx="2">
            <a:schemeClr val="accent2"/>
          </a:fillRef>
          <a:effectRef idx="1">
            <a:schemeClr val="accent2"/>
          </a:effectRef>
          <a:fontRef idx="minor">
            <a:schemeClr val="dk1"/>
          </a:fontRef>
        </p:style>
        <p:txBody>
          <a:bodyPr>
            <a:noAutofit/>
          </a:bodyPr>
          <a:lstStyle/>
          <a:p>
            <a:r>
              <a:rPr lang="ru-RU" sz="2800" b="1" i="1" dirty="0">
                <a:solidFill>
                  <a:srgbClr val="C00000"/>
                </a:solidFill>
                <a:effectLst/>
              </a:rPr>
              <a:t>Виды и методы клёпки</a:t>
            </a:r>
            <a:endParaRPr lang="ru-RU" sz="2800" dirty="0">
              <a:solidFill>
                <a:srgbClr val="C00000"/>
              </a:solidFill>
            </a:endParaRPr>
          </a:p>
        </p:txBody>
      </p:sp>
      <p:sp>
        <p:nvSpPr>
          <p:cNvPr id="3" name="Прямоугольник 2"/>
          <p:cNvSpPr/>
          <p:nvPr/>
        </p:nvSpPr>
        <p:spPr>
          <a:xfrm>
            <a:off x="51034" y="656692"/>
            <a:ext cx="9049260" cy="6286336"/>
          </a:xfrm>
          <a:prstGeom prst="rect">
            <a:avLst/>
          </a:prstGeom>
          <a:solidFill>
            <a:srgbClr val="FFFFCC"/>
          </a:solidFill>
        </p:spPr>
        <p:txBody>
          <a:bodyPr wrap="square">
            <a:spAutoFit/>
          </a:bodyPr>
          <a:lstStyle/>
          <a:p>
            <a:r>
              <a:rPr lang="ru-RU" sz="1700" dirty="0"/>
              <a:t>Различают два вида клёпки </a:t>
            </a:r>
            <a:r>
              <a:rPr lang="ru-RU" sz="1700" b="1" i="1" dirty="0"/>
              <a:t>с двусторонним подходом, </a:t>
            </a:r>
            <a:r>
              <a:rPr lang="ru-RU" sz="1700" dirty="0"/>
              <a:t>когда имеется свободный доступ к замыкающей, так и закладной головке, и с </a:t>
            </a:r>
            <a:r>
              <a:rPr lang="ru-RU" sz="1700" b="1" i="1" dirty="0"/>
              <a:t>односторонним подходом</a:t>
            </a:r>
            <a:r>
              <a:rPr lang="ru-RU" sz="1700" dirty="0"/>
              <a:t>, когда доступ к замыкающей головке невозможен.</a:t>
            </a:r>
          </a:p>
          <a:p>
            <a:r>
              <a:rPr lang="ru-RU" sz="1700" b="1" dirty="0">
                <a:solidFill>
                  <a:srgbClr val="0000D0"/>
                </a:solidFill>
              </a:rPr>
              <a:t>Различают два метода клёпки:</a:t>
            </a:r>
            <a:r>
              <a:rPr lang="ru-RU" sz="1700" dirty="0"/>
              <a:t> </a:t>
            </a:r>
            <a:endParaRPr lang="ru-RU" sz="1700" dirty="0" smtClean="0"/>
          </a:p>
          <a:p>
            <a:r>
              <a:rPr lang="ru-RU" sz="1700" b="1" i="1" dirty="0" smtClean="0">
                <a:solidFill>
                  <a:srgbClr val="FF0000"/>
                </a:solidFill>
              </a:rPr>
              <a:t>прямой</a:t>
            </a:r>
            <a:r>
              <a:rPr lang="ru-RU" sz="1700" b="1" i="1" dirty="0">
                <a:solidFill>
                  <a:srgbClr val="FF0000"/>
                </a:solidFill>
              </a:rPr>
              <a:t>,</a:t>
            </a:r>
            <a:r>
              <a:rPr lang="ru-RU" sz="1700" dirty="0"/>
              <a:t> </a:t>
            </a:r>
            <a:r>
              <a:rPr lang="ru-RU" sz="1700" b="1" dirty="0">
                <a:solidFill>
                  <a:srgbClr val="0000CC"/>
                </a:solidFill>
              </a:rPr>
              <a:t>когда удары молотком наносятся по стержню со стороны вновь образуемой замыкающей головки;</a:t>
            </a:r>
            <a:r>
              <a:rPr lang="ru-RU" sz="1700" b="1" i="1" dirty="0">
                <a:solidFill>
                  <a:srgbClr val="0000CC"/>
                </a:solidFill>
              </a:rPr>
              <a:t> </a:t>
            </a:r>
            <a:endParaRPr lang="ru-RU" sz="1700" b="1" i="1" dirty="0" smtClean="0">
              <a:solidFill>
                <a:srgbClr val="0000CC"/>
              </a:solidFill>
            </a:endParaRPr>
          </a:p>
          <a:p>
            <a:r>
              <a:rPr lang="ru-RU" sz="1700" b="1" i="1" dirty="0" smtClean="0">
                <a:solidFill>
                  <a:srgbClr val="FF0000"/>
                </a:solidFill>
              </a:rPr>
              <a:t>обратный</a:t>
            </a:r>
            <a:r>
              <a:rPr lang="ru-RU" sz="1700" b="1" i="1" dirty="0">
                <a:solidFill>
                  <a:srgbClr val="FF0000"/>
                </a:solidFill>
              </a:rPr>
              <a:t>,</a:t>
            </a:r>
            <a:r>
              <a:rPr lang="ru-RU" sz="1700" b="1" i="1" dirty="0"/>
              <a:t> </a:t>
            </a:r>
            <a:r>
              <a:rPr lang="ru-RU" sz="1700" b="1" dirty="0">
                <a:solidFill>
                  <a:srgbClr val="006600"/>
                </a:solidFill>
              </a:rPr>
              <a:t>когда удары молотком наносят по закладной </a:t>
            </a:r>
            <a:r>
              <a:rPr lang="ru-RU" sz="1700" b="1" dirty="0" smtClean="0">
                <a:solidFill>
                  <a:srgbClr val="006600"/>
                </a:solidFill>
              </a:rPr>
              <a:t>головке </a:t>
            </a:r>
            <a:r>
              <a:rPr lang="ru-RU" sz="1700" b="1" dirty="0">
                <a:solidFill>
                  <a:srgbClr val="006600"/>
                </a:solidFill>
              </a:rPr>
              <a:t>через оправу, а формирование замыкающей головки осуществляется за счет поддержки и обжимки</a:t>
            </a:r>
            <a:r>
              <a:rPr lang="ru-RU" sz="1700" b="1" dirty="0" smtClean="0">
                <a:solidFill>
                  <a:srgbClr val="006600"/>
                </a:solidFill>
              </a:rPr>
              <a:t>. </a:t>
            </a:r>
            <a:r>
              <a:rPr lang="ru-RU" sz="1700" dirty="0"/>
              <a:t>Этот метод применяется при затруднённом доступе к замыкающей головке.</a:t>
            </a:r>
          </a:p>
          <a:p>
            <a:r>
              <a:rPr lang="ru-RU" sz="1700" b="1" i="1" dirty="0"/>
              <a:t>Способ клёпки </a:t>
            </a:r>
            <a:r>
              <a:rPr lang="ru-RU" sz="1700" b="1" i="1" dirty="0" err="1"/>
              <a:t>Таумель</a:t>
            </a:r>
            <a:r>
              <a:rPr lang="ru-RU" sz="1700" i="1" dirty="0"/>
              <a:t>.</a:t>
            </a:r>
            <a:r>
              <a:rPr lang="ru-RU" sz="1700" dirty="0"/>
              <a:t> Головка </a:t>
            </a:r>
            <a:r>
              <a:rPr lang="ru-RU" sz="1700" dirty="0" err="1"/>
              <a:t>Таумель</a:t>
            </a:r>
            <a:r>
              <a:rPr lang="ru-RU" sz="1700" dirty="0"/>
              <a:t>, в которой помещается обжимка, вращается вокруг оси заклёпочного стержня, образуя замыкающую головку постепенной деформацией материала.</a:t>
            </a:r>
          </a:p>
          <a:p>
            <a:r>
              <a:rPr lang="ru-RU" sz="1700" b="1" dirty="0">
                <a:solidFill>
                  <a:srgbClr val="0000D0"/>
                </a:solidFill>
              </a:rPr>
              <a:t>Клёпку крупногабаритных деталей производят механизированным способом или машинным</a:t>
            </a:r>
            <a:r>
              <a:rPr lang="ru-RU" sz="1700" dirty="0"/>
              <a:t>, применяя пневматические молотки или клепальные машины, пресса, как ручные, так и стационарные.</a:t>
            </a:r>
          </a:p>
          <a:p>
            <a:r>
              <a:rPr lang="ru-RU" sz="1700" dirty="0"/>
              <a:t>Способ обработки металла давлением, при котором на заготовку наносят неглубокий рельеф сильным нажатием инструмента (чекана), называется</a:t>
            </a:r>
            <a:r>
              <a:rPr lang="ru-RU" sz="1700" b="1" i="1" dirty="0"/>
              <a:t> </a:t>
            </a:r>
            <a:r>
              <a:rPr lang="ru-RU" sz="1700" b="1" i="1" dirty="0">
                <a:solidFill>
                  <a:srgbClr val="FF0000"/>
                </a:solidFill>
              </a:rPr>
              <a:t>чеканкой.</a:t>
            </a:r>
            <a:r>
              <a:rPr lang="ru-RU" sz="1700" dirty="0">
                <a:solidFill>
                  <a:srgbClr val="FF0000"/>
                </a:solidFill>
              </a:rPr>
              <a:t> </a:t>
            </a:r>
            <a:r>
              <a:rPr lang="ru-RU" sz="1700" dirty="0"/>
              <a:t>Чеканка применяется для уплотнения швов при клёпке с использованием прокладок из парусины, пропитанной жидким суриком или тонкую стальную сетку, обмазанную специальной замазкой (шеллак и белила на древесном спирте).</a:t>
            </a:r>
          </a:p>
          <a:p>
            <a:r>
              <a:rPr lang="ru-RU" sz="1700" b="1" dirty="0">
                <a:solidFill>
                  <a:srgbClr val="FF0000"/>
                </a:solidFill>
              </a:rPr>
              <a:t>Чеканы </a:t>
            </a:r>
            <a:r>
              <a:rPr lang="ru-RU" sz="1700" dirty="0"/>
              <a:t>имеют разнообразную форму бойка, плоскую, закруглённую, острокромочную и </a:t>
            </a:r>
            <a:r>
              <a:rPr lang="ru-RU" sz="1700" dirty="0" err="1"/>
              <a:t>тупокромочную</a:t>
            </a:r>
            <a:r>
              <a:rPr lang="ru-RU" sz="1700" dirty="0"/>
              <a:t>.</a:t>
            </a:r>
          </a:p>
        </p:txBody>
      </p:sp>
    </p:spTree>
    <p:extLst>
      <p:ext uri="{BB962C8B-B14F-4D97-AF65-F5344CB8AC3E}">
        <p14:creationId xmlns:p14="http://schemas.microsoft.com/office/powerpoint/2010/main" val="243751892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4"/>
          <p:cNvSpPr>
            <a:spLocks noGrp="1" noChangeArrowheads="1"/>
          </p:cNvSpPr>
          <p:nvPr>
            <p:ph type="title"/>
          </p:nvPr>
        </p:nvSpPr>
        <p:spPr>
          <a:xfrm>
            <a:off x="6446" y="0"/>
            <a:ext cx="9144000" cy="563724"/>
          </a:xfrm>
        </p:spPr>
        <p:txBody>
          <a:bodyPr/>
          <a:lstStyle/>
          <a:p>
            <a:pPr eaLnBrk="1" hangingPunct="1"/>
            <a:r>
              <a:rPr lang="ru-RU" sz="40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Процесс </a:t>
            </a:r>
            <a:r>
              <a:rPr lang="ru-RU" sz="4000" b="1" dirty="0" smtClean="0">
                <a:solidFill>
                  <a:srgbClr val="C00000"/>
                </a:solidFill>
                <a:latin typeface="Arial" panose="020B0604020202020204" pitchFamily="34" charset="0"/>
                <a:ea typeface="Times New Roman" panose="02020603050405020304" pitchFamily="18" charset="0"/>
                <a:cs typeface="Times New Roman" panose="02020603050405020304" pitchFamily="18" charset="0"/>
              </a:rPr>
              <a:t>клёпки </a:t>
            </a:r>
            <a:r>
              <a:rPr lang="ru-RU" sz="4000" b="1" dirty="0">
                <a:solidFill>
                  <a:srgbClr val="C00000"/>
                </a:solidFill>
                <a:latin typeface="Arial" panose="020B0604020202020204" pitchFamily="34" charset="0"/>
                <a:ea typeface="Times New Roman" panose="02020603050405020304" pitchFamily="18" charset="0"/>
                <a:cs typeface="Times New Roman" panose="02020603050405020304" pitchFamily="18" charset="0"/>
              </a:rPr>
              <a:t>прямым методом:</a:t>
            </a:r>
            <a:endParaRPr lang="ru-RU" altLang="ru-RU" sz="4000" b="1" dirty="0" smtClean="0">
              <a:solidFill>
                <a:srgbClr val="C00000"/>
              </a:solidFill>
            </a:endParaRPr>
          </a:p>
        </p:txBody>
      </p:sp>
      <p:pic>
        <p:nvPicPr>
          <p:cNvPr id="7" name="Рисунок 6" descr="Процесс клепки прямым методом"/>
          <p:cNvPicPr/>
          <p:nvPr/>
        </p:nvPicPr>
        <p:blipFill>
          <a:blip r:embed="rId2">
            <a:extLst>
              <a:ext uri="{28A0092B-C50C-407E-A947-70E740481C1C}">
                <a14:useLocalDpi xmlns:a14="http://schemas.microsoft.com/office/drawing/2010/main" val="0"/>
              </a:ext>
            </a:extLst>
          </a:blip>
          <a:srcRect/>
          <a:stretch>
            <a:fillRect/>
          </a:stretch>
        </p:blipFill>
        <p:spPr bwMode="auto">
          <a:xfrm>
            <a:off x="5040052" y="656692"/>
            <a:ext cx="3780420" cy="6045038"/>
          </a:xfrm>
          <a:prstGeom prst="rect">
            <a:avLst/>
          </a:prstGeom>
          <a:noFill/>
          <a:ln>
            <a:noFill/>
          </a:ln>
        </p:spPr>
      </p:pic>
      <p:sp>
        <p:nvSpPr>
          <p:cNvPr id="4" name="Прямоугольник 3"/>
          <p:cNvSpPr/>
          <p:nvPr/>
        </p:nvSpPr>
        <p:spPr>
          <a:xfrm>
            <a:off x="143508" y="1088740"/>
            <a:ext cx="4716016" cy="6077305"/>
          </a:xfrm>
          <a:prstGeom prst="rect">
            <a:avLst/>
          </a:prstGeom>
        </p:spPr>
        <p:txBody>
          <a:bodyPr wrap="square">
            <a:spAutoFit/>
          </a:bodyPr>
          <a:lstStyle/>
          <a:p>
            <a:pPr>
              <a:lnSpc>
                <a:spcPct val="107000"/>
              </a:lnSpc>
              <a:spcBef>
                <a:spcPts val="1200"/>
              </a:spcBef>
              <a:spcAft>
                <a:spcPts val="1200"/>
              </a:spcAft>
            </a:pPr>
            <a:r>
              <a:rPr lang="ru-RU" sz="2200"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а</a:t>
            </a:r>
            <a:r>
              <a:rPr lang="ru-RU" sz="2200" b="1" dirty="0" smtClean="0">
                <a:solidFill>
                  <a:srgbClr val="4C4C4C"/>
                </a:solidFill>
                <a:latin typeface="Arial" panose="020B0604020202020204" pitchFamily="34" charset="0"/>
                <a:ea typeface="Times New Roman" panose="02020603050405020304" pitchFamily="18" charset="0"/>
                <a:cs typeface="Times New Roman" panose="02020603050405020304" pitchFamily="18" charset="0"/>
              </a:rPr>
              <a:t> </a:t>
            </a:r>
            <a:r>
              <a:rPr lang="ru-RU" sz="2200" b="1" dirty="0">
                <a:solidFill>
                  <a:srgbClr val="0000D0"/>
                </a:solidFill>
                <a:latin typeface="Arial" panose="020B0604020202020204" pitchFamily="34" charset="0"/>
                <a:ea typeface="Times New Roman" panose="02020603050405020304" pitchFamily="18" charset="0"/>
                <a:cs typeface="Times New Roman" panose="02020603050405020304" pitchFamily="18" charset="0"/>
              </a:rPr>
              <a:t>– сверление </a:t>
            </a:r>
            <a:r>
              <a:rPr lang="ru-RU" sz="2200" b="1" dirty="0" smtClean="0">
                <a:solidFill>
                  <a:srgbClr val="0000D0"/>
                </a:solidFill>
                <a:latin typeface="Arial" panose="020B0604020202020204" pitchFamily="34" charset="0"/>
                <a:ea typeface="Times New Roman" panose="02020603050405020304" pitchFamily="18" charset="0"/>
                <a:cs typeface="Times New Roman" panose="02020603050405020304" pitchFamily="18" charset="0"/>
              </a:rPr>
              <a:t>отверстия; </a:t>
            </a:r>
          </a:p>
          <a:p>
            <a:pPr>
              <a:lnSpc>
                <a:spcPct val="107000"/>
              </a:lnSpc>
              <a:spcBef>
                <a:spcPts val="1200"/>
              </a:spcBef>
              <a:spcAft>
                <a:spcPts val="1200"/>
              </a:spcAft>
            </a:pPr>
            <a:r>
              <a:rPr lang="ru-RU" sz="2200"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б</a:t>
            </a:r>
            <a:r>
              <a:rPr lang="ru-RU" sz="2200" b="1" dirty="0" smtClean="0">
                <a:solidFill>
                  <a:srgbClr val="0000D0"/>
                </a:solidFill>
                <a:latin typeface="Arial" panose="020B0604020202020204" pitchFamily="34" charset="0"/>
                <a:ea typeface="Times New Roman" panose="02020603050405020304" pitchFamily="18" charset="0"/>
                <a:cs typeface="Times New Roman" panose="02020603050405020304" pitchFamily="18" charset="0"/>
              </a:rPr>
              <a:t> </a:t>
            </a:r>
            <a:r>
              <a:rPr lang="ru-RU" sz="2200" b="1" dirty="0">
                <a:solidFill>
                  <a:srgbClr val="0000D0"/>
                </a:solidFill>
                <a:latin typeface="Arial" panose="020B0604020202020204" pitchFamily="34" charset="0"/>
                <a:ea typeface="Times New Roman" panose="02020603050405020304" pitchFamily="18" charset="0"/>
                <a:cs typeface="Times New Roman" panose="02020603050405020304" pitchFamily="18" charset="0"/>
              </a:rPr>
              <a:t>– осаживание заклепываемых листов с помощью </a:t>
            </a:r>
            <a:r>
              <a:rPr lang="ru-RU" sz="2200" b="1" dirty="0" smtClean="0">
                <a:solidFill>
                  <a:srgbClr val="FF00FF"/>
                </a:solidFill>
                <a:latin typeface="Arial" panose="020B0604020202020204" pitchFamily="34" charset="0"/>
                <a:ea typeface="Times New Roman" panose="02020603050405020304" pitchFamily="18" charset="0"/>
                <a:cs typeface="Times New Roman" panose="02020603050405020304" pitchFamily="18" charset="0"/>
              </a:rPr>
              <a:t>натяжки</a:t>
            </a:r>
            <a:r>
              <a:rPr lang="ru-RU" sz="2200" b="1" dirty="0" smtClean="0">
                <a:solidFill>
                  <a:srgbClr val="0000D0"/>
                </a:solidFill>
                <a:latin typeface="Arial" panose="020B0604020202020204" pitchFamily="34" charset="0"/>
                <a:ea typeface="Times New Roman" panose="02020603050405020304" pitchFamily="18" charset="0"/>
                <a:cs typeface="Times New Roman" panose="02020603050405020304" pitchFamily="18" charset="0"/>
              </a:rPr>
              <a:t>; </a:t>
            </a:r>
          </a:p>
          <a:p>
            <a:pPr>
              <a:lnSpc>
                <a:spcPct val="107000"/>
              </a:lnSpc>
              <a:spcBef>
                <a:spcPts val="1200"/>
              </a:spcBef>
              <a:spcAft>
                <a:spcPts val="1200"/>
              </a:spcAft>
            </a:pPr>
            <a:r>
              <a:rPr lang="ru-RU" sz="2200"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в</a:t>
            </a:r>
            <a:r>
              <a:rPr lang="ru-RU" sz="2200" b="1" dirty="0" smtClean="0">
                <a:solidFill>
                  <a:srgbClr val="0000D0"/>
                </a:solidFill>
                <a:latin typeface="Arial" panose="020B0604020202020204" pitchFamily="34" charset="0"/>
                <a:ea typeface="Times New Roman" panose="02020603050405020304" pitchFamily="18" charset="0"/>
                <a:cs typeface="Times New Roman" panose="02020603050405020304" pitchFamily="18" charset="0"/>
              </a:rPr>
              <a:t> </a:t>
            </a:r>
            <a:r>
              <a:rPr lang="ru-RU" sz="2200" b="1" dirty="0">
                <a:solidFill>
                  <a:srgbClr val="0000D0"/>
                </a:solidFill>
                <a:latin typeface="Arial" panose="020B0604020202020204" pitchFamily="34" charset="0"/>
                <a:ea typeface="Times New Roman" panose="02020603050405020304" pitchFamily="18" charset="0"/>
                <a:cs typeface="Times New Roman" panose="02020603050405020304" pitchFamily="18" charset="0"/>
              </a:rPr>
              <a:t>– осаживание стержня </a:t>
            </a:r>
            <a:r>
              <a:rPr lang="ru-RU" sz="2200" b="1" dirty="0" smtClean="0">
                <a:solidFill>
                  <a:srgbClr val="0000D0"/>
                </a:solidFill>
                <a:latin typeface="Arial" panose="020B0604020202020204" pitchFamily="34" charset="0"/>
                <a:ea typeface="Times New Roman" panose="02020603050405020304" pitchFamily="18" charset="0"/>
                <a:cs typeface="Times New Roman" panose="02020603050405020304" pitchFamily="18" charset="0"/>
              </a:rPr>
              <a:t>заклёпки</a:t>
            </a:r>
            <a:r>
              <a:rPr lang="ru-RU" sz="2200" b="1" dirty="0">
                <a:solidFill>
                  <a:srgbClr val="0000D0"/>
                </a:solidFill>
                <a:latin typeface="Arial" panose="020B0604020202020204" pitchFamily="34" charset="0"/>
                <a:ea typeface="Times New Roman" panose="02020603050405020304" pitchFamily="18" charset="0"/>
                <a:cs typeface="Times New Roman" panose="02020603050405020304" pitchFamily="18" charset="0"/>
              </a:rPr>
              <a:t>, </a:t>
            </a:r>
            <a:endParaRPr lang="ru-RU" sz="2200" b="1" dirty="0" smtClean="0">
              <a:solidFill>
                <a:srgbClr val="0000D0"/>
              </a:solidFill>
              <a:latin typeface="Arial" panose="020B0604020202020204" pitchFamily="34" charset="0"/>
              <a:ea typeface="Times New Roman" panose="02020603050405020304" pitchFamily="18" charset="0"/>
              <a:cs typeface="Times New Roman" panose="02020603050405020304" pitchFamily="18" charset="0"/>
            </a:endParaRPr>
          </a:p>
          <a:p>
            <a:pPr>
              <a:lnSpc>
                <a:spcPct val="107000"/>
              </a:lnSpc>
              <a:spcBef>
                <a:spcPts val="1200"/>
              </a:spcBef>
              <a:spcAft>
                <a:spcPts val="1200"/>
              </a:spcAft>
            </a:pPr>
            <a:r>
              <a:rPr lang="ru-RU" sz="2200"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г</a:t>
            </a:r>
            <a:r>
              <a:rPr lang="ru-RU" sz="2200" b="1" dirty="0" smtClean="0">
                <a:solidFill>
                  <a:srgbClr val="0000D0"/>
                </a:solidFill>
                <a:latin typeface="Arial" panose="020B0604020202020204" pitchFamily="34" charset="0"/>
                <a:ea typeface="Times New Roman" panose="02020603050405020304" pitchFamily="18" charset="0"/>
                <a:cs typeface="Times New Roman" panose="02020603050405020304" pitchFamily="18" charset="0"/>
              </a:rPr>
              <a:t> </a:t>
            </a:r>
            <a:r>
              <a:rPr lang="ru-RU" sz="2200" b="1" dirty="0">
                <a:solidFill>
                  <a:srgbClr val="0000D0"/>
                </a:solidFill>
                <a:latin typeface="Arial" panose="020B0604020202020204" pitchFamily="34" charset="0"/>
                <a:ea typeface="Times New Roman" panose="02020603050405020304" pitchFamily="18" charset="0"/>
                <a:cs typeface="Times New Roman" panose="02020603050405020304" pitchFamily="18" charset="0"/>
              </a:rPr>
              <a:t>– придание формы </a:t>
            </a:r>
            <a:r>
              <a:rPr lang="ru-RU" sz="2200" b="1" dirty="0" smtClean="0">
                <a:solidFill>
                  <a:srgbClr val="0000D0"/>
                </a:solidFill>
                <a:latin typeface="Arial" panose="020B0604020202020204" pitchFamily="34" charset="0"/>
                <a:ea typeface="Times New Roman" panose="02020603050405020304" pitchFamily="18" charset="0"/>
                <a:cs typeface="Times New Roman" panose="02020603050405020304" pitchFamily="18" charset="0"/>
              </a:rPr>
              <a:t>замыкающей головке </a:t>
            </a:r>
            <a:r>
              <a:rPr lang="ru-RU" sz="2200" b="1" dirty="0">
                <a:solidFill>
                  <a:srgbClr val="0000D0"/>
                </a:solidFill>
                <a:latin typeface="Arial" panose="020B0604020202020204" pitchFamily="34" charset="0"/>
                <a:ea typeface="Times New Roman" panose="02020603050405020304" pitchFamily="18" charset="0"/>
                <a:cs typeface="Times New Roman" panose="02020603050405020304" pitchFamily="18" charset="0"/>
              </a:rPr>
              <a:t>с </a:t>
            </a:r>
            <a:r>
              <a:rPr lang="ru-RU" sz="2200" b="1" dirty="0" smtClean="0">
                <a:solidFill>
                  <a:srgbClr val="0000D0"/>
                </a:solidFill>
                <a:latin typeface="Arial" panose="020B0604020202020204" pitchFamily="34" charset="0"/>
                <a:ea typeface="Times New Roman" panose="02020603050405020304" pitchFamily="18" charset="0"/>
                <a:cs typeface="Times New Roman" panose="02020603050405020304" pitchFamily="18" charset="0"/>
              </a:rPr>
              <a:t>помощью </a:t>
            </a:r>
            <a:r>
              <a:rPr lang="ru-RU" sz="2200" b="1" dirty="0" smtClean="0">
                <a:solidFill>
                  <a:srgbClr val="FF00FF"/>
                </a:solidFill>
                <a:latin typeface="Arial" panose="020B0604020202020204" pitchFamily="34" charset="0"/>
                <a:ea typeface="Times New Roman" panose="02020603050405020304" pitchFamily="18" charset="0"/>
                <a:cs typeface="Times New Roman" panose="02020603050405020304" pitchFamily="18" charset="0"/>
              </a:rPr>
              <a:t>молотка</a:t>
            </a:r>
            <a:r>
              <a:rPr lang="ru-RU" sz="2200" b="1" dirty="0" smtClean="0">
                <a:solidFill>
                  <a:srgbClr val="0000D0"/>
                </a:solidFill>
                <a:latin typeface="Arial" panose="020B0604020202020204" pitchFamily="34" charset="0"/>
                <a:ea typeface="Times New Roman" panose="02020603050405020304" pitchFamily="18" charset="0"/>
                <a:cs typeface="Times New Roman" panose="02020603050405020304" pitchFamily="18" charset="0"/>
              </a:rPr>
              <a:t>;</a:t>
            </a:r>
          </a:p>
          <a:p>
            <a:pPr>
              <a:lnSpc>
                <a:spcPct val="107000"/>
              </a:lnSpc>
              <a:spcBef>
                <a:spcPts val="1200"/>
              </a:spcBef>
              <a:spcAft>
                <a:spcPts val="1200"/>
              </a:spcAft>
            </a:pPr>
            <a:r>
              <a:rPr lang="ru-RU" sz="2200" b="1" dirty="0" smtClean="0">
                <a:solidFill>
                  <a:srgbClr val="FF0000"/>
                </a:solidFill>
                <a:latin typeface="Arial" panose="020B0604020202020204" pitchFamily="34" charset="0"/>
                <a:ea typeface="Times New Roman" panose="02020603050405020304" pitchFamily="18" charset="0"/>
                <a:cs typeface="Times New Roman" panose="02020603050405020304" pitchFamily="18" charset="0"/>
              </a:rPr>
              <a:t>д</a:t>
            </a:r>
            <a:r>
              <a:rPr lang="ru-RU" sz="2200" b="1" dirty="0" smtClean="0">
                <a:solidFill>
                  <a:srgbClr val="0000D0"/>
                </a:solidFill>
                <a:latin typeface="Arial" panose="020B0604020202020204" pitchFamily="34" charset="0"/>
                <a:ea typeface="Times New Roman" panose="02020603050405020304" pitchFamily="18" charset="0"/>
                <a:cs typeface="Times New Roman" panose="02020603050405020304" pitchFamily="18" charset="0"/>
              </a:rPr>
              <a:t> </a:t>
            </a:r>
            <a:r>
              <a:rPr lang="ru-RU" sz="2200" b="1" dirty="0">
                <a:solidFill>
                  <a:srgbClr val="0000D0"/>
                </a:solidFill>
                <a:latin typeface="Arial" panose="020B0604020202020204" pitchFamily="34" charset="0"/>
                <a:ea typeface="Times New Roman" panose="02020603050405020304" pitchFamily="18" charset="0"/>
                <a:cs typeface="Times New Roman" panose="02020603050405020304" pitchFamily="18" charset="0"/>
              </a:rPr>
              <a:t>– окончательное оформление замыкающей головки с помощью </a:t>
            </a:r>
            <a:r>
              <a:rPr lang="ru-RU" sz="2200" b="1" dirty="0" smtClean="0">
                <a:solidFill>
                  <a:srgbClr val="FF00FF"/>
                </a:solidFill>
                <a:latin typeface="Arial" panose="020B0604020202020204" pitchFamily="34" charset="0"/>
                <a:ea typeface="Times New Roman" panose="02020603050405020304" pitchFamily="18" charset="0"/>
                <a:cs typeface="Times New Roman" panose="02020603050405020304" pitchFamily="18" charset="0"/>
              </a:rPr>
              <a:t>обжимки</a:t>
            </a:r>
            <a:r>
              <a:rPr lang="ru-RU" sz="2200" b="1" dirty="0" smtClean="0">
                <a:solidFill>
                  <a:srgbClr val="0000D0"/>
                </a:solidFill>
                <a:latin typeface="Arial" panose="020B0604020202020204" pitchFamily="34" charset="0"/>
                <a:ea typeface="Times New Roman" panose="02020603050405020304" pitchFamily="18" charset="0"/>
                <a:cs typeface="Times New Roman" panose="02020603050405020304" pitchFamily="18" charset="0"/>
              </a:rPr>
              <a:t>.</a:t>
            </a:r>
          </a:p>
          <a:p>
            <a:pPr>
              <a:lnSpc>
                <a:spcPct val="107000"/>
              </a:lnSpc>
              <a:spcBef>
                <a:spcPts val="1200"/>
              </a:spcBef>
              <a:spcAft>
                <a:spcPts val="1200"/>
              </a:spcAft>
            </a:pPr>
            <a:endParaRPr lang="ru-RU"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6405257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46004" y="701962"/>
            <a:ext cx="8892988" cy="6063198"/>
          </a:xfrm>
          <a:prstGeom prst="rect">
            <a:avLst/>
          </a:prstGeom>
          <a:solidFill>
            <a:srgbClr val="FFFFFF"/>
          </a:solidFill>
        </p:spPr>
        <p:txBody>
          <a:bodyPr wrap="square">
            <a:spAutoFit/>
          </a:bodyPr>
          <a:lstStyle/>
          <a:p>
            <a:r>
              <a:rPr lang="ru-RU" sz="2000" b="1" dirty="0">
                <a:solidFill>
                  <a:srgbClr val="006600"/>
                </a:solidFill>
              </a:rPr>
              <a:t>Перед </a:t>
            </a:r>
            <a:r>
              <a:rPr lang="ru-RU" sz="2000" b="1" dirty="0" smtClean="0">
                <a:solidFill>
                  <a:srgbClr val="006600"/>
                </a:solidFill>
              </a:rPr>
              <a:t>клёпкой </a:t>
            </a:r>
            <a:r>
              <a:rPr lang="ru-RU" sz="2000" b="1" dirty="0">
                <a:solidFill>
                  <a:srgbClr val="006600"/>
                </a:solidFill>
              </a:rPr>
              <a:t>различных видов </a:t>
            </a:r>
            <a:r>
              <a:rPr lang="ru-RU" sz="2000" b="1" dirty="0" smtClean="0">
                <a:solidFill>
                  <a:srgbClr val="006600"/>
                </a:solidFill>
              </a:rPr>
              <a:t>заклёпочных </a:t>
            </a:r>
            <a:r>
              <a:rPr lang="ru-RU" sz="2000" b="1" dirty="0">
                <a:solidFill>
                  <a:srgbClr val="006600"/>
                </a:solidFill>
              </a:rPr>
              <a:t>соединений следует </a:t>
            </a:r>
            <a:r>
              <a:rPr lang="ru-RU" sz="2000" b="1" dirty="0" smtClean="0">
                <a:solidFill>
                  <a:srgbClr val="006600"/>
                </a:solidFill>
              </a:rPr>
              <a:t>определить:</a:t>
            </a:r>
          </a:p>
          <a:p>
            <a:pPr marL="342900" indent="-342900">
              <a:buClr>
                <a:srgbClr val="0000CC"/>
              </a:buClr>
              <a:buFont typeface="Wingdings" panose="05000000000000000000" pitchFamily="2" charset="2"/>
              <a:buChar char="Ø"/>
            </a:pPr>
            <a:r>
              <a:rPr lang="ru-RU" sz="2000" b="1" dirty="0" smtClean="0">
                <a:solidFill>
                  <a:srgbClr val="FF0000"/>
                </a:solidFill>
              </a:rPr>
              <a:t>шаг клёпки </a:t>
            </a:r>
            <a:r>
              <a:rPr lang="ru-RU" sz="2000" b="1" i="1" dirty="0">
                <a:solidFill>
                  <a:srgbClr val="0000CC"/>
                </a:solidFill>
              </a:rPr>
              <a:t>(шаг данного ряда – это расстояние между двумя ближайшими заклепками в этом ряду, шаг шва – это наименьшая кратность всех шагов в рядах) </a:t>
            </a:r>
            <a:r>
              <a:rPr lang="ru-RU" sz="2000" dirty="0" smtClean="0"/>
              <a:t>и</a:t>
            </a:r>
          </a:p>
          <a:p>
            <a:pPr marL="342900" indent="-342900">
              <a:buClr>
                <a:srgbClr val="0000CC"/>
              </a:buClr>
              <a:buFont typeface="Wingdings" panose="05000000000000000000" pitchFamily="2" charset="2"/>
              <a:buChar char="Ø"/>
            </a:pPr>
            <a:r>
              <a:rPr lang="ru-RU" sz="2000" b="1" dirty="0" smtClean="0">
                <a:solidFill>
                  <a:srgbClr val="FF0000"/>
                </a:solidFill>
              </a:rPr>
              <a:t>расстояние </a:t>
            </a:r>
            <a:r>
              <a:rPr lang="ru-RU" sz="2000" b="1" dirty="0">
                <a:solidFill>
                  <a:srgbClr val="FF0000"/>
                </a:solidFill>
              </a:rPr>
              <a:t>от оси </a:t>
            </a:r>
            <a:r>
              <a:rPr lang="ru-RU" sz="2000" b="1" dirty="0" smtClean="0">
                <a:solidFill>
                  <a:srgbClr val="FF0000"/>
                </a:solidFill>
              </a:rPr>
              <a:t>заклёпок </a:t>
            </a:r>
            <a:r>
              <a:rPr lang="ru-RU" sz="2000" b="1" dirty="0">
                <a:solidFill>
                  <a:srgbClr val="FF0000"/>
                </a:solidFill>
              </a:rPr>
              <a:t>до края полосы.</a:t>
            </a:r>
          </a:p>
          <a:p>
            <a:r>
              <a:rPr lang="ru-RU" sz="2000" dirty="0"/>
              <a:t>В зависимости от диаметра </a:t>
            </a:r>
            <a:r>
              <a:rPr lang="ru-RU" sz="2000" dirty="0" smtClean="0"/>
              <a:t>заклёпки</a:t>
            </a:r>
            <a:r>
              <a:rPr lang="ru-RU" sz="2000" dirty="0"/>
              <a:t>, потребности и вида </a:t>
            </a:r>
            <a:r>
              <a:rPr lang="ru-RU" sz="2000" dirty="0" smtClean="0"/>
              <a:t>клёпки </a:t>
            </a:r>
            <a:r>
              <a:rPr lang="ru-RU" sz="2000" dirty="0"/>
              <a:t>используются </a:t>
            </a:r>
            <a:r>
              <a:rPr lang="ru-RU" sz="2000" b="1" dirty="0">
                <a:solidFill>
                  <a:srgbClr val="FF0000"/>
                </a:solidFill>
              </a:rPr>
              <a:t>ручная и механическая </a:t>
            </a:r>
            <a:r>
              <a:rPr lang="ru-RU" sz="2000" b="1" dirty="0" smtClean="0">
                <a:solidFill>
                  <a:srgbClr val="FF0000"/>
                </a:solidFill>
              </a:rPr>
              <a:t>клёпка</a:t>
            </a:r>
            <a:r>
              <a:rPr lang="ru-RU" sz="2000" b="1" dirty="0">
                <a:solidFill>
                  <a:srgbClr val="FF0000"/>
                </a:solidFill>
              </a:rPr>
              <a:t>.</a:t>
            </a:r>
          </a:p>
          <a:p>
            <a:r>
              <a:rPr lang="ru-RU" sz="2000" b="1" dirty="0">
                <a:solidFill>
                  <a:srgbClr val="0000CC"/>
                </a:solidFill>
              </a:rPr>
              <a:t>Замыкающую головку получают </a:t>
            </a:r>
            <a:r>
              <a:rPr lang="ru-RU" sz="2000" b="1" dirty="0">
                <a:solidFill>
                  <a:srgbClr val="FF0000"/>
                </a:solidFill>
              </a:rPr>
              <a:t>ударной </a:t>
            </a:r>
            <a:r>
              <a:rPr lang="ru-RU" sz="2000" b="1" dirty="0" smtClean="0">
                <a:solidFill>
                  <a:srgbClr val="FF0000"/>
                </a:solidFill>
              </a:rPr>
              <a:t>клёпкой </a:t>
            </a:r>
            <a:r>
              <a:rPr lang="ru-RU" sz="2000" b="1" dirty="0">
                <a:solidFill>
                  <a:srgbClr val="FF0000"/>
                </a:solidFill>
              </a:rPr>
              <a:t>и </a:t>
            </a:r>
            <a:r>
              <a:rPr lang="ru-RU" sz="2000" b="1" dirty="0" smtClean="0">
                <a:solidFill>
                  <a:srgbClr val="FF0000"/>
                </a:solidFill>
              </a:rPr>
              <a:t>клёпкой давлением:</a:t>
            </a:r>
            <a:r>
              <a:rPr lang="ru-RU" sz="2000" dirty="0" smtClean="0"/>
              <a:t> </a:t>
            </a:r>
          </a:p>
          <a:p>
            <a:pPr marL="539750" indent="-342900">
              <a:buFont typeface="Wingdings" panose="05000000000000000000" pitchFamily="2" charset="2"/>
              <a:buChar char="ü"/>
            </a:pPr>
            <a:r>
              <a:rPr lang="ru-RU" sz="2000" b="1" dirty="0" smtClean="0">
                <a:solidFill>
                  <a:srgbClr val="006600"/>
                </a:solidFill>
              </a:rPr>
              <a:t>ударная клёпка </a:t>
            </a:r>
            <a:r>
              <a:rPr lang="ru-RU" sz="2000" b="1" dirty="0">
                <a:solidFill>
                  <a:srgbClr val="006600"/>
                </a:solidFill>
              </a:rPr>
              <a:t>универсальная, но шумная; </a:t>
            </a:r>
            <a:endParaRPr lang="ru-RU" sz="2000" b="1" dirty="0" smtClean="0">
              <a:solidFill>
                <a:srgbClr val="006600"/>
              </a:solidFill>
            </a:endParaRPr>
          </a:p>
          <a:p>
            <a:pPr marL="539750" indent="-342900">
              <a:buFont typeface="Wingdings" panose="05000000000000000000" pitchFamily="2" charset="2"/>
              <a:buChar char="ü"/>
            </a:pPr>
            <a:r>
              <a:rPr lang="ru-RU" sz="2000" b="1" dirty="0" smtClean="0">
                <a:solidFill>
                  <a:srgbClr val="006600"/>
                </a:solidFill>
              </a:rPr>
              <a:t>клёпка </a:t>
            </a:r>
            <a:r>
              <a:rPr lang="ru-RU" sz="2000" b="1" dirty="0">
                <a:solidFill>
                  <a:srgbClr val="006600"/>
                </a:solidFill>
              </a:rPr>
              <a:t>давлением более качественна и бесшумна.</a:t>
            </a:r>
          </a:p>
          <a:p>
            <a:endParaRPr lang="ru-RU" sz="800" b="1" dirty="0" smtClean="0"/>
          </a:p>
          <a:p>
            <a:r>
              <a:rPr lang="ru-RU" sz="2000" b="1" u="sng" dirty="0" smtClean="0">
                <a:solidFill>
                  <a:srgbClr val="FF0000"/>
                </a:solidFill>
              </a:rPr>
              <a:t>Для </a:t>
            </a:r>
            <a:r>
              <a:rPr lang="ru-RU" sz="2000" b="1" u="sng" dirty="0">
                <a:solidFill>
                  <a:srgbClr val="FF0000"/>
                </a:solidFill>
              </a:rPr>
              <a:t>ручной </a:t>
            </a:r>
            <a:r>
              <a:rPr lang="ru-RU" sz="2000" b="1" u="sng" dirty="0" smtClean="0">
                <a:solidFill>
                  <a:srgbClr val="FF0000"/>
                </a:solidFill>
              </a:rPr>
              <a:t>клёпки</a:t>
            </a:r>
            <a:r>
              <a:rPr lang="ru-RU" sz="2000" b="1" dirty="0" smtClean="0">
                <a:solidFill>
                  <a:srgbClr val="FF0000"/>
                </a:solidFill>
              </a:rPr>
              <a:t> </a:t>
            </a:r>
            <a:r>
              <a:rPr lang="ru-RU" sz="2000" dirty="0"/>
              <a:t>используются молотки для формирования головки </a:t>
            </a:r>
            <a:r>
              <a:rPr lang="ru-RU" sz="2000" b="1" dirty="0" smtClean="0">
                <a:solidFill>
                  <a:srgbClr val="0000CC"/>
                </a:solidFill>
              </a:rPr>
              <a:t>заклёпки</a:t>
            </a:r>
            <a:r>
              <a:rPr lang="ru-RU" sz="2000" b="1" dirty="0">
                <a:solidFill>
                  <a:srgbClr val="0000CC"/>
                </a:solidFill>
              </a:rPr>
              <a:t>, обжимки, поддержки, прихваты и клещи.</a:t>
            </a:r>
          </a:p>
          <a:p>
            <a:r>
              <a:rPr lang="ru-RU" sz="2000" b="1" u="sng" dirty="0">
                <a:solidFill>
                  <a:srgbClr val="FF0000"/>
                </a:solidFill>
              </a:rPr>
              <a:t>Для механической </a:t>
            </a:r>
            <a:r>
              <a:rPr lang="ru-RU" sz="2000" b="1" u="sng" dirty="0" smtClean="0">
                <a:solidFill>
                  <a:srgbClr val="FF0000"/>
                </a:solidFill>
              </a:rPr>
              <a:t>клёпки</a:t>
            </a:r>
            <a:r>
              <a:rPr lang="ru-RU" sz="2000" b="1" dirty="0" smtClean="0">
                <a:solidFill>
                  <a:srgbClr val="FF0000"/>
                </a:solidFill>
              </a:rPr>
              <a:t> </a:t>
            </a:r>
            <a:r>
              <a:rPr lang="ru-RU" sz="2000" dirty="0"/>
              <a:t>используются </a:t>
            </a:r>
            <a:r>
              <a:rPr lang="ru-RU" sz="2000" b="1" dirty="0">
                <a:solidFill>
                  <a:srgbClr val="0000CC"/>
                </a:solidFill>
              </a:rPr>
              <a:t>пневматические или электрические молотки, клепальные клещи, подпоры подголовки </a:t>
            </a:r>
            <a:r>
              <a:rPr lang="ru-RU" sz="2000" b="1" dirty="0" smtClean="0">
                <a:solidFill>
                  <a:srgbClr val="0000CC"/>
                </a:solidFill>
              </a:rPr>
              <a:t>заклёпок</a:t>
            </a:r>
            <a:r>
              <a:rPr lang="ru-RU" sz="2000" b="1" dirty="0">
                <a:solidFill>
                  <a:srgbClr val="0000CC"/>
                </a:solidFill>
              </a:rPr>
              <a:t>, консоли. </a:t>
            </a:r>
            <a:r>
              <a:rPr lang="ru-RU" sz="2000" dirty="0"/>
              <a:t>На больших промышленных предприятиях используются </a:t>
            </a:r>
            <a:r>
              <a:rPr lang="ru-RU" sz="2000" b="1" dirty="0" err="1" smtClean="0">
                <a:solidFill>
                  <a:srgbClr val="0000CC"/>
                </a:solidFill>
              </a:rPr>
              <a:t>клёпальные</a:t>
            </a:r>
            <a:r>
              <a:rPr lang="ru-RU" sz="2000" b="1" dirty="0" smtClean="0">
                <a:solidFill>
                  <a:srgbClr val="0000CC"/>
                </a:solidFill>
              </a:rPr>
              <a:t> </a:t>
            </a:r>
            <a:r>
              <a:rPr lang="ru-RU" sz="2000" b="1" dirty="0">
                <a:solidFill>
                  <a:srgbClr val="0000CC"/>
                </a:solidFill>
              </a:rPr>
              <a:t>машины – эксцентриковые и гидравлические.</a:t>
            </a:r>
          </a:p>
        </p:txBody>
      </p:sp>
      <p:sp>
        <p:nvSpPr>
          <p:cNvPr id="5" name="Заголовок 1"/>
          <p:cNvSpPr>
            <a:spLocks noGrp="1"/>
          </p:cNvSpPr>
          <p:nvPr>
            <p:ph type="title"/>
          </p:nvPr>
        </p:nvSpPr>
        <p:spPr>
          <a:xfrm>
            <a:off x="950976" y="68507"/>
            <a:ext cx="7242048" cy="516178"/>
          </a:xfrm>
        </p:spPr>
        <p:style>
          <a:lnRef idx="1">
            <a:schemeClr val="accent2"/>
          </a:lnRef>
          <a:fillRef idx="2">
            <a:schemeClr val="accent2"/>
          </a:fillRef>
          <a:effectRef idx="1">
            <a:schemeClr val="accent2"/>
          </a:effectRef>
          <a:fontRef idx="minor">
            <a:schemeClr val="dk1"/>
          </a:fontRef>
        </p:style>
        <p:txBody>
          <a:bodyPr>
            <a:noAutofit/>
          </a:bodyPr>
          <a:lstStyle/>
          <a:p>
            <a:r>
              <a:rPr lang="ru-RU" sz="3200" b="1" i="1" dirty="0">
                <a:solidFill>
                  <a:srgbClr val="C00000"/>
                </a:solidFill>
                <a:effectLst/>
              </a:rPr>
              <a:t>Виды и методы клёпки</a:t>
            </a:r>
            <a:endParaRPr lang="ru-RU" sz="3200" dirty="0">
              <a:solidFill>
                <a:srgbClr val="C00000"/>
              </a:solidFill>
            </a:endParaRPr>
          </a:p>
        </p:txBody>
      </p:sp>
    </p:spTree>
    <p:extLst>
      <p:ext uri="{BB962C8B-B14F-4D97-AF65-F5344CB8AC3E}">
        <p14:creationId xmlns:p14="http://schemas.microsoft.com/office/powerpoint/2010/main" val="160890591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971600" y="1268760"/>
            <a:ext cx="8172400" cy="5589240"/>
          </a:xfrm>
        </p:spPr>
        <p:txBody>
          <a:bodyPr/>
          <a:lstStyle/>
          <a:p>
            <a:pPr marL="0" lvl="0" indent="0" algn="ctr">
              <a:spcBef>
                <a:spcPts val="580"/>
              </a:spcBef>
              <a:buClr>
                <a:srgbClr val="D34817"/>
              </a:buClr>
              <a:buSzPct val="85000"/>
              <a:buNone/>
            </a:pPr>
            <a:endParaRPr lang="ru-RU" sz="3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a:p>
            <a:pPr marL="0" lvl="0" indent="0" algn="ctr">
              <a:spcBef>
                <a:spcPts val="580"/>
              </a:spcBef>
              <a:buClr>
                <a:srgbClr val="D34817"/>
              </a:buClr>
              <a:buSzPct val="85000"/>
              <a:buNone/>
            </a:pPr>
            <a:endParaRPr lang="ru-RU" sz="3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194" name="Picture 2" descr="http://900igr.net/up/datas/102263/01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645" t="1580" r="15523" b="2241"/>
          <a:stretch/>
        </p:blipFill>
        <p:spPr bwMode="auto">
          <a:xfrm>
            <a:off x="611560" y="31404"/>
            <a:ext cx="8140545" cy="6826596"/>
          </a:xfrm>
          <a:prstGeom prst="rect">
            <a:avLst/>
          </a:prstGeom>
          <a:noFill/>
          <a:ln w="28575">
            <a:solidFill>
              <a:srgbClr val="00B0F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120747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2" name="Text Box 6"/>
          <p:cNvSpPr txBox="1">
            <a:spLocks noChangeArrowheads="1"/>
          </p:cNvSpPr>
          <p:nvPr/>
        </p:nvSpPr>
        <p:spPr bwMode="auto">
          <a:xfrm>
            <a:off x="169850" y="3727450"/>
            <a:ext cx="8974150" cy="3387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marL="342900" indent="-342900">
              <a:defRPr>
                <a:solidFill>
                  <a:schemeClr val="tx1"/>
                </a:solidFill>
                <a:latin typeface="Arial" panose="020B0604020202020204" pitchFamily="34" charset="0"/>
              </a:defRPr>
            </a:lvl1pPr>
            <a:lvl2pPr marL="800100" indent="-342900">
              <a:defRPr>
                <a:solidFill>
                  <a:schemeClr val="tx1"/>
                </a:solidFill>
                <a:latin typeface="Arial" panose="020B0604020202020204" pitchFamily="34" charset="0"/>
              </a:defRPr>
            </a:lvl2pPr>
            <a:lvl3pPr marL="1257300" indent="-342900">
              <a:defRPr>
                <a:solidFill>
                  <a:schemeClr val="tx1"/>
                </a:solidFill>
                <a:latin typeface="Arial" panose="020B0604020202020204" pitchFamily="34" charset="0"/>
              </a:defRPr>
            </a:lvl3pPr>
            <a:lvl4pPr marL="1714500" indent="-342900">
              <a:defRPr>
                <a:solidFill>
                  <a:schemeClr val="tx1"/>
                </a:solidFill>
                <a:latin typeface="Arial" panose="020B0604020202020204" pitchFamily="34" charset="0"/>
              </a:defRPr>
            </a:lvl4pPr>
            <a:lvl5pPr marL="2171700" indent="-342900">
              <a:defRPr>
                <a:solidFill>
                  <a:schemeClr val="tx1"/>
                </a:solidFill>
                <a:latin typeface="Arial" panose="020B0604020202020204" pitchFamily="34" charset="0"/>
              </a:defRPr>
            </a:lvl5pPr>
            <a:lvl6pPr marL="2628900" indent="-342900" fontAlgn="base">
              <a:spcBef>
                <a:spcPct val="0"/>
              </a:spcBef>
              <a:spcAft>
                <a:spcPct val="0"/>
              </a:spcAft>
              <a:defRPr>
                <a:solidFill>
                  <a:schemeClr val="tx1"/>
                </a:solidFill>
                <a:latin typeface="Arial" panose="020B0604020202020204" pitchFamily="34" charset="0"/>
              </a:defRPr>
            </a:lvl6pPr>
            <a:lvl7pPr marL="3086100" indent="-342900" fontAlgn="base">
              <a:spcBef>
                <a:spcPct val="0"/>
              </a:spcBef>
              <a:spcAft>
                <a:spcPct val="0"/>
              </a:spcAft>
              <a:defRPr>
                <a:solidFill>
                  <a:schemeClr val="tx1"/>
                </a:solidFill>
                <a:latin typeface="Arial" panose="020B0604020202020204" pitchFamily="34" charset="0"/>
              </a:defRPr>
            </a:lvl7pPr>
            <a:lvl8pPr marL="3543300" indent="-342900" fontAlgn="base">
              <a:spcBef>
                <a:spcPct val="0"/>
              </a:spcBef>
              <a:spcAft>
                <a:spcPct val="0"/>
              </a:spcAft>
              <a:defRPr>
                <a:solidFill>
                  <a:schemeClr val="tx1"/>
                </a:solidFill>
                <a:latin typeface="Arial" panose="020B0604020202020204" pitchFamily="34" charset="0"/>
              </a:defRPr>
            </a:lvl8pPr>
            <a:lvl9pPr marL="4000500" indent="-342900" fontAlgn="base">
              <a:spcBef>
                <a:spcPct val="0"/>
              </a:spcBef>
              <a:spcAft>
                <a:spcPct val="0"/>
              </a:spcAft>
              <a:defRPr>
                <a:solidFill>
                  <a:schemeClr val="tx1"/>
                </a:solidFill>
                <a:latin typeface="Arial" panose="020B0604020202020204" pitchFamily="34" charset="0"/>
              </a:defRPr>
            </a:lvl9pPr>
          </a:lstStyle>
          <a:p>
            <a:r>
              <a:rPr lang="ru-RU" altLang="ru-RU" sz="1400" b="1" dirty="0">
                <a:solidFill>
                  <a:srgbClr val="FF0000"/>
                </a:solidFill>
                <a:latin typeface="Times New Roman" panose="02020603050405020304" pitchFamily="18" charset="0"/>
              </a:rPr>
              <a:t>В процессе клепки производят следующие по порядку операции: </a:t>
            </a:r>
          </a:p>
          <a:p>
            <a:pPr>
              <a:buClr>
                <a:srgbClr val="FF0000"/>
              </a:buClr>
              <a:buFont typeface="Wingdings" panose="05000000000000000000" pitchFamily="2" charset="2"/>
              <a:buChar char="Ø"/>
            </a:pPr>
            <a:r>
              <a:rPr lang="ru-RU" altLang="ru-RU" sz="1400" b="1" dirty="0" smtClean="0">
                <a:latin typeface="Times New Roman" panose="02020603050405020304" pitchFamily="18" charset="0"/>
              </a:rPr>
              <a:t>Подгоняют </a:t>
            </a:r>
            <a:r>
              <a:rPr lang="ru-RU" altLang="ru-RU" sz="1400" b="1" dirty="0">
                <a:latin typeface="Times New Roman" panose="02020603050405020304" pitchFamily="18" charset="0"/>
              </a:rPr>
              <a:t>детали </a:t>
            </a:r>
            <a:r>
              <a:rPr lang="ru-RU" altLang="ru-RU" sz="1400" b="1" dirty="0" smtClean="0">
                <a:latin typeface="Times New Roman" panose="02020603050405020304" pitchFamily="18" charset="0"/>
              </a:rPr>
              <a:t>– правка, </a:t>
            </a:r>
            <a:r>
              <a:rPr lang="ru-RU" altLang="ru-RU" sz="1400" b="1" dirty="0">
                <a:latin typeface="Times New Roman" panose="02020603050405020304" pitchFamily="18" charset="0"/>
              </a:rPr>
              <a:t>припиловка, удаление заусенцев. </a:t>
            </a:r>
          </a:p>
          <a:p>
            <a:pPr>
              <a:buClr>
                <a:srgbClr val="FF0000"/>
              </a:buClr>
              <a:buFont typeface="Wingdings" panose="05000000000000000000" pitchFamily="2" charset="2"/>
              <a:buChar char="Ø"/>
            </a:pPr>
            <a:r>
              <a:rPr lang="ru-RU" altLang="ru-RU" sz="1400" b="1" dirty="0" smtClean="0">
                <a:latin typeface="Times New Roman" panose="02020603050405020304" pitchFamily="18" charset="0"/>
              </a:rPr>
              <a:t>Размечают </a:t>
            </a:r>
            <a:r>
              <a:rPr lang="ru-RU" altLang="ru-RU" sz="1400" b="1" dirty="0">
                <a:latin typeface="Times New Roman" panose="02020603050405020304" pitchFamily="18" charset="0"/>
              </a:rPr>
              <a:t>отверстия под заклепки и </a:t>
            </a:r>
            <a:r>
              <a:rPr lang="ru-RU" altLang="ru-RU" sz="1400" b="1" dirty="0" err="1">
                <a:latin typeface="Times New Roman" panose="02020603050405020304" pitchFamily="18" charset="0"/>
              </a:rPr>
              <a:t>накернивают</a:t>
            </a:r>
            <a:r>
              <a:rPr lang="ru-RU" altLang="ru-RU" sz="1400" b="1" dirty="0">
                <a:latin typeface="Times New Roman" panose="02020603050405020304" pitchFamily="18" charset="0"/>
              </a:rPr>
              <a:t> центры. При этом расстояние от центра заклепки до края склепываемой детали должно быть </a:t>
            </a:r>
            <a:r>
              <a:rPr lang="ru-RU" altLang="ru-RU" sz="1400" b="1" dirty="0">
                <a:solidFill>
                  <a:srgbClr val="0000CC"/>
                </a:solidFill>
                <a:latin typeface="Times New Roman" panose="02020603050405020304" pitchFamily="18" charset="0"/>
              </a:rPr>
              <a:t>не меньше 1,5 диаметра заклепки</a:t>
            </a:r>
            <a:r>
              <a:rPr lang="ru-RU" altLang="ru-RU" sz="1400" b="1" dirty="0">
                <a:latin typeface="Times New Roman" panose="02020603050405020304" pitchFamily="18" charset="0"/>
              </a:rPr>
              <a:t>, а между центрами заклепок в ряду </a:t>
            </a:r>
            <a:r>
              <a:rPr lang="ru-RU" altLang="ru-RU" sz="1400" b="1" dirty="0">
                <a:solidFill>
                  <a:srgbClr val="0000CC"/>
                </a:solidFill>
                <a:latin typeface="Times New Roman" panose="02020603050405020304" pitchFamily="18" charset="0"/>
              </a:rPr>
              <a:t>от 3 до 4 диаметров. </a:t>
            </a:r>
          </a:p>
          <a:p>
            <a:pPr>
              <a:buClr>
                <a:srgbClr val="FF0000"/>
              </a:buClr>
              <a:buFont typeface="Wingdings" panose="05000000000000000000" pitchFamily="2" charset="2"/>
              <a:buChar char="Ø"/>
            </a:pPr>
            <a:r>
              <a:rPr lang="ru-RU" altLang="ru-RU" sz="1400" b="1" dirty="0" smtClean="0">
                <a:latin typeface="Times New Roman" panose="02020603050405020304" pitchFamily="18" charset="0"/>
              </a:rPr>
              <a:t>Сверлят </a:t>
            </a:r>
            <a:r>
              <a:rPr lang="ru-RU" altLang="ru-RU" sz="1400" b="1" dirty="0">
                <a:latin typeface="Times New Roman" panose="02020603050405020304" pitchFamily="18" charset="0"/>
              </a:rPr>
              <a:t>(или пробивают) отверстия. Диаметр сверленых отверстий берется </a:t>
            </a:r>
            <a:r>
              <a:rPr lang="ru-RU" altLang="ru-RU" sz="1400" b="1" dirty="0">
                <a:solidFill>
                  <a:srgbClr val="0000CC"/>
                </a:solidFill>
                <a:latin typeface="Times New Roman" panose="02020603050405020304" pitchFamily="18" charset="0"/>
              </a:rPr>
              <a:t>на 0,1-0,2 мм больше </a:t>
            </a:r>
            <a:r>
              <a:rPr lang="ru-RU" altLang="ru-RU" sz="1400" b="1" dirty="0">
                <a:latin typeface="Times New Roman" panose="02020603050405020304" pitchFamily="18" charset="0"/>
              </a:rPr>
              <a:t>диаметра стержня заклепки - это облегчает вставку заклепок в отверстия. </a:t>
            </a:r>
          </a:p>
          <a:p>
            <a:pPr>
              <a:buClr>
                <a:srgbClr val="FF0000"/>
              </a:buClr>
              <a:buFont typeface="Wingdings" panose="05000000000000000000" pitchFamily="2" charset="2"/>
              <a:buChar char="Ø"/>
            </a:pPr>
            <a:r>
              <a:rPr lang="ru-RU" altLang="ru-RU" sz="1400" b="1" dirty="0" smtClean="0">
                <a:latin typeface="Times New Roman" panose="02020603050405020304" pitchFamily="18" charset="0"/>
              </a:rPr>
              <a:t>Снимают </a:t>
            </a:r>
            <a:r>
              <a:rPr lang="ru-RU" altLang="ru-RU" sz="1400" b="1" dirty="0">
                <a:latin typeface="Times New Roman" panose="02020603050405020304" pitchFamily="18" charset="0"/>
              </a:rPr>
              <a:t>фаски или </a:t>
            </a:r>
            <a:r>
              <a:rPr lang="ru-RU" altLang="ru-RU" sz="1400" b="1" dirty="0" err="1">
                <a:latin typeface="Times New Roman" panose="02020603050405020304" pitchFamily="18" charset="0"/>
              </a:rPr>
              <a:t>раззенковывают</a:t>
            </a:r>
            <a:r>
              <a:rPr lang="ru-RU" altLang="ru-RU" sz="1400" b="1" dirty="0">
                <a:latin typeface="Times New Roman" panose="02020603050405020304" pitchFamily="18" charset="0"/>
              </a:rPr>
              <a:t> отверстия под потайные головки. Заклепку вставляют в отверстия, заводя ее снизу, и под нее ставят поддержку (специальный стержень с лункой под головку, укрепляемый в тисках) или плиту. </a:t>
            </a:r>
          </a:p>
          <a:p>
            <a:pPr>
              <a:buClr>
                <a:srgbClr val="FF0000"/>
              </a:buClr>
              <a:buFont typeface="Wingdings" panose="05000000000000000000" pitchFamily="2" charset="2"/>
              <a:buChar char="Ø"/>
            </a:pPr>
            <a:r>
              <a:rPr lang="ru-RU" altLang="ru-RU" sz="1400" b="1" dirty="0" smtClean="0">
                <a:latin typeface="Times New Roman" panose="02020603050405020304" pitchFamily="18" charset="0"/>
              </a:rPr>
              <a:t>Ударяя </a:t>
            </a:r>
            <a:r>
              <a:rPr lang="ru-RU" altLang="ru-RU" sz="1400" b="1" dirty="0">
                <a:latin typeface="Times New Roman" panose="02020603050405020304" pitchFamily="18" charset="0"/>
              </a:rPr>
              <a:t>молотком по натяжке, плотно сжимают склепываемые детали. </a:t>
            </a:r>
          </a:p>
          <a:p>
            <a:pPr>
              <a:buClr>
                <a:srgbClr val="FF0000"/>
              </a:buClr>
              <a:buFont typeface="Wingdings" panose="05000000000000000000" pitchFamily="2" charset="2"/>
              <a:buChar char="Ø"/>
            </a:pPr>
            <a:r>
              <a:rPr lang="ru-RU" altLang="ru-RU" sz="1400" b="1" dirty="0" smtClean="0">
                <a:latin typeface="Times New Roman" panose="02020603050405020304" pitchFamily="18" charset="0"/>
              </a:rPr>
              <a:t>Расклепывают </a:t>
            </a:r>
            <a:r>
              <a:rPr lang="ru-RU" altLang="ru-RU" sz="1400" b="1" dirty="0">
                <a:latin typeface="Times New Roman" panose="02020603050405020304" pitchFamily="18" charset="0"/>
              </a:rPr>
              <a:t>стержень заклепки. При этом стремятся, чтобы количество ударов было минимальным, так как металл </a:t>
            </a:r>
            <a:r>
              <a:rPr lang="ru-RU" altLang="ru-RU" sz="1400" b="1" dirty="0" err="1">
                <a:latin typeface="Times New Roman" panose="02020603050405020304" pitchFamily="18" charset="0"/>
              </a:rPr>
              <a:t>нагартовывается</a:t>
            </a:r>
            <a:r>
              <a:rPr lang="ru-RU" altLang="ru-RU" sz="1400" b="1" dirty="0">
                <a:latin typeface="Times New Roman" panose="02020603050405020304" pitchFamily="18" charset="0"/>
              </a:rPr>
              <a:t> и теряет пластичность. Сначала сильными ударами осаживают стержень, а затем боковыми ударами формируют головку и окончательно оформляют ее обжимкой. </a:t>
            </a:r>
          </a:p>
          <a:p>
            <a:pPr>
              <a:spcBef>
                <a:spcPct val="50000"/>
              </a:spcBef>
            </a:pPr>
            <a:endParaRPr lang="ru-RU" altLang="ru-RU" sz="1200" dirty="0">
              <a:latin typeface="Times New Roman" panose="02020603050405020304" pitchFamily="18" charset="0"/>
            </a:endParaRPr>
          </a:p>
        </p:txBody>
      </p:sp>
      <p:pic>
        <p:nvPicPr>
          <p:cNvPr id="60424" name="Picture 8" descr="me22 коп"/>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8" y="188913"/>
            <a:ext cx="4340225" cy="3570287"/>
          </a:xfrm>
          <a:prstGeom prst="rect">
            <a:avLst/>
          </a:prstGeom>
          <a:noFill/>
          <a:extLst>
            <a:ext uri="{909E8E84-426E-40DD-AFC4-6F175D3DCCD1}">
              <a14:hiddenFill xmlns:a14="http://schemas.microsoft.com/office/drawing/2010/main">
                <a:solidFill>
                  <a:srgbClr val="FFFFFF"/>
                </a:solidFill>
              </a14:hiddenFill>
            </a:ext>
          </a:extLst>
        </p:spPr>
      </p:pic>
      <p:pic>
        <p:nvPicPr>
          <p:cNvPr id="60426" name="Picture 10" descr="Процесс клепки"/>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25538"/>
            <a:ext cx="4249738" cy="2601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67709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75167" y="0"/>
            <a:ext cx="8229600" cy="648072"/>
          </a:xfrm>
        </p:spPr>
        <p:txBody>
          <a:bodyPr/>
          <a:lstStyle/>
          <a:p>
            <a:r>
              <a:rPr lang="ru-RU" sz="3200" b="1" dirty="0" smtClean="0">
                <a:solidFill>
                  <a:srgbClr val="C00000"/>
                </a:solidFill>
                <a:effectLst/>
                <a:latin typeface="Times New Roman" panose="02020603050405020304" pitchFamily="18" charset="0"/>
                <a:cs typeface="Times New Roman" panose="02020603050405020304" pitchFamily="18" charset="0"/>
              </a:rPr>
              <a:t>Последовательность выполнения работы</a:t>
            </a:r>
            <a:endParaRPr lang="ru-RU" sz="3200" b="1" dirty="0">
              <a:solidFill>
                <a:srgbClr val="C00000"/>
              </a:solidFill>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69487" y="800708"/>
            <a:ext cx="8640960" cy="5796644"/>
          </a:xfrm>
          <a:solidFill>
            <a:srgbClr val="FFFFFF"/>
          </a:solidFill>
        </p:spPr>
        <p:txBody>
          <a:bodyPr>
            <a:normAutofit lnSpcReduction="10000"/>
          </a:bodyPr>
          <a:lstStyle/>
          <a:p>
            <a:pPr marL="571500" indent="-457200">
              <a:spcBef>
                <a:spcPts val="1200"/>
              </a:spcBef>
              <a:spcAft>
                <a:spcPts val="1200"/>
              </a:spcAft>
              <a:buClr>
                <a:srgbClr val="FF0000"/>
              </a:buClr>
              <a:buSzPct val="100000"/>
              <a:buFont typeface="+mj-lt"/>
              <a:buAutoNum type="arabicPeriod"/>
            </a:pPr>
            <a:r>
              <a:rPr lang="ru-RU" sz="2400" b="1" dirty="0" smtClean="0">
                <a:latin typeface="Times New Roman" panose="02020603050405020304" pitchFamily="18" charset="0"/>
                <a:cs typeface="Times New Roman" panose="02020603050405020304" pitchFamily="18" charset="0"/>
              </a:rPr>
              <a:t>Сделайте </a:t>
            </a:r>
            <a:r>
              <a:rPr lang="ru-RU" sz="2400" b="1" dirty="0">
                <a:latin typeface="Times New Roman" panose="02020603050405020304" pitchFamily="18" charset="0"/>
                <a:cs typeface="Times New Roman" panose="02020603050405020304" pitchFamily="18" charset="0"/>
              </a:rPr>
              <a:t>чертилкой разметку в месте соединения. </a:t>
            </a:r>
            <a:r>
              <a:rPr lang="ru-RU" sz="2400" b="1" dirty="0" err="1">
                <a:latin typeface="Times New Roman" panose="02020603050405020304" pitchFamily="18" charset="0"/>
                <a:cs typeface="Times New Roman" panose="02020603050405020304" pitchFamily="18" charset="0"/>
              </a:rPr>
              <a:t>Накерните</a:t>
            </a:r>
            <a:r>
              <a:rPr lang="ru-RU" sz="2400" b="1" dirty="0">
                <a:latin typeface="Times New Roman" panose="02020603050405020304" pitchFamily="18" charset="0"/>
                <a:cs typeface="Times New Roman" panose="02020603050405020304" pitchFamily="18" charset="0"/>
              </a:rPr>
              <a:t> центры будущих отверстий на соединяемых деталях. Скрепите детали с помощью ручных тисков или струбцин и просверлите отверстия сразу в обеих деталях, после чего зенкуйте отверстия с наружных сторон пластин (деталей). Сверло подберите таким образом, чтобы его диаметр был на 0,1–0,2 мм больше диаметра стержня заклепки. </a:t>
            </a:r>
            <a:endParaRPr lang="ru-RU" sz="2400" b="1" dirty="0" smtClean="0">
              <a:latin typeface="Times New Roman" panose="02020603050405020304" pitchFamily="18" charset="0"/>
              <a:cs typeface="Times New Roman" panose="02020603050405020304" pitchFamily="18" charset="0"/>
            </a:endParaRPr>
          </a:p>
          <a:p>
            <a:pPr marL="571500" indent="-457200">
              <a:spcBef>
                <a:spcPts val="1200"/>
              </a:spcBef>
              <a:spcAft>
                <a:spcPts val="1200"/>
              </a:spcAft>
              <a:buClr>
                <a:srgbClr val="FF0000"/>
              </a:buClr>
              <a:buSzPct val="100000"/>
              <a:buFont typeface="+mj-lt"/>
              <a:buAutoNum type="arabicPeriod"/>
            </a:pPr>
            <a:r>
              <a:rPr lang="ru-RU" sz="2400" b="1" dirty="0" smtClean="0">
                <a:latin typeface="Times New Roman" panose="02020603050405020304" pitchFamily="18" charset="0"/>
                <a:cs typeface="Times New Roman" panose="02020603050405020304" pitchFamily="18" charset="0"/>
              </a:rPr>
              <a:t>Подберите </a:t>
            </a:r>
            <a:r>
              <a:rPr lang="ru-RU" sz="2400" b="1" dirty="0">
                <a:latin typeface="Times New Roman" panose="02020603050405020304" pitchFamily="18" charset="0"/>
                <a:cs typeface="Times New Roman" panose="02020603050405020304" pitchFamily="18" charset="0"/>
              </a:rPr>
              <a:t>соответствующих размеров заклёпку и вставьте в просверленное отверстие</a:t>
            </a:r>
            <a:r>
              <a:rPr lang="ru-RU" sz="2400" b="1" dirty="0" smtClean="0">
                <a:latin typeface="Times New Roman" panose="02020603050405020304" pitchFamily="18" charset="0"/>
                <a:cs typeface="Times New Roman" panose="02020603050405020304" pitchFamily="18" charset="0"/>
              </a:rPr>
              <a:t>.</a:t>
            </a:r>
          </a:p>
          <a:p>
            <a:pPr marL="571500" indent="-457200">
              <a:spcBef>
                <a:spcPts val="1200"/>
              </a:spcBef>
              <a:spcAft>
                <a:spcPts val="1200"/>
              </a:spcAft>
              <a:buClr>
                <a:srgbClr val="FF0000"/>
              </a:buClr>
              <a:buSzPct val="100000"/>
              <a:buFont typeface="+mj-lt"/>
              <a:buAutoNum type="arabicPeriod"/>
            </a:pPr>
            <a:r>
              <a:rPr lang="ru-RU" sz="2400" b="1" dirty="0">
                <a:latin typeface="Times New Roman" panose="02020603050405020304" pitchFamily="18" charset="0"/>
                <a:cs typeface="Times New Roman" panose="02020603050405020304" pitchFamily="18" charset="0"/>
              </a:rPr>
              <a:t>Установите соединяемые детали головкой заклёпки на поддержку (плиту) и с помощью натяжки и молотка осадите (уплотните) соединяемые пластины. Ударами молотка по стержню заклёпки вдоль его оси осадите стержень. </a:t>
            </a:r>
          </a:p>
        </p:txBody>
      </p:sp>
    </p:spTree>
    <p:extLst>
      <p:ext uri="{BB962C8B-B14F-4D97-AF65-F5344CB8AC3E}">
        <p14:creationId xmlns:p14="http://schemas.microsoft.com/office/powerpoint/2010/main" val="31341120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BEBA8EAE-BF5A-486C-A8C5-ECC9F3942E4B}">
                <a14:imgProps xmlns:a14="http://schemas.microsoft.com/office/drawing/2010/main">
                  <a14:imgLayer r:embed="rId4">
                    <a14:imgEffect>
                      <a14:artisticTexturizer/>
                    </a14:imgEffect>
                  </a14:imgLayer>
                </a14:imgProps>
              </a:ext>
              <a:ext uri="{28A0092B-C50C-407E-A947-70E740481C1C}">
                <a14:useLocalDpi xmlns:a14="http://schemas.microsoft.com/office/drawing/2010/main" val="0"/>
              </a:ext>
            </a:extLst>
          </a:blip>
          <a:stretch>
            <a:fillRect/>
          </a:stretch>
        </p:blipFill>
        <p:spPr>
          <a:xfrm>
            <a:off x="0" y="565101"/>
            <a:ext cx="9144000" cy="6021288"/>
          </a:xfrm>
          <a:prstGeom prst="rect">
            <a:avLst/>
          </a:prstGeom>
          <a:ln>
            <a:noFill/>
          </a:ln>
          <a:effectLst>
            <a:softEdge rad="112500"/>
          </a:effectLst>
        </p:spPr>
      </p:pic>
      <p:sp>
        <p:nvSpPr>
          <p:cNvPr id="2" name="Заголовок 1"/>
          <p:cNvSpPr>
            <a:spLocks noGrp="1"/>
          </p:cNvSpPr>
          <p:nvPr>
            <p:ph type="title"/>
          </p:nvPr>
        </p:nvSpPr>
        <p:spPr>
          <a:xfrm>
            <a:off x="92298" y="39560"/>
            <a:ext cx="8959405" cy="555723"/>
          </a:xfrm>
          <a:gradFill flip="none" rotWithShape="1">
            <a:gsLst>
              <a:gs pos="0">
                <a:srgbClr val="FFFF00">
                  <a:shade val="30000"/>
                  <a:satMod val="115000"/>
                </a:srgbClr>
              </a:gs>
              <a:gs pos="50000">
                <a:srgbClr val="FFFF00">
                  <a:shade val="67500"/>
                  <a:satMod val="115000"/>
                </a:srgbClr>
              </a:gs>
              <a:gs pos="100000">
                <a:srgbClr val="FFFF00">
                  <a:shade val="100000"/>
                  <a:satMod val="115000"/>
                </a:srgbClr>
              </a:gs>
            </a:gsLst>
            <a:lin ang="16200000" scaled="1"/>
            <a:tileRect/>
          </a:gradFill>
          <a:effectLst>
            <a:glow>
              <a:schemeClr val="accent1">
                <a:alpha val="40000"/>
              </a:schemeClr>
            </a:glow>
          </a:effectLst>
          <a:scene3d>
            <a:camera prst="orthographicFront"/>
            <a:lightRig rig="threePt" dir="t"/>
          </a:scene3d>
          <a:sp3d extrusionH="69850" prstMaterial="dkEdge">
            <a:bevelB w="139700" prst="cross"/>
          </a:sp3d>
        </p:spPr>
        <p:txBody>
          <a:bodyPr>
            <a:noAutofit/>
          </a:bodyPr>
          <a:lstStyle/>
          <a:p>
            <a:pPr lvl="0" algn="ctr"/>
            <a:r>
              <a:rPr lang="ru-RU" sz="3200" b="1" spc="500"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ИЗУЧАЕМЫЕ ВОПРОСЫ:</a:t>
            </a:r>
            <a:endParaRPr lang="ru-RU" sz="3200" spc="500" dirty="0">
              <a:solidFill>
                <a:srgbClr val="FF0000"/>
              </a:solidFill>
              <a:effectLst>
                <a:outerShdw blurRad="38100" dist="38100" dir="2700000" algn="tl">
                  <a:srgbClr val="000000">
                    <a:alpha val="43137"/>
                  </a:srgbClr>
                </a:outerShdw>
              </a:effectLst>
            </a:endParaRPr>
          </a:p>
        </p:txBody>
      </p:sp>
      <p:sp>
        <p:nvSpPr>
          <p:cNvPr id="3" name="Объект 2"/>
          <p:cNvSpPr>
            <a:spLocks noGrp="1"/>
          </p:cNvSpPr>
          <p:nvPr>
            <p:ph idx="1"/>
          </p:nvPr>
        </p:nvSpPr>
        <p:spPr>
          <a:xfrm>
            <a:off x="3635896" y="1232756"/>
            <a:ext cx="5220580" cy="4032448"/>
          </a:xfrm>
          <a:effectLst>
            <a:outerShdw blurRad="50800" dist="38100" dir="18900000" algn="bl" rotWithShape="0">
              <a:prstClr val="black">
                <a:alpha val="40000"/>
              </a:prstClr>
            </a:outerShdw>
          </a:effectLst>
        </p:spPr>
        <p:txBody>
          <a:bodyPr>
            <a:noAutofit/>
          </a:bodyPr>
          <a:lstStyle/>
          <a:p>
            <a:pPr marL="361950" indent="-361950">
              <a:spcAft>
                <a:spcPts val="600"/>
              </a:spcAft>
              <a:buClr>
                <a:srgbClr val="FF0000"/>
              </a:buClr>
              <a:buSzPct val="100000"/>
              <a:buFont typeface="+mj-lt"/>
              <a:buAutoNum type="arabicPeriod"/>
            </a:pPr>
            <a:r>
              <a:rPr lang="ru-RU" sz="2150" b="1" dirty="0">
                <a:solidFill>
                  <a:srgbClr val="0000FF"/>
                </a:solidFill>
                <a:effectLst/>
                <a:latin typeface="Arial" pitchFamily="34" charset="0"/>
                <a:cs typeface="Arial" pitchFamily="34" charset="0"/>
              </a:rPr>
              <a:t>Сущность и назначение </a:t>
            </a:r>
            <a:r>
              <a:rPr lang="ru-RU" sz="2150" b="1" dirty="0" smtClean="0">
                <a:solidFill>
                  <a:srgbClr val="0000FF"/>
                </a:solidFill>
                <a:effectLst/>
                <a:latin typeface="Arial" pitchFamily="34" charset="0"/>
                <a:cs typeface="Arial" pitchFamily="34" charset="0"/>
              </a:rPr>
              <a:t>клёпки. </a:t>
            </a:r>
            <a:endParaRPr lang="ru-RU" sz="2150" b="1" dirty="0">
              <a:solidFill>
                <a:srgbClr val="0000FF"/>
              </a:solidFill>
              <a:effectLst/>
              <a:latin typeface="Arial" pitchFamily="34" charset="0"/>
              <a:cs typeface="Arial" pitchFamily="34" charset="0"/>
            </a:endParaRPr>
          </a:p>
          <a:p>
            <a:pPr marL="361950" indent="-361950">
              <a:spcAft>
                <a:spcPts val="600"/>
              </a:spcAft>
              <a:buClr>
                <a:srgbClr val="FF0000"/>
              </a:buClr>
              <a:buSzPct val="100000"/>
              <a:buFont typeface="+mj-lt"/>
              <a:buAutoNum type="arabicPeriod"/>
            </a:pPr>
            <a:r>
              <a:rPr lang="ru-RU" sz="2150" b="1" dirty="0" smtClean="0">
                <a:solidFill>
                  <a:srgbClr val="0000FF"/>
                </a:solidFill>
                <a:effectLst/>
                <a:latin typeface="Arial" pitchFamily="34" charset="0"/>
                <a:cs typeface="Arial" pitchFamily="34" charset="0"/>
              </a:rPr>
              <a:t>Типы заклёпок. </a:t>
            </a:r>
          </a:p>
          <a:p>
            <a:pPr marL="361950" indent="-361950">
              <a:spcAft>
                <a:spcPts val="600"/>
              </a:spcAft>
              <a:buClr>
                <a:srgbClr val="FF0000"/>
              </a:buClr>
              <a:buSzPct val="100000"/>
              <a:buFont typeface="+mj-lt"/>
              <a:buAutoNum type="arabicPeriod"/>
            </a:pPr>
            <a:r>
              <a:rPr lang="ru-RU" sz="2150" b="1" dirty="0" smtClean="0">
                <a:solidFill>
                  <a:srgbClr val="0000FF"/>
                </a:solidFill>
                <a:effectLst/>
                <a:latin typeface="Arial" pitchFamily="34" charset="0"/>
                <a:cs typeface="Arial" pitchFamily="34" charset="0"/>
              </a:rPr>
              <a:t>Виды заклёпочных швов.</a:t>
            </a:r>
            <a:endParaRPr lang="ru-RU" sz="2150" b="1" dirty="0">
              <a:solidFill>
                <a:srgbClr val="0000FF"/>
              </a:solidFill>
              <a:effectLst/>
              <a:latin typeface="Arial" pitchFamily="34" charset="0"/>
              <a:cs typeface="Arial" pitchFamily="34" charset="0"/>
            </a:endParaRPr>
          </a:p>
          <a:p>
            <a:pPr marL="361950" indent="-361950">
              <a:spcAft>
                <a:spcPts val="600"/>
              </a:spcAft>
              <a:buClr>
                <a:srgbClr val="FF0000"/>
              </a:buClr>
              <a:buSzPct val="100000"/>
              <a:buFont typeface="+mj-lt"/>
              <a:buAutoNum type="arabicPeriod"/>
            </a:pPr>
            <a:r>
              <a:rPr lang="ru-RU" sz="2150" b="1" dirty="0" smtClean="0">
                <a:solidFill>
                  <a:srgbClr val="0000FF"/>
                </a:solidFill>
                <a:effectLst/>
                <a:latin typeface="Arial" pitchFamily="34" charset="0"/>
                <a:cs typeface="Arial" pitchFamily="34" charset="0"/>
              </a:rPr>
              <a:t>Инструменты и приспособления для клёпки. </a:t>
            </a:r>
            <a:endParaRPr lang="ru-RU" sz="2150" b="1" dirty="0">
              <a:solidFill>
                <a:srgbClr val="0000FF"/>
              </a:solidFill>
              <a:effectLst/>
              <a:latin typeface="Arial" pitchFamily="34" charset="0"/>
              <a:cs typeface="Arial" pitchFamily="34" charset="0"/>
            </a:endParaRPr>
          </a:p>
          <a:p>
            <a:pPr marL="361950" indent="-361950">
              <a:spcAft>
                <a:spcPts val="600"/>
              </a:spcAft>
              <a:buClr>
                <a:srgbClr val="FF0000"/>
              </a:buClr>
              <a:buSzPct val="100000"/>
              <a:buFont typeface="+mj-lt"/>
              <a:buAutoNum type="arabicPeriod"/>
            </a:pPr>
            <a:r>
              <a:rPr lang="ru-RU" sz="2150" b="1" dirty="0" smtClean="0">
                <a:solidFill>
                  <a:srgbClr val="0000FF"/>
                </a:solidFill>
                <a:effectLst/>
                <a:latin typeface="Arial" pitchFamily="34" charset="0"/>
                <a:cs typeface="Arial" pitchFamily="34" charset="0"/>
              </a:rPr>
              <a:t>Технологический процесс клёпки.</a:t>
            </a:r>
          </a:p>
          <a:p>
            <a:pPr marL="361950" indent="-361950">
              <a:spcAft>
                <a:spcPts val="600"/>
              </a:spcAft>
              <a:buClr>
                <a:srgbClr val="FF0000"/>
              </a:buClr>
              <a:buSzPct val="100000"/>
              <a:buFont typeface="+mj-lt"/>
              <a:buAutoNum type="arabicPeriod"/>
            </a:pPr>
            <a:r>
              <a:rPr lang="ru-RU" sz="2150" b="1" dirty="0" smtClean="0">
                <a:solidFill>
                  <a:srgbClr val="0000FF"/>
                </a:solidFill>
                <a:effectLst/>
                <a:latin typeface="Arial" pitchFamily="34" charset="0"/>
                <a:cs typeface="Arial" pitchFamily="34" charset="0"/>
              </a:rPr>
              <a:t>Качество клёпки и брак в заклёпочных соединениях.</a:t>
            </a:r>
            <a:endParaRPr lang="ru-RU" sz="2150" b="1" dirty="0">
              <a:solidFill>
                <a:srgbClr val="0000FF"/>
              </a:solidFill>
              <a:effectLst/>
              <a:latin typeface="Arial" pitchFamily="34" charset="0"/>
              <a:cs typeface="Arial" pitchFamily="34" charset="0"/>
            </a:endParaRPr>
          </a:p>
          <a:p>
            <a:pPr marL="361950" indent="-361950">
              <a:spcAft>
                <a:spcPts val="600"/>
              </a:spcAft>
              <a:buClr>
                <a:srgbClr val="FF0000"/>
              </a:buClr>
              <a:buSzPct val="100000"/>
              <a:buFont typeface="+mj-lt"/>
              <a:buAutoNum type="arabicPeriod"/>
            </a:pPr>
            <a:r>
              <a:rPr lang="ru-RU" sz="2150" b="1" dirty="0" smtClean="0">
                <a:solidFill>
                  <a:srgbClr val="0000FF"/>
                </a:solidFill>
                <a:effectLst/>
                <a:latin typeface="Arial" pitchFamily="34" charset="0"/>
                <a:cs typeface="Arial" pitchFamily="34" charset="0"/>
              </a:rPr>
              <a:t>Проверка знаний.</a:t>
            </a:r>
            <a:endParaRPr lang="ru-RU" sz="2150" b="1" dirty="0">
              <a:solidFill>
                <a:srgbClr val="0000FF"/>
              </a:solidFill>
              <a:effectLst/>
              <a:latin typeface="Arial" pitchFamily="34" charset="0"/>
              <a:cs typeface="Arial" pitchFamily="34" charset="0"/>
            </a:endParaRPr>
          </a:p>
        </p:txBody>
      </p:sp>
      <p:sp>
        <p:nvSpPr>
          <p:cNvPr id="9" name="Номер слайда 5"/>
          <p:cNvSpPr>
            <a:spLocks noGrp="1"/>
          </p:cNvSpPr>
          <p:nvPr>
            <p:ph type="sldNum" sz="quarter" idx="12"/>
          </p:nvPr>
        </p:nvSpPr>
        <p:spPr bwMode="auto">
          <a:xfrm>
            <a:off x="8269986" y="6531104"/>
            <a:ext cx="762000" cy="365760"/>
          </a:xfrm>
          <a:noFill/>
          <a:ln>
            <a:miter lim="800000"/>
            <a:headEnd/>
            <a:tailEnd/>
          </a:ln>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fld id="{A9BDA1E3-D6F9-4897-83E9-21D731DE460A}" type="slidenum">
              <a:rPr lang="ru-RU" sz="1800">
                <a:solidFill>
                  <a:schemeClr val="bg1"/>
                </a:solidFill>
              </a:rPr>
              <a:t>9</a:t>
            </a:fld>
            <a:endParaRPr lang="ru-RU" sz="1800" dirty="0">
              <a:solidFill>
                <a:schemeClr val="bg1"/>
              </a:solidFill>
            </a:endParaRPr>
          </a:p>
        </p:txBody>
      </p:sp>
      <p:sp>
        <p:nvSpPr>
          <p:cNvPr id="7" name="Заголовок 1"/>
          <p:cNvSpPr txBox="1">
            <a:spLocks/>
          </p:cNvSpPr>
          <p:nvPr/>
        </p:nvSpPr>
        <p:spPr>
          <a:xfrm>
            <a:off x="76200" y="6381330"/>
            <a:ext cx="8955786" cy="452740"/>
          </a:xfrm>
          <a:prstGeom prst="rect">
            <a:avLst/>
          </a:prstGeom>
          <a:gradFill flip="none" rotWithShape="1">
            <a:gsLst>
              <a:gs pos="0">
                <a:srgbClr val="0000FF">
                  <a:shade val="30000"/>
                  <a:satMod val="115000"/>
                </a:srgbClr>
              </a:gs>
              <a:gs pos="50000">
                <a:srgbClr val="0000FF">
                  <a:shade val="67500"/>
                  <a:satMod val="115000"/>
                </a:srgbClr>
              </a:gs>
              <a:gs pos="100000">
                <a:srgbClr val="0000FF">
                  <a:shade val="100000"/>
                  <a:satMod val="115000"/>
                </a:srgbClr>
              </a:gs>
            </a:gsLst>
            <a:lin ang="16200000" scaled="1"/>
            <a:tileRect/>
          </a:gradFill>
          <a:effectLst/>
        </p:spPr>
        <p:txBody>
          <a:bodyPr vert="horz" lIns="91440" tIns="45720" rIns="91440" bIns="45720" rtlCol="0" anchor="ctr">
            <a:normAutofit lnSpcReduction="10000"/>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altLang="ru-RU" sz="2400" b="1" dirty="0">
                <a:ln w="3175" cmpd="sng">
                  <a:solidFill>
                    <a:srgbClr val="FF0000"/>
                  </a:solidFill>
                </a:ln>
                <a:solidFill>
                  <a:srgbClr val="FF0000"/>
                </a:solidFill>
                <a:effectLst>
                  <a:outerShdw blurRad="38100" dist="38100" dir="2700000" algn="tl">
                    <a:srgbClr val="000000">
                      <a:alpha val="43137"/>
                    </a:srgbClr>
                  </a:outerShdw>
                </a:effectLst>
                <a:latin typeface="Arial" panose="020B0604020202020204" pitchFamily="34" charset="0"/>
              </a:rPr>
              <a:t>Т</a:t>
            </a:r>
            <a:r>
              <a:rPr lang="ru-RU" altLang="ru-RU" sz="1600" b="1" dirty="0">
                <a:ln w="3175" cmpd="sng">
                  <a:solidFill>
                    <a:srgbClr val="FF0000"/>
                  </a:solidFill>
                </a:ln>
                <a:solidFill>
                  <a:srgbClr val="FF0000"/>
                </a:solidFill>
                <a:effectLst>
                  <a:outerShdw blurRad="38100" dist="38100" dir="2700000" algn="tl">
                    <a:srgbClr val="000000">
                      <a:alpha val="43137"/>
                    </a:srgbClr>
                  </a:outerShdw>
                </a:effectLst>
                <a:latin typeface="Arial" panose="020B0604020202020204" pitchFamily="34" charset="0"/>
              </a:rPr>
              <a:t>ЕМА</a:t>
            </a:r>
            <a:r>
              <a:rPr lang="ru-RU" altLang="ru-RU" sz="2400" b="1" dirty="0">
                <a:ln w="3175" cmpd="sng">
                  <a:solidFill>
                    <a:srgbClr val="FF0000"/>
                  </a:solidFill>
                </a:ln>
                <a:solidFill>
                  <a:srgbClr val="FF0000"/>
                </a:solidFill>
                <a:effectLst>
                  <a:outerShdw blurRad="38100" dist="38100" dir="2700000" algn="tl">
                    <a:srgbClr val="000000">
                      <a:alpha val="43137"/>
                    </a:srgbClr>
                  </a:outerShdw>
                </a:effectLst>
                <a:latin typeface="Arial" panose="020B0604020202020204" pitchFamily="34" charset="0"/>
              </a:rPr>
              <a:t> </a:t>
            </a:r>
            <a:r>
              <a:rPr lang="ru-RU" altLang="ru-RU" sz="2400" b="1" dirty="0" smtClean="0">
                <a:ln w="3175" cmpd="sng">
                  <a:solidFill>
                    <a:srgbClr val="FF0000"/>
                  </a:solidFill>
                </a:ln>
                <a:solidFill>
                  <a:srgbClr val="FF0000"/>
                </a:solidFill>
                <a:effectLst>
                  <a:outerShdw blurRad="38100" dist="38100" dir="2700000" algn="tl">
                    <a:srgbClr val="000000">
                      <a:alpha val="43137"/>
                    </a:srgbClr>
                  </a:outerShdw>
                </a:effectLst>
                <a:latin typeface="Arial" panose="020B0604020202020204" pitchFamily="34" charset="0"/>
              </a:rPr>
              <a:t>1.5 </a:t>
            </a:r>
            <a:r>
              <a:rPr lang="ru-RU" sz="2400" b="1" dirty="0" smtClean="0">
                <a:solidFill>
                  <a:srgbClr val="FFFF00"/>
                </a:solidFill>
                <a:effectLst>
                  <a:outerShdw blurRad="38100" dist="38100" dir="2700000" algn="tl">
                    <a:srgbClr val="000000">
                      <a:alpha val="43137"/>
                    </a:srgbClr>
                  </a:outerShdw>
                </a:effectLst>
                <a:latin typeface="Arial Black" panose="020B0A04020102020204" pitchFamily="34" charset="0"/>
              </a:rPr>
              <a:t>КЛЁПКА</a:t>
            </a:r>
            <a:endParaRPr lang="ru-RU" sz="2400" b="1" dirty="0">
              <a:solidFill>
                <a:srgbClr val="FFFF00"/>
              </a:solidFill>
              <a:effectLst>
                <a:outerShdw blurRad="38100" dist="38100" dir="2700000" algn="tl">
                  <a:srgbClr val="000000">
                    <a:alpha val="43137"/>
                  </a:srgbClr>
                </a:outerShdw>
              </a:effectLst>
              <a:latin typeface="Arial Black" panose="020B0A04020102020204" pitchFamily="34" charset="0"/>
            </a:endParaRPr>
          </a:p>
        </p:txBody>
      </p:sp>
      <p:pic>
        <p:nvPicPr>
          <p:cNvPr id="8" name="Рисунок 7" descr="http://www.hmcolleg.ru/images/stories/ikon/vY-Ka10c9JU.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1014843">
            <a:off x="848822" y="2951243"/>
            <a:ext cx="288032" cy="275330"/>
          </a:xfrm>
          <a:prstGeom prst="rect">
            <a:avLst/>
          </a:prstGeom>
          <a:noFill/>
          <a:ln>
            <a:noFill/>
          </a:ln>
        </p:spPr>
      </p:pic>
    </p:spTree>
    <p:extLst>
      <p:ext uri="{BB962C8B-B14F-4D97-AF65-F5344CB8AC3E}">
        <p14:creationId xmlns:p14="http://schemas.microsoft.com/office/powerpoint/2010/main" val="19738024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287524" y="908720"/>
            <a:ext cx="8699075" cy="3564396"/>
          </a:xfrm>
          <a:solidFill>
            <a:srgbClr val="FFFFFF"/>
          </a:solidFill>
        </p:spPr>
        <p:txBody>
          <a:bodyPr/>
          <a:lstStyle/>
          <a:p>
            <a:pPr marL="571500" indent="-457200">
              <a:buClr>
                <a:srgbClr val="FF0000"/>
              </a:buClr>
              <a:buSzPct val="100000"/>
              <a:buFont typeface="+mj-lt"/>
              <a:buAutoNum type="arabicPeriod" startAt="4"/>
            </a:pPr>
            <a:r>
              <a:rPr lang="ru-RU" sz="2400" dirty="0" smtClean="0"/>
              <a:t>Легкими </a:t>
            </a:r>
            <a:r>
              <a:rPr lang="ru-RU" sz="2400" dirty="0"/>
              <a:t>ударами молотка по выступающей части стержня придайте ему форму замыкающей головки. Окончательно головку сформируйте с помощью обжимки. </a:t>
            </a:r>
            <a:endParaRPr lang="ru-RU" sz="2400" dirty="0" smtClean="0"/>
          </a:p>
          <a:p>
            <a:pPr marL="571500" indent="-457200">
              <a:buClr>
                <a:srgbClr val="FF0000"/>
              </a:buClr>
              <a:buSzPct val="100000"/>
              <a:buFont typeface="+mj-lt"/>
              <a:buAutoNum type="arabicPeriod" startAt="4"/>
            </a:pPr>
            <a:r>
              <a:rPr lang="ru-RU" sz="2400" dirty="0" smtClean="0"/>
              <a:t>Для </a:t>
            </a:r>
            <a:r>
              <a:rPr lang="ru-RU" sz="2400" dirty="0"/>
              <a:t>клёпки с потайной головкой замыкающая головка формируется в </a:t>
            </a:r>
            <a:r>
              <a:rPr lang="ru-RU" sz="2400" dirty="0" err="1"/>
              <a:t>раззенкованной</a:t>
            </a:r>
            <a:r>
              <a:rPr lang="ru-RU" sz="2400" dirty="0"/>
              <a:t> части деталей. Все неровности устраните бархатным напильником и шлифовальной шкуркой.</a:t>
            </a:r>
          </a:p>
        </p:txBody>
      </p:sp>
    </p:spTree>
    <p:extLst>
      <p:ext uri="{BB962C8B-B14F-4D97-AF65-F5344CB8AC3E}">
        <p14:creationId xmlns:p14="http://schemas.microsoft.com/office/powerpoint/2010/main" val="149532299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69377" y="1052736"/>
            <a:ext cx="8697941" cy="55642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Заголовок 1"/>
          <p:cNvSpPr>
            <a:spLocks noGrp="1"/>
          </p:cNvSpPr>
          <p:nvPr>
            <p:ph type="title"/>
          </p:nvPr>
        </p:nvSpPr>
        <p:spPr>
          <a:xfrm>
            <a:off x="503238" y="80963"/>
            <a:ext cx="8229600" cy="815975"/>
          </a:xfrm>
        </p:spPr>
        <p:txBody>
          <a:bodyPr/>
          <a:lstStyle/>
          <a:p>
            <a:r>
              <a:rPr lang="ru-RU" sz="3200" b="1" dirty="0" smtClean="0">
                <a:solidFill>
                  <a:srgbClr val="C00000"/>
                </a:solidFill>
                <a:effectLst/>
                <a:latin typeface="Times New Roman" panose="02020603050405020304" pitchFamily="18" charset="0"/>
                <a:cs typeface="Times New Roman" panose="02020603050405020304" pitchFamily="18" charset="0"/>
              </a:rPr>
              <a:t>Последовательность выполнения работы</a:t>
            </a:r>
            <a:endParaRPr lang="ru-RU" sz="3200" b="1" dirty="0">
              <a:solidFill>
                <a:srgbClr val="C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020919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2" name="Picture 4" descr="klepka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516" y="1448780"/>
            <a:ext cx="8701301" cy="4082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278043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07504" y="188640"/>
            <a:ext cx="8892988" cy="642942"/>
          </a:xfrm>
        </p:spPr>
        <p:style>
          <a:lnRef idx="1">
            <a:schemeClr val="accent2"/>
          </a:lnRef>
          <a:fillRef idx="2">
            <a:schemeClr val="accent2"/>
          </a:fillRef>
          <a:effectRef idx="1">
            <a:schemeClr val="accent2"/>
          </a:effectRef>
          <a:fontRef idx="minor">
            <a:schemeClr val="dk1"/>
          </a:fontRef>
        </p:style>
        <p:txBody>
          <a:bodyPr>
            <a:normAutofit/>
          </a:bodyPr>
          <a:lstStyle/>
          <a:p>
            <a:r>
              <a:rPr lang="ru-RU" sz="3600" b="1" dirty="0" smtClean="0">
                <a:solidFill>
                  <a:srgbClr val="C00000"/>
                </a:solidFill>
                <a:effectLst/>
              </a:rPr>
              <a:t>Технологический процесс клёпки</a:t>
            </a:r>
            <a:endParaRPr lang="ru-RU" sz="3600" b="1" dirty="0">
              <a:solidFill>
                <a:srgbClr val="C00000"/>
              </a:solidFill>
              <a:effectLst/>
            </a:endParaRPr>
          </a:p>
        </p:txBody>
      </p:sp>
      <p:sp>
        <p:nvSpPr>
          <p:cNvPr id="3" name="Прямоугольник 2"/>
          <p:cNvSpPr/>
          <p:nvPr/>
        </p:nvSpPr>
        <p:spPr>
          <a:xfrm>
            <a:off x="107504" y="1465258"/>
            <a:ext cx="8892988" cy="3664080"/>
          </a:xfrm>
          <a:prstGeom prst="rect">
            <a:avLst/>
          </a:prstGeom>
        </p:spPr>
        <p:txBody>
          <a:bodyPr wrap="square">
            <a:spAutoFit/>
          </a:bodyPr>
          <a:lstStyle/>
          <a:p>
            <a:pPr>
              <a:lnSpc>
                <a:spcPct val="107000"/>
              </a:lnSpc>
              <a:spcAft>
                <a:spcPts val="750"/>
              </a:spcAft>
            </a:pPr>
            <a:r>
              <a:rPr lang="ru-RU" sz="2400" b="1" dirty="0">
                <a:solidFill>
                  <a:srgbClr val="414141"/>
                </a:solidFill>
                <a:latin typeface="Arial" panose="020B0604020202020204" pitchFamily="34" charset="0"/>
                <a:ea typeface="Times New Roman" panose="02020603050405020304" pitchFamily="18" charset="0"/>
                <a:cs typeface="Times New Roman" panose="02020603050405020304" pitchFamily="18" charset="0"/>
              </a:rPr>
              <a:t>Процесс клёпки состоит из основных операций:</a:t>
            </a:r>
            <a:endParaRPr lang="ru-RU" sz="2400" b="1" dirty="0">
              <a:latin typeface="Calibri" panose="020F0502020204030204" pitchFamily="34" charset="0"/>
              <a:ea typeface="Calibri" panose="020F0502020204030204" pitchFamily="34" charset="0"/>
              <a:cs typeface="Times New Roman" panose="02020603050405020304" pitchFamily="18" charset="0"/>
            </a:endParaRPr>
          </a:p>
          <a:p>
            <a:pPr marL="800100" indent="-428625">
              <a:lnSpc>
                <a:spcPct val="107000"/>
              </a:lnSpc>
              <a:spcAft>
                <a:spcPts val="750"/>
              </a:spcAft>
              <a:buFont typeface="Wingdings" panose="05000000000000000000" pitchFamily="2" charset="2"/>
              <a:buChar char="Ø"/>
            </a:pPr>
            <a:r>
              <a:rPr lang="ru-RU" sz="2400" b="1" dirty="0">
                <a:solidFill>
                  <a:srgbClr val="414141"/>
                </a:solidFill>
                <a:latin typeface="Arial" panose="020B0604020202020204" pitchFamily="34" charset="0"/>
                <a:ea typeface="Times New Roman" panose="02020603050405020304" pitchFamily="18" charset="0"/>
                <a:cs typeface="Times New Roman" panose="02020603050405020304" pitchFamily="18" charset="0"/>
              </a:rPr>
              <a:t>образование отверстия под заклёпку в соединяемых деталях сверлением или пробивкой;</a:t>
            </a:r>
            <a:endParaRPr lang="ru-RU" sz="2400" b="1" dirty="0">
              <a:latin typeface="Calibri" panose="020F0502020204030204" pitchFamily="34" charset="0"/>
              <a:ea typeface="Calibri" panose="020F0502020204030204" pitchFamily="34" charset="0"/>
              <a:cs typeface="Times New Roman" panose="02020603050405020304" pitchFamily="18" charset="0"/>
            </a:endParaRPr>
          </a:p>
          <a:p>
            <a:pPr marL="800100" indent="-428625">
              <a:lnSpc>
                <a:spcPct val="107000"/>
              </a:lnSpc>
              <a:spcAft>
                <a:spcPts val="750"/>
              </a:spcAft>
              <a:buFont typeface="Wingdings" panose="05000000000000000000" pitchFamily="2" charset="2"/>
              <a:buChar char="Ø"/>
            </a:pPr>
            <a:r>
              <a:rPr lang="ru-RU" sz="2400" b="1" dirty="0" err="1">
                <a:solidFill>
                  <a:srgbClr val="414141"/>
                </a:solidFill>
                <a:latin typeface="Arial" panose="020B0604020202020204" pitchFamily="34" charset="0"/>
                <a:ea typeface="Times New Roman" panose="02020603050405020304" pitchFamily="18" charset="0"/>
                <a:cs typeface="Times New Roman" panose="02020603050405020304" pitchFamily="18" charset="0"/>
              </a:rPr>
              <a:t>зенкование</a:t>
            </a:r>
            <a:r>
              <a:rPr lang="ru-RU" sz="2400" b="1" dirty="0">
                <a:solidFill>
                  <a:srgbClr val="414141"/>
                </a:solidFill>
                <a:latin typeface="Arial" panose="020B0604020202020204" pitchFamily="34" charset="0"/>
                <a:ea typeface="Times New Roman" panose="02020603050405020304" pitchFamily="18" charset="0"/>
                <a:cs typeface="Times New Roman" panose="02020603050405020304" pitchFamily="18" charset="0"/>
              </a:rPr>
              <a:t> гнезда под закладную головку заклёпки (при клёпке заклёпками с потайной головкой);</a:t>
            </a:r>
            <a:endParaRPr lang="ru-RU" sz="2400" b="1" dirty="0">
              <a:latin typeface="Calibri" panose="020F0502020204030204" pitchFamily="34" charset="0"/>
              <a:ea typeface="Calibri" panose="020F0502020204030204" pitchFamily="34" charset="0"/>
              <a:cs typeface="Times New Roman" panose="02020603050405020304" pitchFamily="18" charset="0"/>
            </a:endParaRPr>
          </a:p>
          <a:p>
            <a:pPr marL="800100" indent="-428625">
              <a:lnSpc>
                <a:spcPct val="107000"/>
              </a:lnSpc>
              <a:spcAft>
                <a:spcPts val="750"/>
              </a:spcAft>
              <a:buFont typeface="Wingdings" panose="05000000000000000000" pitchFamily="2" charset="2"/>
              <a:buChar char="Ø"/>
            </a:pPr>
            <a:r>
              <a:rPr lang="ru-RU" sz="2400" b="1" dirty="0">
                <a:solidFill>
                  <a:srgbClr val="414141"/>
                </a:solidFill>
                <a:latin typeface="Arial" panose="020B0604020202020204" pitchFamily="34" charset="0"/>
                <a:ea typeface="Times New Roman" panose="02020603050405020304" pitchFamily="18" charset="0"/>
                <a:cs typeface="Times New Roman" panose="02020603050405020304" pitchFamily="18" charset="0"/>
              </a:rPr>
              <a:t>вставка заклёпки в отверстие;</a:t>
            </a:r>
            <a:endParaRPr lang="ru-RU" sz="2400" b="1" dirty="0">
              <a:latin typeface="Calibri" panose="020F0502020204030204" pitchFamily="34" charset="0"/>
              <a:ea typeface="Calibri" panose="020F0502020204030204" pitchFamily="34" charset="0"/>
              <a:cs typeface="Times New Roman" panose="02020603050405020304" pitchFamily="18" charset="0"/>
            </a:endParaRPr>
          </a:p>
          <a:p>
            <a:pPr marL="800100" indent="-428625">
              <a:lnSpc>
                <a:spcPct val="107000"/>
              </a:lnSpc>
              <a:spcAft>
                <a:spcPts val="750"/>
              </a:spcAft>
              <a:buFont typeface="Wingdings" panose="05000000000000000000" pitchFamily="2" charset="2"/>
              <a:buChar char="Ø"/>
            </a:pPr>
            <a:r>
              <a:rPr lang="ru-RU" sz="2400" b="1" dirty="0">
                <a:solidFill>
                  <a:srgbClr val="414141"/>
                </a:solidFill>
                <a:latin typeface="Arial" panose="020B0604020202020204" pitchFamily="34" charset="0"/>
                <a:ea typeface="Times New Roman" panose="02020603050405020304" pitchFamily="18" charset="0"/>
                <a:cs typeface="Times New Roman" panose="02020603050405020304" pitchFamily="18" charset="0"/>
              </a:rPr>
              <a:t>образование замыкающей головки заклёпки, </a:t>
            </a:r>
            <a:r>
              <a:rPr lang="ru-RU" sz="2400" b="1" dirty="0" smtClean="0">
                <a:solidFill>
                  <a:srgbClr val="414141"/>
                </a:solidFill>
                <a:latin typeface="Arial" panose="020B0604020202020204" pitchFamily="34" charset="0"/>
                <a:ea typeface="Times New Roman" panose="02020603050405020304" pitchFamily="18" charset="0"/>
                <a:cs typeface="Times New Roman" panose="02020603050405020304" pitchFamily="18" charset="0"/>
              </a:rPr>
              <a:t>т.е</a:t>
            </a:r>
            <a:r>
              <a:rPr lang="ru-RU" sz="2400" b="1" dirty="0">
                <a:solidFill>
                  <a:srgbClr val="414141"/>
                </a:solidFill>
                <a:latin typeface="Arial" panose="020B0604020202020204" pitchFamily="34" charset="0"/>
                <a:ea typeface="Times New Roman" panose="02020603050405020304" pitchFamily="18" charset="0"/>
                <a:cs typeface="Times New Roman" panose="02020603050405020304" pitchFamily="18" charset="0"/>
              </a:rPr>
              <a:t>. собственно клёпка.</a:t>
            </a:r>
            <a:endParaRPr lang="ru-RU"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3851710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clrChange>
              <a:clrFrom>
                <a:srgbClr val="FFF0E0"/>
              </a:clrFrom>
              <a:clrTo>
                <a:srgbClr val="FFF0E0">
                  <a:alpha val="0"/>
                </a:srgbClr>
              </a:clrTo>
            </a:clrChange>
          </a:blip>
          <a:srcRect b="25116"/>
          <a:stretch>
            <a:fillRect/>
          </a:stretch>
        </p:blipFill>
        <p:spPr bwMode="auto">
          <a:xfrm>
            <a:off x="250824" y="1096469"/>
            <a:ext cx="8643015" cy="4671900"/>
          </a:xfrm>
          <a:prstGeom prst="rect">
            <a:avLst/>
          </a:prstGeom>
          <a:noFill/>
          <a:ln w="9525">
            <a:noFill/>
            <a:miter lim="800000"/>
            <a:headEnd/>
            <a:tailEnd/>
          </a:ln>
          <a:effectLst/>
        </p:spPr>
      </p:pic>
      <p:sp>
        <p:nvSpPr>
          <p:cNvPr id="4" name="TextBox 3"/>
          <p:cNvSpPr txBox="1"/>
          <p:nvPr/>
        </p:nvSpPr>
        <p:spPr>
          <a:xfrm>
            <a:off x="500034" y="5857892"/>
            <a:ext cx="3429024"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dirty="0" smtClean="0"/>
              <a:t>Осаживание стержня заклепки</a:t>
            </a:r>
            <a:endParaRPr lang="ru-RU" dirty="0"/>
          </a:p>
        </p:txBody>
      </p:sp>
      <p:sp>
        <p:nvSpPr>
          <p:cNvPr id="5" name="TextBox 4"/>
          <p:cNvSpPr txBox="1"/>
          <p:nvPr/>
        </p:nvSpPr>
        <p:spPr>
          <a:xfrm>
            <a:off x="4143372" y="5857892"/>
            <a:ext cx="385765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ru-RU" dirty="0" smtClean="0"/>
              <a:t>Придание формы замыкающей головке при помощи молотка</a:t>
            </a:r>
            <a:endParaRPr lang="ru-RU" dirty="0"/>
          </a:p>
        </p:txBody>
      </p:sp>
      <p:sp>
        <p:nvSpPr>
          <p:cNvPr id="7" name="Заголовок 1"/>
          <p:cNvSpPr>
            <a:spLocks noGrp="1"/>
          </p:cNvSpPr>
          <p:nvPr>
            <p:ph type="title"/>
          </p:nvPr>
        </p:nvSpPr>
        <p:spPr>
          <a:xfrm>
            <a:off x="143508" y="116632"/>
            <a:ext cx="8857648" cy="908720"/>
          </a:xfrm>
        </p:spPr>
        <p:style>
          <a:lnRef idx="1">
            <a:schemeClr val="accent2"/>
          </a:lnRef>
          <a:fillRef idx="2">
            <a:schemeClr val="accent2"/>
          </a:fillRef>
          <a:effectRef idx="1">
            <a:schemeClr val="accent2"/>
          </a:effectRef>
          <a:fontRef idx="minor">
            <a:schemeClr val="dk1"/>
          </a:fontRef>
        </p:style>
        <p:txBody>
          <a:bodyPr>
            <a:normAutofit/>
          </a:bodyPr>
          <a:lstStyle/>
          <a:p>
            <a:r>
              <a:rPr lang="ru-RU" sz="3600" b="1" dirty="0" smtClean="0">
                <a:solidFill>
                  <a:srgbClr val="C00000"/>
                </a:solidFill>
                <a:effectLst/>
              </a:rPr>
              <a:t>Технологический процесс клёпки</a:t>
            </a:r>
            <a:endParaRPr lang="ru-RU" sz="3600" b="1" dirty="0">
              <a:solidFill>
                <a:srgbClr val="C00000"/>
              </a:solidFill>
              <a:effectLst/>
            </a:endParaRPr>
          </a:p>
        </p:txBody>
      </p:sp>
    </p:spTree>
    <p:extLst>
      <p:ext uri="{BB962C8B-B14F-4D97-AF65-F5344CB8AC3E}">
        <p14:creationId xmlns:p14="http://schemas.microsoft.com/office/powerpoint/2010/main" val="231513942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27584" y="188640"/>
            <a:ext cx="7239000" cy="642942"/>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ru-RU" dirty="0" smtClean="0">
                <a:solidFill>
                  <a:srgbClr val="C00000"/>
                </a:solidFill>
              </a:rPr>
              <a:t>Подготовка детали к клепке</a:t>
            </a:r>
            <a:endParaRPr lang="ru-RU" dirty="0">
              <a:solidFill>
                <a:srgbClr val="C00000"/>
              </a:solidFill>
            </a:endParaRPr>
          </a:p>
        </p:txBody>
      </p:sp>
      <p:graphicFrame>
        <p:nvGraphicFramePr>
          <p:cNvPr id="4" name="Содержимое 3"/>
          <p:cNvGraphicFramePr>
            <a:graphicFrameLocks noGrp="1"/>
          </p:cNvGraphicFramePr>
          <p:nvPr>
            <p:ph idx="1"/>
            <p:extLst>
              <p:ext uri="{D42A27DB-BD31-4B8C-83A1-F6EECF244321}">
                <p14:modId xmlns:p14="http://schemas.microsoft.com/office/powerpoint/2010/main" val="3797094211"/>
              </p:ext>
            </p:extLst>
          </p:nvPr>
        </p:nvGraphicFramePr>
        <p:xfrm>
          <a:off x="457200" y="1088740"/>
          <a:ext cx="8255259" cy="5616623"/>
        </p:xfrm>
        <a:graphic>
          <a:graphicData uri="http://schemas.openxmlformats.org/drawingml/2006/table">
            <a:tbl>
              <a:tblPr firstRow="1" bandRow="1">
                <a:tableStyleId>{21E4AEA4-8DFA-4A89-87EB-49C32662AFE0}</a:tableStyleId>
              </a:tblPr>
              <a:tblGrid>
                <a:gridCol w="2751753">
                  <a:extLst>
                    <a:ext uri="{9D8B030D-6E8A-4147-A177-3AD203B41FA5}">
                      <a16:colId xmlns:a16="http://schemas.microsoft.com/office/drawing/2014/main" xmlns="" val="20000"/>
                    </a:ext>
                  </a:extLst>
                </a:gridCol>
                <a:gridCol w="2751753">
                  <a:extLst>
                    <a:ext uri="{9D8B030D-6E8A-4147-A177-3AD203B41FA5}">
                      <a16:colId xmlns:a16="http://schemas.microsoft.com/office/drawing/2014/main" xmlns="" val="20001"/>
                    </a:ext>
                  </a:extLst>
                </a:gridCol>
                <a:gridCol w="2751753">
                  <a:extLst>
                    <a:ext uri="{9D8B030D-6E8A-4147-A177-3AD203B41FA5}">
                      <a16:colId xmlns:a16="http://schemas.microsoft.com/office/drawing/2014/main" xmlns="" val="20002"/>
                    </a:ext>
                  </a:extLst>
                </a:gridCol>
              </a:tblGrid>
              <a:tr h="1195026">
                <a:tc>
                  <a:txBody>
                    <a:bodyPr/>
                    <a:lstStyle/>
                    <a:p>
                      <a:pPr algn="ctr"/>
                      <a:r>
                        <a:rPr lang="ru-RU" dirty="0" smtClean="0">
                          <a:solidFill>
                            <a:srgbClr val="FFFF00"/>
                          </a:solidFill>
                        </a:rPr>
                        <a:t>Пошаговое действие решения</a:t>
                      </a:r>
                      <a:r>
                        <a:rPr lang="ru-RU" baseline="0" dirty="0" smtClean="0">
                          <a:solidFill>
                            <a:srgbClr val="FFFF00"/>
                          </a:solidFill>
                        </a:rPr>
                        <a:t> задачи</a:t>
                      </a:r>
                      <a:endParaRPr lang="ru-RU" dirty="0">
                        <a:solidFill>
                          <a:srgbClr val="FFFF00"/>
                        </a:solidFill>
                      </a:endParaRPr>
                    </a:p>
                  </a:txBody>
                  <a:tcPr anchor="ctr"/>
                </a:tc>
                <a:tc>
                  <a:txBody>
                    <a:bodyPr/>
                    <a:lstStyle/>
                    <a:p>
                      <a:pPr algn="ctr"/>
                      <a:r>
                        <a:rPr lang="ru-RU" dirty="0" smtClean="0">
                          <a:solidFill>
                            <a:srgbClr val="FFFF00"/>
                          </a:solidFill>
                        </a:rPr>
                        <a:t>Результат выполнения</a:t>
                      </a:r>
                      <a:endParaRPr lang="ru-RU" dirty="0">
                        <a:solidFill>
                          <a:srgbClr val="FFFF00"/>
                        </a:solidFill>
                      </a:endParaRPr>
                    </a:p>
                  </a:txBody>
                  <a:tcPr anchor="ctr"/>
                </a:tc>
                <a:tc>
                  <a:txBody>
                    <a:bodyPr/>
                    <a:lstStyle/>
                    <a:p>
                      <a:pPr algn="ctr"/>
                      <a:r>
                        <a:rPr lang="ru-RU" dirty="0" smtClean="0">
                          <a:solidFill>
                            <a:srgbClr val="FFFF00"/>
                          </a:solidFill>
                        </a:rPr>
                        <a:t>Обеспечение для выполнения</a:t>
                      </a:r>
                      <a:endParaRPr lang="ru-RU" dirty="0">
                        <a:solidFill>
                          <a:srgbClr val="FFFF00"/>
                        </a:solidFill>
                      </a:endParaRPr>
                    </a:p>
                  </a:txBody>
                  <a:tcPr anchor="ctr"/>
                </a:tc>
                <a:extLst>
                  <a:ext uri="{0D108BD9-81ED-4DB2-BD59-A6C34878D82A}">
                    <a16:rowId xmlns:a16="http://schemas.microsoft.com/office/drawing/2014/main" xmlns="" val="10000"/>
                  </a:ext>
                </a:extLst>
              </a:tr>
              <a:tr h="1195026">
                <a:tc>
                  <a:txBody>
                    <a:bodyPr/>
                    <a:lstStyle/>
                    <a:p>
                      <a:r>
                        <a:rPr lang="ru-RU" dirty="0" smtClean="0"/>
                        <a:t>1.Отметить на размеченной детали место склепывания</a:t>
                      </a:r>
                      <a:endParaRPr lang="ru-RU" dirty="0"/>
                    </a:p>
                  </a:txBody>
                  <a:tcPr/>
                </a:tc>
                <a:tc>
                  <a:txBody>
                    <a:bodyPr/>
                    <a:lstStyle/>
                    <a:p>
                      <a:r>
                        <a:rPr lang="ru-RU" dirty="0" smtClean="0"/>
                        <a:t>Отмеченное место склепывания</a:t>
                      </a:r>
                      <a:endParaRPr lang="ru-RU" dirty="0"/>
                    </a:p>
                  </a:txBody>
                  <a:tcPr/>
                </a:tc>
                <a:tc>
                  <a:txBody>
                    <a:bodyPr/>
                    <a:lstStyle/>
                    <a:p>
                      <a:r>
                        <a:rPr lang="ru-RU" dirty="0" smtClean="0"/>
                        <a:t>Готовая неразмеченная деталь</a:t>
                      </a:r>
                      <a:endParaRPr lang="ru-RU" dirty="0"/>
                    </a:p>
                  </a:txBody>
                  <a:tcPr/>
                </a:tc>
                <a:extLst>
                  <a:ext uri="{0D108BD9-81ED-4DB2-BD59-A6C34878D82A}">
                    <a16:rowId xmlns:a16="http://schemas.microsoft.com/office/drawing/2014/main" xmlns="" val="10001"/>
                  </a:ext>
                </a:extLst>
              </a:tr>
              <a:tr h="836518">
                <a:tc>
                  <a:txBody>
                    <a:bodyPr/>
                    <a:lstStyle/>
                    <a:p>
                      <a:r>
                        <a:rPr lang="ru-RU" dirty="0" smtClean="0"/>
                        <a:t>2.Взять левой рукой размеченную деталь</a:t>
                      </a:r>
                      <a:endParaRPr lang="ru-RU" dirty="0"/>
                    </a:p>
                  </a:txBody>
                  <a:tcPr/>
                </a:tc>
                <a:tc>
                  <a:txBody>
                    <a:bodyPr/>
                    <a:lstStyle/>
                    <a:p>
                      <a:r>
                        <a:rPr lang="ru-RU" dirty="0" smtClean="0"/>
                        <a:t>Размеченная деталь в руке</a:t>
                      </a:r>
                      <a:endParaRPr lang="ru-RU" dirty="0"/>
                    </a:p>
                  </a:txBody>
                  <a:tcPr/>
                </a:tc>
                <a:tc>
                  <a:txBody>
                    <a:bodyPr/>
                    <a:lstStyle/>
                    <a:p>
                      <a:r>
                        <a:rPr lang="ru-RU" dirty="0" smtClean="0"/>
                        <a:t>Размеченная деталь </a:t>
                      </a:r>
                      <a:endParaRPr lang="ru-RU" dirty="0"/>
                    </a:p>
                  </a:txBody>
                  <a:tcPr/>
                </a:tc>
                <a:extLst>
                  <a:ext uri="{0D108BD9-81ED-4DB2-BD59-A6C34878D82A}">
                    <a16:rowId xmlns:a16="http://schemas.microsoft.com/office/drawing/2014/main" xmlns="" val="10002"/>
                  </a:ext>
                </a:extLst>
              </a:tr>
              <a:tr h="1553535">
                <a:tc>
                  <a:txBody>
                    <a:bodyPr/>
                    <a:lstStyle/>
                    <a:p>
                      <a:r>
                        <a:rPr lang="ru-RU" dirty="0" smtClean="0"/>
                        <a:t>3.Наложить ее на место склепывания</a:t>
                      </a:r>
                      <a:endParaRPr lang="ru-RU" dirty="0"/>
                    </a:p>
                  </a:txBody>
                  <a:tcPr/>
                </a:tc>
                <a:tc>
                  <a:txBody>
                    <a:bodyPr/>
                    <a:lstStyle/>
                    <a:p>
                      <a:r>
                        <a:rPr lang="ru-RU" dirty="0" smtClean="0"/>
                        <a:t>Совмещенные детали</a:t>
                      </a:r>
                      <a:endParaRPr lang="ru-RU" dirty="0"/>
                    </a:p>
                  </a:txBody>
                  <a:tcPr/>
                </a:tc>
                <a:tc>
                  <a:txBody>
                    <a:bodyPr/>
                    <a:lstStyle/>
                    <a:p>
                      <a:r>
                        <a:rPr lang="ru-RU" dirty="0" smtClean="0"/>
                        <a:t>Размеченная и неразмеченная детали</a:t>
                      </a:r>
                      <a:r>
                        <a:rPr lang="ru-RU" baseline="0" dirty="0" smtClean="0"/>
                        <a:t> для склепывания</a:t>
                      </a:r>
                      <a:endParaRPr lang="ru-RU" dirty="0"/>
                    </a:p>
                  </a:txBody>
                  <a:tcPr/>
                </a:tc>
                <a:extLst>
                  <a:ext uri="{0D108BD9-81ED-4DB2-BD59-A6C34878D82A}">
                    <a16:rowId xmlns:a16="http://schemas.microsoft.com/office/drawing/2014/main" xmlns="" val="10003"/>
                  </a:ext>
                </a:extLst>
              </a:tr>
              <a:tr h="836518">
                <a:tc>
                  <a:txBody>
                    <a:bodyPr/>
                    <a:lstStyle/>
                    <a:p>
                      <a:r>
                        <a:rPr lang="ru-RU" dirty="0" smtClean="0"/>
                        <a:t>4.Сжать детали</a:t>
                      </a:r>
                      <a:endParaRPr lang="ru-RU" dirty="0"/>
                    </a:p>
                  </a:txBody>
                  <a:tcPr/>
                </a:tc>
                <a:tc>
                  <a:txBody>
                    <a:bodyPr/>
                    <a:lstStyle/>
                    <a:p>
                      <a:r>
                        <a:rPr lang="ru-RU" dirty="0" smtClean="0"/>
                        <a:t>Склепанные между собой детали</a:t>
                      </a:r>
                      <a:endParaRPr lang="ru-RU" dirty="0"/>
                    </a:p>
                  </a:txBody>
                  <a:tcPr/>
                </a:tc>
                <a:tc>
                  <a:txBody>
                    <a:bodyPr/>
                    <a:lstStyle/>
                    <a:p>
                      <a:r>
                        <a:rPr lang="ru-RU" dirty="0" smtClean="0"/>
                        <a:t>Струбцины. Ручные тиски</a:t>
                      </a:r>
                      <a:endParaRPr lang="ru-RU"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07046774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500034" y="142852"/>
            <a:ext cx="8104414" cy="822944"/>
          </a:xfrm>
        </p:spPr>
        <p:style>
          <a:lnRef idx="1">
            <a:schemeClr val="accent2"/>
          </a:lnRef>
          <a:fillRef idx="2">
            <a:schemeClr val="accent2"/>
          </a:fillRef>
          <a:effectRef idx="1">
            <a:schemeClr val="accent2"/>
          </a:effectRef>
          <a:fontRef idx="minor">
            <a:schemeClr val="dk1"/>
          </a:fontRef>
        </p:style>
        <p:txBody>
          <a:bodyPr>
            <a:normAutofit fontScale="90000"/>
          </a:bodyPr>
          <a:lstStyle/>
          <a:p>
            <a:r>
              <a:rPr lang="ru-RU" dirty="0" smtClean="0">
                <a:solidFill>
                  <a:srgbClr val="C00000"/>
                </a:solidFill>
              </a:rPr>
              <a:t>Подготовка детали к клепке</a:t>
            </a:r>
            <a:br>
              <a:rPr lang="ru-RU" dirty="0" smtClean="0">
                <a:solidFill>
                  <a:srgbClr val="C00000"/>
                </a:solidFill>
              </a:rPr>
            </a:br>
            <a:r>
              <a:rPr lang="ru-RU" sz="2000" dirty="0" smtClean="0">
                <a:solidFill>
                  <a:srgbClr val="C00000"/>
                </a:solidFill>
              </a:rPr>
              <a:t>(продолжение)</a:t>
            </a:r>
            <a:endParaRPr lang="ru-RU" sz="2000" dirty="0">
              <a:solidFill>
                <a:srgbClr val="C00000"/>
              </a:solidFill>
            </a:endParaRPr>
          </a:p>
        </p:txBody>
      </p:sp>
      <p:graphicFrame>
        <p:nvGraphicFramePr>
          <p:cNvPr id="5" name="Содержимое 3"/>
          <p:cNvGraphicFramePr>
            <a:graphicFrameLocks noGrp="1"/>
          </p:cNvGraphicFramePr>
          <p:nvPr>
            <p:ph idx="1"/>
            <p:extLst>
              <p:ext uri="{D42A27DB-BD31-4B8C-83A1-F6EECF244321}">
                <p14:modId xmlns:p14="http://schemas.microsoft.com/office/powerpoint/2010/main" val="2111710095"/>
              </p:ext>
            </p:extLst>
          </p:nvPr>
        </p:nvGraphicFramePr>
        <p:xfrm>
          <a:off x="700014" y="965796"/>
          <a:ext cx="7472386" cy="5818850"/>
        </p:xfrm>
        <a:graphic>
          <a:graphicData uri="http://schemas.openxmlformats.org/drawingml/2006/table">
            <a:tbl>
              <a:tblPr firstRow="1" bandRow="1">
                <a:tableStyleId>{21E4AEA4-8DFA-4A89-87EB-49C32662AFE0}</a:tableStyleId>
              </a:tblPr>
              <a:tblGrid>
                <a:gridCol w="2043098">
                  <a:extLst>
                    <a:ext uri="{9D8B030D-6E8A-4147-A177-3AD203B41FA5}">
                      <a16:colId xmlns:a16="http://schemas.microsoft.com/office/drawing/2014/main" xmlns="" val="20000"/>
                    </a:ext>
                  </a:extLst>
                </a:gridCol>
                <a:gridCol w="2214578">
                  <a:extLst>
                    <a:ext uri="{9D8B030D-6E8A-4147-A177-3AD203B41FA5}">
                      <a16:colId xmlns:a16="http://schemas.microsoft.com/office/drawing/2014/main" xmlns="" val="20001"/>
                    </a:ext>
                  </a:extLst>
                </a:gridCol>
                <a:gridCol w="3214710">
                  <a:extLst>
                    <a:ext uri="{9D8B030D-6E8A-4147-A177-3AD203B41FA5}">
                      <a16:colId xmlns:a16="http://schemas.microsoft.com/office/drawing/2014/main" xmlns="" val="20002"/>
                    </a:ext>
                  </a:extLst>
                </a:gridCol>
              </a:tblGrid>
              <a:tr h="1063970">
                <a:tc>
                  <a:txBody>
                    <a:bodyPr/>
                    <a:lstStyle/>
                    <a:p>
                      <a:pPr algn="ctr"/>
                      <a:r>
                        <a:rPr lang="ru-RU" dirty="0" smtClean="0">
                          <a:solidFill>
                            <a:srgbClr val="FFFF00"/>
                          </a:solidFill>
                        </a:rPr>
                        <a:t>Пошаговое действие решения</a:t>
                      </a:r>
                      <a:r>
                        <a:rPr lang="ru-RU" baseline="0" dirty="0" smtClean="0">
                          <a:solidFill>
                            <a:srgbClr val="FFFF00"/>
                          </a:solidFill>
                        </a:rPr>
                        <a:t> задачи</a:t>
                      </a:r>
                      <a:endParaRPr lang="ru-RU" dirty="0">
                        <a:solidFill>
                          <a:srgbClr val="FFFF00"/>
                        </a:solidFill>
                      </a:endParaRPr>
                    </a:p>
                  </a:txBody>
                  <a:tcPr anchor="ctr"/>
                </a:tc>
                <a:tc>
                  <a:txBody>
                    <a:bodyPr/>
                    <a:lstStyle/>
                    <a:p>
                      <a:pPr algn="ctr"/>
                      <a:r>
                        <a:rPr lang="ru-RU" dirty="0" smtClean="0">
                          <a:solidFill>
                            <a:srgbClr val="FFFF00"/>
                          </a:solidFill>
                        </a:rPr>
                        <a:t>Результат выполнения</a:t>
                      </a:r>
                      <a:endParaRPr lang="ru-RU" dirty="0">
                        <a:solidFill>
                          <a:srgbClr val="FFFF00"/>
                        </a:solidFill>
                      </a:endParaRPr>
                    </a:p>
                  </a:txBody>
                  <a:tcPr anchor="ctr"/>
                </a:tc>
                <a:tc>
                  <a:txBody>
                    <a:bodyPr/>
                    <a:lstStyle/>
                    <a:p>
                      <a:pPr algn="ctr"/>
                      <a:r>
                        <a:rPr lang="ru-RU" dirty="0" smtClean="0">
                          <a:solidFill>
                            <a:srgbClr val="FFFF00"/>
                          </a:solidFill>
                        </a:rPr>
                        <a:t>Обеспечение для выполнения</a:t>
                      </a:r>
                      <a:endParaRPr lang="ru-RU" dirty="0">
                        <a:solidFill>
                          <a:srgbClr val="FFFF00"/>
                        </a:solidFill>
                      </a:endParaRPr>
                    </a:p>
                  </a:txBody>
                  <a:tcPr anchor="ctr"/>
                </a:tc>
                <a:extLst>
                  <a:ext uri="{0D108BD9-81ED-4DB2-BD59-A6C34878D82A}">
                    <a16:rowId xmlns:a16="http://schemas.microsoft.com/office/drawing/2014/main" xmlns="" val="10000"/>
                  </a:ext>
                </a:extLst>
              </a:tr>
              <a:tr h="1063970">
                <a:tc>
                  <a:txBody>
                    <a:bodyPr/>
                    <a:lstStyle/>
                    <a:p>
                      <a:r>
                        <a:rPr lang="ru-RU" dirty="0" smtClean="0"/>
                        <a:t>5. Выбрать заклепку</a:t>
                      </a:r>
                      <a:endParaRPr lang="ru-RU" dirty="0"/>
                    </a:p>
                  </a:txBody>
                  <a:tcPr/>
                </a:tc>
                <a:tc>
                  <a:txBody>
                    <a:bodyPr/>
                    <a:lstStyle/>
                    <a:p>
                      <a:r>
                        <a:rPr lang="ru-RU" dirty="0" smtClean="0"/>
                        <a:t>Заклепка, соответствующего диаметра и длины</a:t>
                      </a:r>
                      <a:endParaRPr lang="ru-RU" dirty="0"/>
                    </a:p>
                  </a:txBody>
                  <a:tcPr/>
                </a:tc>
                <a:tc>
                  <a:txBody>
                    <a:bodyPr/>
                    <a:lstStyle/>
                    <a:p>
                      <a:r>
                        <a:rPr lang="ru-RU" dirty="0" smtClean="0"/>
                        <a:t>Скрепленные между собой детали. Штангенциркуль, Заклепки</a:t>
                      </a:r>
                      <a:endParaRPr lang="ru-RU" dirty="0"/>
                    </a:p>
                  </a:txBody>
                  <a:tcPr/>
                </a:tc>
                <a:extLst>
                  <a:ext uri="{0D108BD9-81ED-4DB2-BD59-A6C34878D82A}">
                    <a16:rowId xmlns:a16="http://schemas.microsoft.com/office/drawing/2014/main" xmlns="" val="10001"/>
                  </a:ext>
                </a:extLst>
              </a:tr>
              <a:tr h="744779">
                <a:tc>
                  <a:txBody>
                    <a:bodyPr/>
                    <a:lstStyle/>
                    <a:p>
                      <a:r>
                        <a:rPr lang="ru-RU" dirty="0" smtClean="0"/>
                        <a:t>6.Выбрать</a:t>
                      </a:r>
                      <a:r>
                        <a:rPr lang="ru-RU" baseline="0" dirty="0" smtClean="0"/>
                        <a:t> сверло</a:t>
                      </a:r>
                      <a:endParaRPr lang="ru-RU" dirty="0"/>
                    </a:p>
                  </a:txBody>
                  <a:tcPr/>
                </a:tc>
                <a:tc>
                  <a:txBody>
                    <a:bodyPr/>
                    <a:lstStyle/>
                    <a:p>
                      <a:r>
                        <a:rPr lang="ru-RU" dirty="0" smtClean="0"/>
                        <a:t>Сверло, соответствующего диаметра</a:t>
                      </a:r>
                      <a:endParaRPr lang="ru-RU" dirty="0"/>
                    </a:p>
                  </a:txBody>
                  <a:tcPr/>
                </a:tc>
                <a:tc>
                  <a:txBody>
                    <a:bodyPr/>
                    <a:lstStyle/>
                    <a:p>
                      <a:r>
                        <a:rPr lang="ru-RU" dirty="0" smtClean="0"/>
                        <a:t>Сверла, заклепка, соответствующего диаметра</a:t>
                      </a:r>
                      <a:endParaRPr lang="ru-RU" dirty="0"/>
                    </a:p>
                  </a:txBody>
                  <a:tcPr/>
                </a:tc>
                <a:extLst>
                  <a:ext uri="{0D108BD9-81ED-4DB2-BD59-A6C34878D82A}">
                    <a16:rowId xmlns:a16="http://schemas.microsoft.com/office/drawing/2014/main" xmlns="" val="10002"/>
                  </a:ext>
                </a:extLst>
              </a:tr>
              <a:tr h="1383162">
                <a:tc>
                  <a:txBody>
                    <a:bodyPr/>
                    <a:lstStyle/>
                    <a:p>
                      <a:r>
                        <a:rPr lang="ru-RU" dirty="0" smtClean="0"/>
                        <a:t>7. Просверлить отверстие под заклепку</a:t>
                      </a:r>
                      <a:endParaRPr lang="ru-RU" dirty="0"/>
                    </a:p>
                  </a:txBody>
                  <a:tcPr/>
                </a:tc>
                <a:tc>
                  <a:txBody>
                    <a:bodyPr/>
                    <a:lstStyle/>
                    <a:p>
                      <a:r>
                        <a:rPr lang="ru-RU" dirty="0" smtClean="0"/>
                        <a:t>Сквозное отверстие в деталях под заклепку</a:t>
                      </a:r>
                      <a:endParaRPr lang="ru-RU" dirty="0"/>
                    </a:p>
                  </a:txBody>
                  <a:tcPr/>
                </a:tc>
                <a:tc>
                  <a:txBody>
                    <a:bodyPr/>
                    <a:lstStyle/>
                    <a:p>
                      <a:r>
                        <a:rPr lang="ru-RU" dirty="0" smtClean="0"/>
                        <a:t>Скрепленные между собой детали. Сверло, соответствующего диаметра. Сверлильное оборудование</a:t>
                      </a:r>
                      <a:endParaRPr lang="ru-RU" dirty="0"/>
                    </a:p>
                  </a:txBody>
                  <a:tcPr/>
                </a:tc>
                <a:extLst>
                  <a:ext uri="{0D108BD9-81ED-4DB2-BD59-A6C34878D82A}">
                    <a16:rowId xmlns:a16="http://schemas.microsoft.com/office/drawing/2014/main" xmlns="" val="10003"/>
                  </a:ext>
                </a:extLst>
              </a:tr>
              <a:tr h="744779">
                <a:tc>
                  <a:txBody>
                    <a:bodyPr/>
                    <a:lstStyle/>
                    <a:p>
                      <a:r>
                        <a:rPr lang="ru-RU" dirty="0" smtClean="0"/>
                        <a:t>8. Зенковать место под головку заклепки</a:t>
                      </a:r>
                      <a:endParaRPr lang="ru-RU" dirty="0"/>
                    </a:p>
                  </a:txBody>
                  <a:tcPr/>
                </a:tc>
                <a:tc>
                  <a:txBody>
                    <a:bodyPr/>
                    <a:lstStyle/>
                    <a:p>
                      <a:r>
                        <a:rPr lang="ru-RU" dirty="0" smtClean="0"/>
                        <a:t>Подготовленное для клепки отверстие в деталях</a:t>
                      </a:r>
                      <a:endParaRPr lang="ru-RU" dirty="0"/>
                    </a:p>
                  </a:txBody>
                  <a:tcPr/>
                </a:tc>
                <a:tc>
                  <a:txBody>
                    <a:bodyPr/>
                    <a:lstStyle/>
                    <a:p>
                      <a:r>
                        <a:rPr lang="ru-RU" dirty="0" smtClean="0"/>
                        <a:t>Сквозное отверстие в деталях под заклепку. Зенковка. Сверлильное оборудование</a:t>
                      </a:r>
                      <a:endParaRPr lang="ru-RU" dirty="0"/>
                    </a:p>
                  </a:txBody>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14692452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636"/>
            <a:ext cx="8229600" cy="599728"/>
          </a:xfrm>
        </p:spPr>
        <p:txBody>
          <a:bodyPr/>
          <a:lstStyle/>
          <a:p>
            <a:r>
              <a:rPr lang="ru-RU" dirty="0" smtClean="0">
                <a:solidFill>
                  <a:srgbClr val="C00000"/>
                </a:solidFill>
              </a:rPr>
              <a:t>Приёмы выполнения клёпки</a:t>
            </a:r>
            <a:endParaRPr lang="ru-RU" dirty="0">
              <a:solidFill>
                <a:srgbClr val="C00000"/>
              </a:solidFill>
            </a:endParaRPr>
          </a:p>
        </p:txBody>
      </p:sp>
      <p:sp>
        <p:nvSpPr>
          <p:cNvPr id="3" name="Объект 2"/>
          <p:cNvSpPr>
            <a:spLocks noGrp="1"/>
          </p:cNvSpPr>
          <p:nvPr>
            <p:ph idx="1"/>
          </p:nvPr>
        </p:nvSpPr>
        <p:spPr>
          <a:xfrm>
            <a:off x="215516" y="908720"/>
            <a:ext cx="8712968" cy="5220580"/>
          </a:xfrm>
        </p:spPr>
        <p:txBody>
          <a:bodyPr/>
          <a:lstStyle/>
          <a:p>
            <a:pPr marL="0" indent="0">
              <a:buNone/>
            </a:pPr>
            <a:r>
              <a:rPr lang="ru-RU" sz="1400" dirty="0">
                <a:effectLst/>
              </a:rPr>
              <a:t>Различают два метода клепки: прямой (рис</a:t>
            </a:r>
            <a:r>
              <a:rPr lang="ru-RU" sz="1400" dirty="0" smtClean="0">
                <a:effectLst/>
              </a:rPr>
              <a:t>.---, </a:t>
            </a:r>
            <a:r>
              <a:rPr lang="ru-RU" sz="1400" dirty="0">
                <a:effectLst/>
              </a:rPr>
              <a:t>а) с двусторонним подходом, когда имеется свободный доступ как к закладной, так и к замыкающей головке, и обратный (рис</a:t>
            </a:r>
            <a:r>
              <a:rPr lang="ru-RU" sz="1400" dirty="0" smtClean="0">
                <a:effectLst/>
              </a:rPr>
              <a:t>.---, </a:t>
            </a:r>
            <a:r>
              <a:rPr lang="ru-RU" sz="1400" dirty="0">
                <a:effectLst/>
              </a:rPr>
              <a:t>б) с односторонним подходом, когда доступ к </a:t>
            </a:r>
            <a:r>
              <a:rPr lang="ru-RU" sz="1400" dirty="0" smtClean="0">
                <a:effectLst/>
              </a:rPr>
              <a:t>замыкающей </a:t>
            </a:r>
            <a:r>
              <a:rPr lang="ru-RU" sz="1400" dirty="0">
                <a:effectLst/>
              </a:rPr>
              <a:t>головке невозможен</a:t>
            </a:r>
            <a:r>
              <a:rPr lang="ru-RU" sz="1400" dirty="0" smtClean="0">
                <a:effectLst/>
              </a:rPr>
              <a:t>.</a:t>
            </a:r>
          </a:p>
          <a:p>
            <a:pPr marL="0" indent="0">
              <a:buNone/>
            </a:pPr>
            <a:r>
              <a:rPr lang="ru-RU" sz="1400" dirty="0">
                <a:effectLst/>
              </a:rPr>
              <a:t>Прямой метод клепки характеризируется тем, что удары молотком наносят по стержню со стороны вновь образуемой, замыкающей головки. При этом методе необходимо: разметить шов, соблюдая, шаг t между заклепками и расстояние а от центра крайней заклепки до края кромки детали (рис.14.5, а...в): при однорядном шве t = 3d; a = 1,5d; при двухрядном шве t = 4d; a = 1,5d; совместить детали и сжать их вместе ручными тисками или струбцинами; просверлить по разметке отверстия под заклепки в обеих деталях одновременно (рис.14.6); для заклепок с потайными головками зенковать места (гнезда) под головки на глубину, равную 0,8 диаметра стержня заклепки, на деталях, где будут расположены полукруглые головки, снять сверлом или зенковкой фаски 1...1,5 мм; ввести в отверстие снизу стержень заклепки (рис.14.4) и под закладную головку подвести массивную поддержку 2 (для заклепок с потайными головками применяют плоские поддержки, для заклепок с полукруглыми закладными головками – сферические поддержки); осадить (уплотнить) детали в месте склепки с помощью натяжки, которую устанавливают на выступающий конец стержня, и ударами молотка по вершине натяжки 1 устранить зазор между склепываемыми деталями (рис14.7, а); осадить (расклепать) стержень крайней заклепки бойком молотка (сначала несколькими ударами молотка осаживают стержень, а затем боковыми ударами молотка придают полученной головке необходимую форму (рис. 14.7, б); окончательно оформить замыкающую головку с помощью обжимки 3).</a:t>
            </a:r>
          </a:p>
          <a:p>
            <a:pPr marL="0" indent="0">
              <a:buNone/>
            </a:pPr>
            <a:r>
              <a:rPr lang="ru-RU" sz="1400" dirty="0">
                <a:effectLst/>
              </a:rPr>
              <a:t>Подобным способом расклепать другую крайнюю заклепку. Во избежание образования неровностей и других видов брака клепку выполнять не подряд, а через два-три отверстия, начиная с крайних к центру, после чего произвести клепку остальных заклепок.</a:t>
            </a:r>
          </a:p>
          <a:p>
            <a:pPr marL="0" indent="0">
              <a:buNone/>
            </a:pPr>
            <a:r>
              <a:rPr lang="ru-RU" sz="1400" dirty="0">
                <a:effectLst/>
              </a:rPr>
              <a:t>Обратный метод клепки характеризуется тем, что удары молотком наносят по закладной головке через оправку 3 с внутренней сферической поверхностью (рис. 14.7, в</a:t>
            </a:r>
            <a:r>
              <a:rPr lang="ru-RU" sz="1400" dirty="0" smtClean="0">
                <a:effectLst/>
              </a:rPr>
              <a:t>).</a:t>
            </a:r>
          </a:p>
          <a:p>
            <a:pPr marL="0" indent="0">
              <a:buNone/>
            </a:pPr>
            <a:r>
              <a:rPr lang="ru-RU" sz="1400" dirty="0">
                <a:effectLst/>
              </a:rPr>
              <a:t>При этом методе стержень заклепки вводят сверху, поддержку 2 с требуемой формой рабочей поверхности подводят под стержень заклепки и формируют замыкающую головку. Этот метод применяют только при затрудненном вводе заклепки снизу и отсутствии доступа к замыкающей головке.</a:t>
            </a:r>
          </a:p>
          <a:p>
            <a:pPr marL="0" indent="0">
              <a:buNone/>
            </a:pPr>
            <a:endParaRPr lang="ru-RU" sz="1400" dirty="0">
              <a:effectLst/>
            </a:endParaRPr>
          </a:p>
        </p:txBody>
      </p:sp>
    </p:spTree>
    <p:extLst>
      <p:ext uri="{BB962C8B-B14F-4D97-AF65-F5344CB8AC3E}">
        <p14:creationId xmlns:p14="http://schemas.microsoft.com/office/powerpoint/2010/main" val="405546737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52636"/>
            <a:ext cx="8229600" cy="599728"/>
          </a:xfrm>
        </p:spPr>
        <p:txBody>
          <a:bodyPr/>
          <a:lstStyle/>
          <a:p>
            <a:r>
              <a:rPr lang="ru-RU" dirty="0" smtClean="0">
                <a:solidFill>
                  <a:srgbClr val="C00000"/>
                </a:solidFill>
              </a:rPr>
              <a:t>Приёмы выполнения клёпки</a:t>
            </a:r>
            <a:endParaRPr lang="ru-RU" dirty="0">
              <a:solidFill>
                <a:srgbClr val="C00000"/>
              </a:solidFill>
            </a:endParaRPr>
          </a:p>
        </p:txBody>
      </p:sp>
      <p:sp>
        <p:nvSpPr>
          <p:cNvPr id="3" name="Объект 2"/>
          <p:cNvSpPr>
            <a:spLocks noGrp="1"/>
          </p:cNvSpPr>
          <p:nvPr>
            <p:ph idx="1"/>
          </p:nvPr>
        </p:nvSpPr>
        <p:spPr>
          <a:xfrm>
            <a:off x="215516" y="908720"/>
            <a:ext cx="8712968" cy="5220580"/>
          </a:xfrm>
        </p:spPr>
        <p:txBody>
          <a:bodyPr/>
          <a:lstStyle/>
          <a:p>
            <a:pPr marL="0" indent="0">
              <a:buNone/>
            </a:pPr>
            <a:r>
              <a:rPr lang="ru-RU" sz="1400" dirty="0">
                <a:effectLst/>
              </a:rPr>
              <a:t>Длина стержня заклепки зависит от толщины скрепляемых листов (пакета) и формы замыкающей головки. Для образования потайной замыкающей головки стержень должен выступать на длину, равную 0,8...1,2 диаметра заклепки, для образования полукруглой замыкающей головки стержень должен выступать на длину, равную 1,2...1,5 диаметра заклепки (см. рис.14.4).</a:t>
            </a:r>
          </a:p>
          <a:p>
            <a:pPr marL="0" indent="0">
              <a:buNone/>
            </a:pPr>
            <a:r>
              <a:rPr lang="ru-RU" sz="1400" dirty="0">
                <a:effectLst/>
              </a:rPr>
              <a:t>Диаметр заклепки выбирают в зависимости от толщины пакета склепываемых листов по формуле</a:t>
            </a:r>
          </a:p>
          <a:p>
            <a:pPr marL="0" indent="0">
              <a:buNone/>
            </a:pPr>
            <a:r>
              <a:rPr lang="ru-RU" sz="1400" b="1" dirty="0">
                <a:effectLst/>
              </a:rPr>
              <a:t>d = 2 s.</a:t>
            </a:r>
            <a:endParaRPr lang="ru-RU" sz="1400" dirty="0">
              <a:effectLst/>
            </a:endParaRPr>
          </a:p>
          <a:p>
            <a:pPr marL="0" indent="0">
              <a:buNone/>
            </a:pPr>
            <a:r>
              <a:rPr lang="ru-RU" sz="1400" dirty="0">
                <a:effectLst/>
              </a:rPr>
              <a:t>Диаметр отверстия под заклепку должен быть больше диаметра заклепки на 0,1...0,2 мм при точной сборке и на 0,3...1,0 мм при грубой сборке. При выборе диаметра сверла для отверстия под заклепку можно пользоваться следующими данными:</a:t>
            </a:r>
          </a:p>
          <a:p>
            <a:pPr marL="0" indent="0">
              <a:buNone/>
            </a:pPr>
            <a:r>
              <a:rPr lang="ru-RU" sz="1400" dirty="0">
                <a:effectLst/>
              </a:rPr>
              <a:t>Диаметр заклепки, мм 2,0 2,3 2,6 3,0 3,5 4,0 5,0 6,0 7,0 8,0</a:t>
            </a:r>
          </a:p>
          <a:p>
            <a:pPr marL="0" indent="0">
              <a:buNone/>
            </a:pPr>
            <a:r>
              <a:rPr lang="ru-RU" sz="1400" dirty="0">
                <a:effectLst/>
              </a:rPr>
              <a:t>Диаметр сверла, мм:</a:t>
            </a:r>
          </a:p>
          <a:p>
            <a:pPr marL="0" indent="0">
              <a:buNone/>
            </a:pPr>
            <a:r>
              <a:rPr lang="ru-RU" sz="1400" dirty="0">
                <a:effectLst/>
              </a:rPr>
              <a:t>точная сборка 2,1 2,4 2,7 3,1 3,6 4,1 5,2 6,2 7,2 8,2</a:t>
            </a:r>
          </a:p>
          <a:p>
            <a:pPr marL="0" indent="0">
              <a:buNone/>
            </a:pPr>
            <a:r>
              <a:rPr lang="ru-RU" sz="1400" dirty="0">
                <a:effectLst/>
              </a:rPr>
              <a:t>грубая сборка 2,3 2,6 3,1 3,5 4,0 4,5 5,7 6,7 7,7 8,7</a:t>
            </a:r>
          </a:p>
          <a:p>
            <a:pPr marL="0" indent="0">
              <a:buNone/>
            </a:pPr>
            <a:endParaRPr lang="ru-RU" sz="1400" dirty="0">
              <a:effectLst/>
            </a:endParaRPr>
          </a:p>
        </p:txBody>
      </p:sp>
    </p:spTree>
    <p:extLst>
      <p:ext uri="{BB962C8B-B14F-4D97-AF65-F5344CB8AC3E}">
        <p14:creationId xmlns:p14="http://schemas.microsoft.com/office/powerpoint/2010/main" val="18924066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91580" y="31477"/>
            <a:ext cx="7632848" cy="1077218"/>
          </a:xfrm>
          <a:prstGeom prst="rect">
            <a:avLst/>
          </a:prstGeom>
          <a:solidFill>
            <a:srgbClr val="FFC000"/>
          </a:solidFill>
          <a:ln w="28575">
            <a:solidFill>
              <a:srgbClr val="00B0F0"/>
            </a:solidFill>
          </a:ln>
        </p:spPr>
        <p:txBody>
          <a:bodyPr wrap="square" rtlCol="0">
            <a:spAutoFit/>
          </a:bodyPr>
          <a:lstStyle/>
          <a:p>
            <a:pPr algn="ctr"/>
            <a:r>
              <a:rPr lang="ru-RU" sz="3200" b="1" dirty="0" smtClean="0">
                <a:latin typeface="Times New Roman" pitchFamily="18" charset="0"/>
                <a:cs typeface="Times New Roman" pitchFamily="18" charset="0"/>
              </a:rPr>
              <a:t> </a:t>
            </a:r>
            <a:r>
              <a:rPr lang="ru-RU" sz="3200" b="1" dirty="0" smtClean="0">
                <a:solidFill>
                  <a:srgbClr val="C00000"/>
                </a:solidFill>
                <a:effectLst>
                  <a:outerShdw blurRad="50000" dist="30000" dir="5400000" algn="tl" rotWithShape="0">
                    <a:srgbClr val="000000">
                      <a:alpha val="30000"/>
                    </a:srgbClr>
                  </a:outerShdw>
                </a:effectLst>
                <a:latin typeface="Times New Roman" pitchFamily="18" charset="0"/>
                <a:ea typeface="+mj-ea"/>
                <a:cs typeface="Times New Roman" pitchFamily="18" charset="0"/>
              </a:rPr>
              <a:t>Механизация процесса </a:t>
            </a:r>
            <a:r>
              <a:rPr lang="ru-RU" sz="3200" b="1" dirty="0" smtClean="0">
                <a:solidFill>
                  <a:srgbClr val="C00000"/>
                </a:solidFill>
                <a:effectLst>
                  <a:outerShdw blurRad="50000" dist="30000" dir="5400000" algn="tl" rotWithShape="0">
                    <a:srgbClr val="000000">
                      <a:alpha val="30000"/>
                    </a:srgbClr>
                  </a:outerShdw>
                </a:effectLst>
                <a:latin typeface="Times New Roman" pitchFamily="18" charset="0"/>
                <a:cs typeface="Times New Roman" pitchFamily="18" charset="0"/>
              </a:rPr>
              <a:t>выполнения </a:t>
            </a:r>
            <a:r>
              <a:rPr lang="ru-RU" sz="3200" b="1" dirty="0" smtClean="0">
                <a:solidFill>
                  <a:srgbClr val="C00000"/>
                </a:solidFill>
                <a:effectLst>
                  <a:outerShdw blurRad="50000" dist="30000" dir="5400000" algn="tl" rotWithShape="0">
                    <a:srgbClr val="000000">
                      <a:alpha val="30000"/>
                    </a:srgbClr>
                  </a:outerShdw>
                </a:effectLst>
                <a:latin typeface="Times New Roman" pitchFamily="18" charset="0"/>
                <a:ea typeface="+mj-ea"/>
                <a:cs typeface="Times New Roman" pitchFamily="18" charset="0"/>
              </a:rPr>
              <a:t>заклёпочных соединений</a:t>
            </a:r>
            <a:endParaRPr lang="ru-RU" sz="32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19460" name="Picture 4" descr="https://ae01.alicdn.com/kf/HTB1IF3Mb8smBKNjSZFsq6yXSVXaz/Botton-maker-Prong-Snaps-mak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238" y="1340768"/>
            <a:ext cx="2762094" cy="2762094"/>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19468" name="Picture 12" descr="https://amk-tools.ru/images/good/151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0246" y="4322940"/>
            <a:ext cx="3899427" cy="2483053"/>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19472" name="Picture 16" descr="http://caam.ru/i/sales/prom/stanok_orbitalno-klepalnij_pnevmaticheskij_H0010a1da_210987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974" y="4322941"/>
            <a:ext cx="3899427" cy="2483053"/>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19474" name="Picture 18" descr="http://ma031.com/images/stories/virtuemart/product/99503-beral.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42044" y="1339068"/>
            <a:ext cx="2684065" cy="2762095"/>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pic>
        <p:nvPicPr>
          <p:cNvPr id="19476" name="Picture 20" descr="https://grantek-avto.ru/img/genview/19552319885cfa2efa0679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00192" y="1340769"/>
            <a:ext cx="2582939" cy="2762093"/>
          </a:xfrm>
          <a:prstGeom prst="rect">
            <a:avLst/>
          </a:prstGeom>
          <a:noFill/>
          <a:ln>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37656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кстура">
  <a:themeElements>
    <a:clrScheme name="Текстура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Текстура">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spcFirstLastPara="0" vert="horz" wrap="square" lIns="82497" tIns="82497" rIns="82497" bIns="82497" numCol="1" spcCol="1270" anchor="ctr" anchorCtr="0">
        <a:noAutofit/>
      </a:bodyPr>
      <a:lstStyle>
        <a:defPPr algn="ctr" defTabSz="622300">
          <a:lnSpc>
            <a:spcPct val="90000"/>
          </a:lnSpc>
          <a:spcBef>
            <a:spcPct val="0"/>
          </a:spcBef>
          <a:spcAft>
            <a:spcPct val="35000"/>
          </a:spcAft>
          <a:defRPr sz="1400" b="1" kern="1200" dirty="0" smtClean="0"/>
        </a:defPPr>
      </a:lstStyle>
      <a:style>
        <a:lnRef idx="1">
          <a:schemeClr val="accent1">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a:style>
    </a:spDef>
  </a:objectDefaults>
  <a:extraClrSchemeLst>
    <a:extraClrScheme>
      <a:clrScheme name="Текстура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Текстура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Текстура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Текстура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Текстура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Текстура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Текстура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Текстура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Textured</Template>
  <TotalTime>4031</TotalTime>
  <Words>6449</Words>
  <Application>Microsoft Office PowerPoint</Application>
  <PresentationFormat>Экран (4:3)</PresentationFormat>
  <Paragraphs>880</Paragraphs>
  <Slides>129</Slides>
  <Notes>17</Notes>
  <HiddenSlides>0</HiddenSlides>
  <MMClips>0</MMClips>
  <ScaleCrop>false</ScaleCrop>
  <HeadingPairs>
    <vt:vector size="8" baseType="variant">
      <vt:variant>
        <vt:lpstr>Использованные шрифты</vt:lpstr>
      </vt:variant>
      <vt:variant>
        <vt:i4>13</vt:i4>
      </vt:variant>
      <vt:variant>
        <vt:lpstr>Тема</vt:lpstr>
      </vt:variant>
      <vt:variant>
        <vt:i4>1</vt:i4>
      </vt:variant>
      <vt:variant>
        <vt:lpstr>Внедренные серверы OLE</vt:lpstr>
      </vt:variant>
      <vt:variant>
        <vt:i4>1</vt:i4>
      </vt:variant>
      <vt:variant>
        <vt:lpstr>Заголовки слайдов</vt:lpstr>
      </vt:variant>
      <vt:variant>
        <vt:i4>129</vt:i4>
      </vt:variant>
    </vt:vector>
  </HeadingPairs>
  <TitlesOfParts>
    <vt:vector size="144" baseType="lpstr">
      <vt:lpstr>Arial Unicode MS</vt:lpstr>
      <vt:lpstr>Arial</vt:lpstr>
      <vt:lpstr>Arial Black</vt:lpstr>
      <vt:lpstr>Calibri</vt:lpstr>
      <vt:lpstr>Georgia</vt:lpstr>
      <vt:lpstr>Lucida Sans Unicode</vt:lpstr>
      <vt:lpstr>Monotype Corsiva</vt:lpstr>
      <vt:lpstr>Roboto</vt:lpstr>
      <vt:lpstr>Symbol</vt:lpstr>
      <vt:lpstr>Tahoma</vt:lpstr>
      <vt:lpstr>Times New Roman</vt:lpstr>
      <vt:lpstr>Verdana</vt:lpstr>
      <vt:lpstr>Wingdings</vt:lpstr>
      <vt:lpstr>Текстура</vt:lpstr>
      <vt:lpstr>Image</vt:lpstr>
      <vt:lpstr> МДК 03.01  СЛЕСАРНОЕ ДЕЛО И  ТЕХНИЧЕСКИЕ ИЗМЕРЕНИЯ   РАЗДЕЛ 1 СЛЕСАРНОЕ ДЕЛО </vt:lpstr>
      <vt:lpstr>Презентация PowerPoint</vt:lpstr>
      <vt:lpstr>Классификация соединений деталей в зависимости от конструкции</vt:lpstr>
      <vt:lpstr>Презентация PowerPoint</vt:lpstr>
      <vt:lpstr>Виды неразъемных соединений</vt:lpstr>
      <vt:lpstr>Виды соединений деталей</vt:lpstr>
      <vt:lpstr>Презентация PowerPoint</vt:lpstr>
      <vt:lpstr>Презентация PowerPoint</vt:lpstr>
      <vt:lpstr>ИЗУЧАЕМЫЕ ВОПРОСЫ:</vt:lpstr>
      <vt:lpstr>Презентация PowerPoint</vt:lpstr>
      <vt:lpstr>Презентация PowerPoint</vt:lpstr>
      <vt:lpstr>Презентация PowerPoint</vt:lpstr>
      <vt:lpstr>ЗАКЛЁПОЧНЫЕ  СОЕДИНЕНИЯ</vt:lpstr>
      <vt:lpstr>Заклёпочные соединения </vt:lpstr>
      <vt:lpstr>Клёпаные соединения</vt:lpstr>
      <vt:lpstr>Презентация PowerPoint</vt:lpstr>
      <vt:lpstr>Презентация PowerPoint</vt:lpstr>
      <vt:lpstr>ЗАКЛЕПОЧНЫЕ СОЕДИНЕНИЯ</vt:lpstr>
      <vt:lpstr>Презентация PowerPoint</vt:lpstr>
      <vt:lpstr>Применение заклёпочных соединений</vt:lpstr>
      <vt:lpstr> Применение заклёпочных соединений</vt:lpstr>
      <vt:lpstr>Презентация PowerPoint</vt:lpstr>
      <vt:lpstr>Презентация PowerPoint</vt:lpstr>
      <vt:lpstr>ЗАКЛЁПКИ</vt:lpstr>
      <vt:lpstr>Схема крепления заклепочного соединения</vt:lpstr>
      <vt:lpstr>Презентация PowerPoint</vt:lpstr>
      <vt:lpstr>Классификация заклёпок</vt:lpstr>
      <vt:lpstr>Обычные заклёпки</vt:lpstr>
      <vt:lpstr>Презентация PowerPoint</vt:lpstr>
      <vt:lpstr>Презентация PowerPoint</vt:lpstr>
      <vt:lpstr>Классификация заклёпок (продолжение)</vt:lpstr>
      <vt:lpstr>Виды заклепок </vt:lpstr>
      <vt:lpstr>Виды заклёпок</vt:lpstr>
      <vt:lpstr>Виды заклёпок</vt:lpstr>
      <vt:lpstr>Презентация PowerPoint</vt:lpstr>
      <vt:lpstr>Презентация PowerPoint</vt:lpstr>
      <vt:lpstr>Клёпка взрывными заклёпками </vt:lpstr>
      <vt:lpstr>Клёпка трубчатыми заклёпками </vt:lpstr>
      <vt:lpstr>Клёпка заклёпками с полым стержнем  (заклёпками с сердечниками)</vt:lpstr>
      <vt:lpstr>Заклёпки ЦАГИ </vt:lpstr>
      <vt:lpstr>Материалы для заклёпок </vt:lpstr>
      <vt:lpstr>К материалу заклёпок предъявляются следующие требования:</vt:lpstr>
      <vt:lpstr>Материалы для изготовления заклёпок</vt:lpstr>
      <vt:lpstr>Выбор заклёпок</vt:lpstr>
      <vt:lpstr>Презентация PowerPoint</vt:lpstr>
      <vt:lpstr>ЗАКЛЁПОЧНЫЕ ШВЫ </vt:lpstr>
      <vt:lpstr>Классификация заклёпочных швов: </vt:lpstr>
      <vt:lpstr>Классификация заклёпочных соединений (ПРОДОЛЖЕНИЕ): </vt:lpstr>
      <vt:lpstr>Презентация PowerPoint</vt:lpstr>
      <vt:lpstr>  Расположение заклепочных швов  </vt:lpstr>
      <vt:lpstr>ЗАКЛЕПОЧНЫЕ СОЕДИНЕНИЯ</vt:lpstr>
      <vt:lpstr>Соединения заклёпками</vt:lpstr>
      <vt:lpstr>Клёпаные соединения</vt:lpstr>
      <vt:lpstr>Клепаные соединения</vt:lpstr>
      <vt:lpstr>Типы заклёпочных соединений</vt:lpstr>
      <vt:lpstr>Виды заклёпочных швов</vt:lpstr>
      <vt:lpstr>Виды заклёпочных швов</vt:lpstr>
      <vt:lpstr>Герметичность соединения обеспечивается нанесением различных герметиков:</vt:lpstr>
      <vt:lpstr>Методика расчета заклепочных швов</vt:lpstr>
      <vt:lpstr>Презентация PowerPoint</vt:lpstr>
      <vt:lpstr>Презентация PowerPoint</vt:lpstr>
      <vt:lpstr>Инструменты и приспособления для клёпки</vt:lpstr>
      <vt:lpstr>Инструменты и приспособления для клёпки</vt:lpstr>
      <vt:lpstr>Инструменты используемые при клёпке</vt:lpstr>
      <vt:lpstr>Приспособления для клёпки </vt:lpstr>
      <vt:lpstr>Приспособления применяемые при заклепке</vt:lpstr>
      <vt:lpstr>Приспособления применяемые при заклёпке</vt:lpstr>
      <vt:lpstr>Инструменты</vt:lpstr>
      <vt:lpstr>Инструменты</vt:lpstr>
      <vt:lpstr>Приспособления для клёпки</vt:lpstr>
      <vt:lpstr>Этапы клёпки </vt:lpstr>
      <vt:lpstr>Приспособления для клёпки</vt:lpstr>
      <vt:lpstr>Инструменты и приспособления для клёпки </vt:lpstr>
      <vt:lpstr>Клёпаные соединения</vt:lpstr>
      <vt:lpstr>ЗАКЛЕПОЧНЫЕ СОЕДИНЕНИЯ</vt:lpstr>
      <vt:lpstr>Схема заклепочного соединения</vt:lpstr>
      <vt:lpstr>Клёпаные соединения</vt:lpstr>
      <vt:lpstr>Презентация PowerPoint</vt:lpstr>
      <vt:lpstr>Презентация PowerPoint</vt:lpstr>
      <vt:lpstr>Презентация PowerPoint</vt:lpstr>
      <vt:lpstr>Презентация PowerPoint</vt:lpstr>
      <vt:lpstr>Презентация PowerPoint</vt:lpstr>
      <vt:lpstr>Способ соединения</vt:lpstr>
      <vt:lpstr>Виды и методы клёпки</vt:lpstr>
      <vt:lpstr>Процесс клёпки прямым методом:</vt:lpstr>
      <vt:lpstr>Виды и методы клёпки</vt:lpstr>
      <vt:lpstr>Презентация PowerPoint</vt:lpstr>
      <vt:lpstr>Презентация PowerPoint</vt:lpstr>
      <vt:lpstr>Последовательность выполнения работы</vt:lpstr>
      <vt:lpstr>Презентация PowerPoint</vt:lpstr>
      <vt:lpstr>Последовательность выполнения работы</vt:lpstr>
      <vt:lpstr>Презентация PowerPoint</vt:lpstr>
      <vt:lpstr>Технологический процесс клёпки</vt:lpstr>
      <vt:lpstr>Технологический процесс клёпки</vt:lpstr>
      <vt:lpstr>Подготовка детали к клепке</vt:lpstr>
      <vt:lpstr>Подготовка детали к клепке (продолжение)</vt:lpstr>
      <vt:lpstr>Приёмы выполнения клёпки</vt:lpstr>
      <vt:lpstr>Приёмы выполнения клёпки</vt:lpstr>
      <vt:lpstr>Презентация PowerPoint</vt:lpstr>
      <vt:lpstr>Механизация клёпки</vt:lpstr>
      <vt:lpstr>Презентация PowerPoint</vt:lpstr>
      <vt:lpstr>Проверка качества клёпки</vt:lpstr>
      <vt:lpstr>Презентация PowerPoint</vt:lpstr>
      <vt:lpstr>Презентация PowerPoint</vt:lpstr>
      <vt:lpstr>Основные дефекты при клепке</vt:lpstr>
      <vt:lpstr>Виды и причины брака  при выполнении клёпки</vt:lpstr>
      <vt:lpstr>Техника безопасности </vt:lpstr>
      <vt:lpstr>Техника безопасности </vt:lpstr>
      <vt:lpstr>Техника безопасности </vt:lpstr>
      <vt:lpstr>Презентация PowerPoint</vt:lpstr>
      <vt:lpstr>Презентация PowerPoint</vt:lpstr>
      <vt:lpstr>    Соединения деталей </vt:lpstr>
      <vt:lpstr>    Соединения деталей </vt:lpstr>
      <vt:lpstr>Проверим</vt:lpstr>
      <vt:lpstr>Выбери разъёмные соединения и по буквам  составь слово</vt:lpstr>
      <vt:lpstr>ОТВЕТ</vt:lpstr>
      <vt:lpstr>Презентация PowerPoint</vt:lpstr>
      <vt:lpstr>Презентация PowerPoint</vt:lpstr>
      <vt:lpstr>Презентация PowerPoint</vt:lpstr>
      <vt:lpstr>Презентация PowerPoint</vt:lpstr>
      <vt:lpstr>Контрольные вопросы</vt:lpstr>
      <vt:lpstr>Контрольные вопросы</vt:lpstr>
      <vt:lpstr>Презентация PowerPoint</vt:lpstr>
      <vt:lpstr>ПОВТОРЕНИЕ</vt:lpstr>
      <vt:lpstr>Виды резьбы</vt:lpstr>
      <vt:lpstr>Виды резьбы</vt:lpstr>
      <vt:lpstr>Рекомендуемые средства освоения дисциплины</vt:lpstr>
      <vt:lpstr>Спасибо за  внимание !</vt:lpstr>
      <vt:lpstr>Презентация PowerPoint</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Ludmila</dc:creator>
  <cp:lastModifiedBy>user</cp:lastModifiedBy>
  <cp:revision>559</cp:revision>
  <dcterms:created xsi:type="dcterms:W3CDTF">2006-11-10T10:18:49Z</dcterms:created>
  <dcterms:modified xsi:type="dcterms:W3CDTF">2022-01-18T20:21:41Z</dcterms:modified>
</cp:coreProperties>
</file>